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55"/>
  </p:notesMasterIdLst>
  <p:handoutMasterIdLst>
    <p:handoutMasterId r:id="rId56"/>
  </p:handoutMasterIdLst>
  <p:sldIdLst>
    <p:sldId id="313" r:id="rId3"/>
    <p:sldId id="312" r:id="rId4"/>
    <p:sldId id="264" r:id="rId5"/>
    <p:sldId id="256" r:id="rId6"/>
    <p:sldId id="302" r:id="rId7"/>
    <p:sldId id="257" r:id="rId8"/>
    <p:sldId id="258" r:id="rId9"/>
    <p:sldId id="260" r:id="rId10"/>
    <p:sldId id="277" r:id="rId11"/>
    <p:sldId id="261" r:id="rId12"/>
    <p:sldId id="262" r:id="rId13"/>
    <p:sldId id="263" r:id="rId14"/>
    <p:sldId id="266" r:id="rId15"/>
    <p:sldId id="278" r:id="rId16"/>
    <p:sldId id="268" r:id="rId17"/>
    <p:sldId id="269" r:id="rId18"/>
    <p:sldId id="272" r:id="rId19"/>
    <p:sldId id="270" r:id="rId20"/>
    <p:sldId id="271" r:id="rId21"/>
    <p:sldId id="273" r:id="rId22"/>
    <p:sldId id="274" r:id="rId23"/>
    <p:sldId id="275" r:id="rId24"/>
    <p:sldId id="279" r:id="rId25"/>
    <p:sldId id="276" r:id="rId26"/>
    <p:sldId id="291" r:id="rId27"/>
    <p:sldId id="305" r:id="rId28"/>
    <p:sldId id="280" r:id="rId29"/>
    <p:sldId id="281" r:id="rId30"/>
    <p:sldId id="282" r:id="rId31"/>
    <p:sldId id="283" r:id="rId32"/>
    <p:sldId id="284" r:id="rId33"/>
    <p:sldId id="292" r:id="rId34"/>
    <p:sldId id="293" r:id="rId35"/>
    <p:sldId id="294" r:id="rId36"/>
    <p:sldId id="295" r:id="rId37"/>
    <p:sldId id="296" r:id="rId38"/>
    <p:sldId id="297" r:id="rId39"/>
    <p:sldId id="298" r:id="rId40"/>
    <p:sldId id="303" r:id="rId41"/>
    <p:sldId id="285" r:id="rId42"/>
    <p:sldId id="286" r:id="rId43"/>
    <p:sldId id="287" r:id="rId44"/>
    <p:sldId id="288" r:id="rId45"/>
    <p:sldId id="299" r:id="rId46"/>
    <p:sldId id="300" r:id="rId47"/>
    <p:sldId id="304" r:id="rId48"/>
    <p:sldId id="289" r:id="rId49"/>
    <p:sldId id="301" r:id="rId50"/>
    <p:sldId id="311" r:id="rId51"/>
    <p:sldId id="290" r:id="rId52"/>
    <p:sldId id="314" r:id="rId53"/>
    <p:sldId id="315" r:id="rId54"/>
  </p:sldIdLst>
  <p:sldSz cx="9144000" cy="6858000" type="screen4x3"/>
  <p:notesSz cx="6858000" cy="9144000"/>
  <p:defaultTextStyle>
    <a:defPPr>
      <a:defRPr lang="fr-FR"/>
    </a:defPPr>
    <a:lvl1pPr algn="l" rtl="0" fontAlgn="base">
      <a:spcBef>
        <a:spcPct val="0"/>
      </a:spcBef>
      <a:spcAft>
        <a:spcPct val="0"/>
      </a:spcAft>
      <a:defRPr kern="1200">
        <a:solidFill>
          <a:srgbClr val="292929"/>
        </a:solidFill>
        <a:latin typeface="Arial" charset="0"/>
        <a:ea typeface="+mn-ea"/>
        <a:cs typeface="+mn-cs"/>
      </a:defRPr>
    </a:lvl1pPr>
    <a:lvl2pPr marL="457200" algn="l" rtl="0" fontAlgn="base">
      <a:spcBef>
        <a:spcPct val="0"/>
      </a:spcBef>
      <a:spcAft>
        <a:spcPct val="0"/>
      </a:spcAft>
      <a:defRPr kern="1200">
        <a:solidFill>
          <a:srgbClr val="292929"/>
        </a:solidFill>
        <a:latin typeface="Arial" charset="0"/>
        <a:ea typeface="+mn-ea"/>
        <a:cs typeface="+mn-cs"/>
      </a:defRPr>
    </a:lvl2pPr>
    <a:lvl3pPr marL="914400" algn="l" rtl="0" fontAlgn="base">
      <a:spcBef>
        <a:spcPct val="0"/>
      </a:spcBef>
      <a:spcAft>
        <a:spcPct val="0"/>
      </a:spcAft>
      <a:defRPr kern="1200">
        <a:solidFill>
          <a:srgbClr val="292929"/>
        </a:solidFill>
        <a:latin typeface="Arial" charset="0"/>
        <a:ea typeface="+mn-ea"/>
        <a:cs typeface="+mn-cs"/>
      </a:defRPr>
    </a:lvl3pPr>
    <a:lvl4pPr marL="1371600" algn="l" rtl="0" fontAlgn="base">
      <a:spcBef>
        <a:spcPct val="0"/>
      </a:spcBef>
      <a:spcAft>
        <a:spcPct val="0"/>
      </a:spcAft>
      <a:defRPr kern="1200">
        <a:solidFill>
          <a:srgbClr val="292929"/>
        </a:solidFill>
        <a:latin typeface="Arial" charset="0"/>
        <a:ea typeface="+mn-ea"/>
        <a:cs typeface="+mn-cs"/>
      </a:defRPr>
    </a:lvl4pPr>
    <a:lvl5pPr marL="1828800" algn="l" rtl="0" fontAlgn="base">
      <a:spcBef>
        <a:spcPct val="0"/>
      </a:spcBef>
      <a:spcAft>
        <a:spcPct val="0"/>
      </a:spcAft>
      <a:defRPr kern="1200">
        <a:solidFill>
          <a:srgbClr val="292929"/>
        </a:solidFill>
        <a:latin typeface="Arial" charset="0"/>
        <a:ea typeface="+mn-ea"/>
        <a:cs typeface="+mn-cs"/>
      </a:defRPr>
    </a:lvl5pPr>
    <a:lvl6pPr marL="2286000" algn="l" defTabSz="914400" rtl="0" eaLnBrk="1" latinLnBrk="0" hangingPunct="1">
      <a:defRPr kern="1200">
        <a:solidFill>
          <a:srgbClr val="292929"/>
        </a:solidFill>
        <a:latin typeface="Arial" charset="0"/>
        <a:ea typeface="+mn-ea"/>
        <a:cs typeface="+mn-cs"/>
      </a:defRPr>
    </a:lvl6pPr>
    <a:lvl7pPr marL="2743200" algn="l" defTabSz="914400" rtl="0" eaLnBrk="1" latinLnBrk="0" hangingPunct="1">
      <a:defRPr kern="1200">
        <a:solidFill>
          <a:srgbClr val="292929"/>
        </a:solidFill>
        <a:latin typeface="Arial" charset="0"/>
        <a:ea typeface="+mn-ea"/>
        <a:cs typeface="+mn-cs"/>
      </a:defRPr>
    </a:lvl7pPr>
    <a:lvl8pPr marL="3200400" algn="l" defTabSz="914400" rtl="0" eaLnBrk="1" latinLnBrk="0" hangingPunct="1">
      <a:defRPr kern="1200">
        <a:solidFill>
          <a:srgbClr val="292929"/>
        </a:solidFill>
        <a:latin typeface="Arial" charset="0"/>
        <a:ea typeface="+mn-ea"/>
        <a:cs typeface="+mn-cs"/>
      </a:defRPr>
    </a:lvl8pPr>
    <a:lvl9pPr marL="3657600" algn="l" defTabSz="914400" rtl="0" eaLnBrk="1" latinLnBrk="0" hangingPunct="1">
      <a:defRPr kern="1200">
        <a:solidFill>
          <a:srgbClr val="292929"/>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29"/>
    <a:srgbClr val="CC0066"/>
    <a:srgbClr val="FF0000"/>
    <a:srgbClr val="DDDDDD"/>
    <a:srgbClr val="FFFF99"/>
    <a:srgbClr val="CC0000"/>
    <a:srgbClr val="FF99CC"/>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7" autoAdjust="0"/>
    <p:restoredTop sz="94760" autoAdjust="0"/>
  </p:normalViewPr>
  <p:slideViewPr>
    <p:cSldViewPr snapToGrid="0">
      <p:cViewPr>
        <p:scale>
          <a:sx n="50" d="100"/>
          <a:sy n="50" d="100"/>
        </p:scale>
        <p:origin x="-2550" y="-8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6" d="100"/>
          <a:sy n="46" d="100"/>
        </p:scale>
        <p:origin x="-14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2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endParaRPr lang="fr-FR"/>
          </a:p>
        </p:txBody>
      </p:sp>
      <p:sp>
        <p:nvSpPr>
          <p:cNvPr id="1024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fr-FR"/>
          </a:p>
        </p:txBody>
      </p:sp>
      <p:sp>
        <p:nvSpPr>
          <p:cNvPr id="1024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endParaRPr lang="fr-FR"/>
          </a:p>
        </p:txBody>
      </p:sp>
      <p:sp>
        <p:nvSpPr>
          <p:cNvPr id="1024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7ADF509A-EC18-4611-9B7D-7F14233680BF}" type="slidenum">
              <a:rPr lang="fr-FR"/>
              <a:pPr/>
              <a:t>‹N°›</a:t>
            </a:fld>
            <a:endParaRPr lang="fr-FR"/>
          </a:p>
        </p:txBody>
      </p:sp>
    </p:spTree>
    <p:extLst>
      <p:ext uri="{BB962C8B-B14F-4D97-AF65-F5344CB8AC3E}">
        <p14:creationId xmlns:p14="http://schemas.microsoft.com/office/powerpoint/2010/main" val="26502384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endParaRPr lang="fr-FR"/>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fr-FR"/>
          </a:p>
        </p:txBody>
      </p:sp>
      <p:sp>
        <p:nvSpPr>
          <p:cNvPr id="81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endParaRPr lang="fr-FR"/>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2972A76B-A7EF-4AD4-8B28-898487047F4C}" type="slidenum">
              <a:rPr lang="fr-FR"/>
              <a:pPr/>
              <a:t>‹N°›</a:t>
            </a:fld>
            <a:endParaRPr lang="fr-FR"/>
          </a:p>
        </p:txBody>
      </p:sp>
    </p:spTree>
    <p:extLst>
      <p:ext uri="{BB962C8B-B14F-4D97-AF65-F5344CB8AC3E}">
        <p14:creationId xmlns:p14="http://schemas.microsoft.com/office/powerpoint/2010/main" val="26409637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Ro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Ro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Tree>
    <p:extLst>
      <p:ext uri="{BB962C8B-B14F-4D97-AF65-F5344CB8AC3E}">
        <p14:creationId xmlns:p14="http://schemas.microsoft.com/office/powerpoint/2010/main" val="1683244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11842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111313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457200" y="1600200"/>
            <a:ext cx="4038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063860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724307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457200" y="1600200"/>
            <a:ext cx="4038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251238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sz="quarter" idx="1"/>
          </p:nvPr>
        </p:nvSpPr>
        <p:spPr>
          <a:xfrm>
            <a:off x="457200" y="1600200"/>
            <a:ext cx="4038600" cy="2185988"/>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57200" y="3938588"/>
            <a:ext cx="4038600" cy="2187575"/>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648200" y="3938588"/>
            <a:ext cx="4038600" cy="2187575"/>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758264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501830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Tree>
    <p:extLst>
      <p:ext uri="{BB962C8B-B14F-4D97-AF65-F5344CB8AC3E}">
        <p14:creationId xmlns:p14="http://schemas.microsoft.com/office/powerpoint/2010/main" val="2801302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178578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Tree>
    <p:extLst>
      <p:ext uri="{BB962C8B-B14F-4D97-AF65-F5344CB8AC3E}">
        <p14:creationId xmlns:p14="http://schemas.microsoft.com/office/powerpoint/2010/main" val="2117985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0329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556263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349720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Tree>
    <p:extLst>
      <p:ext uri="{BB962C8B-B14F-4D97-AF65-F5344CB8AC3E}">
        <p14:creationId xmlns:p14="http://schemas.microsoft.com/office/powerpoint/2010/main" val="24263203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005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18731148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2406466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350318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95222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Tree>
    <p:extLst>
      <p:ext uri="{BB962C8B-B14F-4D97-AF65-F5344CB8AC3E}">
        <p14:creationId xmlns:p14="http://schemas.microsoft.com/office/powerpoint/2010/main" val="54566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476791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4254542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Tree>
    <p:extLst>
      <p:ext uri="{BB962C8B-B14F-4D97-AF65-F5344CB8AC3E}">
        <p14:creationId xmlns:p14="http://schemas.microsoft.com/office/powerpoint/2010/main" val="53261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153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3776373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50082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Text Box 8"/>
          <p:cNvSpPr txBox="1">
            <a:spLocks noChangeArrowheads="1"/>
          </p:cNvSpPr>
          <p:nvPr userDrawn="1"/>
        </p:nvSpPr>
        <p:spPr bwMode="auto">
          <a:xfrm>
            <a:off x="34925" y="6597650"/>
            <a:ext cx="17287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i="1">
                <a:solidFill>
                  <a:srgbClr val="003399"/>
                </a:solidFill>
              </a:rPr>
              <a:t>Gymnase de Morges</a:t>
            </a:r>
            <a:endParaRPr lang="fr-FR" sz="1200" b="1" i="1">
              <a:solidFill>
                <a:srgbClr val="003399"/>
              </a:solidFill>
            </a:endParaRPr>
          </a:p>
        </p:txBody>
      </p:sp>
      <p:sp>
        <p:nvSpPr>
          <p:cNvPr id="1033" name="Text Box 9"/>
          <p:cNvSpPr txBox="1">
            <a:spLocks noChangeArrowheads="1"/>
          </p:cNvSpPr>
          <p:nvPr userDrawn="1"/>
        </p:nvSpPr>
        <p:spPr bwMode="auto">
          <a:xfrm>
            <a:off x="7308850" y="6583363"/>
            <a:ext cx="17287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r-CH" sz="1200" b="1" i="1">
                <a:solidFill>
                  <a:srgbClr val="003399"/>
                </a:solidFill>
              </a:rPr>
              <a:t>J.-C. Keller</a:t>
            </a:r>
            <a:endParaRPr lang="fr-FR" sz="1200" b="1" i="1">
              <a:solidFill>
                <a:srgbClr val="003399"/>
              </a:solidFill>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hyperlink" Target="file:///C:\Documents%20and%20Settings\Jean-Claude\Bureau\Dossier%20atome\FormulePlanck.xls" TargetMode="External"/><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29.wmf"/><Relationship Id="rId5" Type="http://schemas.openxmlformats.org/officeDocument/2006/relationships/oleObject" Target="../embeddings/oleObject1.bin"/><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1.emf"/><Relationship Id="rId2" Type="http://schemas.openxmlformats.org/officeDocument/2006/relationships/slideLayout" Target="../slideLayouts/slideLayout16.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9.w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4.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9.jpeg"/><Relationship Id="rId1" Type="http://schemas.openxmlformats.org/officeDocument/2006/relationships/slideLayout" Target="../slideLayouts/slideLayout16.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4.xml"/><Relationship Id="rId5" Type="http://schemas.openxmlformats.org/officeDocument/2006/relationships/image" Target="../media/image49.jpeg"/><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51.jpeg"/><Relationship Id="rId7" Type="http://schemas.openxmlformats.org/officeDocument/2006/relationships/image" Target="../media/image54.jpeg"/><Relationship Id="rId2" Type="http://schemas.openxmlformats.org/officeDocument/2006/relationships/image" Target="../media/image50.jpeg"/><Relationship Id="rId1" Type="http://schemas.openxmlformats.org/officeDocument/2006/relationships/slideLayout" Target="../slideLayouts/slideLayout14.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23.jpeg"/><Relationship Id="rId9" Type="http://schemas.openxmlformats.org/officeDocument/2006/relationships/image" Target="../media/image55.jpeg"/></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14.xml"/><Relationship Id="rId4" Type="http://schemas.openxmlformats.org/officeDocument/2006/relationships/image" Target="../media/image63.jpe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image" Target="../media/image64.wmf"/><Relationship Id="rId5" Type="http://schemas.openxmlformats.org/officeDocument/2006/relationships/oleObject" Target="../embeddings/oleObject4.bin"/><Relationship Id="rId4" Type="http://schemas.openxmlformats.org/officeDocument/2006/relationships/image" Target="../media/image66.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7.jpeg"/><Relationship Id="rId1" Type="http://schemas.openxmlformats.org/officeDocument/2006/relationships/slideLayout" Target="../slideLayouts/slideLayout14.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6.xml"/><Relationship Id="rId5" Type="http://schemas.openxmlformats.org/officeDocument/2006/relationships/image" Target="../media/image76.jpeg"/><Relationship Id="rId4" Type="http://schemas.openxmlformats.org/officeDocument/2006/relationships/image" Target="../media/image7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86.jpeg"/><Relationship Id="rId1" Type="http://schemas.openxmlformats.org/officeDocument/2006/relationships/slideLayout" Target="../slideLayouts/slideLayout14.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jpeg"/><Relationship Id="rId9" Type="http://schemas.openxmlformats.org/officeDocument/2006/relationships/image" Target="../media/image93.jpeg"/></Relationships>
</file>

<file path=ppt/slides/_rels/slide4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image" Target="../media/image15.jpeg"/><Relationship Id="rId7" Type="http://schemas.openxmlformats.org/officeDocument/2006/relationships/image" Target="../media/image7.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image" Target="../media/image4.jpeg"/><Relationship Id="rId16" Type="http://schemas.openxmlformats.org/officeDocument/2006/relationships/image" Target="../media/image21.jpeg"/><Relationship Id="rId1" Type="http://schemas.openxmlformats.org/officeDocument/2006/relationships/slideLayout" Target="../slideLayouts/slideLayout15.xml"/><Relationship Id="rId6" Type="http://schemas.openxmlformats.org/officeDocument/2006/relationships/image" Target="../media/image10.jpeg"/><Relationship Id="rId11" Type="http://schemas.openxmlformats.org/officeDocument/2006/relationships/image" Target="../media/image14.jpeg"/><Relationship Id="rId5" Type="http://schemas.openxmlformats.org/officeDocument/2006/relationships/image" Target="../media/image16.jpeg"/><Relationship Id="rId15" Type="http://schemas.openxmlformats.org/officeDocument/2006/relationships/image" Target="../media/image20.jpeg"/><Relationship Id="rId10" Type="http://schemas.openxmlformats.org/officeDocument/2006/relationships/image" Target="../media/image8.jpeg"/><Relationship Id="rId4" Type="http://schemas.openxmlformats.org/officeDocument/2006/relationships/image" Target="../media/image13.jpeg"/><Relationship Id="rId9" Type="http://schemas.openxmlformats.org/officeDocument/2006/relationships/image" Target="../media/image12.jpeg"/><Relationship Id="rId1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5413" name="Rectangle 5"/>
          <p:cNvSpPr>
            <a:spLocks noChangeArrowheads="1"/>
          </p:cNvSpPr>
          <p:nvPr/>
        </p:nvSpPr>
        <p:spPr bwMode="auto">
          <a:xfrm>
            <a:off x="0" y="-38100"/>
            <a:ext cx="9144000" cy="3744913"/>
          </a:xfrm>
          <a:prstGeom prst="rect">
            <a:avLst/>
          </a:prstGeom>
          <a:gradFill rotWithShape="1">
            <a:gsLst>
              <a:gs pos="0">
                <a:schemeClr val="accent1">
                  <a:alpha val="81000"/>
                </a:schemeClr>
              </a:gs>
              <a:gs pos="100000">
                <a:schemeClr val="accent1">
                  <a:gamma/>
                  <a:shade val="46275"/>
                  <a:invGamma/>
                  <a:alpha val="8100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pPr>
            <a:r>
              <a:rPr lang="fr-CH" sz="4800" b="1">
                <a:solidFill>
                  <a:srgbClr val="FFFF00"/>
                </a:solidFill>
              </a:rPr>
              <a:t>Nouvelle maturité:</a:t>
            </a:r>
          </a:p>
          <a:p>
            <a:pPr marL="342900" indent="-342900" algn="ctr">
              <a:spcBef>
                <a:spcPct val="20000"/>
              </a:spcBef>
            </a:pPr>
            <a:r>
              <a:rPr lang="fr-CH" sz="4800" b="1">
                <a:solidFill>
                  <a:srgbClr val="FFFF00"/>
                </a:solidFill>
              </a:rPr>
              <a:t>Est-il possible d’enseigner</a:t>
            </a:r>
          </a:p>
          <a:p>
            <a:pPr marL="342900" indent="-342900" algn="ctr">
              <a:spcBef>
                <a:spcPct val="20000"/>
              </a:spcBef>
            </a:pPr>
            <a:r>
              <a:rPr lang="fr-CH" sz="4800" b="1">
                <a:solidFill>
                  <a:srgbClr val="FFFF00"/>
                </a:solidFill>
              </a:rPr>
              <a:t>un peu de physique quantique</a:t>
            </a:r>
          </a:p>
          <a:p>
            <a:pPr marL="342900" indent="-342900" algn="ctr">
              <a:spcBef>
                <a:spcPct val="20000"/>
              </a:spcBef>
            </a:pPr>
            <a:r>
              <a:rPr lang="fr-CH" sz="4800" b="1">
                <a:solidFill>
                  <a:srgbClr val="FFFF00"/>
                </a:solidFill>
              </a:rPr>
              <a:t>en discipline fondamentale ?</a:t>
            </a:r>
            <a:endParaRPr lang="fr-FR" sz="4800" b="1">
              <a:solidFill>
                <a:srgbClr val="FFFF00"/>
              </a:solidFill>
            </a:endParaRPr>
          </a:p>
        </p:txBody>
      </p:sp>
      <p:sp>
        <p:nvSpPr>
          <p:cNvPr id="145411" name="Rectangle 3"/>
          <p:cNvSpPr>
            <a:spLocks noGrp="1" noChangeArrowheads="1"/>
          </p:cNvSpPr>
          <p:nvPr>
            <p:ph type="body" idx="1"/>
          </p:nvPr>
        </p:nvSpPr>
        <p:spPr bwMode="auto">
          <a:xfrm>
            <a:off x="0" y="3714750"/>
            <a:ext cx="9144000" cy="3143250"/>
          </a:xfrm>
          <a:gradFill rotWithShape="1">
            <a:gsLst>
              <a:gs pos="0">
                <a:schemeClr val="accent1">
                  <a:alpha val="81000"/>
                </a:schemeClr>
              </a:gs>
              <a:gs pos="100000">
                <a:schemeClr val="accent1">
                  <a:alpha val="81000"/>
                </a:schemeClr>
              </a:gs>
            </a:gsLst>
            <a:lin ang="5400000" scaled="1"/>
          </a:gradFill>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a:buFontTx/>
              <a:buNone/>
            </a:pPr>
            <a:r>
              <a:rPr lang="fr-CH" sz="3600" b="1">
                <a:solidFill>
                  <a:srgbClr val="990033"/>
                </a:solidFill>
              </a:rPr>
              <a:t>Une présentation de</a:t>
            </a:r>
          </a:p>
          <a:p>
            <a:pPr algn="ctr">
              <a:buFontTx/>
              <a:buNone/>
            </a:pPr>
            <a:r>
              <a:rPr lang="fr-CH" sz="3600" b="1">
                <a:solidFill>
                  <a:srgbClr val="990033"/>
                </a:solidFill>
              </a:rPr>
              <a:t>Jean-Claude Keller</a:t>
            </a:r>
          </a:p>
          <a:p>
            <a:pPr algn="ctr">
              <a:buFontTx/>
              <a:buNone/>
            </a:pPr>
            <a:r>
              <a:rPr lang="fr-CH" sz="3600" b="1">
                <a:solidFill>
                  <a:srgbClr val="990033"/>
                </a:solidFill>
              </a:rPr>
              <a:t>Maître de physique</a:t>
            </a:r>
          </a:p>
          <a:p>
            <a:pPr algn="ctr">
              <a:buFontTx/>
              <a:buNone/>
            </a:pPr>
            <a:r>
              <a:rPr lang="fr-CH" sz="3600" b="1">
                <a:solidFill>
                  <a:srgbClr val="990033"/>
                </a:solidFill>
              </a:rPr>
              <a:t>Gymnase de Morges</a:t>
            </a:r>
          </a:p>
          <a:p>
            <a:pPr algn="ctr">
              <a:buFontTx/>
              <a:buNone/>
            </a:pPr>
            <a:r>
              <a:rPr lang="fr-CH" sz="2400" b="1">
                <a:solidFill>
                  <a:srgbClr val="990033"/>
                </a:solidFill>
              </a:rPr>
              <a:t>(canton de Vaud)</a:t>
            </a:r>
            <a:endParaRPr lang="fr-FR" sz="2400" b="1">
              <a:solidFill>
                <a:srgbClr val="99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45413">
                                            <p:bg/>
                                          </p:spTgt>
                                        </p:tgtEl>
                                        <p:attrNameLst>
                                          <p:attrName>style.visibility</p:attrName>
                                        </p:attrNameLst>
                                      </p:cBhvr>
                                      <p:to>
                                        <p:strVal val="visible"/>
                                      </p:to>
                                    </p:set>
                                    <p:anim calcmode="lin" valueType="num">
                                      <p:cBhvr>
                                        <p:cTn id="7" dur="500" fill="hold"/>
                                        <p:tgtEl>
                                          <p:spTgt spid="145413">
                                            <p:bg/>
                                          </p:spTgt>
                                        </p:tgtEl>
                                        <p:attrNameLst>
                                          <p:attrName>ppt_w</p:attrName>
                                        </p:attrNameLst>
                                      </p:cBhvr>
                                      <p:tavLst>
                                        <p:tav tm="0">
                                          <p:val>
                                            <p:strVal val="#ppt_w+.3"/>
                                          </p:val>
                                        </p:tav>
                                        <p:tav tm="100000">
                                          <p:val>
                                            <p:strVal val="#ppt_w"/>
                                          </p:val>
                                        </p:tav>
                                      </p:tavLst>
                                    </p:anim>
                                    <p:anim calcmode="lin" valueType="num">
                                      <p:cBhvr>
                                        <p:cTn id="8" dur="500" fill="hold"/>
                                        <p:tgtEl>
                                          <p:spTgt spid="145413">
                                            <p:bg/>
                                          </p:spTgt>
                                        </p:tgtEl>
                                        <p:attrNameLst>
                                          <p:attrName>ppt_h</p:attrName>
                                        </p:attrNameLst>
                                      </p:cBhvr>
                                      <p:tavLst>
                                        <p:tav tm="0">
                                          <p:val>
                                            <p:strVal val="#ppt_h"/>
                                          </p:val>
                                        </p:tav>
                                        <p:tav tm="100000">
                                          <p:val>
                                            <p:strVal val="#ppt_h"/>
                                          </p:val>
                                        </p:tav>
                                      </p:tavLst>
                                    </p:anim>
                                    <p:animEffect transition="in" filter="fade">
                                      <p:cBhvr>
                                        <p:cTn id="9" dur="500"/>
                                        <p:tgtEl>
                                          <p:spTgt spid="145413">
                                            <p:bg/>
                                          </p:spTgt>
                                        </p:tgtEl>
                                      </p:cBhvr>
                                    </p:animEffect>
                                  </p:childTnLst>
                                </p:cTn>
                              </p:par>
                            </p:childTnLst>
                          </p:cTn>
                        </p:par>
                        <p:par>
                          <p:cTn id="10" fill="hold" nodeType="afterGroup">
                            <p:stCondLst>
                              <p:cond delay="500"/>
                            </p:stCondLst>
                            <p:childTnLst>
                              <p:par>
                                <p:cTn id="11" presetID="50" presetClass="entr" presetSubtype="0" decel="100000" fill="hold" grpId="1" nodeType="afterEffect">
                                  <p:stCondLst>
                                    <p:cond delay="300"/>
                                  </p:stCondLst>
                                  <p:childTnLst>
                                    <p:set>
                                      <p:cBhvr>
                                        <p:cTn id="12" dur="1" fill="hold">
                                          <p:stCondLst>
                                            <p:cond delay="0"/>
                                          </p:stCondLst>
                                        </p:cTn>
                                        <p:tgtEl>
                                          <p:spTgt spid="145413">
                                            <p:txEl>
                                              <p:pRg st="0" end="0"/>
                                            </p:txEl>
                                          </p:spTgt>
                                        </p:tgtEl>
                                        <p:attrNameLst>
                                          <p:attrName>style.visibility</p:attrName>
                                        </p:attrNameLst>
                                      </p:cBhvr>
                                      <p:to>
                                        <p:strVal val="visible"/>
                                      </p:to>
                                    </p:set>
                                    <p:anim calcmode="lin" valueType="num">
                                      <p:cBhvr>
                                        <p:cTn id="13" dur="500" fill="hold"/>
                                        <p:tgtEl>
                                          <p:spTgt spid="145413">
                                            <p:txEl>
                                              <p:pRg st="0" end="0"/>
                                            </p:txEl>
                                          </p:spTgt>
                                        </p:tgtEl>
                                        <p:attrNameLst>
                                          <p:attrName>ppt_w</p:attrName>
                                        </p:attrNameLst>
                                      </p:cBhvr>
                                      <p:tavLst>
                                        <p:tav tm="0">
                                          <p:val>
                                            <p:strVal val="#ppt_w+.3"/>
                                          </p:val>
                                        </p:tav>
                                        <p:tav tm="100000">
                                          <p:val>
                                            <p:strVal val="#ppt_w"/>
                                          </p:val>
                                        </p:tav>
                                      </p:tavLst>
                                    </p:anim>
                                    <p:anim calcmode="lin" valueType="num">
                                      <p:cBhvr>
                                        <p:cTn id="14" dur="500" fill="hold"/>
                                        <p:tgtEl>
                                          <p:spTgt spid="145413">
                                            <p:txEl>
                                              <p:pRg st="0" end="0"/>
                                            </p:txEl>
                                          </p:spTgt>
                                        </p:tgtEl>
                                        <p:attrNameLst>
                                          <p:attrName>ppt_h</p:attrName>
                                        </p:attrNameLst>
                                      </p:cBhvr>
                                      <p:tavLst>
                                        <p:tav tm="0">
                                          <p:val>
                                            <p:strVal val="#ppt_h"/>
                                          </p:val>
                                        </p:tav>
                                        <p:tav tm="100000">
                                          <p:val>
                                            <p:strVal val="#ppt_h"/>
                                          </p:val>
                                        </p:tav>
                                      </p:tavLst>
                                    </p:anim>
                                    <p:animEffect transition="in" filter="fade">
                                      <p:cBhvr>
                                        <p:cTn id="15" dur="500"/>
                                        <p:tgtEl>
                                          <p:spTgt spid="145413">
                                            <p:txEl>
                                              <p:pRg st="0" end="0"/>
                                            </p:txEl>
                                          </p:spTgt>
                                        </p:tgtEl>
                                      </p:cBhvr>
                                    </p:animEffect>
                                  </p:childTnLst>
                                </p:cTn>
                              </p:par>
                            </p:childTnLst>
                          </p:cTn>
                        </p:par>
                        <p:par>
                          <p:cTn id="16" fill="hold" nodeType="afterGroup">
                            <p:stCondLst>
                              <p:cond delay="1300"/>
                            </p:stCondLst>
                            <p:childTnLst>
                              <p:par>
                                <p:cTn id="17" presetID="50" presetClass="entr" presetSubtype="0" decel="100000" fill="hold" grpId="1" nodeType="afterEffect">
                                  <p:stCondLst>
                                    <p:cond delay="300"/>
                                  </p:stCondLst>
                                  <p:childTnLst>
                                    <p:set>
                                      <p:cBhvr>
                                        <p:cTn id="18" dur="1" fill="hold">
                                          <p:stCondLst>
                                            <p:cond delay="0"/>
                                          </p:stCondLst>
                                        </p:cTn>
                                        <p:tgtEl>
                                          <p:spTgt spid="145413">
                                            <p:txEl>
                                              <p:pRg st="1" end="1"/>
                                            </p:txEl>
                                          </p:spTgt>
                                        </p:tgtEl>
                                        <p:attrNameLst>
                                          <p:attrName>style.visibility</p:attrName>
                                        </p:attrNameLst>
                                      </p:cBhvr>
                                      <p:to>
                                        <p:strVal val="visible"/>
                                      </p:to>
                                    </p:set>
                                    <p:anim calcmode="lin" valueType="num">
                                      <p:cBhvr>
                                        <p:cTn id="19" dur="500" fill="hold"/>
                                        <p:tgtEl>
                                          <p:spTgt spid="145413">
                                            <p:txEl>
                                              <p:pRg st="1" end="1"/>
                                            </p:txEl>
                                          </p:spTgt>
                                        </p:tgtEl>
                                        <p:attrNameLst>
                                          <p:attrName>ppt_w</p:attrName>
                                        </p:attrNameLst>
                                      </p:cBhvr>
                                      <p:tavLst>
                                        <p:tav tm="0">
                                          <p:val>
                                            <p:strVal val="#ppt_w+.3"/>
                                          </p:val>
                                        </p:tav>
                                        <p:tav tm="100000">
                                          <p:val>
                                            <p:strVal val="#ppt_w"/>
                                          </p:val>
                                        </p:tav>
                                      </p:tavLst>
                                    </p:anim>
                                    <p:anim calcmode="lin" valueType="num">
                                      <p:cBhvr>
                                        <p:cTn id="20" dur="500" fill="hold"/>
                                        <p:tgtEl>
                                          <p:spTgt spid="145413">
                                            <p:txEl>
                                              <p:pRg st="1" end="1"/>
                                            </p:txEl>
                                          </p:spTgt>
                                        </p:tgtEl>
                                        <p:attrNameLst>
                                          <p:attrName>ppt_h</p:attrName>
                                        </p:attrNameLst>
                                      </p:cBhvr>
                                      <p:tavLst>
                                        <p:tav tm="0">
                                          <p:val>
                                            <p:strVal val="#ppt_h"/>
                                          </p:val>
                                        </p:tav>
                                        <p:tav tm="100000">
                                          <p:val>
                                            <p:strVal val="#ppt_h"/>
                                          </p:val>
                                        </p:tav>
                                      </p:tavLst>
                                    </p:anim>
                                    <p:animEffect transition="in" filter="fade">
                                      <p:cBhvr>
                                        <p:cTn id="21" dur="500"/>
                                        <p:tgtEl>
                                          <p:spTgt spid="145413">
                                            <p:txEl>
                                              <p:pRg st="1" end="1"/>
                                            </p:txEl>
                                          </p:spTgt>
                                        </p:tgtEl>
                                      </p:cBhvr>
                                    </p:animEffect>
                                  </p:childTnLst>
                                </p:cTn>
                              </p:par>
                            </p:childTnLst>
                          </p:cTn>
                        </p:par>
                        <p:par>
                          <p:cTn id="22" fill="hold" nodeType="afterGroup">
                            <p:stCondLst>
                              <p:cond delay="2100"/>
                            </p:stCondLst>
                            <p:childTnLst>
                              <p:par>
                                <p:cTn id="23" presetID="50" presetClass="entr" presetSubtype="0" decel="100000" fill="hold" grpId="1" nodeType="afterEffect">
                                  <p:stCondLst>
                                    <p:cond delay="300"/>
                                  </p:stCondLst>
                                  <p:childTnLst>
                                    <p:set>
                                      <p:cBhvr>
                                        <p:cTn id="24" dur="1" fill="hold">
                                          <p:stCondLst>
                                            <p:cond delay="0"/>
                                          </p:stCondLst>
                                        </p:cTn>
                                        <p:tgtEl>
                                          <p:spTgt spid="145413">
                                            <p:txEl>
                                              <p:pRg st="2" end="2"/>
                                            </p:txEl>
                                          </p:spTgt>
                                        </p:tgtEl>
                                        <p:attrNameLst>
                                          <p:attrName>style.visibility</p:attrName>
                                        </p:attrNameLst>
                                      </p:cBhvr>
                                      <p:to>
                                        <p:strVal val="visible"/>
                                      </p:to>
                                    </p:set>
                                    <p:anim calcmode="lin" valueType="num">
                                      <p:cBhvr>
                                        <p:cTn id="25" dur="500" fill="hold"/>
                                        <p:tgtEl>
                                          <p:spTgt spid="145413">
                                            <p:txEl>
                                              <p:pRg st="2" end="2"/>
                                            </p:txEl>
                                          </p:spTgt>
                                        </p:tgtEl>
                                        <p:attrNameLst>
                                          <p:attrName>ppt_w</p:attrName>
                                        </p:attrNameLst>
                                      </p:cBhvr>
                                      <p:tavLst>
                                        <p:tav tm="0">
                                          <p:val>
                                            <p:strVal val="#ppt_w+.3"/>
                                          </p:val>
                                        </p:tav>
                                        <p:tav tm="100000">
                                          <p:val>
                                            <p:strVal val="#ppt_w"/>
                                          </p:val>
                                        </p:tav>
                                      </p:tavLst>
                                    </p:anim>
                                    <p:anim calcmode="lin" valueType="num">
                                      <p:cBhvr>
                                        <p:cTn id="26" dur="500" fill="hold"/>
                                        <p:tgtEl>
                                          <p:spTgt spid="145413">
                                            <p:txEl>
                                              <p:pRg st="2" end="2"/>
                                            </p:txEl>
                                          </p:spTgt>
                                        </p:tgtEl>
                                        <p:attrNameLst>
                                          <p:attrName>ppt_h</p:attrName>
                                        </p:attrNameLst>
                                      </p:cBhvr>
                                      <p:tavLst>
                                        <p:tav tm="0">
                                          <p:val>
                                            <p:strVal val="#ppt_h"/>
                                          </p:val>
                                        </p:tav>
                                        <p:tav tm="100000">
                                          <p:val>
                                            <p:strVal val="#ppt_h"/>
                                          </p:val>
                                        </p:tav>
                                      </p:tavLst>
                                    </p:anim>
                                    <p:animEffect transition="in" filter="fade">
                                      <p:cBhvr>
                                        <p:cTn id="27" dur="500"/>
                                        <p:tgtEl>
                                          <p:spTgt spid="145413">
                                            <p:txEl>
                                              <p:pRg st="2" end="2"/>
                                            </p:txEl>
                                          </p:spTgt>
                                        </p:tgtEl>
                                      </p:cBhvr>
                                    </p:animEffect>
                                  </p:childTnLst>
                                </p:cTn>
                              </p:par>
                            </p:childTnLst>
                          </p:cTn>
                        </p:par>
                        <p:par>
                          <p:cTn id="28" fill="hold" nodeType="afterGroup">
                            <p:stCondLst>
                              <p:cond delay="2900"/>
                            </p:stCondLst>
                            <p:childTnLst>
                              <p:par>
                                <p:cTn id="29" presetID="50" presetClass="entr" presetSubtype="0" decel="100000" fill="hold" grpId="1" nodeType="afterEffect">
                                  <p:stCondLst>
                                    <p:cond delay="300"/>
                                  </p:stCondLst>
                                  <p:childTnLst>
                                    <p:set>
                                      <p:cBhvr>
                                        <p:cTn id="30" dur="1" fill="hold">
                                          <p:stCondLst>
                                            <p:cond delay="0"/>
                                          </p:stCondLst>
                                        </p:cTn>
                                        <p:tgtEl>
                                          <p:spTgt spid="145413">
                                            <p:txEl>
                                              <p:pRg st="3" end="3"/>
                                            </p:txEl>
                                          </p:spTgt>
                                        </p:tgtEl>
                                        <p:attrNameLst>
                                          <p:attrName>style.visibility</p:attrName>
                                        </p:attrNameLst>
                                      </p:cBhvr>
                                      <p:to>
                                        <p:strVal val="visible"/>
                                      </p:to>
                                    </p:set>
                                    <p:anim calcmode="lin" valueType="num">
                                      <p:cBhvr>
                                        <p:cTn id="31" dur="500" fill="hold"/>
                                        <p:tgtEl>
                                          <p:spTgt spid="145413">
                                            <p:txEl>
                                              <p:pRg st="3" end="3"/>
                                            </p:txEl>
                                          </p:spTgt>
                                        </p:tgtEl>
                                        <p:attrNameLst>
                                          <p:attrName>ppt_w</p:attrName>
                                        </p:attrNameLst>
                                      </p:cBhvr>
                                      <p:tavLst>
                                        <p:tav tm="0">
                                          <p:val>
                                            <p:strVal val="#ppt_w+.3"/>
                                          </p:val>
                                        </p:tav>
                                        <p:tav tm="100000">
                                          <p:val>
                                            <p:strVal val="#ppt_w"/>
                                          </p:val>
                                        </p:tav>
                                      </p:tavLst>
                                    </p:anim>
                                    <p:anim calcmode="lin" valueType="num">
                                      <p:cBhvr>
                                        <p:cTn id="32" dur="500" fill="hold"/>
                                        <p:tgtEl>
                                          <p:spTgt spid="145413">
                                            <p:txEl>
                                              <p:pRg st="3" end="3"/>
                                            </p:txEl>
                                          </p:spTgt>
                                        </p:tgtEl>
                                        <p:attrNameLst>
                                          <p:attrName>ppt_h</p:attrName>
                                        </p:attrNameLst>
                                      </p:cBhvr>
                                      <p:tavLst>
                                        <p:tav tm="0">
                                          <p:val>
                                            <p:strVal val="#ppt_h"/>
                                          </p:val>
                                        </p:tav>
                                        <p:tav tm="100000">
                                          <p:val>
                                            <p:strVal val="#ppt_h"/>
                                          </p:val>
                                        </p:tav>
                                      </p:tavLst>
                                    </p:anim>
                                    <p:animEffect transition="in" filter="fade">
                                      <p:cBhvr>
                                        <p:cTn id="33" dur="500"/>
                                        <p:tgtEl>
                                          <p:spTgt spid="145413">
                                            <p:txEl>
                                              <p:pRg st="3" end="3"/>
                                            </p:txEl>
                                          </p:spTgt>
                                        </p:tgtEl>
                                      </p:cBhvr>
                                    </p:animEffect>
                                  </p:childTnLst>
                                </p:cTn>
                              </p:par>
                            </p:childTnLst>
                          </p:cTn>
                        </p:par>
                        <p:par>
                          <p:cTn id="34" fill="hold" nodeType="afterGroup">
                            <p:stCondLst>
                              <p:cond delay="3700"/>
                            </p:stCondLst>
                            <p:childTnLst>
                              <p:par>
                                <p:cTn id="35" presetID="1" presetClass="entr" presetSubtype="0" fill="hold" grpId="0" nodeType="afterEffect">
                                  <p:stCondLst>
                                    <p:cond delay="0"/>
                                  </p:stCondLst>
                                  <p:childTnLst>
                                    <p:set>
                                      <p:cBhvr>
                                        <p:cTn id="36" dur="1" fill="hold">
                                          <p:stCondLst>
                                            <p:cond delay="0"/>
                                          </p:stCondLst>
                                        </p:cTn>
                                        <p:tgtEl>
                                          <p:spTgt spid="145411">
                                            <p:bg/>
                                          </p:spTgt>
                                        </p:tgtEl>
                                        <p:attrNameLst>
                                          <p:attrName>style.visibility</p:attrName>
                                        </p:attrNameLst>
                                      </p:cBhvr>
                                      <p:to>
                                        <p:strVal val="visible"/>
                                      </p:to>
                                    </p:set>
                                  </p:childTnLst>
                                </p:cTn>
                              </p:par>
                            </p:childTnLst>
                          </p:cTn>
                        </p:par>
                        <p:par>
                          <p:cTn id="37" fill="hold" nodeType="afterGroup">
                            <p:stCondLst>
                              <p:cond delay="3700"/>
                            </p:stCondLst>
                            <p:childTnLst>
                              <p:par>
                                <p:cTn id="38" presetID="1" presetClass="entr" presetSubtype="0" fill="hold" grpId="0" nodeType="afterEffect">
                                  <p:stCondLst>
                                    <p:cond delay="0"/>
                                  </p:stCondLst>
                                  <p:childTnLst>
                                    <p:set>
                                      <p:cBhvr>
                                        <p:cTn id="39" dur="1" fill="hold">
                                          <p:stCondLst>
                                            <p:cond delay="0"/>
                                          </p:stCondLst>
                                        </p:cTn>
                                        <p:tgtEl>
                                          <p:spTgt spid="145411">
                                            <p:txEl>
                                              <p:pRg st="0" end="0"/>
                                            </p:txEl>
                                          </p:spTgt>
                                        </p:tgtEl>
                                        <p:attrNameLst>
                                          <p:attrName>style.visibility</p:attrName>
                                        </p:attrNameLst>
                                      </p:cBhvr>
                                      <p:to>
                                        <p:strVal val="visible"/>
                                      </p:to>
                                    </p:set>
                                  </p:childTnLst>
                                </p:cTn>
                              </p:par>
                            </p:childTnLst>
                          </p:cTn>
                        </p:par>
                        <p:par>
                          <p:cTn id="40" fill="hold" nodeType="afterGroup">
                            <p:stCondLst>
                              <p:cond delay="3700"/>
                            </p:stCondLst>
                            <p:childTnLst>
                              <p:par>
                                <p:cTn id="41" presetID="1" presetClass="entr" presetSubtype="0" fill="hold" grpId="0" nodeType="afterEffect">
                                  <p:stCondLst>
                                    <p:cond delay="0"/>
                                  </p:stCondLst>
                                  <p:childTnLst>
                                    <p:set>
                                      <p:cBhvr>
                                        <p:cTn id="42" dur="1" fill="hold">
                                          <p:stCondLst>
                                            <p:cond delay="0"/>
                                          </p:stCondLst>
                                        </p:cTn>
                                        <p:tgtEl>
                                          <p:spTgt spid="145411">
                                            <p:txEl>
                                              <p:pRg st="1" end="1"/>
                                            </p:txEl>
                                          </p:spTgt>
                                        </p:tgtEl>
                                        <p:attrNameLst>
                                          <p:attrName>style.visibility</p:attrName>
                                        </p:attrNameLst>
                                      </p:cBhvr>
                                      <p:to>
                                        <p:strVal val="visible"/>
                                      </p:to>
                                    </p:set>
                                  </p:childTnLst>
                                </p:cTn>
                              </p:par>
                            </p:childTnLst>
                          </p:cTn>
                        </p:par>
                        <p:par>
                          <p:cTn id="43" fill="hold" nodeType="afterGroup">
                            <p:stCondLst>
                              <p:cond delay="3700"/>
                            </p:stCondLst>
                            <p:childTnLst>
                              <p:par>
                                <p:cTn id="44" presetID="1" presetClass="entr" presetSubtype="0" fill="hold" grpId="0" nodeType="afterEffect">
                                  <p:stCondLst>
                                    <p:cond delay="0"/>
                                  </p:stCondLst>
                                  <p:childTnLst>
                                    <p:set>
                                      <p:cBhvr>
                                        <p:cTn id="45" dur="1" fill="hold">
                                          <p:stCondLst>
                                            <p:cond delay="0"/>
                                          </p:stCondLst>
                                        </p:cTn>
                                        <p:tgtEl>
                                          <p:spTgt spid="145411">
                                            <p:txEl>
                                              <p:pRg st="2" end="2"/>
                                            </p:txEl>
                                          </p:spTgt>
                                        </p:tgtEl>
                                        <p:attrNameLst>
                                          <p:attrName>style.visibility</p:attrName>
                                        </p:attrNameLst>
                                      </p:cBhvr>
                                      <p:to>
                                        <p:strVal val="visible"/>
                                      </p:to>
                                    </p:set>
                                  </p:childTnLst>
                                </p:cTn>
                              </p:par>
                            </p:childTnLst>
                          </p:cTn>
                        </p:par>
                        <p:par>
                          <p:cTn id="46" fill="hold" nodeType="afterGroup">
                            <p:stCondLst>
                              <p:cond delay="3700"/>
                            </p:stCondLst>
                            <p:childTnLst>
                              <p:par>
                                <p:cTn id="47" presetID="1" presetClass="entr" presetSubtype="0" fill="hold" grpId="0" nodeType="afterEffect">
                                  <p:stCondLst>
                                    <p:cond delay="0"/>
                                  </p:stCondLst>
                                  <p:childTnLst>
                                    <p:set>
                                      <p:cBhvr>
                                        <p:cTn id="48" dur="1" fill="hold">
                                          <p:stCondLst>
                                            <p:cond delay="0"/>
                                          </p:stCondLst>
                                        </p:cTn>
                                        <p:tgtEl>
                                          <p:spTgt spid="145411">
                                            <p:txEl>
                                              <p:pRg st="3" end="3"/>
                                            </p:txEl>
                                          </p:spTgt>
                                        </p:tgtEl>
                                        <p:attrNameLst>
                                          <p:attrName>style.visibility</p:attrName>
                                        </p:attrNameLst>
                                      </p:cBhvr>
                                      <p:to>
                                        <p:strVal val="visible"/>
                                      </p:to>
                                    </p:set>
                                  </p:childTnLst>
                                </p:cTn>
                              </p:par>
                            </p:childTnLst>
                          </p:cTn>
                        </p:par>
                        <p:par>
                          <p:cTn id="49" fill="hold" nodeType="afterGroup">
                            <p:stCondLst>
                              <p:cond delay="3700"/>
                            </p:stCondLst>
                            <p:childTnLst>
                              <p:par>
                                <p:cTn id="50" presetID="1" presetClass="entr" presetSubtype="0" fill="hold" grpId="0" nodeType="afterEffect">
                                  <p:stCondLst>
                                    <p:cond delay="0"/>
                                  </p:stCondLst>
                                  <p:childTnLst>
                                    <p:set>
                                      <p:cBhvr>
                                        <p:cTn id="51" dur="1" fill="hold">
                                          <p:stCondLst>
                                            <p:cond delay="0"/>
                                          </p:stCondLst>
                                        </p:cTn>
                                        <p:tgtEl>
                                          <p:spTgt spid="145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3" grpId="1" build="p" animBg="1" advAuto="300"/>
      <p:bldP spid="145411"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b="-33333"/>
          </a:stretch>
        </a:blipFill>
        <a:effectLst/>
      </p:bgPr>
    </p:bg>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bwMode="auto">
          <a:xfrm>
            <a:off x="1403350" y="4076700"/>
            <a:ext cx="6264275" cy="1079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200" b="1"/>
              <a:t>résout l’énigme de l’émission radiative d’un corps noir</a:t>
            </a:r>
            <a:endParaRPr lang="fr-FR" sz="3200" b="1"/>
          </a:p>
        </p:txBody>
      </p:sp>
      <p:pic>
        <p:nvPicPr>
          <p:cNvPr id="24581" name="Picture 5" descr="Planc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24300" y="2063750"/>
            <a:ext cx="1414463" cy="192563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4" name="Rectangle 8"/>
          <p:cNvSpPr>
            <a:spLocks noChangeArrowheads="1"/>
          </p:cNvSpPr>
          <p:nvPr/>
        </p:nvSpPr>
        <p:spPr bwMode="auto">
          <a:xfrm>
            <a:off x="1690688" y="123825"/>
            <a:ext cx="55451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600" b="1">
                <a:solidFill>
                  <a:schemeClr val="bg1"/>
                </a:solidFill>
              </a:rPr>
              <a:t>Acte 1, octobre 1900:</a:t>
            </a:r>
            <a:endParaRPr lang="fr-FR" sz="3600" b="1">
              <a:solidFill>
                <a:schemeClr val="bg1"/>
              </a:solidFill>
            </a:endParaRPr>
          </a:p>
        </p:txBody>
      </p:sp>
      <p:sp>
        <p:nvSpPr>
          <p:cNvPr id="24585" name="Rectangle 9"/>
          <p:cNvSpPr>
            <a:spLocks noChangeArrowheads="1"/>
          </p:cNvSpPr>
          <p:nvPr/>
        </p:nvSpPr>
        <p:spPr bwMode="auto">
          <a:xfrm>
            <a:off x="3402013" y="1341438"/>
            <a:ext cx="23939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CH" sz="3200" b="1">
                <a:solidFill>
                  <a:schemeClr val="tx2"/>
                </a:solidFill>
              </a:rPr>
              <a:t>Max Planck</a:t>
            </a:r>
            <a:endParaRPr lang="fr-FR" sz="3200" b="1">
              <a:solidFill>
                <a:schemeClr val="tx2"/>
              </a:solidFill>
            </a:endParaRPr>
          </a:p>
        </p:txBody>
      </p:sp>
      <p:sp>
        <p:nvSpPr>
          <p:cNvPr id="24586" name="Rectangle 10"/>
          <p:cNvSpPr>
            <a:spLocks noChangeArrowheads="1"/>
          </p:cNvSpPr>
          <p:nvPr/>
        </p:nvSpPr>
        <p:spPr bwMode="auto">
          <a:xfrm>
            <a:off x="1331913" y="5373688"/>
            <a:ext cx="64801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2800" b="1">
                <a:solidFill>
                  <a:schemeClr val="tx2"/>
                </a:solidFill>
              </a:rPr>
              <a:t>A l’époque, l’énigme est appelée la catastrophe ultraviolette !</a:t>
            </a:r>
            <a:endParaRPr lang="fr-FR" sz="2800" b="1">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4" nodeType="afterEffect">
                                  <p:stCondLst>
                                    <p:cond delay="500"/>
                                  </p:stCondLst>
                                  <p:childTnLst>
                                    <p:set>
                                      <p:cBhvr>
                                        <p:cTn id="6" dur="1" fill="hold">
                                          <p:stCondLst>
                                            <p:cond delay="0"/>
                                          </p:stCondLst>
                                        </p:cTn>
                                        <p:tgtEl>
                                          <p:spTgt spid="24584"/>
                                        </p:tgtEl>
                                        <p:attrNameLst>
                                          <p:attrName>style.visibility</p:attrName>
                                        </p:attrNameLst>
                                      </p:cBhvr>
                                      <p:to>
                                        <p:strVal val="visible"/>
                                      </p:to>
                                    </p:set>
                                    <p:anim calcmode="lin" valueType="num">
                                      <p:cBhvr>
                                        <p:cTn id="7" dur="1000" fill="hold"/>
                                        <p:tgtEl>
                                          <p:spTgt spid="24584"/>
                                        </p:tgtEl>
                                        <p:attrNameLst>
                                          <p:attrName>ppt_w</p:attrName>
                                        </p:attrNameLst>
                                      </p:cBhvr>
                                      <p:tavLst>
                                        <p:tav tm="0">
                                          <p:val>
                                            <p:strVal val="#ppt_w*0.70"/>
                                          </p:val>
                                        </p:tav>
                                        <p:tav tm="100000">
                                          <p:val>
                                            <p:strVal val="#ppt_w"/>
                                          </p:val>
                                        </p:tav>
                                      </p:tavLst>
                                    </p:anim>
                                    <p:anim calcmode="lin" valueType="num">
                                      <p:cBhvr>
                                        <p:cTn id="8" dur="1000" fill="hold"/>
                                        <p:tgtEl>
                                          <p:spTgt spid="24584"/>
                                        </p:tgtEl>
                                        <p:attrNameLst>
                                          <p:attrName>ppt_h</p:attrName>
                                        </p:attrNameLst>
                                      </p:cBhvr>
                                      <p:tavLst>
                                        <p:tav tm="0">
                                          <p:val>
                                            <p:strVal val="#ppt_h"/>
                                          </p:val>
                                        </p:tav>
                                        <p:tav tm="100000">
                                          <p:val>
                                            <p:strVal val="#ppt_h"/>
                                          </p:val>
                                        </p:tav>
                                      </p:tavLst>
                                    </p:anim>
                                    <p:animEffect transition="in" filter="fade">
                                      <p:cBhvr>
                                        <p:cTn id="9" dur="1000"/>
                                        <p:tgtEl>
                                          <p:spTgt spid="2458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24585"/>
                                        </p:tgtEl>
                                        <p:attrNameLst>
                                          <p:attrName>style.visibility</p:attrName>
                                        </p:attrNameLst>
                                      </p:cBhvr>
                                      <p:to>
                                        <p:strVal val="visible"/>
                                      </p:to>
                                    </p:set>
                                    <p:anim calcmode="lin" valueType="num">
                                      <p:cBhvr additive="base">
                                        <p:cTn id="14" dur="2000" fill="hold"/>
                                        <p:tgtEl>
                                          <p:spTgt spid="24585"/>
                                        </p:tgtEl>
                                        <p:attrNameLst>
                                          <p:attrName>ppt_x</p:attrName>
                                        </p:attrNameLst>
                                      </p:cBhvr>
                                      <p:tavLst>
                                        <p:tav tm="0">
                                          <p:val>
                                            <p:strVal val="#ppt_x"/>
                                          </p:val>
                                        </p:tav>
                                        <p:tav tm="100000">
                                          <p:val>
                                            <p:strVal val="#ppt_x"/>
                                          </p:val>
                                        </p:tav>
                                      </p:tavLst>
                                    </p:anim>
                                    <p:anim calcmode="lin" valueType="num">
                                      <p:cBhvr additive="base">
                                        <p:cTn id="15" dur="2000" fill="hold"/>
                                        <p:tgtEl>
                                          <p:spTgt spid="24585"/>
                                        </p:tgtEl>
                                        <p:attrNameLst>
                                          <p:attrName>ppt_y</p:attrName>
                                        </p:attrNameLst>
                                      </p:cBhvr>
                                      <p:tavLst>
                                        <p:tav tm="0">
                                          <p:val>
                                            <p:strVal val="1+#ppt_h/2"/>
                                          </p:val>
                                        </p:tav>
                                        <p:tav tm="100000">
                                          <p:val>
                                            <p:strVal val="#ppt_y"/>
                                          </p:val>
                                        </p:tav>
                                      </p:tavLst>
                                    </p:anim>
                                  </p:childTnLst>
                                </p:cTn>
                              </p:par>
                            </p:childTnLst>
                          </p:cTn>
                        </p:par>
                        <p:par>
                          <p:cTn id="16" fill="hold" nodeType="afterGroup">
                            <p:stCondLst>
                              <p:cond delay="2000"/>
                            </p:stCondLst>
                            <p:childTnLst>
                              <p:par>
                                <p:cTn id="17" presetID="53" presetClass="entr" presetSubtype="0" fill="hold" nodeType="afterEffect">
                                  <p:stCondLst>
                                    <p:cond delay="500"/>
                                  </p:stCondLst>
                                  <p:childTnLst>
                                    <p:set>
                                      <p:cBhvr>
                                        <p:cTn id="18" dur="1" fill="hold">
                                          <p:stCondLst>
                                            <p:cond delay="0"/>
                                          </p:stCondLst>
                                        </p:cTn>
                                        <p:tgtEl>
                                          <p:spTgt spid="24581"/>
                                        </p:tgtEl>
                                        <p:attrNameLst>
                                          <p:attrName>style.visibility</p:attrName>
                                        </p:attrNameLst>
                                      </p:cBhvr>
                                      <p:to>
                                        <p:strVal val="visible"/>
                                      </p:to>
                                    </p:set>
                                    <p:anim calcmode="lin" valueType="num">
                                      <p:cBhvr>
                                        <p:cTn id="19" dur="500" fill="hold"/>
                                        <p:tgtEl>
                                          <p:spTgt spid="24581"/>
                                        </p:tgtEl>
                                        <p:attrNameLst>
                                          <p:attrName>ppt_w</p:attrName>
                                        </p:attrNameLst>
                                      </p:cBhvr>
                                      <p:tavLst>
                                        <p:tav tm="0">
                                          <p:val>
                                            <p:fltVal val="0"/>
                                          </p:val>
                                        </p:tav>
                                        <p:tav tm="100000">
                                          <p:val>
                                            <p:strVal val="#ppt_w"/>
                                          </p:val>
                                        </p:tav>
                                      </p:tavLst>
                                    </p:anim>
                                    <p:anim calcmode="lin" valueType="num">
                                      <p:cBhvr>
                                        <p:cTn id="20" dur="500" fill="hold"/>
                                        <p:tgtEl>
                                          <p:spTgt spid="24581"/>
                                        </p:tgtEl>
                                        <p:attrNameLst>
                                          <p:attrName>ppt_h</p:attrName>
                                        </p:attrNameLst>
                                      </p:cBhvr>
                                      <p:tavLst>
                                        <p:tav tm="0">
                                          <p:val>
                                            <p:fltVal val="0"/>
                                          </p:val>
                                        </p:tav>
                                        <p:tav tm="100000">
                                          <p:val>
                                            <p:strVal val="#ppt_h"/>
                                          </p:val>
                                        </p:tav>
                                      </p:tavLst>
                                    </p:anim>
                                    <p:animEffect transition="in" filter="fade">
                                      <p:cBhvr>
                                        <p:cTn id="21" dur="500"/>
                                        <p:tgtEl>
                                          <p:spTgt spid="2458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1" presetClass="entr" presetSubtype="0" fill="hold" grpId="0" nodeType="clickEffect">
                                  <p:stCondLst>
                                    <p:cond delay="0"/>
                                  </p:stCondLst>
                                  <p:childTnLst>
                                    <p:set>
                                      <p:cBhvr>
                                        <p:cTn id="25" dur="1" fill="hold">
                                          <p:stCondLst>
                                            <p:cond delay="0"/>
                                          </p:stCondLst>
                                        </p:cTn>
                                        <p:tgtEl>
                                          <p:spTgt spid="24580"/>
                                        </p:tgtEl>
                                        <p:attrNameLst>
                                          <p:attrName>style.visibility</p:attrName>
                                        </p:attrNameLst>
                                      </p:cBhvr>
                                      <p:to>
                                        <p:strVal val="visible"/>
                                      </p:to>
                                    </p:set>
                                    <p:animEffect transition="in" filter="fade">
                                      <p:cBhvr>
                                        <p:cTn id="26" dur="770" decel="100000"/>
                                        <p:tgtEl>
                                          <p:spTgt spid="24580"/>
                                        </p:tgtEl>
                                      </p:cBhvr>
                                    </p:animEffect>
                                    <p:animScale>
                                      <p:cBhvr>
                                        <p:cTn id="27" dur="770" decel="100000"/>
                                        <p:tgtEl>
                                          <p:spTgt spid="24580"/>
                                        </p:tgtEl>
                                      </p:cBhvr>
                                      <p:from x="10000" y="10000"/>
                                      <p:to x="200000" y="450000"/>
                                    </p:animScale>
                                    <p:animScale>
                                      <p:cBhvr>
                                        <p:cTn id="28" dur="1230" accel="100000" fill="hold">
                                          <p:stCondLst>
                                            <p:cond delay="770"/>
                                          </p:stCondLst>
                                        </p:cTn>
                                        <p:tgtEl>
                                          <p:spTgt spid="24580"/>
                                        </p:tgtEl>
                                      </p:cBhvr>
                                      <p:from x="200000" y="450000"/>
                                      <p:to x="100000" y="100000"/>
                                    </p:animScale>
                                    <p:set>
                                      <p:cBhvr>
                                        <p:cTn id="29" dur="770" fill="hold"/>
                                        <p:tgtEl>
                                          <p:spTgt spid="24580"/>
                                        </p:tgtEl>
                                        <p:attrNameLst>
                                          <p:attrName>ppt_x</p:attrName>
                                        </p:attrNameLst>
                                      </p:cBhvr>
                                      <p:to>
                                        <p:strVal val="(0.5)"/>
                                      </p:to>
                                    </p:set>
                                    <p:anim from="(0.5)" to="(#ppt_x)" calcmode="lin" valueType="num">
                                      <p:cBhvr>
                                        <p:cTn id="30" dur="1230" accel="100000" fill="hold">
                                          <p:stCondLst>
                                            <p:cond delay="770"/>
                                          </p:stCondLst>
                                        </p:cTn>
                                        <p:tgtEl>
                                          <p:spTgt spid="24580"/>
                                        </p:tgtEl>
                                        <p:attrNameLst>
                                          <p:attrName>ppt_x</p:attrName>
                                        </p:attrNameLst>
                                      </p:cBhvr>
                                    </p:anim>
                                    <p:set>
                                      <p:cBhvr>
                                        <p:cTn id="31" dur="770" fill="hold"/>
                                        <p:tgtEl>
                                          <p:spTgt spid="24580"/>
                                        </p:tgtEl>
                                        <p:attrNameLst>
                                          <p:attrName>ppt_y</p:attrName>
                                        </p:attrNameLst>
                                      </p:cBhvr>
                                      <p:to>
                                        <p:strVal val="(#ppt_y+0.4)"/>
                                      </p:to>
                                    </p:set>
                                    <p:anim from="(#ppt_y+0.4)" to="(#ppt_y)" calcmode="lin" valueType="num">
                                      <p:cBhvr>
                                        <p:cTn id="32" dur="1230" accel="100000" fill="hold">
                                          <p:stCondLst>
                                            <p:cond delay="770"/>
                                          </p:stCondLst>
                                        </p:cTn>
                                        <p:tgtEl>
                                          <p:spTgt spid="24580"/>
                                        </p:tgtEl>
                                        <p:attrNameLst>
                                          <p:attrName>ppt_y</p:attrName>
                                        </p:attrNameLst>
                                      </p:cBhvr>
                                    </p:anim>
                                  </p:childTnLst>
                                </p:cTn>
                              </p:par>
                            </p:childTnLst>
                          </p:cTn>
                        </p:par>
                        <p:par>
                          <p:cTn id="33" fill="hold" nodeType="afterGroup">
                            <p:stCondLst>
                              <p:cond delay="2000"/>
                            </p:stCondLst>
                            <p:childTnLst>
                              <p:par>
                                <p:cTn id="34" presetID="51" presetClass="entr" presetSubtype="0" fill="hold" grpId="0" nodeType="afterEffect">
                                  <p:stCondLst>
                                    <p:cond delay="500"/>
                                  </p:stCondLst>
                                  <p:childTnLst>
                                    <p:set>
                                      <p:cBhvr>
                                        <p:cTn id="35" dur="1" fill="hold">
                                          <p:stCondLst>
                                            <p:cond delay="0"/>
                                          </p:stCondLst>
                                        </p:cTn>
                                        <p:tgtEl>
                                          <p:spTgt spid="24586"/>
                                        </p:tgtEl>
                                        <p:attrNameLst>
                                          <p:attrName>style.visibility</p:attrName>
                                        </p:attrNameLst>
                                      </p:cBhvr>
                                      <p:to>
                                        <p:strVal val="visible"/>
                                      </p:to>
                                    </p:set>
                                    <p:animEffect transition="in" filter="fade">
                                      <p:cBhvr>
                                        <p:cTn id="36" dur="770" decel="100000"/>
                                        <p:tgtEl>
                                          <p:spTgt spid="24586"/>
                                        </p:tgtEl>
                                      </p:cBhvr>
                                    </p:animEffect>
                                    <p:animScale>
                                      <p:cBhvr>
                                        <p:cTn id="37" dur="770" decel="100000"/>
                                        <p:tgtEl>
                                          <p:spTgt spid="24586"/>
                                        </p:tgtEl>
                                      </p:cBhvr>
                                      <p:from x="10000" y="10000"/>
                                      <p:to x="200000" y="450000"/>
                                    </p:animScale>
                                    <p:animScale>
                                      <p:cBhvr>
                                        <p:cTn id="38" dur="1230" accel="100000" fill="hold">
                                          <p:stCondLst>
                                            <p:cond delay="770"/>
                                          </p:stCondLst>
                                        </p:cTn>
                                        <p:tgtEl>
                                          <p:spTgt spid="24586"/>
                                        </p:tgtEl>
                                      </p:cBhvr>
                                      <p:from x="200000" y="450000"/>
                                      <p:to x="100000" y="100000"/>
                                    </p:animScale>
                                    <p:set>
                                      <p:cBhvr>
                                        <p:cTn id="39" dur="770" fill="hold"/>
                                        <p:tgtEl>
                                          <p:spTgt spid="24586"/>
                                        </p:tgtEl>
                                        <p:attrNameLst>
                                          <p:attrName>ppt_x</p:attrName>
                                        </p:attrNameLst>
                                      </p:cBhvr>
                                      <p:to>
                                        <p:strVal val="(0.5)"/>
                                      </p:to>
                                    </p:set>
                                    <p:anim from="(0.5)" to="(#ppt_x)" calcmode="lin" valueType="num">
                                      <p:cBhvr>
                                        <p:cTn id="40" dur="1230" accel="100000" fill="hold">
                                          <p:stCondLst>
                                            <p:cond delay="770"/>
                                          </p:stCondLst>
                                        </p:cTn>
                                        <p:tgtEl>
                                          <p:spTgt spid="24586"/>
                                        </p:tgtEl>
                                        <p:attrNameLst>
                                          <p:attrName>ppt_x</p:attrName>
                                        </p:attrNameLst>
                                      </p:cBhvr>
                                    </p:anim>
                                    <p:set>
                                      <p:cBhvr>
                                        <p:cTn id="41" dur="770" fill="hold"/>
                                        <p:tgtEl>
                                          <p:spTgt spid="24586"/>
                                        </p:tgtEl>
                                        <p:attrNameLst>
                                          <p:attrName>ppt_y</p:attrName>
                                        </p:attrNameLst>
                                      </p:cBhvr>
                                      <p:to>
                                        <p:strVal val="(#ppt_y+0.4)"/>
                                      </p:to>
                                    </p:set>
                                    <p:anim from="(#ppt_y+0.4)" to="(#ppt_y)" calcmode="lin" valueType="num">
                                      <p:cBhvr>
                                        <p:cTn id="42" dur="1230" accel="100000" fill="hold">
                                          <p:stCondLst>
                                            <p:cond delay="770"/>
                                          </p:stCondLst>
                                        </p:cTn>
                                        <p:tgtEl>
                                          <p:spTgt spid="2458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4" grpId="4"/>
      <p:bldP spid="24585" grpId="0"/>
      <p:bldP spid="2458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b="-33333"/>
          </a:stretch>
        </a:blipFill>
        <a:effectLst/>
      </p:bgPr>
    </p:bg>
    <p:spTree>
      <p:nvGrpSpPr>
        <p:cNvPr id="1" name=""/>
        <p:cNvGrpSpPr/>
        <p:nvPr/>
      </p:nvGrpSpPr>
      <p:grpSpPr>
        <a:xfrm>
          <a:off x="0" y="0"/>
          <a:ext cx="0" cy="0"/>
          <a:chOff x="0" y="0"/>
          <a:chExt cx="0" cy="0"/>
        </a:xfrm>
      </p:grpSpPr>
      <p:sp>
        <p:nvSpPr>
          <p:cNvPr id="27652" name="Rectangle 4"/>
          <p:cNvSpPr>
            <a:spLocks noChangeArrowheads="1"/>
          </p:cNvSpPr>
          <p:nvPr/>
        </p:nvSpPr>
        <p:spPr bwMode="auto">
          <a:xfrm>
            <a:off x="323850" y="0"/>
            <a:ext cx="84248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600" b="1">
                <a:solidFill>
                  <a:schemeClr val="bg1"/>
                </a:solidFill>
              </a:rPr>
              <a:t>Qu’est-ce qu’un corps noir ?</a:t>
            </a:r>
            <a:endParaRPr lang="fr-FR" sz="3600" b="1">
              <a:solidFill>
                <a:schemeClr val="bg1"/>
              </a:solidFill>
            </a:endParaRPr>
          </a:p>
        </p:txBody>
      </p:sp>
      <p:sp>
        <p:nvSpPr>
          <p:cNvPr id="27653" name="Rectangle 5"/>
          <p:cNvSpPr>
            <a:spLocks noChangeArrowheads="1"/>
          </p:cNvSpPr>
          <p:nvPr/>
        </p:nvSpPr>
        <p:spPr bwMode="auto">
          <a:xfrm>
            <a:off x="2195513" y="1620838"/>
            <a:ext cx="4751387" cy="2528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2"/>
                </a:solidFill>
              </a:rPr>
              <a:t>C’est un corps</a:t>
            </a:r>
            <a:br>
              <a:rPr lang="fr-CH" sz="3200" b="1">
                <a:solidFill>
                  <a:schemeClr val="tx2"/>
                </a:solidFill>
              </a:rPr>
            </a:br>
            <a:r>
              <a:rPr lang="fr-CH" sz="3200" b="1">
                <a:solidFill>
                  <a:schemeClr val="tx2"/>
                </a:solidFill>
              </a:rPr>
              <a:t>qui absorbe toute l’énergie qu’il reçoit (càd aucune réflexion)</a:t>
            </a:r>
            <a:endParaRPr lang="fr-FR" sz="3200" b="1">
              <a:solidFill>
                <a:schemeClr val="tx2"/>
              </a:solidFill>
            </a:endParaRPr>
          </a:p>
          <a:p>
            <a:pPr algn="ctr"/>
            <a:endParaRPr lang="fr-CH" sz="3200" b="1">
              <a:solidFill>
                <a:schemeClr val="tx2"/>
              </a:solidFill>
            </a:endParaRPr>
          </a:p>
        </p:txBody>
      </p:sp>
      <p:sp>
        <p:nvSpPr>
          <p:cNvPr id="27657" name="Rectangle 9"/>
          <p:cNvSpPr>
            <a:spLocks noChangeArrowheads="1"/>
          </p:cNvSpPr>
          <p:nvPr/>
        </p:nvSpPr>
        <p:spPr bwMode="auto">
          <a:xfrm>
            <a:off x="1692275" y="3890963"/>
            <a:ext cx="5761038"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2"/>
                </a:solidFill>
              </a:rPr>
              <a:t>L’énergie qu’il émet sous forme de rayonnement dépend de sa température !</a:t>
            </a:r>
            <a:endParaRPr lang="fr-FR" sz="3200" b="1">
              <a:solidFill>
                <a:schemeClr val="tx2"/>
              </a:solidFill>
            </a:endParaRPr>
          </a:p>
        </p:txBody>
      </p:sp>
      <p:sp>
        <p:nvSpPr>
          <p:cNvPr id="27658" name="Rectangle 10"/>
          <p:cNvSpPr>
            <a:spLocks noChangeArrowheads="1"/>
          </p:cNvSpPr>
          <p:nvPr/>
        </p:nvSpPr>
        <p:spPr bwMode="auto">
          <a:xfrm>
            <a:off x="2482850" y="5602288"/>
            <a:ext cx="43211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2"/>
                </a:solidFill>
              </a:rPr>
              <a:t>Exemple:</a:t>
            </a:r>
          </a:p>
          <a:p>
            <a:pPr algn="ctr"/>
            <a:r>
              <a:rPr lang="fr-CH" sz="3200" b="1">
                <a:solidFill>
                  <a:schemeClr val="tx2"/>
                </a:solidFill>
              </a:rPr>
              <a:t>Le soleil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7652"/>
                                        </p:tgtEl>
                                        <p:attrNameLst>
                                          <p:attrName>style.visibility</p:attrName>
                                        </p:attrNameLst>
                                      </p:cBhvr>
                                      <p:to>
                                        <p:strVal val="visible"/>
                                      </p:to>
                                    </p:set>
                                    <p:anim calcmode="lin" valueType="num">
                                      <p:cBhvr>
                                        <p:cTn id="7" dur="1000" fill="hold"/>
                                        <p:tgtEl>
                                          <p:spTgt spid="27652"/>
                                        </p:tgtEl>
                                        <p:attrNameLst>
                                          <p:attrName>ppt_w</p:attrName>
                                        </p:attrNameLst>
                                      </p:cBhvr>
                                      <p:tavLst>
                                        <p:tav tm="0">
                                          <p:val>
                                            <p:strVal val="#ppt_w*0.70"/>
                                          </p:val>
                                        </p:tav>
                                        <p:tav tm="100000">
                                          <p:val>
                                            <p:strVal val="#ppt_w"/>
                                          </p:val>
                                        </p:tav>
                                      </p:tavLst>
                                    </p:anim>
                                    <p:anim calcmode="lin" valueType="num">
                                      <p:cBhvr>
                                        <p:cTn id="8" dur="1000" fill="hold"/>
                                        <p:tgtEl>
                                          <p:spTgt spid="27652"/>
                                        </p:tgtEl>
                                        <p:attrNameLst>
                                          <p:attrName>ppt_h</p:attrName>
                                        </p:attrNameLst>
                                      </p:cBhvr>
                                      <p:tavLst>
                                        <p:tav tm="0">
                                          <p:val>
                                            <p:strVal val="#ppt_h"/>
                                          </p:val>
                                        </p:tav>
                                        <p:tav tm="100000">
                                          <p:val>
                                            <p:strVal val="#ppt_h"/>
                                          </p:val>
                                        </p:tav>
                                      </p:tavLst>
                                    </p:anim>
                                    <p:animEffect transition="in" filter="fade">
                                      <p:cBhvr>
                                        <p:cTn id="9" dur="1000"/>
                                        <p:tgtEl>
                                          <p:spTgt spid="27652"/>
                                        </p:tgtEl>
                                      </p:cBhvr>
                                    </p:animEffect>
                                  </p:childTnLst>
                                </p:cTn>
                              </p:par>
                            </p:childTnLst>
                          </p:cTn>
                        </p:par>
                        <p:par>
                          <p:cTn id="10" fill="hold" nodeType="afterGroup">
                            <p:stCondLst>
                              <p:cond delay="1500"/>
                            </p:stCondLst>
                            <p:childTnLst>
                              <p:par>
                                <p:cTn id="11" presetID="7" presetClass="entr" presetSubtype="4" fill="hold" grpId="0" nodeType="afterEffect">
                                  <p:stCondLst>
                                    <p:cond delay="0"/>
                                  </p:stCondLst>
                                  <p:childTnLst>
                                    <p:set>
                                      <p:cBhvr>
                                        <p:cTn id="12" dur="1" fill="hold">
                                          <p:stCondLst>
                                            <p:cond delay="0"/>
                                          </p:stCondLst>
                                        </p:cTn>
                                        <p:tgtEl>
                                          <p:spTgt spid="27653"/>
                                        </p:tgtEl>
                                        <p:attrNameLst>
                                          <p:attrName>style.visibility</p:attrName>
                                        </p:attrNameLst>
                                      </p:cBhvr>
                                      <p:to>
                                        <p:strVal val="visible"/>
                                      </p:to>
                                    </p:set>
                                    <p:anim calcmode="lin" valueType="num">
                                      <p:cBhvr additive="base">
                                        <p:cTn id="13" dur="3000" fill="hold"/>
                                        <p:tgtEl>
                                          <p:spTgt spid="27653"/>
                                        </p:tgtEl>
                                        <p:attrNameLst>
                                          <p:attrName>ppt_x</p:attrName>
                                        </p:attrNameLst>
                                      </p:cBhvr>
                                      <p:tavLst>
                                        <p:tav tm="0">
                                          <p:val>
                                            <p:strVal val="#ppt_x"/>
                                          </p:val>
                                        </p:tav>
                                        <p:tav tm="100000">
                                          <p:val>
                                            <p:strVal val="#ppt_x"/>
                                          </p:val>
                                        </p:tav>
                                      </p:tavLst>
                                    </p:anim>
                                    <p:anim calcmode="lin" valueType="num">
                                      <p:cBhvr additive="base">
                                        <p:cTn id="14" dur="3000" fill="hold"/>
                                        <p:tgtEl>
                                          <p:spTgt spid="27653"/>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4500"/>
                            </p:stCondLst>
                            <p:childTnLst>
                              <p:par>
                                <p:cTn id="16" presetID="7" presetClass="entr" presetSubtype="4" fill="hold" grpId="0" nodeType="afterEffect">
                                  <p:stCondLst>
                                    <p:cond delay="2000"/>
                                  </p:stCondLst>
                                  <p:childTnLst>
                                    <p:set>
                                      <p:cBhvr>
                                        <p:cTn id="17" dur="1" fill="hold">
                                          <p:stCondLst>
                                            <p:cond delay="0"/>
                                          </p:stCondLst>
                                        </p:cTn>
                                        <p:tgtEl>
                                          <p:spTgt spid="27657"/>
                                        </p:tgtEl>
                                        <p:attrNameLst>
                                          <p:attrName>style.visibility</p:attrName>
                                        </p:attrNameLst>
                                      </p:cBhvr>
                                      <p:to>
                                        <p:strVal val="visible"/>
                                      </p:to>
                                    </p:set>
                                    <p:anim calcmode="lin" valueType="num">
                                      <p:cBhvr additive="base">
                                        <p:cTn id="18" dur="3000" fill="hold"/>
                                        <p:tgtEl>
                                          <p:spTgt spid="27657"/>
                                        </p:tgtEl>
                                        <p:attrNameLst>
                                          <p:attrName>ppt_x</p:attrName>
                                        </p:attrNameLst>
                                      </p:cBhvr>
                                      <p:tavLst>
                                        <p:tav tm="0">
                                          <p:val>
                                            <p:strVal val="#ppt_x"/>
                                          </p:val>
                                        </p:tav>
                                        <p:tav tm="100000">
                                          <p:val>
                                            <p:strVal val="#ppt_x"/>
                                          </p:val>
                                        </p:tav>
                                      </p:tavLst>
                                    </p:anim>
                                    <p:anim calcmode="lin" valueType="num">
                                      <p:cBhvr additive="base">
                                        <p:cTn id="19" dur="3000" fill="hold"/>
                                        <p:tgtEl>
                                          <p:spTgt spid="27657"/>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9500"/>
                            </p:stCondLst>
                            <p:childTnLst>
                              <p:par>
                                <p:cTn id="21" presetID="7" presetClass="entr" presetSubtype="4" fill="hold" grpId="0" nodeType="afterEffect">
                                  <p:stCondLst>
                                    <p:cond delay="2000"/>
                                  </p:stCondLst>
                                  <p:childTnLst>
                                    <p:set>
                                      <p:cBhvr>
                                        <p:cTn id="22" dur="1" fill="hold">
                                          <p:stCondLst>
                                            <p:cond delay="0"/>
                                          </p:stCondLst>
                                        </p:cTn>
                                        <p:tgtEl>
                                          <p:spTgt spid="27658"/>
                                        </p:tgtEl>
                                        <p:attrNameLst>
                                          <p:attrName>style.visibility</p:attrName>
                                        </p:attrNameLst>
                                      </p:cBhvr>
                                      <p:to>
                                        <p:strVal val="visible"/>
                                      </p:to>
                                    </p:set>
                                    <p:anim calcmode="lin" valueType="num">
                                      <p:cBhvr additive="base">
                                        <p:cTn id="23" dur="3000" fill="hold"/>
                                        <p:tgtEl>
                                          <p:spTgt spid="27658"/>
                                        </p:tgtEl>
                                        <p:attrNameLst>
                                          <p:attrName>ppt_x</p:attrName>
                                        </p:attrNameLst>
                                      </p:cBhvr>
                                      <p:tavLst>
                                        <p:tav tm="0">
                                          <p:val>
                                            <p:strVal val="#ppt_x"/>
                                          </p:val>
                                        </p:tav>
                                        <p:tav tm="100000">
                                          <p:val>
                                            <p:strVal val="#ppt_x"/>
                                          </p:val>
                                        </p:tav>
                                      </p:tavLst>
                                    </p:anim>
                                    <p:anim calcmode="lin" valueType="num">
                                      <p:cBhvr additive="base">
                                        <p:cTn id="24" dur="3000" fill="hold"/>
                                        <p:tgtEl>
                                          <p:spTgt spid="276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7653" grpId="0"/>
      <p:bldP spid="27657" grpId="0"/>
      <p:bldP spid="276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960438" y="0"/>
            <a:ext cx="7283450" cy="5365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600"/>
              <a:t>A la fin du 19</a:t>
            </a:r>
            <a:r>
              <a:rPr lang="fr-CH" sz="3600" baseline="30000"/>
              <a:t>ième</a:t>
            </a:r>
            <a:r>
              <a:rPr lang="fr-CH" sz="3600"/>
              <a:t> siècle …</a:t>
            </a:r>
            <a:endParaRPr lang="fr-FR" sz="3600"/>
          </a:p>
        </p:txBody>
      </p:sp>
      <p:sp>
        <p:nvSpPr>
          <p:cNvPr id="28675" name="Rectangle 3"/>
          <p:cNvSpPr>
            <a:spLocks noGrp="1" noChangeArrowheads="1"/>
          </p:cNvSpPr>
          <p:nvPr>
            <p:ph type="body" sz="half" idx="1"/>
          </p:nvPr>
        </p:nvSpPr>
        <p:spPr bwMode="auto">
          <a:xfrm>
            <a:off x="457200" y="1279525"/>
            <a:ext cx="8435975" cy="11080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90000"/>
              </a:lnSpc>
            </a:pPr>
            <a:r>
              <a:rPr lang="fr-CH" sz="2400" b="1"/>
              <a:t>Les théories classiques en vigueur ne parviennent pas à expliquer les observations faites sur l’émission de l’énergie par un corps noir.</a:t>
            </a:r>
            <a:endParaRPr lang="fr-FR" sz="2400" b="1"/>
          </a:p>
        </p:txBody>
      </p:sp>
      <p:pic>
        <p:nvPicPr>
          <p:cNvPr id="28676" name="Picture 4" descr="SpectreCorpsNoir"/>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1114425" y="2981325"/>
            <a:ext cx="2414588"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8" name="Picture 6" descr="Ultraviolet"/>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5148263" y="3027363"/>
            <a:ext cx="1804987" cy="16827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80" name="Rectangle 8"/>
          <p:cNvSpPr>
            <a:spLocks noChangeArrowheads="1"/>
          </p:cNvSpPr>
          <p:nvPr/>
        </p:nvSpPr>
        <p:spPr bwMode="auto">
          <a:xfrm>
            <a:off x="1042988" y="2478088"/>
            <a:ext cx="280828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Low">
              <a:spcBef>
                <a:spcPct val="20000"/>
              </a:spcBef>
            </a:pPr>
            <a:r>
              <a:rPr lang="fr-CH" b="1">
                <a:solidFill>
                  <a:schemeClr val="tx1"/>
                </a:solidFill>
              </a:rPr>
              <a:t>Les observations:</a:t>
            </a:r>
            <a:endParaRPr lang="fr-FR" b="1">
              <a:solidFill>
                <a:schemeClr val="tx1"/>
              </a:solidFill>
            </a:endParaRPr>
          </a:p>
        </p:txBody>
      </p:sp>
      <p:sp>
        <p:nvSpPr>
          <p:cNvPr id="28681" name="Rectangle 9"/>
          <p:cNvSpPr>
            <a:spLocks noChangeArrowheads="1"/>
          </p:cNvSpPr>
          <p:nvPr/>
        </p:nvSpPr>
        <p:spPr bwMode="auto">
          <a:xfrm>
            <a:off x="5003800" y="2522538"/>
            <a:ext cx="3240088" cy="30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Low">
              <a:spcBef>
                <a:spcPct val="20000"/>
              </a:spcBef>
            </a:pPr>
            <a:r>
              <a:rPr lang="fr-CH" b="1">
                <a:solidFill>
                  <a:schemeClr val="tx1"/>
                </a:solidFill>
              </a:rPr>
              <a:t>Les prédictions théoriques:</a:t>
            </a:r>
            <a:endParaRPr lang="fr-FR" b="1">
              <a:solidFill>
                <a:schemeClr val="tx1"/>
              </a:solidFill>
            </a:endParaRPr>
          </a:p>
        </p:txBody>
      </p:sp>
      <p:sp>
        <p:nvSpPr>
          <p:cNvPr id="28682" name="Oval 10"/>
          <p:cNvSpPr>
            <a:spLocks noChangeArrowheads="1"/>
          </p:cNvSpPr>
          <p:nvPr/>
        </p:nvSpPr>
        <p:spPr bwMode="auto">
          <a:xfrm rot="4142422">
            <a:off x="4860132" y="3126581"/>
            <a:ext cx="1079500" cy="503237"/>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3" name="Text Box 11"/>
          <p:cNvSpPr txBox="1">
            <a:spLocks noChangeArrowheads="1"/>
          </p:cNvSpPr>
          <p:nvPr/>
        </p:nvSpPr>
        <p:spPr bwMode="auto">
          <a:xfrm>
            <a:off x="4502150" y="4926013"/>
            <a:ext cx="46069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chemeClr val="tx1"/>
                </a:solidFill>
              </a:rPr>
              <a:t>D’après la théorie, l’intensité du rayonnement devrait croître lorsque la longueur d’onde diminue !</a:t>
            </a:r>
            <a:endParaRPr lang="fr-FR" sz="2400" b="1">
              <a:solidFill>
                <a:schemeClr val="tx1"/>
              </a:solidFill>
            </a:endParaRPr>
          </a:p>
        </p:txBody>
      </p:sp>
      <p:sp>
        <p:nvSpPr>
          <p:cNvPr id="28684" name="Line 12"/>
          <p:cNvSpPr>
            <a:spLocks noChangeShapeType="1"/>
          </p:cNvSpPr>
          <p:nvPr/>
        </p:nvSpPr>
        <p:spPr bwMode="auto">
          <a:xfrm flipV="1">
            <a:off x="4716463" y="3557588"/>
            <a:ext cx="431800" cy="129698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5" name="Rectangle 13"/>
          <p:cNvSpPr>
            <a:spLocks noChangeArrowheads="1"/>
          </p:cNvSpPr>
          <p:nvPr/>
        </p:nvSpPr>
        <p:spPr bwMode="auto">
          <a:xfrm>
            <a:off x="4502150" y="4854575"/>
            <a:ext cx="4464050" cy="16557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6" name="Oval 14"/>
          <p:cNvSpPr>
            <a:spLocks noChangeArrowheads="1"/>
          </p:cNvSpPr>
          <p:nvPr/>
        </p:nvSpPr>
        <p:spPr bwMode="auto">
          <a:xfrm>
            <a:off x="1258888" y="2981325"/>
            <a:ext cx="576262" cy="2233613"/>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7" name="Text Box 15"/>
          <p:cNvSpPr txBox="1">
            <a:spLocks noChangeArrowheads="1"/>
          </p:cNvSpPr>
          <p:nvPr/>
        </p:nvSpPr>
        <p:spPr bwMode="auto">
          <a:xfrm>
            <a:off x="755650" y="5473700"/>
            <a:ext cx="30972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chemeClr val="tx1"/>
                </a:solidFill>
              </a:rPr>
              <a:t>Or dans les faits, ce n’est pas le cas !!</a:t>
            </a:r>
            <a:endParaRPr lang="fr-FR" sz="2400" b="1">
              <a:solidFill>
                <a:schemeClr val="tx1"/>
              </a:solidFill>
            </a:endParaRPr>
          </a:p>
        </p:txBody>
      </p:sp>
      <p:sp>
        <p:nvSpPr>
          <p:cNvPr id="28689" name="Rectangle 17"/>
          <p:cNvSpPr>
            <a:spLocks noChangeArrowheads="1"/>
          </p:cNvSpPr>
          <p:nvPr/>
        </p:nvSpPr>
        <p:spPr bwMode="auto">
          <a:xfrm>
            <a:off x="755650" y="5430838"/>
            <a:ext cx="3097213" cy="9366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90" name="Line 18"/>
          <p:cNvSpPr>
            <a:spLocks noChangeShapeType="1"/>
          </p:cNvSpPr>
          <p:nvPr/>
        </p:nvSpPr>
        <p:spPr bwMode="auto">
          <a:xfrm flipH="1" flipV="1">
            <a:off x="1763713" y="5072063"/>
            <a:ext cx="504825" cy="3587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8697" name="Group 25"/>
          <p:cNvGrpSpPr>
            <a:grpSpLocks/>
          </p:cNvGrpSpPr>
          <p:nvPr/>
        </p:nvGrpSpPr>
        <p:grpSpPr bwMode="auto">
          <a:xfrm>
            <a:off x="914400" y="3224213"/>
            <a:ext cx="3097213" cy="2522537"/>
            <a:chOff x="576" y="1995"/>
            <a:chExt cx="1951" cy="1589"/>
          </a:xfrm>
        </p:grpSpPr>
        <p:sp>
          <p:nvSpPr>
            <p:cNvPr id="28694" name="Text Box 22"/>
            <p:cNvSpPr txBox="1">
              <a:spLocks noChangeArrowheads="1"/>
            </p:cNvSpPr>
            <p:nvPr/>
          </p:nvSpPr>
          <p:spPr bwMode="auto">
            <a:xfrm>
              <a:off x="576" y="3296"/>
              <a:ext cx="19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rgbClr val="FF0000"/>
                  </a:solidFill>
                </a:rPr>
                <a:t>Domaine des IR</a:t>
              </a:r>
              <a:endParaRPr lang="fr-FR" sz="2400" b="1">
                <a:solidFill>
                  <a:srgbClr val="FF0000"/>
                </a:solidFill>
              </a:endParaRPr>
            </a:p>
          </p:txBody>
        </p:sp>
        <p:sp>
          <p:nvSpPr>
            <p:cNvPr id="28695" name="Line 23"/>
            <p:cNvSpPr>
              <a:spLocks noChangeShapeType="1"/>
            </p:cNvSpPr>
            <p:nvPr/>
          </p:nvSpPr>
          <p:spPr bwMode="auto">
            <a:xfrm flipV="1">
              <a:off x="1121" y="3016"/>
              <a:ext cx="126" cy="34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6" name="Rectangle 24"/>
            <p:cNvSpPr>
              <a:spLocks noChangeArrowheads="1"/>
            </p:cNvSpPr>
            <p:nvPr/>
          </p:nvSpPr>
          <p:spPr bwMode="auto">
            <a:xfrm>
              <a:off x="966" y="1995"/>
              <a:ext cx="564" cy="1029"/>
            </a:xfrm>
            <a:prstGeom prst="rect">
              <a:avLst/>
            </a:prstGeom>
            <a:solidFill>
              <a:srgbClr val="FF0000">
                <a:alpha val="320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8702" name="Group 30"/>
          <p:cNvGrpSpPr>
            <a:grpSpLocks/>
          </p:cNvGrpSpPr>
          <p:nvPr/>
        </p:nvGrpSpPr>
        <p:grpSpPr bwMode="auto">
          <a:xfrm>
            <a:off x="939800" y="4846638"/>
            <a:ext cx="3097213" cy="901700"/>
            <a:chOff x="580" y="3020"/>
            <a:chExt cx="1951" cy="568"/>
          </a:xfrm>
        </p:grpSpPr>
        <p:sp>
          <p:nvSpPr>
            <p:cNvPr id="28699" name="Text Box 27"/>
            <p:cNvSpPr txBox="1">
              <a:spLocks noChangeArrowheads="1"/>
            </p:cNvSpPr>
            <p:nvPr/>
          </p:nvSpPr>
          <p:spPr bwMode="auto">
            <a:xfrm>
              <a:off x="580" y="3300"/>
              <a:ext cx="19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chemeClr val="tx2"/>
                  </a:solidFill>
                </a:rPr>
                <a:t>Domaine du visible</a:t>
              </a:r>
              <a:endParaRPr lang="fr-FR" sz="2400" b="1">
                <a:solidFill>
                  <a:schemeClr val="tx2"/>
                </a:solidFill>
              </a:endParaRPr>
            </a:p>
          </p:txBody>
        </p:sp>
        <p:sp>
          <p:nvSpPr>
            <p:cNvPr id="28700" name="Line 28"/>
            <p:cNvSpPr>
              <a:spLocks noChangeShapeType="1"/>
            </p:cNvSpPr>
            <p:nvPr/>
          </p:nvSpPr>
          <p:spPr bwMode="auto">
            <a:xfrm flipH="1" flipV="1">
              <a:off x="915" y="3020"/>
              <a:ext cx="174" cy="34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8707" name="Group 35"/>
          <p:cNvGrpSpPr>
            <a:grpSpLocks/>
          </p:cNvGrpSpPr>
          <p:nvPr/>
        </p:nvGrpSpPr>
        <p:grpSpPr bwMode="auto">
          <a:xfrm>
            <a:off x="927100" y="3224213"/>
            <a:ext cx="3097213" cy="2525712"/>
            <a:chOff x="584" y="1995"/>
            <a:chExt cx="1951" cy="1591"/>
          </a:xfrm>
        </p:grpSpPr>
        <p:sp>
          <p:nvSpPr>
            <p:cNvPr id="28704" name="Text Box 32"/>
            <p:cNvSpPr txBox="1">
              <a:spLocks noChangeArrowheads="1"/>
            </p:cNvSpPr>
            <p:nvPr/>
          </p:nvSpPr>
          <p:spPr bwMode="auto">
            <a:xfrm>
              <a:off x="584" y="3298"/>
              <a:ext cx="19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rgbClr val="CC0099"/>
                  </a:solidFill>
                </a:rPr>
                <a:t>Domaine des UV</a:t>
              </a:r>
              <a:endParaRPr lang="fr-FR" sz="2400" b="1">
                <a:solidFill>
                  <a:srgbClr val="CC0099"/>
                </a:solidFill>
              </a:endParaRPr>
            </a:p>
          </p:txBody>
        </p:sp>
        <p:sp>
          <p:nvSpPr>
            <p:cNvPr id="28705" name="Line 33"/>
            <p:cNvSpPr>
              <a:spLocks noChangeShapeType="1"/>
            </p:cNvSpPr>
            <p:nvPr/>
          </p:nvSpPr>
          <p:spPr bwMode="auto">
            <a:xfrm flipH="1" flipV="1">
              <a:off x="868" y="3012"/>
              <a:ext cx="225" cy="355"/>
            </a:xfrm>
            <a:prstGeom prst="line">
              <a:avLst/>
            </a:prstGeom>
            <a:noFill/>
            <a:ln w="38100">
              <a:solidFill>
                <a:srgbClr val="CC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706" name="Rectangle 34"/>
            <p:cNvSpPr>
              <a:spLocks noChangeArrowheads="1"/>
            </p:cNvSpPr>
            <p:nvPr/>
          </p:nvSpPr>
          <p:spPr bwMode="auto">
            <a:xfrm>
              <a:off x="847" y="1995"/>
              <a:ext cx="50" cy="1014"/>
            </a:xfrm>
            <a:prstGeom prst="rect">
              <a:avLst/>
            </a:prstGeom>
            <a:solidFill>
              <a:srgbClr val="CC0099">
                <a:alpha val="47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8708" name="Rectangle 36"/>
          <p:cNvSpPr>
            <a:spLocks noChangeArrowheads="1"/>
          </p:cNvSpPr>
          <p:nvPr/>
        </p:nvSpPr>
        <p:spPr bwMode="auto">
          <a:xfrm rot="-2132868">
            <a:off x="0" y="2447925"/>
            <a:ext cx="8335963" cy="1260475"/>
          </a:xfrm>
          <a:prstGeom prst="rect">
            <a:avLst/>
          </a:prstGeom>
          <a:solidFill>
            <a:schemeClr val="bg1">
              <a:alpha val="8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4000" b="1">
                <a:solidFill>
                  <a:srgbClr val="CC0099"/>
                </a:solidFill>
              </a:rPr>
              <a:t>C’est</a:t>
            </a:r>
            <a:br>
              <a:rPr lang="fr-CH" sz="4000" b="1">
                <a:solidFill>
                  <a:srgbClr val="CC0099"/>
                </a:solidFill>
              </a:rPr>
            </a:br>
            <a:r>
              <a:rPr lang="fr-CH" sz="4000" b="1">
                <a:solidFill>
                  <a:srgbClr val="CC0099"/>
                </a:solidFill>
              </a:rPr>
              <a:t>« la catastrophe ultraviolette ! »</a:t>
            </a:r>
            <a:endParaRPr lang="fr-FR" sz="4000" b="1">
              <a:solidFill>
                <a:srgbClr val="CC0099"/>
              </a:solidFill>
            </a:endParaRPr>
          </a:p>
        </p:txBody>
      </p:sp>
      <p:sp>
        <p:nvSpPr>
          <p:cNvPr id="28709" name="Rectangle 37"/>
          <p:cNvSpPr>
            <a:spLocks noChangeArrowheads="1"/>
          </p:cNvSpPr>
          <p:nvPr/>
        </p:nvSpPr>
        <p:spPr bwMode="auto">
          <a:xfrm>
            <a:off x="850900" y="420688"/>
            <a:ext cx="72834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3600">
                <a:solidFill>
                  <a:schemeClr val="tx2"/>
                </a:solidFill>
              </a:rPr>
              <a:t>il y a un sacré problème !!</a:t>
            </a:r>
            <a:endParaRPr lang="fr-FR" sz="3600">
              <a:solidFill>
                <a:schemeClr val="tx2"/>
              </a:solidFill>
            </a:endParaRPr>
          </a:p>
        </p:txBody>
      </p:sp>
      <p:sp>
        <p:nvSpPr>
          <p:cNvPr id="28710" name="Line 38"/>
          <p:cNvSpPr>
            <a:spLocks noChangeShapeType="1"/>
          </p:cNvSpPr>
          <p:nvPr/>
        </p:nvSpPr>
        <p:spPr bwMode="auto">
          <a:xfrm>
            <a:off x="0" y="11049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28709"/>
                                        </p:tgtEl>
                                        <p:attrNameLst>
                                          <p:attrName>style.visibility</p:attrName>
                                        </p:attrNameLst>
                                      </p:cBhvr>
                                      <p:to>
                                        <p:strVal val="visible"/>
                                      </p:to>
                                    </p:set>
                                    <p:set>
                                      <p:cBhvr>
                                        <p:cTn id="7" dur="91" fill="hold">
                                          <p:stCondLst>
                                            <p:cond delay="0"/>
                                          </p:stCondLst>
                                        </p:cTn>
                                        <p:tgtEl>
                                          <p:spTgt spid="28709"/>
                                        </p:tgtEl>
                                        <p:attrNameLst>
                                          <p:attrName>style.rotation</p:attrName>
                                        </p:attrNameLst>
                                      </p:cBhvr>
                                      <p:to>
                                        <p:strVal val="-45.0"/>
                                      </p:to>
                                    </p:set>
                                    <p:anim calcmode="lin" valueType="num">
                                      <p:cBhvr>
                                        <p:cTn id="8" dur="91" fill="hold">
                                          <p:stCondLst>
                                            <p:cond delay="91"/>
                                          </p:stCondLst>
                                        </p:cTn>
                                        <p:tgtEl>
                                          <p:spTgt spid="28709"/>
                                        </p:tgtEl>
                                        <p:attrNameLst>
                                          <p:attrName>style.rotation</p:attrName>
                                        </p:attrNameLst>
                                      </p:cBhvr>
                                      <p:tavLst>
                                        <p:tav tm="0">
                                          <p:val>
                                            <p:fltVal val="-45"/>
                                          </p:val>
                                        </p:tav>
                                        <p:tav tm="69900">
                                          <p:val>
                                            <p:fltVal val="45"/>
                                          </p:val>
                                        </p:tav>
                                        <p:tav tm="100000">
                                          <p:val>
                                            <p:fltVal val="0"/>
                                          </p:val>
                                        </p:tav>
                                      </p:tavLst>
                                    </p:anim>
                                    <p:anim calcmode="lin" valueType="num">
                                      <p:cBhvr>
                                        <p:cTn id="9" dur="91" fill="hold">
                                          <p:stCondLst>
                                            <p:cond delay="0"/>
                                          </p:stCondLst>
                                        </p:cTn>
                                        <p:tgtEl>
                                          <p:spTgt spid="28709"/>
                                        </p:tgtEl>
                                        <p:attrNameLst>
                                          <p:attrName>ppt_y</p:attrName>
                                        </p:attrNameLst>
                                      </p:cBhvr>
                                      <p:tavLst>
                                        <p:tav tm="0">
                                          <p:val>
                                            <p:strVal val="#ppt_y-1"/>
                                          </p:val>
                                        </p:tav>
                                        <p:tav tm="100000">
                                          <p:val>
                                            <p:strVal val="#ppt_y-(0.354*#ppt_w-0.172*#ppt_h)"/>
                                          </p:val>
                                        </p:tav>
                                      </p:tavLst>
                                    </p:anim>
                                    <p:anim calcmode="lin" valueType="num">
                                      <p:cBhvr>
                                        <p:cTn id="10" dur="31" decel="50000" autoRev="1" fill="hold">
                                          <p:stCondLst>
                                            <p:cond delay="91"/>
                                          </p:stCondLst>
                                        </p:cTn>
                                        <p:tgtEl>
                                          <p:spTgt spid="28709"/>
                                        </p:tgtEl>
                                        <p:attrNameLst>
                                          <p:attrName>ppt_y</p:attrName>
                                        </p:attrNameLst>
                                      </p:cBhvr>
                                      <p:tavLst>
                                        <p:tav tm="0">
                                          <p:val>
                                            <p:strVal val="#ppt_y-(0.354*#ppt_w-0.172*#ppt_h)"/>
                                          </p:val>
                                        </p:tav>
                                        <p:tav tm="100000">
                                          <p:val>
                                            <p:strVal val="#ppt_y-(0.354*#ppt_w-0.172*#ppt_h)-#ppt_h/2"/>
                                          </p:val>
                                        </p:tav>
                                      </p:tavLst>
                                    </p:anim>
                                    <p:anim calcmode="lin" valueType="num">
                                      <p:cBhvr>
                                        <p:cTn id="11" dur="27" fill="hold">
                                          <p:stCondLst>
                                            <p:cond delay="173"/>
                                          </p:stCondLst>
                                        </p:cTn>
                                        <p:tgtEl>
                                          <p:spTgt spid="28709"/>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50" presetClass="entr" presetSubtype="0" decel="100000" fill="hold" grpId="1" nodeType="clickEffect">
                                  <p:stCondLst>
                                    <p:cond delay="0"/>
                                  </p:stCondLst>
                                  <p:childTnLst>
                                    <p:set>
                                      <p:cBhvr>
                                        <p:cTn id="15" dur="1" fill="hold">
                                          <p:stCondLst>
                                            <p:cond delay="0"/>
                                          </p:stCondLst>
                                        </p:cTn>
                                        <p:tgtEl>
                                          <p:spTgt spid="28675">
                                            <p:txEl>
                                              <p:pRg st="0" end="0"/>
                                            </p:txEl>
                                          </p:spTgt>
                                        </p:tgtEl>
                                        <p:attrNameLst>
                                          <p:attrName>style.visibility</p:attrName>
                                        </p:attrNameLst>
                                      </p:cBhvr>
                                      <p:to>
                                        <p:strVal val="visible"/>
                                      </p:to>
                                    </p:set>
                                    <p:anim calcmode="lin" valueType="num">
                                      <p:cBhvr>
                                        <p:cTn id="16" dur="1000" fill="hold"/>
                                        <p:tgtEl>
                                          <p:spTgt spid="28675">
                                            <p:txEl>
                                              <p:pRg st="0" end="0"/>
                                            </p:txEl>
                                          </p:spTgt>
                                        </p:tgtEl>
                                        <p:attrNameLst>
                                          <p:attrName>ppt_w</p:attrName>
                                        </p:attrNameLst>
                                      </p:cBhvr>
                                      <p:tavLst>
                                        <p:tav tm="0">
                                          <p:val>
                                            <p:strVal val="#ppt_w+.3"/>
                                          </p:val>
                                        </p:tav>
                                        <p:tav tm="100000">
                                          <p:val>
                                            <p:strVal val="#ppt_w"/>
                                          </p:val>
                                        </p:tav>
                                      </p:tavLst>
                                    </p:anim>
                                    <p:anim calcmode="lin" valueType="num">
                                      <p:cBhvr>
                                        <p:cTn id="17" dur="1000" fill="hold"/>
                                        <p:tgtEl>
                                          <p:spTgt spid="28675">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28675">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8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67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8697"/>
                                        </p:tgtEl>
                                        <p:attrNameLst>
                                          <p:attrName>style.visibility</p:attrName>
                                        </p:attrNameLst>
                                      </p:cBhvr>
                                      <p:to>
                                        <p:strVal val="visible"/>
                                      </p:to>
                                    </p:set>
                                  </p:childTnLst>
                                  <p:subTnLst>
                                    <p:set>
                                      <p:cBhvr override="childStyle">
                                        <p:cTn dur="1" fill="hold" display="0" masterRel="nextClick" afterEffect="1"/>
                                        <p:tgtEl>
                                          <p:spTgt spid="28697"/>
                                        </p:tgtEl>
                                        <p:attrNameLst>
                                          <p:attrName>style.visibility</p:attrName>
                                        </p:attrNameLst>
                                      </p:cBhvr>
                                      <p:to>
                                        <p:strVal val="hidden"/>
                                      </p:to>
                                    </p:set>
                                  </p:sub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8702"/>
                                        </p:tgtEl>
                                        <p:attrNameLst>
                                          <p:attrName>style.visibility</p:attrName>
                                        </p:attrNameLst>
                                      </p:cBhvr>
                                      <p:to>
                                        <p:strVal val="visible"/>
                                      </p:to>
                                    </p:set>
                                  </p:childTnLst>
                                  <p:subTnLst>
                                    <p:set>
                                      <p:cBhvr override="childStyle">
                                        <p:cTn dur="1" fill="hold" display="0" masterRel="nextClick" afterEffect="1"/>
                                        <p:tgtEl>
                                          <p:spTgt spid="28702"/>
                                        </p:tgtEl>
                                        <p:attrNameLst>
                                          <p:attrName>style.visibility</p:attrName>
                                        </p:attrNameLst>
                                      </p:cBhvr>
                                      <p:to>
                                        <p:strVal val="hidden"/>
                                      </p:to>
                                    </p:set>
                                  </p:sub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8707"/>
                                        </p:tgtEl>
                                        <p:attrNameLst>
                                          <p:attrName>style.visibility</p:attrName>
                                        </p:attrNameLst>
                                      </p:cBhvr>
                                      <p:to>
                                        <p:strVal val="visible"/>
                                      </p:to>
                                    </p:set>
                                  </p:childTnLst>
                                  <p:subTnLst>
                                    <p:set>
                                      <p:cBhvr override="childStyle">
                                        <p:cTn dur="1" fill="hold" display="0" masterRel="nextClick" afterEffect="1"/>
                                        <p:tgtEl>
                                          <p:spTgt spid="28707"/>
                                        </p:tgtEl>
                                        <p:attrNameLst>
                                          <p:attrName>style.visibility</p:attrName>
                                        </p:attrNameLst>
                                      </p:cBhvr>
                                      <p:to>
                                        <p:strVal val="hidden"/>
                                      </p:to>
                                    </p:set>
                                  </p:sub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68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67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68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68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685"/>
                                        </p:tgtEl>
                                        <p:attrNameLst>
                                          <p:attrName>style.visibility</p:attrName>
                                        </p:attrNameLst>
                                      </p:cBhvr>
                                      <p:to>
                                        <p:strVal val="visible"/>
                                      </p:to>
                                    </p:set>
                                  </p:childTnLst>
                                </p:cTn>
                              </p:par>
                            </p:childTnLst>
                          </p:cTn>
                        </p:par>
                        <p:par>
                          <p:cTn id="51" fill="hold" nodeType="afterGroup">
                            <p:stCondLst>
                              <p:cond delay="0"/>
                            </p:stCondLst>
                            <p:childTnLst>
                              <p:par>
                                <p:cTn id="52" presetID="53" presetClass="entr" presetSubtype="0" fill="hold" grpId="0" nodeType="afterEffect">
                                  <p:stCondLst>
                                    <p:cond delay="500"/>
                                  </p:stCondLst>
                                  <p:childTnLst>
                                    <p:set>
                                      <p:cBhvr>
                                        <p:cTn id="53" dur="1" fill="hold">
                                          <p:stCondLst>
                                            <p:cond delay="0"/>
                                          </p:stCondLst>
                                        </p:cTn>
                                        <p:tgtEl>
                                          <p:spTgt spid="28683"/>
                                        </p:tgtEl>
                                        <p:attrNameLst>
                                          <p:attrName>style.visibility</p:attrName>
                                        </p:attrNameLst>
                                      </p:cBhvr>
                                      <p:to>
                                        <p:strVal val="visible"/>
                                      </p:to>
                                    </p:set>
                                    <p:anim calcmode="lin" valueType="num">
                                      <p:cBhvr>
                                        <p:cTn id="54" dur="1000" fill="hold"/>
                                        <p:tgtEl>
                                          <p:spTgt spid="28683"/>
                                        </p:tgtEl>
                                        <p:attrNameLst>
                                          <p:attrName>ppt_w</p:attrName>
                                        </p:attrNameLst>
                                      </p:cBhvr>
                                      <p:tavLst>
                                        <p:tav tm="0">
                                          <p:val>
                                            <p:fltVal val="0"/>
                                          </p:val>
                                        </p:tav>
                                        <p:tav tm="100000">
                                          <p:val>
                                            <p:strVal val="#ppt_w"/>
                                          </p:val>
                                        </p:tav>
                                      </p:tavLst>
                                    </p:anim>
                                    <p:anim calcmode="lin" valueType="num">
                                      <p:cBhvr>
                                        <p:cTn id="55" dur="1000" fill="hold"/>
                                        <p:tgtEl>
                                          <p:spTgt spid="28683"/>
                                        </p:tgtEl>
                                        <p:attrNameLst>
                                          <p:attrName>ppt_h</p:attrName>
                                        </p:attrNameLst>
                                      </p:cBhvr>
                                      <p:tavLst>
                                        <p:tav tm="0">
                                          <p:val>
                                            <p:fltVal val="0"/>
                                          </p:val>
                                        </p:tav>
                                        <p:tav tm="100000">
                                          <p:val>
                                            <p:strVal val="#ppt_h"/>
                                          </p:val>
                                        </p:tav>
                                      </p:tavLst>
                                    </p:anim>
                                    <p:animEffect transition="in" filter="fade">
                                      <p:cBhvr>
                                        <p:cTn id="56" dur="1000"/>
                                        <p:tgtEl>
                                          <p:spTgt spid="28683"/>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868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869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8689"/>
                                        </p:tgtEl>
                                        <p:attrNameLst>
                                          <p:attrName>style.visibility</p:attrName>
                                        </p:attrNameLst>
                                      </p:cBhvr>
                                      <p:to>
                                        <p:strVal val="visible"/>
                                      </p:to>
                                    </p:set>
                                  </p:childTnLst>
                                </p:cTn>
                              </p:par>
                            </p:childTnLst>
                          </p:cTn>
                        </p:par>
                        <p:par>
                          <p:cTn id="65" fill="hold" nodeType="afterGroup">
                            <p:stCondLst>
                              <p:cond delay="0"/>
                            </p:stCondLst>
                            <p:childTnLst>
                              <p:par>
                                <p:cTn id="66" presetID="53" presetClass="entr" presetSubtype="0" fill="hold" grpId="0" nodeType="afterEffect">
                                  <p:stCondLst>
                                    <p:cond delay="500"/>
                                  </p:stCondLst>
                                  <p:childTnLst>
                                    <p:set>
                                      <p:cBhvr>
                                        <p:cTn id="67" dur="1" fill="hold">
                                          <p:stCondLst>
                                            <p:cond delay="0"/>
                                          </p:stCondLst>
                                        </p:cTn>
                                        <p:tgtEl>
                                          <p:spTgt spid="28687"/>
                                        </p:tgtEl>
                                        <p:attrNameLst>
                                          <p:attrName>style.visibility</p:attrName>
                                        </p:attrNameLst>
                                      </p:cBhvr>
                                      <p:to>
                                        <p:strVal val="visible"/>
                                      </p:to>
                                    </p:set>
                                    <p:anim calcmode="lin" valueType="num">
                                      <p:cBhvr>
                                        <p:cTn id="68" dur="3000" fill="hold"/>
                                        <p:tgtEl>
                                          <p:spTgt spid="28687"/>
                                        </p:tgtEl>
                                        <p:attrNameLst>
                                          <p:attrName>ppt_w</p:attrName>
                                        </p:attrNameLst>
                                      </p:cBhvr>
                                      <p:tavLst>
                                        <p:tav tm="0">
                                          <p:val>
                                            <p:fltVal val="0"/>
                                          </p:val>
                                        </p:tav>
                                        <p:tav tm="100000">
                                          <p:val>
                                            <p:strVal val="#ppt_w"/>
                                          </p:val>
                                        </p:tav>
                                      </p:tavLst>
                                    </p:anim>
                                    <p:anim calcmode="lin" valueType="num">
                                      <p:cBhvr>
                                        <p:cTn id="69" dur="3000" fill="hold"/>
                                        <p:tgtEl>
                                          <p:spTgt spid="28687"/>
                                        </p:tgtEl>
                                        <p:attrNameLst>
                                          <p:attrName>ppt_h</p:attrName>
                                        </p:attrNameLst>
                                      </p:cBhvr>
                                      <p:tavLst>
                                        <p:tav tm="0">
                                          <p:val>
                                            <p:fltVal val="0"/>
                                          </p:val>
                                        </p:tav>
                                        <p:tav tm="100000">
                                          <p:val>
                                            <p:strVal val="#ppt_h"/>
                                          </p:val>
                                        </p:tav>
                                      </p:tavLst>
                                    </p:anim>
                                    <p:animEffect transition="in" filter="fade">
                                      <p:cBhvr>
                                        <p:cTn id="70" dur="3000"/>
                                        <p:tgtEl>
                                          <p:spTgt spid="28687"/>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38" presetClass="entr" presetSubtype="0" accel="50000" fill="hold" grpId="0" nodeType="clickEffect">
                                  <p:stCondLst>
                                    <p:cond delay="0"/>
                                  </p:stCondLst>
                                  <p:iterate type="lt">
                                    <p:tmPct val="50000"/>
                                  </p:iterate>
                                  <p:childTnLst>
                                    <p:set>
                                      <p:cBhvr>
                                        <p:cTn id="74" dur="1" fill="hold">
                                          <p:stCondLst>
                                            <p:cond delay="0"/>
                                          </p:stCondLst>
                                        </p:cTn>
                                        <p:tgtEl>
                                          <p:spTgt spid="28708"/>
                                        </p:tgtEl>
                                        <p:attrNameLst>
                                          <p:attrName>style.visibility</p:attrName>
                                        </p:attrNameLst>
                                      </p:cBhvr>
                                      <p:to>
                                        <p:strVal val="visible"/>
                                      </p:to>
                                    </p:set>
                                    <p:set>
                                      <p:cBhvr>
                                        <p:cTn id="75" dur="182" fill="hold">
                                          <p:stCondLst>
                                            <p:cond delay="0"/>
                                          </p:stCondLst>
                                        </p:cTn>
                                        <p:tgtEl>
                                          <p:spTgt spid="28708"/>
                                        </p:tgtEl>
                                        <p:attrNameLst>
                                          <p:attrName>style.rotation</p:attrName>
                                        </p:attrNameLst>
                                      </p:cBhvr>
                                      <p:to>
                                        <p:strVal val="-45.0"/>
                                      </p:to>
                                    </p:set>
                                    <p:anim calcmode="lin" valueType="num">
                                      <p:cBhvr>
                                        <p:cTn id="76" dur="182" fill="hold">
                                          <p:stCondLst>
                                            <p:cond delay="182"/>
                                          </p:stCondLst>
                                        </p:cTn>
                                        <p:tgtEl>
                                          <p:spTgt spid="28708"/>
                                        </p:tgtEl>
                                        <p:attrNameLst>
                                          <p:attrName>style.rotation</p:attrName>
                                        </p:attrNameLst>
                                      </p:cBhvr>
                                      <p:tavLst>
                                        <p:tav tm="0">
                                          <p:val>
                                            <p:fltVal val="-45"/>
                                          </p:val>
                                        </p:tav>
                                        <p:tav tm="69900">
                                          <p:val>
                                            <p:fltVal val="45"/>
                                          </p:val>
                                        </p:tav>
                                        <p:tav tm="100000">
                                          <p:val>
                                            <p:fltVal val="0"/>
                                          </p:val>
                                        </p:tav>
                                      </p:tavLst>
                                    </p:anim>
                                    <p:anim calcmode="lin" valueType="num">
                                      <p:cBhvr>
                                        <p:cTn id="77" dur="182" fill="hold">
                                          <p:stCondLst>
                                            <p:cond delay="0"/>
                                          </p:stCondLst>
                                        </p:cTn>
                                        <p:tgtEl>
                                          <p:spTgt spid="28708"/>
                                        </p:tgtEl>
                                        <p:attrNameLst>
                                          <p:attrName>ppt_y</p:attrName>
                                        </p:attrNameLst>
                                      </p:cBhvr>
                                      <p:tavLst>
                                        <p:tav tm="0">
                                          <p:val>
                                            <p:strVal val="#ppt_y-1"/>
                                          </p:val>
                                        </p:tav>
                                        <p:tav tm="100000">
                                          <p:val>
                                            <p:strVal val="#ppt_y-(0.354*#ppt_w-0.172*#ppt_h)"/>
                                          </p:val>
                                        </p:tav>
                                      </p:tavLst>
                                    </p:anim>
                                    <p:anim calcmode="lin" valueType="num">
                                      <p:cBhvr>
                                        <p:cTn id="78" dur="62" decel="50000" autoRev="1" fill="hold">
                                          <p:stCondLst>
                                            <p:cond delay="182"/>
                                          </p:stCondLst>
                                        </p:cTn>
                                        <p:tgtEl>
                                          <p:spTgt spid="28708"/>
                                        </p:tgtEl>
                                        <p:attrNameLst>
                                          <p:attrName>ppt_y</p:attrName>
                                        </p:attrNameLst>
                                      </p:cBhvr>
                                      <p:tavLst>
                                        <p:tav tm="0">
                                          <p:val>
                                            <p:strVal val="#ppt_y-(0.354*#ppt_w-0.172*#ppt_h)"/>
                                          </p:val>
                                        </p:tav>
                                        <p:tav tm="100000">
                                          <p:val>
                                            <p:strVal val="#ppt_y-(0.354*#ppt_w-0.172*#ppt_h)-#ppt_h/2"/>
                                          </p:val>
                                        </p:tav>
                                      </p:tavLst>
                                    </p:anim>
                                    <p:anim calcmode="lin" valueType="num">
                                      <p:cBhvr>
                                        <p:cTn id="79" dur="54" fill="hold">
                                          <p:stCondLst>
                                            <p:cond delay="346"/>
                                          </p:stCondLst>
                                        </p:cTn>
                                        <p:tgtEl>
                                          <p:spTgt spid="2870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1" build="p"/>
      <p:bldP spid="28680" grpId="0"/>
      <p:bldP spid="28681" grpId="0"/>
      <p:bldP spid="28682" grpId="0" animBg="1"/>
      <p:bldP spid="28683" grpId="0"/>
      <p:bldP spid="28684" grpId="0" animBg="1"/>
      <p:bldP spid="28685" grpId="0" animBg="1"/>
      <p:bldP spid="28686" grpId="0" animBg="1"/>
      <p:bldP spid="28687" grpId="0"/>
      <p:bldP spid="28689" grpId="0" animBg="1"/>
      <p:bldP spid="28690" grpId="0" animBg="1"/>
      <p:bldP spid="28708" grpId="0" animBg="1"/>
      <p:bldP spid="2870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b="-85747"/>
          </a:stretch>
        </a:blip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142875" y="-28575"/>
            <a:ext cx="8893175" cy="19446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600" b="1"/>
              <a:t>Octobre 1900: en s’appuyant sur  les travaux de Wien (loi de Wien),prix </a:t>
            </a:r>
            <a:r>
              <a:rPr lang="fr-CH" sz="3600" b="1">
                <a:solidFill>
                  <a:schemeClr val="bg1"/>
                </a:solidFill>
              </a:rPr>
              <a:t>Nobel en 1911</a:t>
            </a:r>
            <a:r>
              <a:rPr lang="fr-CH" sz="3600" b="1"/>
              <a:t>, Max Planck trouve une </a:t>
            </a:r>
            <a:r>
              <a:rPr lang="fr-CH" sz="3600" b="1">
                <a:solidFill>
                  <a:schemeClr val="bg1"/>
                </a:solidFill>
              </a:rPr>
              <a:t>équation</a:t>
            </a:r>
            <a:r>
              <a:rPr lang="fr-CH" sz="3600" b="1"/>
              <a:t> qui rend compte des observations</a:t>
            </a:r>
            <a:endParaRPr lang="fr-FR" sz="3600" b="1"/>
          </a:p>
        </p:txBody>
      </p:sp>
      <p:pic>
        <p:nvPicPr>
          <p:cNvPr id="33795" name="Picture 3" descr="SpectreCorpsNoir"/>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bwMode="auto">
          <a:xfrm>
            <a:off x="0" y="4365625"/>
            <a:ext cx="2414588"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5" name="Rectangle 13"/>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aphicFrame>
        <p:nvGraphicFramePr>
          <p:cNvPr id="33804" name="Object 12"/>
          <p:cNvGraphicFramePr>
            <a:graphicFrameLocks noChangeAspect="1"/>
          </p:cNvGraphicFramePr>
          <p:nvPr/>
        </p:nvGraphicFramePr>
        <p:xfrm>
          <a:off x="3419475" y="2852738"/>
          <a:ext cx="4824413" cy="1674812"/>
        </p:xfrm>
        <a:graphic>
          <a:graphicData uri="http://schemas.openxmlformats.org/presentationml/2006/ole">
            <mc:AlternateContent xmlns:mc="http://schemas.openxmlformats.org/markup-compatibility/2006">
              <mc:Choice xmlns:v="urn:schemas-microsoft-com:vml" Requires="v">
                <p:oleObj spid="_x0000_s33811" name="Equation" r:id="rId5" imgW="1397000" imgH="482600" progId="Equation.3">
                  <p:embed/>
                </p:oleObj>
              </mc:Choice>
              <mc:Fallback>
                <p:oleObj name="Equation" r:id="rId5" imgW="1397000" imgH="482600"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475" y="2852738"/>
                        <a:ext cx="4824413"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oleObj>
              </mc:Fallback>
            </mc:AlternateContent>
          </a:graphicData>
        </a:graphic>
      </p:graphicFrame>
      <p:sp>
        <p:nvSpPr>
          <p:cNvPr id="33807" name="Line 15"/>
          <p:cNvSpPr>
            <a:spLocks noChangeShapeType="1"/>
          </p:cNvSpPr>
          <p:nvPr/>
        </p:nvSpPr>
        <p:spPr bwMode="auto">
          <a:xfrm>
            <a:off x="3490913" y="4598988"/>
            <a:ext cx="460851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3808" name="Line 16"/>
          <p:cNvSpPr>
            <a:spLocks noChangeShapeType="1"/>
          </p:cNvSpPr>
          <p:nvPr/>
        </p:nvSpPr>
        <p:spPr bwMode="auto">
          <a:xfrm flipH="1">
            <a:off x="1908175" y="4598988"/>
            <a:ext cx="3887788" cy="917575"/>
          </a:xfrm>
          <a:prstGeom prst="line">
            <a:avLst/>
          </a:prstGeom>
          <a:noFill/>
          <a:ln w="38100">
            <a:solidFill>
              <a:schemeClr val="tx1"/>
            </a:solidFill>
            <a:round/>
            <a:headEnd type="non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3809" name="AutoShape 17">
            <a:hlinkClick r:id="rId7" action="ppaction://program" highlightClick="1"/>
          </p:cNvPr>
          <p:cNvSpPr>
            <a:spLocks noChangeArrowheads="1"/>
          </p:cNvSpPr>
          <p:nvPr/>
        </p:nvSpPr>
        <p:spPr bwMode="auto">
          <a:xfrm>
            <a:off x="611188" y="2420938"/>
            <a:ext cx="1295400" cy="1511300"/>
          </a:xfrm>
          <a:prstGeom prst="actionButtonDocumen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1500"/>
                                  </p:stCondLst>
                                  <p:childTnLst>
                                    <p:set>
                                      <p:cBhvr>
                                        <p:cTn id="6" dur="1" fill="hold">
                                          <p:stCondLst>
                                            <p:cond delay="0"/>
                                          </p:stCondLst>
                                        </p:cTn>
                                        <p:tgtEl>
                                          <p:spTgt spid="33794"/>
                                        </p:tgtEl>
                                        <p:attrNameLst>
                                          <p:attrName>style.visibility</p:attrName>
                                        </p:attrNameLst>
                                      </p:cBhvr>
                                      <p:to>
                                        <p:strVal val="visible"/>
                                      </p:to>
                                    </p:set>
                                    <p:anim calcmode="lin" valueType="num">
                                      <p:cBhvr>
                                        <p:cTn id="7" dur="1000" fill="hold"/>
                                        <p:tgtEl>
                                          <p:spTgt spid="33794"/>
                                        </p:tgtEl>
                                        <p:attrNameLst>
                                          <p:attrName>ppt_w</p:attrName>
                                        </p:attrNameLst>
                                      </p:cBhvr>
                                      <p:tavLst>
                                        <p:tav tm="0">
                                          <p:val>
                                            <p:strVal val="#ppt_w+.3"/>
                                          </p:val>
                                        </p:tav>
                                        <p:tav tm="100000">
                                          <p:val>
                                            <p:strVal val="#ppt_w"/>
                                          </p:val>
                                        </p:tav>
                                      </p:tavLst>
                                    </p:anim>
                                    <p:anim calcmode="lin" valueType="num">
                                      <p:cBhvr>
                                        <p:cTn id="8" dur="1000" fill="hold"/>
                                        <p:tgtEl>
                                          <p:spTgt spid="33794"/>
                                        </p:tgtEl>
                                        <p:attrNameLst>
                                          <p:attrName>ppt_h</p:attrName>
                                        </p:attrNameLst>
                                      </p:cBhvr>
                                      <p:tavLst>
                                        <p:tav tm="0">
                                          <p:val>
                                            <p:strVal val="#ppt_h"/>
                                          </p:val>
                                        </p:tav>
                                        <p:tav tm="100000">
                                          <p:val>
                                            <p:strVal val="#ppt_h"/>
                                          </p:val>
                                        </p:tav>
                                      </p:tavLst>
                                    </p:anim>
                                    <p:animEffect transition="in" filter="fade">
                                      <p:cBhvr>
                                        <p:cTn id="9" dur="1000"/>
                                        <p:tgtEl>
                                          <p:spTgt spid="3379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33804"/>
                                        </p:tgtEl>
                                        <p:attrNameLst>
                                          <p:attrName>style.visibility</p:attrName>
                                        </p:attrNameLst>
                                      </p:cBhvr>
                                      <p:to>
                                        <p:strVal val="visible"/>
                                      </p:to>
                                    </p:set>
                                    <p:animEffect transition="in" filter="dissolve">
                                      <p:cBhvr>
                                        <p:cTn id="14" dur="3000"/>
                                        <p:tgtEl>
                                          <p:spTgt spid="33804"/>
                                        </p:tgtEl>
                                      </p:cBhvr>
                                    </p:animEffect>
                                  </p:childTnLst>
                                </p:cTn>
                              </p:par>
                            </p:childTnLst>
                          </p:cTn>
                        </p:par>
                        <p:par>
                          <p:cTn id="15" fill="hold" nodeType="afterGroup">
                            <p:stCondLst>
                              <p:cond delay="3000"/>
                            </p:stCondLst>
                            <p:childTnLst>
                              <p:par>
                                <p:cTn id="16" presetID="1" presetClass="entr" presetSubtype="0" fill="hold" grpId="0" nodeType="afterEffect">
                                  <p:stCondLst>
                                    <p:cond delay="2500"/>
                                  </p:stCondLst>
                                  <p:childTnLst>
                                    <p:set>
                                      <p:cBhvr>
                                        <p:cTn id="17" dur="1" fill="hold">
                                          <p:stCondLst>
                                            <p:cond delay="0"/>
                                          </p:stCondLst>
                                        </p:cTn>
                                        <p:tgtEl>
                                          <p:spTgt spid="33807"/>
                                        </p:tgtEl>
                                        <p:attrNameLst>
                                          <p:attrName>style.visibility</p:attrName>
                                        </p:attrNameLst>
                                      </p:cBhvr>
                                      <p:to>
                                        <p:strVal val="visible"/>
                                      </p:to>
                                    </p:set>
                                  </p:childTnLst>
                                </p:cTn>
                              </p:par>
                              <p:par>
                                <p:cTn id="18" presetID="1" presetClass="entr" presetSubtype="0" fill="hold" grpId="0" nodeType="withEffect">
                                  <p:stCondLst>
                                    <p:cond delay="2500"/>
                                  </p:stCondLst>
                                  <p:childTnLst>
                                    <p:set>
                                      <p:cBhvr>
                                        <p:cTn id="19" dur="1" fill="hold">
                                          <p:stCondLst>
                                            <p:cond delay="0"/>
                                          </p:stCondLst>
                                        </p:cTn>
                                        <p:tgtEl>
                                          <p:spTgt spid="33808"/>
                                        </p:tgtEl>
                                        <p:attrNameLst>
                                          <p:attrName>style.visibility</p:attrName>
                                        </p:attrNameLst>
                                      </p:cBhvr>
                                      <p:to>
                                        <p:strVal val="visible"/>
                                      </p:to>
                                    </p:set>
                                  </p:childTnLst>
                                </p:cTn>
                              </p:par>
                            </p:childTnLst>
                          </p:cTn>
                        </p:par>
                        <p:par>
                          <p:cTn id="20" fill="hold" nodeType="afterGroup">
                            <p:stCondLst>
                              <p:cond delay="5500"/>
                            </p:stCondLst>
                            <p:childTnLst>
                              <p:par>
                                <p:cTn id="21" presetID="1" presetClass="entr" presetSubtype="0" fill="hold" grpId="0" nodeType="afterEffect">
                                  <p:stCondLst>
                                    <p:cond delay="2000"/>
                                  </p:stCondLst>
                                  <p:childTnLst>
                                    <p:set>
                                      <p:cBhvr>
                                        <p:cTn id="22" dur="1" fill="hold">
                                          <p:stCondLst>
                                            <p:cond delay="0"/>
                                          </p:stCondLst>
                                        </p:cTn>
                                        <p:tgtEl>
                                          <p:spTgt spid="338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807" grpId="0" animBg="1"/>
      <p:bldP spid="33808" grpId="0" animBg="1"/>
      <p:bldP spid="3380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p:nvPr>
        </p:nvSpPr>
        <p:spPr bwMode="auto">
          <a:xfrm>
            <a:off x="323850" y="115888"/>
            <a:ext cx="8229600" cy="70643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4000"/>
              <a:t>L’équation de Max Planck</a:t>
            </a:r>
            <a:endParaRPr lang="fr-FR" sz="4000"/>
          </a:p>
        </p:txBody>
      </p:sp>
      <p:graphicFrame>
        <p:nvGraphicFramePr>
          <p:cNvPr id="54854" name="Group 582"/>
          <p:cNvGraphicFramePr>
            <a:graphicFrameLocks noGrp="1"/>
          </p:cNvGraphicFramePr>
          <p:nvPr>
            <p:ph sz="quarter" idx="2"/>
          </p:nvPr>
        </p:nvGraphicFramePr>
        <p:xfrm>
          <a:off x="179388" y="1123950"/>
          <a:ext cx="2268537" cy="5400675"/>
        </p:xfrm>
        <a:graphic>
          <a:graphicData uri="http://schemas.openxmlformats.org/drawingml/2006/table">
            <a:tbl>
              <a:tblPr/>
              <a:tblGrid>
                <a:gridCol w="1116012"/>
                <a:gridCol w="1152525"/>
              </a:tblGrid>
              <a:tr h="3016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Température</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accent2"/>
                          </a:solidFill>
                          <a:effectLst/>
                          <a:latin typeface="Arial" charset="0"/>
                          <a:cs typeface="Arial" charset="0"/>
                        </a:rPr>
                        <a:t>1500</a:t>
                      </a:r>
                      <a:endParaRPr kumimoji="0" lang="fr-FR" sz="1600" b="1" i="0" u="none" strike="noStrike" cap="none" normalizeH="0" baseline="0" smtClean="0">
                        <a:ln>
                          <a:noFill/>
                        </a:ln>
                        <a:solidFill>
                          <a:schemeClr val="accent2"/>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Symbol" pitchFamily="18" charset="2"/>
                          <a:cs typeface="Arial" charset="0"/>
                        </a:rPr>
                        <a:t>l</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énergie</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0.00000005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1.57564E-62</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0.0000001</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2.23786E-22</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0.00000015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2.26579E-09</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0.0000002</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0.004714619</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0.00000025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22.62815989</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0.0000003</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5443.916502</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0.00000035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242587.9671</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0.0000004</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3825413.015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0.00000045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30483809.46</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151706644</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0.00000055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538828739.8</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75">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0.0000006</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1491703795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0.00000065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3419344973</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0.0000007</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6773209678</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0.00000075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11959602710</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0.0000008</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19262790032</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0.00000085</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28799161321</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8288">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0.0000009</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40507303910</a:t>
                      </a:r>
                      <a:endParaRPr kumimoji="0" lang="fr-FR" sz="1200" b="0" i="0" u="none" strike="noStrike" cap="none" normalizeH="0" baseline="0" smtClean="0">
                        <a:ln>
                          <a:noFill/>
                        </a:ln>
                        <a:solidFill>
                          <a:schemeClr val="tx1"/>
                        </a:solidFill>
                        <a:effectLst/>
                        <a:latin typeface="Arial" charset="0"/>
                      </a:endParaRPr>
                    </a:p>
                  </a:txBody>
                  <a:tcPr marL="90000" marR="90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4342" name="Picture 70" descr="SpectreCorpsNoi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1013" y="-4763"/>
            <a:ext cx="1008062"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408" name="Rectangle 136"/>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aphicFrame>
        <p:nvGraphicFramePr>
          <p:cNvPr id="54413" name="Object 141"/>
          <p:cNvGraphicFramePr>
            <a:graphicFrameLocks noChangeAspect="1"/>
          </p:cNvGraphicFramePr>
          <p:nvPr/>
        </p:nvGraphicFramePr>
        <p:xfrm>
          <a:off x="2627313" y="1452563"/>
          <a:ext cx="4032250" cy="1400175"/>
        </p:xfrm>
        <a:graphic>
          <a:graphicData uri="http://schemas.openxmlformats.org/presentationml/2006/ole">
            <mc:AlternateContent xmlns:mc="http://schemas.openxmlformats.org/markup-compatibility/2006">
              <mc:Choice xmlns:v="urn:schemas-microsoft-com:vml" Requires="v">
                <p:oleObj spid="_x0000_s54864" name="Equation" r:id="rId4" imgW="1397000" imgH="482600" progId="Equation.3">
                  <p:embed/>
                </p:oleObj>
              </mc:Choice>
              <mc:Fallback>
                <p:oleObj name="Equation" r:id="rId4" imgW="1397000" imgH="482600" progId="Equation.3">
                  <p:embed/>
                  <p:pic>
                    <p:nvPicPr>
                      <p:cNvPr id="0" name="Object 1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313" y="1452563"/>
                        <a:ext cx="4032250"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oleObj>
              </mc:Fallback>
            </mc:AlternateContent>
          </a:graphicData>
        </a:graphic>
      </p:graphicFrame>
      <p:graphicFrame>
        <p:nvGraphicFramePr>
          <p:cNvPr id="54860" name="Group 588"/>
          <p:cNvGraphicFramePr>
            <a:graphicFrameLocks noGrp="1"/>
          </p:cNvGraphicFramePr>
          <p:nvPr>
            <p:ph sz="quarter" idx="3"/>
          </p:nvPr>
        </p:nvGraphicFramePr>
        <p:xfrm>
          <a:off x="6694488" y="1052513"/>
          <a:ext cx="2341562" cy="5522912"/>
        </p:xfrm>
        <a:graphic>
          <a:graphicData uri="http://schemas.openxmlformats.org/drawingml/2006/table">
            <a:tbl>
              <a:tblPr/>
              <a:tblGrid>
                <a:gridCol w="1117600"/>
                <a:gridCol w="1223962"/>
              </a:tblGrid>
              <a:tr h="2746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Température:</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rgbClr val="FF9999"/>
                          </a:solidFill>
                          <a:effectLst/>
                          <a:latin typeface="Arial" charset="0"/>
                          <a:cs typeface="Arial" charset="0"/>
                        </a:rPr>
                        <a:t>2000</a:t>
                      </a:r>
                      <a:endParaRPr kumimoji="0" lang="fr-FR" sz="1600" b="1" i="0" u="none" strike="noStrike" cap="none" normalizeH="0" baseline="0" smtClean="0">
                        <a:ln>
                          <a:noFill/>
                        </a:ln>
                        <a:solidFill>
                          <a:srgbClr val="FF9999"/>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Symbol" pitchFamily="18" charset="2"/>
                          <a:cs typeface="Arial" charset="0"/>
                        </a:rPr>
                        <a:t>l</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énergie</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0.00000005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1.06223E-41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0.0000001</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5.81052E-12</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0.00000015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0.019867367</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0.0000002</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759.6918571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0.00000025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331437.702</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0.0000003</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16120258.96</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0.00000035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229301490</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0.0000004</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1535584607</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0.00000045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6286027513</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18360349181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0.00000055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42167193124</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0.0000006</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81173238655</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0.00000065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1.36822E+11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0.0000007</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2.0824E+11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0.00000075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2.92618E+11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0.0000008</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3.85937E+11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0.00000085</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4.83728E+11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2250">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0.0000009</a:t>
                      </a:r>
                      <a:endParaRPr kumimoji="0" lang="fr-FR" sz="1200" b="0" i="0" u="none" strike="noStrike" cap="none" normalizeH="0" baseline="0" smtClean="0">
                        <a:ln>
                          <a:noFill/>
                        </a:ln>
                        <a:solidFill>
                          <a:schemeClr val="tx1"/>
                        </a:solidFill>
                        <a:effectLst/>
                        <a:latin typeface="Arial"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charset="0"/>
                          <a:cs typeface="Arial" charset="0"/>
                        </a:rPr>
                        <a:t>5.81684E+11</a:t>
                      </a:r>
                      <a:endParaRPr kumimoji="0" lang="fr-FR" sz="12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4861" name="Object 589"/>
          <p:cNvGraphicFramePr>
            <a:graphicFrameLocks noGrp="1" noChangeAspect="1"/>
          </p:cNvGraphicFramePr>
          <p:nvPr>
            <p:ph sz="half" idx="1"/>
          </p:nvPr>
        </p:nvGraphicFramePr>
        <p:xfrm>
          <a:off x="2552700" y="3306763"/>
          <a:ext cx="4038600" cy="2978150"/>
        </p:xfrm>
        <a:graphic>
          <a:graphicData uri="http://schemas.openxmlformats.org/presentationml/2006/ole">
            <mc:AlternateContent xmlns:mc="http://schemas.openxmlformats.org/markup-compatibility/2006">
              <mc:Choice xmlns:v="urn:schemas-microsoft-com:vml" Requires="v">
                <p:oleObj spid="_x0000_s54865" name="Graphique" r:id="rId6" imgW="3628949" imgH="2676449" progId="Excel.Chart.8">
                  <p:embed/>
                </p:oleObj>
              </mc:Choice>
              <mc:Fallback>
                <p:oleObj name="Graphique" r:id="rId6" imgW="3628949" imgH="2676449" progId="Excel.Chart.8">
                  <p:embed/>
                  <p:pic>
                    <p:nvPicPr>
                      <p:cNvPr id="0" name="Object 589"/>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2700" y="3306763"/>
                        <a:ext cx="4038600" cy="297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6" name="Rectangle 6"/>
          <p:cNvSpPr>
            <a:spLocks noChangeArrowheads="1"/>
          </p:cNvSpPr>
          <p:nvPr/>
        </p:nvSpPr>
        <p:spPr bwMode="auto">
          <a:xfrm>
            <a:off x="395288" y="4926013"/>
            <a:ext cx="8443912" cy="153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2000" b="1">
                <a:solidFill>
                  <a:srgbClr val="CC0066"/>
                </a:solidFill>
              </a:rPr>
              <a:t>Les portions d’énergie qu’il considère sont proportionnelles à la fréquence f et ne peuvent pas être plus petites que la valeur</a:t>
            </a:r>
            <a:br>
              <a:rPr lang="fr-CH" sz="2000" b="1">
                <a:solidFill>
                  <a:srgbClr val="CC0066"/>
                </a:solidFill>
              </a:rPr>
            </a:br>
            <a:r>
              <a:rPr lang="fr-CH" sz="3600" b="1">
                <a:solidFill>
                  <a:srgbClr val="CC0066"/>
                </a:solidFill>
              </a:rPr>
              <a:t>h f</a:t>
            </a:r>
            <a:br>
              <a:rPr lang="fr-CH" sz="3600" b="1">
                <a:solidFill>
                  <a:srgbClr val="CC0066"/>
                </a:solidFill>
              </a:rPr>
            </a:br>
            <a:r>
              <a:rPr lang="fr-CH" sz="2400" b="1">
                <a:solidFill>
                  <a:srgbClr val="CC0066"/>
                </a:solidFill>
              </a:rPr>
              <a:t>avec h = 0,000000000000000000000000000006626 Js !!</a:t>
            </a:r>
            <a:endParaRPr lang="fr-FR" sz="2400" b="1">
              <a:solidFill>
                <a:srgbClr val="CC0066"/>
              </a:solidFill>
            </a:endParaRPr>
          </a:p>
        </p:txBody>
      </p:sp>
      <p:sp>
        <p:nvSpPr>
          <p:cNvPr id="35842" name="Rectangle 2"/>
          <p:cNvSpPr>
            <a:spLocks noGrp="1" noChangeArrowheads="1"/>
          </p:cNvSpPr>
          <p:nvPr>
            <p:ph type="title"/>
          </p:nvPr>
        </p:nvSpPr>
        <p:spPr bwMode="auto">
          <a:xfrm>
            <a:off x="36513" y="-28575"/>
            <a:ext cx="8064500" cy="10810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200" b="1"/>
              <a:t>Décembre 1900: Max Planck donne une interprétation physique de son équation:</a:t>
            </a:r>
            <a:endParaRPr lang="fr-FR" sz="3200" b="1"/>
          </a:p>
        </p:txBody>
      </p:sp>
      <p:sp>
        <p:nvSpPr>
          <p:cNvPr id="35853" name="Rectangle 13"/>
          <p:cNvSpPr>
            <a:spLocks noGrp="1" noChangeArrowheads="1"/>
          </p:cNvSpPr>
          <p:nvPr>
            <p:ph type="body" sz="half" idx="1"/>
          </p:nvPr>
        </p:nvSpPr>
        <p:spPr bwMode="auto">
          <a:xfrm>
            <a:off x="3905250" y="2897188"/>
            <a:ext cx="4991100" cy="276066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buFontTx/>
              <a:buNone/>
            </a:pPr>
            <a:r>
              <a:rPr lang="fr-CH" sz="2000" b="1">
                <a:solidFill>
                  <a:srgbClr val="CC0000"/>
                </a:solidFill>
              </a:rPr>
              <a:t>Méthode suivie par Boltzmann:</a:t>
            </a:r>
          </a:p>
          <a:p>
            <a:r>
              <a:rPr lang="fr-CH" sz="2000" b="1">
                <a:solidFill>
                  <a:srgbClr val="CC0000"/>
                </a:solidFill>
              </a:rPr>
              <a:t>Principe d’équipartition de l’énergie entre tous les degrés de liberté du système.</a:t>
            </a:r>
            <a:endParaRPr lang="fr-CH" sz="2000"/>
          </a:p>
          <a:p>
            <a:r>
              <a:rPr lang="fr-CH" sz="2000" b="1">
                <a:solidFill>
                  <a:srgbClr val="CC0000"/>
                </a:solidFill>
              </a:rPr>
              <a:t>L’état le plus probable est celui qui peut s’obtenir avec le plus grand nombre de combinaisons différentes à l’échelle moléculaire.</a:t>
            </a:r>
          </a:p>
        </p:txBody>
      </p:sp>
      <p:pic>
        <p:nvPicPr>
          <p:cNvPr id="35843" name="Picture 3" descr="SpectreCorpsNoir"/>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8172450" y="101600"/>
            <a:ext cx="971550" cy="8794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4" name="Rectangle 4"/>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35845" name="Rectangle 5"/>
          <p:cNvSpPr>
            <a:spLocks noChangeArrowheads="1"/>
          </p:cNvSpPr>
          <p:nvPr/>
        </p:nvSpPr>
        <p:spPr bwMode="auto">
          <a:xfrm>
            <a:off x="419100" y="1266825"/>
            <a:ext cx="8477250" cy="127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CH" sz="2000" b="1">
                <a:solidFill>
                  <a:schemeClr val="tx2"/>
                </a:solidFill>
              </a:rPr>
              <a:t>Max Planck découvre qu’il peut déduire son équation à partir des idées de Boltzmann sur l’état macroscopique d’un gaz (température, pression, …) et  de la probabilité d’obtenir cet état sur la base des mouvements de chaque atome qui compose ce gaz …</a:t>
            </a:r>
            <a:endParaRPr lang="fr-FR" sz="2000" b="1">
              <a:solidFill>
                <a:schemeClr val="tx2"/>
              </a:solidFill>
            </a:endParaRPr>
          </a:p>
        </p:txBody>
      </p:sp>
      <p:sp>
        <p:nvSpPr>
          <p:cNvPr id="35848" name="Rectangle 8"/>
          <p:cNvSpPr>
            <a:spLocks noChangeArrowheads="1"/>
          </p:cNvSpPr>
          <p:nvPr/>
        </p:nvSpPr>
        <p:spPr bwMode="auto">
          <a:xfrm>
            <a:off x="1338263" y="1214438"/>
            <a:ext cx="6245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CH" sz="2400" b="1">
                <a:solidFill>
                  <a:srgbClr val="CC0000"/>
                </a:solidFill>
              </a:rPr>
              <a:t>Mais, à une différence très importante … :</a:t>
            </a:r>
            <a:endParaRPr lang="fr-FR" sz="2400" b="1">
              <a:solidFill>
                <a:srgbClr val="CC0000"/>
              </a:solidFill>
            </a:endParaRPr>
          </a:p>
        </p:txBody>
      </p:sp>
      <p:sp>
        <p:nvSpPr>
          <p:cNvPr id="35849" name="Line 9"/>
          <p:cNvSpPr>
            <a:spLocks noChangeShapeType="1"/>
          </p:cNvSpPr>
          <p:nvPr/>
        </p:nvSpPr>
        <p:spPr bwMode="auto">
          <a:xfrm>
            <a:off x="0" y="11430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35850" name="Picture 10" descr="AgitationMoléculaire"/>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13" y="2892425"/>
            <a:ext cx="3170237" cy="261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54" name="Rectangle 14"/>
          <p:cNvSpPr>
            <a:spLocks noChangeArrowheads="1"/>
          </p:cNvSpPr>
          <p:nvPr/>
        </p:nvSpPr>
        <p:spPr bwMode="auto">
          <a:xfrm>
            <a:off x="0" y="5703888"/>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fr-CH" sz="2400" b="1">
                <a:solidFill>
                  <a:srgbClr val="CC0000"/>
                </a:solidFill>
              </a:rPr>
              <a:t>Il obtient ainsi une description macroscopique à partir du comportement statistique des éléments microscopiques.</a:t>
            </a:r>
            <a:endParaRPr lang="fr-FR" sz="2400" b="1">
              <a:solidFill>
                <a:srgbClr val="CC0000"/>
              </a:solidFill>
            </a:endParaRPr>
          </a:p>
        </p:txBody>
      </p:sp>
      <p:pic>
        <p:nvPicPr>
          <p:cNvPr id="35855" name="Picture 15" descr="PlanckHF"/>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671638"/>
            <a:ext cx="2419350" cy="27908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57" name="Picture 17" descr="PlanckQuantu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0800" y="1676400"/>
            <a:ext cx="2695575" cy="2798763"/>
          </a:xfrm>
          <a:prstGeom prst="rect">
            <a:avLst/>
          </a:prstGeom>
          <a:noFill/>
          <a:extLst>
            <a:ext uri="{909E8E84-426E-40DD-AFC4-6F175D3DCCD1}">
              <a14:hiddenFill xmlns:a14="http://schemas.microsoft.com/office/drawing/2010/main">
                <a:solidFill>
                  <a:srgbClr val="FFFFFF"/>
                </a:solidFill>
              </a14:hiddenFill>
            </a:ext>
          </a:extLst>
        </p:spPr>
      </p:pic>
      <p:sp>
        <p:nvSpPr>
          <p:cNvPr id="35858" name="Rectangle 18"/>
          <p:cNvSpPr>
            <a:spLocks noChangeArrowheads="1"/>
          </p:cNvSpPr>
          <p:nvPr/>
        </p:nvSpPr>
        <p:spPr bwMode="auto">
          <a:xfrm>
            <a:off x="2768600" y="1665288"/>
            <a:ext cx="3448050" cy="312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CC0000"/>
                </a:solidFill>
              </a:rPr>
              <a:t>Dans son calcul, Planck:</a:t>
            </a:r>
          </a:p>
          <a:p>
            <a:pPr marL="342900" indent="-342900">
              <a:spcBef>
                <a:spcPct val="20000"/>
              </a:spcBef>
              <a:buFontTx/>
              <a:buChar char="•"/>
            </a:pPr>
            <a:r>
              <a:rPr lang="fr-CH" sz="2000" b="1">
                <a:solidFill>
                  <a:srgbClr val="CC0000"/>
                </a:solidFill>
              </a:rPr>
              <a:t>doit considérer des portions d’énergie pro-portionnelles à la fréquence,</a:t>
            </a:r>
          </a:p>
          <a:p>
            <a:pPr marL="342900" indent="-342900">
              <a:spcBef>
                <a:spcPct val="20000"/>
              </a:spcBef>
              <a:buFontTx/>
              <a:buChar char="•"/>
            </a:pPr>
            <a:r>
              <a:rPr lang="fr-CH" sz="2000" b="1">
                <a:solidFill>
                  <a:srgbClr val="CC0000"/>
                </a:solidFill>
              </a:rPr>
              <a:t>mais ces portions ne peuvent pas être plus petite qu’une valeur bien précise !</a:t>
            </a:r>
            <a:endParaRPr lang="fr-CH" sz="2000">
              <a:solidFill>
                <a:schemeClr val="tx1"/>
              </a:solidFill>
            </a:endParaRPr>
          </a:p>
        </p:txBody>
      </p:sp>
      <p:sp>
        <p:nvSpPr>
          <p:cNvPr id="35859" name="Text Box 19"/>
          <p:cNvSpPr txBox="1">
            <a:spLocks noChangeArrowheads="1"/>
          </p:cNvSpPr>
          <p:nvPr/>
        </p:nvSpPr>
        <p:spPr bwMode="auto">
          <a:xfrm>
            <a:off x="19050" y="4419600"/>
            <a:ext cx="2838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Image tirée de « La physique sans aspirine » de J.P. Mc Evoy &amp; O. Zarate</a:t>
            </a:r>
            <a:endParaRPr lang="fr-FR" sz="1200"/>
          </a:p>
        </p:txBody>
      </p:sp>
      <p:sp>
        <p:nvSpPr>
          <p:cNvPr id="35860" name="Text Box 20"/>
          <p:cNvSpPr txBox="1">
            <a:spLocks noChangeArrowheads="1"/>
          </p:cNvSpPr>
          <p:nvPr/>
        </p:nvSpPr>
        <p:spPr bwMode="auto">
          <a:xfrm>
            <a:off x="6273800" y="4445000"/>
            <a:ext cx="2851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Image tirée de « La physique sans aspirine » de J.P. Mc Evoy &amp; O. Zarate</a:t>
            </a: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1" nodeType="click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slide(fromBottom)">
                                      <p:cBhvr>
                                        <p:cTn id="7" dur="500"/>
                                        <p:tgtEl>
                                          <p:spTgt spid="358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35850"/>
                                        </p:tgtEl>
                                        <p:attrNameLst>
                                          <p:attrName>style.visibility</p:attrName>
                                        </p:attrNameLst>
                                      </p:cBhvr>
                                      <p:to>
                                        <p:strVal val="visible"/>
                                      </p:to>
                                    </p:set>
                                  </p:childTnLst>
                                </p:cTn>
                              </p:par>
                              <p:par>
                                <p:cTn id="12" presetID="1" presetClass="entr" presetSubtype="0" fill="hold" grpId="1" nodeType="withEffect">
                                  <p:stCondLst>
                                    <p:cond delay="0"/>
                                  </p:stCondLst>
                                  <p:iterate type="lt">
                                    <p:tmAbs val="0"/>
                                  </p:iterate>
                                  <p:childTnLst>
                                    <p:set>
                                      <p:cBhvr>
                                        <p:cTn id="13" dur="1" fill="hold">
                                          <p:stCondLst>
                                            <p:cond delay="0"/>
                                          </p:stCondLst>
                                        </p:cTn>
                                        <p:tgtEl>
                                          <p:spTgt spid="35853">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1" nodeType="clickEffect">
                                  <p:stCondLst>
                                    <p:cond delay="0"/>
                                  </p:stCondLst>
                                  <p:iterate type="lt">
                                    <p:tmAbs val="0"/>
                                  </p:iterate>
                                  <p:childTnLst>
                                    <p:set>
                                      <p:cBhvr>
                                        <p:cTn id="17" dur="1" fill="hold">
                                          <p:stCondLst>
                                            <p:cond delay="0"/>
                                          </p:stCondLst>
                                        </p:cTn>
                                        <p:tgtEl>
                                          <p:spTgt spid="35853">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1" nodeType="clickEffect">
                                  <p:stCondLst>
                                    <p:cond delay="0"/>
                                  </p:stCondLst>
                                  <p:iterate type="lt">
                                    <p:tmAbs val="0"/>
                                  </p:iterate>
                                  <p:childTnLst>
                                    <p:set>
                                      <p:cBhvr>
                                        <p:cTn id="21" dur="1" fill="hold">
                                          <p:stCondLst>
                                            <p:cond delay="0"/>
                                          </p:stCondLst>
                                        </p:cTn>
                                        <p:tgtEl>
                                          <p:spTgt spid="35853">
                                            <p:txEl>
                                              <p:pRg st="2" end="2"/>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585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xit" presetSubtype="4" fill="hold" nodeType="clickEffect">
                                  <p:stCondLst>
                                    <p:cond delay="0"/>
                                  </p:stCondLst>
                                  <p:childTnLst>
                                    <p:anim calcmode="lin" valueType="num">
                                      <p:cBhvr additive="base">
                                        <p:cTn id="29" dur="500"/>
                                        <p:tgtEl>
                                          <p:spTgt spid="35850"/>
                                        </p:tgtEl>
                                        <p:attrNameLst>
                                          <p:attrName>ppt_x</p:attrName>
                                        </p:attrNameLst>
                                      </p:cBhvr>
                                      <p:tavLst>
                                        <p:tav tm="0">
                                          <p:val>
                                            <p:strVal val="ppt_x"/>
                                          </p:val>
                                        </p:tav>
                                        <p:tav tm="100000">
                                          <p:val>
                                            <p:strVal val="ppt_x"/>
                                          </p:val>
                                        </p:tav>
                                      </p:tavLst>
                                    </p:anim>
                                    <p:anim calcmode="lin" valueType="num">
                                      <p:cBhvr additive="base">
                                        <p:cTn id="30" dur="500"/>
                                        <p:tgtEl>
                                          <p:spTgt spid="35850"/>
                                        </p:tgtEl>
                                        <p:attrNameLst>
                                          <p:attrName>ppt_y</p:attrName>
                                        </p:attrNameLst>
                                      </p:cBhvr>
                                      <p:tavLst>
                                        <p:tav tm="0">
                                          <p:val>
                                            <p:strVal val="ppt_y"/>
                                          </p:val>
                                        </p:tav>
                                        <p:tav tm="100000">
                                          <p:val>
                                            <p:strVal val="1+ppt_h/2"/>
                                          </p:val>
                                        </p:tav>
                                      </p:tavLst>
                                    </p:anim>
                                    <p:set>
                                      <p:cBhvr>
                                        <p:cTn id="31" dur="1" fill="hold">
                                          <p:stCondLst>
                                            <p:cond delay="499"/>
                                          </p:stCondLst>
                                        </p:cTn>
                                        <p:tgtEl>
                                          <p:spTgt spid="35850"/>
                                        </p:tgtEl>
                                        <p:attrNameLst>
                                          <p:attrName>style.visibility</p:attrName>
                                        </p:attrNameLst>
                                      </p:cBhvr>
                                      <p:to>
                                        <p:strVal val="hidden"/>
                                      </p:to>
                                    </p:set>
                                  </p:childTnLst>
                                </p:cTn>
                              </p:par>
                              <p:par>
                                <p:cTn id="32" presetID="2" presetClass="exit" presetSubtype="4" fill="hold" grpId="2" nodeType="withEffect">
                                  <p:stCondLst>
                                    <p:cond delay="0"/>
                                  </p:stCondLst>
                                  <p:iterate type="lt">
                                    <p:tmPct val="0"/>
                                  </p:iterate>
                                  <p:childTnLst>
                                    <p:anim calcmode="lin" valueType="num">
                                      <p:cBhvr additive="base">
                                        <p:cTn id="33" dur="500"/>
                                        <p:tgtEl>
                                          <p:spTgt spid="35853">
                                            <p:txEl>
                                              <p:pRg st="0" end="0"/>
                                            </p:txEl>
                                          </p:spTgt>
                                        </p:tgtEl>
                                        <p:attrNameLst>
                                          <p:attrName>ppt_x</p:attrName>
                                        </p:attrNameLst>
                                      </p:cBhvr>
                                      <p:tavLst>
                                        <p:tav tm="0">
                                          <p:val>
                                            <p:strVal val="ppt_x"/>
                                          </p:val>
                                        </p:tav>
                                        <p:tav tm="100000">
                                          <p:val>
                                            <p:strVal val="ppt_x"/>
                                          </p:val>
                                        </p:tav>
                                      </p:tavLst>
                                    </p:anim>
                                    <p:anim calcmode="lin" valueType="num">
                                      <p:cBhvr additive="base">
                                        <p:cTn id="34" dur="500"/>
                                        <p:tgtEl>
                                          <p:spTgt spid="35853">
                                            <p:txEl>
                                              <p:pRg st="0" end="0"/>
                                            </p:txEl>
                                          </p:spTgt>
                                        </p:tgtEl>
                                        <p:attrNameLst>
                                          <p:attrName>ppt_y</p:attrName>
                                        </p:attrNameLst>
                                      </p:cBhvr>
                                      <p:tavLst>
                                        <p:tav tm="0">
                                          <p:val>
                                            <p:strVal val="ppt_y"/>
                                          </p:val>
                                        </p:tav>
                                        <p:tav tm="100000">
                                          <p:val>
                                            <p:strVal val="1+ppt_h/2"/>
                                          </p:val>
                                        </p:tav>
                                      </p:tavLst>
                                    </p:anim>
                                    <p:set>
                                      <p:cBhvr>
                                        <p:cTn id="35" dur="1" fill="hold">
                                          <p:stCondLst>
                                            <p:cond delay="499"/>
                                          </p:stCondLst>
                                        </p:cTn>
                                        <p:tgtEl>
                                          <p:spTgt spid="35853">
                                            <p:txEl>
                                              <p:pRg st="0" end="0"/>
                                            </p:txEl>
                                          </p:spTgt>
                                        </p:tgtEl>
                                        <p:attrNameLst>
                                          <p:attrName>style.visibility</p:attrName>
                                        </p:attrNameLst>
                                      </p:cBhvr>
                                      <p:to>
                                        <p:strVal val="hidden"/>
                                      </p:to>
                                    </p:set>
                                  </p:childTnLst>
                                </p:cTn>
                              </p:par>
                              <p:par>
                                <p:cTn id="36" presetID="2" presetClass="exit" presetSubtype="4" fill="hold" grpId="2" nodeType="withEffect">
                                  <p:stCondLst>
                                    <p:cond delay="0"/>
                                  </p:stCondLst>
                                  <p:iterate type="lt">
                                    <p:tmPct val="0"/>
                                  </p:iterate>
                                  <p:childTnLst>
                                    <p:anim calcmode="lin" valueType="num">
                                      <p:cBhvr additive="base">
                                        <p:cTn id="37" dur="500"/>
                                        <p:tgtEl>
                                          <p:spTgt spid="35853">
                                            <p:txEl>
                                              <p:pRg st="1" end="1"/>
                                            </p:txEl>
                                          </p:spTgt>
                                        </p:tgtEl>
                                        <p:attrNameLst>
                                          <p:attrName>ppt_x</p:attrName>
                                        </p:attrNameLst>
                                      </p:cBhvr>
                                      <p:tavLst>
                                        <p:tav tm="0">
                                          <p:val>
                                            <p:strVal val="ppt_x"/>
                                          </p:val>
                                        </p:tav>
                                        <p:tav tm="100000">
                                          <p:val>
                                            <p:strVal val="ppt_x"/>
                                          </p:val>
                                        </p:tav>
                                      </p:tavLst>
                                    </p:anim>
                                    <p:anim calcmode="lin" valueType="num">
                                      <p:cBhvr additive="base">
                                        <p:cTn id="38" dur="500"/>
                                        <p:tgtEl>
                                          <p:spTgt spid="35853">
                                            <p:txEl>
                                              <p:pRg st="1" end="1"/>
                                            </p:txEl>
                                          </p:spTgt>
                                        </p:tgtEl>
                                        <p:attrNameLst>
                                          <p:attrName>ppt_y</p:attrName>
                                        </p:attrNameLst>
                                      </p:cBhvr>
                                      <p:tavLst>
                                        <p:tav tm="0">
                                          <p:val>
                                            <p:strVal val="ppt_y"/>
                                          </p:val>
                                        </p:tav>
                                        <p:tav tm="100000">
                                          <p:val>
                                            <p:strVal val="1+ppt_h/2"/>
                                          </p:val>
                                        </p:tav>
                                      </p:tavLst>
                                    </p:anim>
                                    <p:set>
                                      <p:cBhvr>
                                        <p:cTn id="39" dur="1" fill="hold">
                                          <p:stCondLst>
                                            <p:cond delay="499"/>
                                          </p:stCondLst>
                                        </p:cTn>
                                        <p:tgtEl>
                                          <p:spTgt spid="35853">
                                            <p:txEl>
                                              <p:pRg st="1" end="1"/>
                                            </p:txEl>
                                          </p:spTgt>
                                        </p:tgtEl>
                                        <p:attrNameLst>
                                          <p:attrName>style.visibility</p:attrName>
                                        </p:attrNameLst>
                                      </p:cBhvr>
                                      <p:to>
                                        <p:strVal val="hidden"/>
                                      </p:to>
                                    </p:set>
                                  </p:childTnLst>
                                </p:cTn>
                              </p:par>
                              <p:par>
                                <p:cTn id="40" presetID="2" presetClass="exit" presetSubtype="4" fill="hold" grpId="2" nodeType="withEffect">
                                  <p:stCondLst>
                                    <p:cond delay="0"/>
                                  </p:stCondLst>
                                  <p:iterate type="lt">
                                    <p:tmPct val="0"/>
                                  </p:iterate>
                                  <p:childTnLst>
                                    <p:anim calcmode="lin" valueType="num">
                                      <p:cBhvr additive="base">
                                        <p:cTn id="41" dur="500"/>
                                        <p:tgtEl>
                                          <p:spTgt spid="35853">
                                            <p:txEl>
                                              <p:pRg st="2" end="2"/>
                                            </p:txEl>
                                          </p:spTgt>
                                        </p:tgtEl>
                                        <p:attrNameLst>
                                          <p:attrName>ppt_x</p:attrName>
                                        </p:attrNameLst>
                                      </p:cBhvr>
                                      <p:tavLst>
                                        <p:tav tm="0">
                                          <p:val>
                                            <p:strVal val="ppt_x"/>
                                          </p:val>
                                        </p:tav>
                                        <p:tav tm="100000">
                                          <p:val>
                                            <p:strVal val="ppt_x"/>
                                          </p:val>
                                        </p:tav>
                                      </p:tavLst>
                                    </p:anim>
                                    <p:anim calcmode="lin" valueType="num">
                                      <p:cBhvr additive="base">
                                        <p:cTn id="42" dur="500"/>
                                        <p:tgtEl>
                                          <p:spTgt spid="35853">
                                            <p:txEl>
                                              <p:pRg st="2" end="2"/>
                                            </p:txEl>
                                          </p:spTgt>
                                        </p:tgtEl>
                                        <p:attrNameLst>
                                          <p:attrName>ppt_y</p:attrName>
                                        </p:attrNameLst>
                                      </p:cBhvr>
                                      <p:tavLst>
                                        <p:tav tm="0">
                                          <p:val>
                                            <p:strVal val="ppt_y"/>
                                          </p:val>
                                        </p:tav>
                                        <p:tav tm="100000">
                                          <p:val>
                                            <p:strVal val="1+ppt_h/2"/>
                                          </p:val>
                                        </p:tav>
                                      </p:tavLst>
                                    </p:anim>
                                    <p:set>
                                      <p:cBhvr>
                                        <p:cTn id="43" dur="1" fill="hold">
                                          <p:stCondLst>
                                            <p:cond delay="499"/>
                                          </p:stCondLst>
                                        </p:cTn>
                                        <p:tgtEl>
                                          <p:spTgt spid="35853">
                                            <p:txEl>
                                              <p:pRg st="2" end="2"/>
                                            </p:txEl>
                                          </p:spTgt>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500"/>
                                        <p:tgtEl>
                                          <p:spTgt spid="35854"/>
                                        </p:tgtEl>
                                        <p:attrNameLst>
                                          <p:attrName>ppt_x</p:attrName>
                                        </p:attrNameLst>
                                      </p:cBhvr>
                                      <p:tavLst>
                                        <p:tav tm="0">
                                          <p:val>
                                            <p:strVal val="ppt_x"/>
                                          </p:val>
                                        </p:tav>
                                        <p:tav tm="100000">
                                          <p:val>
                                            <p:strVal val="ppt_x"/>
                                          </p:val>
                                        </p:tav>
                                      </p:tavLst>
                                    </p:anim>
                                    <p:anim calcmode="lin" valueType="num">
                                      <p:cBhvr additive="base">
                                        <p:cTn id="46" dur="500"/>
                                        <p:tgtEl>
                                          <p:spTgt spid="35854"/>
                                        </p:tgtEl>
                                        <p:attrNameLst>
                                          <p:attrName>ppt_y</p:attrName>
                                        </p:attrNameLst>
                                      </p:cBhvr>
                                      <p:tavLst>
                                        <p:tav tm="0">
                                          <p:val>
                                            <p:strVal val="ppt_y"/>
                                          </p:val>
                                        </p:tav>
                                        <p:tav tm="100000">
                                          <p:val>
                                            <p:strVal val="1+ppt_h/2"/>
                                          </p:val>
                                        </p:tav>
                                      </p:tavLst>
                                    </p:anim>
                                    <p:set>
                                      <p:cBhvr>
                                        <p:cTn id="47" dur="1" fill="hold">
                                          <p:stCondLst>
                                            <p:cond delay="499"/>
                                          </p:stCondLst>
                                        </p:cTn>
                                        <p:tgtEl>
                                          <p:spTgt spid="35854"/>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6" presetClass="exit" presetSubtype="16" fill="hold" grpId="2" nodeType="clickEffect">
                                  <p:stCondLst>
                                    <p:cond delay="0"/>
                                  </p:stCondLst>
                                  <p:childTnLst>
                                    <p:animEffect transition="out" filter="circle(in)">
                                      <p:cBhvr>
                                        <p:cTn id="51" dur="500"/>
                                        <p:tgtEl>
                                          <p:spTgt spid="35845"/>
                                        </p:tgtEl>
                                      </p:cBhvr>
                                    </p:animEffect>
                                    <p:set>
                                      <p:cBhvr>
                                        <p:cTn id="52" dur="1" fill="hold">
                                          <p:stCondLst>
                                            <p:cond delay="499"/>
                                          </p:stCondLst>
                                        </p:cTn>
                                        <p:tgtEl>
                                          <p:spTgt spid="35845"/>
                                        </p:tgtEl>
                                        <p:attrNameLst>
                                          <p:attrName>style.visibility</p:attrName>
                                        </p:attrNameLst>
                                      </p:cBhvr>
                                      <p:to>
                                        <p:strVal val="hidden"/>
                                      </p:to>
                                    </p:set>
                                  </p:childTnLst>
                                </p:cTn>
                              </p:par>
                            </p:childTnLst>
                          </p:cTn>
                        </p:par>
                        <p:par>
                          <p:cTn id="53" fill="hold" nodeType="afterGroup">
                            <p:stCondLst>
                              <p:cond delay="500"/>
                            </p:stCondLst>
                            <p:childTnLst>
                              <p:par>
                                <p:cTn id="54" presetID="17" presetClass="entr" presetSubtype="10" fill="hold" grpId="0" nodeType="afterEffect">
                                  <p:stCondLst>
                                    <p:cond delay="0"/>
                                  </p:stCondLst>
                                  <p:childTnLst>
                                    <p:set>
                                      <p:cBhvr>
                                        <p:cTn id="55" dur="1" fill="hold">
                                          <p:stCondLst>
                                            <p:cond delay="0"/>
                                          </p:stCondLst>
                                        </p:cTn>
                                        <p:tgtEl>
                                          <p:spTgt spid="35848"/>
                                        </p:tgtEl>
                                        <p:attrNameLst>
                                          <p:attrName>style.visibility</p:attrName>
                                        </p:attrNameLst>
                                      </p:cBhvr>
                                      <p:to>
                                        <p:strVal val="visible"/>
                                      </p:to>
                                    </p:set>
                                    <p:anim calcmode="lin" valueType="num">
                                      <p:cBhvr>
                                        <p:cTn id="56" dur="500" fill="hold"/>
                                        <p:tgtEl>
                                          <p:spTgt spid="35848"/>
                                        </p:tgtEl>
                                        <p:attrNameLst>
                                          <p:attrName>ppt_w</p:attrName>
                                        </p:attrNameLst>
                                      </p:cBhvr>
                                      <p:tavLst>
                                        <p:tav tm="0">
                                          <p:val>
                                            <p:fltVal val="0"/>
                                          </p:val>
                                        </p:tav>
                                        <p:tav tm="100000">
                                          <p:val>
                                            <p:strVal val="#ppt_w"/>
                                          </p:val>
                                        </p:tav>
                                      </p:tavLst>
                                    </p:anim>
                                    <p:anim calcmode="lin" valueType="num">
                                      <p:cBhvr>
                                        <p:cTn id="57" dur="500" fill="hold"/>
                                        <p:tgtEl>
                                          <p:spTgt spid="35848"/>
                                        </p:tgtEl>
                                        <p:attrNameLst>
                                          <p:attrName>ppt_h</p:attrName>
                                        </p:attrNameLst>
                                      </p:cBhvr>
                                      <p:tavLst>
                                        <p:tav tm="0">
                                          <p:val>
                                            <p:strVal val="#ppt_h"/>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35858">
                                            <p:txEl>
                                              <p:pRg st="0" end="0"/>
                                            </p:txEl>
                                          </p:spTgt>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35858">
                                            <p:txEl>
                                              <p:pRg st="1" end="1"/>
                                            </p:txEl>
                                          </p:spTgt>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nodeType="clickEffect">
                                  <p:stCondLst>
                                    <p:cond delay="0"/>
                                  </p:stCondLst>
                                  <p:childTnLst>
                                    <p:set>
                                      <p:cBhvr>
                                        <p:cTn id="69" dur="1" fill="hold">
                                          <p:stCondLst>
                                            <p:cond delay="0"/>
                                          </p:stCondLst>
                                        </p:cTn>
                                        <p:tgtEl>
                                          <p:spTgt spid="35855"/>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35859"/>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35858">
                                            <p:txEl>
                                              <p:pRg st="2" end="2"/>
                                            </p:txEl>
                                          </p:spTgt>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35857"/>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35860"/>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50" presetClass="entr" presetSubtype="0" decel="100000" fill="hold" grpId="0" nodeType="clickEffect">
                                  <p:stCondLst>
                                    <p:cond delay="0"/>
                                  </p:stCondLst>
                                  <p:childTnLst>
                                    <p:set>
                                      <p:cBhvr>
                                        <p:cTn id="83" dur="1" fill="hold">
                                          <p:stCondLst>
                                            <p:cond delay="0"/>
                                          </p:stCondLst>
                                        </p:cTn>
                                        <p:tgtEl>
                                          <p:spTgt spid="35846"/>
                                        </p:tgtEl>
                                        <p:attrNameLst>
                                          <p:attrName>style.visibility</p:attrName>
                                        </p:attrNameLst>
                                      </p:cBhvr>
                                      <p:to>
                                        <p:strVal val="visible"/>
                                      </p:to>
                                    </p:set>
                                    <p:anim calcmode="lin" valueType="num">
                                      <p:cBhvr>
                                        <p:cTn id="84" dur="1000" fill="hold"/>
                                        <p:tgtEl>
                                          <p:spTgt spid="35846"/>
                                        </p:tgtEl>
                                        <p:attrNameLst>
                                          <p:attrName>ppt_w</p:attrName>
                                        </p:attrNameLst>
                                      </p:cBhvr>
                                      <p:tavLst>
                                        <p:tav tm="0">
                                          <p:val>
                                            <p:strVal val="#ppt_w+.3"/>
                                          </p:val>
                                        </p:tav>
                                        <p:tav tm="100000">
                                          <p:val>
                                            <p:strVal val="#ppt_w"/>
                                          </p:val>
                                        </p:tav>
                                      </p:tavLst>
                                    </p:anim>
                                    <p:anim calcmode="lin" valueType="num">
                                      <p:cBhvr>
                                        <p:cTn id="85" dur="1000" fill="hold"/>
                                        <p:tgtEl>
                                          <p:spTgt spid="35846"/>
                                        </p:tgtEl>
                                        <p:attrNameLst>
                                          <p:attrName>ppt_h</p:attrName>
                                        </p:attrNameLst>
                                      </p:cBhvr>
                                      <p:tavLst>
                                        <p:tav tm="0">
                                          <p:val>
                                            <p:strVal val="#ppt_h"/>
                                          </p:val>
                                        </p:tav>
                                        <p:tav tm="100000">
                                          <p:val>
                                            <p:strVal val="#ppt_h"/>
                                          </p:val>
                                        </p:tav>
                                      </p:tavLst>
                                    </p:anim>
                                    <p:animEffect transition="in" filter="fade">
                                      <p:cBhvr>
                                        <p:cTn id="86" dur="1000"/>
                                        <p:tgtEl>
                                          <p:spTgt spid="35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35853" grpId="1" build="p" bldLvl="2"/>
      <p:bldP spid="35853" grpId="2" build="p"/>
      <p:bldP spid="35845" grpId="1"/>
      <p:bldP spid="35845" grpId="2"/>
      <p:bldP spid="35848" grpId="0"/>
      <p:bldP spid="35854" grpId="0"/>
      <p:bldP spid="35854" grpId="1"/>
      <p:bldP spid="35858" grpId="0" uiExpand="1" build="p"/>
      <p:bldP spid="35859" grpId="0"/>
      <p:bldP spid="3586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b="-85747"/>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457200" y="141288"/>
            <a:ext cx="8229600" cy="6477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600" b="1"/>
              <a:t>14 décembre 1900:</a:t>
            </a:r>
            <a:endParaRPr lang="fr-FR" sz="3600" b="1"/>
          </a:p>
        </p:txBody>
      </p:sp>
      <p:sp>
        <p:nvSpPr>
          <p:cNvPr id="39940" name="Rectangle 4"/>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39946" name="Rectangle 10"/>
          <p:cNvSpPr>
            <a:spLocks noChangeArrowheads="1"/>
          </p:cNvSpPr>
          <p:nvPr/>
        </p:nvSpPr>
        <p:spPr bwMode="auto">
          <a:xfrm>
            <a:off x="179388" y="692150"/>
            <a:ext cx="8964612"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CH" sz="3200" b="1">
                <a:solidFill>
                  <a:srgbClr val="FFFF00"/>
                </a:solidFill>
              </a:rPr>
              <a:t>Avec cette interprétation physique, Max Planck introduit l’idée révolutionnaire que l’énergie ne peut s’émettre que par de petites portions d’énergie, appelées QUANTA.</a:t>
            </a:r>
            <a:endParaRPr lang="fr-FR" sz="3200" b="1">
              <a:solidFill>
                <a:srgbClr val="FFFF00"/>
              </a:solidFill>
            </a:endParaRPr>
          </a:p>
        </p:txBody>
      </p:sp>
      <p:sp>
        <p:nvSpPr>
          <p:cNvPr id="39947" name="Rectangle 11"/>
          <p:cNvSpPr>
            <a:spLocks noChangeArrowheads="1"/>
          </p:cNvSpPr>
          <p:nvPr/>
        </p:nvSpPr>
        <p:spPr bwMode="auto">
          <a:xfrm>
            <a:off x="250825" y="2849563"/>
            <a:ext cx="8480425" cy="216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rgbClr val="FFFF00"/>
                </a:solidFill>
              </a:rPr>
              <a:t>Avec comme valeur d’un quanta:   </a:t>
            </a:r>
            <a:r>
              <a:rPr lang="fr-CH" sz="4000" b="1">
                <a:solidFill>
                  <a:srgbClr val="FFFF00"/>
                </a:solidFill>
              </a:rPr>
              <a:t>h f</a:t>
            </a:r>
          </a:p>
          <a:p>
            <a:pPr algn="ctr"/>
            <a:r>
              <a:rPr lang="fr-CH" sz="3200" b="1">
                <a:solidFill>
                  <a:srgbClr val="FFFF00"/>
                </a:solidFill>
              </a:rPr>
              <a:t>f = fréquence de l’onde </a:t>
            </a:r>
            <a:br>
              <a:rPr lang="fr-CH" sz="3200" b="1">
                <a:solidFill>
                  <a:srgbClr val="FFFF00"/>
                </a:solidFill>
              </a:rPr>
            </a:br>
            <a:r>
              <a:rPr lang="fr-CH" sz="3200" b="1">
                <a:solidFill>
                  <a:srgbClr val="FFFF00"/>
                </a:solidFill>
              </a:rPr>
              <a:t>h = 6,626 10</a:t>
            </a:r>
            <a:r>
              <a:rPr lang="fr-CH" sz="3200" b="1" baseline="30000">
                <a:solidFill>
                  <a:srgbClr val="FFFF00"/>
                </a:solidFill>
              </a:rPr>
              <a:t>-34</a:t>
            </a:r>
            <a:r>
              <a:rPr lang="fr-CH" sz="3200" b="1">
                <a:solidFill>
                  <a:srgbClr val="FFFF00"/>
                </a:solidFill>
              </a:rPr>
              <a:t> Js </a:t>
            </a:r>
            <a:r>
              <a:rPr lang="fr-CH" sz="2800" b="1">
                <a:solidFill>
                  <a:srgbClr val="FFFF00"/>
                </a:solidFill>
              </a:rPr>
              <a:t>(constante de Planck)</a:t>
            </a:r>
            <a:br>
              <a:rPr lang="fr-CH" sz="2800" b="1">
                <a:solidFill>
                  <a:srgbClr val="FFFF00"/>
                </a:solidFill>
              </a:rPr>
            </a:br>
            <a:r>
              <a:rPr lang="fr-CH" sz="3200" b="1">
                <a:solidFill>
                  <a:srgbClr val="FFFF00"/>
                </a:solidFill>
              </a:rPr>
              <a:t>h est une nouvelle constante !</a:t>
            </a:r>
            <a:endParaRPr lang="fr-FR" sz="3200" b="1">
              <a:solidFill>
                <a:srgbClr val="FFFF00"/>
              </a:solidFill>
            </a:endParaRPr>
          </a:p>
        </p:txBody>
      </p:sp>
      <p:sp>
        <p:nvSpPr>
          <p:cNvPr id="39948" name="Rectangle 12"/>
          <p:cNvSpPr>
            <a:spLocks noChangeArrowheads="1"/>
          </p:cNvSpPr>
          <p:nvPr/>
        </p:nvSpPr>
        <p:spPr bwMode="auto">
          <a:xfrm>
            <a:off x="7308850" y="2854325"/>
            <a:ext cx="1079500" cy="647700"/>
          </a:xfrm>
          <a:prstGeom prst="rect">
            <a:avLst/>
          </a:prstGeom>
          <a:noFill/>
          <a:ln w="3810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951" name="Rectangle 15"/>
          <p:cNvSpPr>
            <a:spLocks noChangeArrowheads="1"/>
          </p:cNvSpPr>
          <p:nvPr/>
        </p:nvSpPr>
        <p:spPr bwMode="auto">
          <a:xfrm>
            <a:off x="323850" y="5386388"/>
            <a:ext cx="84963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rgbClr val="FFFF00"/>
                </a:solidFill>
              </a:rPr>
              <a:t>La catastrophe ultraviolette n’a donc pas lieu (pour les UV: f = 10</a:t>
            </a:r>
            <a:r>
              <a:rPr lang="fr-CH" sz="3200" b="1" baseline="30000">
                <a:solidFill>
                  <a:srgbClr val="FFFF00"/>
                </a:solidFill>
              </a:rPr>
              <a:t>15</a:t>
            </a:r>
            <a:r>
              <a:rPr lang="fr-CH" sz="3200" b="1">
                <a:solidFill>
                  <a:srgbClr val="FFFF00"/>
                </a:solidFill>
              </a:rPr>
              <a:t> à 10</a:t>
            </a:r>
            <a:r>
              <a:rPr lang="fr-CH" sz="3200" b="1" baseline="30000">
                <a:solidFill>
                  <a:srgbClr val="FFFF00"/>
                </a:solidFill>
              </a:rPr>
              <a:t>16</a:t>
            </a:r>
            <a:r>
              <a:rPr lang="fr-CH" sz="3200" b="1">
                <a:solidFill>
                  <a:srgbClr val="FFFF00"/>
                </a:solidFill>
              </a:rPr>
              <a:t>Hz) !!</a:t>
            </a:r>
            <a:endParaRPr lang="fr-FR" sz="3200" b="1">
              <a:solidFill>
                <a:srgbClr val="FFFF00"/>
              </a:solidFill>
            </a:endParaRPr>
          </a:p>
        </p:txBody>
      </p:sp>
      <p:pic>
        <p:nvPicPr>
          <p:cNvPr id="39952" name="Picture 16" descr="UltravioletteEquiPartitio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17900" y="784225"/>
            <a:ext cx="5626100" cy="41179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54" name="Picture 18" descr="ModesVibratoires"/>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 y="779463"/>
            <a:ext cx="348615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50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1000" fill="hold"/>
                                        <p:tgtEl>
                                          <p:spTgt spid="39938"/>
                                        </p:tgtEl>
                                        <p:attrNameLst>
                                          <p:attrName>ppt_w</p:attrName>
                                        </p:attrNameLst>
                                      </p:cBhvr>
                                      <p:tavLst>
                                        <p:tav tm="0">
                                          <p:val>
                                            <p:strVal val="#ppt_w+.3"/>
                                          </p:val>
                                        </p:tav>
                                        <p:tav tm="100000">
                                          <p:val>
                                            <p:strVal val="#ppt_w"/>
                                          </p:val>
                                        </p:tav>
                                      </p:tavLst>
                                    </p:anim>
                                    <p:anim calcmode="lin" valueType="num">
                                      <p:cBhvr>
                                        <p:cTn id="8" dur="1000" fill="hold"/>
                                        <p:tgtEl>
                                          <p:spTgt spid="39938"/>
                                        </p:tgtEl>
                                        <p:attrNameLst>
                                          <p:attrName>ppt_h</p:attrName>
                                        </p:attrNameLst>
                                      </p:cBhvr>
                                      <p:tavLst>
                                        <p:tav tm="0">
                                          <p:val>
                                            <p:strVal val="#ppt_h"/>
                                          </p:val>
                                        </p:tav>
                                        <p:tav tm="100000">
                                          <p:val>
                                            <p:strVal val="#ppt_h"/>
                                          </p:val>
                                        </p:tav>
                                      </p:tavLst>
                                    </p:anim>
                                    <p:animEffect transition="in" filter="fade">
                                      <p:cBhvr>
                                        <p:cTn id="9" dur="1000"/>
                                        <p:tgtEl>
                                          <p:spTgt spid="399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9946"/>
                                        </p:tgtEl>
                                        <p:attrNameLst>
                                          <p:attrName>style.visibility</p:attrName>
                                        </p:attrNameLst>
                                      </p:cBhvr>
                                      <p:to>
                                        <p:strVal val="visible"/>
                                      </p:to>
                                    </p:set>
                                    <p:anim calcmode="lin" valueType="num">
                                      <p:cBhvr>
                                        <p:cTn id="14" dur="1000" fill="hold"/>
                                        <p:tgtEl>
                                          <p:spTgt spid="39946"/>
                                        </p:tgtEl>
                                        <p:attrNameLst>
                                          <p:attrName>ppt_w</p:attrName>
                                        </p:attrNameLst>
                                      </p:cBhvr>
                                      <p:tavLst>
                                        <p:tav tm="0">
                                          <p:val>
                                            <p:strVal val="#ppt_w+.3"/>
                                          </p:val>
                                        </p:tav>
                                        <p:tav tm="100000">
                                          <p:val>
                                            <p:strVal val="#ppt_w"/>
                                          </p:val>
                                        </p:tav>
                                      </p:tavLst>
                                    </p:anim>
                                    <p:anim calcmode="lin" valueType="num">
                                      <p:cBhvr>
                                        <p:cTn id="15" dur="1000" fill="hold"/>
                                        <p:tgtEl>
                                          <p:spTgt spid="39946"/>
                                        </p:tgtEl>
                                        <p:attrNameLst>
                                          <p:attrName>ppt_h</p:attrName>
                                        </p:attrNameLst>
                                      </p:cBhvr>
                                      <p:tavLst>
                                        <p:tav tm="0">
                                          <p:val>
                                            <p:strVal val="#ppt_h"/>
                                          </p:val>
                                        </p:tav>
                                        <p:tav tm="100000">
                                          <p:val>
                                            <p:strVal val="#ppt_h"/>
                                          </p:val>
                                        </p:tav>
                                      </p:tavLst>
                                    </p:anim>
                                    <p:animEffect transition="in" filter="fade">
                                      <p:cBhvr>
                                        <p:cTn id="16" dur="1000"/>
                                        <p:tgtEl>
                                          <p:spTgt spid="3994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94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94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95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995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46" grpId="0"/>
      <p:bldP spid="39947" grpId="0"/>
      <p:bldP spid="39948" grpId="0" animBg="1"/>
      <p:bldP spid="3995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bwMode="auto">
          <a:xfrm>
            <a:off x="0" y="57150"/>
            <a:ext cx="9144000" cy="61753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200"/>
              <a:t>Résumé de l’acte 1: que sait-on de nouveau ?</a:t>
            </a:r>
            <a:endParaRPr lang="fr-FR" sz="3200"/>
          </a:p>
        </p:txBody>
      </p:sp>
      <p:sp>
        <p:nvSpPr>
          <p:cNvPr id="44035" name="Rectangle 3"/>
          <p:cNvSpPr>
            <a:spLocks noGrp="1" noChangeArrowheads="1"/>
          </p:cNvSpPr>
          <p:nvPr>
            <p:ph type="body" sz="half" idx="1"/>
          </p:nvPr>
        </p:nvSpPr>
        <p:spPr bwMode="auto">
          <a:xfrm>
            <a:off x="395288" y="839788"/>
            <a:ext cx="8686800" cy="16129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800">
                <a:solidFill>
                  <a:schemeClr val="accent2"/>
                </a:solidFill>
              </a:rPr>
              <a:t>Un corps noir rayonne son énergie par «bouffées»</a:t>
            </a:r>
            <a:r>
              <a:rPr lang="fr-CH" sz="2800"/>
              <a:t> et non pas de façon continue.</a:t>
            </a:r>
          </a:p>
          <a:p>
            <a:r>
              <a:rPr lang="fr-CH" sz="2800"/>
              <a:t>On peut traduire cela avec l’analogie suivante:</a:t>
            </a:r>
            <a:endParaRPr lang="fr-FR" sz="2800"/>
          </a:p>
        </p:txBody>
      </p:sp>
      <p:pic>
        <p:nvPicPr>
          <p:cNvPr id="44040" name="Picture 8" descr="SautEnergie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331913" y="3497263"/>
            <a:ext cx="6192837" cy="10636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2" name="Line 10"/>
          <p:cNvSpPr>
            <a:spLocks noChangeShapeType="1"/>
          </p:cNvSpPr>
          <p:nvPr/>
        </p:nvSpPr>
        <p:spPr bwMode="auto">
          <a:xfrm flipV="1">
            <a:off x="1547813" y="3330575"/>
            <a:ext cx="1584325" cy="115252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43" name="Line 11"/>
          <p:cNvSpPr>
            <a:spLocks noChangeShapeType="1"/>
          </p:cNvSpPr>
          <p:nvPr/>
        </p:nvSpPr>
        <p:spPr bwMode="auto">
          <a:xfrm>
            <a:off x="1763713" y="3257550"/>
            <a:ext cx="936625" cy="122555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44" name="Text Box 12"/>
          <p:cNvSpPr txBox="1">
            <a:spLocks noChangeArrowheads="1"/>
          </p:cNvSpPr>
          <p:nvPr/>
        </p:nvSpPr>
        <p:spPr bwMode="auto">
          <a:xfrm>
            <a:off x="827088" y="2711450"/>
            <a:ext cx="2592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IMPOSSIBLE !</a:t>
            </a:r>
            <a:endParaRPr lang="fr-FR" sz="2400" b="1"/>
          </a:p>
        </p:txBody>
      </p:sp>
      <p:sp>
        <p:nvSpPr>
          <p:cNvPr id="44045" name="Text Box 13"/>
          <p:cNvSpPr txBox="1">
            <a:spLocks noChangeArrowheads="1"/>
          </p:cNvSpPr>
          <p:nvPr/>
        </p:nvSpPr>
        <p:spPr bwMode="auto">
          <a:xfrm>
            <a:off x="3924300" y="2265363"/>
            <a:ext cx="45370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solidFill>
                  <a:srgbClr val="FF0000"/>
                </a:solidFill>
              </a:rPr>
              <a:t>L’émission d’énergie</a:t>
            </a:r>
            <a:r>
              <a:rPr lang="fr-CH" sz="2400" b="1"/>
              <a:t> </a:t>
            </a:r>
            <a:r>
              <a:rPr lang="fr-CH" sz="2400" b="1">
                <a:solidFill>
                  <a:srgbClr val="FF0000"/>
                </a:solidFill>
              </a:rPr>
              <a:t>est discontinue et chaque saut d’énergie vaut:</a:t>
            </a:r>
            <a:endParaRPr lang="fr-FR" sz="2400" b="1">
              <a:solidFill>
                <a:srgbClr val="FF0000"/>
              </a:solidFill>
            </a:endParaRPr>
          </a:p>
        </p:txBody>
      </p:sp>
      <p:sp>
        <p:nvSpPr>
          <p:cNvPr id="44046" name="Text Box 14"/>
          <p:cNvSpPr txBox="1">
            <a:spLocks noChangeArrowheads="1"/>
          </p:cNvSpPr>
          <p:nvPr/>
        </p:nvSpPr>
        <p:spPr bwMode="auto">
          <a:xfrm>
            <a:off x="4581525" y="3900488"/>
            <a:ext cx="1225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3600" b="1">
                <a:solidFill>
                  <a:srgbClr val="FF0000"/>
                </a:solidFill>
              </a:rPr>
              <a:t>h f</a:t>
            </a:r>
            <a:endParaRPr lang="fr-FR" sz="3600" b="1">
              <a:solidFill>
                <a:srgbClr val="FF0000"/>
              </a:solidFill>
            </a:endParaRPr>
          </a:p>
        </p:txBody>
      </p:sp>
      <p:sp>
        <p:nvSpPr>
          <p:cNvPr id="44047" name="Oval 15"/>
          <p:cNvSpPr>
            <a:spLocks noChangeArrowheads="1"/>
          </p:cNvSpPr>
          <p:nvPr/>
        </p:nvSpPr>
        <p:spPr bwMode="auto">
          <a:xfrm>
            <a:off x="4583113" y="3821113"/>
            <a:ext cx="1152525" cy="865187"/>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8" name="Rectangle 16"/>
          <p:cNvSpPr>
            <a:spLocks noChangeArrowheads="1"/>
          </p:cNvSpPr>
          <p:nvPr/>
        </p:nvSpPr>
        <p:spPr bwMode="auto">
          <a:xfrm>
            <a:off x="3127375" y="4721225"/>
            <a:ext cx="589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CH" b="1">
                <a:solidFill>
                  <a:srgbClr val="FF0000"/>
                </a:solidFill>
              </a:rPr>
              <a:t>Avec h = 0,000000000000000000000000000006626 Js</a:t>
            </a:r>
            <a:endParaRPr lang="fr-FR" b="1">
              <a:solidFill>
                <a:srgbClr val="FF0000"/>
              </a:solidFill>
            </a:endParaRPr>
          </a:p>
        </p:txBody>
      </p:sp>
      <p:sp>
        <p:nvSpPr>
          <p:cNvPr id="44049" name="Rectangle 17"/>
          <p:cNvSpPr>
            <a:spLocks noChangeArrowheads="1"/>
          </p:cNvSpPr>
          <p:nvPr/>
        </p:nvSpPr>
        <p:spPr bwMode="auto">
          <a:xfrm>
            <a:off x="476250" y="5189538"/>
            <a:ext cx="8401050" cy="132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800">
                <a:solidFill>
                  <a:schemeClr val="accent2"/>
                </a:solidFill>
              </a:rPr>
              <a:t>Planck pense que ces sauts sont une propriété «interne» des atomes</a:t>
            </a:r>
            <a:r>
              <a:rPr lang="fr-CH" sz="2800">
                <a:solidFill>
                  <a:schemeClr val="tx1"/>
                </a:solidFill>
              </a:rPr>
              <a:t> et non pas du rayonnement lui-même.</a:t>
            </a:r>
          </a:p>
        </p:txBody>
      </p:sp>
      <p:sp>
        <p:nvSpPr>
          <p:cNvPr id="44050" name="Line 18"/>
          <p:cNvSpPr>
            <a:spLocks noChangeShapeType="1"/>
          </p:cNvSpPr>
          <p:nvPr/>
        </p:nvSpPr>
        <p:spPr bwMode="auto">
          <a:xfrm>
            <a:off x="0" y="6477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3" nodeType="clickEffect">
                                  <p:stCondLst>
                                    <p:cond delay="0"/>
                                  </p:stCondLst>
                                  <p:iterate type="lt">
                                    <p:tmPct val="0"/>
                                  </p:iterate>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slide(fromBottom)">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3" nodeType="clickEffect">
                                  <p:stCondLst>
                                    <p:cond delay="0"/>
                                  </p:stCondLst>
                                  <p:iterate type="lt">
                                    <p:tmPct val="0"/>
                                  </p:iterate>
                                  <p:childTnLst>
                                    <p:set>
                                      <p:cBhvr>
                                        <p:cTn id="11" dur="1" fill="hold">
                                          <p:stCondLst>
                                            <p:cond delay="0"/>
                                          </p:stCondLst>
                                        </p:cTn>
                                        <p:tgtEl>
                                          <p:spTgt spid="44035">
                                            <p:txEl>
                                              <p:pRg st="1" end="1"/>
                                            </p:txEl>
                                          </p:spTgt>
                                        </p:tgtEl>
                                        <p:attrNameLst>
                                          <p:attrName>style.visibility</p:attrName>
                                        </p:attrNameLst>
                                      </p:cBhvr>
                                      <p:to>
                                        <p:strVal val="visible"/>
                                      </p:to>
                                    </p:set>
                                    <p:animEffect transition="in" filter="slide(fromBottom)">
                                      <p:cBhvr>
                                        <p:cTn id="12" dur="500"/>
                                        <p:tgtEl>
                                          <p:spTgt spid="44035">
                                            <p:txEl>
                                              <p:pRg st="1" end="1"/>
                                            </p:txEl>
                                          </p:spTgt>
                                        </p:tgtEl>
                                      </p:cBhvr>
                                    </p:animEffect>
                                  </p:childTnLst>
                                </p:cTn>
                              </p:par>
                            </p:childTnLst>
                          </p:cTn>
                        </p:par>
                        <p:par>
                          <p:cTn id="13" fill="hold" nodeType="afterGroup">
                            <p:stCondLst>
                              <p:cond delay="500"/>
                            </p:stCondLst>
                            <p:childTnLst>
                              <p:par>
                                <p:cTn id="14" presetID="1" presetClass="entr" presetSubtype="0" fill="hold" nodeType="afterEffect">
                                  <p:stCondLst>
                                    <p:cond delay="500"/>
                                  </p:stCondLst>
                                  <p:childTnLst>
                                    <p:set>
                                      <p:cBhvr>
                                        <p:cTn id="15" dur="1" fill="hold">
                                          <p:stCondLst>
                                            <p:cond delay="0"/>
                                          </p:stCondLst>
                                        </p:cTn>
                                        <p:tgtEl>
                                          <p:spTgt spid="4404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404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404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4044"/>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4045"/>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404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44047"/>
                                        </p:tgtEl>
                                        <p:attrNameLst>
                                          <p:attrName>style.visibility</p:attrName>
                                        </p:attrNameLst>
                                      </p:cBhvr>
                                      <p:to>
                                        <p:strVal val="visible"/>
                                      </p:to>
                                    </p:set>
                                  </p:childTnLst>
                                </p:cTn>
                              </p:par>
                              <p:par>
                                <p:cTn id="34" presetID="1" presetClass="entr" presetSubtype="0" fill="hold" grpId="1" nodeType="withEffect">
                                  <p:stCondLst>
                                    <p:cond delay="0"/>
                                  </p:stCondLst>
                                  <p:childTnLst>
                                    <p:set>
                                      <p:cBhvr>
                                        <p:cTn id="35" dur="1" fill="hold">
                                          <p:stCondLst>
                                            <p:cond delay="0"/>
                                          </p:stCondLst>
                                        </p:cTn>
                                        <p:tgtEl>
                                          <p:spTgt spid="4404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4048"/>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1" nodeType="clickEffect">
                                  <p:stCondLst>
                                    <p:cond delay="0"/>
                                  </p:stCondLst>
                                  <p:iterate type="lt">
                                    <p:tmAbs val="0"/>
                                  </p:iterate>
                                  <p:childTnLst>
                                    <p:set>
                                      <p:cBhvr>
                                        <p:cTn id="41" dur="1" fill="hold">
                                          <p:stCondLst>
                                            <p:cond delay="0"/>
                                          </p:stCondLst>
                                        </p:cTn>
                                        <p:tgtEl>
                                          <p:spTgt spid="440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3" build="p"/>
      <p:bldP spid="44042" grpId="0" animBg="1"/>
      <p:bldP spid="44043" grpId="0" animBg="1"/>
      <p:bldP spid="44044" grpId="0"/>
      <p:bldP spid="44045" grpId="0"/>
      <p:bldP spid="44046" grpId="0"/>
      <p:bldP spid="44046" grpId="1"/>
      <p:bldP spid="44047" grpId="0" animBg="1"/>
      <p:bldP spid="44048" grpId="0"/>
      <p:bldP spid="44049" grpId="1" build="allAtOnce"/>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b="-85747"/>
          </a:stretch>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1692275" y="3141663"/>
            <a:ext cx="5832475" cy="1079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600" b="1"/>
              <a:t>résout l’énigme de</a:t>
            </a:r>
            <a:br>
              <a:rPr lang="fr-CH" sz="3600" b="1"/>
            </a:br>
            <a:r>
              <a:rPr lang="fr-CH" sz="3600" b="1"/>
              <a:t>l’effet photoélectrique</a:t>
            </a:r>
            <a:endParaRPr lang="fr-FR" sz="3600" b="1"/>
          </a:p>
        </p:txBody>
      </p:sp>
      <p:sp>
        <p:nvSpPr>
          <p:cNvPr id="41988" name="Rectangle 4"/>
          <p:cNvSpPr>
            <a:spLocks noChangeArrowheads="1"/>
          </p:cNvSpPr>
          <p:nvPr/>
        </p:nvSpPr>
        <p:spPr bwMode="auto">
          <a:xfrm>
            <a:off x="1690688" y="123825"/>
            <a:ext cx="55451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600" b="1">
                <a:solidFill>
                  <a:schemeClr val="bg1"/>
                </a:solidFill>
              </a:rPr>
              <a:t>Acte 2, 1905:</a:t>
            </a:r>
            <a:endParaRPr lang="fr-FR" sz="3600" b="1">
              <a:solidFill>
                <a:schemeClr val="bg1"/>
              </a:solidFill>
            </a:endParaRPr>
          </a:p>
        </p:txBody>
      </p:sp>
      <p:sp>
        <p:nvSpPr>
          <p:cNvPr id="41989" name="Rectangle 5"/>
          <p:cNvSpPr>
            <a:spLocks noChangeArrowheads="1"/>
          </p:cNvSpPr>
          <p:nvPr/>
        </p:nvSpPr>
        <p:spPr bwMode="auto">
          <a:xfrm>
            <a:off x="2916238" y="2084388"/>
            <a:ext cx="3409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CH" sz="3600" b="1">
                <a:solidFill>
                  <a:schemeClr val="tx2"/>
                </a:solidFill>
              </a:rPr>
              <a:t>Albert Einstein</a:t>
            </a:r>
            <a:endParaRPr lang="fr-FR" sz="3600" b="1">
              <a:solidFill>
                <a:schemeClr val="tx2"/>
              </a:solidFill>
            </a:endParaRPr>
          </a:p>
        </p:txBody>
      </p:sp>
      <p:sp>
        <p:nvSpPr>
          <p:cNvPr id="41992" name="Text Box 8"/>
          <p:cNvSpPr txBox="1">
            <a:spLocks noChangeArrowheads="1"/>
          </p:cNvSpPr>
          <p:nvPr/>
        </p:nvSpPr>
        <p:spPr bwMode="auto">
          <a:xfrm>
            <a:off x="1619250" y="6021388"/>
            <a:ext cx="4465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solidFill>
                  <a:schemeClr val="tx1"/>
                </a:solidFill>
              </a:rPr>
              <a:t>Voyons cela de plus près …</a:t>
            </a:r>
            <a:endParaRPr lang="fr-FR" sz="2400" b="1">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41988"/>
                                        </p:tgtEl>
                                        <p:attrNameLst>
                                          <p:attrName>style.visibility</p:attrName>
                                        </p:attrNameLst>
                                      </p:cBhvr>
                                      <p:to>
                                        <p:strVal val="visible"/>
                                      </p:to>
                                    </p:set>
                                    <p:anim calcmode="lin" valueType="num">
                                      <p:cBhvr>
                                        <p:cTn id="7" dur="1000" fill="hold"/>
                                        <p:tgtEl>
                                          <p:spTgt spid="41988"/>
                                        </p:tgtEl>
                                        <p:attrNameLst>
                                          <p:attrName>ppt_w</p:attrName>
                                        </p:attrNameLst>
                                      </p:cBhvr>
                                      <p:tavLst>
                                        <p:tav tm="0">
                                          <p:val>
                                            <p:strVal val="#ppt_w*0.70"/>
                                          </p:val>
                                        </p:tav>
                                        <p:tav tm="100000">
                                          <p:val>
                                            <p:strVal val="#ppt_w"/>
                                          </p:val>
                                        </p:tav>
                                      </p:tavLst>
                                    </p:anim>
                                    <p:anim calcmode="lin" valueType="num">
                                      <p:cBhvr>
                                        <p:cTn id="8" dur="1000" fill="hold"/>
                                        <p:tgtEl>
                                          <p:spTgt spid="41988"/>
                                        </p:tgtEl>
                                        <p:attrNameLst>
                                          <p:attrName>ppt_h</p:attrName>
                                        </p:attrNameLst>
                                      </p:cBhvr>
                                      <p:tavLst>
                                        <p:tav tm="0">
                                          <p:val>
                                            <p:strVal val="#ppt_h"/>
                                          </p:val>
                                        </p:tav>
                                        <p:tav tm="100000">
                                          <p:val>
                                            <p:strVal val="#ppt_h"/>
                                          </p:val>
                                        </p:tav>
                                      </p:tavLst>
                                    </p:anim>
                                    <p:animEffect transition="in" filter="fade">
                                      <p:cBhvr>
                                        <p:cTn id="9" dur="1000"/>
                                        <p:tgtEl>
                                          <p:spTgt spid="4198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41989"/>
                                        </p:tgtEl>
                                        <p:attrNameLst>
                                          <p:attrName>style.visibility</p:attrName>
                                        </p:attrNameLst>
                                      </p:cBhvr>
                                      <p:to>
                                        <p:strVal val="visible"/>
                                      </p:to>
                                    </p:set>
                                    <p:anim calcmode="lin" valueType="num">
                                      <p:cBhvr additive="base">
                                        <p:cTn id="14" dur="2000" fill="hold"/>
                                        <p:tgtEl>
                                          <p:spTgt spid="41989"/>
                                        </p:tgtEl>
                                        <p:attrNameLst>
                                          <p:attrName>ppt_x</p:attrName>
                                        </p:attrNameLst>
                                      </p:cBhvr>
                                      <p:tavLst>
                                        <p:tav tm="0">
                                          <p:val>
                                            <p:strVal val="#ppt_x"/>
                                          </p:val>
                                        </p:tav>
                                        <p:tav tm="100000">
                                          <p:val>
                                            <p:strVal val="#ppt_x"/>
                                          </p:val>
                                        </p:tav>
                                      </p:tavLst>
                                    </p:anim>
                                    <p:anim calcmode="lin" valueType="num">
                                      <p:cBhvr additive="base">
                                        <p:cTn id="15" dur="2000" fill="hold"/>
                                        <p:tgtEl>
                                          <p:spTgt spid="41989"/>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1" presetClass="entr" presetSubtype="0" fill="hold" grpId="0" nodeType="clickEffect">
                                  <p:stCondLst>
                                    <p:cond delay="0"/>
                                  </p:stCondLst>
                                  <p:childTnLst>
                                    <p:set>
                                      <p:cBhvr>
                                        <p:cTn id="19" dur="1" fill="hold">
                                          <p:stCondLst>
                                            <p:cond delay="0"/>
                                          </p:stCondLst>
                                        </p:cTn>
                                        <p:tgtEl>
                                          <p:spTgt spid="41986"/>
                                        </p:tgtEl>
                                        <p:attrNameLst>
                                          <p:attrName>style.visibility</p:attrName>
                                        </p:attrNameLst>
                                      </p:cBhvr>
                                      <p:to>
                                        <p:strVal val="visible"/>
                                      </p:to>
                                    </p:set>
                                    <p:animEffect transition="in" filter="fade">
                                      <p:cBhvr>
                                        <p:cTn id="20" dur="770" decel="100000"/>
                                        <p:tgtEl>
                                          <p:spTgt spid="41986"/>
                                        </p:tgtEl>
                                      </p:cBhvr>
                                    </p:animEffect>
                                    <p:animScale>
                                      <p:cBhvr>
                                        <p:cTn id="21" dur="770" decel="100000"/>
                                        <p:tgtEl>
                                          <p:spTgt spid="41986"/>
                                        </p:tgtEl>
                                      </p:cBhvr>
                                      <p:from x="10000" y="10000"/>
                                      <p:to x="200000" y="450000"/>
                                    </p:animScale>
                                    <p:animScale>
                                      <p:cBhvr>
                                        <p:cTn id="22" dur="1230" accel="100000" fill="hold">
                                          <p:stCondLst>
                                            <p:cond delay="770"/>
                                          </p:stCondLst>
                                        </p:cTn>
                                        <p:tgtEl>
                                          <p:spTgt spid="41986"/>
                                        </p:tgtEl>
                                      </p:cBhvr>
                                      <p:from x="200000" y="450000"/>
                                      <p:to x="100000" y="100000"/>
                                    </p:animScale>
                                    <p:set>
                                      <p:cBhvr>
                                        <p:cTn id="23" dur="770" fill="hold"/>
                                        <p:tgtEl>
                                          <p:spTgt spid="41986"/>
                                        </p:tgtEl>
                                        <p:attrNameLst>
                                          <p:attrName>ppt_x</p:attrName>
                                        </p:attrNameLst>
                                      </p:cBhvr>
                                      <p:to>
                                        <p:strVal val="(0.5)"/>
                                      </p:to>
                                    </p:set>
                                    <p:anim from="(0.5)" to="(#ppt_x)" calcmode="lin" valueType="num">
                                      <p:cBhvr>
                                        <p:cTn id="24" dur="1230" accel="100000" fill="hold">
                                          <p:stCondLst>
                                            <p:cond delay="770"/>
                                          </p:stCondLst>
                                        </p:cTn>
                                        <p:tgtEl>
                                          <p:spTgt spid="41986"/>
                                        </p:tgtEl>
                                        <p:attrNameLst>
                                          <p:attrName>ppt_x</p:attrName>
                                        </p:attrNameLst>
                                      </p:cBhvr>
                                    </p:anim>
                                    <p:set>
                                      <p:cBhvr>
                                        <p:cTn id="25" dur="770" fill="hold"/>
                                        <p:tgtEl>
                                          <p:spTgt spid="41986"/>
                                        </p:tgtEl>
                                        <p:attrNameLst>
                                          <p:attrName>ppt_y</p:attrName>
                                        </p:attrNameLst>
                                      </p:cBhvr>
                                      <p:to>
                                        <p:strVal val="(#ppt_y+0.4)"/>
                                      </p:to>
                                    </p:set>
                                    <p:anim from="(#ppt_y+0.4)" to="(#ppt_y)" calcmode="lin" valueType="num">
                                      <p:cBhvr>
                                        <p:cTn id="26" dur="1230" accel="100000" fill="hold">
                                          <p:stCondLst>
                                            <p:cond delay="770"/>
                                          </p:stCondLst>
                                        </p:cTn>
                                        <p:tgtEl>
                                          <p:spTgt spid="41986"/>
                                        </p:tgtEl>
                                        <p:attrNameLst>
                                          <p:attrName>ppt_y</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6" presetClass="entr" presetSubtype="0" fill="hold" grpId="1" nodeType="clickEffect">
                                  <p:stCondLst>
                                    <p:cond delay="0"/>
                                  </p:stCondLst>
                                  <p:iterate type="lt">
                                    <p:tmPct val="10000"/>
                                  </p:iterate>
                                  <p:childTnLst>
                                    <p:set>
                                      <p:cBhvr>
                                        <p:cTn id="30" dur="1" fill="hold">
                                          <p:stCondLst>
                                            <p:cond delay="0"/>
                                          </p:stCondLst>
                                        </p:cTn>
                                        <p:tgtEl>
                                          <p:spTgt spid="41992"/>
                                        </p:tgtEl>
                                        <p:attrNameLst>
                                          <p:attrName>style.visibility</p:attrName>
                                        </p:attrNameLst>
                                      </p:cBhvr>
                                      <p:to>
                                        <p:strVal val="visible"/>
                                      </p:to>
                                    </p:set>
                                    <p:anim by="(-#ppt_w*2)" calcmode="lin" valueType="num">
                                      <p:cBhvr rctx="PPT">
                                        <p:cTn id="31" dur="500" autoRev="1" fill="hold">
                                          <p:stCondLst>
                                            <p:cond delay="0"/>
                                          </p:stCondLst>
                                        </p:cTn>
                                        <p:tgtEl>
                                          <p:spTgt spid="41992"/>
                                        </p:tgtEl>
                                        <p:attrNameLst>
                                          <p:attrName>ppt_w</p:attrName>
                                        </p:attrNameLst>
                                      </p:cBhvr>
                                    </p:anim>
                                    <p:anim by="(#ppt_w*0.50)" calcmode="lin" valueType="num">
                                      <p:cBhvr>
                                        <p:cTn id="32" dur="500" decel="50000" autoRev="1" fill="hold">
                                          <p:stCondLst>
                                            <p:cond delay="0"/>
                                          </p:stCondLst>
                                        </p:cTn>
                                        <p:tgtEl>
                                          <p:spTgt spid="41992"/>
                                        </p:tgtEl>
                                        <p:attrNameLst>
                                          <p:attrName>ppt_x</p:attrName>
                                        </p:attrNameLst>
                                      </p:cBhvr>
                                    </p:anim>
                                    <p:anim from="(-#ppt_h/2)" to="(#ppt_y)" calcmode="lin" valueType="num">
                                      <p:cBhvr>
                                        <p:cTn id="33" dur="1000" fill="hold">
                                          <p:stCondLst>
                                            <p:cond delay="0"/>
                                          </p:stCondLst>
                                        </p:cTn>
                                        <p:tgtEl>
                                          <p:spTgt spid="41992"/>
                                        </p:tgtEl>
                                        <p:attrNameLst>
                                          <p:attrName>ppt_y</p:attrName>
                                        </p:attrNameLst>
                                      </p:cBhvr>
                                    </p:anim>
                                    <p:animRot by="21600000">
                                      <p:cBhvr>
                                        <p:cTn id="34" dur="1000" fill="hold">
                                          <p:stCondLst>
                                            <p:cond delay="0"/>
                                          </p:stCondLst>
                                        </p:cTn>
                                        <p:tgtEl>
                                          <p:spTgt spid="4199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8" grpId="0"/>
      <p:bldP spid="41989" grpId="0"/>
      <p:bldP spid="41992"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r="-5587"/>
          </a:stretch>
        </a:blipFill>
        <a:effectLst/>
      </p:bgPr>
    </p:bg>
    <p:spTree>
      <p:nvGrpSpPr>
        <p:cNvPr id="1" name=""/>
        <p:cNvGrpSpPr/>
        <p:nvPr/>
      </p:nvGrpSpPr>
      <p:grpSpPr>
        <a:xfrm>
          <a:off x="0" y="0"/>
          <a:ext cx="0" cy="0"/>
          <a:chOff x="0" y="0"/>
          <a:chExt cx="0" cy="0"/>
        </a:xfrm>
      </p:grpSpPr>
      <p:sp>
        <p:nvSpPr>
          <p:cNvPr id="43012" name="Text Box 4"/>
          <p:cNvSpPr txBox="1">
            <a:spLocks noChangeArrowheads="1"/>
          </p:cNvSpPr>
          <p:nvPr/>
        </p:nvSpPr>
        <p:spPr bwMode="auto">
          <a:xfrm>
            <a:off x="6011863" y="422275"/>
            <a:ext cx="3097212" cy="850900"/>
          </a:xfrm>
          <a:prstGeom prst="rect">
            <a:avLst/>
          </a:prstGeom>
          <a:solidFill>
            <a:srgbClr val="DDDDDD"/>
          </a:solidFill>
          <a:ln w="28575">
            <a:solidFill>
              <a:srgbClr val="CC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a:solidFill>
                  <a:srgbClr val="CC0066"/>
                </a:solidFill>
              </a:rPr>
              <a:t>Faisceau de lumière ultraviolette (UV)</a:t>
            </a:r>
            <a:endParaRPr lang="fr-FR" sz="2400">
              <a:solidFill>
                <a:srgbClr val="CC0066"/>
              </a:solidFill>
            </a:endParaRPr>
          </a:p>
        </p:txBody>
      </p:sp>
      <p:sp>
        <p:nvSpPr>
          <p:cNvPr id="43013" name="Text Box 5"/>
          <p:cNvSpPr txBox="1">
            <a:spLocks noChangeArrowheads="1"/>
          </p:cNvSpPr>
          <p:nvPr/>
        </p:nvSpPr>
        <p:spPr bwMode="auto">
          <a:xfrm>
            <a:off x="34925" y="561975"/>
            <a:ext cx="3600450" cy="850900"/>
          </a:xfrm>
          <a:prstGeom prst="rect">
            <a:avLst/>
          </a:prstGeom>
          <a:solidFill>
            <a:srgbClr val="DDDDDD"/>
          </a:solidFill>
          <a:ln w="28575">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a:solidFill>
                  <a:srgbClr val="333333"/>
                </a:solidFill>
              </a:rPr>
              <a:t>La plaque métallique est illuminée par le faisceau</a:t>
            </a:r>
            <a:endParaRPr lang="fr-FR" sz="2400">
              <a:solidFill>
                <a:srgbClr val="333333"/>
              </a:solidFill>
            </a:endParaRPr>
          </a:p>
        </p:txBody>
      </p:sp>
      <p:sp>
        <p:nvSpPr>
          <p:cNvPr id="43015" name="Line 7"/>
          <p:cNvSpPr>
            <a:spLocks noChangeShapeType="1"/>
          </p:cNvSpPr>
          <p:nvPr/>
        </p:nvSpPr>
        <p:spPr bwMode="auto">
          <a:xfrm>
            <a:off x="1981200" y="1412875"/>
            <a:ext cx="287338" cy="1008063"/>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7" name="Text Box 9"/>
          <p:cNvSpPr txBox="1">
            <a:spLocks noChangeArrowheads="1"/>
          </p:cNvSpPr>
          <p:nvPr/>
        </p:nvSpPr>
        <p:spPr bwMode="auto">
          <a:xfrm>
            <a:off x="1403350" y="3933825"/>
            <a:ext cx="5113338" cy="850900"/>
          </a:xfrm>
          <a:prstGeom prst="rect">
            <a:avLst/>
          </a:prstGeom>
          <a:solidFill>
            <a:srgbClr val="DDDDDD"/>
          </a:solidFill>
          <a:ln w="28575">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a:solidFill>
                  <a:srgbClr val="333333"/>
                </a:solidFill>
              </a:rPr>
              <a:t>Dans ces conditions, des électrons sont éjectés de la plaque</a:t>
            </a:r>
            <a:endParaRPr lang="fr-FR" sz="2400">
              <a:solidFill>
                <a:srgbClr val="333333"/>
              </a:solidFill>
            </a:endParaRPr>
          </a:p>
        </p:txBody>
      </p:sp>
      <p:sp>
        <p:nvSpPr>
          <p:cNvPr id="43018" name="Line 10"/>
          <p:cNvSpPr>
            <a:spLocks noChangeShapeType="1"/>
          </p:cNvSpPr>
          <p:nvPr/>
        </p:nvSpPr>
        <p:spPr bwMode="auto">
          <a:xfrm flipV="1">
            <a:off x="2124075" y="3070225"/>
            <a:ext cx="2016125" cy="863600"/>
          </a:xfrm>
          <a:prstGeom prst="line">
            <a:avLst/>
          </a:prstGeom>
          <a:noFill/>
          <a:ln w="2857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9" name="Text Box 11"/>
          <p:cNvSpPr txBox="1">
            <a:spLocks noChangeArrowheads="1"/>
          </p:cNvSpPr>
          <p:nvPr/>
        </p:nvSpPr>
        <p:spPr bwMode="auto">
          <a:xfrm>
            <a:off x="1187450" y="5229225"/>
            <a:ext cx="5832475" cy="822325"/>
          </a:xfrm>
          <a:prstGeom prst="rect">
            <a:avLst/>
          </a:prstGeom>
          <a:solidFill>
            <a:srgbClr val="CCFFFF"/>
          </a:solidFill>
          <a:ln>
            <a:noFill/>
          </a:ln>
          <a:effectLst/>
          <a:extLst>
            <a:ext uri="{91240B29-F687-4F45-9708-019B960494DF}">
              <a14:hiddenLine xmlns:a14="http://schemas.microsoft.com/office/drawing/2010/main" w="28575">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a:solidFill>
                  <a:srgbClr val="333333"/>
                </a:solidFill>
              </a:rPr>
              <a:t>Avec ce dispositif, on a accès à l’intensité du flux d’électrons et à leur vitesse</a:t>
            </a:r>
            <a:endParaRPr lang="fr-FR" sz="2400">
              <a:solidFill>
                <a:srgbClr val="333333"/>
              </a:solidFill>
            </a:endParaRPr>
          </a:p>
        </p:txBody>
      </p:sp>
      <p:sp>
        <p:nvSpPr>
          <p:cNvPr id="43020" name="AutoShape 12"/>
          <p:cNvSpPr>
            <a:spLocks noChangeArrowheads="1"/>
          </p:cNvSpPr>
          <p:nvPr/>
        </p:nvSpPr>
        <p:spPr bwMode="auto">
          <a:xfrm>
            <a:off x="0" y="5516563"/>
            <a:ext cx="1116013" cy="360362"/>
          </a:xfrm>
          <a:prstGeom prst="rightArrow">
            <a:avLst>
              <a:gd name="adj1" fmla="val 50000"/>
              <a:gd name="adj2" fmla="val 774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1" name="AutoShape 13"/>
          <p:cNvSpPr>
            <a:spLocks noChangeArrowheads="1"/>
          </p:cNvSpPr>
          <p:nvPr/>
        </p:nvSpPr>
        <p:spPr bwMode="auto">
          <a:xfrm rot="10800000">
            <a:off x="7056438" y="5445125"/>
            <a:ext cx="1116012" cy="360363"/>
          </a:xfrm>
          <a:prstGeom prst="rightArrow">
            <a:avLst>
              <a:gd name="adj1" fmla="val 50000"/>
              <a:gd name="adj2" fmla="val 7742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022" name="Text Box 14"/>
          <p:cNvSpPr txBox="1">
            <a:spLocks noChangeArrowheads="1"/>
          </p:cNvSpPr>
          <p:nvPr/>
        </p:nvSpPr>
        <p:spPr bwMode="auto">
          <a:xfrm>
            <a:off x="-36513" y="0"/>
            <a:ext cx="5940426"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b="1" u="sng"/>
              <a:t>Description succincte de l’effet photoélectrique</a:t>
            </a:r>
            <a:endParaRPr lang="fr-FR" sz="2000" b="1" u="sng"/>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0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0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0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0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0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0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animBg="1"/>
      <p:bldP spid="43013" grpId="0" animBg="1"/>
      <p:bldP spid="43015" grpId="0" animBg="1"/>
      <p:bldP spid="43017" grpId="0" animBg="1"/>
      <p:bldP spid="43018" grpId="0" animBg="1"/>
      <p:bldP spid="43019" grpId="0" animBg="1"/>
      <p:bldP spid="43020" grpId="0" animBg="1"/>
      <p:bldP spid="430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8" name="Rectangle 4"/>
          <p:cNvSpPr>
            <a:spLocks noChangeArrowheads="1"/>
          </p:cNvSpPr>
          <p:nvPr/>
        </p:nvSpPr>
        <p:spPr bwMode="auto">
          <a:xfrm>
            <a:off x="177800" y="114300"/>
            <a:ext cx="8794750" cy="635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3200" b="1">
                <a:solidFill>
                  <a:schemeClr val="accent2"/>
                </a:solidFill>
              </a:rPr>
              <a:t>Enseigner un peu de physique quantique en 1</a:t>
            </a:r>
            <a:r>
              <a:rPr lang="fr-CH" sz="3200" b="1" baseline="30000">
                <a:solidFill>
                  <a:schemeClr val="accent2"/>
                </a:solidFill>
              </a:rPr>
              <a:t>ère</a:t>
            </a:r>
            <a:r>
              <a:rPr lang="fr-CH" sz="3200" b="1">
                <a:solidFill>
                  <a:schemeClr val="accent2"/>
                </a:solidFill>
              </a:rPr>
              <a:t> année de gymnase, d’accord …</a:t>
            </a:r>
          </a:p>
          <a:p>
            <a:pPr marL="342900" indent="-342900">
              <a:lnSpc>
                <a:spcPct val="90000"/>
              </a:lnSpc>
              <a:spcBef>
                <a:spcPct val="20000"/>
              </a:spcBef>
              <a:buFontTx/>
              <a:buChar char="•"/>
            </a:pPr>
            <a:r>
              <a:rPr lang="fr-CH" sz="3200" b="1">
                <a:solidFill>
                  <a:srgbClr val="FF0000"/>
                </a:solidFill>
              </a:rPr>
              <a:t>… mais comment faire ??</a:t>
            </a:r>
          </a:p>
          <a:p>
            <a:pPr marL="342900" indent="-342900">
              <a:lnSpc>
                <a:spcPct val="90000"/>
              </a:lnSpc>
              <a:spcBef>
                <a:spcPct val="20000"/>
              </a:spcBef>
              <a:buFontTx/>
              <a:buChar char="•"/>
            </a:pPr>
            <a:r>
              <a:rPr lang="fr-CH" sz="2800" b="1">
                <a:solidFill>
                  <a:schemeClr val="tx1"/>
                </a:solidFill>
              </a:rPr>
              <a:t>La voie que j’ai suivie m’a été suggérée par ce que m’avait dit un jour le professeur François Rothen de l’UNI-L:</a:t>
            </a:r>
          </a:p>
          <a:p>
            <a:pPr marL="342900" indent="-342900">
              <a:lnSpc>
                <a:spcPct val="90000"/>
              </a:lnSpc>
              <a:spcBef>
                <a:spcPct val="20000"/>
              </a:spcBef>
            </a:pPr>
            <a:r>
              <a:rPr lang="fr-CH" sz="2800" b="1">
                <a:solidFill>
                  <a:schemeClr val="tx1"/>
                </a:solidFill>
              </a:rPr>
              <a:t>	</a:t>
            </a:r>
            <a:r>
              <a:rPr lang="fr-CH" sz="2800" b="1">
                <a:solidFill>
                  <a:srgbClr val="FF0000"/>
                </a:solidFill>
              </a:rPr>
              <a:t>« A vos élèves, racontez-leur des histoires ! »</a:t>
            </a:r>
          </a:p>
          <a:p>
            <a:pPr marL="342900" indent="-342900">
              <a:lnSpc>
                <a:spcPct val="90000"/>
              </a:lnSpc>
              <a:spcBef>
                <a:spcPct val="20000"/>
              </a:spcBef>
              <a:buFontTx/>
              <a:buChar char="•"/>
            </a:pPr>
            <a:endParaRPr lang="fr-CH" sz="2800" b="1">
              <a:solidFill>
                <a:schemeClr val="tx1"/>
              </a:solidFill>
            </a:endParaRPr>
          </a:p>
          <a:p>
            <a:pPr marL="342900" indent="-342900">
              <a:lnSpc>
                <a:spcPct val="90000"/>
              </a:lnSpc>
              <a:spcBef>
                <a:spcPct val="20000"/>
              </a:spcBef>
              <a:buFontTx/>
              <a:buChar char="•"/>
            </a:pPr>
            <a:r>
              <a:rPr lang="fr-CH" sz="2800" b="1">
                <a:solidFill>
                  <a:schemeClr val="tx1"/>
                </a:solidFill>
              </a:rPr>
              <a:t>J’ai donc décidé de suivre cette piste et de leur raconter l’histoire de la naissance de l’atome quantique.</a:t>
            </a:r>
          </a:p>
          <a:p>
            <a:pPr marL="342900" indent="-342900">
              <a:lnSpc>
                <a:spcPct val="90000"/>
              </a:lnSpc>
              <a:spcBef>
                <a:spcPct val="20000"/>
              </a:spcBef>
              <a:buFontTx/>
              <a:buChar char="•"/>
            </a:pPr>
            <a:r>
              <a:rPr lang="fr-CH" sz="2800" b="1">
                <a:solidFill>
                  <a:schemeClr val="tx1"/>
                </a:solidFill>
              </a:rPr>
              <a:t>Et c’est cette histoire, telle que je la raconte à mes élèves, que j’aimerais vous présenter aujourd’hui !</a:t>
            </a:r>
            <a:endParaRPr lang="fr-FR" sz="2800" b="1">
              <a:solidFill>
                <a:schemeClr val="tx1"/>
              </a:solidFill>
            </a:endParaRPr>
          </a:p>
        </p:txBody>
      </p:sp>
      <p:sp>
        <p:nvSpPr>
          <p:cNvPr id="139267" name="Rectangle 3"/>
          <p:cNvSpPr>
            <a:spLocks noGrp="1" noChangeArrowheads="1"/>
          </p:cNvSpPr>
          <p:nvPr>
            <p:ph type="body" sz="half" idx="1"/>
          </p:nvPr>
        </p:nvSpPr>
        <p:spPr bwMode="auto">
          <a:xfrm>
            <a:off x="457200" y="1924050"/>
            <a:ext cx="8401050" cy="42211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buFont typeface="Wingdings" pitchFamily="2" charset="2"/>
              <a:buChar char="Ø"/>
            </a:pPr>
            <a:r>
              <a:rPr lang="fr-CH" sz="2800" b="1">
                <a:solidFill>
                  <a:srgbClr val="FF0000"/>
                </a:solidFill>
              </a:rPr>
              <a:t>Avec des élèves qui ont des niveaux de connaissance très hétérogènes,</a:t>
            </a:r>
          </a:p>
          <a:p>
            <a:pPr>
              <a:lnSpc>
                <a:spcPct val="80000"/>
              </a:lnSpc>
              <a:buFont typeface="Wingdings" pitchFamily="2" charset="2"/>
              <a:buChar char="Ø"/>
            </a:pPr>
            <a:r>
              <a:rPr lang="fr-CH" sz="2800" b="1">
                <a:solidFill>
                  <a:srgbClr val="FF0000"/>
                </a:solidFill>
              </a:rPr>
              <a:t>Avec des effectifs jusqu’à 26 élèves par classe,</a:t>
            </a:r>
          </a:p>
          <a:p>
            <a:pPr>
              <a:lnSpc>
                <a:spcPct val="80000"/>
              </a:lnSpc>
              <a:buFont typeface="Wingdings" pitchFamily="2" charset="2"/>
              <a:buChar char="Ø"/>
            </a:pPr>
            <a:r>
              <a:rPr lang="fr-CH" sz="2800" b="1">
                <a:solidFill>
                  <a:srgbClr val="FF0000"/>
                </a:solidFill>
              </a:rPr>
              <a:t>Avec des élèves qui ont des connaissances mathématiques très moyennes,</a:t>
            </a:r>
          </a:p>
          <a:p>
            <a:pPr>
              <a:lnSpc>
                <a:spcPct val="80000"/>
              </a:lnSpc>
              <a:buFont typeface="Wingdings" pitchFamily="2" charset="2"/>
              <a:buChar char="Ø"/>
            </a:pPr>
            <a:r>
              <a:rPr lang="fr-CH" sz="2800" b="1">
                <a:solidFill>
                  <a:srgbClr val="FF0000"/>
                </a:solidFill>
              </a:rPr>
              <a:t>Avec parfois des élèves qui manquent de motivation pour les sciences,</a:t>
            </a:r>
          </a:p>
          <a:p>
            <a:pPr>
              <a:lnSpc>
                <a:spcPct val="80000"/>
              </a:lnSpc>
              <a:buFont typeface="Wingdings" pitchFamily="2" charset="2"/>
              <a:buChar char="Ø"/>
            </a:pPr>
            <a:r>
              <a:rPr lang="fr-CH" sz="2800" b="1">
                <a:solidFill>
                  <a:srgbClr val="FF0000"/>
                </a:solidFill>
              </a:rPr>
              <a:t>Et enfin un poids des notes de physique qui vaut un TIERS de celui de la musique ou des arts visuels !</a:t>
            </a:r>
            <a:endParaRPr lang="fr-FR" sz="2800" b="1">
              <a:solidFill>
                <a:srgbClr val="FF0000"/>
              </a:solidFill>
            </a:endParaRPr>
          </a:p>
        </p:txBody>
      </p:sp>
      <p:pic>
        <p:nvPicPr>
          <p:cNvPr id="139272" name="Picture 8" descr="Amduat1"/>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3652838"/>
            <a:ext cx="3309938"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9275" name="Picture 11" descr="Amduat1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210050" y="3651250"/>
            <a:ext cx="4819650" cy="32496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9278" name="Text Box 14"/>
          <p:cNvSpPr txBox="1">
            <a:spLocks noChangeArrowheads="1"/>
          </p:cNvSpPr>
          <p:nvPr/>
        </p:nvSpPr>
        <p:spPr bwMode="auto">
          <a:xfrm>
            <a:off x="723900" y="3333750"/>
            <a:ext cx="786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t>La 1</a:t>
            </a:r>
            <a:r>
              <a:rPr lang="fr-CH" baseline="30000"/>
              <a:t>ère</a:t>
            </a:r>
            <a:r>
              <a:rPr lang="fr-CH"/>
              <a:t> et la 12</a:t>
            </a:r>
            <a:r>
              <a:rPr lang="fr-CH" baseline="30000"/>
              <a:t>ème</a:t>
            </a:r>
            <a:r>
              <a:rPr lang="fr-CH"/>
              <a:t> heure de l’Amduat, tombe de Tuthmosis III (1490 – 1439)</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9268">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1000"/>
                                  </p:stCondLst>
                                  <p:iterate type="wd">
                                    <p:tmAbs val="200"/>
                                  </p:iterate>
                                  <p:childTnLst>
                                    <p:set>
                                      <p:cBhvr>
                                        <p:cTn id="9" dur="1" fill="hold">
                                          <p:stCondLst>
                                            <p:cond delay="0"/>
                                          </p:stCondLst>
                                        </p:cTn>
                                        <p:tgtEl>
                                          <p:spTgt spid="139268">
                                            <p:txEl>
                                              <p:pRg st="1" end="1"/>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1" nodeType="clickEffect">
                                  <p:stCondLst>
                                    <p:cond delay="0"/>
                                  </p:stCondLst>
                                  <p:childTnLst>
                                    <p:set>
                                      <p:cBhvr>
                                        <p:cTn id="13" dur="1" fill="hold">
                                          <p:stCondLst>
                                            <p:cond delay="1999"/>
                                          </p:stCondLst>
                                        </p:cTn>
                                        <p:tgtEl>
                                          <p:spTgt spid="139267">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1" nodeType="clickEffect">
                                  <p:stCondLst>
                                    <p:cond delay="0"/>
                                  </p:stCondLst>
                                  <p:childTnLst>
                                    <p:set>
                                      <p:cBhvr>
                                        <p:cTn id="17" dur="1" fill="hold">
                                          <p:stCondLst>
                                            <p:cond delay="1999"/>
                                          </p:stCondLst>
                                        </p:cTn>
                                        <p:tgtEl>
                                          <p:spTgt spid="139267">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1" nodeType="clickEffect">
                                  <p:stCondLst>
                                    <p:cond delay="0"/>
                                  </p:stCondLst>
                                  <p:childTnLst>
                                    <p:set>
                                      <p:cBhvr>
                                        <p:cTn id="21" dur="1" fill="hold">
                                          <p:stCondLst>
                                            <p:cond delay="1999"/>
                                          </p:stCondLst>
                                        </p:cTn>
                                        <p:tgtEl>
                                          <p:spTgt spid="139267">
                                            <p:txEl>
                                              <p:pRg st="2" end="2"/>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1" nodeType="clickEffect">
                                  <p:stCondLst>
                                    <p:cond delay="0"/>
                                  </p:stCondLst>
                                  <p:childTnLst>
                                    <p:set>
                                      <p:cBhvr>
                                        <p:cTn id="25" dur="1" fill="hold">
                                          <p:stCondLst>
                                            <p:cond delay="1999"/>
                                          </p:stCondLst>
                                        </p:cTn>
                                        <p:tgtEl>
                                          <p:spTgt spid="139267">
                                            <p:txEl>
                                              <p:pRg st="3" end="3"/>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1" nodeType="clickEffect">
                                  <p:stCondLst>
                                    <p:cond delay="0"/>
                                  </p:stCondLst>
                                  <p:childTnLst>
                                    <p:set>
                                      <p:cBhvr>
                                        <p:cTn id="29" dur="1" fill="hold">
                                          <p:stCondLst>
                                            <p:cond delay="1999"/>
                                          </p:stCondLst>
                                        </p:cTn>
                                        <p:tgtEl>
                                          <p:spTgt spid="139267">
                                            <p:txEl>
                                              <p:pRg st="4" end="4"/>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7" presetClass="exit" presetSubtype="4" fill="hold" grpId="2" nodeType="clickEffect">
                                  <p:stCondLst>
                                    <p:cond delay="0"/>
                                  </p:stCondLst>
                                  <p:childTnLst>
                                    <p:anim calcmode="lin" valueType="num">
                                      <p:cBhvr additive="base">
                                        <p:cTn id="33" dur="2000"/>
                                        <p:tgtEl>
                                          <p:spTgt spid="139267">
                                            <p:txEl>
                                              <p:pRg st="0" end="0"/>
                                            </p:txEl>
                                          </p:spTgt>
                                        </p:tgtEl>
                                        <p:attrNameLst>
                                          <p:attrName>ppt_x</p:attrName>
                                        </p:attrNameLst>
                                      </p:cBhvr>
                                      <p:tavLst>
                                        <p:tav tm="0">
                                          <p:val>
                                            <p:strVal val="ppt_x"/>
                                          </p:val>
                                        </p:tav>
                                        <p:tav tm="100000">
                                          <p:val>
                                            <p:strVal val="ppt_x"/>
                                          </p:val>
                                        </p:tav>
                                      </p:tavLst>
                                    </p:anim>
                                    <p:anim calcmode="lin" valueType="num">
                                      <p:cBhvr additive="base">
                                        <p:cTn id="34" dur="2000"/>
                                        <p:tgtEl>
                                          <p:spTgt spid="139267">
                                            <p:txEl>
                                              <p:pRg st="0" end="0"/>
                                            </p:txEl>
                                          </p:spTgt>
                                        </p:tgtEl>
                                        <p:attrNameLst>
                                          <p:attrName>ppt_y</p:attrName>
                                        </p:attrNameLst>
                                      </p:cBhvr>
                                      <p:tavLst>
                                        <p:tav tm="0">
                                          <p:val>
                                            <p:strVal val="ppt_y"/>
                                          </p:val>
                                        </p:tav>
                                        <p:tav tm="100000">
                                          <p:val>
                                            <p:strVal val="1+ppt_h/2"/>
                                          </p:val>
                                        </p:tav>
                                      </p:tavLst>
                                    </p:anim>
                                    <p:set>
                                      <p:cBhvr>
                                        <p:cTn id="35" dur="1" fill="hold">
                                          <p:stCondLst>
                                            <p:cond delay="1999"/>
                                          </p:stCondLst>
                                        </p:cTn>
                                        <p:tgtEl>
                                          <p:spTgt spid="139267">
                                            <p:txEl>
                                              <p:pRg st="0" end="0"/>
                                            </p:txEl>
                                          </p:spTgt>
                                        </p:tgtEl>
                                        <p:attrNameLst>
                                          <p:attrName>style.visibility</p:attrName>
                                        </p:attrNameLst>
                                      </p:cBhvr>
                                      <p:to>
                                        <p:strVal val="hidden"/>
                                      </p:to>
                                    </p:set>
                                  </p:childTnLst>
                                </p:cTn>
                              </p:par>
                              <p:par>
                                <p:cTn id="36" presetID="7" presetClass="exit" presetSubtype="4" fill="hold" grpId="2" nodeType="withEffect">
                                  <p:stCondLst>
                                    <p:cond delay="0"/>
                                  </p:stCondLst>
                                  <p:childTnLst>
                                    <p:anim calcmode="lin" valueType="num">
                                      <p:cBhvr additive="base">
                                        <p:cTn id="37" dur="2000"/>
                                        <p:tgtEl>
                                          <p:spTgt spid="139267">
                                            <p:txEl>
                                              <p:pRg st="1" end="1"/>
                                            </p:txEl>
                                          </p:spTgt>
                                        </p:tgtEl>
                                        <p:attrNameLst>
                                          <p:attrName>ppt_x</p:attrName>
                                        </p:attrNameLst>
                                      </p:cBhvr>
                                      <p:tavLst>
                                        <p:tav tm="0">
                                          <p:val>
                                            <p:strVal val="ppt_x"/>
                                          </p:val>
                                        </p:tav>
                                        <p:tav tm="100000">
                                          <p:val>
                                            <p:strVal val="ppt_x"/>
                                          </p:val>
                                        </p:tav>
                                      </p:tavLst>
                                    </p:anim>
                                    <p:anim calcmode="lin" valueType="num">
                                      <p:cBhvr additive="base">
                                        <p:cTn id="38" dur="2000"/>
                                        <p:tgtEl>
                                          <p:spTgt spid="139267">
                                            <p:txEl>
                                              <p:pRg st="1" end="1"/>
                                            </p:txEl>
                                          </p:spTgt>
                                        </p:tgtEl>
                                        <p:attrNameLst>
                                          <p:attrName>ppt_y</p:attrName>
                                        </p:attrNameLst>
                                      </p:cBhvr>
                                      <p:tavLst>
                                        <p:tav tm="0">
                                          <p:val>
                                            <p:strVal val="ppt_y"/>
                                          </p:val>
                                        </p:tav>
                                        <p:tav tm="100000">
                                          <p:val>
                                            <p:strVal val="1+ppt_h/2"/>
                                          </p:val>
                                        </p:tav>
                                      </p:tavLst>
                                    </p:anim>
                                    <p:set>
                                      <p:cBhvr>
                                        <p:cTn id="39" dur="1" fill="hold">
                                          <p:stCondLst>
                                            <p:cond delay="1999"/>
                                          </p:stCondLst>
                                        </p:cTn>
                                        <p:tgtEl>
                                          <p:spTgt spid="139267">
                                            <p:txEl>
                                              <p:pRg st="1" end="1"/>
                                            </p:txEl>
                                          </p:spTgt>
                                        </p:tgtEl>
                                        <p:attrNameLst>
                                          <p:attrName>style.visibility</p:attrName>
                                        </p:attrNameLst>
                                      </p:cBhvr>
                                      <p:to>
                                        <p:strVal val="hidden"/>
                                      </p:to>
                                    </p:set>
                                  </p:childTnLst>
                                </p:cTn>
                              </p:par>
                              <p:par>
                                <p:cTn id="40" presetID="7" presetClass="exit" presetSubtype="4" fill="hold" grpId="2" nodeType="withEffect">
                                  <p:stCondLst>
                                    <p:cond delay="0"/>
                                  </p:stCondLst>
                                  <p:childTnLst>
                                    <p:anim calcmode="lin" valueType="num">
                                      <p:cBhvr additive="base">
                                        <p:cTn id="41" dur="2000"/>
                                        <p:tgtEl>
                                          <p:spTgt spid="139267">
                                            <p:txEl>
                                              <p:pRg st="2" end="2"/>
                                            </p:txEl>
                                          </p:spTgt>
                                        </p:tgtEl>
                                        <p:attrNameLst>
                                          <p:attrName>ppt_x</p:attrName>
                                        </p:attrNameLst>
                                      </p:cBhvr>
                                      <p:tavLst>
                                        <p:tav tm="0">
                                          <p:val>
                                            <p:strVal val="ppt_x"/>
                                          </p:val>
                                        </p:tav>
                                        <p:tav tm="100000">
                                          <p:val>
                                            <p:strVal val="ppt_x"/>
                                          </p:val>
                                        </p:tav>
                                      </p:tavLst>
                                    </p:anim>
                                    <p:anim calcmode="lin" valueType="num">
                                      <p:cBhvr additive="base">
                                        <p:cTn id="42" dur="2000"/>
                                        <p:tgtEl>
                                          <p:spTgt spid="139267">
                                            <p:txEl>
                                              <p:pRg st="2" end="2"/>
                                            </p:txEl>
                                          </p:spTgt>
                                        </p:tgtEl>
                                        <p:attrNameLst>
                                          <p:attrName>ppt_y</p:attrName>
                                        </p:attrNameLst>
                                      </p:cBhvr>
                                      <p:tavLst>
                                        <p:tav tm="0">
                                          <p:val>
                                            <p:strVal val="ppt_y"/>
                                          </p:val>
                                        </p:tav>
                                        <p:tav tm="100000">
                                          <p:val>
                                            <p:strVal val="1+ppt_h/2"/>
                                          </p:val>
                                        </p:tav>
                                      </p:tavLst>
                                    </p:anim>
                                    <p:set>
                                      <p:cBhvr>
                                        <p:cTn id="43" dur="1" fill="hold">
                                          <p:stCondLst>
                                            <p:cond delay="1999"/>
                                          </p:stCondLst>
                                        </p:cTn>
                                        <p:tgtEl>
                                          <p:spTgt spid="139267">
                                            <p:txEl>
                                              <p:pRg st="2" end="2"/>
                                            </p:txEl>
                                          </p:spTgt>
                                        </p:tgtEl>
                                        <p:attrNameLst>
                                          <p:attrName>style.visibility</p:attrName>
                                        </p:attrNameLst>
                                      </p:cBhvr>
                                      <p:to>
                                        <p:strVal val="hidden"/>
                                      </p:to>
                                    </p:set>
                                  </p:childTnLst>
                                </p:cTn>
                              </p:par>
                              <p:par>
                                <p:cTn id="44" presetID="7" presetClass="exit" presetSubtype="4" fill="hold" grpId="2" nodeType="withEffect">
                                  <p:stCondLst>
                                    <p:cond delay="0"/>
                                  </p:stCondLst>
                                  <p:childTnLst>
                                    <p:anim calcmode="lin" valueType="num">
                                      <p:cBhvr additive="base">
                                        <p:cTn id="45" dur="2000"/>
                                        <p:tgtEl>
                                          <p:spTgt spid="139267">
                                            <p:txEl>
                                              <p:pRg st="3" end="3"/>
                                            </p:txEl>
                                          </p:spTgt>
                                        </p:tgtEl>
                                        <p:attrNameLst>
                                          <p:attrName>ppt_x</p:attrName>
                                        </p:attrNameLst>
                                      </p:cBhvr>
                                      <p:tavLst>
                                        <p:tav tm="0">
                                          <p:val>
                                            <p:strVal val="ppt_x"/>
                                          </p:val>
                                        </p:tav>
                                        <p:tav tm="100000">
                                          <p:val>
                                            <p:strVal val="ppt_x"/>
                                          </p:val>
                                        </p:tav>
                                      </p:tavLst>
                                    </p:anim>
                                    <p:anim calcmode="lin" valueType="num">
                                      <p:cBhvr additive="base">
                                        <p:cTn id="46" dur="2000"/>
                                        <p:tgtEl>
                                          <p:spTgt spid="139267">
                                            <p:txEl>
                                              <p:pRg st="3" end="3"/>
                                            </p:txEl>
                                          </p:spTgt>
                                        </p:tgtEl>
                                        <p:attrNameLst>
                                          <p:attrName>ppt_y</p:attrName>
                                        </p:attrNameLst>
                                      </p:cBhvr>
                                      <p:tavLst>
                                        <p:tav tm="0">
                                          <p:val>
                                            <p:strVal val="ppt_y"/>
                                          </p:val>
                                        </p:tav>
                                        <p:tav tm="100000">
                                          <p:val>
                                            <p:strVal val="1+ppt_h/2"/>
                                          </p:val>
                                        </p:tav>
                                      </p:tavLst>
                                    </p:anim>
                                    <p:set>
                                      <p:cBhvr>
                                        <p:cTn id="47" dur="1" fill="hold">
                                          <p:stCondLst>
                                            <p:cond delay="1999"/>
                                          </p:stCondLst>
                                        </p:cTn>
                                        <p:tgtEl>
                                          <p:spTgt spid="139267">
                                            <p:txEl>
                                              <p:pRg st="3" end="3"/>
                                            </p:txEl>
                                          </p:spTgt>
                                        </p:tgtEl>
                                        <p:attrNameLst>
                                          <p:attrName>style.visibility</p:attrName>
                                        </p:attrNameLst>
                                      </p:cBhvr>
                                      <p:to>
                                        <p:strVal val="hidden"/>
                                      </p:to>
                                    </p:set>
                                  </p:childTnLst>
                                </p:cTn>
                              </p:par>
                              <p:par>
                                <p:cTn id="48" presetID="7" presetClass="exit" presetSubtype="4" fill="hold" grpId="2" nodeType="withEffect">
                                  <p:stCondLst>
                                    <p:cond delay="0"/>
                                  </p:stCondLst>
                                  <p:childTnLst>
                                    <p:anim calcmode="lin" valueType="num">
                                      <p:cBhvr additive="base">
                                        <p:cTn id="49" dur="2000"/>
                                        <p:tgtEl>
                                          <p:spTgt spid="139267">
                                            <p:txEl>
                                              <p:pRg st="4" end="4"/>
                                            </p:txEl>
                                          </p:spTgt>
                                        </p:tgtEl>
                                        <p:attrNameLst>
                                          <p:attrName>ppt_x</p:attrName>
                                        </p:attrNameLst>
                                      </p:cBhvr>
                                      <p:tavLst>
                                        <p:tav tm="0">
                                          <p:val>
                                            <p:strVal val="ppt_x"/>
                                          </p:val>
                                        </p:tav>
                                        <p:tav tm="100000">
                                          <p:val>
                                            <p:strVal val="ppt_x"/>
                                          </p:val>
                                        </p:tav>
                                      </p:tavLst>
                                    </p:anim>
                                    <p:anim calcmode="lin" valueType="num">
                                      <p:cBhvr additive="base">
                                        <p:cTn id="50" dur="2000"/>
                                        <p:tgtEl>
                                          <p:spTgt spid="139267">
                                            <p:txEl>
                                              <p:pRg st="4" end="4"/>
                                            </p:txEl>
                                          </p:spTgt>
                                        </p:tgtEl>
                                        <p:attrNameLst>
                                          <p:attrName>ppt_y</p:attrName>
                                        </p:attrNameLst>
                                      </p:cBhvr>
                                      <p:tavLst>
                                        <p:tav tm="0">
                                          <p:val>
                                            <p:strVal val="ppt_y"/>
                                          </p:val>
                                        </p:tav>
                                        <p:tav tm="100000">
                                          <p:val>
                                            <p:strVal val="1+ppt_h/2"/>
                                          </p:val>
                                        </p:tav>
                                      </p:tavLst>
                                    </p:anim>
                                    <p:set>
                                      <p:cBhvr>
                                        <p:cTn id="51" dur="1" fill="hold">
                                          <p:stCondLst>
                                            <p:cond delay="1999"/>
                                          </p:stCondLst>
                                        </p:cTn>
                                        <p:tgtEl>
                                          <p:spTgt spid="139267">
                                            <p:txEl>
                                              <p:pRg st="4" end="4"/>
                                            </p:txEl>
                                          </p:spTgt>
                                        </p:tgtEl>
                                        <p:attrNameLst>
                                          <p:attrName>style.visibility</p:attrName>
                                        </p:attrNameLst>
                                      </p:cBhvr>
                                      <p:to>
                                        <p:strVal val="hidden"/>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39268">
                                            <p:txEl>
                                              <p:pRg st="2" end="2"/>
                                            </p:txEl>
                                          </p:spTgt>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39268">
                                            <p:txEl>
                                              <p:pRg st="3" end="3"/>
                                            </p:txEl>
                                          </p:spTgt>
                                        </p:tgtEl>
                                        <p:attrNameLst>
                                          <p:attrName>style.visibility</p:attrName>
                                        </p:attrNameLst>
                                      </p:cBhvr>
                                      <p:to>
                                        <p:strVal val="visible"/>
                                      </p:to>
                                    </p:set>
                                  </p:childTnLst>
                                </p:cTn>
                              </p:par>
                            </p:childTnLst>
                          </p:cTn>
                        </p:par>
                        <p:par>
                          <p:cTn id="60" fill="hold" nodeType="afterGroup">
                            <p:stCondLst>
                              <p:cond delay="0"/>
                            </p:stCondLst>
                            <p:childTnLst>
                              <p:par>
                                <p:cTn id="61" presetID="20" presetClass="entr" presetSubtype="0" fill="hold" nodeType="afterEffect">
                                  <p:stCondLst>
                                    <p:cond delay="200"/>
                                  </p:stCondLst>
                                  <p:childTnLst>
                                    <p:set>
                                      <p:cBhvr>
                                        <p:cTn id="62" dur="1" fill="hold">
                                          <p:stCondLst>
                                            <p:cond delay="0"/>
                                          </p:stCondLst>
                                        </p:cTn>
                                        <p:tgtEl>
                                          <p:spTgt spid="139272"/>
                                        </p:tgtEl>
                                        <p:attrNameLst>
                                          <p:attrName>style.visibility</p:attrName>
                                        </p:attrNameLst>
                                      </p:cBhvr>
                                      <p:to>
                                        <p:strVal val="visible"/>
                                      </p:to>
                                    </p:set>
                                    <p:animEffect transition="in" filter="wedge">
                                      <p:cBhvr>
                                        <p:cTn id="63" dur="2000"/>
                                        <p:tgtEl>
                                          <p:spTgt spid="139272"/>
                                        </p:tgtEl>
                                      </p:cBhvr>
                                    </p:animEffect>
                                  </p:childTnLst>
                                </p:cTn>
                              </p:par>
                            </p:childTnLst>
                          </p:cTn>
                        </p:par>
                        <p:par>
                          <p:cTn id="64" fill="hold" nodeType="afterGroup">
                            <p:stCondLst>
                              <p:cond delay="2200"/>
                            </p:stCondLst>
                            <p:childTnLst>
                              <p:par>
                                <p:cTn id="65" presetID="20" presetClass="entr" presetSubtype="0" fill="hold" nodeType="afterEffect">
                                  <p:stCondLst>
                                    <p:cond delay="200"/>
                                  </p:stCondLst>
                                  <p:childTnLst>
                                    <p:set>
                                      <p:cBhvr>
                                        <p:cTn id="66" dur="1" fill="hold">
                                          <p:stCondLst>
                                            <p:cond delay="0"/>
                                          </p:stCondLst>
                                        </p:cTn>
                                        <p:tgtEl>
                                          <p:spTgt spid="139275"/>
                                        </p:tgtEl>
                                        <p:attrNameLst>
                                          <p:attrName>style.visibility</p:attrName>
                                        </p:attrNameLst>
                                      </p:cBhvr>
                                      <p:to>
                                        <p:strVal val="visible"/>
                                      </p:to>
                                    </p:set>
                                    <p:animEffect transition="in" filter="wedge">
                                      <p:cBhvr>
                                        <p:cTn id="67" dur="2000"/>
                                        <p:tgtEl>
                                          <p:spTgt spid="139275"/>
                                        </p:tgtEl>
                                      </p:cBhvr>
                                    </p:animEffect>
                                  </p:childTnLst>
                                </p:cTn>
                              </p:par>
                            </p:childTnLst>
                          </p:cTn>
                        </p:par>
                        <p:par>
                          <p:cTn id="68" fill="hold" nodeType="afterGroup">
                            <p:stCondLst>
                              <p:cond delay="4400"/>
                            </p:stCondLst>
                            <p:childTnLst>
                              <p:par>
                                <p:cTn id="69" presetID="55" presetClass="entr" presetSubtype="0" fill="hold" grpId="0" nodeType="afterEffect">
                                  <p:stCondLst>
                                    <p:cond delay="0"/>
                                  </p:stCondLst>
                                  <p:childTnLst>
                                    <p:set>
                                      <p:cBhvr>
                                        <p:cTn id="70" dur="1" fill="hold">
                                          <p:stCondLst>
                                            <p:cond delay="0"/>
                                          </p:stCondLst>
                                        </p:cTn>
                                        <p:tgtEl>
                                          <p:spTgt spid="139278"/>
                                        </p:tgtEl>
                                        <p:attrNameLst>
                                          <p:attrName>style.visibility</p:attrName>
                                        </p:attrNameLst>
                                      </p:cBhvr>
                                      <p:to>
                                        <p:strVal val="visible"/>
                                      </p:to>
                                    </p:set>
                                    <p:anim calcmode="lin" valueType="num">
                                      <p:cBhvr>
                                        <p:cTn id="71" dur="1000" fill="hold"/>
                                        <p:tgtEl>
                                          <p:spTgt spid="139278"/>
                                        </p:tgtEl>
                                        <p:attrNameLst>
                                          <p:attrName>ppt_w</p:attrName>
                                        </p:attrNameLst>
                                      </p:cBhvr>
                                      <p:tavLst>
                                        <p:tav tm="0">
                                          <p:val>
                                            <p:strVal val="#ppt_w*0.70"/>
                                          </p:val>
                                        </p:tav>
                                        <p:tav tm="100000">
                                          <p:val>
                                            <p:strVal val="#ppt_w"/>
                                          </p:val>
                                        </p:tav>
                                      </p:tavLst>
                                    </p:anim>
                                    <p:anim calcmode="lin" valueType="num">
                                      <p:cBhvr>
                                        <p:cTn id="72" dur="1000" fill="hold"/>
                                        <p:tgtEl>
                                          <p:spTgt spid="139278"/>
                                        </p:tgtEl>
                                        <p:attrNameLst>
                                          <p:attrName>ppt_h</p:attrName>
                                        </p:attrNameLst>
                                      </p:cBhvr>
                                      <p:tavLst>
                                        <p:tav tm="0">
                                          <p:val>
                                            <p:strVal val="#ppt_h"/>
                                          </p:val>
                                        </p:tav>
                                        <p:tav tm="100000">
                                          <p:val>
                                            <p:strVal val="#ppt_h"/>
                                          </p:val>
                                        </p:tav>
                                      </p:tavLst>
                                    </p:anim>
                                    <p:animEffect transition="in" filter="fade">
                                      <p:cBhvr>
                                        <p:cTn id="73" dur="1000"/>
                                        <p:tgtEl>
                                          <p:spTgt spid="139278"/>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0" presetClass="exit" presetSubtype="0" fill="hold" nodeType="clickEffect">
                                  <p:stCondLst>
                                    <p:cond delay="0"/>
                                  </p:stCondLst>
                                  <p:childTnLst>
                                    <p:animEffect transition="out" filter="fade">
                                      <p:cBhvr>
                                        <p:cTn id="77" dur="2000"/>
                                        <p:tgtEl>
                                          <p:spTgt spid="139272"/>
                                        </p:tgtEl>
                                      </p:cBhvr>
                                    </p:animEffect>
                                    <p:set>
                                      <p:cBhvr>
                                        <p:cTn id="78" dur="1" fill="hold">
                                          <p:stCondLst>
                                            <p:cond delay="1999"/>
                                          </p:stCondLst>
                                        </p:cTn>
                                        <p:tgtEl>
                                          <p:spTgt spid="139272"/>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2000"/>
                                        <p:tgtEl>
                                          <p:spTgt spid="139275"/>
                                        </p:tgtEl>
                                      </p:cBhvr>
                                    </p:animEffect>
                                    <p:set>
                                      <p:cBhvr>
                                        <p:cTn id="81" dur="1" fill="hold">
                                          <p:stCondLst>
                                            <p:cond delay="1999"/>
                                          </p:stCondLst>
                                        </p:cTn>
                                        <p:tgtEl>
                                          <p:spTgt spid="139275"/>
                                        </p:tgtEl>
                                        <p:attrNameLst>
                                          <p:attrName>style.visibility</p:attrName>
                                        </p:attrNameLst>
                                      </p:cBhvr>
                                      <p:to>
                                        <p:strVal val="hidden"/>
                                      </p:to>
                                    </p:set>
                                  </p:childTnLst>
                                </p:cTn>
                              </p:par>
                              <p:par>
                                <p:cTn id="82" presetID="10" presetClass="exit" presetSubtype="0" fill="hold" grpId="1" nodeType="withEffect">
                                  <p:stCondLst>
                                    <p:cond delay="0"/>
                                  </p:stCondLst>
                                  <p:childTnLst>
                                    <p:animEffect transition="out" filter="fade">
                                      <p:cBhvr>
                                        <p:cTn id="83" dur="2000"/>
                                        <p:tgtEl>
                                          <p:spTgt spid="139278"/>
                                        </p:tgtEl>
                                      </p:cBhvr>
                                    </p:animEffect>
                                    <p:set>
                                      <p:cBhvr>
                                        <p:cTn id="84" dur="1" fill="hold">
                                          <p:stCondLst>
                                            <p:cond delay="1999"/>
                                          </p:stCondLst>
                                        </p:cTn>
                                        <p:tgtEl>
                                          <p:spTgt spid="139278"/>
                                        </p:tgtEl>
                                        <p:attrNameLst>
                                          <p:attrName>style.visibility</p:attrName>
                                        </p:attrNameLst>
                                      </p:cBhvr>
                                      <p:to>
                                        <p:strVal val="hidden"/>
                                      </p:to>
                                    </p:set>
                                  </p:childTnLst>
                                </p:cTn>
                              </p:par>
                            </p:childTnLst>
                          </p:cTn>
                        </p:par>
                        <p:par>
                          <p:cTn id="85" fill="hold" nodeType="afterGroup">
                            <p:stCondLst>
                              <p:cond delay="2000"/>
                            </p:stCondLst>
                            <p:childTnLst>
                              <p:par>
                                <p:cTn id="86" presetID="1" presetClass="entr" presetSubtype="0" fill="hold" grpId="0" nodeType="afterEffect">
                                  <p:stCondLst>
                                    <p:cond delay="0"/>
                                  </p:stCondLst>
                                  <p:childTnLst>
                                    <p:set>
                                      <p:cBhvr>
                                        <p:cTn id="87" dur="1" fill="hold">
                                          <p:stCondLst>
                                            <p:cond delay="0"/>
                                          </p:stCondLst>
                                        </p:cTn>
                                        <p:tgtEl>
                                          <p:spTgt spid="139268">
                                            <p:txEl>
                                              <p:pRg st="5" end="5"/>
                                            </p:txEl>
                                          </p:spTgt>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13926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8" grpId="0" uiExpand="1" build="p"/>
      <p:bldP spid="139267" grpId="1" build="p" bldLvl="2"/>
      <p:bldP spid="139267" grpId="2" build="allAtOnce"/>
      <p:bldP spid="139278" grpId="0"/>
      <p:bldP spid="139278"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r="-5587"/>
          </a:stretch>
        </a:blipFill>
        <a:effectLst/>
      </p:bgPr>
    </p:bg>
    <p:spTree>
      <p:nvGrpSpPr>
        <p:cNvPr id="1" name=""/>
        <p:cNvGrpSpPr/>
        <p:nvPr/>
      </p:nvGrpSpPr>
      <p:grpSpPr>
        <a:xfrm>
          <a:off x="0" y="0"/>
          <a:ext cx="0" cy="0"/>
          <a:chOff x="0" y="0"/>
          <a:chExt cx="0" cy="0"/>
        </a:xfrm>
      </p:grpSpPr>
      <p:sp>
        <p:nvSpPr>
          <p:cNvPr id="47107" name="Text Box 3"/>
          <p:cNvSpPr txBox="1">
            <a:spLocks noChangeArrowheads="1"/>
          </p:cNvSpPr>
          <p:nvPr/>
        </p:nvSpPr>
        <p:spPr bwMode="auto">
          <a:xfrm>
            <a:off x="179388" y="601663"/>
            <a:ext cx="8964612" cy="5780087"/>
          </a:xfrm>
          <a:prstGeom prst="rect">
            <a:avLst/>
          </a:prstGeom>
          <a:solidFill>
            <a:srgbClr val="DDDDDD">
              <a:alpha val="82001"/>
            </a:srgbClr>
          </a:solidFill>
          <a:ln w="28575">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spcBef>
                <a:spcPct val="50000"/>
              </a:spcBef>
              <a:buFontTx/>
              <a:buChar char="•"/>
            </a:pPr>
            <a:r>
              <a:rPr lang="fr-CH" sz="2400">
                <a:solidFill>
                  <a:srgbClr val="333333"/>
                </a:solidFill>
              </a:rPr>
              <a:t>Le nombre d’électrons éjectés croît lorsque l’intensité du faisceau augmente, ce qui n’étonne personne.</a:t>
            </a:r>
          </a:p>
          <a:p>
            <a:pPr>
              <a:spcBef>
                <a:spcPct val="50000"/>
              </a:spcBef>
              <a:buFontTx/>
              <a:buChar char="•"/>
            </a:pPr>
            <a:r>
              <a:rPr lang="fr-CH" sz="2400">
                <a:solidFill>
                  <a:srgbClr val="333333"/>
                </a:solidFill>
              </a:rPr>
              <a:t>Par contre, quelque chose reste </a:t>
            </a:r>
            <a:r>
              <a:rPr lang="fr-CH" sz="2400" b="1">
                <a:solidFill>
                  <a:srgbClr val="333333"/>
                </a:solidFill>
              </a:rPr>
              <a:t>inexpliqué par la théorie</a:t>
            </a:r>
            <a:r>
              <a:rPr lang="fr-CH" sz="2400">
                <a:solidFill>
                  <a:srgbClr val="333333"/>
                </a:solidFill>
              </a:rPr>
              <a:t> :</a:t>
            </a:r>
            <a:br>
              <a:rPr lang="fr-CH" sz="2400">
                <a:solidFill>
                  <a:srgbClr val="333333"/>
                </a:solidFill>
              </a:rPr>
            </a:br>
            <a:r>
              <a:rPr lang="fr-CH" sz="2400" b="1">
                <a:solidFill>
                  <a:srgbClr val="FF0000"/>
                </a:solidFill>
              </a:rPr>
              <a:t>La vitesse d’éjection des électrons ne dépend pas de l’intensité du faisceau</a:t>
            </a:r>
            <a:r>
              <a:rPr lang="fr-CH" sz="2400" b="1">
                <a:solidFill>
                  <a:srgbClr val="333333"/>
                </a:solidFill>
              </a:rPr>
              <a:t>.</a:t>
            </a:r>
            <a:r>
              <a:rPr lang="fr-CH" sz="2400">
                <a:solidFill>
                  <a:srgbClr val="333333"/>
                </a:solidFill>
              </a:rPr>
              <a:t/>
            </a:r>
            <a:br>
              <a:rPr lang="fr-CH" sz="2400">
                <a:solidFill>
                  <a:srgbClr val="333333"/>
                </a:solidFill>
              </a:rPr>
            </a:br>
            <a:r>
              <a:rPr lang="fr-CH" sz="2400">
                <a:solidFill>
                  <a:srgbClr val="333333"/>
                </a:solidFill>
              </a:rPr>
              <a:t>Tant que des électrons sont éjectés de la plaque, ils s’en échappent toujours avec la même vitesse, même à très faible intensité de la lumière incidente !</a:t>
            </a:r>
          </a:p>
          <a:p>
            <a:pPr>
              <a:spcBef>
                <a:spcPct val="50000"/>
              </a:spcBef>
              <a:buFontTx/>
              <a:buChar char="•"/>
            </a:pPr>
            <a:r>
              <a:rPr lang="fr-CH" sz="2400">
                <a:solidFill>
                  <a:srgbClr val="333333"/>
                </a:solidFill>
              </a:rPr>
              <a:t>De plus, </a:t>
            </a:r>
            <a:r>
              <a:rPr lang="fr-CH" sz="2400" b="1">
                <a:solidFill>
                  <a:srgbClr val="FF0000"/>
                </a:solidFill>
              </a:rPr>
              <a:t>cette vitesse d’éjection ne dépend que de la fréquence du rayonnement monochromatique</a:t>
            </a:r>
            <a:r>
              <a:rPr lang="fr-CH" sz="2400" b="1">
                <a:solidFill>
                  <a:srgbClr val="333333"/>
                </a:solidFill>
              </a:rPr>
              <a:t> !</a:t>
            </a:r>
            <a:r>
              <a:rPr lang="fr-CH" sz="2400">
                <a:solidFill>
                  <a:srgbClr val="333333"/>
                </a:solidFill>
              </a:rPr>
              <a:t> Si la fréquence augmente, alors la vitesse d’éjection augmente aussi !</a:t>
            </a:r>
          </a:p>
          <a:p>
            <a:pPr>
              <a:spcBef>
                <a:spcPct val="50000"/>
              </a:spcBef>
              <a:buFontTx/>
              <a:buChar char="•"/>
            </a:pPr>
            <a:r>
              <a:rPr lang="fr-CH" sz="2400">
                <a:solidFill>
                  <a:srgbClr val="333333"/>
                </a:solidFill>
              </a:rPr>
              <a:t>Enfin, </a:t>
            </a:r>
            <a:r>
              <a:rPr lang="fr-CH" sz="2400">
                <a:solidFill>
                  <a:srgbClr val="FF0000"/>
                </a:solidFill>
              </a:rPr>
              <a:t>en dessous d’une fréquence minimum</a:t>
            </a:r>
            <a:r>
              <a:rPr lang="fr-CH" sz="2400">
                <a:solidFill>
                  <a:srgbClr val="333333"/>
                </a:solidFill>
              </a:rPr>
              <a:t> </a:t>
            </a:r>
            <a:r>
              <a:rPr lang="fr-CH" sz="2400" b="1">
                <a:solidFill>
                  <a:srgbClr val="FF0000"/>
                </a:solidFill>
              </a:rPr>
              <a:t>aucun électron n’est éjecté</a:t>
            </a:r>
            <a:r>
              <a:rPr lang="fr-CH" sz="2400">
                <a:solidFill>
                  <a:srgbClr val="FF0000"/>
                </a:solidFill>
              </a:rPr>
              <a:t> </a:t>
            </a:r>
            <a:r>
              <a:rPr lang="fr-CH" sz="2400" b="1"/>
              <a:t>quelle que soit l’intensité du faisceau</a:t>
            </a:r>
            <a:r>
              <a:rPr lang="fr-CH" sz="2400">
                <a:solidFill>
                  <a:srgbClr val="333333"/>
                </a:solidFill>
              </a:rPr>
              <a:t> !</a:t>
            </a:r>
          </a:p>
        </p:txBody>
      </p:sp>
      <p:sp>
        <p:nvSpPr>
          <p:cNvPr id="47114" name="Text Box 10"/>
          <p:cNvSpPr txBox="1">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u="sng">
                <a:solidFill>
                  <a:schemeClr val="tx1"/>
                </a:solidFill>
              </a:rPr>
              <a:t>Et voici ce que montrent les mesures faites avec ce dispositif</a:t>
            </a:r>
            <a:endParaRPr lang="fr-FR" sz="2400" b="1" u="sng">
              <a:solidFill>
                <a:schemeClr val="tx1"/>
              </a:solidFill>
            </a:endParaRPr>
          </a:p>
        </p:txBody>
      </p:sp>
      <p:sp>
        <p:nvSpPr>
          <p:cNvPr id="47115" name="Text Box 11"/>
          <p:cNvSpPr txBox="1">
            <a:spLocks noChangeArrowheads="1"/>
          </p:cNvSpPr>
          <p:nvPr/>
        </p:nvSpPr>
        <p:spPr bwMode="auto">
          <a:xfrm>
            <a:off x="250825" y="2025650"/>
            <a:ext cx="8569325" cy="1554163"/>
          </a:xfrm>
          <a:prstGeom prst="rect">
            <a:avLst/>
          </a:prstGeom>
          <a:noFill/>
          <a:ln>
            <a:noFill/>
          </a:ln>
          <a:effectLst/>
          <a:extLst>
            <a:ext uri="{909E8E84-426E-40DD-AFC4-6F175D3DCCD1}">
              <a14:hiddenFill xmlns:a14="http://schemas.microsoft.com/office/drawing/2010/main">
                <a:solidFill>
                  <a:srgbClr val="DDDDDD">
                    <a:alpha val="82001"/>
                  </a:srgbClr>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3200">
                <a:solidFill>
                  <a:schemeClr val="tx1"/>
                </a:solidFill>
              </a:rPr>
              <a:t>Dans le cas d’un  </a:t>
            </a:r>
            <a:r>
              <a:rPr lang="fr-CH" sz="3200">
                <a:solidFill>
                  <a:srgbClr val="FF0000"/>
                </a:solidFill>
              </a:rPr>
              <a:t>faisceau monochromatique</a:t>
            </a:r>
            <a:r>
              <a:rPr lang="fr-CH" sz="3200">
                <a:solidFill>
                  <a:schemeClr val="tx1"/>
                </a:solidFill>
              </a:rPr>
              <a:t>, c’est-à-dire composé d’une seule fréquence (par exemple de la lumière ultraviolette)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15">
                                            <p:txEl>
                                              <p:pRg st="0" end="0"/>
                                            </p:txEl>
                                          </p:spTgt>
                                        </p:tgtEl>
                                        <p:attrNameLst>
                                          <p:attrName>style.visibility</p:attrName>
                                        </p:attrNameLst>
                                      </p:cBhvr>
                                      <p:to>
                                        <p:strVal val="visible"/>
                                      </p:to>
                                    </p:set>
                                  </p:childTnLst>
                                  <p:subTnLst>
                                    <p:set>
                                      <p:cBhvr override="childStyle">
                                        <p:cTn dur="1" fill="hold" display="0" masterRel="nextClick" afterEffect="1"/>
                                        <p:tgtEl>
                                          <p:spTgt spid="47115">
                                            <p:txEl>
                                              <p:pRg st="0" end="0"/>
                                            </p:txEl>
                                          </p:spTgt>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0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07">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1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uiExpand="1" build="p"/>
      <p:bldP spid="47115"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r="-5587"/>
          </a:stretch>
        </a:blipFill>
        <a:effectLst/>
      </p:bgPr>
    </p:bg>
    <p:spTree>
      <p:nvGrpSpPr>
        <p:cNvPr id="1" name=""/>
        <p:cNvGrpSpPr/>
        <p:nvPr/>
      </p:nvGrpSpPr>
      <p:grpSpPr>
        <a:xfrm>
          <a:off x="0" y="0"/>
          <a:ext cx="0" cy="0"/>
          <a:chOff x="0" y="0"/>
          <a:chExt cx="0" cy="0"/>
        </a:xfrm>
      </p:grpSpPr>
      <p:pic>
        <p:nvPicPr>
          <p:cNvPr id="48133" name="Picture 5" descr="Einstein"/>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bwMode="auto">
          <a:xfrm>
            <a:off x="107950" y="3990975"/>
            <a:ext cx="1768475" cy="24622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5" name="AutoShape 7"/>
          <p:cNvSpPr>
            <a:spLocks noChangeArrowheads="1"/>
          </p:cNvSpPr>
          <p:nvPr/>
        </p:nvSpPr>
        <p:spPr bwMode="auto">
          <a:xfrm>
            <a:off x="1476375" y="261938"/>
            <a:ext cx="7343775" cy="3311525"/>
          </a:xfrm>
          <a:prstGeom prst="cloudCallout">
            <a:avLst>
              <a:gd name="adj1" fmla="val -44079"/>
              <a:gd name="adj2" fmla="val 69991"/>
            </a:avLst>
          </a:prstGeom>
          <a:solidFill>
            <a:srgbClr val="DDDDDD"/>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2800" b="1"/>
              <a:t>Comment est-ce possible que la vitesse d’éjection des électrons ne dépende que de la fréquence et pas du tout de l’intensité ?</a:t>
            </a:r>
            <a:endParaRPr lang="fr-FR" sz="2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childTnLst>
                                </p:cTn>
                              </p:par>
                            </p:childTnLst>
                          </p:cTn>
                        </p:par>
                        <p:par>
                          <p:cTn id="7" fill="hold" nodeType="afterGroup">
                            <p:stCondLst>
                              <p:cond delay="0"/>
                            </p:stCondLst>
                            <p:childTnLst>
                              <p:par>
                                <p:cTn id="8" presetID="31" presetClass="entr" presetSubtype="0" fill="hold" grpId="1" nodeType="afterEffect">
                                  <p:stCondLst>
                                    <p:cond delay="0"/>
                                  </p:stCondLst>
                                  <p:iterate type="lt">
                                    <p:tmPct val="5000"/>
                                  </p:iterate>
                                  <p:childTnLst>
                                    <p:set>
                                      <p:cBhvr>
                                        <p:cTn id="9" dur="1" fill="hold">
                                          <p:stCondLst>
                                            <p:cond delay="0"/>
                                          </p:stCondLst>
                                        </p:cTn>
                                        <p:tgtEl>
                                          <p:spTgt spid="48135"/>
                                        </p:tgtEl>
                                        <p:attrNameLst>
                                          <p:attrName>style.visibility</p:attrName>
                                        </p:attrNameLst>
                                      </p:cBhvr>
                                      <p:to>
                                        <p:strVal val="visible"/>
                                      </p:to>
                                    </p:set>
                                    <p:anim calcmode="lin" valueType="num">
                                      <p:cBhvr>
                                        <p:cTn id="10" dur="700" fill="hold"/>
                                        <p:tgtEl>
                                          <p:spTgt spid="48135"/>
                                        </p:tgtEl>
                                        <p:attrNameLst>
                                          <p:attrName>ppt_w</p:attrName>
                                        </p:attrNameLst>
                                      </p:cBhvr>
                                      <p:tavLst>
                                        <p:tav tm="0">
                                          <p:val>
                                            <p:fltVal val="0"/>
                                          </p:val>
                                        </p:tav>
                                        <p:tav tm="100000">
                                          <p:val>
                                            <p:strVal val="#ppt_w"/>
                                          </p:val>
                                        </p:tav>
                                      </p:tavLst>
                                    </p:anim>
                                    <p:anim calcmode="lin" valueType="num">
                                      <p:cBhvr>
                                        <p:cTn id="11" dur="700" fill="hold"/>
                                        <p:tgtEl>
                                          <p:spTgt spid="48135"/>
                                        </p:tgtEl>
                                        <p:attrNameLst>
                                          <p:attrName>ppt_h</p:attrName>
                                        </p:attrNameLst>
                                      </p:cBhvr>
                                      <p:tavLst>
                                        <p:tav tm="0">
                                          <p:val>
                                            <p:fltVal val="0"/>
                                          </p:val>
                                        </p:tav>
                                        <p:tav tm="100000">
                                          <p:val>
                                            <p:strVal val="#ppt_h"/>
                                          </p:val>
                                        </p:tav>
                                      </p:tavLst>
                                    </p:anim>
                                    <p:anim calcmode="lin" valueType="num">
                                      <p:cBhvr>
                                        <p:cTn id="12" dur="700" fill="hold"/>
                                        <p:tgtEl>
                                          <p:spTgt spid="48135"/>
                                        </p:tgtEl>
                                        <p:attrNameLst>
                                          <p:attrName>style.rotation</p:attrName>
                                        </p:attrNameLst>
                                      </p:cBhvr>
                                      <p:tavLst>
                                        <p:tav tm="0">
                                          <p:val>
                                            <p:fltVal val="90"/>
                                          </p:val>
                                        </p:tav>
                                        <p:tav tm="100000">
                                          <p:val>
                                            <p:fltVal val="0"/>
                                          </p:val>
                                        </p:tav>
                                      </p:tavLst>
                                    </p:anim>
                                    <p:animEffect transition="in" filter="fade">
                                      <p:cBhvr>
                                        <p:cTn id="13" dur="700"/>
                                        <p:tgtEl>
                                          <p:spTgt spid="48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r="-5587"/>
          </a:stretch>
        </a:blipFill>
        <a:effectLst/>
      </p:bgPr>
    </p:bg>
    <p:spTree>
      <p:nvGrpSpPr>
        <p:cNvPr id="1" name=""/>
        <p:cNvGrpSpPr/>
        <p:nvPr/>
      </p:nvGrpSpPr>
      <p:grpSpPr>
        <a:xfrm>
          <a:off x="0" y="0"/>
          <a:ext cx="0" cy="0"/>
          <a:chOff x="0" y="0"/>
          <a:chExt cx="0" cy="0"/>
        </a:xfrm>
      </p:grpSpPr>
      <p:pic>
        <p:nvPicPr>
          <p:cNvPr id="50178" name="Picture 2" descr="Einstein"/>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bwMode="auto">
          <a:xfrm>
            <a:off x="8232775" y="5589588"/>
            <a:ext cx="876300" cy="122078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81" name="AutoShape 5"/>
          <p:cNvSpPr>
            <a:spLocks noChangeArrowheads="1"/>
          </p:cNvSpPr>
          <p:nvPr/>
        </p:nvSpPr>
        <p:spPr bwMode="auto">
          <a:xfrm>
            <a:off x="0" y="0"/>
            <a:ext cx="9144000" cy="5589588"/>
          </a:xfrm>
          <a:prstGeom prst="wedgeRectCallout">
            <a:avLst>
              <a:gd name="adj1" fmla="val 44236"/>
              <a:gd name="adj2" fmla="val 63435"/>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CH" sz="2800"/>
              <a:t>J’ai </a:t>
            </a:r>
            <a:r>
              <a:rPr lang="fr-CH" sz="2800" b="1">
                <a:solidFill>
                  <a:schemeClr val="accent2"/>
                </a:solidFill>
              </a:rPr>
              <a:t>cherché à calculer l’énergie associée à une onde monochromatique de haute fréquence.</a:t>
            </a:r>
          </a:p>
          <a:p>
            <a:r>
              <a:rPr lang="fr-CH" sz="900">
                <a:solidFill>
                  <a:schemeClr val="accent2"/>
                </a:solidFill>
              </a:rPr>
              <a:t/>
            </a:r>
            <a:br>
              <a:rPr lang="fr-CH" sz="900">
                <a:solidFill>
                  <a:schemeClr val="accent2"/>
                </a:solidFill>
              </a:rPr>
            </a:br>
            <a:r>
              <a:rPr lang="fr-CH" sz="2800"/>
              <a:t>J’ai tenu compte des</a:t>
            </a:r>
            <a:r>
              <a:rPr lang="fr-CH" sz="2800" b="1"/>
              <a:t> </a:t>
            </a:r>
            <a:r>
              <a:rPr lang="fr-CH" sz="2800" b="1">
                <a:solidFill>
                  <a:schemeClr val="accent2"/>
                </a:solidFill>
              </a:rPr>
              <a:t>travaux de Wien</a:t>
            </a:r>
            <a:r>
              <a:rPr lang="fr-CH" sz="2800" b="1"/>
              <a:t> </a:t>
            </a:r>
            <a:r>
              <a:rPr lang="fr-CH" sz="2800"/>
              <a:t>(loi de Wien valable aux hautes fréquences)</a:t>
            </a:r>
            <a:r>
              <a:rPr lang="fr-CH" sz="2800" b="1"/>
              <a:t> </a:t>
            </a:r>
            <a:r>
              <a:rPr lang="fr-CH" sz="2800" b="1">
                <a:solidFill>
                  <a:schemeClr val="accent2"/>
                </a:solidFill>
              </a:rPr>
              <a:t>et de ceux de Boltzmann</a:t>
            </a:r>
            <a:r>
              <a:rPr lang="fr-CH" sz="2800" b="1"/>
              <a:t> </a:t>
            </a:r>
            <a:r>
              <a:rPr lang="fr-CH" sz="2800"/>
              <a:t>(relation statistique de l’entropie basé sur la probabilité d’obtenir un état macroscopique donné).</a:t>
            </a:r>
          </a:p>
          <a:p>
            <a:r>
              <a:rPr lang="fr-CH" sz="900"/>
              <a:t/>
            </a:r>
            <a:br>
              <a:rPr lang="fr-CH" sz="900"/>
            </a:br>
            <a:r>
              <a:rPr lang="fr-CH" sz="2800"/>
              <a:t>En suivant cette approche,</a:t>
            </a:r>
            <a:r>
              <a:rPr lang="fr-CH" sz="2800" b="1"/>
              <a:t> </a:t>
            </a:r>
            <a:r>
              <a:rPr lang="fr-CH" sz="2800" b="1">
                <a:solidFill>
                  <a:schemeClr val="accent2"/>
                </a:solidFill>
              </a:rPr>
              <a:t>j’ai obtenu que E= n hf</a:t>
            </a:r>
            <a:r>
              <a:rPr lang="fr-CH" sz="2800" b="1"/>
              <a:t> . </a:t>
            </a:r>
            <a:r>
              <a:rPr lang="fr-CH" sz="2800"/>
              <a:t>Ainsi d’un point de vue théorique</a:t>
            </a:r>
            <a:r>
              <a:rPr lang="fr-CH" sz="2800" b="1"/>
              <a:t> </a:t>
            </a:r>
            <a:r>
              <a:rPr lang="fr-CH" sz="2800" b="1">
                <a:solidFill>
                  <a:schemeClr val="accent2"/>
                </a:solidFill>
              </a:rPr>
              <a:t>tout se passe comme si l’énergie contenue dans le faisceau était quantifiée avec la valeur h f</a:t>
            </a:r>
            <a:r>
              <a:rPr lang="fr-CH" sz="2800" b="1"/>
              <a:t> !</a:t>
            </a:r>
          </a:p>
          <a:p>
            <a:r>
              <a:rPr lang="fr-CH" sz="900" b="1">
                <a:solidFill>
                  <a:srgbClr val="FF0000"/>
                </a:solidFill>
              </a:rPr>
              <a:t/>
            </a:r>
            <a:br>
              <a:rPr lang="fr-CH" sz="900" b="1">
                <a:solidFill>
                  <a:srgbClr val="FF0000"/>
                </a:solidFill>
              </a:rPr>
            </a:br>
            <a:r>
              <a:rPr lang="fr-CH" sz="2800" b="1">
                <a:solidFill>
                  <a:srgbClr val="FF0000"/>
                </a:solidFill>
              </a:rPr>
              <a:t>Je postule donc que toute lumière voyage par paquets d’énergie égaux à h f.</a:t>
            </a:r>
            <a:endParaRPr lang="fr-FR" sz="2800" b="1">
              <a:solidFill>
                <a:srgbClr val="FF0000"/>
              </a:solidFill>
            </a:endParaRPr>
          </a:p>
        </p:txBody>
      </p:sp>
      <p:sp>
        <p:nvSpPr>
          <p:cNvPr id="50182" name="Text Box 6"/>
          <p:cNvSpPr txBox="1">
            <a:spLocks noChangeArrowheads="1"/>
          </p:cNvSpPr>
          <p:nvPr/>
        </p:nvSpPr>
        <p:spPr bwMode="auto">
          <a:xfrm>
            <a:off x="107950" y="6091238"/>
            <a:ext cx="6624638" cy="650875"/>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3600" b="1">
                <a:solidFill>
                  <a:srgbClr val="FF0000"/>
                </a:solidFill>
              </a:rPr>
              <a:t>Le photon de lumière est né !</a:t>
            </a:r>
            <a:endParaRPr lang="fr-FR" sz="36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501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7" presetClass="entr" presetSubtype="10" fill="hold" grpId="1" nodeType="clickEffect">
                                  <p:stCondLst>
                                    <p:cond delay="0"/>
                                  </p:stCondLst>
                                  <p:childTnLst>
                                    <p:set>
                                      <p:cBhvr>
                                        <p:cTn id="10" dur="1" fill="hold">
                                          <p:stCondLst>
                                            <p:cond delay="0"/>
                                          </p:stCondLst>
                                        </p:cTn>
                                        <p:tgtEl>
                                          <p:spTgt spid="50181">
                                            <p:bg/>
                                          </p:spTgt>
                                        </p:tgtEl>
                                        <p:attrNameLst>
                                          <p:attrName>style.visibility</p:attrName>
                                        </p:attrNameLst>
                                      </p:cBhvr>
                                      <p:to>
                                        <p:strVal val="visible"/>
                                      </p:to>
                                    </p:set>
                                    <p:anim calcmode="lin" valueType="num">
                                      <p:cBhvr>
                                        <p:cTn id="11" dur="500" fill="hold"/>
                                        <p:tgtEl>
                                          <p:spTgt spid="50181">
                                            <p:bg/>
                                          </p:spTgt>
                                        </p:tgtEl>
                                        <p:attrNameLst>
                                          <p:attrName>ppt_w</p:attrName>
                                        </p:attrNameLst>
                                      </p:cBhvr>
                                      <p:tavLst>
                                        <p:tav tm="0">
                                          <p:val>
                                            <p:fltVal val="0"/>
                                          </p:val>
                                        </p:tav>
                                        <p:tav tm="100000">
                                          <p:val>
                                            <p:strVal val="#ppt_w"/>
                                          </p:val>
                                        </p:tav>
                                      </p:tavLst>
                                    </p:anim>
                                    <p:anim calcmode="lin" valueType="num">
                                      <p:cBhvr>
                                        <p:cTn id="12" dur="500" fill="hold"/>
                                        <p:tgtEl>
                                          <p:spTgt spid="50181">
                                            <p:bg/>
                                          </p:spTgt>
                                        </p:tgtEl>
                                        <p:attrNameLst>
                                          <p:attrName>ppt_h</p:attrName>
                                        </p:attrNameLst>
                                      </p:cBhvr>
                                      <p:tavLst>
                                        <p:tav tm="0">
                                          <p:val>
                                            <p:strVal val="#ppt_h"/>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1" nodeType="clickEffect">
                                  <p:stCondLst>
                                    <p:cond delay="0"/>
                                  </p:stCondLst>
                                  <p:childTnLst>
                                    <p:set>
                                      <p:cBhvr>
                                        <p:cTn id="16" dur="1" fill="hold">
                                          <p:stCondLst>
                                            <p:cond delay="0"/>
                                          </p:stCondLst>
                                        </p:cTn>
                                        <p:tgtEl>
                                          <p:spTgt spid="50181">
                                            <p:txEl>
                                              <p:pRg st="0" end="0"/>
                                            </p:txEl>
                                          </p:spTgt>
                                        </p:tgtEl>
                                        <p:attrNameLst>
                                          <p:attrName>style.visibility</p:attrName>
                                        </p:attrNameLst>
                                      </p:cBhvr>
                                      <p:to>
                                        <p:strVal val="visible"/>
                                      </p:to>
                                    </p:set>
                                    <p:anim calcmode="lin" valueType="num">
                                      <p:cBhvr>
                                        <p:cTn id="17" dur="500" fill="hold"/>
                                        <p:tgtEl>
                                          <p:spTgt spid="50181">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5018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grpId="1" nodeType="clickEffect">
                                  <p:stCondLst>
                                    <p:cond delay="0"/>
                                  </p:stCondLst>
                                  <p:childTnLst>
                                    <p:set>
                                      <p:cBhvr>
                                        <p:cTn id="22" dur="1" fill="hold">
                                          <p:stCondLst>
                                            <p:cond delay="0"/>
                                          </p:stCondLst>
                                        </p:cTn>
                                        <p:tgtEl>
                                          <p:spTgt spid="50181">
                                            <p:txEl>
                                              <p:pRg st="1" end="1"/>
                                            </p:txEl>
                                          </p:spTgt>
                                        </p:tgtEl>
                                        <p:attrNameLst>
                                          <p:attrName>style.visibility</p:attrName>
                                        </p:attrNameLst>
                                      </p:cBhvr>
                                      <p:to>
                                        <p:strVal val="visible"/>
                                      </p:to>
                                    </p:set>
                                    <p:anim calcmode="lin" valueType="num">
                                      <p:cBhvr>
                                        <p:cTn id="23" dur="500" fill="hold"/>
                                        <p:tgtEl>
                                          <p:spTgt spid="50181">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50181">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1" nodeType="clickEffect">
                                  <p:stCondLst>
                                    <p:cond delay="0"/>
                                  </p:stCondLst>
                                  <p:childTnLst>
                                    <p:set>
                                      <p:cBhvr>
                                        <p:cTn id="28" dur="1" fill="hold">
                                          <p:stCondLst>
                                            <p:cond delay="0"/>
                                          </p:stCondLst>
                                        </p:cTn>
                                        <p:tgtEl>
                                          <p:spTgt spid="50181">
                                            <p:txEl>
                                              <p:pRg st="2" end="2"/>
                                            </p:txEl>
                                          </p:spTgt>
                                        </p:tgtEl>
                                        <p:attrNameLst>
                                          <p:attrName>style.visibility</p:attrName>
                                        </p:attrNameLst>
                                      </p:cBhvr>
                                      <p:to>
                                        <p:strVal val="visible"/>
                                      </p:to>
                                    </p:set>
                                    <p:anim calcmode="lin" valueType="num">
                                      <p:cBhvr>
                                        <p:cTn id="29" dur="500" fill="hold"/>
                                        <p:tgtEl>
                                          <p:spTgt spid="50181">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50181">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1" nodeType="clickEffect">
                                  <p:stCondLst>
                                    <p:cond delay="0"/>
                                  </p:stCondLst>
                                  <p:childTnLst>
                                    <p:set>
                                      <p:cBhvr>
                                        <p:cTn id="34" dur="1" fill="hold">
                                          <p:stCondLst>
                                            <p:cond delay="0"/>
                                          </p:stCondLst>
                                        </p:cTn>
                                        <p:tgtEl>
                                          <p:spTgt spid="50181">
                                            <p:txEl>
                                              <p:pRg st="3" end="3"/>
                                            </p:txEl>
                                          </p:spTgt>
                                        </p:tgtEl>
                                        <p:attrNameLst>
                                          <p:attrName>style.visibility</p:attrName>
                                        </p:attrNameLst>
                                      </p:cBhvr>
                                      <p:to>
                                        <p:strVal val="visible"/>
                                      </p:to>
                                    </p:set>
                                    <p:anim calcmode="lin" valueType="num">
                                      <p:cBhvr>
                                        <p:cTn id="35" dur="500" fill="hold"/>
                                        <p:tgtEl>
                                          <p:spTgt spid="50181">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50181">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0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1" uiExpand="1" build="allAtOnce" animBg="1"/>
      <p:bldP spid="50182"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b="-85747"/>
          </a:stretch>
        </a:blipFill>
        <a:effectLst/>
      </p:bgPr>
    </p:bg>
    <p:spTree>
      <p:nvGrpSpPr>
        <p:cNvPr id="1" name=""/>
        <p:cNvGrpSpPr/>
        <p:nvPr/>
      </p:nvGrpSpPr>
      <p:grpSpPr>
        <a:xfrm>
          <a:off x="0" y="0"/>
          <a:ext cx="0" cy="0"/>
          <a:chOff x="0" y="0"/>
          <a:chExt cx="0" cy="0"/>
        </a:xfrm>
      </p:grpSpPr>
      <p:sp>
        <p:nvSpPr>
          <p:cNvPr id="55303" name="Rectangle 7"/>
          <p:cNvSpPr>
            <a:spLocks noChangeArrowheads="1"/>
          </p:cNvSpPr>
          <p:nvPr/>
        </p:nvSpPr>
        <p:spPr bwMode="auto">
          <a:xfrm>
            <a:off x="576263" y="25400"/>
            <a:ext cx="8316912" cy="99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CH" sz="2800" b="1">
                <a:solidFill>
                  <a:srgbClr val="FF0000"/>
                </a:solidFill>
              </a:rPr>
              <a:t>Avec cette idée de paquets d’énergie, Einstein peut expliquer l’effet photoélectrique :</a:t>
            </a:r>
            <a:r>
              <a:rPr lang="fr-CH" sz="2800" b="1">
                <a:solidFill>
                  <a:srgbClr val="CC3300"/>
                </a:solidFill>
              </a:rPr>
              <a:t> </a:t>
            </a:r>
            <a:endParaRPr lang="fr-FR" sz="2800" b="1">
              <a:solidFill>
                <a:srgbClr val="CC3300"/>
              </a:solidFill>
            </a:endParaRPr>
          </a:p>
        </p:txBody>
      </p:sp>
      <p:sp>
        <p:nvSpPr>
          <p:cNvPr id="55305" name="Rectangle 9"/>
          <p:cNvSpPr>
            <a:spLocks noChangeArrowheads="1"/>
          </p:cNvSpPr>
          <p:nvPr/>
        </p:nvSpPr>
        <p:spPr bwMode="auto">
          <a:xfrm>
            <a:off x="539750" y="1112838"/>
            <a:ext cx="7921625"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b="1">
                <a:solidFill>
                  <a:srgbClr val="FF0000"/>
                </a:solidFill>
              </a:rPr>
              <a:t>Lorsqu’un photon interagit avec un électron, il </a:t>
            </a:r>
            <a:r>
              <a:rPr lang="fr-FR" altLang="ja-JP" sz="2800" b="1">
                <a:solidFill>
                  <a:srgbClr val="FF0000"/>
                </a:solidFill>
                <a:ea typeface="ＭＳ Ｐゴシック" pitchFamily="20" charset="-128"/>
              </a:rPr>
              <a:t>lui communique toute son énergie ( = h f ) et il </a:t>
            </a:r>
            <a:r>
              <a:rPr lang="fr-FR" sz="2800" b="1">
                <a:solidFill>
                  <a:srgbClr val="FF0000"/>
                </a:solidFill>
              </a:rPr>
              <a:t>dispara</a:t>
            </a:r>
            <a:r>
              <a:rPr lang="fr-FR" altLang="ja-JP" sz="2800" b="1">
                <a:solidFill>
                  <a:srgbClr val="FF0000"/>
                </a:solidFill>
                <a:ea typeface="ＭＳ Ｐゴシック" pitchFamily="20" charset="-128"/>
              </a:rPr>
              <a:t>ît.</a:t>
            </a:r>
          </a:p>
          <a:p>
            <a:r>
              <a:rPr lang="fr-FR" sz="2800" b="1">
                <a:solidFill>
                  <a:srgbClr val="FF0000"/>
                </a:solidFill>
              </a:rPr>
              <a:t>L’électron proche de la surface qui a reçu cette énergie en cède une partie au métal (= travail d’extraction du métal) et emporte avec lui sous forme d’énergie cinétique le reste de l’énergie reçue par le photon.</a:t>
            </a:r>
          </a:p>
          <a:p>
            <a:r>
              <a:rPr lang="fr-FR" sz="2800" b="1">
                <a:solidFill>
                  <a:srgbClr val="FF0000"/>
                </a:solidFill>
              </a:rPr>
              <a:t>Ceci permet de poser l’équation suivante :</a:t>
            </a:r>
            <a:endParaRPr lang="fr-FR" sz="2800" b="1">
              <a:solidFill>
                <a:srgbClr val="FF0000"/>
              </a:solidFill>
              <a:latin typeface="Symbol" pitchFamily="18" charset="2"/>
            </a:endParaRPr>
          </a:p>
        </p:txBody>
      </p:sp>
      <p:sp>
        <p:nvSpPr>
          <p:cNvPr id="55306" name="Rectangle 10"/>
          <p:cNvSpPr>
            <a:spLocks noChangeArrowheads="1"/>
          </p:cNvSpPr>
          <p:nvPr/>
        </p:nvSpPr>
        <p:spPr bwMode="auto">
          <a:xfrm>
            <a:off x="2270125" y="6157913"/>
            <a:ext cx="3397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b="1">
                <a:solidFill>
                  <a:srgbClr val="FF0000"/>
                </a:solidFill>
              </a:rPr>
              <a:t>C’est l’équation d’une droite !</a:t>
            </a:r>
          </a:p>
        </p:txBody>
      </p:sp>
      <p:pic>
        <p:nvPicPr>
          <p:cNvPr id="55307" name="Picture 11" descr="DiagrammeEinstei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741863" y="1033463"/>
            <a:ext cx="4367212" cy="36195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11" name="Picture 15" descr="DiagrammeEinstein"/>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6364288" y="5027613"/>
            <a:ext cx="1979612" cy="163988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10" name="Rectangle 14"/>
          <p:cNvSpPr>
            <a:spLocks noChangeArrowheads="1"/>
          </p:cNvSpPr>
          <p:nvPr/>
        </p:nvSpPr>
        <p:spPr bwMode="auto">
          <a:xfrm>
            <a:off x="1141413" y="5430838"/>
            <a:ext cx="45783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800" b="1">
                <a:solidFill>
                  <a:srgbClr val="FF0000"/>
                </a:solidFill>
              </a:rPr>
              <a:t>Energie cinétique = h f - </a:t>
            </a:r>
            <a:r>
              <a:rPr lang="fr-FR" sz="2800" b="1">
                <a:solidFill>
                  <a:srgbClr val="FF0000"/>
                </a:solidFill>
                <a:latin typeface="Symbol" pitchFamily="18" charset="2"/>
              </a:rPr>
              <a:t></a:t>
            </a:r>
          </a:p>
        </p:txBody>
      </p:sp>
      <p:sp>
        <p:nvSpPr>
          <p:cNvPr id="55314" name="Text Box 18"/>
          <p:cNvSpPr txBox="1">
            <a:spLocks noChangeArrowheads="1"/>
          </p:cNvSpPr>
          <p:nvPr/>
        </p:nvSpPr>
        <p:spPr bwMode="auto">
          <a:xfrm>
            <a:off x="73025" y="3465513"/>
            <a:ext cx="4716463" cy="1187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a:t>En 1915, cette équation a été vérifiée expérimentalement par Robert Millikan, prix Nobel 1923.</a:t>
            </a:r>
            <a:endParaRPr lang="fr-FR" sz="2400"/>
          </a:p>
        </p:txBody>
      </p:sp>
      <p:pic>
        <p:nvPicPr>
          <p:cNvPr id="55315" name="Picture 19" descr="Millikan"/>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bwMode="auto">
          <a:xfrm>
            <a:off x="1619250" y="1054100"/>
            <a:ext cx="1692275" cy="24479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18" name="Text Box 22"/>
          <p:cNvSpPr txBox="1">
            <a:spLocks noChangeArrowheads="1"/>
          </p:cNvSpPr>
          <p:nvPr/>
        </p:nvSpPr>
        <p:spPr bwMode="auto">
          <a:xfrm>
            <a:off x="6362700" y="6643688"/>
            <a:ext cx="1987550" cy="2143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de E. Hecht p. 1127</a:t>
            </a:r>
            <a:endParaRPr lang="fr-FR" sz="8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5303"/>
                                        </p:tgtEl>
                                        <p:attrNameLst>
                                          <p:attrName>style.visibility</p:attrName>
                                        </p:attrNameLst>
                                      </p:cBhvr>
                                      <p:to>
                                        <p:strVal val="visible"/>
                                      </p:to>
                                    </p:set>
                                    <p:anim calcmode="lin" valueType="num">
                                      <p:cBhvr>
                                        <p:cTn id="7" dur="1000" fill="hold"/>
                                        <p:tgtEl>
                                          <p:spTgt spid="55303"/>
                                        </p:tgtEl>
                                        <p:attrNameLst>
                                          <p:attrName>ppt_w</p:attrName>
                                        </p:attrNameLst>
                                      </p:cBhvr>
                                      <p:tavLst>
                                        <p:tav tm="0">
                                          <p:val>
                                            <p:strVal val="#ppt_w+.3"/>
                                          </p:val>
                                        </p:tav>
                                        <p:tav tm="100000">
                                          <p:val>
                                            <p:strVal val="#ppt_w"/>
                                          </p:val>
                                        </p:tav>
                                      </p:tavLst>
                                    </p:anim>
                                    <p:anim calcmode="lin" valueType="num">
                                      <p:cBhvr>
                                        <p:cTn id="8" dur="1000" fill="hold"/>
                                        <p:tgtEl>
                                          <p:spTgt spid="55303"/>
                                        </p:tgtEl>
                                        <p:attrNameLst>
                                          <p:attrName>ppt_h</p:attrName>
                                        </p:attrNameLst>
                                      </p:cBhvr>
                                      <p:tavLst>
                                        <p:tav tm="0">
                                          <p:val>
                                            <p:strVal val="#ppt_h"/>
                                          </p:val>
                                        </p:tav>
                                        <p:tav tm="100000">
                                          <p:val>
                                            <p:strVal val="#ppt_h"/>
                                          </p:val>
                                        </p:tav>
                                      </p:tavLst>
                                    </p:anim>
                                    <p:animEffect transition="in" filter="fade">
                                      <p:cBhvr>
                                        <p:cTn id="9" dur="1000"/>
                                        <p:tgtEl>
                                          <p:spTgt spid="5530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5305">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5305">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5305">
                                            <p:txEl>
                                              <p:pRg st="2" end="2"/>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5310"/>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530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5531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499"/>
                                          </p:stCondLst>
                                        </p:cTn>
                                        <p:tgtEl>
                                          <p:spTgt spid="55318"/>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5314"/>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5530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55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P spid="55305" grpId="0" build="p"/>
      <p:bldP spid="55306" grpId="0"/>
      <p:bldP spid="55310" grpId="0"/>
      <p:bldP spid="55314" grpId="0" animBg="1"/>
      <p:bldP spid="55318"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6350"/>
            <a:ext cx="8218488" cy="10080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600"/>
              <a:t>Résumé de l’acte 2: que sait-on de nouveau à la fin de l’année 1905 ?</a:t>
            </a:r>
            <a:endParaRPr lang="fr-FR" sz="3600"/>
          </a:p>
        </p:txBody>
      </p:sp>
      <p:sp>
        <p:nvSpPr>
          <p:cNvPr id="51213" name="Rectangle 13"/>
          <p:cNvSpPr>
            <a:spLocks noGrp="1" noChangeArrowheads="1"/>
          </p:cNvSpPr>
          <p:nvPr>
            <p:ph type="body" sz="half" idx="1"/>
          </p:nvPr>
        </p:nvSpPr>
        <p:spPr bwMode="auto">
          <a:xfrm>
            <a:off x="107950" y="1317625"/>
            <a:ext cx="8991600" cy="37687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90000"/>
              </a:lnSpc>
            </a:pPr>
            <a:r>
              <a:rPr lang="fr-FR" sz="2400" b="1">
                <a:solidFill>
                  <a:schemeClr val="accent2"/>
                </a:solidFill>
              </a:rPr>
              <a:t>La lumière est émise par la matière de façon discontinue.</a:t>
            </a:r>
          </a:p>
          <a:p>
            <a:pPr>
              <a:lnSpc>
                <a:spcPct val="90000"/>
              </a:lnSpc>
            </a:pPr>
            <a:r>
              <a:rPr lang="fr-FR" sz="2400" b="1">
                <a:solidFill>
                  <a:schemeClr val="accent2"/>
                </a:solidFill>
              </a:rPr>
              <a:t>La lumière se compose de paquets d’énergie</a:t>
            </a:r>
            <a:r>
              <a:rPr lang="fr-FR" sz="2400" b="1"/>
              <a:t>; le mot photon n’apparaît en fait que dès 1923.</a:t>
            </a:r>
          </a:p>
          <a:p>
            <a:pPr>
              <a:lnSpc>
                <a:spcPct val="90000"/>
              </a:lnSpc>
            </a:pPr>
            <a:r>
              <a:rPr lang="fr-FR" sz="2400" b="1">
                <a:solidFill>
                  <a:schemeClr val="accent2"/>
                </a:solidFill>
              </a:rPr>
              <a:t>La lumière est absorbée par la matière de façon discontinue.</a:t>
            </a:r>
            <a:endParaRPr lang="fr-CH" sz="2400" b="1">
              <a:solidFill>
                <a:schemeClr val="accent2"/>
              </a:solidFill>
            </a:endParaRPr>
          </a:p>
          <a:p>
            <a:pPr>
              <a:lnSpc>
                <a:spcPct val="90000"/>
              </a:lnSpc>
            </a:pPr>
            <a:r>
              <a:rPr lang="fr-FR" sz="2400" b="1">
                <a:solidFill>
                  <a:schemeClr val="accent2"/>
                </a:solidFill>
              </a:rPr>
              <a:t>La </a:t>
            </a:r>
            <a:r>
              <a:rPr lang="fr-CH" sz="2400" b="1">
                <a:solidFill>
                  <a:schemeClr val="accent2"/>
                </a:solidFill>
              </a:rPr>
              <a:t>lumière a donc un comportement MIXTE</a:t>
            </a:r>
            <a:r>
              <a:rPr lang="fr-CH" sz="2400" b="1"/>
              <a:t> que l’on peut expliquer très grossièrement comme ceci:</a:t>
            </a:r>
          </a:p>
          <a:p>
            <a:pPr>
              <a:lnSpc>
                <a:spcPct val="90000"/>
              </a:lnSpc>
            </a:pPr>
            <a:r>
              <a:rPr lang="fr-CH" sz="2400" b="1"/>
              <a:t>Lorsqu’elle «voyage», elle se comporte comme une</a:t>
            </a:r>
            <a:r>
              <a:rPr lang="fr-CH" sz="2400" b="1">
                <a:solidFill>
                  <a:schemeClr val="accent2"/>
                </a:solidFill>
              </a:rPr>
              <a:t> onde</a:t>
            </a:r>
            <a:r>
              <a:rPr lang="fr-CH" sz="2400" b="1"/>
              <a:t>.</a:t>
            </a:r>
          </a:p>
          <a:p>
            <a:pPr>
              <a:lnSpc>
                <a:spcPct val="90000"/>
              </a:lnSpc>
            </a:pPr>
            <a:r>
              <a:rPr lang="fr-CH" sz="2400" b="1"/>
              <a:t>Lorsqu’elle interagit avec la matière, elle se comporte comme des </a:t>
            </a:r>
            <a:r>
              <a:rPr lang="fr-CH" sz="2400" b="1">
                <a:solidFill>
                  <a:schemeClr val="accent2"/>
                </a:solidFill>
              </a:rPr>
              <a:t>particules</a:t>
            </a:r>
            <a:r>
              <a:rPr lang="fr-CH" sz="2400" b="1"/>
              <a:t> (= paquets d’énergie).</a:t>
            </a:r>
            <a:endParaRPr lang="fr-FR" sz="2400" b="1"/>
          </a:p>
        </p:txBody>
      </p:sp>
      <p:sp>
        <p:nvSpPr>
          <p:cNvPr id="51209" name="Text Box 9"/>
          <p:cNvSpPr txBox="1">
            <a:spLocks noChangeArrowheads="1"/>
          </p:cNvSpPr>
          <p:nvPr/>
        </p:nvSpPr>
        <p:spPr bwMode="auto">
          <a:xfrm>
            <a:off x="6154738" y="5356225"/>
            <a:ext cx="1225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3600" b="1">
                <a:solidFill>
                  <a:srgbClr val="FF0000"/>
                </a:solidFill>
              </a:rPr>
              <a:t>h f</a:t>
            </a:r>
            <a:endParaRPr lang="fr-FR" sz="3600" b="1">
              <a:solidFill>
                <a:srgbClr val="FF0000"/>
              </a:solidFill>
            </a:endParaRPr>
          </a:p>
        </p:txBody>
      </p:sp>
      <p:sp>
        <p:nvSpPr>
          <p:cNvPr id="51210" name="Oval 10"/>
          <p:cNvSpPr>
            <a:spLocks noChangeArrowheads="1"/>
          </p:cNvSpPr>
          <p:nvPr/>
        </p:nvSpPr>
        <p:spPr bwMode="auto">
          <a:xfrm>
            <a:off x="6156325" y="5276850"/>
            <a:ext cx="1152525" cy="865188"/>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211" name="Rectangle 11"/>
          <p:cNvSpPr>
            <a:spLocks noChangeArrowheads="1"/>
          </p:cNvSpPr>
          <p:nvPr/>
        </p:nvSpPr>
        <p:spPr bwMode="auto">
          <a:xfrm>
            <a:off x="3251200" y="6142038"/>
            <a:ext cx="5892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CH" b="1">
                <a:solidFill>
                  <a:srgbClr val="FF0000"/>
                </a:solidFill>
              </a:rPr>
              <a:t>Avec h = 0,000000000000000000000000000006626 Js</a:t>
            </a:r>
            <a:endParaRPr lang="fr-FR" b="1">
              <a:solidFill>
                <a:srgbClr val="FF0000"/>
              </a:solidFill>
            </a:endParaRPr>
          </a:p>
        </p:txBody>
      </p:sp>
      <p:pic>
        <p:nvPicPr>
          <p:cNvPr id="51215" name="Picture 15" descr="SautEnergieSeul"/>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08850" y="5133975"/>
            <a:ext cx="1457325" cy="8001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18" name="Rectangle 18"/>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51217" name="Picture 17" descr="dual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5133975"/>
            <a:ext cx="1512887" cy="1123950"/>
          </a:xfrm>
          <a:prstGeom prst="rect">
            <a:avLst/>
          </a:prstGeom>
          <a:noFill/>
          <a:extLst>
            <a:ext uri="{909E8E84-426E-40DD-AFC4-6F175D3DCCD1}">
              <a14:hiddenFill xmlns:a14="http://schemas.microsoft.com/office/drawing/2010/main">
                <a:solidFill>
                  <a:srgbClr val="FFFFFF"/>
                </a:solidFill>
              </a14:hiddenFill>
            </a:ext>
          </a:extLst>
        </p:spPr>
      </p:pic>
      <p:sp>
        <p:nvSpPr>
          <p:cNvPr id="51220" name="Rectangle 20"/>
          <p:cNvSpPr>
            <a:spLocks noChangeArrowheads="1"/>
          </p:cNvSpPr>
          <p:nvPr/>
        </p:nvSpPr>
        <p:spPr bwMode="auto">
          <a:xfrm>
            <a:off x="0" y="2462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51219" name="Picture 19" descr="on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5133975"/>
            <a:ext cx="1296987" cy="814388"/>
          </a:xfrm>
          <a:prstGeom prst="rect">
            <a:avLst/>
          </a:prstGeom>
          <a:noFill/>
          <a:extLst>
            <a:ext uri="{909E8E84-426E-40DD-AFC4-6F175D3DCCD1}">
              <a14:hiddenFill xmlns:a14="http://schemas.microsoft.com/office/drawing/2010/main">
                <a:solidFill>
                  <a:srgbClr val="FFFFFF"/>
                </a:solidFill>
              </a14:hiddenFill>
            </a:ext>
          </a:extLst>
        </p:spPr>
      </p:pic>
      <p:sp>
        <p:nvSpPr>
          <p:cNvPr id="51222" name="Rectangle 22"/>
          <p:cNvSpPr>
            <a:spLocks noChangeArrowheads="1"/>
          </p:cNvSpPr>
          <p:nvPr/>
        </p:nvSpPr>
        <p:spPr bwMode="auto">
          <a:xfrm>
            <a:off x="0" y="2609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51221" name="Picture 21" descr="phot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7175" y="5141913"/>
            <a:ext cx="1441450" cy="815975"/>
          </a:xfrm>
          <a:prstGeom prst="rect">
            <a:avLst/>
          </a:prstGeom>
          <a:noFill/>
          <a:extLst>
            <a:ext uri="{909E8E84-426E-40DD-AFC4-6F175D3DCCD1}">
              <a14:hiddenFill xmlns:a14="http://schemas.microsoft.com/office/drawing/2010/main">
                <a:solidFill>
                  <a:srgbClr val="FFFFFF"/>
                </a:solidFill>
              </a14:hiddenFill>
            </a:ext>
          </a:extLst>
        </p:spPr>
      </p:pic>
      <p:sp>
        <p:nvSpPr>
          <p:cNvPr id="51223" name="Line 23"/>
          <p:cNvSpPr>
            <a:spLocks noChangeShapeType="1"/>
          </p:cNvSpPr>
          <p:nvPr/>
        </p:nvSpPr>
        <p:spPr bwMode="auto">
          <a:xfrm>
            <a:off x="0" y="12001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51213">
                                            <p:txEl>
                                              <p:pRg st="0" end="0"/>
                                            </p:txEl>
                                          </p:spTgt>
                                        </p:tgtEl>
                                        <p:attrNameLst>
                                          <p:attrName>style.visibility</p:attrName>
                                        </p:attrNameLst>
                                      </p:cBhvr>
                                      <p:to>
                                        <p:strVal val="visible"/>
                                      </p:to>
                                    </p:set>
                                    <p:animEffect transition="in" filter="slide(fromBottom)">
                                      <p:cBhvr>
                                        <p:cTn id="7" dur="500"/>
                                        <p:tgtEl>
                                          <p:spTgt spid="512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iterate type="lt">
                                    <p:tmPct val="0"/>
                                  </p:iterate>
                                  <p:childTnLst>
                                    <p:set>
                                      <p:cBhvr>
                                        <p:cTn id="11" dur="1" fill="hold">
                                          <p:stCondLst>
                                            <p:cond delay="0"/>
                                          </p:stCondLst>
                                        </p:cTn>
                                        <p:tgtEl>
                                          <p:spTgt spid="51213">
                                            <p:txEl>
                                              <p:pRg st="1" end="1"/>
                                            </p:txEl>
                                          </p:spTgt>
                                        </p:tgtEl>
                                        <p:attrNameLst>
                                          <p:attrName>style.visibility</p:attrName>
                                        </p:attrNameLst>
                                      </p:cBhvr>
                                      <p:to>
                                        <p:strVal val="visible"/>
                                      </p:to>
                                    </p:set>
                                    <p:animEffect transition="in" filter="slide(fromBottom)">
                                      <p:cBhvr>
                                        <p:cTn id="12" dur="500"/>
                                        <p:tgtEl>
                                          <p:spTgt spid="5121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iterate type="lt">
                                    <p:tmPct val="0"/>
                                  </p:iterate>
                                  <p:childTnLst>
                                    <p:set>
                                      <p:cBhvr>
                                        <p:cTn id="16" dur="1" fill="hold">
                                          <p:stCondLst>
                                            <p:cond delay="0"/>
                                          </p:stCondLst>
                                        </p:cTn>
                                        <p:tgtEl>
                                          <p:spTgt spid="51213">
                                            <p:txEl>
                                              <p:pRg st="2" end="2"/>
                                            </p:txEl>
                                          </p:spTgt>
                                        </p:tgtEl>
                                        <p:attrNameLst>
                                          <p:attrName>style.visibility</p:attrName>
                                        </p:attrNameLst>
                                      </p:cBhvr>
                                      <p:to>
                                        <p:strVal val="visible"/>
                                      </p:to>
                                    </p:set>
                                    <p:animEffect transition="in" filter="slide(fromBottom)">
                                      <p:cBhvr>
                                        <p:cTn id="17" dur="500"/>
                                        <p:tgtEl>
                                          <p:spTgt spid="5121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iterate type="lt">
                                    <p:tmPct val="0"/>
                                  </p:iterate>
                                  <p:childTnLst>
                                    <p:set>
                                      <p:cBhvr>
                                        <p:cTn id="21" dur="1" fill="hold">
                                          <p:stCondLst>
                                            <p:cond delay="0"/>
                                          </p:stCondLst>
                                        </p:cTn>
                                        <p:tgtEl>
                                          <p:spTgt spid="51213">
                                            <p:txEl>
                                              <p:pRg st="3" end="3"/>
                                            </p:txEl>
                                          </p:spTgt>
                                        </p:tgtEl>
                                        <p:attrNameLst>
                                          <p:attrName>style.visibility</p:attrName>
                                        </p:attrNameLst>
                                      </p:cBhvr>
                                      <p:to>
                                        <p:strVal val="visible"/>
                                      </p:to>
                                    </p:set>
                                    <p:animEffect transition="in" filter="slide(fromBottom)">
                                      <p:cBhvr>
                                        <p:cTn id="22" dur="500"/>
                                        <p:tgtEl>
                                          <p:spTgt spid="51213">
                                            <p:txEl>
                                              <p:pRg st="3" end="3"/>
                                            </p:txEl>
                                          </p:spTgt>
                                        </p:tgtEl>
                                      </p:cBhvr>
                                    </p:animEffect>
                                  </p:childTnLst>
                                </p:cTn>
                              </p:par>
                              <p:par>
                                <p:cTn id="23" presetID="1" presetClass="entr" presetSubtype="0" fill="hold" nodeType="withEffect">
                                  <p:stCondLst>
                                    <p:cond delay="0"/>
                                  </p:stCondLst>
                                  <p:childTnLst>
                                    <p:set>
                                      <p:cBhvr>
                                        <p:cTn id="24" dur="1" fill="hold">
                                          <p:stCondLst>
                                            <p:cond delay="0"/>
                                          </p:stCondLst>
                                        </p:cTn>
                                        <p:tgtEl>
                                          <p:spTgt spid="512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2" presetClass="entr" presetSubtype="4" fill="hold" grpId="0" nodeType="clickEffect">
                                  <p:stCondLst>
                                    <p:cond delay="0"/>
                                  </p:stCondLst>
                                  <p:iterate type="lt">
                                    <p:tmPct val="0"/>
                                  </p:iterate>
                                  <p:childTnLst>
                                    <p:set>
                                      <p:cBhvr>
                                        <p:cTn id="28" dur="1" fill="hold">
                                          <p:stCondLst>
                                            <p:cond delay="0"/>
                                          </p:stCondLst>
                                        </p:cTn>
                                        <p:tgtEl>
                                          <p:spTgt spid="51213">
                                            <p:txEl>
                                              <p:pRg st="4" end="4"/>
                                            </p:txEl>
                                          </p:spTgt>
                                        </p:tgtEl>
                                        <p:attrNameLst>
                                          <p:attrName>style.visibility</p:attrName>
                                        </p:attrNameLst>
                                      </p:cBhvr>
                                      <p:to>
                                        <p:strVal val="visible"/>
                                      </p:to>
                                    </p:set>
                                    <p:animEffect transition="in" filter="slide(fromBottom)">
                                      <p:cBhvr>
                                        <p:cTn id="29" dur="500"/>
                                        <p:tgtEl>
                                          <p:spTgt spid="51213">
                                            <p:txEl>
                                              <p:pRg st="4" end="4"/>
                                            </p:txEl>
                                          </p:spTgt>
                                        </p:tgtEl>
                                      </p:cBhvr>
                                    </p:animEffect>
                                  </p:childTnLst>
                                </p:cTn>
                              </p:par>
                              <p:par>
                                <p:cTn id="30" presetID="1" presetClass="entr" presetSubtype="0" fill="hold" nodeType="withEffect">
                                  <p:stCondLst>
                                    <p:cond delay="0"/>
                                  </p:stCondLst>
                                  <p:childTnLst>
                                    <p:set>
                                      <p:cBhvr>
                                        <p:cTn id="31" dur="1" fill="hold">
                                          <p:stCondLst>
                                            <p:cond delay="0"/>
                                          </p:stCondLst>
                                        </p:cTn>
                                        <p:tgtEl>
                                          <p:spTgt spid="51219"/>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4" fill="hold" grpId="0" nodeType="clickEffect">
                                  <p:stCondLst>
                                    <p:cond delay="0"/>
                                  </p:stCondLst>
                                  <p:iterate type="lt">
                                    <p:tmPct val="0"/>
                                  </p:iterate>
                                  <p:childTnLst>
                                    <p:set>
                                      <p:cBhvr>
                                        <p:cTn id="35" dur="1" fill="hold">
                                          <p:stCondLst>
                                            <p:cond delay="0"/>
                                          </p:stCondLst>
                                        </p:cTn>
                                        <p:tgtEl>
                                          <p:spTgt spid="51213">
                                            <p:txEl>
                                              <p:pRg st="5" end="5"/>
                                            </p:txEl>
                                          </p:spTgt>
                                        </p:tgtEl>
                                        <p:attrNameLst>
                                          <p:attrName>style.visibility</p:attrName>
                                        </p:attrNameLst>
                                      </p:cBhvr>
                                      <p:to>
                                        <p:strVal val="visible"/>
                                      </p:to>
                                    </p:set>
                                    <p:animEffect transition="in" filter="slide(fromBottom)">
                                      <p:cBhvr>
                                        <p:cTn id="36" dur="500"/>
                                        <p:tgtEl>
                                          <p:spTgt spid="51213">
                                            <p:txEl>
                                              <p:pRg st="5" end="5"/>
                                            </p:txEl>
                                          </p:spTgt>
                                        </p:tgtEl>
                                      </p:cBhvr>
                                    </p:animEffect>
                                  </p:childTnLst>
                                </p:cTn>
                              </p:par>
                              <p:par>
                                <p:cTn id="37" presetID="1" presetClass="entr" presetSubtype="0" fill="hold" nodeType="withEffect">
                                  <p:stCondLst>
                                    <p:cond delay="0"/>
                                  </p:stCondLst>
                                  <p:childTnLst>
                                    <p:set>
                                      <p:cBhvr>
                                        <p:cTn id="38" dur="1" fill="hold">
                                          <p:stCondLst>
                                            <p:cond delay="0"/>
                                          </p:stCondLst>
                                        </p:cTn>
                                        <p:tgtEl>
                                          <p:spTgt spid="5122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0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1210"/>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5120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121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1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3" grpId="0" uiExpand="1" build="p"/>
      <p:bldP spid="51209" grpId="0"/>
      <p:bldP spid="51209" grpId="1"/>
      <p:bldP spid="51210" grpId="0" animBg="1"/>
      <p:bldP spid="512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Rectangle 5"/>
          <p:cNvSpPr>
            <a:spLocks noGrp="1" noChangeArrowheads="1"/>
          </p:cNvSpPr>
          <p:nvPr>
            <p:ph type="body" sz="half" idx="1"/>
          </p:nvPr>
        </p:nvSpPr>
        <p:spPr bwMode="auto">
          <a:xfrm>
            <a:off x="342900" y="704850"/>
            <a:ext cx="6267450" cy="14779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En 1899, J.J. Thomson, prix Nobel en 1906, parvient à confirmer expérimentalement l’existence de l’électron.</a:t>
            </a:r>
          </a:p>
        </p:txBody>
      </p:sp>
      <p:pic>
        <p:nvPicPr>
          <p:cNvPr id="78858" name="Picture 10" descr="ThomsonElectron"/>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872288" y="666750"/>
            <a:ext cx="1819275" cy="15763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60" name="Rectangle 12"/>
          <p:cNvSpPr>
            <a:spLocks noChangeArrowheads="1"/>
          </p:cNvSpPr>
          <p:nvPr/>
        </p:nvSpPr>
        <p:spPr bwMode="auto">
          <a:xfrm>
            <a:off x="357188" y="2921000"/>
            <a:ext cx="8367712"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tx1"/>
                </a:solidFill>
              </a:rPr>
              <a:t>Les physiciens cherchent alors à comprendre la structure de l’atome.</a:t>
            </a:r>
          </a:p>
        </p:txBody>
      </p:sp>
      <p:sp>
        <p:nvSpPr>
          <p:cNvPr id="78861" name="Rectangle 13"/>
          <p:cNvSpPr>
            <a:spLocks noChangeArrowheads="1"/>
          </p:cNvSpPr>
          <p:nvPr/>
        </p:nvSpPr>
        <p:spPr bwMode="auto">
          <a:xfrm>
            <a:off x="373063" y="3714750"/>
            <a:ext cx="7265987"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tx1"/>
                </a:solidFill>
              </a:rPr>
              <a:t>En 1902, </a:t>
            </a:r>
            <a:r>
              <a:rPr lang="fr-CH" sz="2400" b="1">
                <a:solidFill>
                  <a:schemeClr val="accent2"/>
                </a:solidFill>
              </a:rPr>
              <a:t>Lord Kelvin (1824-1907) propose l’idée d’une sphère de «gelée» positive avec des électrons incrustés à l’intérieur</a:t>
            </a:r>
            <a:r>
              <a:rPr lang="fr-CH" sz="2400" b="1">
                <a:solidFill>
                  <a:schemeClr val="tx1"/>
                </a:solidFill>
              </a:rPr>
              <a:t>.</a:t>
            </a:r>
          </a:p>
        </p:txBody>
      </p:sp>
      <p:pic>
        <p:nvPicPr>
          <p:cNvPr id="78862" name="Picture 14" descr="Kelvin"/>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bwMode="auto">
          <a:xfrm>
            <a:off x="7594600" y="3443288"/>
            <a:ext cx="1150938" cy="145891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65" name="Rectangle 17"/>
          <p:cNvSpPr>
            <a:spLocks noGrp="1" noChangeArrowheads="1"/>
          </p:cNvSpPr>
          <p:nvPr>
            <p:ph type="title"/>
          </p:nvPr>
        </p:nvSpPr>
        <p:spPr bwMode="auto">
          <a:xfrm>
            <a:off x="0" y="6350"/>
            <a:ext cx="9144000" cy="5730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200"/>
              <a:t>Que se passe-t-il pendant l’entracte ?</a:t>
            </a:r>
            <a:endParaRPr lang="fr-FR" sz="3200"/>
          </a:p>
        </p:txBody>
      </p:sp>
      <p:sp>
        <p:nvSpPr>
          <p:cNvPr id="78866" name="Rectangle 18"/>
          <p:cNvSpPr>
            <a:spLocks noChangeArrowheads="1"/>
          </p:cNvSpPr>
          <p:nvPr/>
        </p:nvSpPr>
        <p:spPr bwMode="auto">
          <a:xfrm>
            <a:off x="360363" y="4921250"/>
            <a:ext cx="878363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accent2"/>
                </a:solidFill>
              </a:rPr>
              <a:t>J.J. Thomson pense que selon ce modèle en sphère les électrons doivent bouger</a:t>
            </a:r>
            <a:r>
              <a:rPr lang="fr-CH" sz="2400" b="1">
                <a:solidFill>
                  <a:schemeClr val="tx1"/>
                </a:solidFill>
              </a:rPr>
              <a:t> à l’intérieur de la sphère.</a:t>
            </a:r>
          </a:p>
        </p:txBody>
      </p:sp>
      <p:sp>
        <p:nvSpPr>
          <p:cNvPr id="78867" name="Rectangle 19"/>
          <p:cNvSpPr>
            <a:spLocks noChangeArrowheads="1"/>
          </p:cNvSpPr>
          <p:nvPr/>
        </p:nvSpPr>
        <p:spPr bwMode="auto">
          <a:xfrm>
            <a:off x="344488" y="2165350"/>
            <a:ext cx="8520112"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tx1"/>
                </a:solidFill>
              </a:rPr>
              <a:t>A l’époque le proton est déjà connu, c’est le noyau de l’atome d’hydrogène.</a:t>
            </a:r>
          </a:p>
        </p:txBody>
      </p:sp>
      <p:sp>
        <p:nvSpPr>
          <p:cNvPr id="78868" name="Rectangle 20"/>
          <p:cNvSpPr>
            <a:spLocks noChangeArrowheads="1"/>
          </p:cNvSpPr>
          <p:nvPr/>
        </p:nvSpPr>
        <p:spPr bwMode="auto">
          <a:xfrm>
            <a:off x="385763" y="5746750"/>
            <a:ext cx="875823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tx1"/>
                </a:solidFill>
              </a:rPr>
              <a:t>En 1910 par une méthode expérimentale, </a:t>
            </a:r>
            <a:r>
              <a:rPr lang="fr-CH" sz="2400" b="1">
                <a:solidFill>
                  <a:schemeClr val="accent2"/>
                </a:solidFill>
              </a:rPr>
              <a:t>E. Rutherford va condamner le modèle de la «gelée» positive</a:t>
            </a:r>
            <a:r>
              <a:rPr lang="fr-CH" sz="2400" b="1">
                <a:solidFill>
                  <a:schemeClr val="tx1"/>
                </a:solidFill>
              </a:rPr>
              <a:t> !</a:t>
            </a:r>
          </a:p>
        </p:txBody>
      </p:sp>
      <p:pic>
        <p:nvPicPr>
          <p:cNvPr id="78869" name="Picture 21" descr="ThomsonExpéri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1288" y="2446338"/>
            <a:ext cx="4035425" cy="3717925"/>
          </a:xfrm>
          <a:prstGeom prst="rect">
            <a:avLst/>
          </a:prstGeom>
          <a:noFill/>
          <a:extLst>
            <a:ext uri="{909E8E84-426E-40DD-AFC4-6F175D3DCCD1}">
              <a14:hiddenFill xmlns:a14="http://schemas.microsoft.com/office/drawing/2010/main">
                <a:solidFill>
                  <a:srgbClr val="FFFFFF"/>
                </a:solidFill>
              </a14:hiddenFill>
            </a:ext>
          </a:extLst>
        </p:spPr>
      </p:pic>
      <p:grpSp>
        <p:nvGrpSpPr>
          <p:cNvPr id="78874" name="Group 26"/>
          <p:cNvGrpSpPr>
            <a:grpSpLocks/>
          </p:cNvGrpSpPr>
          <p:nvPr/>
        </p:nvGrpSpPr>
        <p:grpSpPr bwMode="auto">
          <a:xfrm>
            <a:off x="5429250" y="2381250"/>
            <a:ext cx="3352800" cy="641350"/>
            <a:chOff x="3540" y="1476"/>
            <a:chExt cx="2112" cy="404"/>
          </a:xfrm>
        </p:grpSpPr>
        <p:sp>
          <p:nvSpPr>
            <p:cNvPr id="78870" name="Text Box 22"/>
            <p:cNvSpPr txBox="1">
              <a:spLocks noChangeArrowheads="1"/>
            </p:cNvSpPr>
            <p:nvPr/>
          </p:nvSpPr>
          <p:spPr bwMode="auto">
            <a:xfrm>
              <a:off x="3612" y="1476"/>
              <a:ext cx="204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FF0000"/>
                  </a:solidFill>
                </a:rPr>
                <a:t>Déviation vers le haut pour les particules positives</a:t>
              </a:r>
              <a:endParaRPr lang="fr-FR" b="1">
                <a:solidFill>
                  <a:srgbClr val="FF0000"/>
                </a:solidFill>
              </a:endParaRPr>
            </a:p>
          </p:txBody>
        </p:sp>
        <p:sp>
          <p:nvSpPr>
            <p:cNvPr id="78871" name="Line 23"/>
            <p:cNvSpPr>
              <a:spLocks noChangeShapeType="1"/>
            </p:cNvSpPr>
            <p:nvPr/>
          </p:nvSpPr>
          <p:spPr bwMode="auto">
            <a:xfrm flipV="1">
              <a:off x="3540" y="1476"/>
              <a:ext cx="0" cy="348"/>
            </a:xfrm>
            <a:prstGeom prst="line">
              <a:avLst/>
            </a:prstGeom>
            <a:noFill/>
            <a:ln w="571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78875" name="Group 27"/>
          <p:cNvGrpSpPr>
            <a:grpSpLocks/>
          </p:cNvGrpSpPr>
          <p:nvPr/>
        </p:nvGrpSpPr>
        <p:grpSpPr bwMode="auto">
          <a:xfrm>
            <a:off x="5435600" y="3244850"/>
            <a:ext cx="3352800" cy="641350"/>
            <a:chOff x="3556" y="1948"/>
            <a:chExt cx="2112" cy="404"/>
          </a:xfrm>
        </p:grpSpPr>
        <p:sp>
          <p:nvSpPr>
            <p:cNvPr id="78872" name="Text Box 24"/>
            <p:cNvSpPr txBox="1">
              <a:spLocks noChangeArrowheads="1"/>
            </p:cNvSpPr>
            <p:nvPr/>
          </p:nvSpPr>
          <p:spPr bwMode="auto">
            <a:xfrm>
              <a:off x="3628" y="1948"/>
              <a:ext cx="204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000099"/>
                  </a:solidFill>
                </a:rPr>
                <a:t>Déviation vers le bas pour les particules négatives</a:t>
              </a:r>
              <a:endParaRPr lang="fr-FR" b="1">
                <a:solidFill>
                  <a:srgbClr val="000099"/>
                </a:solidFill>
              </a:endParaRPr>
            </a:p>
          </p:txBody>
        </p:sp>
        <p:sp>
          <p:nvSpPr>
            <p:cNvPr id="78873" name="Line 25"/>
            <p:cNvSpPr>
              <a:spLocks noChangeShapeType="1"/>
            </p:cNvSpPr>
            <p:nvPr/>
          </p:nvSpPr>
          <p:spPr bwMode="auto">
            <a:xfrm flipV="1">
              <a:off x="3556" y="1948"/>
              <a:ext cx="0" cy="348"/>
            </a:xfrm>
            <a:prstGeom prst="line">
              <a:avLst/>
            </a:prstGeom>
            <a:noFill/>
            <a:ln w="57150">
              <a:solidFill>
                <a:srgbClr val="000099"/>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78876" name="Line 28"/>
          <p:cNvSpPr>
            <a:spLocks noChangeShapeType="1"/>
          </p:cNvSpPr>
          <p:nvPr/>
        </p:nvSpPr>
        <p:spPr bwMode="auto">
          <a:xfrm>
            <a:off x="0" y="5524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78877" name="Picture 29" descr="PuréePosit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4763" y="5011738"/>
            <a:ext cx="1438275" cy="1328737"/>
          </a:xfrm>
          <a:prstGeom prst="rect">
            <a:avLst/>
          </a:prstGeom>
          <a:noFill/>
          <a:extLst>
            <a:ext uri="{909E8E84-426E-40DD-AFC4-6F175D3DCCD1}">
              <a14:hiddenFill xmlns:a14="http://schemas.microsoft.com/office/drawing/2010/main">
                <a:solidFill>
                  <a:srgbClr val="FFFFFF"/>
                </a:solidFill>
              </a14:hiddenFill>
            </a:ext>
          </a:extLst>
        </p:spPr>
      </p:pic>
      <p:sp>
        <p:nvSpPr>
          <p:cNvPr id="78878" name="Text Box 30"/>
          <p:cNvSpPr txBox="1">
            <a:spLocks noChangeArrowheads="1"/>
          </p:cNvSpPr>
          <p:nvPr/>
        </p:nvSpPr>
        <p:spPr bwMode="auto">
          <a:xfrm>
            <a:off x="3587750" y="6254750"/>
            <a:ext cx="2012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800"/>
              <a:t>Réf. : Physique de E. Hecht p. 1101</a:t>
            </a:r>
            <a:endParaRPr lang="fr-FR"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78853">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53" presetClass="entr" presetSubtype="0" fill="hold" nodeType="afterEffect">
                                  <p:stCondLst>
                                    <p:cond delay="500"/>
                                  </p:stCondLst>
                                  <p:childTnLst>
                                    <p:set>
                                      <p:cBhvr>
                                        <p:cTn id="9" dur="1" fill="hold">
                                          <p:stCondLst>
                                            <p:cond delay="0"/>
                                          </p:stCondLst>
                                        </p:cTn>
                                        <p:tgtEl>
                                          <p:spTgt spid="78858"/>
                                        </p:tgtEl>
                                        <p:attrNameLst>
                                          <p:attrName>style.visibility</p:attrName>
                                        </p:attrNameLst>
                                      </p:cBhvr>
                                      <p:to>
                                        <p:strVal val="visible"/>
                                      </p:to>
                                    </p:set>
                                    <p:anim calcmode="lin" valueType="num">
                                      <p:cBhvr>
                                        <p:cTn id="10" dur="1000" fill="hold"/>
                                        <p:tgtEl>
                                          <p:spTgt spid="78858"/>
                                        </p:tgtEl>
                                        <p:attrNameLst>
                                          <p:attrName>ppt_w</p:attrName>
                                        </p:attrNameLst>
                                      </p:cBhvr>
                                      <p:tavLst>
                                        <p:tav tm="0">
                                          <p:val>
                                            <p:fltVal val="0"/>
                                          </p:val>
                                        </p:tav>
                                        <p:tav tm="100000">
                                          <p:val>
                                            <p:strVal val="#ppt_w"/>
                                          </p:val>
                                        </p:tav>
                                      </p:tavLst>
                                    </p:anim>
                                    <p:anim calcmode="lin" valueType="num">
                                      <p:cBhvr>
                                        <p:cTn id="11" dur="1000" fill="hold"/>
                                        <p:tgtEl>
                                          <p:spTgt spid="78858"/>
                                        </p:tgtEl>
                                        <p:attrNameLst>
                                          <p:attrName>ppt_h</p:attrName>
                                        </p:attrNameLst>
                                      </p:cBhvr>
                                      <p:tavLst>
                                        <p:tav tm="0">
                                          <p:val>
                                            <p:fltVal val="0"/>
                                          </p:val>
                                        </p:tav>
                                        <p:tav tm="100000">
                                          <p:val>
                                            <p:strVal val="#ppt_h"/>
                                          </p:val>
                                        </p:tav>
                                      </p:tavLst>
                                    </p:anim>
                                    <p:animEffect transition="in" filter="fade">
                                      <p:cBhvr>
                                        <p:cTn id="12" dur="1000"/>
                                        <p:tgtEl>
                                          <p:spTgt spid="788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78869"/>
                                        </p:tgtEl>
                                        <p:attrNameLst>
                                          <p:attrName>style.visibility</p:attrName>
                                        </p:attrNameLst>
                                      </p:cBhvr>
                                      <p:to>
                                        <p:strVal val="visible"/>
                                      </p:to>
                                    </p:set>
                                  </p:childTnLst>
                                  <p:subTnLst>
                                    <p:set>
                                      <p:cBhvr override="childStyle">
                                        <p:cTn dur="1" fill="hold" display="0" masterRel="nextClick" afterEffect="1"/>
                                        <p:tgtEl>
                                          <p:spTgt spid="78869"/>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78874"/>
                                        </p:tgtEl>
                                        <p:attrNameLst>
                                          <p:attrName>style.visibility</p:attrName>
                                        </p:attrNameLst>
                                      </p:cBhvr>
                                      <p:to>
                                        <p:strVal val="visible"/>
                                      </p:to>
                                    </p:set>
                                  </p:childTnLst>
                                  <p:subTnLst>
                                    <p:set>
                                      <p:cBhvr override="childStyle">
                                        <p:cTn dur="1" fill="hold" display="0" masterRel="nextClick" afterEffect="1"/>
                                        <p:tgtEl>
                                          <p:spTgt spid="78874"/>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78875"/>
                                        </p:tgtEl>
                                        <p:attrNameLst>
                                          <p:attrName>style.visibility</p:attrName>
                                        </p:attrNameLst>
                                      </p:cBhvr>
                                      <p:to>
                                        <p:strVal val="visible"/>
                                      </p:to>
                                    </p:set>
                                  </p:childTnLst>
                                  <p:subTnLst>
                                    <p:set>
                                      <p:cBhvr override="childStyle">
                                        <p:cTn dur="1" fill="hold" display="0" masterRel="nextClick" afterEffect="1"/>
                                        <p:tgtEl>
                                          <p:spTgt spid="78875"/>
                                        </p:tgtEl>
                                        <p:attrNameLst>
                                          <p:attrName>style.visibility</p:attrName>
                                        </p:attrNameLst>
                                      </p:cBhvr>
                                      <p:to>
                                        <p:strVal val="hidden"/>
                                      </p:to>
                                    </p:set>
                                  </p:sub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886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886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8861"/>
                                        </p:tgtEl>
                                        <p:attrNameLst>
                                          <p:attrName>style.visibility</p:attrName>
                                        </p:attrNameLst>
                                      </p:cBhvr>
                                      <p:to>
                                        <p:strVal val="visible"/>
                                      </p:to>
                                    </p:set>
                                  </p:childTnLst>
                                </p:cTn>
                              </p:par>
                            </p:childTnLst>
                          </p:cTn>
                        </p:par>
                        <p:par>
                          <p:cTn id="33" fill="hold" nodeType="afterGroup">
                            <p:stCondLst>
                              <p:cond delay="0"/>
                            </p:stCondLst>
                            <p:childTnLst>
                              <p:par>
                                <p:cTn id="34" presetID="53" presetClass="entr" presetSubtype="0" fill="hold" nodeType="afterEffect">
                                  <p:stCondLst>
                                    <p:cond delay="500"/>
                                  </p:stCondLst>
                                  <p:childTnLst>
                                    <p:set>
                                      <p:cBhvr>
                                        <p:cTn id="35" dur="1" fill="hold">
                                          <p:stCondLst>
                                            <p:cond delay="0"/>
                                          </p:stCondLst>
                                        </p:cTn>
                                        <p:tgtEl>
                                          <p:spTgt spid="78862"/>
                                        </p:tgtEl>
                                        <p:attrNameLst>
                                          <p:attrName>style.visibility</p:attrName>
                                        </p:attrNameLst>
                                      </p:cBhvr>
                                      <p:to>
                                        <p:strVal val="visible"/>
                                      </p:to>
                                    </p:set>
                                    <p:anim calcmode="lin" valueType="num">
                                      <p:cBhvr>
                                        <p:cTn id="36" dur="500" fill="hold"/>
                                        <p:tgtEl>
                                          <p:spTgt spid="78862"/>
                                        </p:tgtEl>
                                        <p:attrNameLst>
                                          <p:attrName>ppt_w</p:attrName>
                                        </p:attrNameLst>
                                      </p:cBhvr>
                                      <p:tavLst>
                                        <p:tav tm="0">
                                          <p:val>
                                            <p:fltVal val="0"/>
                                          </p:val>
                                        </p:tav>
                                        <p:tav tm="100000">
                                          <p:val>
                                            <p:strVal val="#ppt_w"/>
                                          </p:val>
                                        </p:tav>
                                      </p:tavLst>
                                    </p:anim>
                                    <p:anim calcmode="lin" valueType="num">
                                      <p:cBhvr>
                                        <p:cTn id="37" dur="500" fill="hold"/>
                                        <p:tgtEl>
                                          <p:spTgt spid="78862"/>
                                        </p:tgtEl>
                                        <p:attrNameLst>
                                          <p:attrName>ppt_h</p:attrName>
                                        </p:attrNameLst>
                                      </p:cBhvr>
                                      <p:tavLst>
                                        <p:tav tm="0">
                                          <p:val>
                                            <p:fltVal val="0"/>
                                          </p:val>
                                        </p:tav>
                                        <p:tav tm="100000">
                                          <p:val>
                                            <p:strVal val="#ppt_h"/>
                                          </p:val>
                                        </p:tav>
                                      </p:tavLst>
                                    </p:anim>
                                    <p:animEffect transition="in" filter="fade">
                                      <p:cBhvr>
                                        <p:cTn id="38" dur="500"/>
                                        <p:tgtEl>
                                          <p:spTgt spid="78862"/>
                                        </p:tgtEl>
                                      </p:cBhvr>
                                    </p:animEffect>
                                  </p:childTnLst>
                                </p:cTn>
                              </p:par>
                              <p:par>
                                <p:cTn id="39" presetID="1" presetClass="entr" presetSubtype="0" fill="hold" nodeType="withEffect">
                                  <p:stCondLst>
                                    <p:cond delay="500"/>
                                  </p:stCondLst>
                                  <p:childTnLst>
                                    <p:set>
                                      <p:cBhvr>
                                        <p:cTn id="40" dur="1" fill="hold">
                                          <p:stCondLst>
                                            <p:cond delay="0"/>
                                          </p:stCondLst>
                                        </p:cTn>
                                        <p:tgtEl>
                                          <p:spTgt spid="78877"/>
                                        </p:tgtEl>
                                        <p:attrNameLst>
                                          <p:attrName>style.visibility</p:attrName>
                                        </p:attrNameLst>
                                      </p:cBhvr>
                                      <p:to>
                                        <p:strVal val="visible"/>
                                      </p:to>
                                    </p:set>
                                  </p:childTnLst>
                                  <p:subTnLst>
                                    <p:set>
                                      <p:cBhvr override="childStyle">
                                        <p:cTn dur="1" fill="hold" display="0" masterRel="nextClick" afterEffect="1"/>
                                        <p:tgtEl>
                                          <p:spTgt spid="78877"/>
                                        </p:tgtEl>
                                        <p:attrNameLst>
                                          <p:attrName>style.visibility</p:attrName>
                                        </p:attrNameLst>
                                      </p:cBhvr>
                                      <p:to>
                                        <p:strVal val="hidden"/>
                                      </p:to>
                                    </p:set>
                                  </p:subTnLst>
                                </p:cTn>
                              </p:par>
                              <p:par>
                                <p:cTn id="41" presetID="1" presetClass="entr" presetSubtype="0" fill="hold" grpId="0" nodeType="withEffect">
                                  <p:stCondLst>
                                    <p:cond delay="500"/>
                                  </p:stCondLst>
                                  <p:childTnLst>
                                    <p:set>
                                      <p:cBhvr>
                                        <p:cTn id="42" dur="1" fill="hold">
                                          <p:stCondLst>
                                            <p:cond delay="499"/>
                                          </p:stCondLst>
                                        </p:cTn>
                                        <p:tgtEl>
                                          <p:spTgt spid="78878"/>
                                        </p:tgtEl>
                                        <p:attrNameLst>
                                          <p:attrName>style.visibility</p:attrName>
                                        </p:attrNameLst>
                                      </p:cBhvr>
                                      <p:to>
                                        <p:strVal val="visible"/>
                                      </p:to>
                                    </p:set>
                                  </p:childTnLst>
                                  <p:subTnLst>
                                    <p:set>
                                      <p:cBhvr override="childStyle">
                                        <p:cTn dur="1" fill="hold" display="0" masterRel="nextClick" afterEffect="1"/>
                                        <p:tgtEl>
                                          <p:spTgt spid="78878"/>
                                        </p:tgtEl>
                                        <p:attrNameLst>
                                          <p:attrName>style.visibility</p:attrName>
                                        </p:attrNameLst>
                                      </p:cBhvr>
                                      <p:to>
                                        <p:strVal val="hidden"/>
                                      </p:to>
                                    </p:set>
                                  </p:sub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886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88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3" grpId="1" build="p"/>
      <p:bldP spid="78860" grpId="0"/>
      <p:bldP spid="78861" grpId="0"/>
      <p:bldP spid="78866" grpId="0"/>
      <p:bldP spid="78867" grpId="0"/>
      <p:bldP spid="78868" grpId="0"/>
      <p:bldP spid="78878"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3" name="Rectangle 5"/>
          <p:cNvSpPr>
            <a:spLocks noChangeArrowheads="1"/>
          </p:cNvSpPr>
          <p:nvPr/>
        </p:nvSpPr>
        <p:spPr bwMode="auto">
          <a:xfrm>
            <a:off x="142875" y="3943350"/>
            <a:ext cx="8821738"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tx1"/>
                </a:solidFill>
              </a:rPr>
              <a:t>Le problème, c’est qu’en physique classique, </a:t>
            </a:r>
            <a:r>
              <a:rPr lang="fr-CH" sz="2400" b="1">
                <a:solidFill>
                  <a:schemeClr val="accent2"/>
                </a:solidFill>
              </a:rPr>
              <a:t>avec un tel modèle, les électrons devraient perdre leur énergie par rayonnement en 10</a:t>
            </a:r>
            <a:r>
              <a:rPr lang="fr-CH" sz="2400" b="1" baseline="30000">
                <a:solidFill>
                  <a:schemeClr val="accent2"/>
                </a:solidFill>
              </a:rPr>
              <a:t>-8</a:t>
            </a:r>
            <a:r>
              <a:rPr lang="fr-CH" sz="2400" b="1">
                <a:solidFill>
                  <a:schemeClr val="accent2"/>
                </a:solidFill>
              </a:rPr>
              <a:t> sec !</a:t>
            </a:r>
          </a:p>
          <a:p>
            <a:pPr marL="342900" indent="-342900">
              <a:spcBef>
                <a:spcPct val="20000"/>
              </a:spcBef>
              <a:buFontTx/>
              <a:buChar char="•"/>
            </a:pPr>
            <a:r>
              <a:rPr lang="fr-CH" sz="2400" b="1">
                <a:solidFill>
                  <a:schemeClr val="accent2"/>
                </a:solidFill>
              </a:rPr>
              <a:t>Or, ce n’est pas le cas !</a:t>
            </a:r>
          </a:p>
          <a:p>
            <a:pPr marL="342900" indent="-342900">
              <a:spcBef>
                <a:spcPct val="20000"/>
              </a:spcBef>
              <a:buFontTx/>
              <a:buChar char="•"/>
            </a:pPr>
            <a:r>
              <a:rPr lang="fr-CH" sz="2400" b="1">
                <a:solidFill>
                  <a:schemeClr val="tx1"/>
                </a:solidFill>
              </a:rPr>
              <a:t>C’est à ce problème que les </a:t>
            </a:r>
            <a:br>
              <a:rPr lang="fr-CH" sz="2400" b="1">
                <a:solidFill>
                  <a:schemeClr val="tx1"/>
                </a:solidFill>
              </a:rPr>
            </a:br>
            <a:r>
              <a:rPr lang="fr-CH" sz="2400" b="1">
                <a:solidFill>
                  <a:schemeClr val="tx1"/>
                </a:solidFill>
              </a:rPr>
              <a:t>héros de l’acte 3 vont s’attaquer !</a:t>
            </a:r>
            <a:endParaRPr lang="fr-FR" sz="2400" b="1">
              <a:solidFill>
                <a:schemeClr val="tx1"/>
              </a:solidFill>
            </a:endParaRPr>
          </a:p>
        </p:txBody>
      </p:sp>
      <p:pic>
        <p:nvPicPr>
          <p:cNvPr id="114701" name="Picture 13" descr="RutherfordAto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7800" y="4746625"/>
            <a:ext cx="1360488" cy="1978025"/>
          </a:xfrm>
          <a:prstGeom prst="rect">
            <a:avLst/>
          </a:prstGeom>
          <a:noFill/>
          <a:extLst>
            <a:ext uri="{909E8E84-426E-40DD-AFC4-6F175D3DCCD1}">
              <a14:hiddenFill xmlns:a14="http://schemas.microsoft.com/office/drawing/2010/main">
                <a:solidFill>
                  <a:srgbClr val="FFFFFF"/>
                </a:solidFill>
              </a14:hiddenFill>
            </a:ext>
          </a:extLst>
        </p:spPr>
      </p:pic>
      <p:pic>
        <p:nvPicPr>
          <p:cNvPr id="114706" name="Picture 18" descr="ModèleAt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050" y="3702050"/>
            <a:ext cx="2959100" cy="2865438"/>
          </a:xfrm>
          <a:prstGeom prst="rect">
            <a:avLst/>
          </a:prstGeom>
          <a:noFill/>
          <a:extLst>
            <a:ext uri="{909E8E84-426E-40DD-AFC4-6F175D3DCCD1}">
              <a14:hiddenFill xmlns:a14="http://schemas.microsoft.com/office/drawing/2010/main">
                <a:solidFill>
                  <a:srgbClr val="FFFFFF"/>
                </a:solidFill>
              </a14:hiddenFill>
            </a:ext>
          </a:extLst>
        </p:spPr>
      </p:pic>
      <p:sp>
        <p:nvSpPr>
          <p:cNvPr id="114691" name="Rectangle 3"/>
          <p:cNvSpPr>
            <a:spLocks noGrp="1" noChangeArrowheads="1"/>
          </p:cNvSpPr>
          <p:nvPr>
            <p:ph type="body" sz="half" idx="1"/>
          </p:nvPr>
        </p:nvSpPr>
        <p:spPr bwMode="auto">
          <a:xfrm>
            <a:off x="133350" y="819150"/>
            <a:ext cx="7067550" cy="15922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En 1910, Ernest Rutherford (prix Nobel de chimie en 1908) bombarde une mince feuille d’or (épaisseur environ 1/10000 mm) avec des particules alpha.</a:t>
            </a:r>
          </a:p>
        </p:txBody>
      </p:sp>
      <p:pic>
        <p:nvPicPr>
          <p:cNvPr id="114692" name="Picture 4" descr="Rutherford"/>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bwMode="auto">
          <a:xfrm>
            <a:off x="7224713" y="666750"/>
            <a:ext cx="1474787"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694" name="Picture 6" descr="RutherfordExpDeviation"/>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bwMode="auto">
          <a:xfrm>
            <a:off x="4400550" y="2911475"/>
            <a:ext cx="3390900" cy="18018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7" name="Rectangle 9"/>
          <p:cNvSpPr>
            <a:spLocks noGrp="1" noChangeArrowheads="1"/>
          </p:cNvSpPr>
          <p:nvPr>
            <p:ph type="title"/>
          </p:nvPr>
        </p:nvSpPr>
        <p:spPr bwMode="auto">
          <a:xfrm>
            <a:off x="0" y="6350"/>
            <a:ext cx="7791450" cy="43973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800"/>
              <a:t>Que se passe-t-il pendant l’entracte ? (suite)</a:t>
            </a:r>
            <a:endParaRPr lang="fr-FR" sz="2800"/>
          </a:p>
        </p:txBody>
      </p:sp>
      <p:pic>
        <p:nvPicPr>
          <p:cNvPr id="114699" name="Picture 11" descr="RutherfordExperien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450" y="2962275"/>
            <a:ext cx="3752850" cy="2689225"/>
          </a:xfrm>
          <a:prstGeom prst="rect">
            <a:avLst/>
          </a:prstGeom>
          <a:noFill/>
          <a:extLst>
            <a:ext uri="{909E8E84-426E-40DD-AFC4-6F175D3DCCD1}">
              <a14:hiddenFill xmlns:a14="http://schemas.microsoft.com/office/drawing/2010/main">
                <a:solidFill>
                  <a:srgbClr val="FFFFFF"/>
                </a:solidFill>
              </a14:hiddenFill>
            </a:ext>
          </a:extLst>
        </p:spPr>
      </p:pic>
      <p:sp>
        <p:nvSpPr>
          <p:cNvPr id="114700" name="Rectangle 12"/>
          <p:cNvSpPr>
            <a:spLocks noChangeArrowheads="1"/>
          </p:cNvSpPr>
          <p:nvPr/>
        </p:nvSpPr>
        <p:spPr bwMode="auto">
          <a:xfrm>
            <a:off x="177800" y="2349500"/>
            <a:ext cx="7067550" cy="159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fr-CH" sz="2400" b="1">
                <a:solidFill>
                  <a:schemeClr val="tx1"/>
                </a:solidFill>
              </a:rPr>
              <a:t>Avec cette expérience, il peut confirmer un modèle de </a:t>
            </a:r>
            <a:r>
              <a:rPr lang="fr-CH" sz="2400" b="1">
                <a:solidFill>
                  <a:schemeClr val="accent2"/>
                </a:solidFill>
              </a:rPr>
              <a:t>l’atome basé sur un noyau très petit entouré d’un « système planétaire » d’électrons</a:t>
            </a:r>
            <a:r>
              <a:rPr lang="fr-CH" sz="2400" b="1">
                <a:solidFill>
                  <a:schemeClr val="tx1"/>
                </a:solidFill>
              </a:rPr>
              <a:t>.</a:t>
            </a:r>
          </a:p>
        </p:txBody>
      </p:sp>
      <p:sp>
        <p:nvSpPr>
          <p:cNvPr id="114703" name="Text Box 15"/>
          <p:cNvSpPr txBox="1">
            <a:spLocks noChangeArrowheads="1"/>
          </p:cNvSpPr>
          <p:nvPr/>
        </p:nvSpPr>
        <p:spPr bwMode="auto">
          <a:xfrm>
            <a:off x="7162800" y="2974975"/>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t>Rutherford</a:t>
            </a:r>
            <a:endParaRPr lang="fr-FR" b="1"/>
          </a:p>
        </p:txBody>
      </p:sp>
      <p:sp>
        <p:nvSpPr>
          <p:cNvPr id="114704" name="Line 16"/>
          <p:cNvSpPr>
            <a:spLocks noChangeShapeType="1"/>
          </p:cNvSpPr>
          <p:nvPr/>
        </p:nvSpPr>
        <p:spPr bwMode="auto">
          <a:xfrm>
            <a:off x="0" y="5715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14705" name="Picture 17" descr="RutherfordLab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4675" y="2724150"/>
            <a:ext cx="4767263" cy="3524250"/>
          </a:xfrm>
          <a:prstGeom prst="rect">
            <a:avLst/>
          </a:prstGeom>
          <a:noFill/>
          <a:extLst>
            <a:ext uri="{909E8E84-426E-40DD-AFC4-6F175D3DCCD1}">
              <a14:hiddenFill xmlns:a14="http://schemas.microsoft.com/office/drawing/2010/main">
                <a:solidFill>
                  <a:srgbClr val="FFFFFF"/>
                </a:solidFill>
              </a14:hiddenFill>
            </a:ext>
          </a:extLst>
        </p:spPr>
      </p:pic>
      <p:grpSp>
        <p:nvGrpSpPr>
          <p:cNvPr id="114711" name="Group 23"/>
          <p:cNvGrpSpPr>
            <a:grpSpLocks/>
          </p:cNvGrpSpPr>
          <p:nvPr/>
        </p:nvGrpSpPr>
        <p:grpSpPr bwMode="auto">
          <a:xfrm>
            <a:off x="1809750" y="3644900"/>
            <a:ext cx="1847850" cy="2495550"/>
            <a:chOff x="1140" y="2296"/>
            <a:chExt cx="1164" cy="1572"/>
          </a:xfrm>
        </p:grpSpPr>
        <p:pic>
          <p:nvPicPr>
            <p:cNvPr id="114707" name="Picture 19" descr="PuréePositi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1" y="2725"/>
              <a:ext cx="906" cy="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114708" name="Line 20"/>
            <p:cNvSpPr>
              <a:spLocks noChangeShapeType="1"/>
            </p:cNvSpPr>
            <p:nvPr/>
          </p:nvSpPr>
          <p:spPr bwMode="auto">
            <a:xfrm>
              <a:off x="1140" y="2484"/>
              <a:ext cx="1164" cy="1332"/>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4709" name="Line 21"/>
            <p:cNvSpPr>
              <a:spLocks noChangeShapeType="1"/>
            </p:cNvSpPr>
            <p:nvPr/>
          </p:nvSpPr>
          <p:spPr bwMode="auto">
            <a:xfrm flipH="1">
              <a:off x="1264" y="2296"/>
              <a:ext cx="888" cy="1572"/>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pic>
        <p:nvPicPr>
          <p:cNvPr id="114712" name="Picture 24" descr="PerteEnergieElectr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9088" y="4743450"/>
            <a:ext cx="3744912" cy="1387475"/>
          </a:xfrm>
          <a:prstGeom prst="rect">
            <a:avLst/>
          </a:prstGeom>
          <a:noFill/>
          <a:extLst>
            <a:ext uri="{909E8E84-426E-40DD-AFC4-6F175D3DCCD1}">
              <a14:hiddenFill xmlns:a14="http://schemas.microsoft.com/office/drawing/2010/main">
                <a:solidFill>
                  <a:srgbClr val="FFFFFF"/>
                </a:solidFill>
              </a14:hiddenFill>
            </a:ext>
          </a:extLst>
        </p:spPr>
      </p:pic>
      <p:sp>
        <p:nvSpPr>
          <p:cNvPr id="114713" name="Text Box 25"/>
          <p:cNvSpPr txBox="1">
            <a:spLocks noChangeArrowheads="1"/>
          </p:cNvSpPr>
          <p:nvPr/>
        </p:nvSpPr>
        <p:spPr bwMode="auto">
          <a:xfrm>
            <a:off x="6991350" y="4933950"/>
            <a:ext cx="666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6000">
                <a:solidFill>
                  <a:schemeClr val="accent2"/>
                </a:solidFill>
              </a:rPr>
              <a:t>?</a:t>
            </a:r>
            <a:endParaRPr lang="fr-FR" sz="600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47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4691">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470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xit" presetSubtype="4" fill="hold" nodeType="clickEffect">
                                  <p:stCondLst>
                                    <p:cond delay="0"/>
                                  </p:stCondLst>
                                  <p:childTnLst>
                                    <p:anim calcmode="lin" valueType="num">
                                      <p:cBhvr additive="base">
                                        <p:cTn id="16" dur="500"/>
                                        <p:tgtEl>
                                          <p:spTgt spid="114705"/>
                                        </p:tgtEl>
                                        <p:attrNameLst>
                                          <p:attrName>ppt_x</p:attrName>
                                        </p:attrNameLst>
                                      </p:cBhvr>
                                      <p:tavLst>
                                        <p:tav tm="0">
                                          <p:val>
                                            <p:strVal val="ppt_x"/>
                                          </p:val>
                                        </p:tav>
                                        <p:tav tm="100000">
                                          <p:val>
                                            <p:strVal val="ppt_x"/>
                                          </p:val>
                                        </p:tav>
                                      </p:tavLst>
                                    </p:anim>
                                    <p:anim calcmode="lin" valueType="num">
                                      <p:cBhvr additive="base">
                                        <p:cTn id="17" dur="500"/>
                                        <p:tgtEl>
                                          <p:spTgt spid="114705"/>
                                        </p:tgtEl>
                                        <p:attrNameLst>
                                          <p:attrName>ppt_y</p:attrName>
                                        </p:attrNameLst>
                                      </p:cBhvr>
                                      <p:tavLst>
                                        <p:tav tm="0">
                                          <p:val>
                                            <p:strVal val="ppt_y"/>
                                          </p:val>
                                        </p:tav>
                                        <p:tav tm="100000">
                                          <p:val>
                                            <p:strVal val="1+ppt_h/2"/>
                                          </p:val>
                                        </p:tav>
                                      </p:tavLst>
                                    </p:anim>
                                    <p:set>
                                      <p:cBhvr>
                                        <p:cTn id="18" dur="1" fill="hold">
                                          <p:stCondLst>
                                            <p:cond delay="499"/>
                                          </p:stCondLst>
                                        </p:cTn>
                                        <p:tgtEl>
                                          <p:spTgt spid="114705"/>
                                        </p:tgtEl>
                                        <p:attrNameLst>
                                          <p:attrName>style.visibility</p:attrName>
                                        </p:attrNameLst>
                                      </p:cBhvr>
                                      <p:to>
                                        <p:strVal val="hidden"/>
                                      </p:to>
                                    </p:set>
                                  </p:childTnLst>
                                </p:cTn>
                              </p:par>
                              <p:par>
                                <p:cTn id="19" presetID="9" presetClass="exit" presetSubtype="0" fill="hold" grpId="1" nodeType="withEffect">
                                  <p:stCondLst>
                                    <p:cond delay="0"/>
                                  </p:stCondLst>
                                  <p:childTnLst>
                                    <p:animEffect transition="out" filter="dissolve">
                                      <p:cBhvr>
                                        <p:cTn id="20" dur="500"/>
                                        <p:tgtEl>
                                          <p:spTgt spid="114703"/>
                                        </p:tgtEl>
                                      </p:cBhvr>
                                    </p:animEffect>
                                    <p:set>
                                      <p:cBhvr>
                                        <p:cTn id="21" dur="1" fill="hold">
                                          <p:stCondLst>
                                            <p:cond delay="499"/>
                                          </p:stCondLst>
                                        </p:cTn>
                                        <p:tgtEl>
                                          <p:spTgt spid="114703"/>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11469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14701"/>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14694"/>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xit" presetSubtype="4" fill="hold" nodeType="clickEffect">
                                  <p:stCondLst>
                                    <p:cond delay="0"/>
                                  </p:stCondLst>
                                  <p:childTnLst>
                                    <p:animEffect transition="out" filter="slide(fromBottom)">
                                      <p:cBhvr>
                                        <p:cTn id="31" dur="500"/>
                                        <p:tgtEl>
                                          <p:spTgt spid="114701"/>
                                        </p:tgtEl>
                                      </p:cBhvr>
                                    </p:animEffect>
                                    <p:set>
                                      <p:cBhvr>
                                        <p:cTn id="32" dur="1" fill="hold">
                                          <p:stCondLst>
                                            <p:cond delay="499"/>
                                          </p:stCondLst>
                                        </p:cTn>
                                        <p:tgtEl>
                                          <p:spTgt spid="114701"/>
                                        </p:tgtEl>
                                        <p:attrNameLst>
                                          <p:attrName>style.visibility</p:attrName>
                                        </p:attrNameLst>
                                      </p:cBhvr>
                                      <p:to>
                                        <p:strVal val="hidden"/>
                                      </p:to>
                                    </p:set>
                                  </p:childTnLst>
                                </p:cTn>
                              </p:par>
                              <p:par>
                                <p:cTn id="33" presetID="12" presetClass="exit" presetSubtype="4" fill="hold" nodeType="withEffect">
                                  <p:stCondLst>
                                    <p:cond delay="0"/>
                                  </p:stCondLst>
                                  <p:childTnLst>
                                    <p:animEffect transition="out" filter="slide(fromBottom)">
                                      <p:cBhvr>
                                        <p:cTn id="34" dur="500"/>
                                        <p:tgtEl>
                                          <p:spTgt spid="114694"/>
                                        </p:tgtEl>
                                      </p:cBhvr>
                                    </p:animEffect>
                                    <p:set>
                                      <p:cBhvr>
                                        <p:cTn id="35" dur="1" fill="hold">
                                          <p:stCondLst>
                                            <p:cond delay="499"/>
                                          </p:stCondLst>
                                        </p:cTn>
                                        <p:tgtEl>
                                          <p:spTgt spid="114694"/>
                                        </p:tgtEl>
                                        <p:attrNameLst>
                                          <p:attrName>style.visibility</p:attrName>
                                        </p:attrNameLst>
                                      </p:cBhvr>
                                      <p:to>
                                        <p:strVal val="hidden"/>
                                      </p:to>
                                    </p:set>
                                  </p:childTnLst>
                                </p:cTn>
                              </p:par>
                              <p:par>
                                <p:cTn id="36" presetID="12" presetClass="exit" presetSubtype="4" fill="hold" nodeType="withEffect">
                                  <p:stCondLst>
                                    <p:cond delay="0"/>
                                  </p:stCondLst>
                                  <p:childTnLst>
                                    <p:animEffect transition="out" filter="slide(fromBottom)">
                                      <p:cBhvr>
                                        <p:cTn id="37" dur="500"/>
                                        <p:tgtEl>
                                          <p:spTgt spid="114699"/>
                                        </p:tgtEl>
                                      </p:cBhvr>
                                    </p:animEffect>
                                    <p:set>
                                      <p:cBhvr>
                                        <p:cTn id="38" dur="1" fill="hold">
                                          <p:stCondLst>
                                            <p:cond delay="499"/>
                                          </p:stCondLst>
                                        </p:cTn>
                                        <p:tgtEl>
                                          <p:spTgt spid="114699"/>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1470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470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471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7" presetClass="exit" presetSubtype="2" fill="hold" nodeType="clickEffect">
                                  <p:stCondLst>
                                    <p:cond delay="0"/>
                                  </p:stCondLst>
                                  <p:childTnLst>
                                    <p:anim calcmode="lin" valueType="num">
                                      <p:cBhvr additive="base">
                                        <p:cTn id="50" dur="1000"/>
                                        <p:tgtEl>
                                          <p:spTgt spid="114706"/>
                                        </p:tgtEl>
                                        <p:attrNameLst>
                                          <p:attrName>ppt_x</p:attrName>
                                        </p:attrNameLst>
                                      </p:cBhvr>
                                      <p:tavLst>
                                        <p:tav tm="0">
                                          <p:val>
                                            <p:strVal val="ppt_x"/>
                                          </p:val>
                                        </p:tav>
                                        <p:tav tm="100000">
                                          <p:val>
                                            <p:strVal val="1+ppt_w/2"/>
                                          </p:val>
                                        </p:tav>
                                      </p:tavLst>
                                    </p:anim>
                                    <p:anim calcmode="lin" valueType="num">
                                      <p:cBhvr additive="base">
                                        <p:cTn id="51" dur="1000"/>
                                        <p:tgtEl>
                                          <p:spTgt spid="114706"/>
                                        </p:tgtEl>
                                        <p:attrNameLst>
                                          <p:attrName>ppt_y</p:attrName>
                                        </p:attrNameLst>
                                      </p:cBhvr>
                                      <p:tavLst>
                                        <p:tav tm="0">
                                          <p:val>
                                            <p:strVal val="ppt_y"/>
                                          </p:val>
                                        </p:tav>
                                        <p:tav tm="100000">
                                          <p:val>
                                            <p:strVal val="ppt_y"/>
                                          </p:val>
                                        </p:tav>
                                      </p:tavLst>
                                    </p:anim>
                                    <p:set>
                                      <p:cBhvr>
                                        <p:cTn id="52" dur="1" fill="hold">
                                          <p:stCondLst>
                                            <p:cond delay="999"/>
                                          </p:stCondLst>
                                        </p:cTn>
                                        <p:tgtEl>
                                          <p:spTgt spid="114706"/>
                                        </p:tgtEl>
                                        <p:attrNameLst>
                                          <p:attrName>style.visibility</p:attrName>
                                        </p:attrNameLst>
                                      </p:cBhvr>
                                      <p:to>
                                        <p:strVal val="hidden"/>
                                      </p:to>
                                    </p:set>
                                  </p:childTnLst>
                                </p:cTn>
                              </p:par>
                              <p:par>
                                <p:cTn id="53" presetID="7" presetClass="exit" presetSubtype="2" fill="hold" nodeType="withEffect">
                                  <p:stCondLst>
                                    <p:cond delay="0"/>
                                  </p:stCondLst>
                                  <p:childTnLst>
                                    <p:anim calcmode="lin" valueType="num">
                                      <p:cBhvr additive="base">
                                        <p:cTn id="54" dur="1000"/>
                                        <p:tgtEl>
                                          <p:spTgt spid="114711"/>
                                        </p:tgtEl>
                                        <p:attrNameLst>
                                          <p:attrName>ppt_x</p:attrName>
                                        </p:attrNameLst>
                                      </p:cBhvr>
                                      <p:tavLst>
                                        <p:tav tm="0">
                                          <p:val>
                                            <p:strVal val="ppt_x"/>
                                          </p:val>
                                        </p:tav>
                                        <p:tav tm="100000">
                                          <p:val>
                                            <p:strVal val="1+ppt_w/2"/>
                                          </p:val>
                                        </p:tav>
                                      </p:tavLst>
                                    </p:anim>
                                    <p:anim calcmode="lin" valueType="num">
                                      <p:cBhvr additive="base">
                                        <p:cTn id="55" dur="1000"/>
                                        <p:tgtEl>
                                          <p:spTgt spid="114711"/>
                                        </p:tgtEl>
                                        <p:attrNameLst>
                                          <p:attrName>ppt_y</p:attrName>
                                        </p:attrNameLst>
                                      </p:cBhvr>
                                      <p:tavLst>
                                        <p:tav tm="0">
                                          <p:val>
                                            <p:strVal val="ppt_y"/>
                                          </p:val>
                                        </p:tav>
                                        <p:tav tm="100000">
                                          <p:val>
                                            <p:strVal val="ppt_y"/>
                                          </p:val>
                                        </p:tav>
                                      </p:tavLst>
                                    </p:anim>
                                    <p:set>
                                      <p:cBhvr>
                                        <p:cTn id="56" dur="1" fill="hold">
                                          <p:stCondLst>
                                            <p:cond delay="999"/>
                                          </p:stCondLst>
                                        </p:cTn>
                                        <p:tgtEl>
                                          <p:spTgt spid="114711"/>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7" presetClass="entr" presetSubtype="8" fill="hold" grpId="0" nodeType="clickEffect">
                                  <p:stCondLst>
                                    <p:cond delay="0"/>
                                  </p:stCondLst>
                                  <p:childTnLst>
                                    <p:set>
                                      <p:cBhvr>
                                        <p:cTn id="60" dur="1" fill="hold">
                                          <p:stCondLst>
                                            <p:cond delay="0"/>
                                          </p:stCondLst>
                                        </p:cTn>
                                        <p:tgtEl>
                                          <p:spTgt spid="114693">
                                            <p:txEl>
                                              <p:pRg st="0" end="0"/>
                                            </p:txEl>
                                          </p:spTgt>
                                        </p:tgtEl>
                                        <p:attrNameLst>
                                          <p:attrName>style.visibility</p:attrName>
                                        </p:attrNameLst>
                                      </p:cBhvr>
                                      <p:to>
                                        <p:strVal val="visible"/>
                                      </p:to>
                                    </p:set>
                                    <p:anim calcmode="lin" valueType="num">
                                      <p:cBhvr additive="base">
                                        <p:cTn id="61" dur="500" fill="hold"/>
                                        <p:tgtEl>
                                          <p:spTgt spid="114693">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4693">
                                            <p:txEl>
                                              <p:pRg st="0" end="0"/>
                                            </p:txEl>
                                          </p:spTgt>
                                        </p:tgtEl>
                                        <p:attrNameLst>
                                          <p:attrName>ppt_y</p:attrName>
                                        </p:attrNameLst>
                                      </p:cBhvr>
                                      <p:tavLst>
                                        <p:tav tm="0">
                                          <p:val>
                                            <p:strVal val="#ppt_y"/>
                                          </p:val>
                                        </p:tav>
                                        <p:tav tm="100000">
                                          <p:val>
                                            <p:strVal val="#ppt_y"/>
                                          </p:val>
                                        </p:tav>
                                      </p:tavLst>
                                    </p:anim>
                                  </p:childTnLst>
                                </p:cTn>
                              </p:par>
                              <p:par>
                                <p:cTn id="63" presetID="1" presetClass="entr" presetSubtype="0" fill="hold" nodeType="withEffect">
                                  <p:stCondLst>
                                    <p:cond delay="0"/>
                                  </p:stCondLst>
                                  <p:childTnLst>
                                    <p:set>
                                      <p:cBhvr>
                                        <p:cTn id="64" dur="1" fill="hold">
                                          <p:stCondLst>
                                            <p:cond delay="0"/>
                                          </p:stCondLst>
                                        </p:cTn>
                                        <p:tgtEl>
                                          <p:spTgt spid="11471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1471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7" presetClass="entr" presetSubtype="8" fill="hold" grpId="0" nodeType="clickEffect">
                                  <p:stCondLst>
                                    <p:cond delay="0"/>
                                  </p:stCondLst>
                                  <p:childTnLst>
                                    <p:set>
                                      <p:cBhvr>
                                        <p:cTn id="70" dur="1" fill="hold">
                                          <p:stCondLst>
                                            <p:cond delay="0"/>
                                          </p:stCondLst>
                                        </p:cTn>
                                        <p:tgtEl>
                                          <p:spTgt spid="114693">
                                            <p:txEl>
                                              <p:pRg st="1" end="1"/>
                                            </p:txEl>
                                          </p:spTgt>
                                        </p:tgtEl>
                                        <p:attrNameLst>
                                          <p:attrName>style.visibility</p:attrName>
                                        </p:attrNameLst>
                                      </p:cBhvr>
                                      <p:to>
                                        <p:strVal val="visible"/>
                                      </p:to>
                                    </p:set>
                                    <p:anim calcmode="lin" valueType="num">
                                      <p:cBhvr additive="base">
                                        <p:cTn id="71" dur="500" fill="hold"/>
                                        <p:tgtEl>
                                          <p:spTgt spid="114693">
                                            <p:txEl>
                                              <p:pRg st="1" end="1"/>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469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7" presetClass="entr" presetSubtype="8" fill="hold" grpId="0" nodeType="clickEffect">
                                  <p:stCondLst>
                                    <p:cond delay="0"/>
                                  </p:stCondLst>
                                  <p:childTnLst>
                                    <p:set>
                                      <p:cBhvr>
                                        <p:cTn id="76" dur="1" fill="hold">
                                          <p:stCondLst>
                                            <p:cond delay="0"/>
                                          </p:stCondLst>
                                        </p:cTn>
                                        <p:tgtEl>
                                          <p:spTgt spid="114693">
                                            <p:txEl>
                                              <p:pRg st="2" end="2"/>
                                            </p:txEl>
                                          </p:spTgt>
                                        </p:tgtEl>
                                        <p:attrNameLst>
                                          <p:attrName>style.visibility</p:attrName>
                                        </p:attrNameLst>
                                      </p:cBhvr>
                                      <p:to>
                                        <p:strVal val="visible"/>
                                      </p:to>
                                    </p:set>
                                    <p:anim calcmode="lin" valueType="num">
                                      <p:cBhvr additive="base">
                                        <p:cTn id="77" dur="500" fill="hold"/>
                                        <p:tgtEl>
                                          <p:spTgt spid="114693">
                                            <p:txEl>
                                              <p:pRg st="2" end="2"/>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11469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uiExpand="1" build="allAtOnce"/>
      <p:bldP spid="114691" grpId="0" build="p"/>
      <p:bldP spid="114703" grpId="0"/>
      <p:bldP spid="114703" grpId="1"/>
      <p:bldP spid="1147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b="-85747"/>
          </a:stretch>
        </a:blipFill>
        <a:effectLst/>
      </p:bgPr>
    </p:bg>
    <p:spTree>
      <p:nvGrpSpPr>
        <p:cNvPr id="1" name=""/>
        <p:cNvGrpSpPr/>
        <p:nvPr/>
      </p:nvGrpSpPr>
      <p:grpSpPr>
        <a:xfrm>
          <a:off x="0" y="0"/>
          <a:ext cx="0" cy="0"/>
          <a:chOff x="0" y="0"/>
          <a:chExt cx="0" cy="0"/>
        </a:xfrm>
      </p:grpSpPr>
      <p:sp>
        <p:nvSpPr>
          <p:cNvPr id="56324" name="Rectangle 4"/>
          <p:cNvSpPr>
            <a:spLocks noChangeArrowheads="1"/>
          </p:cNvSpPr>
          <p:nvPr/>
        </p:nvSpPr>
        <p:spPr bwMode="auto">
          <a:xfrm>
            <a:off x="304800" y="800100"/>
            <a:ext cx="8839200" cy="281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3600" b="1">
                <a:solidFill>
                  <a:srgbClr val="FF9900"/>
                </a:solidFill>
              </a:rPr>
              <a:t>En 1913, Niels Bohr</a:t>
            </a:r>
            <a:br>
              <a:rPr lang="fr-CH" sz="3600" b="1">
                <a:solidFill>
                  <a:srgbClr val="FF9900"/>
                </a:solidFill>
              </a:rPr>
            </a:br>
            <a:r>
              <a:rPr lang="fr-CH" sz="3600" b="1">
                <a:solidFill>
                  <a:srgbClr val="FF9900"/>
                </a:solidFill>
              </a:rPr>
              <a:t>propose un modèle pour l’atome d’hydrogène (noyau formé d’un proton avec un électron en orbite) basé sur le concept de l’énergie quantifiée.</a:t>
            </a:r>
            <a:endParaRPr lang="fr-FR" sz="3600" b="1">
              <a:solidFill>
                <a:srgbClr val="FF9900"/>
              </a:solidFill>
            </a:endParaRPr>
          </a:p>
        </p:txBody>
      </p:sp>
      <p:sp>
        <p:nvSpPr>
          <p:cNvPr id="56325" name="Rectangle 5"/>
          <p:cNvSpPr>
            <a:spLocks noChangeArrowheads="1"/>
          </p:cNvSpPr>
          <p:nvPr/>
        </p:nvSpPr>
        <p:spPr bwMode="auto">
          <a:xfrm>
            <a:off x="1905000" y="76200"/>
            <a:ext cx="54498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600" b="1">
                <a:solidFill>
                  <a:schemeClr val="bg1"/>
                </a:solidFill>
              </a:rPr>
              <a:t>Acte 3, 1913 - 1920:</a:t>
            </a:r>
            <a:endParaRPr lang="fr-FR" sz="3600" b="1">
              <a:solidFill>
                <a:schemeClr val="bg1"/>
              </a:solidFill>
            </a:endParaRPr>
          </a:p>
        </p:txBody>
      </p:sp>
      <p:sp>
        <p:nvSpPr>
          <p:cNvPr id="56326" name="Rectangle 6"/>
          <p:cNvSpPr>
            <a:spLocks noChangeArrowheads="1"/>
          </p:cNvSpPr>
          <p:nvPr/>
        </p:nvSpPr>
        <p:spPr bwMode="auto">
          <a:xfrm>
            <a:off x="304800" y="3867150"/>
            <a:ext cx="86106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3600" b="1">
                <a:solidFill>
                  <a:srgbClr val="FF9900"/>
                </a:solidFill>
              </a:rPr>
              <a:t>Puis d’autres physiciens (de Broglie, Pauli, Heisenberg, Schr</a:t>
            </a:r>
            <a:r>
              <a:rPr lang="fr-CH" altLang="ja-JP" sz="3600" b="1">
                <a:solidFill>
                  <a:srgbClr val="FF9900"/>
                </a:solidFill>
                <a:ea typeface="ＭＳ Ｐゴシック" pitchFamily="20" charset="-128"/>
              </a:rPr>
              <a:t>ödinger, …</a:t>
            </a:r>
            <a:r>
              <a:rPr lang="fr-CH" sz="3600" b="1">
                <a:solidFill>
                  <a:srgbClr val="FF9900"/>
                </a:solidFill>
              </a:rPr>
              <a:t>) contribuent à améliorer la compréhension du comportement des électrons atomiques.</a:t>
            </a:r>
            <a:endParaRPr lang="fr-FR" sz="3600" b="1">
              <a:solidFill>
                <a:srgbClr val="FF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56325"/>
                                        </p:tgtEl>
                                        <p:attrNameLst>
                                          <p:attrName>style.visibility</p:attrName>
                                        </p:attrNameLst>
                                      </p:cBhvr>
                                      <p:to>
                                        <p:strVal val="visible"/>
                                      </p:to>
                                    </p:set>
                                    <p:anim calcmode="lin" valueType="num">
                                      <p:cBhvr>
                                        <p:cTn id="7" dur="1000" fill="hold"/>
                                        <p:tgtEl>
                                          <p:spTgt spid="56325"/>
                                        </p:tgtEl>
                                        <p:attrNameLst>
                                          <p:attrName>ppt_w</p:attrName>
                                        </p:attrNameLst>
                                      </p:cBhvr>
                                      <p:tavLst>
                                        <p:tav tm="0">
                                          <p:val>
                                            <p:strVal val="#ppt_w*0.70"/>
                                          </p:val>
                                        </p:tav>
                                        <p:tav tm="100000">
                                          <p:val>
                                            <p:strVal val="#ppt_w"/>
                                          </p:val>
                                        </p:tav>
                                      </p:tavLst>
                                    </p:anim>
                                    <p:anim calcmode="lin" valueType="num">
                                      <p:cBhvr>
                                        <p:cTn id="8" dur="1000" fill="hold"/>
                                        <p:tgtEl>
                                          <p:spTgt spid="56325"/>
                                        </p:tgtEl>
                                        <p:attrNameLst>
                                          <p:attrName>ppt_h</p:attrName>
                                        </p:attrNameLst>
                                      </p:cBhvr>
                                      <p:tavLst>
                                        <p:tav tm="0">
                                          <p:val>
                                            <p:strVal val="#ppt_h"/>
                                          </p:val>
                                        </p:tav>
                                        <p:tav tm="100000">
                                          <p:val>
                                            <p:strVal val="#ppt_h"/>
                                          </p:val>
                                        </p:tav>
                                      </p:tavLst>
                                    </p:anim>
                                    <p:animEffect transition="in" filter="fade">
                                      <p:cBhvr>
                                        <p:cTn id="9" dur="1000"/>
                                        <p:tgtEl>
                                          <p:spTgt spid="5632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1" presetClass="entr" presetSubtype="0" fill="hold" grpId="0" nodeType="clickEffect">
                                  <p:stCondLst>
                                    <p:cond delay="0"/>
                                  </p:stCondLst>
                                  <p:childTnLst>
                                    <p:set>
                                      <p:cBhvr>
                                        <p:cTn id="13" dur="1" fill="hold">
                                          <p:stCondLst>
                                            <p:cond delay="0"/>
                                          </p:stCondLst>
                                        </p:cTn>
                                        <p:tgtEl>
                                          <p:spTgt spid="56324"/>
                                        </p:tgtEl>
                                        <p:attrNameLst>
                                          <p:attrName>style.visibility</p:attrName>
                                        </p:attrNameLst>
                                      </p:cBhvr>
                                      <p:to>
                                        <p:strVal val="visible"/>
                                      </p:to>
                                    </p:set>
                                    <p:animEffect transition="in" filter="fade">
                                      <p:cBhvr>
                                        <p:cTn id="14" dur="770" decel="100000"/>
                                        <p:tgtEl>
                                          <p:spTgt spid="56324"/>
                                        </p:tgtEl>
                                      </p:cBhvr>
                                    </p:animEffect>
                                    <p:animScale>
                                      <p:cBhvr>
                                        <p:cTn id="15" dur="770" decel="100000"/>
                                        <p:tgtEl>
                                          <p:spTgt spid="56324"/>
                                        </p:tgtEl>
                                      </p:cBhvr>
                                      <p:from x="10000" y="10000"/>
                                      <p:to x="200000" y="450000"/>
                                    </p:animScale>
                                    <p:animScale>
                                      <p:cBhvr>
                                        <p:cTn id="16" dur="1230" accel="100000" fill="hold">
                                          <p:stCondLst>
                                            <p:cond delay="770"/>
                                          </p:stCondLst>
                                        </p:cTn>
                                        <p:tgtEl>
                                          <p:spTgt spid="56324"/>
                                        </p:tgtEl>
                                      </p:cBhvr>
                                      <p:from x="200000" y="450000"/>
                                      <p:to x="100000" y="100000"/>
                                    </p:animScale>
                                    <p:set>
                                      <p:cBhvr>
                                        <p:cTn id="17" dur="770" fill="hold"/>
                                        <p:tgtEl>
                                          <p:spTgt spid="56324"/>
                                        </p:tgtEl>
                                        <p:attrNameLst>
                                          <p:attrName>ppt_x</p:attrName>
                                        </p:attrNameLst>
                                      </p:cBhvr>
                                      <p:to>
                                        <p:strVal val="(0.5)"/>
                                      </p:to>
                                    </p:set>
                                    <p:anim from="(0.5)" to="(#ppt_x)" calcmode="lin" valueType="num">
                                      <p:cBhvr>
                                        <p:cTn id="18" dur="1230" accel="100000" fill="hold">
                                          <p:stCondLst>
                                            <p:cond delay="770"/>
                                          </p:stCondLst>
                                        </p:cTn>
                                        <p:tgtEl>
                                          <p:spTgt spid="56324"/>
                                        </p:tgtEl>
                                        <p:attrNameLst>
                                          <p:attrName>ppt_x</p:attrName>
                                        </p:attrNameLst>
                                      </p:cBhvr>
                                    </p:anim>
                                    <p:set>
                                      <p:cBhvr>
                                        <p:cTn id="19" dur="770" fill="hold"/>
                                        <p:tgtEl>
                                          <p:spTgt spid="56324"/>
                                        </p:tgtEl>
                                        <p:attrNameLst>
                                          <p:attrName>ppt_y</p:attrName>
                                        </p:attrNameLst>
                                      </p:cBhvr>
                                      <p:to>
                                        <p:strVal val="(#ppt_y+0.4)"/>
                                      </p:to>
                                    </p:set>
                                    <p:anim from="(#ppt_y+0.4)" to="(#ppt_y)" calcmode="lin" valueType="num">
                                      <p:cBhvr>
                                        <p:cTn id="20" dur="1230" accel="100000" fill="hold">
                                          <p:stCondLst>
                                            <p:cond delay="770"/>
                                          </p:stCondLst>
                                        </p:cTn>
                                        <p:tgtEl>
                                          <p:spTgt spid="56324"/>
                                        </p:tgtEl>
                                        <p:attrNameLst>
                                          <p:attrName>ppt_y</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1" presetClass="entr" presetSubtype="0" fill="hold" grpId="0" nodeType="clickEffect">
                                  <p:stCondLst>
                                    <p:cond delay="0"/>
                                  </p:stCondLst>
                                  <p:childTnLst>
                                    <p:set>
                                      <p:cBhvr>
                                        <p:cTn id="24" dur="1" fill="hold">
                                          <p:stCondLst>
                                            <p:cond delay="0"/>
                                          </p:stCondLst>
                                        </p:cTn>
                                        <p:tgtEl>
                                          <p:spTgt spid="56326"/>
                                        </p:tgtEl>
                                        <p:attrNameLst>
                                          <p:attrName>style.visibility</p:attrName>
                                        </p:attrNameLst>
                                      </p:cBhvr>
                                      <p:to>
                                        <p:strVal val="visible"/>
                                      </p:to>
                                    </p:set>
                                    <p:animEffect transition="in" filter="fade">
                                      <p:cBhvr>
                                        <p:cTn id="25" dur="770" decel="100000"/>
                                        <p:tgtEl>
                                          <p:spTgt spid="56326"/>
                                        </p:tgtEl>
                                      </p:cBhvr>
                                    </p:animEffect>
                                    <p:animScale>
                                      <p:cBhvr>
                                        <p:cTn id="26" dur="770" decel="100000"/>
                                        <p:tgtEl>
                                          <p:spTgt spid="56326"/>
                                        </p:tgtEl>
                                      </p:cBhvr>
                                      <p:from x="10000" y="10000"/>
                                      <p:to x="200000" y="450000"/>
                                    </p:animScale>
                                    <p:animScale>
                                      <p:cBhvr>
                                        <p:cTn id="27" dur="1230" accel="100000" fill="hold">
                                          <p:stCondLst>
                                            <p:cond delay="770"/>
                                          </p:stCondLst>
                                        </p:cTn>
                                        <p:tgtEl>
                                          <p:spTgt spid="56326"/>
                                        </p:tgtEl>
                                      </p:cBhvr>
                                      <p:from x="200000" y="450000"/>
                                      <p:to x="100000" y="100000"/>
                                    </p:animScale>
                                    <p:set>
                                      <p:cBhvr>
                                        <p:cTn id="28" dur="770" fill="hold"/>
                                        <p:tgtEl>
                                          <p:spTgt spid="56326"/>
                                        </p:tgtEl>
                                        <p:attrNameLst>
                                          <p:attrName>ppt_x</p:attrName>
                                        </p:attrNameLst>
                                      </p:cBhvr>
                                      <p:to>
                                        <p:strVal val="(0.5)"/>
                                      </p:to>
                                    </p:set>
                                    <p:anim from="(0.5)" to="(#ppt_x)" calcmode="lin" valueType="num">
                                      <p:cBhvr>
                                        <p:cTn id="29" dur="1230" accel="100000" fill="hold">
                                          <p:stCondLst>
                                            <p:cond delay="770"/>
                                          </p:stCondLst>
                                        </p:cTn>
                                        <p:tgtEl>
                                          <p:spTgt spid="56326"/>
                                        </p:tgtEl>
                                        <p:attrNameLst>
                                          <p:attrName>ppt_x</p:attrName>
                                        </p:attrNameLst>
                                      </p:cBhvr>
                                    </p:anim>
                                    <p:set>
                                      <p:cBhvr>
                                        <p:cTn id="30" dur="770" fill="hold"/>
                                        <p:tgtEl>
                                          <p:spTgt spid="56326"/>
                                        </p:tgtEl>
                                        <p:attrNameLst>
                                          <p:attrName>ppt_y</p:attrName>
                                        </p:attrNameLst>
                                      </p:cBhvr>
                                      <p:to>
                                        <p:strVal val="(#ppt_y+0.4)"/>
                                      </p:to>
                                    </p:set>
                                    <p:anim from="(#ppt_y+0.4)" to="(#ppt_y)" calcmode="lin" valueType="num">
                                      <p:cBhvr>
                                        <p:cTn id="31" dur="1230" accel="100000" fill="hold">
                                          <p:stCondLst>
                                            <p:cond delay="770"/>
                                          </p:stCondLst>
                                        </p:cTn>
                                        <p:tgtEl>
                                          <p:spTgt spid="5632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P spid="56325" grpId="0"/>
      <p:bldP spid="5632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0" y="254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600" b="1">
                <a:solidFill>
                  <a:schemeClr val="tx1"/>
                </a:solidFill>
              </a:rPr>
              <a:t>Quelle est l’idée de base de Niels Bohr ?</a:t>
            </a:r>
            <a:endParaRPr lang="fr-FR" sz="3600" b="1">
              <a:solidFill>
                <a:schemeClr val="tx1"/>
              </a:solidFill>
            </a:endParaRPr>
          </a:p>
        </p:txBody>
      </p:sp>
      <p:sp>
        <p:nvSpPr>
          <p:cNvPr id="57349" name="Rectangle 5"/>
          <p:cNvSpPr>
            <a:spLocks noGrp="1" noChangeArrowheads="1"/>
          </p:cNvSpPr>
          <p:nvPr>
            <p:ph type="body" sz="half" idx="1"/>
          </p:nvPr>
        </p:nvSpPr>
        <p:spPr bwMode="auto">
          <a:xfrm>
            <a:off x="385763" y="1050925"/>
            <a:ext cx="6562725" cy="52578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pPr>
            <a:r>
              <a:rPr lang="fr-CH" sz="2400" b="1">
                <a:cs typeface="Arial" charset="0"/>
              </a:rPr>
              <a:t>Il propose de quantifier les orbites sur lesquelles l’unique électron de l’hydrogène peut se trouver selon son état d’énergie</a:t>
            </a:r>
            <a:r>
              <a:rPr lang="fr-FR" sz="2400" b="1">
                <a:cs typeface="Arial" charset="0"/>
              </a:rPr>
              <a:t>.</a:t>
            </a:r>
            <a:br>
              <a:rPr lang="fr-FR" sz="2400" b="1">
                <a:cs typeface="Arial" charset="0"/>
              </a:rPr>
            </a:br>
            <a:endParaRPr lang="fr-FR" sz="2400" b="1">
              <a:cs typeface="Arial" charset="0"/>
            </a:endParaRPr>
          </a:p>
          <a:p>
            <a:pPr>
              <a:lnSpc>
                <a:spcPct val="80000"/>
              </a:lnSpc>
            </a:pPr>
            <a:r>
              <a:rPr lang="fr-CH" sz="2400" b="1">
                <a:cs typeface="Arial" charset="0"/>
              </a:rPr>
              <a:t>Il définit que ces orbites doivent satisfaire au critère suivant:</a:t>
            </a:r>
            <a:endParaRPr lang="fr-FR" sz="2400" b="1">
              <a:cs typeface="Arial" charset="0"/>
            </a:endParaRPr>
          </a:p>
          <a:p>
            <a:pPr>
              <a:lnSpc>
                <a:spcPct val="80000"/>
              </a:lnSpc>
              <a:buFontTx/>
              <a:buNone/>
            </a:pPr>
            <a:r>
              <a:rPr lang="fr-CH" sz="2400" b="1">
                <a:cs typeface="Arial" charset="0"/>
              </a:rPr>
              <a:t>	L’électron se trouve sur une orbite dans un état stationnaire lorsque son moment cinétique est un multiple entier d’une constante </a:t>
            </a:r>
            <a:br>
              <a:rPr lang="fr-CH" sz="2400" b="1">
                <a:cs typeface="Arial" charset="0"/>
              </a:rPr>
            </a:br>
            <a:r>
              <a:rPr lang="fr-CH" sz="2400" b="1">
                <a:cs typeface="Arial" charset="0"/>
              </a:rPr>
              <a:t/>
            </a:r>
            <a:br>
              <a:rPr lang="fr-CH" sz="2400" b="1">
                <a:cs typeface="Arial" charset="0"/>
              </a:rPr>
            </a:br>
            <a:r>
              <a:rPr lang="fr-CH" sz="2400" b="1">
                <a:solidFill>
                  <a:srgbClr val="CC0066"/>
                </a:solidFill>
                <a:cs typeface="Arial" charset="0"/>
              </a:rPr>
              <a:t>m v R = n  h/2</a:t>
            </a:r>
            <a:r>
              <a:rPr lang="fr-CH" sz="2400" b="1">
                <a:solidFill>
                  <a:srgbClr val="CC0066"/>
                </a:solidFill>
                <a:latin typeface="Symbol" pitchFamily="18" charset="2"/>
                <a:cs typeface="Arial" charset="0"/>
              </a:rPr>
              <a:t>p</a:t>
            </a:r>
            <a:r>
              <a:rPr lang="fr-CH" sz="2400" b="1">
                <a:cs typeface="Arial" charset="0"/>
              </a:rPr>
              <a:t> avec n = 1, 2, 3, …</a:t>
            </a:r>
            <a:br>
              <a:rPr lang="fr-CH" sz="2400" b="1">
                <a:cs typeface="Arial" charset="0"/>
              </a:rPr>
            </a:br>
            <a:endParaRPr lang="fr-FR" sz="2400" b="1">
              <a:cs typeface="Arial" charset="0"/>
            </a:endParaRPr>
          </a:p>
          <a:p>
            <a:pPr>
              <a:lnSpc>
                <a:spcPct val="80000"/>
              </a:lnSpc>
            </a:pPr>
            <a:r>
              <a:rPr lang="fr-CH" b="1">
                <a:solidFill>
                  <a:srgbClr val="CC0066"/>
                </a:solidFill>
                <a:cs typeface="Arial" charset="0"/>
              </a:rPr>
              <a:t>n est le nombre quantique principal</a:t>
            </a:r>
            <a:r>
              <a:rPr lang="fr-FR" sz="2400" b="1">
                <a:solidFill>
                  <a:srgbClr val="CC0066"/>
                </a:solidFill>
                <a:cs typeface="Arial" charset="0"/>
              </a:rPr>
              <a:t>.</a:t>
            </a:r>
            <a:endParaRPr lang="fr-CH" sz="2400" b="1">
              <a:solidFill>
                <a:srgbClr val="CC0066"/>
              </a:solidFill>
              <a:cs typeface="Arial" charset="0"/>
            </a:endParaRPr>
          </a:p>
        </p:txBody>
      </p:sp>
      <p:pic>
        <p:nvPicPr>
          <p:cNvPr id="57350" name="Picture 6" descr="OrbitesBohrHecht"/>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7235825" y="1052513"/>
            <a:ext cx="1331913" cy="259238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53" name="Picture 9" descr="NiveauEnergieCoulomb"/>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bwMode="auto">
          <a:xfrm>
            <a:off x="7127875" y="3762375"/>
            <a:ext cx="1765300" cy="21875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56" name="Oval 12"/>
          <p:cNvSpPr>
            <a:spLocks noChangeArrowheads="1"/>
          </p:cNvSpPr>
          <p:nvPr/>
        </p:nvSpPr>
        <p:spPr bwMode="auto">
          <a:xfrm>
            <a:off x="1889125" y="4718050"/>
            <a:ext cx="358775" cy="360363"/>
          </a:xfrm>
          <a:prstGeom prst="ellipse">
            <a:avLst/>
          </a:prstGeom>
          <a:gradFill rotWithShape="1">
            <a:gsLst>
              <a:gs pos="0">
                <a:schemeClr val="accent1">
                  <a:alpha val="30000"/>
                </a:schemeClr>
              </a:gs>
              <a:gs pos="100000">
                <a:schemeClr val="accent1">
                  <a:gamma/>
                  <a:tint val="66667"/>
                  <a:invGamma/>
                  <a:alpha val="30000"/>
                </a:schemeClr>
              </a:gs>
            </a:gsLst>
            <a:lin ang="5400000" scaled="1"/>
          </a:gradFill>
          <a:ln w="38100">
            <a:solidFill>
              <a:srgbClr val="CC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357" name="Line 13"/>
          <p:cNvSpPr>
            <a:spLocks noChangeShapeType="1"/>
          </p:cNvSpPr>
          <p:nvPr/>
        </p:nvSpPr>
        <p:spPr bwMode="auto">
          <a:xfrm flipH="1">
            <a:off x="1068388" y="5026025"/>
            <a:ext cx="801687" cy="487363"/>
          </a:xfrm>
          <a:prstGeom prst="line">
            <a:avLst/>
          </a:prstGeom>
          <a:noFill/>
          <a:ln w="28575">
            <a:solidFill>
              <a:srgbClr val="CC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58" name="Line 14"/>
          <p:cNvSpPr>
            <a:spLocks noChangeShapeType="1"/>
          </p:cNvSpPr>
          <p:nvPr/>
        </p:nvSpPr>
        <p:spPr bwMode="auto">
          <a:xfrm>
            <a:off x="0" y="7239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59" name="Text Box 15"/>
          <p:cNvSpPr txBox="1">
            <a:spLocks noChangeArrowheads="1"/>
          </p:cNvSpPr>
          <p:nvPr/>
        </p:nvSpPr>
        <p:spPr bwMode="auto">
          <a:xfrm>
            <a:off x="6788150" y="806450"/>
            <a:ext cx="2012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de E. Hecht p. 1134</a:t>
            </a:r>
            <a:endParaRPr lang="fr-FR" sz="800"/>
          </a:p>
        </p:txBody>
      </p:sp>
      <p:sp>
        <p:nvSpPr>
          <p:cNvPr id="57360" name="Text Box 16"/>
          <p:cNvSpPr txBox="1">
            <a:spLocks noChangeArrowheads="1"/>
          </p:cNvSpPr>
          <p:nvPr/>
        </p:nvSpPr>
        <p:spPr bwMode="auto">
          <a:xfrm>
            <a:off x="6623050" y="5994400"/>
            <a:ext cx="24511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tome 3 de A. Van de Vorst p. 121</a:t>
            </a:r>
            <a:endParaRPr lang="fr-FR"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57349">
                                            <p:txEl>
                                              <p:pRg st="0" end="0"/>
                                            </p:txEl>
                                          </p:spTgt>
                                        </p:tgtEl>
                                        <p:attrNameLst>
                                          <p:attrName>style.visibility</p:attrName>
                                        </p:attrNameLst>
                                      </p:cBhvr>
                                      <p:to>
                                        <p:strVal val="visible"/>
                                      </p:to>
                                    </p:set>
                                    <p:animEffect transition="in" filter="slide(fromBottom)">
                                      <p:cBhvr>
                                        <p:cTn id="7" dur="500"/>
                                        <p:tgtEl>
                                          <p:spTgt spid="57349">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57350"/>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499"/>
                                          </p:stCondLst>
                                        </p:cTn>
                                        <p:tgtEl>
                                          <p:spTgt spid="5735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4" fill="hold" grpId="0" nodeType="clickEffect">
                                  <p:stCondLst>
                                    <p:cond delay="0"/>
                                  </p:stCondLst>
                                  <p:iterate type="lt">
                                    <p:tmPct val="0"/>
                                  </p:iterate>
                                  <p:childTnLst>
                                    <p:set>
                                      <p:cBhvr>
                                        <p:cTn id="15" dur="1" fill="hold">
                                          <p:stCondLst>
                                            <p:cond delay="0"/>
                                          </p:stCondLst>
                                        </p:cTn>
                                        <p:tgtEl>
                                          <p:spTgt spid="57349">
                                            <p:txEl>
                                              <p:pRg st="1" end="1"/>
                                            </p:txEl>
                                          </p:spTgt>
                                        </p:tgtEl>
                                        <p:attrNameLst>
                                          <p:attrName>style.visibility</p:attrName>
                                        </p:attrNameLst>
                                      </p:cBhvr>
                                      <p:to>
                                        <p:strVal val="visible"/>
                                      </p:to>
                                    </p:set>
                                    <p:animEffect transition="in" filter="slide(fromBottom)">
                                      <p:cBhvr>
                                        <p:cTn id="16" dur="500"/>
                                        <p:tgtEl>
                                          <p:spTgt spid="5734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4" fill="hold" grpId="0" nodeType="clickEffect">
                                  <p:stCondLst>
                                    <p:cond delay="0"/>
                                  </p:stCondLst>
                                  <p:iterate type="lt">
                                    <p:tmPct val="0"/>
                                  </p:iterate>
                                  <p:childTnLst>
                                    <p:set>
                                      <p:cBhvr>
                                        <p:cTn id="20" dur="1" fill="hold">
                                          <p:stCondLst>
                                            <p:cond delay="0"/>
                                          </p:stCondLst>
                                        </p:cTn>
                                        <p:tgtEl>
                                          <p:spTgt spid="57349">
                                            <p:txEl>
                                              <p:pRg st="2" end="2"/>
                                            </p:txEl>
                                          </p:spTgt>
                                        </p:tgtEl>
                                        <p:attrNameLst>
                                          <p:attrName>style.visibility</p:attrName>
                                        </p:attrNameLst>
                                      </p:cBhvr>
                                      <p:to>
                                        <p:strVal val="visible"/>
                                      </p:to>
                                    </p:set>
                                    <p:animEffect transition="in" filter="slide(fromBottom)">
                                      <p:cBhvr>
                                        <p:cTn id="21" dur="500"/>
                                        <p:tgtEl>
                                          <p:spTgt spid="57349">
                                            <p:txEl>
                                              <p:pRg st="2" end="2"/>
                                            </p:txEl>
                                          </p:spTgt>
                                        </p:tgtEl>
                                      </p:cBhvr>
                                    </p:animEffect>
                                  </p:childTnLst>
                                </p:cTn>
                              </p:par>
                              <p:par>
                                <p:cTn id="22" presetID="1" presetClass="entr" presetSubtype="0" fill="hold" nodeType="withEffect">
                                  <p:stCondLst>
                                    <p:cond delay="0"/>
                                  </p:stCondLst>
                                  <p:childTnLst>
                                    <p:set>
                                      <p:cBhvr>
                                        <p:cTn id="23" dur="1" fill="hold">
                                          <p:stCondLst>
                                            <p:cond delay="0"/>
                                          </p:stCondLst>
                                        </p:cTn>
                                        <p:tgtEl>
                                          <p:spTgt spid="5735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499"/>
                                          </p:stCondLst>
                                        </p:cTn>
                                        <p:tgtEl>
                                          <p:spTgt spid="57360"/>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grpId="0" nodeType="clickEffect">
                                  <p:stCondLst>
                                    <p:cond delay="0"/>
                                  </p:stCondLst>
                                  <p:iterate type="lt">
                                    <p:tmPct val="0"/>
                                  </p:iterate>
                                  <p:childTnLst>
                                    <p:set>
                                      <p:cBhvr>
                                        <p:cTn id="29" dur="1" fill="hold">
                                          <p:stCondLst>
                                            <p:cond delay="0"/>
                                          </p:stCondLst>
                                        </p:cTn>
                                        <p:tgtEl>
                                          <p:spTgt spid="57349">
                                            <p:txEl>
                                              <p:pRg st="3" end="3"/>
                                            </p:txEl>
                                          </p:spTgt>
                                        </p:tgtEl>
                                        <p:attrNameLst>
                                          <p:attrName>style.visibility</p:attrName>
                                        </p:attrNameLst>
                                      </p:cBhvr>
                                      <p:to>
                                        <p:strVal val="visible"/>
                                      </p:to>
                                    </p:set>
                                    <p:animEffect transition="in" filter="slide(fromBottom)">
                                      <p:cBhvr>
                                        <p:cTn id="30" dur="500"/>
                                        <p:tgtEl>
                                          <p:spTgt spid="57349">
                                            <p:txEl>
                                              <p:pRg st="3" end="3"/>
                                            </p:txEl>
                                          </p:spTgt>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573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73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9" grpId="0" uiExpand="1" build="p"/>
      <p:bldP spid="57356" grpId="0" animBg="1"/>
      <p:bldP spid="57357" grpId="0" animBg="1"/>
      <p:bldP spid="57359" grpId="0" autoUpdateAnimBg="0"/>
      <p:bldP spid="57360"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ChangeArrowheads="1"/>
          </p:cNvSpPr>
          <p:nvPr/>
        </p:nvSpPr>
        <p:spPr bwMode="auto">
          <a:xfrm>
            <a:off x="152400" y="38100"/>
            <a:ext cx="8740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CH" sz="2400" b="1">
                <a:solidFill>
                  <a:schemeClr val="tx1"/>
                </a:solidFill>
              </a:rPr>
              <a:t>Suite de « Quelle est l’idée de base de Niels Bohr? »</a:t>
            </a:r>
            <a:endParaRPr lang="fr-FR" sz="2400" b="1">
              <a:solidFill>
                <a:schemeClr val="tx1"/>
              </a:solidFill>
            </a:endParaRPr>
          </a:p>
        </p:txBody>
      </p:sp>
      <p:sp>
        <p:nvSpPr>
          <p:cNvPr id="58373" name="Rectangle 5"/>
          <p:cNvSpPr>
            <a:spLocks noGrp="1" noChangeArrowheads="1"/>
          </p:cNvSpPr>
          <p:nvPr>
            <p:ph type="body" sz="half" idx="1"/>
          </p:nvPr>
        </p:nvSpPr>
        <p:spPr bwMode="auto">
          <a:xfrm>
            <a:off x="241300" y="1162050"/>
            <a:ext cx="6202363" cy="19335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pPr>
            <a:r>
              <a:rPr lang="fr-CH" sz="2400" b="1"/>
              <a:t>Lorsqu’un électron </a:t>
            </a:r>
            <a:r>
              <a:rPr lang="fr-CH" sz="2400" b="1">
                <a:solidFill>
                  <a:srgbClr val="FF0000"/>
                </a:solidFill>
              </a:rPr>
              <a:t>RECOIT de l’énergie de l’extérieur</a:t>
            </a:r>
            <a:r>
              <a:rPr lang="fr-CH" sz="2400" b="1"/>
              <a:t> (énergie lumineuse, électrique, thermique, …), </a:t>
            </a:r>
            <a:r>
              <a:rPr lang="fr-CH" sz="2400" b="1">
                <a:solidFill>
                  <a:srgbClr val="FF0000"/>
                </a:solidFill>
              </a:rPr>
              <a:t>il « saute » vers une orbite supérieure</a:t>
            </a:r>
            <a:r>
              <a:rPr lang="fr-CH" sz="2400" b="1"/>
              <a:t>, ce qui correspond à une augmentation du nombre n.</a:t>
            </a:r>
            <a:endParaRPr lang="fr-FR" sz="2400" b="1"/>
          </a:p>
        </p:txBody>
      </p:sp>
      <p:pic>
        <p:nvPicPr>
          <p:cNvPr id="58381" name="Picture 13" descr="Excitation"/>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7307263" y="1008063"/>
            <a:ext cx="1524000" cy="218598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5" name="Rectangle 7"/>
          <p:cNvSpPr>
            <a:spLocks noChangeArrowheads="1"/>
          </p:cNvSpPr>
          <p:nvPr/>
        </p:nvSpPr>
        <p:spPr bwMode="auto">
          <a:xfrm>
            <a:off x="0" y="2095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58377" name="Rectangle 9"/>
          <p:cNvSpPr>
            <a:spLocks noChangeArrowheads="1"/>
          </p:cNvSpPr>
          <p:nvPr/>
        </p:nvSpPr>
        <p:spPr bwMode="auto">
          <a:xfrm>
            <a:off x="0" y="27193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58384" name="Picture 16" descr="EmissionPhoton"/>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6732588" y="3744913"/>
            <a:ext cx="1731962" cy="21209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88" name="Rectangle 20"/>
          <p:cNvSpPr>
            <a:spLocks noChangeArrowheads="1"/>
          </p:cNvSpPr>
          <p:nvPr/>
        </p:nvSpPr>
        <p:spPr bwMode="auto">
          <a:xfrm>
            <a:off x="179388" y="3455988"/>
            <a:ext cx="6265862"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FontTx/>
              <a:buChar char="•"/>
            </a:pPr>
            <a:r>
              <a:rPr lang="fr-CH" sz="2400" b="1">
                <a:solidFill>
                  <a:schemeClr val="tx1"/>
                </a:solidFill>
              </a:rPr>
              <a:t>Lorsqu’un électron </a:t>
            </a:r>
            <a:r>
              <a:rPr lang="fr-CH" sz="2400" b="1">
                <a:solidFill>
                  <a:srgbClr val="FF0000"/>
                </a:solidFill>
              </a:rPr>
              <a:t>PERD</a:t>
            </a:r>
            <a:r>
              <a:rPr lang="fr-CH" sz="2400" b="1">
                <a:solidFill>
                  <a:schemeClr val="tx1"/>
                </a:solidFill>
              </a:rPr>
              <a:t> </a:t>
            </a:r>
            <a:r>
              <a:rPr lang="fr-CH" sz="2400" b="1">
                <a:solidFill>
                  <a:srgbClr val="FF0000"/>
                </a:solidFill>
              </a:rPr>
              <a:t>de l’énergie</a:t>
            </a:r>
            <a:r>
              <a:rPr lang="fr-CH" sz="2400" b="1">
                <a:solidFill>
                  <a:schemeClr val="tx1"/>
                </a:solidFill>
              </a:rPr>
              <a:t>, il le fait « </a:t>
            </a:r>
            <a:r>
              <a:rPr lang="fr-CH" sz="2400" b="1">
                <a:solidFill>
                  <a:srgbClr val="FF0000"/>
                </a:solidFill>
              </a:rPr>
              <a:t>par saut</a:t>
            </a:r>
            <a:r>
              <a:rPr lang="fr-CH" sz="2400" b="1">
                <a:solidFill>
                  <a:schemeClr val="tx1"/>
                </a:solidFill>
              </a:rPr>
              <a:t> » et </a:t>
            </a:r>
            <a:r>
              <a:rPr lang="fr-CH" sz="2400" b="1">
                <a:solidFill>
                  <a:srgbClr val="FF0000"/>
                </a:solidFill>
              </a:rPr>
              <a:t>il émet</a:t>
            </a:r>
            <a:r>
              <a:rPr lang="fr-CH" sz="2400" b="1">
                <a:solidFill>
                  <a:schemeClr val="tx1"/>
                </a:solidFill>
              </a:rPr>
              <a:t> TOUJOURS </a:t>
            </a:r>
            <a:r>
              <a:rPr lang="fr-CH" sz="2400" b="1">
                <a:solidFill>
                  <a:srgbClr val="FF0000"/>
                </a:solidFill>
              </a:rPr>
              <a:t>un photon</a:t>
            </a:r>
            <a:r>
              <a:rPr lang="fr-CH" sz="2400" b="1">
                <a:solidFill>
                  <a:schemeClr val="tx1"/>
                </a:solidFill>
              </a:rPr>
              <a:t> :</a:t>
            </a:r>
          </a:p>
          <a:p>
            <a:pPr marL="342900" indent="-342900">
              <a:lnSpc>
                <a:spcPct val="80000"/>
              </a:lnSpc>
              <a:spcBef>
                <a:spcPct val="20000"/>
              </a:spcBef>
            </a:pPr>
            <a:r>
              <a:rPr lang="fr-CH" sz="2400" b="1">
                <a:solidFill>
                  <a:schemeClr val="tx1"/>
                </a:solidFill>
              </a:rPr>
              <a:t>	En principe un électron ne reste pas dans un état excité, il retourne donc à un état énergétiquement plus bas en émettant un photon dont la fréquence est définie par l’énergie perdue égale à</a:t>
            </a:r>
            <a:br>
              <a:rPr lang="fr-CH" sz="2400" b="1">
                <a:solidFill>
                  <a:schemeClr val="tx1"/>
                </a:solidFill>
              </a:rPr>
            </a:br>
            <a:r>
              <a:rPr lang="fr-CH" sz="2400" b="1">
                <a:solidFill>
                  <a:schemeClr val="tx1"/>
                </a:solidFill>
              </a:rPr>
              <a:t> </a:t>
            </a:r>
            <a:r>
              <a:rPr lang="fr-CH" sz="2800" b="1">
                <a:solidFill>
                  <a:schemeClr val="tx1"/>
                </a:solidFill>
                <a:latin typeface="Symbol" pitchFamily="18" charset="2"/>
              </a:rPr>
              <a:t>D</a:t>
            </a:r>
            <a:r>
              <a:rPr lang="fr-CH" sz="2800" b="1">
                <a:solidFill>
                  <a:schemeClr val="tx1"/>
                </a:solidFill>
              </a:rPr>
              <a:t>n (h/2</a:t>
            </a:r>
            <a:r>
              <a:rPr lang="fr-CH" sz="2800" b="1">
                <a:solidFill>
                  <a:schemeClr val="tx1"/>
                </a:solidFill>
                <a:latin typeface="Symbol" pitchFamily="18" charset="2"/>
              </a:rPr>
              <a:t>p</a:t>
            </a:r>
            <a:r>
              <a:rPr lang="fr-CH" sz="2800" b="1">
                <a:solidFill>
                  <a:schemeClr val="tx1"/>
                </a:solidFill>
              </a:rPr>
              <a:t>) f</a:t>
            </a:r>
            <a:endParaRPr lang="fr-FR" sz="2800" b="1">
              <a:solidFill>
                <a:schemeClr val="tx1"/>
              </a:solidFill>
            </a:endParaRPr>
          </a:p>
        </p:txBody>
      </p:sp>
      <p:sp>
        <p:nvSpPr>
          <p:cNvPr id="58389" name="Line 21"/>
          <p:cNvSpPr>
            <a:spLocks noChangeShapeType="1"/>
          </p:cNvSpPr>
          <p:nvPr/>
        </p:nvSpPr>
        <p:spPr bwMode="auto">
          <a:xfrm>
            <a:off x="7019925" y="1223963"/>
            <a:ext cx="503238" cy="73025"/>
          </a:xfrm>
          <a:prstGeom prst="line">
            <a:avLst/>
          </a:prstGeom>
          <a:noFill/>
          <a:ln w="762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8390" name="Text Box 22"/>
          <p:cNvSpPr txBox="1">
            <a:spLocks noChangeArrowheads="1"/>
          </p:cNvSpPr>
          <p:nvPr/>
        </p:nvSpPr>
        <p:spPr bwMode="auto">
          <a:xfrm>
            <a:off x="5653088" y="792163"/>
            <a:ext cx="1295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600" b="1"/>
              <a:t>énergie extérieure</a:t>
            </a:r>
            <a:endParaRPr lang="fr-FR" sz="1600" b="1"/>
          </a:p>
        </p:txBody>
      </p:sp>
      <p:sp>
        <p:nvSpPr>
          <p:cNvPr id="58391" name="Oval 23"/>
          <p:cNvSpPr>
            <a:spLocks noChangeArrowheads="1"/>
          </p:cNvSpPr>
          <p:nvPr/>
        </p:nvSpPr>
        <p:spPr bwMode="auto">
          <a:xfrm>
            <a:off x="5580063" y="792163"/>
            <a:ext cx="1439862" cy="647700"/>
          </a:xfrm>
          <a:prstGeom prst="ellipse">
            <a:avLst/>
          </a:prstGeom>
          <a:gradFill rotWithShape="1">
            <a:gsLst>
              <a:gs pos="0">
                <a:schemeClr val="bg2">
                  <a:alpha val="33000"/>
                </a:schemeClr>
              </a:gs>
              <a:gs pos="100000">
                <a:srgbClr val="FF9999">
                  <a:alpha val="30000"/>
                </a:srgbClr>
              </a:gs>
            </a:gsLst>
            <a:lin ang="5400000" scaled="1"/>
          </a:gradFill>
          <a:ln w="381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392" name="AutoShape 24"/>
          <p:cNvSpPr>
            <a:spLocks noChangeArrowheads="1"/>
          </p:cNvSpPr>
          <p:nvPr/>
        </p:nvSpPr>
        <p:spPr bwMode="auto">
          <a:xfrm>
            <a:off x="7956550" y="1585913"/>
            <a:ext cx="360363" cy="719137"/>
          </a:xfrm>
          <a:prstGeom prst="curvedLeftArrow">
            <a:avLst>
              <a:gd name="adj1" fmla="val 39912"/>
              <a:gd name="adj2" fmla="val 79824"/>
              <a:gd name="adj3" fmla="val 33333"/>
            </a:avLst>
          </a:prstGeom>
          <a:gradFill rotWithShape="1">
            <a:gsLst>
              <a:gs pos="0">
                <a:schemeClr val="bg2">
                  <a:alpha val="57001"/>
                </a:schemeClr>
              </a:gs>
              <a:gs pos="100000">
                <a:srgbClr val="FF9999">
                  <a:alpha val="62000"/>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393" name="Text Box 25"/>
          <p:cNvSpPr txBox="1">
            <a:spLocks noChangeArrowheads="1"/>
          </p:cNvSpPr>
          <p:nvPr/>
        </p:nvSpPr>
        <p:spPr bwMode="auto">
          <a:xfrm>
            <a:off x="8208963" y="1938338"/>
            <a:ext cx="9350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9999"/>
                </a:solidFill>
              </a:rPr>
              <a:t>SAUT</a:t>
            </a:r>
            <a:endParaRPr lang="fr-FR" b="1">
              <a:solidFill>
                <a:srgbClr val="FF9999"/>
              </a:solidFill>
            </a:endParaRPr>
          </a:p>
        </p:txBody>
      </p:sp>
      <p:sp>
        <p:nvSpPr>
          <p:cNvPr id="58394" name="Text Box 26"/>
          <p:cNvSpPr txBox="1">
            <a:spLocks noChangeArrowheads="1"/>
          </p:cNvSpPr>
          <p:nvPr/>
        </p:nvSpPr>
        <p:spPr bwMode="auto">
          <a:xfrm>
            <a:off x="7667625" y="4176713"/>
            <a:ext cx="15128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Émission d’un photon</a:t>
            </a:r>
            <a:endParaRPr lang="fr-FR" b="1">
              <a:solidFill>
                <a:srgbClr val="FF0000"/>
              </a:solidFill>
            </a:endParaRPr>
          </a:p>
        </p:txBody>
      </p:sp>
      <p:sp>
        <p:nvSpPr>
          <p:cNvPr id="58395" name="Line 27"/>
          <p:cNvSpPr>
            <a:spLocks noChangeShapeType="1"/>
          </p:cNvSpPr>
          <p:nvPr/>
        </p:nvSpPr>
        <p:spPr bwMode="auto">
          <a:xfrm>
            <a:off x="0" y="6477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8396" name="Text Box 28"/>
          <p:cNvSpPr txBox="1">
            <a:spLocks noChangeArrowheads="1"/>
          </p:cNvSpPr>
          <p:nvPr/>
        </p:nvSpPr>
        <p:spPr bwMode="auto">
          <a:xfrm>
            <a:off x="7112000" y="806450"/>
            <a:ext cx="18796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de E. Hecht p. 1132</a:t>
            </a:r>
            <a:endParaRPr lang="fr-FR"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58373">
                                            <p:txEl>
                                              <p:pRg st="0" end="0"/>
                                            </p:txEl>
                                          </p:spTgt>
                                        </p:tgtEl>
                                        <p:attrNameLst>
                                          <p:attrName>style.visibility</p:attrName>
                                        </p:attrNameLst>
                                      </p:cBhvr>
                                      <p:to>
                                        <p:strVal val="visible"/>
                                      </p:to>
                                    </p:set>
                                    <p:animEffect transition="in" filter="slide(fromBottom)">
                                      <p:cBhvr>
                                        <p:cTn id="7" dur="500"/>
                                        <p:tgtEl>
                                          <p:spTgt spid="58373">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58381"/>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499"/>
                                          </p:stCondLst>
                                        </p:cTn>
                                        <p:tgtEl>
                                          <p:spTgt spid="5839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839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839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838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839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58393"/>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grpId="0" nodeType="clickEffect">
                                  <p:stCondLst>
                                    <p:cond delay="0"/>
                                  </p:stCondLst>
                                  <p:iterate type="lt">
                                    <p:tmPct val="0"/>
                                  </p:iterate>
                                  <p:childTnLst>
                                    <p:set>
                                      <p:cBhvr>
                                        <p:cTn id="29" dur="1" fill="hold">
                                          <p:stCondLst>
                                            <p:cond delay="0"/>
                                          </p:stCondLst>
                                        </p:cTn>
                                        <p:tgtEl>
                                          <p:spTgt spid="58388">
                                            <p:txEl>
                                              <p:pRg st="0" end="0"/>
                                            </p:txEl>
                                          </p:spTgt>
                                        </p:tgtEl>
                                        <p:attrNameLst>
                                          <p:attrName>style.visibility</p:attrName>
                                        </p:attrNameLst>
                                      </p:cBhvr>
                                      <p:to>
                                        <p:strVal val="visible"/>
                                      </p:to>
                                    </p:set>
                                    <p:animEffect transition="in" filter="slide(fromBottom)">
                                      <p:cBhvr>
                                        <p:cTn id="30" dur="500"/>
                                        <p:tgtEl>
                                          <p:spTgt spid="58388">
                                            <p:txEl>
                                              <p:pRg st="0" end="0"/>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4" fill="hold" grpId="0" nodeType="clickEffect">
                                  <p:stCondLst>
                                    <p:cond delay="0"/>
                                  </p:stCondLst>
                                  <p:iterate type="lt">
                                    <p:tmPct val="0"/>
                                  </p:iterate>
                                  <p:childTnLst>
                                    <p:set>
                                      <p:cBhvr>
                                        <p:cTn id="34" dur="1" fill="hold">
                                          <p:stCondLst>
                                            <p:cond delay="0"/>
                                          </p:stCondLst>
                                        </p:cTn>
                                        <p:tgtEl>
                                          <p:spTgt spid="58388">
                                            <p:txEl>
                                              <p:pRg st="1" end="1"/>
                                            </p:txEl>
                                          </p:spTgt>
                                        </p:tgtEl>
                                        <p:attrNameLst>
                                          <p:attrName>style.visibility</p:attrName>
                                        </p:attrNameLst>
                                      </p:cBhvr>
                                      <p:to>
                                        <p:strVal val="visible"/>
                                      </p:to>
                                    </p:set>
                                    <p:animEffect transition="in" filter="slide(fromBottom)">
                                      <p:cBhvr>
                                        <p:cTn id="35" dur="500"/>
                                        <p:tgtEl>
                                          <p:spTgt spid="58388">
                                            <p:txEl>
                                              <p:pRg st="1" end="1"/>
                                            </p:txEl>
                                          </p:spTgt>
                                        </p:tgtEl>
                                      </p:cBhvr>
                                    </p:animEffect>
                                  </p:childTnLst>
                                </p:cTn>
                              </p:par>
                              <p:par>
                                <p:cTn id="36" presetID="1" presetClass="entr" presetSubtype="0" fill="hold" nodeType="withEffect">
                                  <p:stCondLst>
                                    <p:cond delay="0"/>
                                  </p:stCondLst>
                                  <p:childTnLst>
                                    <p:set>
                                      <p:cBhvr>
                                        <p:cTn id="37" dur="1" fill="hold">
                                          <p:stCondLst>
                                            <p:cond delay="0"/>
                                          </p:stCondLst>
                                        </p:cTn>
                                        <p:tgtEl>
                                          <p:spTgt spid="5838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583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3" grpId="0" uiExpand="1" build="p"/>
      <p:bldP spid="58388" grpId="0" build="p"/>
      <p:bldP spid="58389" grpId="0" animBg="1"/>
      <p:bldP spid="58390" grpId="0"/>
      <p:bldP spid="58391" grpId="0" animBg="1"/>
      <p:bldP spid="58392" grpId="0" animBg="1"/>
      <p:bldP spid="58393" grpId="0"/>
      <p:bldP spid="58394" grpId="0"/>
      <p:bldP spid="58396"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563563"/>
            <a:ext cx="8229600" cy="9937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a:t>Il était une fois … à méditer:</a:t>
            </a:r>
            <a:endParaRPr lang="fr-FR"/>
          </a:p>
        </p:txBody>
      </p:sp>
      <p:sp>
        <p:nvSpPr>
          <p:cNvPr id="29699" name="Rectangle 3"/>
          <p:cNvSpPr>
            <a:spLocks noGrp="1" noChangeArrowheads="1"/>
          </p:cNvSpPr>
          <p:nvPr>
            <p:ph type="body" idx="1"/>
          </p:nvPr>
        </p:nvSpPr>
        <p:spPr bwMode="auto">
          <a:xfrm>
            <a:off x="457200" y="2176463"/>
            <a:ext cx="8229600" cy="377348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a:buFontTx/>
              <a:buNone/>
            </a:pPr>
            <a:r>
              <a:rPr lang="fr-CH" b="1"/>
              <a:t>En science, ce qui est vrai c’est que :</a:t>
            </a:r>
          </a:p>
          <a:p>
            <a:pPr algn="ctr">
              <a:buFontTx/>
              <a:buNone/>
            </a:pPr>
            <a:endParaRPr lang="fr-CH"/>
          </a:p>
          <a:p>
            <a:pPr algn="ctr">
              <a:buFontTx/>
              <a:buNone/>
            </a:pPr>
            <a:r>
              <a:rPr lang="fr-CH" b="1"/>
              <a:t>« Toute proposition</a:t>
            </a:r>
            <a:br>
              <a:rPr lang="fr-CH" b="1"/>
            </a:br>
            <a:r>
              <a:rPr lang="fr-CH" b="1"/>
              <a:t>est approximativement vraie !! »</a:t>
            </a:r>
          </a:p>
          <a:p>
            <a:pPr algn="ctr">
              <a:buFontTx/>
              <a:buNone/>
            </a:pPr>
            <a:endParaRPr lang="fr-CH"/>
          </a:p>
          <a:p>
            <a:pPr algn="r">
              <a:buFontTx/>
              <a:buNone/>
            </a:pPr>
            <a:r>
              <a:rPr lang="fr-CH" sz="2800"/>
              <a:t>Pascal Engel (Paris IV Sorbonne)</a:t>
            </a:r>
            <a:endParaRPr lang="fr-FR" sz="28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428" name="Group 36"/>
          <p:cNvGrpSpPr>
            <a:grpSpLocks/>
          </p:cNvGrpSpPr>
          <p:nvPr/>
        </p:nvGrpSpPr>
        <p:grpSpPr bwMode="auto">
          <a:xfrm>
            <a:off x="6156325" y="4494213"/>
            <a:ext cx="2987675" cy="2005012"/>
            <a:chOff x="3878" y="2795"/>
            <a:chExt cx="1882" cy="1263"/>
          </a:xfrm>
        </p:grpSpPr>
        <p:pic>
          <p:nvPicPr>
            <p:cNvPr id="59398" name="Picture 6" descr="Imag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8" y="2795"/>
              <a:ext cx="1882" cy="1263"/>
            </a:xfrm>
            <a:prstGeom prst="rect">
              <a:avLst/>
            </a:prstGeom>
            <a:noFill/>
            <a:extLst>
              <a:ext uri="{909E8E84-426E-40DD-AFC4-6F175D3DCCD1}">
                <a14:hiddenFill xmlns:a14="http://schemas.microsoft.com/office/drawing/2010/main">
                  <a:solidFill>
                    <a:srgbClr val="FFFFFF"/>
                  </a:solidFill>
                </a14:hiddenFill>
              </a:ext>
            </a:extLst>
          </p:spPr>
        </p:pic>
        <p:sp>
          <p:nvSpPr>
            <p:cNvPr id="59426" name="Oval 34"/>
            <p:cNvSpPr>
              <a:spLocks noChangeArrowheads="1"/>
            </p:cNvSpPr>
            <p:nvPr/>
          </p:nvSpPr>
          <p:spPr bwMode="auto">
            <a:xfrm>
              <a:off x="4968" y="3423"/>
              <a:ext cx="234" cy="22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27" name="Oval 35"/>
            <p:cNvSpPr>
              <a:spLocks noChangeArrowheads="1"/>
            </p:cNvSpPr>
            <p:nvPr/>
          </p:nvSpPr>
          <p:spPr bwMode="auto">
            <a:xfrm>
              <a:off x="4971" y="3189"/>
              <a:ext cx="66" cy="57"/>
            </a:xfrm>
            <a:prstGeom prst="ellipse">
              <a:avLst/>
            </a:prstGeom>
            <a:solidFill>
              <a:srgbClr val="FFCC00"/>
            </a:solidFill>
            <a:ln w="9525">
              <a:solidFill>
                <a:srgbClr val="FF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9396" name="Rectangle 4"/>
          <p:cNvSpPr>
            <a:spLocks noChangeArrowheads="1"/>
          </p:cNvSpPr>
          <p:nvPr/>
        </p:nvSpPr>
        <p:spPr bwMode="auto">
          <a:xfrm>
            <a:off x="0" y="0"/>
            <a:ext cx="9144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1"/>
                </a:solidFill>
              </a:rPr>
              <a:t>Ce modèle permet de calculer la valeur des sauts d’énergie possibles pour l’hydrogène</a:t>
            </a:r>
            <a:endParaRPr lang="fr-FR" sz="3200" b="1">
              <a:solidFill>
                <a:schemeClr val="tx1"/>
              </a:solidFill>
            </a:endParaRPr>
          </a:p>
        </p:txBody>
      </p:sp>
      <p:sp>
        <p:nvSpPr>
          <p:cNvPr id="59397" name="Rectangle 5"/>
          <p:cNvSpPr>
            <a:spLocks noGrp="1" noChangeArrowheads="1"/>
          </p:cNvSpPr>
          <p:nvPr>
            <p:ph type="body" sz="half" idx="1"/>
          </p:nvPr>
        </p:nvSpPr>
        <p:spPr bwMode="auto">
          <a:xfrm>
            <a:off x="323850" y="1398588"/>
            <a:ext cx="5688013" cy="504031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5000"/>
              </a:lnSpc>
            </a:pPr>
            <a:r>
              <a:rPr lang="fr-CH" sz="2400"/>
              <a:t>Dans ce calcul, il faut tenir compte:</a:t>
            </a:r>
            <a:br>
              <a:rPr lang="fr-CH" sz="2400"/>
            </a:br>
            <a:r>
              <a:rPr lang="fr-CH" sz="2400"/>
              <a:t>- du potentiel électrostatique</a:t>
            </a:r>
            <a:br>
              <a:rPr lang="fr-CH" sz="2400"/>
            </a:br>
            <a:r>
              <a:rPr lang="fr-CH" sz="2400"/>
              <a:t>- de la force centripète</a:t>
            </a:r>
            <a:br>
              <a:rPr lang="fr-CH" sz="2400"/>
            </a:br>
            <a:r>
              <a:rPr lang="fr-CH" sz="2400" b="1">
                <a:solidFill>
                  <a:srgbClr val="FF0000"/>
                </a:solidFill>
              </a:rPr>
              <a:t>- de m v R = n (h/2</a:t>
            </a:r>
            <a:r>
              <a:rPr lang="fr-CH" sz="2400" b="1">
                <a:solidFill>
                  <a:srgbClr val="FF0000"/>
                </a:solidFill>
                <a:latin typeface="Symbol" pitchFamily="18" charset="2"/>
              </a:rPr>
              <a:t>p</a:t>
            </a:r>
            <a:r>
              <a:rPr lang="fr-CH" sz="2400" b="1">
                <a:solidFill>
                  <a:srgbClr val="FF0000"/>
                </a:solidFill>
              </a:rPr>
              <a:t>) f</a:t>
            </a:r>
          </a:p>
          <a:p>
            <a:pPr>
              <a:lnSpc>
                <a:spcPct val="85000"/>
              </a:lnSpc>
            </a:pPr>
            <a:r>
              <a:rPr lang="fr-CH" sz="2400"/>
              <a:t>Avec ce modèle, on trouve par calcul que </a:t>
            </a:r>
            <a:r>
              <a:rPr lang="fr-CH" sz="2400" b="1">
                <a:solidFill>
                  <a:schemeClr val="accent2"/>
                </a:solidFill>
              </a:rPr>
              <a:t>l’énergie à échanger pour éjecter l’électron d’un atome d’hydrogène vaut 13,6 eV</a:t>
            </a:r>
            <a:r>
              <a:rPr lang="fr-CH" sz="2400"/>
              <a:t> (c’est le phénomène d’ionisation).</a:t>
            </a:r>
          </a:p>
          <a:p>
            <a:pPr>
              <a:lnSpc>
                <a:spcPct val="85000"/>
              </a:lnSpc>
            </a:pPr>
            <a:r>
              <a:rPr lang="fr-CH" sz="2400" b="1">
                <a:solidFill>
                  <a:schemeClr val="accent2"/>
                </a:solidFill>
              </a:rPr>
              <a:t>La fréquence</a:t>
            </a:r>
            <a:r>
              <a:rPr lang="fr-CH" sz="2400"/>
              <a:t> qui correspond à cette énergie </a:t>
            </a:r>
            <a:r>
              <a:rPr lang="fr-CH" sz="2400" b="1">
                <a:solidFill>
                  <a:schemeClr val="accent2"/>
                </a:solidFill>
              </a:rPr>
              <a:t>est égale à 3,288 10</a:t>
            </a:r>
            <a:r>
              <a:rPr lang="fr-CH" sz="2400" b="1" baseline="30000">
                <a:solidFill>
                  <a:schemeClr val="accent2"/>
                </a:solidFill>
              </a:rPr>
              <a:t>15</a:t>
            </a:r>
            <a:r>
              <a:rPr lang="fr-CH" sz="2400" b="1">
                <a:solidFill>
                  <a:schemeClr val="accent2"/>
                </a:solidFill>
              </a:rPr>
              <a:t>Hz</a:t>
            </a:r>
            <a:r>
              <a:rPr lang="fr-CH" sz="2400"/>
              <a:t>. C’est la fréquence des rayons X.</a:t>
            </a:r>
          </a:p>
          <a:p>
            <a:pPr>
              <a:lnSpc>
                <a:spcPct val="85000"/>
              </a:lnSpc>
            </a:pPr>
            <a:r>
              <a:rPr lang="fr-CH" sz="2400"/>
              <a:t>Expérimentalement, </a:t>
            </a:r>
            <a:r>
              <a:rPr lang="fr-CH" sz="2400">
                <a:solidFill>
                  <a:schemeClr val="accent2"/>
                </a:solidFill>
              </a:rPr>
              <a:t>l’hydrogène est effectivement ionisé lorsqu’il est illuminé par</a:t>
            </a:r>
            <a:r>
              <a:rPr lang="fr-CH" sz="2400"/>
              <a:t> </a:t>
            </a:r>
            <a:r>
              <a:rPr lang="fr-CH" sz="2400" b="1">
                <a:solidFill>
                  <a:schemeClr val="accent2"/>
                </a:solidFill>
              </a:rPr>
              <a:t>ce type de rayons X</a:t>
            </a:r>
            <a:r>
              <a:rPr lang="fr-CH" sz="2400"/>
              <a:t>.</a:t>
            </a:r>
          </a:p>
        </p:txBody>
      </p:sp>
      <p:sp>
        <p:nvSpPr>
          <p:cNvPr id="59399" name="Rectangle 7"/>
          <p:cNvSpPr>
            <a:spLocks noChangeArrowheads="1"/>
          </p:cNvSpPr>
          <p:nvPr/>
        </p:nvSpPr>
        <p:spPr bwMode="auto">
          <a:xfrm>
            <a:off x="0" y="2690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59400" name="Picture 8" descr="NiveauEnergieCoulomb"/>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727825" y="1441450"/>
            <a:ext cx="2057400" cy="25495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403" name="Text Box 11"/>
          <p:cNvSpPr txBox="1">
            <a:spLocks noChangeArrowheads="1"/>
          </p:cNvSpPr>
          <p:nvPr/>
        </p:nvSpPr>
        <p:spPr bwMode="auto">
          <a:xfrm>
            <a:off x="5724525" y="1830388"/>
            <a:ext cx="2232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a:t>physique classique</a:t>
            </a:r>
            <a:endParaRPr lang="fr-FR"/>
          </a:p>
        </p:txBody>
      </p:sp>
      <p:sp>
        <p:nvSpPr>
          <p:cNvPr id="59404" name="Text Box 12"/>
          <p:cNvSpPr txBox="1">
            <a:spLocks noChangeArrowheads="1"/>
          </p:cNvSpPr>
          <p:nvPr/>
        </p:nvSpPr>
        <p:spPr bwMode="auto">
          <a:xfrm>
            <a:off x="5726113" y="2327275"/>
            <a:ext cx="2555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physique quantique</a:t>
            </a:r>
            <a:endParaRPr lang="fr-FR" b="1">
              <a:solidFill>
                <a:srgbClr val="FF0000"/>
              </a:solidFill>
            </a:endParaRPr>
          </a:p>
        </p:txBody>
      </p:sp>
      <p:sp>
        <p:nvSpPr>
          <p:cNvPr id="59405" name="AutoShape 13"/>
          <p:cNvSpPr>
            <a:spLocks noChangeArrowheads="1"/>
          </p:cNvSpPr>
          <p:nvPr/>
        </p:nvSpPr>
        <p:spPr bwMode="auto">
          <a:xfrm>
            <a:off x="5003800" y="1903413"/>
            <a:ext cx="792163" cy="144462"/>
          </a:xfrm>
          <a:prstGeom prst="rightArrow">
            <a:avLst>
              <a:gd name="adj1" fmla="val 50000"/>
              <a:gd name="adj2" fmla="val 137088"/>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06" name="AutoShape 14"/>
          <p:cNvSpPr>
            <a:spLocks noChangeArrowheads="1"/>
          </p:cNvSpPr>
          <p:nvPr/>
        </p:nvSpPr>
        <p:spPr bwMode="auto">
          <a:xfrm>
            <a:off x="5003800" y="2406650"/>
            <a:ext cx="792163" cy="144463"/>
          </a:xfrm>
          <a:prstGeom prst="rightArrow">
            <a:avLst>
              <a:gd name="adj1" fmla="val 50000"/>
              <a:gd name="adj2" fmla="val 137088"/>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08" name="Rectangle 16"/>
          <p:cNvSpPr>
            <a:spLocks noChangeArrowheads="1"/>
          </p:cNvSpPr>
          <p:nvPr/>
        </p:nvSpPr>
        <p:spPr bwMode="auto">
          <a:xfrm>
            <a:off x="539750" y="1757363"/>
            <a:ext cx="4464050" cy="5778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09" name="Rectangle 17"/>
          <p:cNvSpPr>
            <a:spLocks noChangeArrowheads="1"/>
          </p:cNvSpPr>
          <p:nvPr/>
        </p:nvSpPr>
        <p:spPr bwMode="auto">
          <a:xfrm>
            <a:off x="539750" y="2335213"/>
            <a:ext cx="4464050" cy="358775"/>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10" name="Oval 18"/>
          <p:cNvSpPr>
            <a:spLocks noChangeArrowheads="1"/>
          </p:cNvSpPr>
          <p:nvPr/>
        </p:nvSpPr>
        <p:spPr bwMode="auto">
          <a:xfrm>
            <a:off x="5680075" y="1541463"/>
            <a:ext cx="2663825" cy="1439862"/>
          </a:xfrm>
          <a:prstGeom prst="ellipse">
            <a:avLst/>
          </a:prstGeom>
          <a:solidFill>
            <a:srgbClr val="A50021">
              <a:alpha val="39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11" name="Text Box 19"/>
          <p:cNvSpPr txBox="1">
            <a:spLocks noChangeArrowheads="1"/>
          </p:cNvSpPr>
          <p:nvPr/>
        </p:nvSpPr>
        <p:spPr bwMode="auto">
          <a:xfrm>
            <a:off x="34925" y="1254125"/>
            <a:ext cx="4392613" cy="1920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4000" b="1">
                <a:solidFill>
                  <a:srgbClr val="CC0000"/>
                </a:solidFill>
              </a:rPr>
              <a:t>le modèle de Bohr contient une ambiguïté !</a:t>
            </a:r>
            <a:endParaRPr lang="fr-FR" sz="4000" b="1">
              <a:solidFill>
                <a:srgbClr val="CC0000"/>
              </a:solidFill>
            </a:endParaRPr>
          </a:p>
        </p:txBody>
      </p:sp>
      <p:sp>
        <p:nvSpPr>
          <p:cNvPr id="59412" name="Line 20"/>
          <p:cNvSpPr>
            <a:spLocks noChangeShapeType="1"/>
          </p:cNvSpPr>
          <p:nvPr/>
        </p:nvSpPr>
        <p:spPr bwMode="auto">
          <a:xfrm flipV="1">
            <a:off x="4067175" y="2262188"/>
            <a:ext cx="1368425" cy="0"/>
          </a:xfrm>
          <a:prstGeom prst="line">
            <a:avLst/>
          </a:prstGeom>
          <a:noFill/>
          <a:ln w="76200">
            <a:solidFill>
              <a:srgbClr val="CC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9415" name="Line 23"/>
          <p:cNvSpPr>
            <a:spLocks noChangeShapeType="1"/>
          </p:cNvSpPr>
          <p:nvPr/>
        </p:nvSpPr>
        <p:spPr bwMode="auto">
          <a:xfrm flipV="1">
            <a:off x="5364163" y="5141913"/>
            <a:ext cx="2016125" cy="1008062"/>
          </a:xfrm>
          <a:prstGeom prst="line">
            <a:avLst/>
          </a:prstGeom>
          <a:noFill/>
          <a:ln w="38100">
            <a:solidFill>
              <a:schemeClr val="accent2"/>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9414" name="Rectangle 22"/>
          <p:cNvSpPr>
            <a:spLocks noChangeArrowheads="1"/>
          </p:cNvSpPr>
          <p:nvPr/>
        </p:nvSpPr>
        <p:spPr bwMode="auto">
          <a:xfrm>
            <a:off x="144463" y="3630613"/>
            <a:ext cx="8748712" cy="2592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800" b="1">
                <a:solidFill>
                  <a:srgbClr val="CC0000"/>
                </a:solidFill>
                <a:cs typeface="Arial" charset="0"/>
              </a:rPr>
              <a:t>Tant que l’électron reste sur son orbite, il obéit aux lois de Newton (physique classique).</a:t>
            </a:r>
          </a:p>
          <a:p>
            <a:pPr marL="342900" indent="-342900">
              <a:lnSpc>
                <a:spcPct val="90000"/>
              </a:lnSpc>
              <a:spcBef>
                <a:spcPct val="20000"/>
              </a:spcBef>
              <a:buFontTx/>
              <a:buChar char="•"/>
            </a:pPr>
            <a:r>
              <a:rPr lang="fr-CH" sz="2800" b="1">
                <a:solidFill>
                  <a:srgbClr val="CC0000"/>
                </a:solidFill>
                <a:cs typeface="Arial" charset="0"/>
              </a:rPr>
              <a:t>Mais quand il change d’orbite, il obéit aux lois de Planck et Einstein (physique des quantas) !</a:t>
            </a:r>
          </a:p>
          <a:p>
            <a:pPr marL="342900" indent="-342900">
              <a:lnSpc>
                <a:spcPct val="90000"/>
              </a:lnSpc>
              <a:spcBef>
                <a:spcPct val="20000"/>
              </a:spcBef>
              <a:buFontTx/>
              <a:buChar char="•"/>
            </a:pPr>
            <a:r>
              <a:rPr lang="fr-CH" sz="2800" b="1">
                <a:solidFill>
                  <a:srgbClr val="CC0000"/>
                </a:solidFill>
                <a:cs typeface="Arial" charset="0"/>
              </a:rPr>
              <a:t>Les physiciens vont alors s’attaquer à cette ambiguïté !</a:t>
            </a:r>
          </a:p>
        </p:txBody>
      </p:sp>
      <p:grpSp>
        <p:nvGrpSpPr>
          <p:cNvPr id="59419" name="Group 27"/>
          <p:cNvGrpSpPr>
            <a:grpSpLocks/>
          </p:cNvGrpSpPr>
          <p:nvPr/>
        </p:nvGrpSpPr>
        <p:grpSpPr bwMode="auto">
          <a:xfrm>
            <a:off x="4676775" y="1971675"/>
            <a:ext cx="4191000" cy="2143125"/>
            <a:chOff x="2946" y="1206"/>
            <a:chExt cx="2640" cy="1350"/>
          </a:xfrm>
        </p:grpSpPr>
        <p:sp>
          <p:nvSpPr>
            <p:cNvPr id="59416" name="Oval 24"/>
            <p:cNvSpPr>
              <a:spLocks noChangeArrowheads="1"/>
            </p:cNvSpPr>
            <p:nvPr/>
          </p:nvSpPr>
          <p:spPr bwMode="auto">
            <a:xfrm>
              <a:off x="4422" y="1692"/>
              <a:ext cx="1164" cy="864"/>
            </a:xfrm>
            <a:prstGeom prst="ellipse">
              <a:avLst/>
            </a:prstGeom>
            <a:solidFill>
              <a:schemeClr val="accent1">
                <a:alpha val="39999"/>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417" name="Line 25"/>
            <p:cNvSpPr>
              <a:spLocks noChangeShapeType="1"/>
            </p:cNvSpPr>
            <p:nvPr/>
          </p:nvSpPr>
          <p:spPr bwMode="auto">
            <a:xfrm>
              <a:off x="2946" y="1206"/>
              <a:ext cx="1626" cy="624"/>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59432" name="Group 40"/>
          <p:cNvGrpSpPr>
            <a:grpSpLocks/>
          </p:cNvGrpSpPr>
          <p:nvPr/>
        </p:nvGrpSpPr>
        <p:grpSpPr bwMode="auto">
          <a:xfrm>
            <a:off x="3924300" y="1414463"/>
            <a:ext cx="4313238" cy="762000"/>
            <a:chOff x="2472" y="855"/>
            <a:chExt cx="2717" cy="480"/>
          </a:xfrm>
        </p:grpSpPr>
        <p:sp>
          <p:nvSpPr>
            <p:cNvPr id="59420" name="Oval 28"/>
            <p:cNvSpPr>
              <a:spLocks noChangeArrowheads="1"/>
            </p:cNvSpPr>
            <p:nvPr/>
          </p:nvSpPr>
          <p:spPr bwMode="auto">
            <a:xfrm>
              <a:off x="5133" y="874"/>
              <a:ext cx="56" cy="56"/>
            </a:xfrm>
            <a:prstGeom prst="ellipse">
              <a:avLst/>
            </a:prstGeom>
            <a:solidFill>
              <a:srgbClr val="FFCC00"/>
            </a:solidFill>
            <a:ln w="9525">
              <a:solidFill>
                <a:srgbClr val="FF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a:solidFill>
                  <a:srgbClr val="FFCC00"/>
                </a:solidFill>
              </a:endParaRPr>
            </a:p>
          </p:txBody>
        </p:sp>
        <p:sp>
          <p:nvSpPr>
            <p:cNvPr id="59421" name="Text Box 29"/>
            <p:cNvSpPr txBox="1">
              <a:spLocks noChangeArrowheads="1"/>
            </p:cNvSpPr>
            <p:nvPr/>
          </p:nvSpPr>
          <p:spPr bwMode="auto">
            <a:xfrm>
              <a:off x="4827" y="855"/>
              <a:ext cx="30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a:solidFill>
                    <a:srgbClr val="FFCC00"/>
                  </a:solidFill>
                </a:rPr>
                <a:t>F</a:t>
              </a:r>
              <a:endParaRPr lang="fr-FR">
                <a:solidFill>
                  <a:srgbClr val="FFCC00"/>
                </a:solidFill>
              </a:endParaRPr>
            </a:p>
          </p:txBody>
        </p:sp>
        <p:sp>
          <p:nvSpPr>
            <p:cNvPr id="59422" name="Line 30"/>
            <p:cNvSpPr>
              <a:spLocks noChangeShapeType="1"/>
            </p:cNvSpPr>
            <p:nvPr/>
          </p:nvSpPr>
          <p:spPr bwMode="auto">
            <a:xfrm flipH="1">
              <a:off x="4782" y="930"/>
              <a:ext cx="351" cy="279"/>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9423" name="Line 31"/>
            <p:cNvSpPr>
              <a:spLocks noChangeShapeType="1"/>
            </p:cNvSpPr>
            <p:nvPr/>
          </p:nvSpPr>
          <p:spPr bwMode="auto">
            <a:xfrm flipV="1">
              <a:off x="2472" y="1002"/>
              <a:ext cx="2376" cy="333"/>
            </a:xfrm>
            <a:prstGeom prst="line">
              <a:avLst/>
            </a:prstGeom>
            <a:noFill/>
            <a:ln w="28575">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59430" name="Text Box 38"/>
          <p:cNvSpPr txBox="1">
            <a:spLocks noChangeArrowheads="1"/>
          </p:cNvSpPr>
          <p:nvPr/>
        </p:nvSpPr>
        <p:spPr bwMode="auto">
          <a:xfrm>
            <a:off x="7124700" y="3657600"/>
            <a:ext cx="1905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solidFill>
                  <a:srgbClr val="FFCC00"/>
                </a:solidFill>
              </a:rPr>
              <a:t>L’électron est éjecté !</a:t>
            </a:r>
            <a:endParaRPr lang="fr-FR" sz="2400" b="1">
              <a:solidFill>
                <a:srgbClr val="FFCC00"/>
              </a:solidFill>
            </a:endParaRPr>
          </a:p>
        </p:txBody>
      </p:sp>
      <p:sp>
        <p:nvSpPr>
          <p:cNvPr id="59433" name="Line 41"/>
          <p:cNvSpPr>
            <a:spLocks noChangeShapeType="1"/>
          </p:cNvSpPr>
          <p:nvPr/>
        </p:nvSpPr>
        <p:spPr bwMode="auto">
          <a:xfrm>
            <a:off x="0" y="11430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59397">
                                            <p:txEl>
                                              <p:pRg st="0" end="0"/>
                                            </p:txEl>
                                          </p:spTgt>
                                        </p:tgtEl>
                                        <p:attrNameLst>
                                          <p:attrName>style.visibility</p:attrName>
                                        </p:attrNameLst>
                                      </p:cBhvr>
                                      <p:to>
                                        <p:strVal val="visible"/>
                                      </p:to>
                                    </p:set>
                                    <p:animEffect transition="in" filter="slide(fromBottom)">
                                      <p:cBhvr>
                                        <p:cTn id="7" dur="500"/>
                                        <p:tgtEl>
                                          <p:spTgt spid="59397">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59400"/>
                                        </p:tgtEl>
                                        <p:attrNameLst>
                                          <p:attrName>style.visibility</p:attrName>
                                        </p:attrNameLst>
                                      </p:cBhvr>
                                      <p:to>
                                        <p:strVal val="visible"/>
                                      </p:to>
                                    </p:set>
                                  </p:childTnLst>
                                </p:cTn>
                              </p:par>
                            </p:childTnLst>
                          </p:cTn>
                        </p:par>
                        <p:par>
                          <p:cTn id="10" fill="hold" nodeType="afterGroup">
                            <p:stCondLst>
                              <p:cond delay="500"/>
                            </p:stCondLst>
                            <p:childTnLst>
                              <p:par>
                                <p:cTn id="11" presetID="1" presetClass="entr" presetSubtype="0" fill="hold" nodeType="afterEffect">
                                  <p:stCondLst>
                                    <p:cond delay="0"/>
                                  </p:stCondLst>
                                  <p:childTnLst>
                                    <p:set>
                                      <p:cBhvr>
                                        <p:cTn id="12" dur="1" fill="hold">
                                          <p:stCondLst>
                                            <p:cond delay="0"/>
                                          </p:stCondLst>
                                        </p:cTn>
                                        <p:tgtEl>
                                          <p:spTgt spid="59419"/>
                                        </p:tgtEl>
                                        <p:attrNameLst>
                                          <p:attrName>style.visibility</p:attrName>
                                        </p:attrNameLst>
                                      </p:cBhvr>
                                      <p:to>
                                        <p:strVal val="visible"/>
                                      </p:to>
                                    </p:set>
                                  </p:childTnLst>
                                  <p:subTnLst>
                                    <p:set>
                                      <p:cBhvr override="childStyle">
                                        <p:cTn dur="1" fill="hold" display="0" masterRel="nextClick" afterEffect="1"/>
                                        <p:tgtEl>
                                          <p:spTgt spid="59419"/>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9432"/>
                                        </p:tgtEl>
                                        <p:attrNameLst>
                                          <p:attrName>style.visibility</p:attrName>
                                        </p:attrNameLst>
                                      </p:cBhvr>
                                      <p:to>
                                        <p:strVal val="visible"/>
                                      </p:to>
                                    </p:set>
                                  </p:childTnLst>
                                  <p:subTnLst>
                                    <p:set>
                                      <p:cBhvr override="childStyle">
                                        <p:cTn dur="1" fill="hold" display="0" masterRel="nextClick" afterEffect="1"/>
                                        <p:tgtEl>
                                          <p:spTgt spid="59432"/>
                                        </p:tgtEl>
                                        <p:attrNameLst>
                                          <p:attrName>style.visibility</p:attrName>
                                        </p:attrNameLst>
                                      </p:cBhvr>
                                      <p:to>
                                        <p:strVal val="hidden"/>
                                      </p:to>
                                    </p:set>
                                  </p:sub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940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4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40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940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940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940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iterate type="lt">
                                    <p:tmPct val="0"/>
                                  </p:iterate>
                                  <p:childTnLst>
                                    <p:set>
                                      <p:cBhvr>
                                        <p:cTn id="36" dur="1" fill="hold">
                                          <p:stCondLst>
                                            <p:cond delay="0"/>
                                          </p:stCondLst>
                                        </p:cTn>
                                        <p:tgtEl>
                                          <p:spTgt spid="59397">
                                            <p:txEl>
                                              <p:pRg st="1" end="1"/>
                                            </p:txEl>
                                          </p:spTgt>
                                        </p:tgtEl>
                                        <p:attrNameLst>
                                          <p:attrName>style.visibility</p:attrName>
                                        </p:attrNameLst>
                                      </p:cBhvr>
                                      <p:to>
                                        <p:strVal val="visible"/>
                                      </p:to>
                                    </p:set>
                                    <p:animEffect transition="in" filter="slide(fromBottom)">
                                      <p:cBhvr>
                                        <p:cTn id="37" dur="500"/>
                                        <p:tgtEl>
                                          <p:spTgt spid="59397">
                                            <p:txEl>
                                              <p:pRg st="1" end="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iterate type="lt">
                                    <p:tmPct val="0"/>
                                  </p:iterate>
                                  <p:childTnLst>
                                    <p:set>
                                      <p:cBhvr>
                                        <p:cTn id="41" dur="1" fill="hold">
                                          <p:stCondLst>
                                            <p:cond delay="0"/>
                                          </p:stCondLst>
                                        </p:cTn>
                                        <p:tgtEl>
                                          <p:spTgt spid="59397">
                                            <p:txEl>
                                              <p:pRg st="2" end="2"/>
                                            </p:txEl>
                                          </p:spTgt>
                                        </p:tgtEl>
                                        <p:attrNameLst>
                                          <p:attrName>style.visibility</p:attrName>
                                        </p:attrNameLst>
                                      </p:cBhvr>
                                      <p:to>
                                        <p:strVal val="visible"/>
                                      </p:to>
                                    </p:set>
                                    <p:animEffect transition="in" filter="slide(fromBottom)">
                                      <p:cBhvr>
                                        <p:cTn id="42" dur="500"/>
                                        <p:tgtEl>
                                          <p:spTgt spid="59397">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iterate type="lt">
                                    <p:tmPct val="0"/>
                                  </p:iterate>
                                  <p:childTnLst>
                                    <p:set>
                                      <p:cBhvr>
                                        <p:cTn id="46" dur="1" fill="hold">
                                          <p:stCondLst>
                                            <p:cond delay="0"/>
                                          </p:stCondLst>
                                        </p:cTn>
                                        <p:tgtEl>
                                          <p:spTgt spid="59397">
                                            <p:txEl>
                                              <p:pRg st="3" end="3"/>
                                            </p:txEl>
                                          </p:spTgt>
                                        </p:tgtEl>
                                        <p:attrNameLst>
                                          <p:attrName>style.visibility</p:attrName>
                                        </p:attrNameLst>
                                      </p:cBhvr>
                                      <p:to>
                                        <p:strVal val="visible"/>
                                      </p:to>
                                    </p:set>
                                    <p:animEffect transition="in" filter="slide(fromBottom)">
                                      <p:cBhvr>
                                        <p:cTn id="47" dur="500"/>
                                        <p:tgtEl>
                                          <p:spTgt spid="59397">
                                            <p:txEl>
                                              <p:pRg st="3" end="3"/>
                                            </p:txEl>
                                          </p:spTgt>
                                        </p:tgtEl>
                                      </p:cBhvr>
                                    </p:animEffect>
                                  </p:childTnLst>
                                </p:cTn>
                              </p:par>
                            </p:childTnLst>
                          </p:cTn>
                        </p:par>
                        <p:par>
                          <p:cTn id="48" fill="hold" nodeType="afterGroup">
                            <p:stCondLst>
                              <p:cond delay="500"/>
                            </p:stCondLst>
                            <p:childTnLst>
                              <p:par>
                                <p:cTn id="49" presetID="1" presetClass="entr" presetSubtype="0" fill="hold" nodeType="afterEffect">
                                  <p:stCondLst>
                                    <p:cond delay="0"/>
                                  </p:stCondLst>
                                  <p:childTnLst>
                                    <p:set>
                                      <p:cBhvr>
                                        <p:cTn id="50" dur="1" fill="hold">
                                          <p:stCondLst>
                                            <p:cond delay="0"/>
                                          </p:stCondLst>
                                        </p:cTn>
                                        <p:tgtEl>
                                          <p:spTgt spid="59428"/>
                                        </p:tgtEl>
                                        <p:attrNameLst>
                                          <p:attrName>style.visibility</p:attrName>
                                        </p:attrNameLst>
                                      </p:cBhvr>
                                      <p:to>
                                        <p:strVal val="visible"/>
                                      </p:to>
                                    </p:set>
                                  </p:childTnLst>
                                </p:cTn>
                              </p:par>
                            </p:childTnLst>
                          </p:cTn>
                        </p:par>
                        <p:par>
                          <p:cTn id="51" fill="hold" nodeType="afterGroup">
                            <p:stCondLst>
                              <p:cond delay="500"/>
                            </p:stCondLst>
                            <p:childTnLst>
                              <p:par>
                                <p:cTn id="52" presetID="1" presetClass="entr" presetSubtype="0" fill="hold" grpId="0" nodeType="afterEffect">
                                  <p:stCondLst>
                                    <p:cond delay="0"/>
                                  </p:stCondLst>
                                  <p:childTnLst>
                                    <p:set>
                                      <p:cBhvr>
                                        <p:cTn id="53" dur="1" fill="hold">
                                          <p:stCondLst>
                                            <p:cond delay="0"/>
                                          </p:stCondLst>
                                        </p:cTn>
                                        <p:tgtEl>
                                          <p:spTgt spid="59415"/>
                                        </p:tgtEl>
                                        <p:attrNameLst>
                                          <p:attrName>style.visibility</p:attrName>
                                        </p:attrNameLst>
                                      </p:cBhvr>
                                      <p:to>
                                        <p:strVal val="visible"/>
                                      </p:to>
                                    </p:set>
                                  </p:childTnLst>
                                </p:cTn>
                              </p:par>
                            </p:childTnLst>
                          </p:cTn>
                        </p:par>
                        <p:par>
                          <p:cTn id="54" fill="hold" nodeType="afterGroup">
                            <p:stCondLst>
                              <p:cond delay="500"/>
                            </p:stCondLst>
                            <p:childTnLst>
                              <p:par>
                                <p:cTn id="55" presetID="1" presetClass="entr" presetSubtype="0" fill="hold" grpId="0" nodeType="afterEffect">
                                  <p:stCondLst>
                                    <p:cond delay="0"/>
                                  </p:stCondLst>
                                  <p:childTnLst>
                                    <p:set>
                                      <p:cBhvr>
                                        <p:cTn id="56" dur="1" fill="hold">
                                          <p:stCondLst>
                                            <p:cond delay="0"/>
                                          </p:stCondLst>
                                        </p:cTn>
                                        <p:tgtEl>
                                          <p:spTgt spid="59430"/>
                                        </p:tgtEl>
                                        <p:attrNameLst>
                                          <p:attrName>style.visibility</p:attrName>
                                        </p:attrNameLst>
                                      </p:cBhvr>
                                      <p:to>
                                        <p:strVal val="visible"/>
                                      </p:to>
                                    </p:set>
                                  </p:childTnLst>
                                  <p:subTnLst>
                                    <p:set>
                                      <p:cBhvr override="childStyle">
                                        <p:cTn dur="1" fill="hold" display="0" masterRel="nextClick" afterEffect="1"/>
                                        <p:tgtEl>
                                          <p:spTgt spid="59430"/>
                                        </p:tgtEl>
                                        <p:attrNameLst>
                                          <p:attrName>style.visibility</p:attrName>
                                        </p:attrNameLst>
                                      </p:cBhvr>
                                      <p:to>
                                        <p:strVal val="hidden"/>
                                      </p:to>
                                    </p:set>
                                  </p:sub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941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941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9411"/>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2" presetClass="entr" presetSubtype="4" fill="hold" grpId="0" nodeType="clickEffect">
                                  <p:stCondLst>
                                    <p:cond delay="0"/>
                                  </p:stCondLst>
                                  <p:iterate type="lt">
                                    <p:tmPct val="0"/>
                                  </p:iterate>
                                  <p:childTnLst>
                                    <p:set>
                                      <p:cBhvr>
                                        <p:cTn id="68" dur="1" fill="hold">
                                          <p:stCondLst>
                                            <p:cond delay="0"/>
                                          </p:stCondLst>
                                        </p:cTn>
                                        <p:tgtEl>
                                          <p:spTgt spid="59414">
                                            <p:bg/>
                                          </p:spTgt>
                                        </p:tgtEl>
                                        <p:attrNameLst>
                                          <p:attrName>style.visibility</p:attrName>
                                        </p:attrNameLst>
                                      </p:cBhvr>
                                      <p:to>
                                        <p:strVal val="visible"/>
                                      </p:to>
                                    </p:set>
                                    <p:animEffect transition="in" filter="slide(fromBottom)">
                                      <p:cBhvr>
                                        <p:cTn id="69" dur="500"/>
                                        <p:tgtEl>
                                          <p:spTgt spid="59414">
                                            <p:bg/>
                                          </p:spTgt>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2" presetClass="entr" presetSubtype="4" fill="hold" grpId="0" nodeType="clickEffect">
                                  <p:stCondLst>
                                    <p:cond delay="0"/>
                                  </p:stCondLst>
                                  <p:iterate type="lt">
                                    <p:tmPct val="0"/>
                                  </p:iterate>
                                  <p:childTnLst>
                                    <p:set>
                                      <p:cBhvr>
                                        <p:cTn id="73" dur="1" fill="hold">
                                          <p:stCondLst>
                                            <p:cond delay="0"/>
                                          </p:stCondLst>
                                        </p:cTn>
                                        <p:tgtEl>
                                          <p:spTgt spid="59414">
                                            <p:txEl>
                                              <p:pRg st="0" end="0"/>
                                            </p:txEl>
                                          </p:spTgt>
                                        </p:tgtEl>
                                        <p:attrNameLst>
                                          <p:attrName>style.visibility</p:attrName>
                                        </p:attrNameLst>
                                      </p:cBhvr>
                                      <p:to>
                                        <p:strVal val="visible"/>
                                      </p:to>
                                    </p:set>
                                    <p:animEffect transition="in" filter="slide(fromBottom)">
                                      <p:cBhvr>
                                        <p:cTn id="74" dur="500"/>
                                        <p:tgtEl>
                                          <p:spTgt spid="59414">
                                            <p:txEl>
                                              <p:pRg st="0" end="0"/>
                                            </p:txEl>
                                          </p:spTgt>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2" presetClass="entr" presetSubtype="4" fill="hold" grpId="0" nodeType="clickEffect">
                                  <p:stCondLst>
                                    <p:cond delay="0"/>
                                  </p:stCondLst>
                                  <p:iterate type="lt">
                                    <p:tmPct val="0"/>
                                  </p:iterate>
                                  <p:childTnLst>
                                    <p:set>
                                      <p:cBhvr>
                                        <p:cTn id="78" dur="1" fill="hold">
                                          <p:stCondLst>
                                            <p:cond delay="0"/>
                                          </p:stCondLst>
                                        </p:cTn>
                                        <p:tgtEl>
                                          <p:spTgt spid="59414">
                                            <p:txEl>
                                              <p:pRg st="1" end="1"/>
                                            </p:txEl>
                                          </p:spTgt>
                                        </p:tgtEl>
                                        <p:attrNameLst>
                                          <p:attrName>style.visibility</p:attrName>
                                        </p:attrNameLst>
                                      </p:cBhvr>
                                      <p:to>
                                        <p:strVal val="visible"/>
                                      </p:to>
                                    </p:set>
                                    <p:animEffect transition="in" filter="slide(fromBottom)">
                                      <p:cBhvr>
                                        <p:cTn id="79" dur="500"/>
                                        <p:tgtEl>
                                          <p:spTgt spid="59414">
                                            <p:txEl>
                                              <p:pRg st="1" end="1"/>
                                            </p:txEl>
                                          </p:spTgt>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2" presetClass="entr" presetSubtype="4" fill="hold" grpId="0" nodeType="clickEffect">
                                  <p:stCondLst>
                                    <p:cond delay="0"/>
                                  </p:stCondLst>
                                  <p:iterate type="lt">
                                    <p:tmPct val="0"/>
                                  </p:iterate>
                                  <p:childTnLst>
                                    <p:set>
                                      <p:cBhvr>
                                        <p:cTn id="83" dur="1" fill="hold">
                                          <p:stCondLst>
                                            <p:cond delay="0"/>
                                          </p:stCondLst>
                                        </p:cTn>
                                        <p:tgtEl>
                                          <p:spTgt spid="59414">
                                            <p:txEl>
                                              <p:pRg st="2" end="2"/>
                                            </p:txEl>
                                          </p:spTgt>
                                        </p:tgtEl>
                                        <p:attrNameLst>
                                          <p:attrName>style.visibility</p:attrName>
                                        </p:attrNameLst>
                                      </p:cBhvr>
                                      <p:to>
                                        <p:strVal val="visible"/>
                                      </p:to>
                                    </p:set>
                                    <p:animEffect transition="in" filter="slide(fromBottom)">
                                      <p:cBhvr>
                                        <p:cTn id="84" dur="500"/>
                                        <p:tgtEl>
                                          <p:spTgt spid="594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7" grpId="0" uiExpand="1" build="p"/>
      <p:bldP spid="59403" grpId="0"/>
      <p:bldP spid="59404" grpId="0"/>
      <p:bldP spid="59405" grpId="0" animBg="1"/>
      <p:bldP spid="59406" grpId="0" animBg="1"/>
      <p:bldP spid="59408" grpId="0" animBg="1"/>
      <p:bldP spid="59409" grpId="0" animBg="1"/>
      <p:bldP spid="59410" grpId="0" animBg="1"/>
      <p:bldP spid="59411" grpId="0" animBg="1"/>
      <p:bldP spid="59412" grpId="0" animBg="1"/>
      <p:bldP spid="59415" grpId="0" animBg="1"/>
      <p:bldP spid="59414" grpId="0" uiExpand="1" build="p" animBg="1"/>
      <p:bldP spid="594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5" name="Picture 9" descr="OndeMatière"/>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1336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3" name="Picture 7" descr="DeBrooglie"/>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7486650" y="0"/>
            <a:ext cx="1657350" cy="21209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20" name="Rectangle 4"/>
          <p:cNvSpPr>
            <a:spLocks noChangeArrowheads="1"/>
          </p:cNvSpPr>
          <p:nvPr/>
        </p:nvSpPr>
        <p:spPr bwMode="auto">
          <a:xfrm>
            <a:off x="179388" y="366713"/>
            <a:ext cx="70580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600" b="1">
                <a:solidFill>
                  <a:schemeClr val="tx1"/>
                </a:solidFill>
              </a:rPr>
              <a:t>En 1923, le Prince Louis-Victor de Broglie a une idée géniale !</a:t>
            </a:r>
            <a:endParaRPr lang="fr-FR" sz="3600" b="1">
              <a:solidFill>
                <a:schemeClr val="tx1"/>
              </a:solidFill>
            </a:endParaRPr>
          </a:p>
        </p:txBody>
      </p:sp>
      <p:sp>
        <p:nvSpPr>
          <p:cNvPr id="60421" name="Rectangle 5"/>
          <p:cNvSpPr>
            <a:spLocks noChangeArrowheads="1"/>
          </p:cNvSpPr>
          <p:nvPr/>
        </p:nvSpPr>
        <p:spPr bwMode="auto">
          <a:xfrm>
            <a:off x="34925" y="2708275"/>
            <a:ext cx="9036050"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a:solidFill>
                  <a:schemeClr val="tx1"/>
                </a:solidFill>
              </a:rPr>
              <a:t>Puisque les ondes électromagnétiques peuvent être considérées comme des corpuscules qui interagissent avec la matière… </a:t>
            </a:r>
            <a:r>
              <a:rPr lang="fr-CH" sz="2400" b="1">
                <a:solidFill>
                  <a:schemeClr val="accent2"/>
                </a:solidFill>
              </a:rPr>
              <a:t>Pourquoi la réciproque ne serait-elle pas vraie</a:t>
            </a:r>
            <a:r>
              <a:rPr lang="fr-CH" sz="2400">
                <a:solidFill>
                  <a:schemeClr val="tx1"/>
                </a:solidFill>
              </a:rPr>
              <a:t> !!!</a:t>
            </a:r>
          </a:p>
          <a:p>
            <a:pPr marL="342900" indent="-342900">
              <a:lnSpc>
                <a:spcPct val="90000"/>
              </a:lnSpc>
              <a:spcBef>
                <a:spcPct val="20000"/>
              </a:spcBef>
              <a:buFontTx/>
              <a:buChar char="•"/>
            </a:pPr>
            <a:r>
              <a:rPr lang="fr-CH" sz="2400">
                <a:solidFill>
                  <a:schemeClr val="tx1"/>
                </a:solidFill>
              </a:rPr>
              <a:t>Louis-Victor de Broglie propose </a:t>
            </a:r>
            <a:r>
              <a:rPr lang="fr-CH" sz="2400" b="1">
                <a:solidFill>
                  <a:srgbClr val="FF0000"/>
                </a:solidFill>
              </a:rPr>
              <a:t>d’associer</a:t>
            </a:r>
            <a:r>
              <a:rPr lang="fr-CH" sz="2400">
                <a:solidFill>
                  <a:srgbClr val="FF0000"/>
                </a:solidFill>
              </a:rPr>
              <a:t> à toute particule de matière </a:t>
            </a:r>
            <a:r>
              <a:rPr lang="fr-CH" sz="2400" b="1">
                <a:solidFill>
                  <a:srgbClr val="FF0000"/>
                </a:solidFill>
              </a:rPr>
              <a:t>une onde</a:t>
            </a:r>
            <a:r>
              <a:rPr lang="fr-CH" sz="2400">
                <a:solidFill>
                  <a:schemeClr val="tx1"/>
                </a:solidFill>
              </a:rPr>
              <a:t> dont la longueur </a:t>
            </a:r>
            <a:r>
              <a:rPr lang="fr-CH" sz="2400" b="1">
                <a:solidFill>
                  <a:schemeClr val="tx1"/>
                </a:solidFill>
                <a:latin typeface="Symbol" pitchFamily="18" charset="2"/>
              </a:rPr>
              <a:t>l</a:t>
            </a:r>
            <a:r>
              <a:rPr lang="fr-CH" sz="2400">
                <a:solidFill>
                  <a:schemeClr val="tx1"/>
                </a:solidFill>
              </a:rPr>
              <a:t> est définie par :</a:t>
            </a:r>
            <a:endParaRPr lang="fr-FR" sz="2400">
              <a:solidFill>
                <a:schemeClr val="tx1"/>
              </a:solidFill>
            </a:endParaRPr>
          </a:p>
        </p:txBody>
      </p:sp>
      <p:sp>
        <p:nvSpPr>
          <p:cNvPr id="60429" name="Text Box 13"/>
          <p:cNvSpPr txBox="1">
            <a:spLocks noChangeArrowheads="1"/>
          </p:cNvSpPr>
          <p:nvPr/>
        </p:nvSpPr>
        <p:spPr bwMode="auto">
          <a:xfrm>
            <a:off x="323850" y="2205038"/>
            <a:ext cx="6335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t>L’idée géniale est la suivante:</a:t>
            </a:r>
            <a:endParaRPr lang="fr-FR" sz="2400" b="1"/>
          </a:p>
        </p:txBody>
      </p:sp>
      <p:sp>
        <p:nvSpPr>
          <p:cNvPr id="60430" name="Text Box 14"/>
          <p:cNvSpPr txBox="1">
            <a:spLocks noChangeArrowheads="1"/>
          </p:cNvSpPr>
          <p:nvPr/>
        </p:nvSpPr>
        <p:spPr bwMode="auto">
          <a:xfrm>
            <a:off x="5292725" y="4724400"/>
            <a:ext cx="3455988" cy="636588"/>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3200" b="1"/>
              <a:t> </a:t>
            </a:r>
            <a:r>
              <a:rPr lang="fr-CH" sz="3200" b="1">
                <a:latin typeface="Symbol" pitchFamily="18" charset="2"/>
              </a:rPr>
              <a:t>l</a:t>
            </a:r>
            <a:r>
              <a:rPr lang="fr-CH" sz="3200" b="1"/>
              <a:t> = h / (m v) </a:t>
            </a:r>
            <a:endParaRPr lang="fr-FR" sz="3200" b="1"/>
          </a:p>
        </p:txBody>
      </p:sp>
      <p:pic>
        <p:nvPicPr>
          <p:cNvPr id="60434" name="Picture 18" descr="OndeMatière"/>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bwMode="auto">
          <a:xfrm>
            <a:off x="5219700" y="5673725"/>
            <a:ext cx="3600450" cy="9239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37" name="Rectangle 21"/>
          <p:cNvSpPr>
            <a:spLocks noChangeArrowheads="1"/>
          </p:cNvSpPr>
          <p:nvPr/>
        </p:nvSpPr>
        <p:spPr bwMode="auto">
          <a:xfrm>
            <a:off x="34925" y="4724400"/>
            <a:ext cx="4932363"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a:solidFill>
                  <a:schemeClr val="tx1"/>
                </a:solidFill>
              </a:rPr>
              <a:t>En fait, la particule est associée à un groupe (ou paquet) d’ondes dont le maximum d’amplitude se déplace à la vitesse de la particule !</a:t>
            </a:r>
            <a:endParaRPr lang="fr-FR" sz="2400">
              <a:solidFill>
                <a:schemeClr val="tx1"/>
              </a:solidFill>
            </a:endParaRPr>
          </a:p>
        </p:txBody>
      </p:sp>
      <p:sp>
        <p:nvSpPr>
          <p:cNvPr id="60440" name="AutoShape 24"/>
          <p:cNvSpPr>
            <a:spLocks noChangeArrowheads="1"/>
          </p:cNvSpPr>
          <p:nvPr/>
        </p:nvSpPr>
        <p:spPr bwMode="auto">
          <a:xfrm>
            <a:off x="3635375" y="6165850"/>
            <a:ext cx="1511300" cy="2159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0441" name="Oval 25"/>
          <p:cNvSpPr>
            <a:spLocks noChangeArrowheads="1"/>
          </p:cNvSpPr>
          <p:nvPr/>
        </p:nvSpPr>
        <p:spPr bwMode="auto">
          <a:xfrm>
            <a:off x="6875463" y="6021388"/>
            <a:ext cx="144462" cy="144462"/>
          </a:xfrm>
          <a:prstGeom prst="ellipse">
            <a:avLst/>
          </a:prstGeom>
          <a:solidFill>
            <a:srgbClr val="CC0000"/>
          </a:solidFill>
          <a:ln w="9525">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0442" name="Line 26"/>
          <p:cNvSpPr>
            <a:spLocks noChangeShapeType="1"/>
          </p:cNvSpPr>
          <p:nvPr/>
        </p:nvSpPr>
        <p:spPr bwMode="auto">
          <a:xfrm>
            <a:off x="7092950" y="6094413"/>
            <a:ext cx="647700" cy="0"/>
          </a:xfrm>
          <a:prstGeom prst="line">
            <a:avLst/>
          </a:prstGeom>
          <a:noFill/>
          <a:ln w="28575">
            <a:solidFill>
              <a:srgbClr val="CC0000"/>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0443" name="Text Box 27"/>
          <p:cNvSpPr txBox="1">
            <a:spLocks noChangeArrowheads="1"/>
          </p:cNvSpPr>
          <p:nvPr/>
        </p:nvSpPr>
        <p:spPr bwMode="auto">
          <a:xfrm>
            <a:off x="5403850" y="6567488"/>
            <a:ext cx="24511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tome 3 de A. Van de Vorst p. 33</a:t>
            </a:r>
            <a:endParaRPr lang="fr-FR"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04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42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042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iterate type="lt">
                                    <p:tmPct val="0"/>
                                  </p:iterate>
                                  <p:childTnLst>
                                    <p:set>
                                      <p:cBhvr>
                                        <p:cTn id="16" dur="1" fill="hold">
                                          <p:stCondLst>
                                            <p:cond delay="0"/>
                                          </p:stCondLst>
                                        </p:cTn>
                                        <p:tgtEl>
                                          <p:spTgt spid="60421">
                                            <p:txEl>
                                              <p:pRg st="0" end="0"/>
                                            </p:txEl>
                                          </p:spTgt>
                                        </p:tgtEl>
                                        <p:attrNameLst>
                                          <p:attrName>style.visibility</p:attrName>
                                        </p:attrNameLst>
                                      </p:cBhvr>
                                      <p:to>
                                        <p:strVal val="visible"/>
                                      </p:to>
                                    </p:set>
                                    <p:animEffect transition="in" filter="slide(fromBottom)">
                                      <p:cBhvr>
                                        <p:cTn id="17" dur="500"/>
                                        <p:tgtEl>
                                          <p:spTgt spid="60421">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iterate type="lt">
                                    <p:tmPct val="0"/>
                                  </p:iterate>
                                  <p:childTnLst>
                                    <p:set>
                                      <p:cBhvr>
                                        <p:cTn id="21" dur="1" fill="hold">
                                          <p:stCondLst>
                                            <p:cond delay="0"/>
                                          </p:stCondLst>
                                        </p:cTn>
                                        <p:tgtEl>
                                          <p:spTgt spid="60421">
                                            <p:txEl>
                                              <p:pRg st="1" end="1"/>
                                            </p:txEl>
                                          </p:spTgt>
                                        </p:tgtEl>
                                        <p:attrNameLst>
                                          <p:attrName>style.visibility</p:attrName>
                                        </p:attrNameLst>
                                      </p:cBhvr>
                                      <p:to>
                                        <p:strVal val="visible"/>
                                      </p:to>
                                    </p:set>
                                    <p:animEffect transition="in" filter="slide(fromBottom)">
                                      <p:cBhvr>
                                        <p:cTn id="22" dur="500"/>
                                        <p:tgtEl>
                                          <p:spTgt spid="60421">
                                            <p:txEl>
                                              <p:pRg st="1" end="1"/>
                                            </p:txEl>
                                          </p:spTgt>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6043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2" presetClass="entr" presetSubtype="4" fill="hold" grpId="0" nodeType="clickEffect">
                                  <p:stCondLst>
                                    <p:cond delay="0"/>
                                  </p:stCondLst>
                                  <p:iterate type="lt">
                                    <p:tmPct val="0"/>
                                  </p:iterate>
                                  <p:childTnLst>
                                    <p:set>
                                      <p:cBhvr>
                                        <p:cTn id="28" dur="1" fill="hold">
                                          <p:stCondLst>
                                            <p:cond delay="0"/>
                                          </p:stCondLst>
                                        </p:cTn>
                                        <p:tgtEl>
                                          <p:spTgt spid="60437">
                                            <p:txEl>
                                              <p:pRg st="0" end="0"/>
                                            </p:txEl>
                                          </p:spTgt>
                                        </p:tgtEl>
                                        <p:attrNameLst>
                                          <p:attrName>style.visibility</p:attrName>
                                        </p:attrNameLst>
                                      </p:cBhvr>
                                      <p:to>
                                        <p:strVal val="visible"/>
                                      </p:to>
                                    </p:set>
                                    <p:animEffect transition="in" filter="slide(fromBottom)">
                                      <p:cBhvr>
                                        <p:cTn id="29" dur="500"/>
                                        <p:tgtEl>
                                          <p:spTgt spid="60437">
                                            <p:txEl>
                                              <p:pRg st="0" end="0"/>
                                            </p:txEl>
                                          </p:spTgt>
                                        </p:tgtEl>
                                      </p:cBhvr>
                                    </p:animEffect>
                                  </p:childTnLst>
                                </p:cTn>
                              </p:par>
                            </p:childTnLst>
                          </p:cTn>
                        </p:par>
                        <p:par>
                          <p:cTn id="30" fill="hold" nodeType="afterGroup">
                            <p:stCondLst>
                              <p:cond delay="500"/>
                            </p:stCondLst>
                            <p:childTnLst>
                              <p:par>
                                <p:cTn id="31" presetID="1" presetClass="entr" presetSubtype="0" fill="hold" grpId="0" nodeType="afterEffect">
                                  <p:stCondLst>
                                    <p:cond delay="1000"/>
                                  </p:stCondLst>
                                  <p:childTnLst>
                                    <p:set>
                                      <p:cBhvr>
                                        <p:cTn id="32" dur="1" fill="hold">
                                          <p:stCondLst>
                                            <p:cond delay="0"/>
                                          </p:stCondLst>
                                        </p:cTn>
                                        <p:tgtEl>
                                          <p:spTgt spid="60440"/>
                                        </p:tgtEl>
                                        <p:attrNameLst>
                                          <p:attrName>style.visibility</p:attrName>
                                        </p:attrNameLst>
                                      </p:cBhvr>
                                      <p:to>
                                        <p:strVal val="visible"/>
                                      </p:to>
                                    </p:set>
                                  </p:childTnLst>
                                </p:cTn>
                              </p:par>
                            </p:childTnLst>
                          </p:cTn>
                        </p:par>
                        <p:par>
                          <p:cTn id="33" fill="hold" nodeType="afterGroup">
                            <p:stCondLst>
                              <p:cond delay="1500"/>
                            </p:stCondLst>
                            <p:childTnLst>
                              <p:par>
                                <p:cTn id="34" presetID="1" presetClass="entr" presetSubtype="0" fill="hold" nodeType="afterEffect">
                                  <p:stCondLst>
                                    <p:cond delay="1000"/>
                                  </p:stCondLst>
                                  <p:childTnLst>
                                    <p:set>
                                      <p:cBhvr>
                                        <p:cTn id="35" dur="1" fill="hold">
                                          <p:stCondLst>
                                            <p:cond delay="0"/>
                                          </p:stCondLst>
                                        </p:cTn>
                                        <p:tgtEl>
                                          <p:spTgt spid="6043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499"/>
                                          </p:stCondLst>
                                        </p:cTn>
                                        <p:tgtEl>
                                          <p:spTgt spid="60443"/>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6044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0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1"/>
      <p:bldP spid="60421" grpId="0" uiExpand="1" build="p"/>
      <p:bldP spid="60429" grpId="0"/>
      <p:bldP spid="60430" grpId="0" animBg="1"/>
      <p:bldP spid="60437" grpId="0" build="p"/>
      <p:bldP spid="60440" grpId="0" animBg="1"/>
      <p:bldP spid="60441" grpId="0" animBg="1"/>
      <p:bldP spid="60442" grpId="0" animBg="1"/>
      <p:bldP spid="60443"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4"/>
          <p:cNvSpPr>
            <a:spLocks noGrp="1" noChangeArrowheads="1"/>
          </p:cNvSpPr>
          <p:nvPr>
            <p:ph type="title"/>
          </p:nvPr>
        </p:nvSpPr>
        <p:spPr bwMode="auto">
          <a:xfrm>
            <a:off x="985838" y="227013"/>
            <a:ext cx="7186612" cy="11430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600" b="1">
                <a:solidFill>
                  <a:schemeClr val="tx1"/>
                </a:solidFill>
              </a:rPr>
              <a:t>Cette idée géniale va être confirmée expérimentalement !</a:t>
            </a:r>
            <a:endParaRPr lang="fr-FR" sz="3600" b="1">
              <a:solidFill>
                <a:schemeClr val="tx1"/>
              </a:solidFill>
            </a:endParaRPr>
          </a:p>
        </p:txBody>
      </p:sp>
      <p:sp>
        <p:nvSpPr>
          <p:cNvPr id="84995" name="Rectangle 3"/>
          <p:cNvSpPr>
            <a:spLocks noGrp="1" noChangeArrowheads="1"/>
          </p:cNvSpPr>
          <p:nvPr>
            <p:ph type="body" sz="half" idx="1"/>
          </p:nvPr>
        </p:nvSpPr>
        <p:spPr bwMode="auto">
          <a:xfrm>
            <a:off x="250825" y="2125663"/>
            <a:ext cx="5761038" cy="446563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90000"/>
              </a:lnSpc>
            </a:pPr>
            <a:r>
              <a:rPr lang="fr-CH" sz="2800" b="1"/>
              <a:t>En 1927, Clinton Davisson (assisté de Germer) …</a:t>
            </a:r>
          </a:p>
          <a:p>
            <a:pPr>
              <a:lnSpc>
                <a:spcPct val="90000"/>
              </a:lnSpc>
            </a:pPr>
            <a:r>
              <a:rPr lang="fr-CH" sz="2800" b="1"/>
              <a:t>et George Thomson … </a:t>
            </a:r>
          </a:p>
          <a:p>
            <a:pPr>
              <a:lnSpc>
                <a:spcPct val="90000"/>
              </a:lnSpc>
            </a:pPr>
            <a:r>
              <a:rPr lang="fr-CH" sz="2800" b="1"/>
              <a:t>tous les 2 prix Nobel en 1937,</a:t>
            </a:r>
          </a:p>
          <a:p>
            <a:pPr>
              <a:lnSpc>
                <a:spcPct val="90000"/>
              </a:lnSpc>
            </a:pPr>
            <a:r>
              <a:rPr lang="fr-CH" sz="2800" b="1"/>
              <a:t>prouvèrent l’exactitude de l’idée de L.-V. de Broglie en observant la diffraction d’électrons sur une cible polycristalline (cristal de Nickel).</a:t>
            </a:r>
            <a:endParaRPr lang="fr-FR" sz="2800" b="1"/>
          </a:p>
        </p:txBody>
      </p:sp>
      <p:pic>
        <p:nvPicPr>
          <p:cNvPr id="84997" name="Picture 5" descr="Thomson"/>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0" y="0"/>
            <a:ext cx="1011238" cy="15605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9" name="Picture 7" descr="Davisson"/>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8101013" y="0"/>
            <a:ext cx="1009650" cy="155733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5001" name="Picture 9" descr="DiffractionX&am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2559050"/>
            <a:ext cx="2925763" cy="3357563"/>
          </a:xfrm>
          <a:prstGeom prst="rect">
            <a:avLst/>
          </a:prstGeom>
          <a:noFill/>
          <a:extLst>
            <a:ext uri="{909E8E84-426E-40DD-AFC4-6F175D3DCCD1}">
              <a14:hiddenFill xmlns:a14="http://schemas.microsoft.com/office/drawing/2010/main">
                <a:solidFill>
                  <a:srgbClr val="FFFFFF"/>
                </a:solidFill>
              </a14:hiddenFill>
            </a:ext>
          </a:extLst>
        </p:spPr>
      </p:pic>
      <p:sp>
        <p:nvSpPr>
          <p:cNvPr id="85002" name="Text Box 10"/>
          <p:cNvSpPr txBox="1">
            <a:spLocks noChangeArrowheads="1"/>
          </p:cNvSpPr>
          <p:nvPr/>
        </p:nvSpPr>
        <p:spPr bwMode="auto">
          <a:xfrm>
            <a:off x="8027988" y="1484313"/>
            <a:ext cx="1116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400" b="1"/>
              <a:t>Davisson</a:t>
            </a:r>
            <a:endParaRPr lang="fr-FR" sz="1400" b="1"/>
          </a:p>
        </p:txBody>
      </p:sp>
      <p:sp>
        <p:nvSpPr>
          <p:cNvPr id="85003" name="Text Box 11"/>
          <p:cNvSpPr txBox="1">
            <a:spLocks noChangeArrowheads="1"/>
          </p:cNvSpPr>
          <p:nvPr/>
        </p:nvSpPr>
        <p:spPr bwMode="auto">
          <a:xfrm>
            <a:off x="0" y="1484313"/>
            <a:ext cx="10429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400" b="1"/>
              <a:t>Thomson</a:t>
            </a:r>
            <a:endParaRPr lang="fr-FR" sz="1400" b="1"/>
          </a:p>
        </p:txBody>
      </p:sp>
      <p:sp>
        <p:nvSpPr>
          <p:cNvPr id="85004" name="Line 12"/>
          <p:cNvSpPr>
            <a:spLocks noChangeShapeType="1"/>
          </p:cNvSpPr>
          <p:nvPr/>
        </p:nvSpPr>
        <p:spPr bwMode="auto">
          <a:xfrm>
            <a:off x="0" y="18288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49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1" nodeType="clickEffect">
                                  <p:stCondLst>
                                    <p:cond delay="0"/>
                                  </p:stCondLst>
                                  <p:iterate type="lt">
                                    <p:tmPct val="0"/>
                                  </p:iterate>
                                  <p:childTnLst>
                                    <p:set>
                                      <p:cBhvr>
                                        <p:cTn id="10" dur="1" fill="hold">
                                          <p:stCondLst>
                                            <p:cond delay="0"/>
                                          </p:stCondLst>
                                        </p:cTn>
                                        <p:tgtEl>
                                          <p:spTgt spid="84995">
                                            <p:txEl>
                                              <p:pRg st="0" end="0"/>
                                            </p:txEl>
                                          </p:spTgt>
                                        </p:tgtEl>
                                        <p:attrNameLst>
                                          <p:attrName>style.visibility</p:attrName>
                                        </p:attrNameLst>
                                      </p:cBhvr>
                                      <p:to>
                                        <p:strVal val="visible"/>
                                      </p:to>
                                    </p:set>
                                    <p:animEffect transition="in" filter="fade">
                                      <p:cBhvr>
                                        <p:cTn id="11" dur="2000"/>
                                        <p:tgtEl>
                                          <p:spTgt spid="84995">
                                            <p:txEl>
                                              <p:pRg st="0" end="0"/>
                                            </p:txEl>
                                          </p:spTgt>
                                        </p:tgtEl>
                                      </p:cBhvr>
                                    </p:animEffect>
                                  </p:childTnLst>
                                </p:cTn>
                              </p:par>
                              <p:par>
                                <p:cTn id="12" presetID="8" presetClass="entr" presetSubtype="16" fill="hold" nodeType="withEffect">
                                  <p:stCondLst>
                                    <p:cond delay="0"/>
                                  </p:stCondLst>
                                  <p:childTnLst>
                                    <p:set>
                                      <p:cBhvr>
                                        <p:cTn id="13" dur="1" fill="hold">
                                          <p:stCondLst>
                                            <p:cond delay="0"/>
                                          </p:stCondLst>
                                        </p:cTn>
                                        <p:tgtEl>
                                          <p:spTgt spid="84999"/>
                                        </p:tgtEl>
                                        <p:attrNameLst>
                                          <p:attrName>style.visibility</p:attrName>
                                        </p:attrNameLst>
                                      </p:cBhvr>
                                      <p:to>
                                        <p:strVal val="visible"/>
                                      </p:to>
                                    </p:set>
                                    <p:animEffect transition="in" filter="diamond(in)">
                                      <p:cBhvr>
                                        <p:cTn id="14" dur="500"/>
                                        <p:tgtEl>
                                          <p:spTgt spid="84999"/>
                                        </p:tgtEl>
                                      </p:cBhvr>
                                    </p:animEffect>
                                  </p:childTnLst>
                                </p:cTn>
                              </p:par>
                              <p:par>
                                <p:cTn id="15" presetID="8" presetClass="entr" presetSubtype="16" fill="hold" grpId="0" nodeType="withEffect">
                                  <p:stCondLst>
                                    <p:cond delay="0"/>
                                  </p:stCondLst>
                                  <p:childTnLst>
                                    <p:set>
                                      <p:cBhvr>
                                        <p:cTn id="16" dur="1" fill="hold">
                                          <p:stCondLst>
                                            <p:cond delay="0"/>
                                          </p:stCondLst>
                                        </p:cTn>
                                        <p:tgtEl>
                                          <p:spTgt spid="85002"/>
                                        </p:tgtEl>
                                        <p:attrNameLst>
                                          <p:attrName>style.visibility</p:attrName>
                                        </p:attrNameLst>
                                      </p:cBhvr>
                                      <p:to>
                                        <p:strVal val="visible"/>
                                      </p:to>
                                    </p:set>
                                    <p:animEffect transition="in" filter="diamond(in)">
                                      <p:cBhvr>
                                        <p:cTn id="17" dur="2000"/>
                                        <p:tgtEl>
                                          <p:spTgt spid="850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1" nodeType="clickEffect">
                                  <p:stCondLst>
                                    <p:cond delay="0"/>
                                  </p:stCondLst>
                                  <p:iterate type="lt">
                                    <p:tmPct val="0"/>
                                  </p:iterate>
                                  <p:childTnLst>
                                    <p:set>
                                      <p:cBhvr>
                                        <p:cTn id="21" dur="1" fill="hold">
                                          <p:stCondLst>
                                            <p:cond delay="0"/>
                                          </p:stCondLst>
                                        </p:cTn>
                                        <p:tgtEl>
                                          <p:spTgt spid="84995">
                                            <p:txEl>
                                              <p:pRg st="1" end="1"/>
                                            </p:txEl>
                                          </p:spTgt>
                                        </p:tgtEl>
                                        <p:attrNameLst>
                                          <p:attrName>style.visibility</p:attrName>
                                        </p:attrNameLst>
                                      </p:cBhvr>
                                      <p:to>
                                        <p:strVal val="visible"/>
                                      </p:to>
                                    </p:set>
                                    <p:animEffect transition="in" filter="fade">
                                      <p:cBhvr>
                                        <p:cTn id="22" dur="2000"/>
                                        <p:tgtEl>
                                          <p:spTgt spid="84995">
                                            <p:txEl>
                                              <p:pRg st="1" end="1"/>
                                            </p:txEl>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84997"/>
                                        </p:tgtEl>
                                        <p:attrNameLst>
                                          <p:attrName>style.visibility</p:attrName>
                                        </p:attrNameLst>
                                      </p:cBhvr>
                                      <p:to>
                                        <p:strVal val="visible"/>
                                      </p:to>
                                    </p:set>
                                    <p:animEffect transition="in" filter="diamond(in)">
                                      <p:cBhvr>
                                        <p:cTn id="25" dur="500"/>
                                        <p:tgtEl>
                                          <p:spTgt spid="84997"/>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85003"/>
                                        </p:tgtEl>
                                        <p:attrNameLst>
                                          <p:attrName>style.visibility</p:attrName>
                                        </p:attrNameLst>
                                      </p:cBhvr>
                                      <p:to>
                                        <p:strVal val="visible"/>
                                      </p:to>
                                    </p:set>
                                    <p:animEffect transition="in" filter="diamond(in)">
                                      <p:cBhvr>
                                        <p:cTn id="28" dur="2000"/>
                                        <p:tgtEl>
                                          <p:spTgt spid="8500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1" nodeType="clickEffect">
                                  <p:stCondLst>
                                    <p:cond delay="0"/>
                                  </p:stCondLst>
                                  <p:iterate type="lt">
                                    <p:tmPct val="0"/>
                                  </p:iterate>
                                  <p:childTnLst>
                                    <p:set>
                                      <p:cBhvr>
                                        <p:cTn id="32" dur="1" fill="hold">
                                          <p:stCondLst>
                                            <p:cond delay="0"/>
                                          </p:stCondLst>
                                        </p:cTn>
                                        <p:tgtEl>
                                          <p:spTgt spid="84995">
                                            <p:txEl>
                                              <p:pRg st="2" end="2"/>
                                            </p:txEl>
                                          </p:spTgt>
                                        </p:tgtEl>
                                        <p:attrNameLst>
                                          <p:attrName>style.visibility</p:attrName>
                                        </p:attrNameLst>
                                      </p:cBhvr>
                                      <p:to>
                                        <p:strVal val="visible"/>
                                      </p:to>
                                    </p:set>
                                    <p:animEffect transition="in" filter="fade">
                                      <p:cBhvr>
                                        <p:cTn id="33" dur="2000"/>
                                        <p:tgtEl>
                                          <p:spTgt spid="84995">
                                            <p:txEl>
                                              <p:pRg st="2" end="2"/>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1" nodeType="clickEffect">
                                  <p:stCondLst>
                                    <p:cond delay="0"/>
                                  </p:stCondLst>
                                  <p:iterate type="lt">
                                    <p:tmPct val="0"/>
                                  </p:iterate>
                                  <p:childTnLst>
                                    <p:set>
                                      <p:cBhvr>
                                        <p:cTn id="37" dur="1" fill="hold">
                                          <p:stCondLst>
                                            <p:cond delay="0"/>
                                          </p:stCondLst>
                                        </p:cTn>
                                        <p:tgtEl>
                                          <p:spTgt spid="84995">
                                            <p:txEl>
                                              <p:pRg st="3" end="3"/>
                                            </p:txEl>
                                          </p:spTgt>
                                        </p:tgtEl>
                                        <p:attrNameLst>
                                          <p:attrName>style.visibility</p:attrName>
                                        </p:attrNameLst>
                                      </p:cBhvr>
                                      <p:to>
                                        <p:strVal val="visible"/>
                                      </p:to>
                                    </p:set>
                                    <p:animEffect transition="in" filter="fade">
                                      <p:cBhvr>
                                        <p:cTn id="38" dur="2000"/>
                                        <p:tgtEl>
                                          <p:spTgt spid="84995">
                                            <p:txEl>
                                              <p:pRg st="3" end="3"/>
                                            </p:txEl>
                                          </p:spTgt>
                                        </p:tgtEl>
                                      </p:cBhvr>
                                    </p:animEffect>
                                  </p:childTnLst>
                                </p:cTn>
                              </p:par>
                              <p:par>
                                <p:cTn id="39" presetID="17" presetClass="entr" presetSubtype="10" fill="hold" nodeType="withEffect">
                                  <p:stCondLst>
                                    <p:cond delay="0"/>
                                  </p:stCondLst>
                                  <p:childTnLst>
                                    <p:set>
                                      <p:cBhvr>
                                        <p:cTn id="40" dur="1" fill="hold">
                                          <p:stCondLst>
                                            <p:cond delay="0"/>
                                          </p:stCondLst>
                                        </p:cTn>
                                        <p:tgtEl>
                                          <p:spTgt spid="85001"/>
                                        </p:tgtEl>
                                        <p:attrNameLst>
                                          <p:attrName>style.visibility</p:attrName>
                                        </p:attrNameLst>
                                      </p:cBhvr>
                                      <p:to>
                                        <p:strVal val="visible"/>
                                      </p:to>
                                    </p:set>
                                    <p:anim calcmode="lin" valueType="num">
                                      <p:cBhvr>
                                        <p:cTn id="41" dur="500" fill="hold"/>
                                        <p:tgtEl>
                                          <p:spTgt spid="85001"/>
                                        </p:tgtEl>
                                        <p:attrNameLst>
                                          <p:attrName>ppt_w</p:attrName>
                                        </p:attrNameLst>
                                      </p:cBhvr>
                                      <p:tavLst>
                                        <p:tav tm="0">
                                          <p:val>
                                            <p:fltVal val="0"/>
                                          </p:val>
                                        </p:tav>
                                        <p:tav tm="100000">
                                          <p:val>
                                            <p:strVal val="#ppt_w"/>
                                          </p:val>
                                        </p:tav>
                                      </p:tavLst>
                                    </p:anim>
                                    <p:anim calcmode="lin" valueType="num">
                                      <p:cBhvr>
                                        <p:cTn id="42" dur="500" fill="hold"/>
                                        <p:tgtEl>
                                          <p:spTgt spid="8500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P spid="84995" grpId="1" uiExpand="1" build="p"/>
      <p:bldP spid="85002" grpId="0"/>
      <p:bldP spid="8500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descr="commentaire DiffraElect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800" y="617538"/>
            <a:ext cx="6408738" cy="3081337"/>
          </a:xfrm>
          <a:prstGeom prst="rect">
            <a:avLst/>
          </a:prstGeom>
          <a:noFill/>
          <a:extLst>
            <a:ext uri="{909E8E84-426E-40DD-AFC4-6F175D3DCCD1}">
              <a14:hiddenFill xmlns:a14="http://schemas.microsoft.com/office/drawing/2010/main">
                <a:solidFill>
                  <a:srgbClr val="FFFFFF"/>
                </a:solidFill>
              </a14:hiddenFill>
            </a:ext>
          </a:extLst>
        </p:spPr>
      </p:pic>
      <p:sp>
        <p:nvSpPr>
          <p:cNvPr id="88072" name="Rectangle 8"/>
          <p:cNvSpPr>
            <a:spLocks noChangeArrowheads="1"/>
          </p:cNvSpPr>
          <p:nvPr/>
        </p:nvSpPr>
        <p:spPr bwMode="auto">
          <a:xfrm>
            <a:off x="228600" y="3976688"/>
            <a:ext cx="650240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a:solidFill>
                  <a:schemeClr val="tx1"/>
                </a:solidFill>
              </a:rPr>
              <a:t>Par exemple à l’adresse:</a:t>
            </a:r>
          </a:p>
          <a:p>
            <a:pPr marL="342900" indent="-342900">
              <a:spcBef>
                <a:spcPct val="20000"/>
              </a:spcBef>
            </a:pPr>
            <a:r>
              <a:rPr lang="fr-CH" sz="2000">
                <a:solidFill>
                  <a:schemeClr val="tx1"/>
                </a:solidFill>
              </a:rPr>
              <a:t>www.chez.com/deuns/sciences/atomes/atomes6.html</a:t>
            </a:r>
          </a:p>
          <a:p>
            <a:pPr marL="342900" indent="-342900">
              <a:spcBef>
                <a:spcPct val="20000"/>
              </a:spcBef>
            </a:pPr>
            <a:r>
              <a:rPr lang="fr-FR" sz="2000">
                <a:solidFill>
                  <a:schemeClr val="tx1"/>
                </a:solidFill>
              </a:rPr>
              <a:t>microscopie électronique</a:t>
            </a:r>
          </a:p>
          <a:p>
            <a:pPr marL="342900" indent="-342900">
              <a:spcBef>
                <a:spcPct val="20000"/>
              </a:spcBef>
            </a:pPr>
            <a:r>
              <a:rPr lang="fr-FR" sz="2000">
                <a:solidFill>
                  <a:schemeClr val="tx1"/>
                </a:solidFill>
              </a:rPr>
              <a:t>en transmission à haute résolution</a:t>
            </a:r>
          </a:p>
          <a:p>
            <a:pPr marL="342900" indent="-342900">
              <a:spcBef>
                <a:spcPct val="20000"/>
              </a:spcBef>
            </a:pPr>
            <a:r>
              <a:rPr lang="fr-FR" sz="2000">
                <a:solidFill>
                  <a:schemeClr val="tx1"/>
                </a:solidFill>
              </a:rPr>
              <a:t>ou MET-HR (université de Kiel) </a:t>
            </a:r>
          </a:p>
          <a:p>
            <a:pPr marL="342900" indent="-342900">
              <a:spcBef>
                <a:spcPct val="20000"/>
              </a:spcBef>
            </a:pPr>
            <a:r>
              <a:rPr lang="fr-FR" sz="2000">
                <a:solidFill>
                  <a:schemeClr val="tx1"/>
                </a:solidFill>
              </a:rPr>
              <a:t>germanium-silicium</a:t>
            </a:r>
          </a:p>
        </p:txBody>
      </p:sp>
      <p:sp>
        <p:nvSpPr>
          <p:cNvPr id="88066" name="Rectangle 2"/>
          <p:cNvSpPr>
            <a:spLocks noGrp="1" noChangeArrowheads="1"/>
          </p:cNvSpPr>
          <p:nvPr>
            <p:ph type="title"/>
          </p:nvPr>
        </p:nvSpPr>
        <p:spPr bwMode="auto">
          <a:xfrm>
            <a:off x="0" y="103188"/>
            <a:ext cx="9144000" cy="5143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On trouve sur le Web de belles images de telle diffraction …</a:t>
            </a:r>
            <a:endParaRPr lang="fr-FR" sz="2400" b="1"/>
          </a:p>
        </p:txBody>
      </p:sp>
      <p:sp>
        <p:nvSpPr>
          <p:cNvPr id="88067" name="Rectangle 3"/>
          <p:cNvSpPr>
            <a:spLocks noGrp="1" noChangeArrowheads="1"/>
          </p:cNvSpPr>
          <p:nvPr>
            <p:ph type="body" sz="half" idx="1"/>
          </p:nvPr>
        </p:nvSpPr>
        <p:spPr bwMode="auto">
          <a:xfrm>
            <a:off x="285750" y="838200"/>
            <a:ext cx="4629150" cy="9064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buFontTx/>
              <a:buNone/>
            </a:pPr>
            <a:r>
              <a:rPr lang="fr-CH" sz="2000"/>
              <a:t>Par exemple à l’adresse:</a:t>
            </a:r>
          </a:p>
          <a:p>
            <a:pPr>
              <a:buFontTx/>
              <a:buNone/>
            </a:pPr>
            <a:r>
              <a:rPr lang="fr-FR" sz="2000"/>
              <a:t>www.crhea.cnrs.fr/crhea/gal-met.htm </a:t>
            </a:r>
          </a:p>
        </p:txBody>
      </p:sp>
      <p:pic>
        <p:nvPicPr>
          <p:cNvPr id="88073" name="Picture 9" descr="GermaniumSilicium"/>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bwMode="auto">
          <a:xfrm>
            <a:off x="5102225" y="4818063"/>
            <a:ext cx="1776413" cy="15240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9" name="Rectangle 5"/>
          <p:cNvSpPr>
            <a:spLocks noChangeArrowheads="1"/>
          </p:cNvSpPr>
          <p:nvPr/>
        </p:nvSpPr>
        <p:spPr bwMode="auto">
          <a:xfrm>
            <a:off x="0" y="2300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88071" name="Rectangle 7"/>
          <p:cNvSpPr>
            <a:spLocks noChangeArrowheads="1"/>
          </p:cNvSpPr>
          <p:nvPr/>
        </p:nvSpPr>
        <p:spPr bwMode="auto">
          <a:xfrm>
            <a:off x="0" y="423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aphicFrame>
        <p:nvGraphicFramePr>
          <p:cNvPr id="88070" name="Object 6"/>
          <p:cNvGraphicFramePr>
            <a:graphicFrameLocks noChangeAspect="1"/>
          </p:cNvGraphicFramePr>
          <p:nvPr/>
        </p:nvGraphicFramePr>
        <p:xfrm>
          <a:off x="1333500" y="0"/>
          <a:ext cx="6553200" cy="6858000"/>
        </p:xfrm>
        <a:graphic>
          <a:graphicData uri="http://schemas.openxmlformats.org/presentationml/2006/ole">
            <mc:AlternateContent xmlns:mc="http://schemas.openxmlformats.org/markup-compatibility/2006">
              <mc:Choice xmlns:v="urn:schemas-microsoft-com:vml" Requires="v">
                <p:oleObj spid="_x0000_s88079" name="Image" r:id="rId5" imgW="5742432" imgH="6013704" progId="Word.Picture.8">
                  <p:embed/>
                </p:oleObj>
              </mc:Choice>
              <mc:Fallback>
                <p:oleObj name="Image" r:id="rId5" imgW="5742432" imgH="6013704" progId="Word.Picture.8">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3500" y="0"/>
                        <a:ext cx="6553200"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8075" name="Picture 11" descr="GermaniumSilicium"/>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bwMode="auto">
          <a:xfrm>
            <a:off x="720725" y="57150"/>
            <a:ext cx="7585075" cy="65071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7" name="Line 13"/>
          <p:cNvSpPr>
            <a:spLocks noChangeShapeType="1"/>
          </p:cNvSpPr>
          <p:nvPr/>
        </p:nvSpPr>
        <p:spPr bwMode="auto">
          <a:xfrm>
            <a:off x="0" y="6096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80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806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8067">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806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8072">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8072">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8072">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8072">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8072">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8072">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807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1" presetClass="entr" presetSubtype="8" fill="hold" nodeType="clickEffect">
                                  <p:stCondLst>
                                    <p:cond delay="0"/>
                                  </p:stCondLst>
                                  <p:childTnLst>
                                    <p:set>
                                      <p:cBhvr>
                                        <p:cTn id="34" dur="1" fill="hold">
                                          <p:stCondLst>
                                            <p:cond delay="0"/>
                                          </p:stCondLst>
                                        </p:cTn>
                                        <p:tgtEl>
                                          <p:spTgt spid="88070"/>
                                        </p:tgtEl>
                                        <p:attrNameLst>
                                          <p:attrName>style.visibility</p:attrName>
                                        </p:attrNameLst>
                                      </p:cBhvr>
                                      <p:to>
                                        <p:strVal val="visible"/>
                                      </p:to>
                                    </p:set>
                                    <p:animEffect transition="in" filter="wheel(8)">
                                      <p:cBhvr>
                                        <p:cTn id="35" dur="2000"/>
                                        <p:tgtEl>
                                          <p:spTgt spid="88070"/>
                                        </p:tgtEl>
                                      </p:cBhvr>
                                    </p:animEffect>
                                  </p:childTnLst>
                                  <p:subTnLst>
                                    <p:set>
                                      <p:cBhvr override="childStyle">
                                        <p:cTn dur="1" fill="hold" display="0" masterRel="nextClick" afterEffect="1"/>
                                        <p:tgtEl>
                                          <p:spTgt spid="88070"/>
                                        </p:tgtEl>
                                        <p:attrNameLst>
                                          <p:attrName>style.visibility</p:attrName>
                                        </p:attrNameLst>
                                      </p:cBhvr>
                                      <p:to>
                                        <p:strVal val="hidden"/>
                                      </p:to>
                                    </p:set>
                                  </p:subTnLst>
                                </p:cTn>
                              </p:par>
                            </p:childTnLst>
                          </p:cTn>
                        </p:par>
                      </p:childTnLst>
                    </p:cTn>
                  </p:par>
                  <p:par>
                    <p:cTn id="36" fill="hold" nodeType="clickPar">
                      <p:stCondLst>
                        <p:cond delay="indefinite"/>
                      </p:stCondLst>
                      <p:childTnLst>
                        <p:par>
                          <p:cTn id="37" fill="hold" nodeType="withGroup">
                            <p:stCondLst>
                              <p:cond delay="0"/>
                            </p:stCondLst>
                            <p:childTnLst>
                              <p:par>
                                <p:cTn id="38" presetID="55" presetClass="entr" presetSubtype="0" fill="hold" nodeType="clickEffect">
                                  <p:stCondLst>
                                    <p:cond delay="0"/>
                                  </p:stCondLst>
                                  <p:childTnLst>
                                    <p:set>
                                      <p:cBhvr>
                                        <p:cTn id="39" dur="1" fill="hold">
                                          <p:stCondLst>
                                            <p:cond delay="0"/>
                                          </p:stCondLst>
                                        </p:cTn>
                                        <p:tgtEl>
                                          <p:spTgt spid="88075"/>
                                        </p:tgtEl>
                                        <p:attrNameLst>
                                          <p:attrName>style.visibility</p:attrName>
                                        </p:attrNameLst>
                                      </p:cBhvr>
                                      <p:to>
                                        <p:strVal val="visible"/>
                                      </p:to>
                                    </p:set>
                                    <p:anim calcmode="lin" valueType="num">
                                      <p:cBhvr>
                                        <p:cTn id="40" dur="3000" fill="hold"/>
                                        <p:tgtEl>
                                          <p:spTgt spid="88075"/>
                                        </p:tgtEl>
                                        <p:attrNameLst>
                                          <p:attrName>ppt_w</p:attrName>
                                        </p:attrNameLst>
                                      </p:cBhvr>
                                      <p:tavLst>
                                        <p:tav tm="0">
                                          <p:val>
                                            <p:strVal val="#ppt_w*0.70"/>
                                          </p:val>
                                        </p:tav>
                                        <p:tav tm="100000">
                                          <p:val>
                                            <p:strVal val="#ppt_w"/>
                                          </p:val>
                                        </p:tav>
                                      </p:tavLst>
                                    </p:anim>
                                    <p:anim calcmode="lin" valueType="num">
                                      <p:cBhvr>
                                        <p:cTn id="41" dur="3000" fill="hold"/>
                                        <p:tgtEl>
                                          <p:spTgt spid="88075"/>
                                        </p:tgtEl>
                                        <p:attrNameLst>
                                          <p:attrName>ppt_h</p:attrName>
                                        </p:attrNameLst>
                                      </p:cBhvr>
                                      <p:tavLst>
                                        <p:tav tm="0">
                                          <p:val>
                                            <p:strVal val="#ppt_h"/>
                                          </p:val>
                                        </p:tav>
                                        <p:tav tm="100000">
                                          <p:val>
                                            <p:strVal val="#ppt_h"/>
                                          </p:val>
                                        </p:tav>
                                      </p:tavLst>
                                    </p:anim>
                                    <p:animEffect transition="in" filter="fade">
                                      <p:cBhvr>
                                        <p:cTn id="42" dur="3000"/>
                                        <p:tgtEl>
                                          <p:spTgt spid="88075"/>
                                        </p:tgtEl>
                                      </p:cBhvr>
                                    </p:animEffect>
                                  </p:childTnLst>
                                  <p:subTnLst>
                                    <p:set>
                                      <p:cBhvr override="childStyle">
                                        <p:cTn dur="1" fill="hold" display="0" masterRel="nextClick" afterEffect="1"/>
                                        <p:tgtEl>
                                          <p:spTgt spid="8807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2" grpId="0" build="allAtOnce"/>
      <p:bldP spid="88066" grpId="0"/>
      <p:bldP spid="88067"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bwMode="auto">
          <a:xfrm>
            <a:off x="0" y="6350"/>
            <a:ext cx="9144000" cy="8636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200" b="1"/>
              <a:t>Aïe, tout cela se complique: où en est-on ?</a:t>
            </a:r>
            <a:r>
              <a:rPr lang="fr-CH" sz="2800" b="1"/>
              <a:t/>
            </a:r>
            <a:br>
              <a:rPr lang="fr-CH" sz="2800" b="1"/>
            </a:br>
            <a:r>
              <a:rPr lang="fr-CH" sz="2400" b="1"/>
              <a:t>(un petit résumé intermédiaire n’est donc pas inutile)</a:t>
            </a:r>
            <a:endParaRPr lang="fr-FR" sz="2400" b="1"/>
          </a:p>
        </p:txBody>
      </p:sp>
      <p:pic>
        <p:nvPicPr>
          <p:cNvPr id="89095" name="Picture 7" descr="NiveauEnergieCoulomb"/>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6624638" y="981075"/>
            <a:ext cx="1763712"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2" name="Picture 4" descr="OndeMatiè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3617913"/>
            <a:ext cx="28082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3" name="Oval 5"/>
          <p:cNvSpPr>
            <a:spLocks noChangeArrowheads="1"/>
          </p:cNvSpPr>
          <p:nvPr/>
        </p:nvSpPr>
        <p:spPr bwMode="auto">
          <a:xfrm>
            <a:off x="7451725" y="3965575"/>
            <a:ext cx="144463" cy="144463"/>
          </a:xfrm>
          <a:prstGeom prst="ellipse">
            <a:avLst/>
          </a:prstGeom>
          <a:solidFill>
            <a:srgbClr val="CC0000"/>
          </a:solidFill>
          <a:ln w="9525">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094" name="Line 6"/>
          <p:cNvSpPr>
            <a:spLocks noChangeShapeType="1"/>
          </p:cNvSpPr>
          <p:nvPr/>
        </p:nvSpPr>
        <p:spPr bwMode="auto">
          <a:xfrm>
            <a:off x="7669213" y="4038600"/>
            <a:ext cx="647700" cy="0"/>
          </a:xfrm>
          <a:prstGeom prst="line">
            <a:avLst/>
          </a:prstGeom>
          <a:noFill/>
          <a:ln w="28575">
            <a:solidFill>
              <a:srgbClr val="CC0000"/>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89097" name="Picture 9" descr="OndeOrbitale"/>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bwMode="auto">
          <a:xfrm>
            <a:off x="6056313" y="4954588"/>
            <a:ext cx="3052762" cy="14668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1" name="Rectangle 3"/>
          <p:cNvSpPr>
            <a:spLocks noGrp="1" noChangeArrowheads="1"/>
          </p:cNvSpPr>
          <p:nvPr>
            <p:ph type="body" sz="half" idx="1"/>
          </p:nvPr>
        </p:nvSpPr>
        <p:spPr bwMode="auto">
          <a:xfrm>
            <a:off x="88900" y="1196975"/>
            <a:ext cx="6469063" cy="532923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90000"/>
              </a:lnSpc>
            </a:pPr>
            <a:r>
              <a:rPr lang="fr-CH" sz="2000" b="1">
                <a:solidFill>
                  <a:srgbClr val="FF0000"/>
                </a:solidFill>
              </a:rPr>
              <a:t>N. Bohr propose de quantifier le rayon des orbites électroniques</a:t>
            </a:r>
            <a:r>
              <a:rPr lang="fr-CH" sz="2000" b="1"/>
              <a:t> et il imagine que les électrons atomiques ne peuvent perdre de l’énergie que par paquets et en changeant d’orbite, en émettant un photon.</a:t>
            </a:r>
          </a:p>
          <a:p>
            <a:pPr>
              <a:lnSpc>
                <a:spcPct val="90000"/>
              </a:lnSpc>
            </a:pPr>
            <a:r>
              <a:rPr lang="fr-CH" sz="2000" b="1"/>
              <a:t>Son </a:t>
            </a:r>
            <a:r>
              <a:rPr lang="fr-CH" sz="2000" b="1">
                <a:solidFill>
                  <a:srgbClr val="FF0000"/>
                </a:solidFill>
              </a:rPr>
              <a:t>modèle est ambigu</a:t>
            </a:r>
            <a:r>
              <a:rPr lang="fr-CH" sz="2000" b="1"/>
              <a:t>: mélange de physique classique et de physique quantique.</a:t>
            </a:r>
            <a:br>
              <a:rPr lang="fr-CH" sz="2000" b="1"/>
            </a:br>
            <a:endParaRPr lang="fr-CH" sz="2000" b="1"/>
          </a:p>
          <a:p>
            <a:pPr>
              <a:lnSpc>
                <a:spcPct val="90000"/>
              </a:lnSpc>
            </a:pPr>
            <a:r>
              <a:rPr lang="fr-CH" sz="2000" b="1"/>
              <a:t>L.-V. de Broglie lève l’ambiguïté en proposant que </a:t>
            </a:r>
            <a:r>
              <a:rPr lang="fr-CH" sz="2000" b="1">
                <a:solidFill>
                  <a:srgbClr val="FF0000"/>
                </a:solidFill>
              </a:rPr>
              <a:t>chaque particule élémentaire a des propriétés ondulatoires</a:t>
            </a:r>
            <a:r>
              <a:rPr lang="fr-CH" sz="2000" b="1"/>
              <a:t>. </a:t>
            </a:r>
            <a:r>
              <a:rPr lang="fr-CH" sz="2000" b="1" u="sng"/>
              <a:t>Il introduit ainsi une condition entre la vitesse des électrons et une longueur d’onde associée, ce qui fixe les rayons possibles !</a:t>
            </a:r>
            <a:br>
              <a:rPr lang="fr-CH" sz="2000" b="1" u="sng"/>
            </a:br>
            <a:endParaRPr lang="fr-CH" sz="2000" b="1"/>
          </a:p>
          <a:p>
            <a:pPr>
              <a:lnSpc>
                <a:spcPct val="90000"/>
              </a:lnSpc>
            </a:pPr>
            <a:r>
              <a:rPr lang="fr-CH" sz="2000" b="1"/>
              <a:t>Ceci permet de mieux saisir l’idée d’orbite stationnaire avec un rayon qui est quantifié.</a:t>
            </a:r>
            <a:br>
              <a:rPr lang="fr-CH" sz="2000" b="1"/>
            </a:br>
            <a:r>
              <a:rPr lang="fr-CH" sz="2000" b="1">
                <a:solidFill>
                  <a:srgbClr val="FF0000"/>
                </a:solidFill>
              </a:rPr>
              <a:t>La circonférence doit être un multiple entier de </a:t>
            </a:r>
            <a:r>
              <a:rPr lang="fr-CH" sz="2000" b="1">
                <a:solidFill>
                  <a:srgbClr val="FF0000"/>
                </a:solidFill>
                <a:latin typeface="Symbol" pitchFamily="18" charset="2"/>
              </a:rPr>
              <a:t>l.</a:t>
            </a:r>
          </a:p>
          <a:p>
            <a:pPr>
              <a:lnSpc>
                <a:spcPct val="90000"/>
              </a:lnSpc>
            </a:pPr>
            <a:endParaRPr lang="fr-FR" sz="2000" b="1">
              <a:latin typeface="Symbol" pitchFamily="18" charset="2"/>
            </a:endParaRPr>
          </a:p>
        </p:txBody>
      </p:sp>
      <p:sp>
        <p:nvSpPr>
          <p:cNvPr id="89099" name="Line 11"/>
          <p:cNvSpPr>
            <a:spLocks noChangeShapeType="1"/>
          </p:cNvSpPr>
          <p:nvPr/>
        </p:nvSpPr>
        <p:spPr bwMode="auto">
          <a:xfrm>
            <a:off x="0" y="9715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00" name="Text Box 12"/>
          <p:cNvSpPr txBox="1">
            <a:spLocks noChangeArrowheads="1"/>
          </p:cNvSpPr>
          <p:nvPr/>
        </p:nvSpPr>
        <p:spPr bwMode="auto">
          <a:xfrm>
            <a:off x="6711950" y="6350000"/>
            <a:ext cx="22606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800"/>
              <a:t>Réf. : Physique de E. Hecht p. 1150</a:t>
            </a:r>
            <a:endParaRPr lang="fr-FR" sz="800"/>
          </a:p>
        </p:txBody>
      </p:sp>
      <p:sp>
        <p:nvSpPr>
          <p:cNvPr id="89101" name="Text Box 13"/>
          <p:cNvSpPr txBox="1">
            <a:spLocks noChangeArrowheads="1"/>
          </p:cNvSpPr>
          <p:nvPr/>
        </p:nvSpPr>
        <p:spPr bwMode="auto">
          <a:xfrm>
            <a:off x="6165850" y="3098800"/>
            <a:ext cx="24511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tome 3 de A. Van de Vorst p. 121</a:t>
            </a:r>
            <a:endParaRPr lang="fr-FR" sz="800"/>
          </a:p>
        </p:txBody>
      </p:sp>
      <p:sp>
        <p:nvSpPr>
          <p:cNvPr id="89102" name="Text Box 14"/>
          <p:cNvSpPr txBox="1">
            <a:spLocks noChangeArrowheads="1"/>
          </p:cNvSpPr>
          <p:nvPr/>
        </p:nvSpPr>
        <p:spPr bwMode="auto">
          <a:xfrm>
            <a:off x="6470650" y="4491038"/>
            <a:ext cx="24511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800"/>
              <a:t>Réf. : Physique tome 3 de A. Van de Vorst p. 33</a:t>
            </a:r>
            <a:endParaRPr lang="fr-FR"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fade">
                                      <p:cBhvr>
                                        <p:cTn id="7" dur="800" decel="100000"/>
                                        <p:tgtEl>
                                          <p:spTgt spid="89091">
                                            <p:txEl>
                                              <p:pRg st="0" end="0"/>
                                            </p:txEl>
                                          </p:spTgt>
                                        </p:tgtEl>
                                      </p:cBhvr>
                                    </p:animEffect>
                                    <p:anim calcmode="lin" valueType="num">
                                      <p:cBhvr>
                                        <p:cTn id="8" dur="800" decel="100000" fill="hold"/>
                                        <p:tgtEl>
                                          <p:spTgt spid="8909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8909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8909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909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9091">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1" presetClass="entr" presetSubtype="0" fill="hold" nodeType="afterEffect">
                                  <p:stCondLst>
                                    <p:cond delay="1000"/>
                                  </p:stCondLst>
                                  <p:childTnLst>
                                    <p:set>
                                      <p:cBhvr>
                                        <p:cTn id="15" dur="1" fill="hold">
                                          <p:stCondLst>
                                            <p:cond delay="0"/>
                                          </p:stCondLst>
                                        </p:cTn>
                                        <p:tgtEl>
                                          <p:spTgt spid="8909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499"/>
                                          </p:stCondLst>
                                        </p:cTn>
                                        <p:tgtEl>
                                          <p:spTgt spid="8910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30" presetClass="entr" presetSubtype="0" fill="hold" grpId="0" nodeType="clickEffect">
                                  <p:stCondLst>
                                    <p:cond delay="0"/>
                                  </p:stCondLst>
                                  <p:childTnLst>
                                    <p:set>
                                      <p:cBhvr>
                                        <p:cTn id="21" dur="1" fill="hold">
                                          <p:stCondLst>
                                            <p:cond delay="0"/>
                                          </p:stCondLst>
                                        </p:cTn>
                                        <p:tgtEl>
                                          <p:spTgt spid="89091">
                                            <p:txEl>
                                              <p:pRg st="1" end="1"/>
                                            </p:txEl>
                                          </p:spTgt>
                                        </p:tgtEl>
                                        <p:attrNameLst>
                                          <p:attrName>style.visibility</p:attrName>
                                        </p:attrNameLst>
                                      </p:cBhvr>
                                      <p:to>
                                        <p:strVal val="visible"/>
                                      </p:to>
                                    </p:set>
                                    <p:animEffect transition="in" filter="fade">
                                      <p:cBhvr>
                                        <p:cTn id="22" dur="800" decel="100000"/>
                                        <p:tgtEl>
                                          <p:spTgt spid="89091">
                                            <p:txEl>
                                              <p:pRg st="1" end="1"/>
                                            </p:txEl>
                                          </p:spTgt>
                                        </p:tgtEl>
                                      </p:cBhvr>
                                    </p:animEffect>
                                    <p:anim calcmode="lin" valueType="num">
                                      <p:cBhvr>
                                        <p:cTn id="23" dur="800" decel="100000" fill="hold"/>
                                        <p:tgtEl>
                                          <p:spTgt spid="89091">
                                            <p:txEl>
                                              <p:pRg st="1" end="1"/>
                                            </p:txEl>
                                          </p:spTgt>
                                        </p:tgtEl>
                                        <p:attrNameLst>
                                          <p:attrName>style.rotation</p:attrName>
                                        </p:attrNameLst>
                                      </p:cBhvr>
                                      <p:tavLst>
                                        <p:tav tm="0">
                                          <p:val>
                                            <p:fltVal val="-90"/>
                                          </p:val>
                                        </p:tav>
                                        <p:tav tm="100000">
                                          <p:val>
                                            <p:fltVal val="0"/>
                                          </p:val>
                                        </p:tav>
                                      </p:tavLst>
                                    </p:anim>
                                    <p:anim calcmode="lin" valueType="num">
                                      <p:cBhvr>
                                        <p:cTn id="24" dur="800" decel="100000" fill="hold"/>
                                        <p:tgtEl>
                                          <p:spTgt spid="89091">
                                            <p:txEl>
                                              <p:pRg st="1" end="1"/>
                                            </p:txEl>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89091">
                                            <p:txEl>
                                              <p:pRg st="1" end="1"/>
                                            </p:txEl>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89091">
                                            <p:txEl>
                                              <p:pRg st="1" end="1"/>
                                            </p:txEl>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89091">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0" presetClass="entr" presetSubtype="0" fill="hold" grpId="0" nodeType="clickEffect">
                                  <p:stCondLst>
                                    <p:cond delay="0"/>
                                  </p:stCondLst>
                                  <p:childTnLst>
                                    <p:set>
                                      <p:cBhvr>
                                        <p:cTn id="31" dur="1" fill="hold">
                                          <p:stCondLst>
                                            <p:cond delay="0"/>
                                          </p:stCondLst>
                                        </p:cTn>
                                        <p:tgtEl>
                                          <p:spTgt spid="89091">
                                            <p:txEl>
                                              <p:pRg st="2" end="2"/>
                                            </p:txEl>
                                          </p:spTgt>
                                        </p:tgtEl>
                                        <p:attrNameLst>
                                          <p:attrName>style.visibility</p:attrName>
                                        </p:attrNameLst>
                                      </p:cBhvr>
                                      <p:to>
                                        <p:strVal val="visible"/>
                                      </p:to>
                                    </p:set>
                                    <p:animEffect transition="in" filter="fade">
                                      <p:cBhvr>
                                        <p:cTn id="32" dur="800" decel="100000"/>
                                        <p:tgtEl>
                                          <p:spTgt spid="89091">
                                            <p:txEl>
                                              <p:pRg st="2" end="2"/>
                                            </p:txEl>
                                          </p:spTgt>
                                        </p:tgtEl>
                                      </p:cBhvr>
                                    </p:animEffect>
                                    <p:anim calcmode="lin" valueType="num">
                                      <p:cBhvr>
                                        <p:cTn id="33" dur="800" decel="100000" fill="hold"/>
                                        <p:tgtEl>
                                          <p:spTgt spid="89091">
                                            <p:txEl>
                                              <p:pRg st="2" end="2"/>
                                            </p:txEl>
                                          </p:spTgt>
                                        </p:tgtEl>
                                        <p:attrNameLst>
                                          <p:attrName>style.rotation</p:attrName>
                                        </p:attrNameLst>
                                      </p:cBhvr>
                                      <p:tavLst>
                                        <p:tav tm="0">
                                          <p:val>
                                            <p:fltVal val="-90"/>
                                          </p:val>
                                        </p:tav>
                                        <p:tav tm="100000">
                                          <p:val>
                                            <p:fltVal val="0"/>
                                          </p:val>
                                        </p:tav>
                                      </p:tavLst>
                                    </p:anim>
                                    <p:anim calcmode="lin" valueType="num">
                                      <p:cBhvr>
                                        <p:cTn id="34" dur="800" decel="100000" fill="hold"/>
                                        <p:tgtEl>
                                          <p:spTgt spid="89091">
                                            <p:txEl>
                                              <p:pRg st="2" end="2"/>
                                            </p:txEl>
                                          </p:spTgt>
                                        </p:tgtEl>
                                        <p:attrNameLst>
                                          <p:attrName>ppt_x</p:attrName>
                                        </p:attrNameLst>
                                      </p:cBhvr>
                                      <p:tavLst>
                                        <p:tav tm="0">
                                          <p:val>
                                            <p:strVal val="#ppt_x+0.4"/>
                                          </p:val>
                                        </p:tav>
                                        <p:tav tm="100000">
                                          <p:val>
                                            <p:strVal val="#ppt_x-0.05"/>
                                          </p:val>
                                        </p:tav>
                                      </p:tavLst>
                                    </p:anim>
                                    <p:anim calcmode="lin" valueType="num">
                                      <p:cBhvr>
                                        <p:cTn id="35" dur="800" decel="100000" fill="hold"/>
                                        <p:tgtEl>
                                          <p:spTgt spid="89091">
                                            <p:txEl>
                                              <p:pRg st="2" end="2"/>
                                            </p:txEl>
                                          </p:spTgt>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89091">
                                            <p:txEl>
                                              <p:pRg st="2" end="2"/>
                                            </p:txEl>
                                          </p:spTgt>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89091">
                                            <p:txEl>
                                              <p:pRg st="2" end="2"/>
                                            </p:txEl>
                                          </p:spTgt>
                                        </p:tgtEl>
                                        <p:attrNameLst>
                                          <p:attrName>ppt_y</p:attrName>
                                        </p:attrNameLst>
                                      </p:cBhvr>
                                      <p:tavLst>
                                        <p:tav tm="0">
                                          <p:val>
                                            <p:strVal val="#ppt_y+0.1"/>
                                          </p:val>
                                        </p:tav>
                                        <p:tav tm="100000">
                                          <p:val>
                                            <p:strVal val="#ppt_y"/>
                                          </p:val>
                                        </p:tav>
                                      </p:tavLst>
                                    </p:anim>
                                  </p:childTnLst>
                                </p:cTn>
                              </p:par>
                            </p:childTnLst>
                          </p:cTn>
                        </p:par>
                        <p:par>
                          <p:cTn id="38" fill="hold" nodeType="afterGroup">
                            <p:stCondLst>
                              <p:cond delay="1000"/>
                            </p:stCondLst>
                            <p:childTnLst>
                              <p:par>
                                <p:cTn id="39" presetID="1" presetClass="entr" presetSubtype="0" fill="hold" nodeType="afterEffect">
                                  <p:stCondLst>
                                    <p:cond delay="1000"/>
                                  </p:stCondLst>
                                  <p:childTnLst>
                                    <p:set>
                                      <p:cBhvr>
                                        <p:cTn id="40" dur="1" fill="hold">
                                          <p:stCondLst>
                                            <p:cond delay="0"/>
                                          </p:stCondLst>
                                        </p:cTn>
                                        <p:tgtEl>
                                          <p:spTgt spid="8909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499"/>
                                          </p:stCondLst>
                                        </p:cTn>
                                        <p:tgtEl>
                                          <p:spTgt spid="89102"/>
                                        </p:tgtEl>
                                        <p:attrNameLst>
                                          <p:attrName>style.visibility</p:attrName>
                                        </p:attrNameLst>
                                      </p:cBhvr>
                                      <p:to>
                                        <p:strVal val="visible"/>
                                      </p:to>
                                    </p:set>
                                  </p:childTnLst>
                                </p:cTn>
                              </p:par>
                            </p:childTnLst>
                          </p:cTn>
                        </p:par>
                        <p:par>
                          <p:cTn id="43" fill="hold" nodeType="afterGroup">
                            <p:stCondLst>
                              <p:cond delay="2000"/>
                            </p:stCondLst>
                            <p:childTnLst>
                              <p:par>
                                <p:cTn id="44" presetID="1" presetClass="entr" presetSubtype="0" fill="hold" grpId="0" nodeType="afterEffect">
                                  <p:stCondLst>
                                    <p:cond delay="500"/>
                                  </p:stCondLst>
                                  <p:childTnLst>
                                    <p:set>
                                      <p:cBhvr>
                                        <p:cTn id="45" dur="1" fill="hold">
                                          <p:stCondLst>
                                            <p:cond delay="0"/>
                                          </p:stCondLst>
                                        </p:cTn>
                                        <p:tgtEl>
                                          <p:spTgt spid="89093"/>
                                        </p:tgtEl>
                                        <p:attrNameLst>
                                          <p:attrName>style.visibility</p:attrName>
                                        </p:attrNameLst>
                                      </p:cBhvr>
                                      <p:to>
                                        <p:strVal val="visible"/>
                                      </p:to>
                                    </p:set>
                                  </p:childTnLst>
                                </p:cTn>
                              </p:par>
                            </p:childTnLst>
                          </p:cTn>
                        </p:par>
                        <p:par>
                          <p:cTn id="46" fill="hold" nodeType="afterGroup">
                            <p:stCondLst>
                              <p:cond delay="2500"/>
                            </p:stCondLst>
                            <p:childTnLst>
                              <p:par>
                                <p:cTn id="47" presetID="1" presetClass="entr" presetSubtype="0" fill="hold" grpId="0" nodeType="afterEffect">
                                  <p:stCondLst>
                                    <p:cond delay="0"/>
                                  </p:stCondLst>
                                  <p:childTnLst>
                                    <p:set>
                                      <p:cBhvr>
                                        <p:cTn id="48" dur="1" fill="hold">
                                          <p:stCondLst>
                                            <p:cond delay="0"/>
                                          </p:stCondLst>
                                        </p:cTn>
                                        <p:tgtEl>
                                          <p:spTgt spid="8909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30" presetClass="entr" presetSubtype="0" fill="hold" grpId="0" nodeType="clickEffect">
                                  <p:stCondLst>
                                    <p:cond delay="0"/>
                                  </p:stCondLst>
                                  <p:childTnLst>
                                    <p:set>
                                      <p:cBhvr>
                                        <p:cTn id="52" dur="1" fill="hold">
                                          <p:stCondLst>
                                            <p:cond delay="0"/>
                                          </p:stCondLst>
                                        </p:cTn>
                                        <p:tgtEl>
                                          <p:spTgt spid="89091">
                                            <p:txEl>
                                              <p:pRg st="3" end="3"/>
                                            </p:txEl>
                                          </p:spTgt>
                                        </p:tgtEl>
                                        <p:attrNameLst>
                                          <p:attrName>style.visibility</p:attrName>
                                        </p:attrNameLst>
                                      </p:cBhvr>
                                      <p:to>
                                        <p:strVal val="visible"/>
                                      </p:to>
                                    </p:set>
                                    <p:animEffect transition="in" filter="fade">
                                      <p:cBhvr>
                                        <p:cTn id="53" dur="800" decel="100000"/>
                                        <p:tgtEl>
                                          <p:spTgt spid="89091">
                                            <p:txEl>
                                              <p:pRg st="3" end="3"/>
                                            </p:txEl>
                                          </p:spTgt>
                                        </p:tgtEl>
                                      </p:cBhvr>
                                    </p:animEffect>
                                    <p:anim calcmode="lin" valueType="num">
                                      <p:cBhvr>
                                        <p:cTn id="54" dur="800" decel="100000" fill="hold"/>
                                        <p:tgtEl>
                                          <p:spTgt spid="89091">
                                            <p:txEl>
                                              <p:pRg st="3" end="3"/>
                                            </p:txEl>
                                          </p:spTgt>
                                        </p:tgtEl>
                                        <p:attrNameLst>
                                          <p:attrName>style.rotation</p:attrName>
                                        </p:attrNameLst>
                                      </p:cBhvr>
                                      <p:tavLst>
                                        <p:tav tm="0">
                                          <p:val>
                                            <p:fltVal val="-90"/>
                                          </p:val>
                                        </p:tav>
                                        <p:tav tm="100000">
                                          <p:val>
                                            <p:fltVal val="0"/>
                                          </p:val>
                                        </p:tav>
                                      </p:tavLst>
                                    </p:anim>
                                    <p:anim calcmode="lin" valueType="num">
                                      <p:cBhvr>
                                        <p:cTn id="55" dur="800" decel="100000" fill="hold"/>
                                        <p:tgtEl>
                                          <p:spTgt spid="89091">
                                            <p:txEl>
                                              <p:pRg st="3" end="3"/>
                                            </p:txEl>
                                          </p:spTgt>
                                        </p:tgtEl>
                                        <p:attrNameLst>
                                          <p:attrName>ppt_x</p:attrName>
                                        </p:attrNameLst>
                                      </p:cBhvr>
                                      <p:tavLst>
                                        <p:tav tm="0">
                                          <p:val>
                                            <p:strVal val="#ppt_x+0.4"/>
                                          </p:val>
                                        </p:tav>
                                        <p:tav tm="100000">
                                          <p:val>
                                            <p:strVal val="#ppt_x-0.05"/>
                                          </p:val>
                                        </p:tav>
                                      </p:tavLst>
                                    </p:anim>
                                    <p:anim calcmode="lin" valueType="num">
                                      <p:cBhvr>
                                        <p:cTn id="56" dur="800" decel="100000" fill="hold"/>
                                        <p:tgtEl>
                                          <p:spTgt spid="89091">
                                            <p:txEl>
                                              <p:pRg st="3" end="3"/>
                                            </p:txEl>
                                          </p:spTgt>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89091">
                                            <p:txEl>
                                              <p:pRg st="3" end="3"/>
                                            </p:txEl>
                                          </p:spTgt>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89091">
                                            <p:txEl>
                                              <p:pRg st="3" end="3"/>
                                            </p:txEl>
                                          </p:spTgt>
                                        </p:tgtEl>
                                        <p:attrNameLst>
                                          <p:attrName>ppt_y</p:attrName>
                                        </p:attrNameLst>
                                      </p:cBhvr>
                                      <p:tavLst>
                                        <p:tav tm="0">
                                          <p:val>
                                            <p:strVal val="#ppt_y+0.1"/>
                                          </p:val>
                                        </p:tav>
                                        <p:tav tm="100000">
                                          <p:val>
                                            <p:strVal val="#ppt_y"/>
                                          </p:val>
                                        </p:tav>
                                      </p:tavLst>
                                    </p:anim>
                                  </p:childTnLst>
                                </p:cTn>
                              </p:par>
                            </p:childTnLst>
                          </p:cTn>
                        </p:par>
                        <p:par>
                          <p:cTn id="59" fill="hold" nodeType="afterGroup">
                            <p:stCondLst>
                              <p:cond delay="1000"/>
                            </p:stCondLst>
                            <p:childTnLst>
                              <p:par>
                                <p:cTn id="60" presetID="1" presetClass="entr" presetSubtype="0" fill="hold" nodeType="afterEffect">
                                  <p:stCondLst>
                                    <p:cond delay="1000"/>
                                  </p:stCondLst>
                                  <p:childTnLst>
                                    <p:set>
                                      <p:cBhvr>
                                        <p:cTn id="61" dur="1" fill="hold">
                                          <p:stCondLst>
                                            <p:cond delay="0"/>
                                          </p:stCondLst>
                                        </p:cTn>
                                        <p:tgtEl>
                                          <p:spTgt spid="89097"/>
                                        </p:tgtEl>
                                        <p:attrNameLst>
                                          <p:attrName>style.visibility</p:attrName>
                                        </p:attrNameLst>
                                      </p:cBhvr>
                                      <p:to>
                                        <p:strVal val="visible"/>
                                      </p:to>
                                    </p:set>
                                  </p:childTnLst>
                                </p:cTn>
                              </p:par>
                              <p:par>
                                <p:cTn id="62" presetID="1" presetClass="entr" presetSubtype="0" fill="hold" grpId="0" nodeType="withEffect">
                                  <p:stCondLst>
                                    <p:cond delay="1000"/>
                                  </p:stCondLst>
                                  <p:childTnLst>
                                    <p:set>
                                      <p:cBhvr>
                                        <p:cTn id="63" dur="1" fill="hold">
                                          <p:stCondLst>
                                            <p:cond delay="499"/>
                                          </p:stCondLst>
                                        </p:cTn>
                                        <p:tgtEl>
                                          <p:spTgt spid="89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P spid="89094" grpId="0" animBg="1"/>
      <p:bldP spid="89091" grpId="0" uiExpand="1" build="p"/>
      <p:bldP spid="89100" grpId="0" autoUpdateAnimBg="0"/>
      <p:bldP spid="89101" grpId="0" autoUpdateAnimBg="0"/>
      <p:bldP spid="89102"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bwMode="auto">
          <a:xfrm>
            <a:off x="0" y="6350"/>
            <a:ext cx="9144000" cy="9366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3200" b="1"/>
              <a:t>Ces sauts orbitaux effectués par les électrons sont alors étudiés systématiquement</a:t>
            </a:r>
            <a:endParaRPr lang="fr-FR" sz="3200" b="1"/>
          </a:p>
        </p:txBody>
      </p:sp>
      <p:sp>
        <p:nvSpPr>
          <p:cNvPr id="92165" name="Rectangle 5"/>
          <p:cNvSpPr>
            <a:spLocks noChangeArrowheads="1"/>
          </p:cNvSpPr>
          <p:nvPr/>
        </p:nvSpPr>
        <p:spPr bwMode="auto">
          <a:xfrm>
            <a:off x="0" y="23479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92164" name="Picture 4" descr="pris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2373313"/>
            <a:ext cx="4032250" cy="1631950"/>
          </a:xfrm>
          <a:prstGeom prst="rect">
            <a:avLst/>
          </a:prstGeom>
          <a:noFill/>
          <a:extLst>
            <a:ext uri="{909E8E84-426E-40DD-AFC4-6F175D3DCCD1}">
              <a14:hiddenFill xmlns:a14="http://schemas.microsoft.com/office/drawing/2010/main">
                <a:solidFill>
                  <a:srgbClr val="FFFFFF"/>
                </a:solidFill>
              </a14:hiddenFill>
            </a:ext>
          </a:extLst>
        </p:spPr>
      </p:pic>
      <p:sp>
        <p:nvSpPr>
          <p:cNvPr id="92167" name="Rectangle 7"/>
          <p:cNvSpPr>
            <a:spLocks noChangeArrowheads="1"/>
          </p:cNvSpPr>
          <p:nvPr/>
        </p:nvSpPr>
        <p:spPr bwMode="auto">
          <a:xfrm>
            <a:off x="0" y="2733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92166" name="Picture 6" descr="spectre visi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4938" y="4781550"/>
            <a:ext cx="6911975" cy="1671638"/>
          </a:xfrm>
          <a:prstGeom prst="rect">
            <a:avLst/>
          </a:prstGeom>
          <a:noFill/>
          <a:extLst>
            <a:ext uri="{909E8E84-426E-40DD-AFC4-6F175D3DCCD1}">
              <a14:hiddenFill xmlns:a14="http://schemas.microsoft.com/office/drawing/2010/main">
                <a:solidFill>
                  <a:srgbClr val="FFFFFF"/>
                </a:solidFill>
              </a14:hiddenFill>
            </a:ext>
          </a:extLst>
        </p:spPr>
      </p:pic>
      <p:sp>
        <p:nvSpPr>
          <p:cNvPr id="92168" name="Rectangle 8"/>
          <p:cNvSpPr>
            <a:spLocks noChangeArrowheads="1"/>
          </p:cNvSpPr>
          <p:nvPr/>
        </p:nvSpPr>
        <p:spPr bwMode="auto">
          <a:xfrm>
            <a:off x="611188" y="2601913"/>
            <a:ext cx="33845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fr-CH" sz="2400" b="1">
                <a:solidFill>
                  <a:schemeClr val="tx1"/>
                </a:solidFill>
              </a:rPr>
              <a:t>L’étude d’un spectre est possible au moyen d’un prisme:</a:t>
            </a:r>
            <a:endParaRPr lang="fr-FR" sz="2400" b="1">
              <a:solidFill>
                <a:schemeClr val="tx1"/>
              </a:solidFill>
            </a:endParaRPr>
          </a:p>
        </p:txBody>
      </p:sp>
      <p:sp>
        <p:nvSpPr>
          <p:cNvPr id="92169" name="Rectangle 9"/>
          <p:cNvSpPr>
            <a:spLocks noChangeArrowheads="1"/>
          </p:cNvSpPr>
          <p:nvPr/>
        </p:nvSpPr>
        <p:spPr bwMode="auto">
          <a:xfrm>
            <a:off x="611188" y="4195763"/>
            <a:ext cx="8532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fr-CH" sz="2400" b="1">
                <a:solidFill>
                  <a:schemeClr val="tx1"/>
                </a:solidFill>
              </a:rPr>
              <a:t>A titre d’exemple, voici le spectre de la lumière blanche:</a:t>
            </a:r>
            <a:endParaRPr lang="fr-FR" sz="2400" b="1">
              <a:solidFill>
                <a:schemeClr val="tx1"/>
              </a:solidFill>
            </a:endParaRPr>
          </a:p>
        </p:txBody>
      </p:sp>
      <p:sp>
        <p:nvSpPr>
          <p:cNvPr id="92170" name="Rectangle 10"/>
          <p:cNvSpPr>
            <a:spLocks noChangeArrowheads="1"/>
          </p:cNvSpPr>
          <p:nvPr/>
        </p:nvSpPr>
        <p:spPr bwMode="auto">
          <a:xfrm>
            <a:off x="538163" y="1268413"/>
            <a:ext cx="82819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fr-CH" sz="2400" b="1">
                <a:solidFill>
                  <a:schemeClr val="tx1"/>
                </a:solidFill>
              </a:rPr>
              <a:t>Pour étudier ces sauts, il suffit de mesurer les spectres de lumière émis par des atomes qui absorbent ou qui émettent de l’énergie</a:t>
            </a:r>
            <a:endParaRPr lang="fr-FR" sz="2400" b="1">
              <a:solidFill>
                <a:schemeClr val="tx1"/>
              </a:solidFill>
            </a:endParaRPr>
          </a:p>
        </p:txBody>
      </p:sp>
      <p:sp>
        <p:nvSpPr>
          <p:cNvPr id="92172" name="Line 12"/>
          <p:cNvSpPr>
            <a:spLocks noChangeShapeType="1"/>
          </p:cNvSpPr>
          <p:nvPr/>
        </p:nvSpPr>
        <p:spPr bwMode="auto">
          <a:xfrm>
            <a:off x="0" y="11049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216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16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2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8" grpId="0"/>
      <p:bldP spid="92169" grpId="0"/>
      <p:bldP spid="9217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bwMode="auto">
          <a:xfrm>
            <a:off x="0" y="6350"/>
            <a:ext cx="9144000" cy="8636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800" b="1"/>
              <a:t>Théoriquement,</a:t>
            </a:r>
            <a:br>
              <a:rPr lang="fr-CH" sz="2800" b="1"/>
            </a:br>
            <a:r>
              <a:rPr lang="fr-CH" sz="2800" b="1"/>
              <a:t>voici comment peut se présenter un spectre :</a:t>
            </a:r>
            <a:endParaRPr lang="fr-FR" sz="2800" b="1"/>
          </a:p>
        </p:txBody>
      </p:sp>
      <p:sp>
        <p:nvSpPr>
          <p:cNvPr id="93189" name="Rectangle 5"/>
          <p:cNvSpPr>
            <a:spLocks noChangeArrowheads="1"/>
          </p:cNvSpPr>
          <p:nvPr/>
        </p:nvSpPr>
        <p:spPr bwMode="auto">
          <a:xfrm>
            <a:off x="0" y="2262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93188" name="Picture 4" descr="spectre absorp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4198938"/>
            <a:ext cx="4427537" cy="2470150"/>
          </a:xfrm>
          <a:prstGeom prst="rect">
            <a:avLst/>
          </a:prstGeom>
          <a:noFill/>
          <a:extLst>
            <a:ext uri="{909E8E84-426E-40DD-AFC4-6F175D3DCCD1}">
              <a14:hiddenFill xmlns:a14="http://schemas.microsoft.com/office/drawing/2010/main">
                <a:solidFill>
                  <a:srgbClr val="FFFFFF"/>
                </a:solidFill>
              </a14:hiddenFill>
            </a:ext>
          </a:extLst>
        </p:spPr>
      </p:pic>
      <p:pic>
        <p:nvPicPr>
          <p:cNvPr id="93190" name="Picture 6" descr="spectre émis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3581400"/>
            <a:ext cx="4508500" cy="2511425"/>
          </a:xfrm>
          <a:prstGeom prst="rect">
            <a:avLst/>
          </a:prstGeom>
          <a:noFill/>
          <a:extLst>
            <a:ext uri="{909E8E84-426E-40DD-AFC4-6F175D3DCCD1}">
              <a14:hiddenFill xmlns:a14="http://schemas.microsoft.com/office/drawing/2010/main">
                <a:solidFill>
                  <a:srgbClr val="FFFFFF"/>
                </a:solidFill>
              </a14:hiddenFill>
            </a:ext>
          </a:extLst>
        </p:spPr>
      </p:pic>
      <p:sp>
        <p:nvSpPr>
          <p:cNvPr id="93194" name="Rectangle 10"/>
          <p:cNvSpPr>
            <a:spLocks noChangeArrowheads="1"/>
          </p:cNvSpPr>
          <p:nvPr/>
        </p:nvSpPr>
        <p:spPr bwMode="auto">
          <a:xfrm>
            <a:off x="0" y="13477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93195" name="Text Box 11"/>
          <p:cNvSpPr txBox="1">
            <a:spLocks noChangeArrowheads="1"/>
          </p:cNvSpPr>
          <p:nvPr/>
        </p:nvSpPr>
        <p:spPr bwMode="auto">
          <a:xfrm>
            <a:off x="36513" y="1406525"/>
            <a:ext cx="3167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Spectres d’émission</a:t>
            </a:r>
            <a:endParaRPr lang="fr-FR" sz="2400" b="1"/>
          </a:p>
        </p:txBody>
      </p:sp>
      <p:sp>
        <p:nvSpPr>
          <p:cNvPr id="93196" name="Text Box 12"/>
          <p:cNvSpPr txBox="1">
            <a:spLocks noChangeArrowheads="1"/>
          </p:cNvSpPr>
          <p:nvPr/>
        </p:nvSpPr>
        <p:spPr bwMode="auto">
          <a:xfrm>
            <a:off x="4572000" y="1052513"/>
            <a:ext cx="3529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Spectres d’absorption</a:t>
            </a:r>
            <a:endParaRPr lang="fr-FR" sz="2400" b="1"/>
          </a:p>
        </p:txBody>
      </p:sp>
      <p:sp>
        <p:nvSpPr>
          <p:cNvPr id="93205" name="Text Box 21"/>
          <p:cNvSpPr txBox="1">
            <a:spLocks noChangeArrowheads="1"/>
          </p:cNvSpPr>
          <p:nvPr/>
        </p:nvSpPr>
        <p:spPr bwMode="auto">
          <a:xfrm>
            <a:off x="106363" y="1963738"/>
            <a:ext cx="4249737"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t>Les électrons atomiques absorbent de l’énergie et la restitue en émettant un photon d’une longueur caractéristique de la transition effectuée.</a:t>
            </a:r>
            <a:endParaRPr lang="fr-FR" b="1"/>
          </a:p>
        </p:txBody>
      </p:sp>
      <p:sp>
        <p:nvSpPr>
          <p:cNvPr id="93206" name="Text Box 22"/>
          <p:cNvSpPr txBox="1">
            <a:spLocks noChangeArrowheads="1"/>
          </p:cNvSpPr>
          <p:nvPr/>
        </p:nvSpPr>
        <p:spPr bwMode="auto">
          <a:xfrm>
            <a:off x="4643438" y="1582738"/>
            <a:ext cx="4500562"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t>Un faisceau de lumière blanche traverse un gaz, les électrons atomiques du gaz absorbent une partie de cette énergie à des fréquences caractéristiques des sauts effectués et il la restitue en émettant des photons dans toutes les directions. Donc à ces fréquences il y a une diminution de l’intensité du faisceau.</a:t>
            </a:r>
            <a:endParaRPr lang="fr-FR" b="1"/>
          </a:p>
        </p:txBody>
      </p:sp>
      <p:sp>
        <p:nvSpPr>
          <p:cNvPr id="93207" name="Line 23"/>
          <p:cNvSpPr>
            <a:spLocks noChangeShapeType="1"/>
          </p:cNvSpPr>
          <p:nvPr/>
        </p:nvSpPr>
        <p:spPr bwMode="auto">
          <a:xfrm>
            <a:off x="0" y="9525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32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31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319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320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3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5" grpId="0"/>
      <p:bldP spid="93196" grpId="0"/>
      <p:bldP spid="93205" grpId="0"/>
      <p:bldP spid="9320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215900" y="115888"/>
            <a:ext cx="8748713" cy="11525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Chaque atome a une signature électronique qui lui est propre et qui est caractéristique des sauts que ses électrons peuvent effectuer !</a:t>
            </a:r>
            <a:endParaRPr lang="fr-FR" sz="2400" b="1"/>
          </a:p>
        </p:txBody>
      </p:sp>
      <p:sp>
        <p:nvSpPr>
          <p:cNvPr id="94211" name="Rectangle 3"/>
          <p:cNvSpPr>
            <a:spLocks noChangeArrowheads="1"/>
          </p:cNvSpPr>
          <p:nvPr/>
        </p:nvSpPr>
        <p:spPr bwMode="auto">
          <a:xfrm>
            <a:off x="0" y="2262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94212" name="Rectangle 4"/>
          <p:cNvSpPr>
            <a:spLocks noChangeArrowheads="1"/>
          </p:cNvSpPr>
          <p:nvPr/>
        </p:nvSpPr>
        <p:spPr bwMode="auto">
          <a:xfrm>
            <a:off x="0" y="224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94215" name="Rectangle 7"/>
          <p:cNvSpPr>
            <a:spLocks noChangeArrowheads="1"/>
          </p:cNvSpPr>
          <p:nvPr/>
        </p:nvSpPr>
        <p:spPr bwMode="auto">
          <a:xfrm>
            <a:off x="0" y="13477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pSp>
        <p:nvGrpSpPr>
          <p:cNvPr id="94228" name="Group 20"/>
          <p:cNvGrpSpPr>
            <a:grpSpLocks/>
          </p:cNvGrpSpPr>
          <p:nvPr/>
        </p:nvGrpSpPr>
        <p:grpSpPr bwMode="auto">
          <a:xfrm>
            <a:off x="1036638" y="1482725"/>
            <a:ext cx="7064375" cy="5057775"/>
            <a:chOff x="653" y="934"/>
            <a:chExt cx="4450" cy="3186"/>
          </a:xfrm>
        </p:grpSpPr>
        <p:pic>
          <p:nvPicPr>
            <p:cNvPr id="94219" name="Picture 11" descr="spectres div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 y="934"/>
              <a:ext cx="4404" cy="3186"/>
            </a:xfrm>
            <a:prstGeom prst="rect">
              <a:avLst/>
            </a:prstGeom>
            <a:noFill/>
            <a:extLst>
              <a:ext uri="{909E8E84-426E-40DD-AFC4-6F175D3DCCD1}">
                <a14:hiddenFill xmlns:a14="http://schemas.microsoft.com/office/drawing/2010/main">
                  <a:solidFill>
                    <a:srgbClr val="FFFFFF"/>
                  </a:solidFill>
                </a14:hiddenFill>
              </a:ext>
            </a:extLst>
          </p:spPr>
        </p:pic>
        <p:sp>
          <p:nvSpPr>
            <p:cNvPr id="94222" name="Text Box 14"/>
            <p:cNvSpPr txBox="1">
              <a:spLocks noChangeArrowheads="1"/>
            </p:cNvSpPr>
            <p:nvPr/>
          </p:nvSpPr>
          <p:spPr bwMode="auto">
            <a:xfrm>
              <a:off x="4603" y="1071"/>
              <a:ext cx="5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N</a:t>
              </a:r>
              <a:r>
                <a:rPr lang="fr-CH" sz="1000" b="1"/>
                <a:t>7</a:t>
              </a:r>
              <a:endParaRPr lang="fr-FR" sz="2400" b="1"/>
            </a:p>
          </p:txBody>
        </p:sp>
        <p:sp>
          <p:nvSpPr>
            <p:cNvPr id="94223" name="Text Box 15"/>
            <p:cNvSpPr txBox="1">
              <a:spLocks noChangeArrowheads="1"/>
            </p:cNvSpPr>
            <p:nvPr/>
          </p:nvSpPr>
          <p:spPr bwMode="auto">
            <a:xfrm>
              <a:off x="4581" y="1736"/>
              <a:ext cx="5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He</a:t>
              </a:r>
              <a:r>
                <a:rPr lang="fr-CH" sz="1000"/>
                <a:t>2</a:t>
              </a:r>
              <a:endParaRPr lang="fr-FR" sz="1000" b="1"/>
            </a:p>
          </p:txBody>
        </p:sp>
        <p:sp>
          <p:nvSpPr>
            <p:cNvPr id="94224" name="Text Box 16"/>
            <p:cNvSpPr txBox="1">
              <a:spLocks noChangeArrowheads="1"/>
            </p:cNvSpPr>
            <p:nvPr/>
          </p:nvSpPr>
          <p:spPr bwMode="auto">
            <a:xfrm>
              <a:off x="4603" y="2432"/>
              <a:ext cx="5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Fe</a:t>
              </a:r>
              <a:r>
                <a:rPr lang="fr-CH" sz="1000" b="1"/>
                <a:t>26</a:t>
              </a:r>
              <a:endParaRPr lang="fr-FR" sz="2400" b="1"/>
            </a:p>
          </p:txBody>
        </p:sp>
        <p:sp>
          <p:nvSpPr>
            <p:cNvPr id="94225" name="Text Box 17"/>
            <p:cNvSpPr txBox="1">
              <a:spLocks noChangeArrowheads="1"/>
            </p:cNvSpPr>
            <p:nvPr/>
          </p:nvSpPr>
          <p:spPr bwMode="auto">
            <a:xfrm>
              <a:off x="4603" y="3249"/>
              <a:ext cx="5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Ca</a:t>
              </a:r>
              <a:r>
                <a:rPr lang="fr-CH" sz="1000" b="1"/>
                <a:t>20</a:t>
              </a:r>
              <a:endParaRPr lang="fr-FR" sz="2400" b="1"/>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94228"/>
                                        </p:tgtEl>
                                        <p:attrNameLst>
                                          <p:attrName>style.visibility</p:attrName>
                                        </p:attrNameLst>
                                      </p:cBhvr>
                                      <p:to>
                                        <p:strVal val="visible"/>
                                      </p:to>
                                    </p:set>
                                    <p:animEffect transition="in" filter="fade">
                                      <p:cBhvr>
                                        <p:cTn id="7" dur="2000"/>
                                        <p:tgtEl>
                                          <p:spTgt spid="94228"/>
                                        </p:tgtEl>
                                      </p:cBhvr>
                                    </p:animEffect>
                                    <p:anim calcmode="lin" valueType="num">
                                      <p:cBhvr>
                                        <p:cTn id="8" dur="2000" fill="hold"/>
                                        <p:tgtEl>
                                          <p:spTgt spid="94228"/>
                                        </p:tgtEl>
                                        <p:attrNameLst>
                                          <p:attrName>style.rotation</p:attrName>
                                        </p:attrNameLst>
                                      </p:cBhvr>
                                      <p:tavLst>
                                        <p:tav tm="0">
                                          <p:val>
                                            <p:fltVal val="720"/>
                                          </p:val>
                                        </p:tav>
                                        <p:tav tm="100000">
                                          <p:val>
                                            <p:fltVal val="0"/>
                                          </p:val>
                                        </p:tav>
                                      </p:tavLst>
                                    </p:anim>
                                    <p:anim calcmode="lin" valueType="num">
                                      <p:cBhvr>
                                        <p:cTn id="9" dur="2000" fill="hold"/>
                                        <p:tgtEl>
                                          <p:spTgt spid="94228"/>
                                        </p:tgtEl>
                                        <p:attrNameLst>
                                          <p:attrName>ppt_h</p:attrName>
                                        </p:attrNameLst>
                                      </p:cBhvr>
                                      <p:tavLst>
                                        <p:tav tm="0">
                                          <p:val>
                                            <p:fltVal val="0"/>
                                          </p:val>
                                        </p:tav>
                                        <p:tav tm="100000">
                                          <p:val>
                                            <p:strVal val="#ppt_h"/>
                                          </p:val>
                                        </p:tav>
                                      </p:tavLst>
                                    </p:anim>
                                    <p:anim calcmode="lin" valueType="num">
                                      <p:cBhvr>
                                        <p:cTn id="10" dur="2000" fill="hold"/>
                                        <p:tgtEl>
                                          <p:spTgt spid="9422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5"/>
          <p:cNvSpPr>
            <a:spLocks noGrp="1" noChangeArrowheads="1"/>
          </p:cNvSpPr>
          <p:nvPr>
            <p:ph type="title"/>
          </p:nvPr>
        </p:nvSpPr>
        <p:spPr bwMode="auto">
          <a:xfrm>
            <a:off x="179388" y="53975"/>
            <a:ext cx="8713787" cy="4333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762000" indent="-762000"/>
            <a:r>
              <a:rPr lang="fr-CH" sz="2400" b="1"/>
              <a:t>L’idée de Niels Bohr est donc validée !</a:t>
            </a:r>
            <a:endParaRPr lang="fr-FR" sz="2400" b="1"/>
          </a:p>
        </p:txBody>
      </p:sp>
      <p:pic>
        <p:nvPicPr>
          <p:cNvPr id="95236" name="Picture 4" descr="NiveauxEnergi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8763" y="1968500"/>
            <a:ext cx="5040312" cy="48450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9" name="Text Box 7"/>
          <p:cNvSpPr txBox="1">
            <a:spLocks noChangeArrowheads="1"/>
          </p:cNvSpPr>
          <p:nvPr/>
        </p:nvSpPr>
        <p:spPr bwMode="auto">
          <a:xfrm>
            <a:off x="395288" y="2271713"/>
            <a:ext cx="3887787"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b="1" u="sng">
                <a:solidFill>
                  <a:schemeClr val="accent2"/>
                </a:solidFill>
              </a:rPr>
              <a:t>La figure ci-contre présente les différents sauts d’énergie possibles pour l’électron de l’atome d’hydrogène</a:t>
            </a:r>
            <a:r>
              <a:rPr lang="fr-CH" sz="2000" b="1" u="sng"/>
              <a:t>.</a:t>
            </a:r>
          </a:p>
          <a:p>
            <a:pPr>
              <a:spcBef>
                <a:spcPct val="50000"/>
              </a:spcBef>
            </a:pPr>
            <a:r>
              <a:rPr lang="fr-CH" sz="2000" b="1"/>
              <a:t>Chaque niveau correspond à une valeur du nombre quantique principal.</a:t>
            </a:r>
          </a:p>
          <a:p>
            <a:pPr>
              <a:spcBef>
                <a:spcPct val="50000"/>
              </a:spcBef>
            </a:pPr>
            <a:r>
              <a:rPr lang="fr-CH" sz="2000" b="1"/>
              <a:t>Tous ces niveaux d’énergie ont pu être observés dans le spectre d’émission de l’atome d’hydrogène.</a:t>
            </a:r>
            <a:endParaRPr lang="fr-FR" sz="2000" b="1"/>
          </a:p>
        </p:txBody>
      </p:sp>
      <p:sp>
        <p:nvSpPr>
          <p:cNvPr id="95242" name="Text Box 10"/>
          <p:cNvSpPr txBox="1">
            <a:spLocks noChangeArrowheads="1"/>
          </p:cNvSpPr>
          <p:nvPr/>
        </p:nvSpPr>
        <p:spPr bwMode="auto">
          <a:xfrm>
            <a:off x="71438" y="657225"/>
            <a:ext cx="88931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solidFill>
                  <a:schemeClr val="tx2"/>
                </a:solidFill>
              </a:rPr>
              <a:t>L’étude des spectres confirment que </a:t>
            </a:r>
            <a:r>
              <a:rPr lang="fr-CH" sz="2400" b="1">
                <a:solidFill>
                  <a:schemeClr val="accent2"/>
                </a:solidFill>
              </a:rPr>
              <a:t>les électrons atomiques gagnent et perdent de l’énergie par sauts</a:t>
            </a:r>
            <a:r>
              <a:rPr lang="fr-CH" sz="2400" b="1">
                <a:solidFill>
                  <a:schemeClr val="tx2"/>
                </a:solidFill>
              </a:rPr>
              <a:t> entre orbites, chaque orbite correspondant à un niveau d’énergie</a:t>
            </a:r>
            <a:endParaRPr lang="fr-FR" sz="2400" b="1">
              <a:solidFill>
                <a:schemeClr val="tx2"/>
              </a:solidFill>
            </a:endParaRPr>
          </a:p>
        </p:txBody>
      </p:sp>
      <p:sp>
        <p:nvSpPr>
          <p:cNvPr id="95243" name="Oval 11"/>
          <p:cNvSpPr>
            <a:spLocks noChangeArrowheads="1"/>
          </p:cNvSpPr>
          <p:nvPr/>
        </p:nvSpPr>
        <p:spPr bwMode="auto">
          <a:xfrm>
            <a:off x="7885113" y="1773238"/>
            <a:ext cx="1116012" cy="5013325"/>
          </a:xfrm>
          <a:prstGeom prst="ellipse">
            <a:avLst/>
          </a:prstGeom>
          <a:solidFill>
            <a:schemeClr val="bg2">
              <a:alpha val="2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95246" name="Group 14"/>
          <p:cNvGrpSpPr>
            <a:grpSpLocks/>
          </p:cNvGrpSpPr>
          <p:nvPr/>
        </p:nvGrpSpPr>
        <p:grpSpPr bwMode="auto">
          <a:xfrm>
            <a:off x="4211638" y="2420938"/>
            <a:ext cx="2520950" cy="3960812"/>
            <a:chOff x="2653" y="1525"/>
            <a:chExt cx="1588" cy="2495"/>
          </a:xfrm>
        </p:grpSpPr>
        <p:sp>
          <p:nvSpPr>
            <p:cNvPr id="95244" name="Oval 12"/>
            <p:cNvSpPr>
              <a:spLocks noChangeArrowheads="1"/>
            </p:cNvSpPr>
            <p:nvPr/>
          </p:nvSpPr>
          <p:spPr bwMode="auto">
            <a:xfrm>
              <a:off x="2653" y="1525"/>
              <a:ext cx="1588" cy="2495"/>
            </a:xfrm>
            <a:prstGeom prst="ellipse">
              <a:avLst/>
            </a:prstGeom>
            <a:solidFill>
              <a:schemeClr val="accent1">
                <a:alpha val="20000"/>
              </a:scheme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45" name="Oval 13"/>
            <p:cNvSpPr>
              <a:spLocks noChangeArrowheads="1"/>
            </p:cNvSpPr>
            <p:nvPr/>
          </p:nvSpPr>
          <p:spPr bwMode="auto">
            <a:xfrm>
              <a:off x="3560" y="2840"/>
              <a:ext cx="499" cy="318"/>
            </a:xfrm>
            <a:prstGeom prst="ellipse">
              <a:avLst/>
            </a:prstGeom>
            <a:solidFill>
              <a:schemeClr val="accent2">
                <a:alpha val="30000"/>
              </a:scheme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5249" name="Group 17"/>
          <p:cNvGrpSpPr>
            <a:grpSpLocks/>
          </p:cNvGrpSpPr>
          <p:nvPr/>
        </p:nvGrpSpPr>
        <p:grpSpPr bwMode="auto">
          <a:xfrm>
            <a:off x="5724525" y="2349500"/>
            <a:ext cx="1511300" cy="1871663"/>
            <a:chOff x="3606" y="1480"/>
            <a:chExt cx="952" cy="1179"/>
          </a:xfrm>
        </p:grpSpPr>
        <p:sp>
          <p:nvSpPr>
            <p:cNvPr id="95247" name="Oval 15"/>
            <p:cNvSpPr>
              <a:spLocks noChangeArrowheads="1"/>
            </p:cNvSpPr>
            <p:nvPr/>
          </p:nvSpPr>
          <p:spPr bwMode="auto">
            <a:xfrm>
              <a:off x="3651" y="1480"/>
              <a:ext cx="907" cy="1179"/>
            </a:xfrm>
            <a:prstGeom prst="ellipse">
              <a:avLst/>
            </a:prstGeom>
            <a:solidFill>
              <a:srgbClr val="FFFF66">
                <a:alpha val="30000"/>
              </a:srgbClr>
            </a:solidFill>
            <a:ln w="9525">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48" name="Oval 16"/>
            <p:cNvSpPr>
              <a:spLocks noChangeArrowheads="1"/>
            </p:cNvSpPr>
            <p:nvPr/>
          </p:nvSpPr>
          <p:spPr bwMode="auto">
            <a:xfrm>
              <a:off x="3606" y="1480"/>
              <a:ext cx="453" cy="362"/>
            </a:xfrm>
            <a:prstGeom prst="ellipse">
              <a:avLst/>
            </a:prstGeom>
            <a:solidFill>
              <a:srgbClr val="FF9900">
                <a:alpha val="31000"/>
              </a:srgbClr>
            </a:solidFill>
            <a:ln w="9525">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5253" name="Group 21"/>
          <p:cNvGrpSpPr>
            <a:grpSpLocks/>
          </p:cNvGrpSpPr>
          <p:nvPr/>
        </p:nvGrpSpPr>
        <p:grpSpPr bwMode="auto">
          <a:xfrm>
            <a:off x="6732588" y="2205038"/>
            <a:ext cx="1584325" cy="1223962"/>
            <a:chOff x="4241" y="1389"/>
            <a:chExt cx="998" cy="771"/>
          </a:xfrm>
        </p:grpSpPr>
        <p:sp>
          <p:nvSpPr>
            <p:cNvPr id="95250" name="Oval 18"/>
            <p:cNvSpPr>
              <a:spLocks noChangeArrowheads="1"/>
            </p:cNvSpPr>
            <p:nvPr/>
          </p:nvSpPr>
          <p:spPr bwMode="auto">
            <a:xfrm>
              <a:off x="4241" y="1389"/>
              <a:ext cx="953" cy="771"/>
            </a:xfrm>
            <a:prstGeom prst="ellipse">
              <a:avLst/>
            </a:prstGeom>
            <a:solidFill>
              <a:srgbClr val="FF3399">
                <a:alpha val="30000"/>
              </a:srgbClr>
            </a:solidFill>
            <a:ln w="9525">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51" name="Oval 19"/>
            <p:cNvSpPr>
              <a:spLocks noChangeArrowheads="1"/>
            </p:cNvSpPr>
            <p:nvPr/>
          </p:nvSpPr>
          <p:spPr bwMode="auto">
            <a:xfrm>
              <a:off x="4921" y="1480"/>
              <a:ext cx="318" cy="362"/>
            </a:xfrm>
            <a:prstGeom prst="ellipse">
              <a:avLst/>
            </a:prstGeom>
            <a:solidFill>
              <a:srgbClr val="CC0000">
                <a:alpha val="28999"/>
              </a:srgbClr>
            </a:solidFill>
            <a:ln w="9525">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95254" name="Line 22"/>
          <p:cNvSpPr>
            <a:spLocks noChangeShapeType="1"/>
          </p:cNvSpPr>
          <p:nvPr/>
        </p:nvSpPr>
        <p:spPr bwMode="auto">
          <a:xfrm>
            <a:off x="0" y="5524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5255" name="Text Box 23"/>
          <p:cNvSpPr txBox="1">
            <a:spLocks noChangeArrowheads="1"/>
          </p:cNvSpPr>
          <p:nvPr/>
        </p:nvSpPr>
        <p:spPr bwMode="auto">
          <a:xfrm>
            <a:off x="5340350" y="6392863"/>
            <a:ext cx="2686050" cy="274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Réf. : Physique de E. Hecht p. 1135</a:t>
            </a: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23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52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52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5239">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524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5239">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5246"/>
                                        </p:tgtEl>
                                        <p:attrNameLst>
                                          <p:attrName>style.visibility</p:attrName>
                                        </p:attrNameLst>
                                      </p:cBhvr>
                                      <p:to>
                                        <p:strVal val="visible"/>
                                      </p:to>
                                    </p:set>
                                  </p:childTnLst>
                                  <p:subTnLst>
                                    <p:set>
                                      <p:cBhvr override="childStyle">
                                        <p:cTn dur="1" fill="hold" display="0" masterRel="nextClick" afterEffect="1"/>
                                        <p:tgtEl>
                                          <p:spTgt spid="95246"/>
                                        </p:tgtEl>
                                        <p:attrNameLst>
                                          <p:attrName>style.visibility</p:attrName>
                                        </p:attrNameLst>
                                      </p:cBhvr>
                                      <p:to>
                                        <p:strVal val="hidden"/>
                                      </p:to>
                                    </p:set>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5249"/>
                                        </p:tgtEl>
                                        <p:attrNameLst>
                                          <p:attrName>style.visibility</p:attrName>
                                        </p:attrNameLst>
                                      </p:cBhvr>
                                      <p:to>
                                        <p:strVal val="visible"/>
                                      </p:to>
                                    </p:set>
                                  </p:childTnLst>
                                  <p:subTnLst>
                                    <p:set>
                                      <p:cBhvr override="childStyle">
                                        <p:cTn dur="1" fill="hold" display="0" masterRel="nextClick" afterEffect="1"/>
                                        <p:tgtEl>
                                          <p:spTgt spid="95249"/>
                                        </p:tgtEl>
                                        <p:attrNameLst>
                                          <p:attrName>style.visibility</p:attrName>
                                        </p:attrNameLst>
                                      </p:cBhvr>
                                      <p:to>
                                        <p:strVal val="hidden"/>
                                      </p:to>
                                    </p:set>
                                  </p:sub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952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9" grpId="0" uiExpand="1" build="p"/>
      <p:bldP spid="95242" grpId="0"/>
      <p:bldP spid="95243" grpId="0" animBg="1"/>
      <p:bldP spid="9525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85" name="Picture 17" descr="AbsorptionAtmosphere"/>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586413" y="4400550"/>
            <a:ext cx="2185987"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9618" name="Picture 50" descr="spectresoleilNB1"/>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775" y="2952750"/>
            <a:ext cx="478155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9606" name="Picture 38" descr="SpectreSolaireIntensité"/>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bwMode="auto">
          <a:xfrm>
            <a:off x="1841500" y="4514850"/>
            <a:ext cx="2844800" cy="18986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570" name="Rectangle 2"/>
          <p:cNvSpPr>
            <a:spLocks noGrp="1" noChangeArrowheads="1"/>
          </p:cNvSpPr>
          <p:nvPr>
            <p:ph type="title"/>
          </p:nvPr>
        </p:nvSpPr>
        <p:spPr bwMode="auto">
          <a:xfrm>
            <a:off x="457200" y="84138"/>
            <a:ext cx="8229600" cy="9334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Voici le spectre solaire dans le domaine du visible</a:t>
            </a:r>
            <a:r>
              <a:rPr lang="fr-CH" sz="600" b="1"/>
              <a:t/>
            </a:r>
            <a:br>
              <a:rPr lang="fr-CH" sz="600" b="1"/>
            </a:br>
            <a:r>
              <a:rPr lang="fr-CH" sz="600" b="1"/>
              <a:t/>
            </a:r>
            <a:br>
              <a:rPr lang="fr-CH" sz="600" b="1"/>
            </a:br>
            <a:r>
              <a:rPr lang="fr-CH" sz="2000" b="1"/>
              <a:t>référence: http://bass2000.obspm.fr/solar_spect.php</a:t>
            </a:r>
            <a:endParaRPr lang="fr-FR" sz="2000" b="1"/>
          </a:p>
        </p:txBody>
      </p:sp>
      <p:pic>
        <p:nvPicPr>
          <p:cNvPr id="109580" name="Picture 12" descr="spectreSoleil"/>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96838" y="946150"/>
            <a:ext cx="8990012" cy="18716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571" name="Rectangle 3"/>
          <p:cNvSpPr>
            <a:spLocks noChangeArrowheads="1"/>
          </p:cNvSpPr>
          <p:nvPr/>
        </p:nvSpPr>
        <p:spPr bwMode="auto">
          <a:xfrm>
            <a:off x="0" y="2262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09572" name="Rectangle 4"/>
          <p:cNvSpPr>
            <a:spLocks noChangeArrowheads="1"/>
          </p:cNvSpPr>
          <p:nvPr/>
        </p:nvSpPr>
        <p:spPr bwMode="auto">
          <a:xfrm>
            <a:off x="0" y="224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09573" name="Rectangle 5"/>
          <p:cNvSpPr>
            <a:spLocks noChangeArrowheads="1"/>
          </p:cNvSpPr>
          <p:nvPr/>
        </p:nvSpPr>
        <p:spPr bwMode="auto">
          <a:xfrm>
            <a:off x="0" y="13477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pSp>
        <p:nvGrpSpPr>
          <p:cNvPr id="109602" name="Group 34"/>
          <p:cNvGrpSpPr>
            <a:grpSpLocks/>
          </p:cNvGrpSpPr>
          <p:nvPr/>
        </p:nvGrpSpPr>
        <p:grpSpPr bwMode="auto">
          <a:xfrm>
            <a:off x="6076950" y="2857500"/>
            <a:ext cx="2095500" cy="1012825"/>
            <a:chOff x="2772" y="1920"/>
            <a:chExt cx="1320" cy="638"/>
          </a:xfrm>
        </p:grpSpPr>
        <p:sp>
          <p:nvSpPr>
            <p:cNvPr id="109582" name="Text Box 14"/>
            <p:cNvSpPr txBox="1">
              <a:spLocks noChangeArrowheads="1"/>
            </p:cNvSpPr>
            <p:nvPr/>
          </p:nvSpPr>
          <p:spPr bwMode="auto">
            <a:xfrm>
              <a:off x="2772" y="2148"/>
              <a:ext cx="1320"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t>Raie de Balmer</a:t>
              </a:r>
              <a:br>
                <a:rPr lang="fr-CH" b="1"/>
              </a:br>
              <a:r>
                <a:rPr lang="fr-CH" b="1"/>
                <a:t>H</a:t>
              </a:r>
              <a:r>
                <a:rPr lang="fr-CH" b="1">
                  <a:latin typeface="Symbol" pitchFamily="18" charset="2"/>
                </a:rPr>
                <a:t>a (656 </a:t>
              </a:r>
              <a:r>
                <a:rPr lang="fr-CH" b="1">
                  <a:cs typeface="Arial" charset="0"/>
                </a:rPr>
                <a:t>nm)</a:t>
              </a:r>
              <a:endParaRPr lang="fr-FR" b="1">
                <a:cs typeface="Arial" charset="0"/>
              </a:endParaRPr>
            </a:p>
          </p:txBody>
        </p:sp>
        <p:sp>
          <p:nvSpPr>
            <p:cNvPr id="109583" name="Line 15"/>
            <p:cNvSpPr>
              <a:spLocks noChangeShapeType="1"/>
            </p:cNvSpPr>
            <p:nvPr/>
          </p:nvSpPr>
          <p:spPr bwMode="auto">
            <a:xfrm flipV="1">
              <a:off x="3432" y="1920"/>
              <a:ext cx="0" cy="21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9600" name="Group 32"/>
          <p:cNvGrpSpPr>
            <a:grpSpLocks/>
          </p:cNvGrpSpPr>
          <p:nvPr/>
        </p:nvGrpSpPr>
        <p:grpSpPr bwMode="auto">
          <a:xfrm>
            <a:off x="3105150" y="5421313"/>
            <a:ext cx="1160463" cy="682625"/>
            <a:chOff x="777" y="3439"/>
            <a:chExt cx="731" cy="430"/>
          </a:xfrm>
        </p:grpSpPr>
        <p:sp>
          <p:nvSpPr>
            <p:cNvPr id="109591" name="Text Box 23"/>
            <p:cNvSpPr txBox="1">
              <a:spLocks noChangeArrowheads="1"/>
            </p:cNvSpPr>
            <p:nvPr/>
          </p:nvSpPr>
          <p:spPr bwMode="auto">
            <a:xfrm>
              <a:off x="902" y="3714"/>
              <a:ext cx="22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000"/>
                <a:t>H</a:t>
              </a:r>
              <a:r>
                <a:rPr lang="fr-CH" sz="1000">
                  <a:latin typeface="Symbol" pitchFamily="18" charset="2"/>
                </a:rPr>
                <a:t>b</a:t>
              </a:r>
              <a:endParaRPr lang="fr-FR" sz="1000">
                <a:latin typeface="Symbol" pitchFamily="18" charset="2"/>
              </a:endParaRPr>
            </a:p>
          </p:txBody>
        </p:sp>
        <p:sp>
          <p:nvSpPr>
            <p:cNvPr id="109592" name="Text Box 24"/>
            <p:cNvSpPr txBox="1">
              <a:spLocks noChangeArrowheads="1"/>
            </p:cNvSpPr>
            <p:nvPr/>
          </p:nvSpPr>
          <p:spPr bwMode="auto">
            <a:xfrm>
              <a:off x="1284" y="3712"/>
              <a:ext cx="22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000"/>
                <a:t>H</a:t>
              </a:r>
              <a:r>
                <a:rPr lang="fr-CH" sz="1000">
                  <a:latin typeface="Symbol" pitchFamily="18" charset="2"/>
                </a:rPr>
                <a:t>a</a:t>
              </a:r>
              <a:endParaRPr lang="fr-FR" sz="1000">
                <a:latin typeface="Symbol" pitchFamily="18" charset="2"/>
              </a:endParaRPr>
            </a:p>
          </p:txBody>
        </p:sp>
        <p:sp>
          <p:nvSpPr>
            <p:cNvPr id="109594" name="Text Box 26"/>
            <p:cNvSpPr txBox="1">
              <a:spLocks noChangeArrowheads="1"/>
            </p:cNvSpPr>
            <p:nvPr/>
          </p:nvSpPr>
          <p:spPr bwMode="auto">
            <a:xfrm>
              <a:off x="777" y="3715"/>
              <a:ext cx="22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000"/>
                <a:t>H</a:t>
              </a:r>
              <a:r>
                <a:rPr lang="fr-CH" sz="1000">
                  <a:latin typeface="Symbol" pitchFamily="18" charset="2"/>
                </a:rPr>
                <a:t>g</a:t>
              </a:r>
              <a:endParaRPr lang="fr-FR" sz="1000">
                <a:latin typeface="Symbol" pitchFamily="18" charset="2"/>
              </a:endParaRPr>
            </a:p>
          </p:txBody>
        </p:sp>
        <p:sp>
          <p:nvSpPr>
            <p:cNvPr id="109595" name="Line 27"/>
            <p:cNvSpPr>
              <a:spLocks noChangeShapeType="1"/>
            </p:cNvSpPr>
            <p:nvPr/>
          </p:nvSpPr>
          <p:spPr bwMode="auto">
            <a:xfrm flipV="1">
              <a:off x="1389" y="3519"/>
              <a:ext cx="0" cy="222"/>
            </a:xfrm>
            <a:prstGeom prst="line">
              <a:avLst/>
            </a:prstGeom>
            <a:noFill/>
            <a:ln w="3175">
              <a:solidFill>
                <a:schemeClr val="tx1"/>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9596" name="Line 28"/>
            <p:cNvSpPr>
              <a:spLocks noChangeShapeType="1"/>
            </p:cNvSpPr>
            <p:nvPr/>
          </p:nvSpPr>
          <p:spPr bwMode="auto">
            <a:xfrm flipV="1">
              <a:off x="1012" y="3439"/>
              <a:ext cx="0" cy="300"/>
            </a:xfrm>
            <a:prstGeom prst="line">
              <a:avLst/>
            </a:prstGeom>
            <a:noFill/>
            <a:ln w="3175">
              <a:solidFill>
                <a:schemeClr val="tx1"/>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9597" name="Line 29"/>
            <p:cNvSpPr>
              <a:spLocks noChangeShapeType="1"/>
            </p:cNvSpPr>
            <p:nvPr/>
          </p:nvSpPr>
          <p:spPr bwMode="auto">
            <a:xfrm flipV="1">
              <a:off x="889" y="3517"/>
              <a:ext cx="0" cy="222"/>
            </a:xfrm>
            <a:prstGeom prst="line">
              <a:avLst/>
            </a:prstGeom>
            <a:noFill/>
            <a:ln w="3175">
              <a:solidFill>
                <a:schemeClr val="tx1"/>
              </a:solidFill>
              <a:round/>
              <a:headEnd/>
              <a:tailEnd type="arrow"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109599" name="Text Box 31"/>
          <p:cNvSpPr txBox="1">
            <a:spLocks noChangeArrowheads="1"/>
          </p:cNvSpPr>
          <p:nvPr/>
        </p:nvSpPr>
        <p:spPr bwMode="auto">
          <a:xfrm>
            <a:off x="152400" y="3829050"/>
            <a:ext cx="3257550"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t>Longueur d’onde des raies de Balmer:</a:t>
            </a:r>
          </a:p>
          <a:p>
            <a:pPr>
              <a:spcBef>
                <a:spcPct val="50000"/>
              </a:spcBef>
            </a:pPr>
            <a:r>
              <a:rPr lang="fr-CH"/>
              <a:t>H</a:t>
            </a:r>
            <a:r>
              <a:rPr lang="fr-CH">
                <a:latin typeface="Symbol" pitchFamily="18" charset="2"/>
              </a:rPr>
              <a:t>a</a:t>
            </a:r>
            <a:r>
              <a:rPr lang="fr-CH"/>
              <a:t> 656 nm</a:t>
            </a:r>
          </a:p>
          <a:p>
            <a:pPr>
              <a:spcBef>
                <a:spcPct val="50000"/>
              </a:spcBef>
            </a:pPr>
            <a:r>
              <a:rPr lang="fr-CH"/>
              <a:t>H</a:t>
            </a:r>
            <a:r>
              <a:rPr lang="fr-CH">
                <a:latin typeface="Symbol" pitchFamily="18" charset="2"/>
              </a:rPr>
              <a:t>b</a:t>
            </a:r>
            <a:r>
              <a:rPr lang="fr-CH"/>
              <a:t> 486 nm</a:t>
            </a:r>
          </a:p>
          <a:p>
            <a:pPr>
              <a:spcBef>
                <a:spcPct val="50000"/>
              </a:spcBef>
            </a:pPr>
            <a:r>
              <a:rPr lang="fr-CH"/>
              <a:t>H</a:t>
            </a:r>
            <a:r>
              <a:rPr lang="fr-CH">
                <a:latin typeface="Symbol" pitchFamily="18" charset="2"/>
              </a:rPr>
              <a:t>g</a:t>
            </a:r>
            <a:r>
              <a:rPr lang="fr-CH"/>
              <a:t> 434 nm</a:t>
            </a:r>
          </a:p>
          <a:p>
            <a:pPr>
              <a:spcBef>
                <a:spcPct val="50000"/>
              </a:spcBef>
            </a:pPr>
            <a:r>
              <a:rPr lang="fr-CH"/>
              <a:t>H</a:t>
            </a:r>
            <a:r>
              <a:rPr lang="fr-CH">
                <a:latin typeface="Symbol" pitchFamily="18" charset="2"/>
              </a:rPr>
              <a:t>d</a:t>
            </a:r>
            <a:r>
              <a:rPr lang="fr-CH"/>
              <a:t> 410 nm</a:t>
            </a:r>
            <a:endParaRPr lang="fr-FR"/>
          </a:p>
        </p:txBody>
      </p:sp>
      <p:sp>
        <p:nvSpPr>
          <p:cNvPr id="109604" name="Rectangle 36"/>
          <p:cNvSpPr>
            <a:spLocks noChangeArrowheads="1"/>
          </p:cNvSpPr>
          <p:nvPr/>
        </p:nvSpPr>
        <p:spPr bwMode="auto">
          <a:xfrm>
            <a:off x="0" y="2733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09614" name="Text Box 46"/>
          <p:cNvSpPr txBox="1">
            <a:spLocks noChangeArrowheads="1"/>
          </p:cNvSpPr>
          <p:nvPr/>
        </p:nvSpPr>
        <p:spPr bwMode="auto">
          <a:xfrm>
            <a:off x="1238250" y="276225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600" b="1"/>
              <a:t>H</a:t>
            </a:r>
            <a:r>
              <a:rPr lang="fr-CH" sz="1600" b="1">
                <a:latin typeface="Symbol" pitchFamily="18" charset="2"/>
              </a:rPr>
              <a:t>g</a:t>
            </a:r>
            <a:endParaRPr lang="fr-FR" sz="1600" b="1">
              <a:latin typeface="Symbol" pitchFamily="18" charset="2"/>
            </a:endParaRPr>
          </a:p>
        </p:txBody>
      </p:sp>
      <p:sp>
        <p:nvSpPr>
          <p:cNvPr id="109615" name="Text Box 47"/>
          <p:cNvSpPr txBox="1">
            <a:spLocks noChangeArrowheads="1"/>
          </p:cNvSpPr>
          <p:nvPr/>
        </p:nvSpPr>
        <p:spPr bwMode="auto">
          <a:xfrm>
            <a:off x="2692400" y="276860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600" b="1"/>
              <a:t>H</a:t>
            </a:r>
            <a:r>
              <a:rPr lang="fr-CH" sz="1600" b="1">
                <a:latin typeface="Symbol" pitchFamily="18" charset="2"/>
              </a:rPr>
              <a:t>b</a:t>
            </a:r>
            <a:endParaRPr lang="fr-FR" sz="1600" b="1"/>
          </a:p>
        </p:txBody>
      </p:sp>
      <p:sp>
        <p:nvSpPr>
          <p:cNvPr id="109620" name="Line 52"/>
          <p:cNvSpPr>
            <a:spLocks noChangeShapeType="1"/>
          </p:cNvSpPr>
          <p:nvPr/>
        </p:nvSpPr>
        <p:spPr bwMode="auto">
          <a:xfrm flipH="1">
            <a:off x="1924050" y="3105150"/>
            <a:ext cx="85725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9621" name="Line 53"/>
          <p:cNvSpPr>
            <a:spLocks noChangeShapeType="1"/>
          </p:cNvSpPr>
          <p:nvPr/>
        </p:nvSpPr>
        <p:spPr bwMode="auto">
          <a:xfrm flipV="1">
            <a:off x="1263650" y="2819400"/>
            <a:ext cx="1562100" cy="1733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9622" name="Line 54"/>
          <p:cNvSpPr>
            <a:spLocks noChangeShapeType="1"/>
          </p:cNvSpPr>
          <p:nvPr/>
        </p:nvSpPr>
        <p:spPr bwMode="auto">
          <a:xfrm>
            <a:off x="3200400" y="2819400"/>
            <a:ext cx="2660650" cy="1689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09580"/>
                                        </p:tgtEl>
                                        <p:attrNameLst>
                                          <p:attrName>style.visibility</p:attrName>
                                        </p:attrNameLst>
                                      </p:cBhvr>
                                      <p:to>
                                        <p:strVal val="visible"/>
                                      </p:to>
                                    </p:set>
                                    <p:anim calcmode="lin" valueType="num">
                                      <p:cBhvr>
                                        <p:cTn id="7" dur="1000" fill="hold"/>
                                        <p:tgtEl>
                                          <p:spTgt spid="109580"/>
                                        </p:tgtEl>
                                        <p:attrNameLst>
                                          <p:attrName>ppt_w</p:attrName>
                                        </p:attrNameLst>
                                      </p:cBhvr>
                                      <p:tavLst>
                                        <p:tav tm="0">
                                          <p:val>
                                            <p:strVal val="#ppt_w*0.70"/>
                                          </p:val>
                                        </p:tav>
                                        <p:tav tm="100000">
                                          <p:val>
                                            <p:strVal val="#ppt_w"/>
                                          </p:val>
                                        </p:tav>
                                      </p:tavLst>
                                    </p:anim>
                                    <p:anim calcmode="lin" valueType="num">
                                      <p:cBhvr>
                                        <p:cTn id="8" dur="1000" fill="hold"/>
                                        <p:tgtEl>
                                          <p:spTgt spid="109580"/>
                                        </p:tgtEl>
                                        <p:attrNameLst>
                                          <p:attrName>ppt_h</p:attrName>
                                        </p:attrNameLst>
                                      </p:cBhvr>
                                      <p:tavLst>
                                        <p:tav tm="0">
                                          <p:val>
                                            <p:strVal val="#ppt_h"/>
                                          </p:val>
                                        </p:tav>
                                        <p:tav tm="100000">
                                          <p:val>
                                            <p:strVal val="#ppt_h"/>
                                          </p:val>
                                        </p:tav>
                                      </p:tavLst>
                                    </p:anim>
                                    <p:animEffect transition="in" filter="fade">
                                      <p:cBhvr>
                                        <p:cTn id="9" dur="1000"/>
                                        <p:tgtEl>
                                          <p:spTgt spid="109580"/>
                                        </p:tgtEl>
                                      </p:cBhvr>
                                    </p:animEffec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0"/>
                                          </p:stCondLst>
                                        </p:cTn>
                                        <p:tgtEl>
                                          <p:spTgt spid="10960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96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96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9618"/>
                                        </p:tgtEl>
                                        <p:attrNameLst>
                                          <p:attrName>style.visibility</p:attrName>
                                        </p:attrNameLst>
                                      </p:cBhvr>
                                      <p:to>
                                        <p:strVal val="visible"/>
                                      </p:to>
                                    </p:set>
                                  </p:childTnLst>
                                  <p:subTnLst>
                                    <p:set>
                                      <p:cBhvr override="childStyle">
                                        <p:cTn dur="1" fill="hold" display="0" masterRel="nextClick" afterEffect="1"/>
                                        <p:tgtEl>
                                          <p:spTgt spid="109618"/>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109621"/>
                                        </p:tgtEl>
                                        <p:attrNameLst>
                                          <p:attrName>style.visibility</p:attrName>
                                        </p:attrNameLst>
                                      </p:cBhvr>
                                      <p:to>
                                        <p:strVal val="visible"/>
                                      </p:to>
                                    </p:set>
                                  </p:childTnLst>
                                  <p:subTnLst>
                                    <p:set>
                                      <p:cBhvr override="childStyle">
                                        <p:cTn dur="1" fill="hold" display="0" masterRel="nextClick" afterEffect="1"/>
                                        <p:tgtEl>
                                          <p:spTgt spid="109621"/>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109622"/>
                                        </p:tgtEl>
                                        <p:attrNameLst>
                                          <p:attrName>style.visibility</p:attrName>
                                        </p:attrNameLst>
                                      </p:cBhvr>
                                      <p:to>
                                        <p:strVal val="visible"/>
                                      </p:to>
                                    </p:set>
                                  </p:childTnLst>
                                  <p:subTnLst>
                                    <p:set>
                                      <p:cBhvr override="childStyle">
                                        <p:cTn dur="1" fill="hold" display="0" masterRel="nextClick" afterEffect="1"/>
                                        <p:tgtEl>
                                          <p:spTgt spid="109622"/>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109620"/>
                                        </p:tgtEl>
                                        <p:attrNameLst>
                                          <p:attrName>style.visibility</p:attrName>
                                        </p:attrNameLst>
                                      </p:cBhvr>
                                      <p:to>
                                        <p:strVal val="visible"/>
                                      </p:to>
                                    </p:set>
                                  </p:childTnLst>
                                  <p:subTnLst>
                                    <p:set>
                                      <p:cBhvr override="childStyle">
                                        <p:cTn dur="1" fill="hold" display="0" masterRel="nextClick" afterEffect="1"/>
                                        <p:tgtEl>
                                          <p:spTgt spid="109620"/>
                                        </p:tgtEl>
                                        <p:attrNameLst>
                                          <p:attrName>style.visibility</p:attrName>
                                        </p:attrNameLst>
                                      </p:cBhvr>
                                      <p:to>
                                        <p:strVal val="hidden"/>
                                      </p:to>
                                    </p:set>
                                  </p:sub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9599"/>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nodeType="afterEffect">
                                  <p:stCondLst>
                                    <p:cond delay="1000"/>
                                  </p:stCondLst>
                                  <p:childTnLst>
                                    <p:set>
                                      <p:cBhvr>
                                        <p:cTn id="35" dur="1" fill="hold">
                                          <p:stCondLst>
                                            <p:cond delay="0"/>
                                          </p:stCondLst>
                                        </p:cTn>
                                        <p:tgtEl>
                                          <p:spTgt spid="109606"/>
                                        </p:tgtEl>
                                        <p:attrNameLst>
                                          <p:attrName>style.visibility</p:attrName>
                                        </p:attrNameLst>
                                      </p:cBhvr>
                                      <p:to>
                                        <p:strVal val="visible"/>
                                      </p:to>
                                    </p:set>
                                  </p:childTnLst>
                                </p:cTn>
                              </p:par>
                            </p:childTnLst>
                          </p:cTn>
                        </p:par>
                        <p:par>
                          <p:cTn id="36" fill="hold" nodeType="afterGroup">
                            <p:stCondLst>
                              <p:cond delay="1000"/>
                            </p:stCondLst>
                            <p:childTnLst>
                              <p:par>
                                <p:cTn id="37" presetID="1" presetClass="entr" presetSubtype="0" fill="hold" nodeType="afterEffect">
                                  <p:stCondLst>
                                    <p:cond delay="0"/>
                                  </p:stCondLst>
                                  <p:childTnLst>
                                    <p:set>
                                      <p:cBhvr>
                                        <p:cTn id="38" dur="1" fill="hold">
                                          <p:stCondLst>
                                            <p:cond delay="0"/>
                                          </p:stCondLst>
                                        </p:cTn>
                                        <p:tgtEl>
                                          <p:spTgt spid="10960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095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99" grpId="0"/>
      <p:bldP spid="109614" grpId="0"/>
      <p:bldP spid="109615" grpId="0"/>
      <p:bldP spid="109620" grpId="0" animBg="1"/>
      <p:bldP spid="109621" grpId="0" animBg="1"/>
      <p:bldP spid="1096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2" name="Rectangle 4"/>
          <p:cNvSpPr>
            <a:spLocks noChangeArrowheads="1"/>
          </p:cNvSpPr>
          <p:nvPr>
            <p:ph type="title"/>
          </p:nvPr>
        </p:nvSpPr>
        <p:spPr bwMode="auto">
          <a:xfrm>
            <a:off x="1908175" y="2708275"/>
            <a:ext cx="5132388" cy="71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CH" sz="4000" b="1">
                <a:solidFill>
                  <a:schemeClr val="bg1"/>
                </a:solidFill>
              </a:rPr>
              <a:t>d’un point de vue</a:t>
            </a:r>
            <a:endParaRPr lang="fr-FR" sz="4000" b="1">
              <a:solidFill>
                <a:schemeClr val="bg1"/>
              </a:solidFill>
            </a:endParaRPr>
          </a:p>
        </p:txBody>
      </p:sp>
      <p:sp>
        <p:nvSpPr>
          <p:cNvPr id="2053" name="Rectangle 5"/>
          <p:cNvSpPr>
            <a:spLocks noChangeArrowheads="1"/>
          </p:cNvSpPr>
          <p:nvPr/>
        </p:nvSpPr>
        <p:spPr bwMode="auto">
          <a:xfrm>
            <a:off x="1979613" y="3571875"/>
            <a:ext cx="381635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CH" sz="4000" b="1">
                <a:solidFill>
                  <a:schemeClr val="bg1"/>
                </a:solidFill>
              </a:rPr>
              <a:t>quantique</a:t>
            </a:r>
            <a:endParaRPr lang="fr-FR" sz="4000" b="1">
              <a:solidFill>
                <a:schemeClr val="bg1"/>
              </a:solidFill>
            </a:endParaRPr>
          </a:p>
        </p:txBody>
      </p:sp>
      <p:sp>
        <p:nvSpPr>
          <p:cNvPr id="2060" name="Rectangle 12"/>
          <p:cNvSpPr>
            <a:spLocks noChangeArrowheads="1"/>
          </p:cNvSpPr>
          <p:nvPr/>
        </p:nvSpPr>
        <p:spPr bwMode="auto">
          <a:xfrm>
            <a:off x="3851275" y="1287463"/>
            <a:ext cx="42211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CH" sz="4000" b="1" i="1">
                <a:solidFill>
                  <a:schemeClr val="bg1"/>
                </a:solidFill>
              </a:rPr>
              <a:t>« La</a:t>
            </a:r>
            <a:r>
              <a:rPr lang="fr-CH" sz="4000" b="1">
                <a:solidFill>
                  <a:schemeClr val="bg1"/>
                </a:solidFill>
              </a:rPr>
              <a:t> </a:t>
            </a:r>
            <a:r>
              <a:rPr lang="fr-CH" sz="4000" b="1" i="1">
                <a:solidFill>
                  <a:schemeClr val="bg1"/>
                </a:solidFill>
              </a:rPr>
              <a:t>naissance »</a:t>
            </a:r>
            <a:endParaRPr lang="fr-FR" sz="4000" b="1" i="1">
              <a:solidFill>
                <a:schemeClr val="bg1"/>
              </a:solidFill>
            </a:endParaRPr>
          </a:p>
        </p:txBody>
      </p:sp>
      <p:sp>
        <p:nvSpPr>
          <p:cNvPr id="2061" name="Rectangle 13"/>
          <p:cNvSpPr>
            <a:spLocks noChangeArrowheads="1"/>
          </p:cNvSpPr>
          <p:nvPr/>
        </p:nvSpPr>
        <p:spPr bwMode="auto">
          <a:xfrm>
            <a:off x="3636963" y="2060575"/>
            <a:ext cx="26971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CH" sz="4000" b="1">
                <a:solidFill>
                  <a:schemeClr val="bg1"/>
                </a:solidFill>
              </a:rPr>
              <a:t>de l’atome</a:t>
            </a:r>
            <a:endParaRPr lang="fr-FR" sz="4000" b="1">
              <a:solidFill>
                <a:schemeClr val="bg1"/>
              </a:solidFill>
            </a:endParaRPr>
          </a:p>
        </p:txBody>
      </p:sp>
      <p:sp>
        <p:nvSpPr>
          <p:cNvPr id="2062" name="Rectangle 14"/>
          <p:cNvSpPr>
            <a:spLocks noChangeArrowheads="1"/>
          </p:cNvSpPr>
          <p:nvPr/>
        </p:nvSpPr>
        <p:spPr bwMode="auto">
          <a:xfrm>
            <a:off x="684213" y="5591175"/>
            <a:ext cx="784860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CH" sz="2800" b="1">
                <a:solidFill>
                  <a:schemeClr val="tx1"/>
                </a:solidFill>
              </a:rPr>
              <a:t>( Une pièce en plusieurs actes, dont seuls</a:t>
            </a:r>
            <a:br>
              <a:rPr lang="fr-CH" sz="2800" b="1">
                <a:solidFill>
                  <a:schemeClr val="tx1"/>
                </a:solidFill>
              </a:rPr>
            </a:br>
            <a:r>
              <a:rPr lang="fr-CH" sz="2800" b="1">
                <a:solidFill>
                  <a:schemeClr val="tx1"/>
                </a:solidFill>
              </a:rPr>
              <a:t>3 actes seront présentés ici )</a:t>
            </a:r>
            <a:endParaRPr lang="fr-FR" sz="2800" b="1">
              <a:solidFill>
                <a:schemeClr val="tx1"/>
              </a:solidFill>
            </a:endParaRPr>
          </a:p>
        </p:txBody>
      </p:sp>
      <p:sp>
        <p:nvSpPr>
          <p:cNvPr id="2063" name="Text Box 15"/>
          <p:cNvSpPr txBox="1">
            <a:spLocks noChangeArrowheads="1"/>
          </p:cNvSpPr>
          <p:nvPr/>
        </p:nvSpPr>
        <p:spPr bwMode="auto">
          <a:xfrm>
            <a:off x="0" y="0"/>
            <a:ext cx="3448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t>Vers l’infiniment petit</a:t>
            </a:r>
            <a:endParaRPr lang="fr-FR" sz="2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5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20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60" grpId="0"/>
      <p:bldP spid="2061" grpId="0"/>
      <p:bldP spid="2062"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7" name="Picture 7" descr="OrbiteNbQuantique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1603375" y="3062288"/>
            <a:ext cx="3511550" cy="30734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4" name="Rectangle 4"/>
          <p:cNvSpPr>
            <a:spLocks noChangeArrowheads="1"/>
          </p:cNvSpPr>
          <p:nvPr/>
        </p:nvSpPr>
        <p:spPr bwMode="auto">
          <a:xfrm>
            <a:off x="0" y="7620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1"/>
                </a:solidFill>
              </a:rPr>
              <a:t>Un 2</a:t>
            </a:r>
            <a:r>
              <a:rPr lang="fr-CH" sz="3200" b="1" baseline="30000">
                <a:solidFill>
                  <a:schemeClr val="tx1"/>
                </a:solidFill>
              </a:rPr>
              <a:t>ème</a:t>
            </a:r>
            <a:r>
              <a:rPr lang="fr-CH" sz="3200" b="1">
                <a:solidFill>
                  <a:schemeClr val="tx1"/>
                </a:solidFill>
              </a:rPr>
              <a:t> nombre quantique doit </a:t>
            </a:r>
            <a:r>
              <a:rPr lang="fr-CH" altLang="ja-JP" sz="3200" b="1">
                <a:solidFill>
                  <a:schemeClr val="tx1"/>
                </a:solidFill>
                <a:ea typeface="ＭＳ Ｐゴシック" pitchFamily="20" charset="-128"/>
              </a:rPr>
              <a:t>être</a:t>
            </a:r>
            <a:r>
              <a:rPr lang="fr-CH" sz="3200" b="1">
                <a:solidFill>
                  <a:schemeClr val="tx1"/>
                </a:solidFill>
              </a:rPr>
              <a:t> introduit</a:t>
            </a:r>
            <a:endParaRPr lang="fr-FR" sz="3200" b="1">
              <a:solidFill>
                <a:schemeClr val="tx1"/>
              </a:solidFill>
            </a:endParaRPr>
          </a:p>
        </p:txBody>
      </p:sp>
      <p:sp>
        <p:nvSpPr>
          <p:cNvPr id="61445" name="Rectangle 5"/>
          <p:cNvSpPr>
            <a:spLocks noChangeArrowheads="1"/>
          </p:cNvSpPr>
          <p:nvPr/>
        </p:nvSpPr>
        <p:spPr bwMode="auto">
          <a:xfrm>
            <a:off x="71438" y="1011238"/>
            <a:ext cx="8893175" cy="192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b="1">
                <a:solidFill>
                  <a:schemeClr val="tx1"/>
                </a:solidFill>
              </a:rPr>
              <a:t>Les études détaillées des différents spectres obligent les physiciens à </a:t>
            </a:r>
            <a:r>
              <a:rPr lang="fr-CH" sz="2400" b="1">
                <a:solidFill>
                  <a:srgbClr val="FF0000"/>
                </a:solidFill>
              </a:rPr>
              <a:t>tenir compte d’autres paramètres encore</a:t>
            </a:r>
            <a:r>
              <a:rPr lang="fr-CH" sz="2400" b="1">
                <a:solidFill>
                  <a:schemeClr val="tx1"/>
                </a:solidFill>
              </a:rPr>
              <a:t>.</a:t>
            </a:r>
          </a:p>
          <a:p>
            <a:pPr marL="342900" indent="-342900">
              <a:lnSpc>
                <a:spcPct val="90000"/>
              </a:lnSpc>
              <a:spcBef>
                <a:spcPct val="20000"/>
              </a:spcBef>
              <a:buFontTx/>
              <a:buChar char="•"/>
            </a:pPr>
            <a:r>
              <a:rPr lang="fr-CH" sz="2400" b="1">
                <a:solidFill>
                  <a:schemeClr val="tx1"/>
                </a:solidFill>
              </a:rPr>
              <a:t>Pour chaque valeur du nombre quantique principal, donc </a:t>
            </a:r>
            <a:r>
              <a:rPr lang="fr-CH" sz="2400" b="1">
                <a:solidFill>
                  <a:srgbClr val="FF0000"/>
                </a:solidFill>
              </a:rPr>
              <a:t>pour chaque orbite, il y a plusieurs formes possibles</a:t>
            </a:r>
            <a:r>
              <a:rPr lang="fr-CH" altLang="ja-JP" sz="2400" b="1">
                <a:solidFill>
                  <a:schemeClr val="tx1"/>
                </a:solidFill>
                <a:ea typeface="ＭＳ Ｐゴシック" pitchFamily="20" charset="-128"/>
              </a:rPr>
              <a:t>. Ce qui correspond à des sous-niveaux d’énergie.</a:t>
            </a:r>
          </a:p>
        </p:txBody>
      </p:sp>
      <p:sp>
        <p:nvSpPr>
          <p:cNvPr id="61446" name="Line 6"/>
          <p:cNvSpPr>
            <a:spLocks noChangeShapeType="1"/>
          </p:cNvSpPr>
          <p:nvPr/>
        </p:nvSpPr>
        <p:spPr bwMode="auto">
          <a:xfrm>
            <a:off x="0" y="8001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1454" name="Rectangle 14"/>
          <p:cNvSpPr>
            <a:spLocks noChangeArrowheads="1"/>
          </p:cNvSpPr>
          <p:nvPr/>
        </p:nvSpPr>
        <p:spPr bwMode="auto">
          <a:xfrm>
            <a:off x="117475" y="2998788"/>
            <a:ext cx="8893175" cy="312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b="1">
                <a:solidFill>
                  <a:schemeClr val="tx1"/>
                </a:solidFill>
              </a:rPr>
              <a:t>Pour en tenir compte, il faut introduire un 2</a:t>
            </a:r>
            <a:r>
              <a:rPr lang="fr-CH" sz="2400" b="1" baseline="30000">
                <a:solidFill>
                  <a:schemeClr val="tx1"/>
                </a:solidFill>
              </a:rPr>
              <a:t>ème</a:t>
            </a:r>
            <a:r>
              <a:rPr lang="fr-CH" sz="2400" b="1">
                <a:solidFill>
                  <a:schemeClr val="tx1"/>
                </a:solidFill>
              </a:rPr>
              <a:t> nombre quantique, le nombre </a:t>
            </a:r>
            <a:r>
              <a:rPr lang="fr-CH" sz="2800" b="1">
                <a:solidFill>
                  <a:schemeClr val="tx1"/>
                </a:solidFill>
                <a:latin typeface="Freestyle Script" pitchFamily="66" charset="0"/>
                <a:cs typeface="Arial" charset="0"/>
              </a:rPr>
              <a:t>l</a:t>
            </a:r>
            <a:r>
              <a:rPr lang="fr-CH" sz="2400" b="1">
                <a:solidFill>
                  <a:schemeClr val="tx1"/>
                </a:solidFill>
                <a:cs typeface="Arial" charset="0"/>
              </a:rPr>
              <a:t>, </a:t>
            </a:r>
            <a:r>
              <a:rPr lang="fr-CH" sz="2400" b="1" u="sng">
                <a:solidFill>
                  <a:srgbClr val="CC0000"/>
                </a:solidFill>
                <a:cs typeface="Arial" charset="0"/>
              </a:rPr>
              <a:t>nombre quantique de moment cinétique orbital</a:t>
            </a:r>
            <a:r>
              <a:rPr lang="fr-CH" sz="2400" b="1">
                <a:solidFill>
                  <a:schemeClr val="tx1"/>
                </a:solidFill>
                <a:cs typeface="Arial" charset="0"/>
              </a:rPr>
              <a:t>.</a:t>
            </a:r>
          </a:p>
          <a:p>
            <a:pPr marL="342900" indent="-342900">
              <a:lnSpc>
                <a:spcPct val="90000"/>
              </a:lnSpc>
              <a:spcBef>
                <a:spcPct val="20000"/>
              </a:spcBef>
              <a:buFontTx/>
              <a:buChar char="•"/>
            </a:pPr>
            <a:r>
              <a:rPr lang="fr-CH" sz="2400" b="1">
                <a:solidFill>
                  <a:schemeClr val="tx1"/>
                </a:solidFill>
              </a:rPr>
              <a:t>Ce nombre </a:t>
            </a:r>
            <a:r>
              <a:rPr lang="fr-CH" sz="2800" b="1">
                <a:solidFill>
                  <a:schemeClr val="tx1"/>
                </a:solidFill>
                <a:latin typeface="Freestyle Script" pitchFamily="66" charset="0"/>
                <a:cs typeface="Arial" charset="0"/>
              </a:rPr>
              <a:t>l</a:t>
            </a:r>
            <a:r>
              <a:rPr lang="fr-CH" sz="2400" b="1">
                <a:solidFill>
                  <a:schemeClr val="tx1"/>
                </a:solidFill>
                <a:cs typeface="Arial" charset="0"/>
              </a:rPr>
              <a:t> doit respecter la</a:t>
            </a:r>
            <a:r>
              <a:rPr lang="fr-CH" sz="2800" b="1">
                <a:solidFill>
                  <a:schemeClr val="tx1"/>
                </a:solidFill>
                <a:cs typeface="Arial" charset="0"/>
              </a:rPr>
              <a:t> </a:t>
            </a:r>
            <a:r>
              <a:rPr lang="fr-CH" sz="2400" b="1">
                <a:solidFill>
                  <a:schemeClr val="tx1"/>
                </a:solidFill>
                <a:cs typeface="Arial" charset="0"/>
              </a:rPr>
              <a:t>règle suivante :</a:t>
            </a:r>
            <a:br>
              <a:rPr lang="fr-CH" sz="2400" b="1">
                <a:solidFill>
                  <a:schemeClr val="tx1"/>
                </a:solidFill>
                <a:cs typeface="Arial" charset="0"/>
              </a:rPr>
            </a:br>
            <a:r>
              <a:rPr lang="fr-CH" sz="2400" b="1">
                <a:solidFill>
                  <a:schemeClr val="tx1"/>
                </a:solidFill>
                <a:cs typeface="Arial" charset="0"/>
              </a:rPr>
              <a:t> </a:t>
            </a:r>
            <a:r>
              <a:rPr lang="fr-CH" sz="2800" b="1">
                <a:solidFill>
                  <a:srgbClr val="CC0000"/>
                </a:solidFill>
                <a:latin typeface="Freestyle Script" pitchFamily="66" charset="0"/>
                <a:cs typeface="Arial" charset="0"/>
              </a:rPr>
              <a:t>l</a:t>
            </a:r>
            <a:r>
              <a:rPr lang="fr-CH" sz="2400" b="1">
                <a:solidFill>
                  <a:srgbClr val="CC0000"/>
                </a:solidFill>
                <a:cs typeface="Arial" charset="0"/>
              </a:rPr>
              <a:t> peut varier de 0 jusqu’à n-1 </a:t>
            </a:r>
            <a:r>
              <a:rPr lang="fr-CH" sz="1600" b="1">
                <a:solidFill>
                  <a:srgbClr val="CC0000"/>
                </a:solidFill>
                <a:cs typeface="Arial" charset="0"/>
              </a:rPr>
              <a:t>(avec n = nombre quantique principal)</a:t>
            </a:r>
          </a:p>
          <a:p>
            <a:pPr marL="342900" indent="-342900">
              <a:lnSpc>
                <a:spcPct val="90000"/>
              </a:lnSpc>
              <a:spcBef>
                <a:spcPct val="20000"/>
              </a:spcBef>
              <a:buFontTx/>
              <a:buChar char="•"/>
            </a:pPr>
            <a:r>
              <a:rPr lang="fr-CH" sz="2400" b="1">
                <a:solidFill>
                  <a:schemeClr val="tx1"/>
                </a:solidFill>
                <a:cs typeface="Arial" charset="0"/>
              </a:rPr>
              <a:t>Exemple:</a:t>
            </a:r>
            <a:br>
              <a:rPr lang="fr-CH" sz="2400" b="1">
                <a:solidFill>
                  <a:schemeClr val="tx1"/>
                </a:solidFill>
                <a:cs typeface="Arial" charset="0"/>
              </a:rPr>
            </a:br>
            <a:r>
              <a:rPr lang="fr-CH" sz="2400" b="1">
                <a:solidFill>
                  <a:schemeClr val="tx1"/>
                </a:solidFill>
                <a:cs typeface="Arial" charset="0"/>
              </a:rPr>
              <a:t>si le nombre quantique principal n vaut 3 alors </a:t>
            </a:r>
            <a:r>
              <a:rPr lang="fr-CH" sz="2800" b="1">
                <a:solidFill>
                  <a:schemeClr val="tx1"/>
                </a:solidFill>
                <a:latin typeface="Freestyle Script" pitchFamily="66" charset="0"/>
                <a:cs typeface="Arial" charset="0"/>
              </a:rPr>
              <a:t>l</a:t>
            </a:r>
            <a:r>
              <a:rPr lang="fr-CH" sz="2400" b="1">
                <a:solidFill>
                  <a:schemeClr val="tx1"/>
                </a:solidFill>
                <a:cs typeface="Arial" charset="0"/>
              </a:rPr>
              <a:t>  peut prendre les valeurs 0, 1 et 2.</a:t>
            </a:r>
            <a:endParaRPr lang="fr-FR" sz="2400" b="1">
              <a:solidFill>
                <a:schemeClr val="tx1"/>
              </a:solidFill>
              <a:cs typeface="Arial" charset="0"/>
            </a:endParaRPr>
          </a:p>
        </p:txBody>
      </p:sp>
      <p:grpSp>
        <p:nvGrpSpPr>
          <p:cNvPr id="61464" name="Group 24"/>
          <p:cNvGrpSpPr>
            <a:grpSpLocks/>
          </p:cNvGrpSpPr>
          <p:nvPr/>
        </p:nvGrpSpPr>
        <p:grpSpPr bwMode="auto">
          <a:xfrm>
            <a:off x="552450" y="3600450"/>
            <a:ext cx="3541713" cy="2139950"/>
            <a:chOff x="348" y="2268"/>
            <a:chExt cx="2231" cy="1348"/>
          </a:xfrm>
        </p:grpSpPr>
        <p:grpSp>
          <p:nvGrpSpPr>
            <p:cNvPr id="61453" name="Group 13"/>
            <p:cNvGrpSpPr>
              <a:grpSpLocks/>
            </p:cNvGrpSpPr>
            <p:nvPr/>
          </p:nvGrpSpPr>
          <p:grpSpPr bwMode="auto">
            <a:xfrm>
              <a:off x="1654" y="2770"/>
              <a:ext cx="925" cy="846"/>
              <a:chOff x="2494" y="3226"/>
              <a:chExt cx="925" cy="846"/>
            </a:xfrm>
          </p:grpSpPr>
          <p:sp>
            <p:nvSpPr>
              <p:cNvPr id="61449" name="Oval 9"/>
              <p:cNvSpPr>
                <a:spLocks noChangeArrowheads="1"/>
              </p:cNvSpPr>
              <p:nvPr/>
            </p:nvSpPr>
            <p:spPr bwMode="auto">
              <a:xfrm>
                <a:off x="2616" y="3248"/>
                <a:ext cx="672" cy="672"/>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1450" name="Oval 10"/>
              <p:cNvSpPr>
                <a:spLocks noChangeArrowheads="1"/>
              </p:cNvSpPr>
              <p:nvPr/>
            </p:nvSpPr>
            <p:spPr bwMode="auto">
              <a:xfrm>
                <a:off x="2688" y="3396"/>
                <a:ext cx="536" cy="676"/>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1451" name="Oval 11"/>
              <p:cNvSpPr>
                <a:spLocks noChangeArrowheads="1"/>
              </p:cNvSpPr>
              <p:nvPr/>
            </p:nvSpPr>
            <p:spPr bwMode="auto">
              <a:xfrm rot="4056980">
                <a:off x="2800" y="3171"/>
                <a:ext cx="562" cy="676"/>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1452" name="Oval 12"/>
              <p:cNvSpPr>
                <a:spLocks noChangeArrowheads="1"/>
              </p:cNvSpPr>
              <p:nvPr/>
            </p:nvSpPr>
            <p:spPr bwMode="auto">
              <a:xfrm rot="17491990" flipH="1">
                <a:off x="2550" y="3170"/>
                <a:ext cx="564" cy="676"/>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61455" name="Text Box 15"/>
            <p:cNvSpPr txBox="1">
              <a:spLocks noChangeArrowheads="1"/>
            </p:cNvSpPr>
            <p:nvPr/>
          </p:nvSpPr>
          <p:spPr bwMode="auto">
            <a:xfrm>
              <a:off x="348" y="2268"/>
              <a:ext cx="1188" cy="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FF0000"/>
                  </a:solidFill>
                </a:rPr>
                <a:t>Par exemple pour l’orbite qui correspond à n=2</a:t>
              </a:r>
              <a:endParaRPr lang="fr-FR" b="1">
                <a:solidFill>
                  <a:srgbClr val="FF0000"/>
                </a:solidFill>
              </a:endParaRPr>
            </a:p>
          </p:txBody>
        </p:sp>
      </p:grpSp>
      <p:pic>
        <p:nvPicPr>
          <p:cNvPr id="61458" name="Picture 18" descr="SommerfeldJPeg"/>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538" y="2854325"/>
            <a:ext cx="2439987" cy="173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1465" name="Group 25"/>
          <p:cNvGrpSpPr>
            <a:grpSpLocks/>
          </p:cNvGrpSpPr>
          <p:nvPr/>
        </p:nvGrpSpPr>
        <p:grpSpPr bwMode="auto">
          <a:xfrm>
            <a:off x="4705350" y="2933700"/>
            <a:ext cx="4381500" cy="3735388"/>
            <a:chOff x="2964" y="1848"/>
            <a:chExt cx="2760" cy="2353"/>
          </a:xfrm>
        </p:grpSpPr>
        <p:sp>
          <p:nvSpPr>
            <p:cNvPr id="61461" name="Text Box 21"/>
            <p:cNvSpPr txBox="1">
              <a:spLocks noChangeArrowheads="1"/>
            </p:cNvSpPr>
            <p:nvPr/>
          </p:nvSpPr>
          <p:spPr bwMode="auto">
            <a:xfrm>
              <a:off x="2964" y="1848"/>
              <a:ext cx="1044"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t>Arnold Sommerfeld, à gauche, en compagnie de Niels Bohr</a:t>
              </a:r>
              <a:endParaRPr lang="fr-FR"/>
            </a:p>
          </p:txBody>
        </p:sp>
        <p:sp>
          <p:nvSpPr>
            <p:cNvPr id="61462" name="Text Box 22"/>
            <p:cNvSpPr txBox="1">
              <a:spLocks noChangeArrowheads="1"/>
            </p:cNvSpPr>
            <p:nvPr/>
          </p:nvSpPr>
          <p:spPr bwMode="auto">
            <a:xfrm>
              <a:off x="3268" y="2932"/>
              <a:ext cx="2456" cy="1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a:t>En 1915, A. Sommerfeld introduisit l’idée d’orbites elliptiques subissant un mouvement de précession, d’où une structure fine des raies due aux effets relativistes sur la masse dont la vitesse varie (aujourd’hui cette idée est abandonnée).</a:t>
              </a: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61444"/>
                                        </p:tgtEl>
                                        <p:attrNameLst>
                                          <p:attrName>style.visibility</p:attrName>
                                        </p:attrNameLst>
                                      </p:cBhvr>
                                      <p:to>
                                        <p:strVal val="visible"/>
                                      </p:to>
                                    </p:set>
                                    <p:anim calcmode="lin" valueType="num">
                                      <p:cBhvr>
                                        <p:cTn id="7" dur="1000" fill="hold"/>
                                        <p:tgtEl>
                                          <p:spTgt spid="61444"/>
                                        </p:tgtEl>
                                        <p:attrNameLst>
                                          <p:attrName>ppt_w</p:attrName>
                                        </p:attrNameLst>
                                      </p:cBhvr>
                                      <p:tavLst>
                                        <p:tav tm="0">
                                          <p:val>
                                            <p:strVal val="#ppt_w*0.70"/>
                                          </p:val>
                                        </p:tav>
                                        <p:tav tm="100000">
                                          <p:val>
                                            <p:strVal val="#ppt_w"/>
                                          </p:val>
                                        </p:tav>
                                      </p:tavLst>
                                    </p:anim>
                                    <p:anim calcmode="lin" valueType="num">
                                      <p:cBhvr>
                                        <p:cTn id="8" dur="1000" fill="hold"/>
                                        <p:tgtEl>
                                          <p:spTgt spid="61444"/>
                                        </p:tgtEl>
                                        <p:attrNameLst>
                                          <p:attrName>ppt_h</p:attrName>
                                        </p:attrNameLst>
                                      </p:cBhvr>
                                      <p:tavLst>
                                        <p:tav tm="0">
                                          <p:val>
                                            <p:strVal val="#ppt_h"/>
                                          </p:val>
                                        </p:tav>
                                        <p:tav tm="100000">
                                          <p:val>
                                            <p:strVal val="#ppt_h"/>
                                          </p:val>
                                        </p:tav>
                                      </p:tavLst>
                                    </p:anim>
                                    <p:animEffect transition="in" filter="fade">
                                      <p:cBhvr>
                                        <p:cTn id="9" dur="1000"/>
                                        <p:tgtEl>
                                          <p:spTgt spid="6144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2" presetClass="entr" presetSubtype="4" fill="hold" grpId="0" nodeType="clickEffect">
                                  <p:stCondLst>
                                    <p:cond delay="0"/>
                                  </p:stCondLst>
                                  <p:iterate type="lt">
                                    <p:tmPct val="0"/>
                                  </p:iterate>
                                  <p:childTnLst>
                                    <p:set>
                                      <p:cBhvr>
                                        <p:cTn id="13" dur="1" fill="hold">
                                          <p:stCondLst>
                                            <p:cond delay="0"/>
                                          </p:stCondLst>
                                        </p:cTn>
                                        <p:tgtEl>
                                          <p:spTgt spid="61445">
                                            <p:txEl>
                                              <p:pRg st="0" end="0"/>
                                            </p:txEl>
                                          </p:spTgt>
                                        </p:tgtEl>
                                        <p:attrNameLst>
                                          <p:attrName>style.visibility</p:attrName>
                                        </p:attrNameLst>
                                      </p:cBhvr>
                                      <p:to>
                                        <p:strVal val="visible"/>
                                      </p:to>
                                    </p:set>
                                    <p:animEffect transition="in" filter="slide(fromBottom)">
                                      <p:cBhvr>
                                        <p:cTn id="14" dur="500"/>
                                        <p:tgtEl>
                                          <p:spTgt spid="6144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4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iterate type="lt">
                                    <p:tmPct val="0"/>
                                  </p:iterate>
                                  <p:childTnLst>
                                    <p:set>
                                      <p:cBhvr>
                                        <p:cTn id="22" dur="1" fill="hold">
                                          <p:stCondLst>
                                            <p:cond delay="0"/>
                                          </p:stCondLst>
                                        </p:cTn>
                                        <p:tgtEl>
                                          <p:spTgt spid="61445">
                                            <p:txEl>
                                              <p:pRg st="1" end="1"/>
                                            </p:txEl>
                                          </p:spTgt>
                                        </p:tgtEl>
                                        <p:attrNameLst>
                                          <p:attrName>style.visibility</p:attrName>
                                        </p:attrNameLst>
                                      </p:cBhvr>
                                      <p:to>
                                        <p:strVal val="visible"/>
                                      </p:to>
                                    </p:set>
                                    <p:animEffect transition="in" filter="slide(fromBottom)">
                                      <p:cBhvr>
                                        <p:cTn id="23" dur="500"/>
                                        <p:tgtEl>
                                          <p:spTgt spid="61445">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61464"/>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6146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61458"/>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7" presetClass="exit" presetSubtype="4" fill="hold" nodeType="clickEffect">
                                  <p:stCondLst>
                                    <p:cond delay="0"/>
                                  </p:stCondLst>
                                  <p:childTnLst>
                                    <p:anim calcmode="lin" valueType="num">
                                      <p:cBhvr additive="base">
                                        <p:cTn id="37" dur="2000"/>
                                        <p:tgtEl>
                                          <p:spTgt spid="61447"/>
                                        </p:tgtEl>
                                        <p:attrNameLst>
                                          <p:attrName>ppt_x</p:attrName>
                                        </p:attrNameLst>
                                      </p:cBhvr>
                                      <p:tavLst>
                                        <p:tav tm="0">
                                          <p:val>
                                            <p:strVal val="ppt_x"/>
                                          </p:val>
                                        </p:tav>
                                        <p:tav tm="100000">
                                          <p:val>
                                            <p:strVal val="ppt_x"/>
                                          </p:val>
                                        </p:tav>
                                      </p:tavLst>
                                    </p:anim>
                                    <p:anim calcmode="lin" valueType="num">
                                      <p:cBhvr additive="base">
                                        <p:cTn id="38" dur="2000"/>
                                        <p:tgtEl>
                                          <p:spTgt spid="61447"/>
                                        </p:tgtEl>
                                        <p:attrNameLst>
                                          <p:attrName>ppt_y</p:attrName>
                                        </p:attrNameLst>
                                      </p:cBhvr>
                                      <p:tavLst>
                                        <p:tav tm="0">
                                          <p:val>
                                            <p:strVal val="ppt_y"/>
                                          </p:val>
                                        </p:tav>
                                        <p:tav tm="100000">
                                          <p:val>
                                            <p:strVal val="1+ppt_h/2"/>
                                          </p:val>
                                        </p:tav>
                                      </p:tavLst>
                                    </p:anim>
                                    <p:set>
                                      <p:cBhvr>
                                        <p:cTn id="39" dur="1" fill="hold">
                                          <p:stCondLst>
                                            <p:cond delay="1999"/>
                                          </p:stCondLst>
                                        </p:cTn>
                                        <p:tgtEl>
                                          <p:spTgt spid="61447"/>
                                        </p:tgtEl>
                                        <p:attrNameLst>
                                          <p:attrName>style.visibility</p:attrName>
                                        </p:attrNameLst>
                                      </p:cBhvr>
                                      <p:to>
                                        <p:strVal val="hidden"/>
                                      </p:to>
                                    </p:set>
                                  </p:childTnLst>
                                </p:cTn>
                              </p:par>
                              <p:par>
                                <p:cTn id="40" presetID="7" presetClass="exit" presetSubtype="8" fill="hold" nodeType="withEffect">
                                  <p:stCondLst>
                                    <p:cond delay="0"/>
                                  </p:stCondLst>
                                  <p:childTnLst>
                                    <p:anim calcmode="lin" valueType="num">
                                      <p:cBhvr additive="base">
                                        <p:cTn id="41" dur="1000"/>
                                        <p:tgtEl>
                                          <p:spTgt spid="61464"/>
                                        </p:tgtEl>
                                        <p:attrNameLst>
                                          <p:attrName>ppt_x</p:attrName>
                                        </p:attrNameLst>
                                      </p:cBhvr>
                                      <p:tavLst>
                                        <p:tav tm="0">
                                          <p:val>
                                            <p:strVal val="ppt_x"/>
                                          </p:val>
                                        </p:tav>
                                        <p:tav tm="100000">
                                          <p:val>
                                            <p:strVal val="0-ppt_w/2"/>
                                          </p:val>
                                        </p:tav>
                                      </p:tavLst>
                                    </p:anim>
                                    <p:anim calcmode="lin" valueType="num">
                                      <p:cBhvr additive="base">
                                        <p:cTn id="42" dur="1000"/>
                                        <p:tgtEl>
                                          <p:spTgt spid="61464"/>
                                        </p:tgtEl>
                                        <p:attrNameLst>
                                          <p:attrName>ppt_y</p:attrName>
                                        </p:attrNameLst>
                                      </p:cBhvr>
                                      <p:tavLst>
                                        <p:tav tm="0">
                                          <p:val>
                                            <p:strVal val="ppt_y"/>
                                          </p:val>
                                        </p:tav>
                                        <p:tav tm="100000">
                                          <p:val>
                                            <p:strVal val="ppt_y"/>
                                          </p:val>
                                        </p:tav>
                                      </p:tavLst>
                                    </p:anim>
                                    <p:set>
                                      <p:cBhvr>
                                        <p:cTn id="43" dur="1" fill="hold">
                                          <p:stCondLst>
                                            <p:cond delay="999"/>
                                          </p:stCondLst>
                                        </p:cTn>
                                        <p:tgtEl>
                                          <p:spTgt spid="61464"/>
                                        </p:tgtEl>
                                        <p:attrNameLst>
                                          <p:attrName>style.visibility</p:attrName>
                                        </p:attrNameLst>
                                      </p:cBhvr>
                                      <p:to>
                                        <p:strVal val="hidden"/>
                                      </p:to>
                                    </p:set>
                                  </p:childTnLst>
                                </p:cTn>
                              </p:par>
                              <p:par>
                                <p:cTn id="44" presetID="7" presetClass="exit" presetSubtype="2" fill="hold" nodeType="withEffect">
                                  <p:stCondLst>
                                    <p:cond delay="0"/>
                                  </p:stCondLst>
                                  <p:childTnLst>
                                    <p:anim calcmode="lin" valueType="num">
                                      <p:cBhvr additive="base">
                                        <p:cTn id="45" dur="1000"/>
                                        <p:tgtEl>
                                          <p:spTgt spid="61458"/>
                                        </p:tgtEl>
                                        <p:attrNameLst>
                                          <p:attrName>ppt_x</p:attrName>
                                        </p:attrNameLst>
                                      </p:cBhvr>
                                      <p:tavLst>
                                        <p:tav tm="0">
                                          <p:val>
                                            <p:strVal val="ppt_x"/>
                                          </p:val>
                                        </p:tav>
                                        <p:tav tm="100000">
                                          <p:val>
                                            <p:strVal val="1+ppt_w/2"/>
                                          </p:val>
                                        </p:tav>
                                      </p:tavLst>
                                    </p:anim>
                                    <p:anim calcmode="lin" valueType="num">
                                      <p:cBhvr additive="base">
                                        <p:cTn id="46" dur="1000"/>
                                        <p:tgtEl>
                                          <p:spTgt spid="61458"/>
                                        </p:tgtEl>
                                        <p:attrNameLst>
                                          <p:attrName>ppt_y</p:attrName>
                                        </p:attrNameLst>
                                      </p:cBhvr>
                                      <p:tavLst>
                                        <p:tav tm="0">
                                          <p:val>
                                            <p:strVal val="ppt_y"/>
                                          </p:val>
                                        </p:tav>
                                        <p:tav tm="100000">
                                          <p:val>
                                            <p:strVal val="ppt_y"/>
                                          </p:val>
                                        </p:tav>
                                      </p:tavLst>
                                    </p:anim>
                                    <p:set>
                                      <p:cBhvr>
                                        <p:cTn id="47" dur="1" fill="hold">
                                          <p:stCondLst>
                                            <p:cond delay="999"/>
                                          </p:stCondLst>
                                        </p:cTn>
                                        <p:tgtEl>
                                          <p:spTgt spid="61458"/>
                                        </p:tgtEl>
                                        <p:attrNameLst>
                                          <p:attrName>style.visibility</p:attrName>
                                        </p:attrNameLst>
                                      </p:cBhvr>
                                      <p:to>
                                        <p:strVal val="hidden"/>
                                      </p:to>
                                    </p:set>
                                  </p:childTnLst>
                                </p:cTn>
                              </p:par>
                              <p:par>
                                <p:cTn id="48" presetID="7" presetClass="exit" presetSubtype="2" fill="hold" nodeType="withEffect">
                                  <p:stCondLst>
                                    <p:cond delay="0"/>
                                  </p:stCondLst>
                                  <p:childTnLst>
                                    <p:anim calcmode="lin" valueType="num">
                                      <p:cBhvr additive="base">
                                        <p:cTn id="49" dur="1000"/>
                                        <p:tgtEl>
                                          <p:spTgt spid="61465"/>
                                        </p:tgtEl>
                                        <p:attrNameLst>
                                          <p:attrName>ppt_x</p:attrName>
                                        </p:attrNameLst>
                                      </p:cBhvr>
                                      <p:tavLst>
                                        <p:tav tm="0">
                                          <p:val>
                                            <p:strVal val="ppt_x"/>
                                          </p:val>
                                        </p:tav>
                                        <p:tav tm="100000">
                                          <p:val>
                                            <p:strVal val="1+ppt_w/2"/>
                                          </p:val>
                                        </p:tav>
                                      </p:tavLst>
                                    </p:anim>
                                    <p:anim calcmode="lin" valueType="num">
                                      <p:cBhvr additive="base">
                                        <p:cTn id="50" dur="1000"/>
                                        <p:tgtEl>
                                          <p:spTgt spid="61465"/>
                                        </p:tgtEl>
                                        <p:attrNameLst>
                                          <p:attrName>ppt_y</p:attrName>
                                        </p:attrNameLst>
                                      </p:cBhvr>
                                      <p:tavLst>
                                        <p:tav tm="0">
                                          <p:val>
                                            <p:strVal val="ppt_y"/>
                                          </p:val>
                                        </p:tav>
                                        <p:tav tm="100000">
                                          <p:val>
                                            <p:strVal val="ppt_y"/>
                                          </p:val>
                                        </p:tav>
                                      </p:tavLst>
                                    </p:anim>
                                    <p:set>
                                      <p:cBhvr>
                                        <p:cTn id="51" dur="1" fill="hold">
                                          <p:stCondLst>
                                            <p:cond delay="999"/>
                                          </p:stCondLst>
                                        </p:cTn>
                                        <p:tgtEl>
                                          <p:spTgt spid="61465"/>
                                        </p:tgtEl>
                                        <p:attrNameLst>
                                          <p:attrName>style.visibility</p:attrName>
                                        </p:attrNameLst>
                                      </p:cBhvr>
                                      <p:to>
                                        <p:strVal val="hidden"/>
                                      </p:to>
                                    </p:set>
                                  </p:childTnLst>
                                </p:cTn>
                              </p:par>
                              <p:par>
                                <p:cTn id="52" presetID="12" presetClass="entr" presetSubtype="4" fill="hold" grpId="0" nodeType="withEffect">
                                  <p:stCondLst>
                                    <p:cond delay="0"/>
                                  </p:stCondLst>
                                  <p:iterate type="lt">
                                    <p:tmPct val="0"/>
                                  </p:iterate>
                                  <p:childTnLst>
                                    <p:set>
                                      <p:cBhvr>
                                        <p:cTn id="53" dur="1" fill="hold">
                                          <p:stCondLst>
                                            <p:cond delay="0"/>
                                          </p:stCondLst>
                                        </p:cTn>
                                        <p:tgtEl>
                                          <p:spTgt spid="61454">
                                            <p:txEl>
                                              <p:pRg st="0" end="0"/>
                                            </p:txEl>
                                          </p:spTgt>
                                        </p:tgtEl>
                                        <p:attrNameLst>
                                          <p:attrName>style.visibility</p:attrName>
                                        </p:attrNameLst>
                                      </p:cBhvr>
                                      <p:to>
                                        <p:strVal val="visible"/>
                                      </p:to>
                                    </p:set>
                                    <p:animEffect transition="in" filter="slide(fromBottom)">
                                      <p:cBhvr>
                                        <p:cTn id="54" dur="500"/>
                                        <p:tgtEl>
                                          <p:spTgt spid="61454">
                                            <p:txEl>
                                              <p:pRg st="0" end="0"/>
                                            </p:txEl>
                                          </p:spTgt>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2" presetClass="entr" presetSubtype="4" fill="hold" grpId="0" nodeType="clickEffect">
                                  <p:stCondLst>
                                    <p:cond delay="0"/>
                                  </p:stCondLst>
                                  <p:iterate type="lt">
                                    <p:tmPct val="0"/>
                                  </p:iterate>
                                  <p:childTnLst>
                                    <p:set>
                                      <p:cBhvr>
                                        <p:cTn id="58" dur="1" fill="hold">
                                          <p:stCondLst>
                                            <p:cond delay="0"/>
                                          </p:stCondLst>
                                        </p:cTn>
                                        <p:tgtEl>
                                          <p:spTgt spid="61454">
                                            <p:txEl>
                                              <p:pRg st="1" end="1"/>
                                            </p:txEl>
                                          </p:spTgt>
                                        </p:tgtEl>
                                        <p:attrNameLst>
                                          <p:attrName>style.visibility</p:attrName>
                                        </p:attrNameLst>
                                      </p:cBhvr>
                                      <p:to>
                                        <p:strVal val="visible"/>
                                      </p:to>
                                    </p:set>
                                    <p:animEffect transition="in" filter="slide(fromBottom)">
                                      <p:cBhvr>
                                        <p:cTn id="59" dur="500"/>
                                        <p:tgtEl>
                                          <p:spTgt spid="61454">
                                            <p:txEl>
                                              <p:pRg st="1" end="1"/>
                                            </p:txEl>
                                          </p:spTgt>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2" presetClass="entr" presetSubtype="4" fill="hold" grpId="0" nodeType="clickEffect">
                                  <p:stCondLst>
                                    <p:cond delay="0"/>
                                  </p:stCondLst>
                                  <p:iterate type="lt">
                                    <p:tmPct val="0"/>
                                  </p:iterate>
                                  <p:childTnLst>
                                    <p:set>
                                      <p:cBhvr>
                                        <p:cTn id="63" dur="1" fill="hold">
                                          <p:stCondLst>
                                            <p:cond delay="0"/>
                                          </p:stCondLst>
                                        </p:cTn>
                                        <p:tgtEl>
                                          <p:spTgt spid="61454">
                                            <p:txEl>
                                              <p:pRg st="2" end="2"/>
                                            </p:txEl>
                                          </p:spTgt>
                                        </p:tgtEl>
                                        <p:attrNameLst>
                                          <p:attrName>style.visibility</p:attrName>
                                        </p:attrNameLst>
                                      </p:cBhvr>
                                      <p:to>
                                        <p:strVal val="visible"/>
                                      </p:to>
                                    </p:set>
                                    <p:animEffect transition="in" filter="slide(fromBottom)">
                                      <p:cBhvr>
                                        <p:cTn id="64" dur="500"/>
                                        <p:tgtEl>
                                          <p:spTgt spid="614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P spid="61445" grpId="0" uiExpand="1" build="p"/>
      <p:bldP spid="61454"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ChangeArrowheads="1"/>
          </p:cNvSpPr>
          <p:nvPr/>
        </p:nvSpPr>
        <p:spPr bwMode="auto">
          <a:xfrm>
            <a:off x="0" y="-4763"/>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1"/>
                </a:solidFill>
              </a:rPr>
              <a:t>Puis un 3</a:t>
            </a:r>
            <a:r>
              <a:rPr lang="fr-CH" sz="3200" b="1" baseline="30000">
                <a:solidFill>
                  <a:schemeClr val="tx1"/>
                </a:solidFill>
              </a:rPr>
              <a:t>ème</a:t>
            </a:r>
            <a:r>
              <a:rPr lang="fr-CH" sz="3200" b="1">
                <a:solidFill>
                  <a:schemeClr val="tx1"/>
                </a:solidFill>
              </a:rPr>
              <a:t> nombre quantique est introduit</a:t>
            </a:r>
            <a:endParaRPr lang="fr-FR" sz="3200" b="1">
              <a:solidFill>
                <a:schemeClr val="tx1"/>
              </a:solidFill>
            </a:endParaRPr>
          </a:p>
        </p:txBody>
      </p:sp>
      <p:sp>
        <p:nvSpPr>
          <p:cNvPr id="62469" name="Rectangle 5"/>
          <p:cNvSpPr>
            <a:spLocks noChangeArrowheads="1"/>
          </p:cNvSpPr>
          <p:nvPr/>
        </p:nvSpPr>
        <p:spPr bwMode="auto">
          <a:xfrm>
            <a:off x="250825" y="874713"/>
            <a:ext cx="5905500" cy="302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000" b="1">
                <a:solidFill>
                  <a:schemeClr val="tx1"/>
                </a:solidFill>
              </a:rPr>
              <a:t>En 1896 déjà, Peter Zeeman avait constaté une anomalie dans le spectre émis par la vapeur du sodium,</a:t>
            </a:r>
            <a:r>
              <a:rPr lang="fr-CH" sz="2000" b="1">
                <a:solidFill>
                  <a:srgbClr val="FF0000"/>
                </a:solidFill>
              </a:rPr>
              <a:t> anomalie qui se produisait en présence d’un champ magnétique seulement</a:t>
            </a:r>
            <a:r>
              <a:rPr lang="fr-CH" sz="2000" b="1">
                <a:solidFill>
                  <a:schemeClr val="tx1"/>
                </a:solidFill>
              </a:rPr>
              <a:t>.</a:t>
            </a:r>
          </a:p>
          <a:p>
            <a:pPr marL="342900" indent="-342900">
              <a:lnSpc>
                <a:spcPct val="90000"/>
              </a:lnSpc>
              <a:spcBef>
                <a:spcPct val="20000"/>
              </a:spcBef>
              <a:buFontTx/>
              <a:buChar char="•"/>
            </a:pPr>
            <a:r>
              <a:rPr lang="fr-CH" sz="2000" b="1">
                <a:solidFill>
                  <a:schemeClr val="tx1"/>
                </a:solidFill>
              </a:rPr>
              <a:t>Cet effet était connu sous le nom de </a:t>
            </a:r>
            <a:r>
              <a:rPr lang="fr-CH" sz="2000" b="1">
                <a:solidFill>
                  <a:srgbClr val="FF0000"/>
                </a:solidFill>
              </a:rPr>
              <a:t>l’effet Zeeman</a:t>
            </a:r>
            <a:r>
              <a:rPr lang="fr-CH" sz="2000" b="1">
                <a:solidFill>
                  <a:schemeClr val="tx1"/>
                </a:solidFill>
              </a:rPr>
              <a:t> (Zeeman reçoit le prix Nobel en 1902).</a:t>
            </a:r>
          </a:p>
          <a:p>
            <a:pPr marL="342900" indent="-342900">
              <a:lnSpc>
                <a:spcPct val="90000"/>
              </a:lnSpc>
              <a:spcBef>
                <a:spcPct val="20000"/>
              </a:spcBef>
              <a:buFontTx/>
              <a:buChar char="•"/>
            </a:pPr>
            <a:r>
              <a:rPr lang="fr-CH" sz="2000" b="1">
                <a:solidFill>
                  <a:schemeClr val="tx1"/>
                </a:solidFill>
              </a:rPr>
              <a:t>Cette anomalie se manifeste par l’apparition de </a:t>
            </a:r>
            <a:r>
              <a:rPr lang="fr-CH" sz="2000" b="1">
                <a:solidFill>
                  <a:srgbClr val="FF0000"/>
                </a:solidFill>
              </a:rPr>
              <a:t>raies supplémentaires dans le spectre</a:t>
            </a:r>
            <a:r>
              <a:rPr lang="fr-CH" sz="2000" b="1">
                <a:solidFill>
                  <a:schemeClr val="tx1"/>
                </a:solidFill>
              </a:rPr>
              <a:t>.</a:t>
            </a:r>
            <a:endParaRPr lang="fr-FR" sz="2000" b="1">
              <a:solidFill>
                <a:schemeClr val="tx1"/>
              </a:solidFill>
            </a:endParaRPr>
          </a:p>
        </p:txBody>
      </p:sp>
      <p:pic>
        <p:nvPicPr>
          <p:cNvPr id="62470" name="Picture 6" descr="EffetZeemann"/>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6011863" y="990600"/>
            <a:ext cx="2879725" cy="27225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72" name="Rectangle 8"/>
          <p:cNvSpPr>
            <a:spLocks noChangeArrowheads="1"/>
          </p:cNvSpPr>
          <p:nvPr/>
        </p:nvSpPr>
        <p:spPr bwMode="auto">
          <a:xfrm>
            <a:off x="250825" y="3841750"/>
            <a:ext cx="8642350" cy="242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000" b="1">
                <a:solidFill>
                  <a:schemeClr val="tx1"/>
                </a:solidFill>
              </a:rPr>
              <a:t>S’il y a des raies supplémentaires dans le spectre de la lumière, c’est qu’il y a </a:t>
            </a:r>
            <a:r>
              <a:rPr lang="fr-CH" sz="2000" b="1">
                <a:solidFill>
                  <a:srgbClr val="FF0000"/>
                </a:solidFill>
              </a:rPr>
              <a:t>des niveaux intermédiaires d’énergie supplémentaires pour les électrons qui émettent ces photons</a:t>
            </a:r>
            <a:r>
              <a:rPr lang="fr-CH" sz="2000" b="1">
                <a:solidFill>
                  <a:schemeClr val="tx1"/>
                </a:solidFill>
              </a:rPr>
              <a:t> !</a:t>
            </a:r>
          </a:p>
          <a:p>
            <a:pPr marL="342900" indent="-342900">
              <a:lnSpc>
                <a:spcPct val="90000"/>
              </a:lnSpc>
              <a:spcBef>
                <a:spcPct val="20000"/>
              </a:spcBef>
              <a:buFontTx/>
              <a:buChar char="•"/>
            </a:pPr>
            <a:r>
              <a:rPr lang="fr-CH" sz="2000" b="1">
                <a:solidFill>
                  <a:schemeClr val="tx1"/>
                </a:solidFill>
              </a:rPr>
              <a:t>Pour tenir compte de cet effet, il faut introduire un 3</a:t>
            </a:r>
            <a:r>
              <a:rPr lang="fr-CH" sz="2000" b="1" baseline="30000">
                <a:solidFill>
                  <a:schemeClr val="tx1"/>
                </a:solidFill>
              </a:rPr>
              <a:t>ème</a:t>
            </a:r>
            <a:r>
              <a:rPr lang="fr-CH" sz="2000" b="1">
                <a:solidFill>
                  <a:schemeClr val="tx1"/>
                </a:solidFill>
              </a:rPr>
              <a:t> nombre quantique, le nombre m, </a:t>
            </a:r>
            <a:r>
              <a:rPr lang="fr-CH" sz="2000" b="1" u="sng">
                <a:solidFill>
                  <a:srgbClr val="CC0000"/>
                </a:solidFill>
              </a:rPr>
              <a:t>nombre quantique magnétique orbital</a:t>
            </a:r>
            <a:r>
              <a:rPr lang="fr-CH" sz="2000" b="1">
                <a:solidFill>
                  <a:schemeClr val="tx1"/>
                </a:solidFill>
              </a:rPr>
              <a:t>.</a:t>
            </a:r>
          </a:p>
          <a:p>
            <a:pPr marL="342900" indent="-342900">
              <a:lnSpc>
                <a:spcPct val="90000"/>
              </a:lnSpc>
              <a:spcBef>
                <a:spcPct val="20000"/>
              </a:spcBef>
              <a:buFontTx/>
              <a:buChar char="•"/>
            </a:pPr>
            <a:r>
              <a:rPr lang="fr-CH" sz="2000" b="1">
                <a:solidFill>
                  <a:schemeClr val="tx1"/>
                </a:solidFill>
              </a:rPr>
              <a:t>L’étude des spectres montre que ce nombre doit respecter la règle suivante:	</a:t>
            </a:r>
            <a:r>
              <a:rPr lang="fr-CH" sz="2000" b="1">
                <a:solidFill>
                  <a:srgbClr val="CC0000"/>
                </a:solidFill>
              </a:rPr>
              <a:t>m peut varier de – </a:t>
            </a:r>
            <a:r>
              <a:rPr lang="fr-CH" sz="2000" b="1">
                <a:solidFill>
                  <a:srgbClr val="CC0000"/>
                </a:solidFill>
                <a:latin typeface="Freestyle Script" pitchFamily="66" charset="0"/>
                <a:cs typeface="Arial" charset="0"/>
              </a:rPr>
              <a:t>l</a:t>
            </a:r>
            <a:r>
              <a:rPr lang="fr-CH" sz="2000" b="1">
                <a:solidFill>
                  <a:srgbClr val="CC0000"/>
                </a:solidFill>
              </a:rPr>
              <a:t> à + </a:t>
            </a:r>
            <a:r>
              <a:rPr lang="fr-CH" sz="2000" b="1">
                <a:solidFill>
                  <a:srgbClr val="CC0000"/>
                </a:solidFill>
                <a:latin typeface="Freestyle Script" pitchFamily="66" charset="0"/>
                <a:cs typeface="Arial" charset="0"/>
              </a:rPr>
              <a:t>l</a:t>
            </a:r>
            <a:endParaRPr lang="fr-CH" sz="2000" b="1">
              <a:solidFill>
                <a:srgbClr val="CC0000"/>
              </a:solidFill>
            </a:endParaRPr>
          </a:p>
          <a:p>
            <a:pPr marL="342900" indent="-342900">
              <a:lnSpc>
                <a:spcPct val="90000"/>
              </a:lnSpc>
              <a:spcBef>
                <a:spcPct val="20000"/>
              </a:spcBef>
              <a:buFontTx/>
              <a:buChar char="•"/>
            </a:pPr>
            <a:r>
              <a:rPr lang="fr-CH" sz="2000" b="1">
                <a:solidFill>
                  <a:schemeClr val="tx1"/>
                </a:solidFill>
              </a:rPr>
              <a:t>Exemple: si </a:t>
            </a:r>
            <a:r>
              <a:rPr lang="fr-CH" sz="2000" b="1">
                <a:solidFill>
                  <a:schemeClr val="tx1"/>
                </a:solidFill>
                <a:latin typeface="Freestyle Script" pitchFamily="66" charset="0"/>
                <a:cs typeface="Arial" charset="0"/>
              </a:rPr>
              <a:t>l</a:t>
            </a:r>
            <a:r>
              <a:rPr lang="fr-CH" sz="2000" b="1">
                <a:solidFill>
                  <a:schemeClr val="tx1"/>
                </a:solidFill>
              </a:rPr>
              <a:t> =2 alors m peut prendre les valeurs: -2, -1, 0, +1, +2</a:t>
            </a:r>
            <a:endParaRPr lang="fr-FR" sz="2000" b="1">
              <a:solidFill>
                <a:schemeClr val="tx1"/>
              </a:solidFill>
            </a:endParaRPr>
          </a:p>
        </p:txBody>
      </p:sp>
      <p:grpSp>
        <p:nvGrpSpPr>
          <p:cNvPr id="62490" name="Group 26"/>
          <p:cNvGrpSpPr>
            <a:grpSpLocks/>
          </p:cNvGrpSpPr>
          <p:nvPr/>
        </p:nvGrpSpPr>
        <p:grpSpPr bwMode="auto">
          <a:xfrm>
            <a:off x="5905500" y="760413"/>
            <a:ext cx="1728788" cy="2714625"/>
            <a:chOff x="3720" y="527"/>
            <a:chExt cx="1089" cy="1710"/>
          </a:xfrm>
        </p:grpSpPr>
        <p:sp>
          <p:nvSpPr>
            <p:cNvPr id="62473" name="Oval 9"/>
            <p:cNvSpPr>
              <a:spLocks noChangeArrowheads="1"/>
            </p:cNvSpPr>
            <p:nvPr/>
          </p:nvSpPr>
          <p:spPr bwMode="auto">
            <a:xfrm>
              <a:off x="3766" y="527"/>
              <a:ext cx="952" cy="590"/>
            </a:xfrm>
            <a:prstGeom prst="ellipse">
              <a:avLst/>
            </a:prstGeom>
            <a:solidFill>
              <a:srgbClr val="CC0000">
                <a:alpha val="27000"/>
              </a:srgbClr>
            </a:solidFill>
            <a:ln>
              <a:noFill/>
            </a:ln>
            <a:effectLst/>
            <a:extLst>
              <a:ext uri="{91240B29-F687-4F45-9708-019B960494DF}">
                <a14:hiddenLine xmlns:a14="http://schemas.microsoft.com/office/drawing/2010/main" w="9525">
                  <a:solidFill>
                    <a:srgbClr val="CC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474" name="Text Box 10"/>
            <p:cNvSpPr txBox="1">
              <a:spLocks noChangeArrowheads="1"/>
            </p:cNvSpPr>
            <p:nvPr/>
          </p:nvSpPr>
          <p:spPr bwMode="auto">
            <a:xfrm>
              <a:off x="3720" y="1071"/>
              <a:ext cx="1089"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CC0000"/>
                  </a:solidFill>
                </a:rPr>
                <a:t>Sans champ</a:t>
              </a:r>
              <a:br>
                <a:rPr lang="fr-CH" b="1">
                  <a:solidFill>
                    <a:srgbClr val="CC0000"/>
                  </a:solidFill>
                </a:rPr>
              </a:br>
              <a:r>
                <a:rPr lang="fr-CH" b="1">
                  <a:solidFill>
                    <a:srgbClr val="CC0000"/>
                  </a:solidFill>
                </a:rPr>
                <a:t>magnétique</a:t>
              </a:r>
              <a:endParaRPr lang="fr-FR" b="1">
                <a:solidFill>
                  <a:srgbClr val="CC0000"/>
                </a:solidFill>
              </a:endParaRPr>
            </a:p>
          </p:txBody>
        </p:sp>
        <p:sp>
          <p:nvSpPr>
            <p:cNvPr id="62480" name="Oval 16"/>
            <p:cNvSpPr>
              <a:spLocks noChangeArrowheads="1"/>
            </p:cNvSpPr>
            <p:nvPr/>
          </p:nvSpPr>
          <p:spPr bwMode="auto">
            <a:xfrm>
              <a:off x="4010" y="1827"/>
              <a:ext cx="412" cy="410"/>
            </a:xfrm>
            <a:prstGeom prst="ellipse">
              <a:avLst/>
            </a:prstGeom>
            <a:solidFill>
              <a:srgbClr val="CC0000">
                <a:alpha val="27000"/>
              </a:srgbClr>
            </a:solidFill>
            <a:ln>
              <a:noFill/>
            </a:ln>
            <a:effectLst/>
            <a:extLst>
              <a:ext uri="{91240B29-F687-4F45-9708-019B960494DF}">
                <a14:hiddenLine xmlns:a14="http://schemas.microsoft.com/office/drawing/2010/main" w="9525">
                  <a:solidFill>
                    <a:srgbClr val="CC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481" name="Text Box 17"/>
            <p:cNvSpPr txBox="1">
              <a:spLocks noChangeArrowheads="1"/>
            </p:cNvSpPr>
            <p:nvPr/>
          </p:nvSpPr>
          <p:spPr bwMode="auto">
            <a:xfrm>
              <a:off x="3808" y="1639"/>
              <a:ext cx="78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CC0000"/>
                  </a:solidFill>
                </a:rPr>
                <a:t>1 raie</a:t>
              </a:r>
              <a:endParaRPr lang="fr-FR" b="1">
                <a:solidFill>
                  <a:srgbClr val="CC0000"/>
                </a:solidFill>
              </a:endParaRPr>
            </a:p>
          </p:txBody>
        </p:sp>
      </p:grpSp>
      <p:grpSp>
        <p:nvGrpSpPr>
          <p:cNvPr id="62487" name="Group 23"/>
          <p:cNvGrpSpPr>
            <a:grpSpLocks/>
          </p:cNvGrpSpPr>
          <p:nvPr/>
        </p:nvGrpSpPr>
        <p:grpSpPr bwMode="auto">
          <a:xfrm>
            <a:off x="7165975" y="760413"/>
            <a:ext cx="1798638" cy="2714625"/>
            <a:chOff x="4514" y="527"/>
            <a:chExt cx="1133" cy="1710"/>
          </a:xfrm>
        </p:grpSpPr>
        <p:sp>
          <p:nvSpPr>
            <p:cNvPr id="62475" name="Oval 11"/>
            <p:cNvSpPr>
              <a:spLocks noChangeArrowheads="1"/>
            </p:cNvSpPr>
            <p:nvPr/>
          </p:nvSpPr>
          <p:spPr bwMode="auto">
            <a:xfrm>
              <a:off x="4604" y="527"/>
              <a:ext cx="952" cy="590"/>
            </a:xfrm>
            <a:prstGeom prst="ellipse">
              <a:avLst/>
            </a:prstGeom>
            <a:solidFill>
              <a:srgbClr val="CC0000">
                <a:alpha val="27000"/>
              </a:srgbClr>
            </a:solidFill>
            <a:ln>
              <a:noFill/>
            </a:ln>
            <a:effectLst/>
            <a:extLst>
              <a:ext uri="{91240B29-F687-4F45-9708-019B960494DF}">
                <a14:hiddenLine xmlns:a14="http://schemas.microsoft.com/office/drawing/2010/main" w="9525">
                  <a:solidFill>
                    <a:srgbClr val="CC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476" name="Text Box 12"/>
            <p:cNvSpPr txBox="1">
              <a:spLocks noChangeArrowheads="1"/>
            </p:cNvSpPr>
            <p:nvPr/>
          </p:nvSpPr>
          <p:spPr bwMode="auto">
            <a:xfrm>
              <a:off x="4558" y="1071"/>
              <a:ext cx="1089"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CC0000"/>
                  </a:solidFill>
                </a:rPr>
                <a:t>Avec champ</a:t>
              </a:r>
              <a:br>
                <a:rPr lang="fr-CH" b="1">
                  <a:solidFill>
                    <a:srgbClr val="CC0000"/>
                  </a:solidFill>
                </a:rPr>
              </a:br>
              <a:r>
                <a:rPr lang="fr-CH" b="1">
                  <a:solidFill>
                    <a:srgbClr val="CC0000"/>
                  </a:solidFill>
                </a:rPr>
                <a:t>magnétique</a:t>
              </a:r>
              <a:endParaRPr lang="fr-FR" b="1">
                <a:solidFill>
                  <a:srgbClr val="CC0000"/>
                </a:solidFill>
              </a:endParaRPr>
            </a:p>
          </p:txBody>
        </p:sp>
        <p:sp>
          <p:nvSpPr>
            <p:cNvPr id="62485" name="Oval 21"/>
            <p:cNvSpPr>
              <a:spLocks noChangeArrowheads="1"/>
            </p:cNvSpPr>
            <p:nvPr/>
          </p:nvSpPr>
          <p:spPr bwMode="auto">
            <a:xfrm>
              <a:off x="4740" y="1839"/>
              <a:ext cx="400" cy="398"/>
            </a:xfrm>
            <a:prstGeom prst="ellipse">
              <a:avLst/>
            </a:prstGeom>
            <a:solidFill>
              <a:srgbClr val="CC0000">
                <a:alpha val="27000"/>
              </a:srgbClr>
            </a:solidFill>
            <a:ln>
              <a:noFill/>
            </a:ln>
            <a:effectLst/>
            <a:extLst>
              <a:ext uri="{91240B29-F687-4F45-9708-019B960494DF}">
                <a14:hiddenLine xmlns:a14="http://schemas.microsoft.com/office/drawing/2010/main" w="9525">
                  <a:solidFill>
                    <a:srgbClr val="CC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486" name="Text Box 22"/>
            <p:cNvSpPr txBox="1">
              <a:spLocks noChangeArrowheads="1"/>
            </p:cNvSpPr>
            <p:nvPr/>
          </p:nvSpPr>
          <p:spPr bwMode="auto">
            <a:xfrm>
              <a:off x="4514" y="1639"/>
              <a:ext cx="87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CC0000"/>
                  </a:solidFill>
                </a:rPr>
                <a:t>3 raies !</a:t>
              </a:r>
              <a:endParaRPr lang="fr-FR" b="1">
                <a:solidFill>
                  <a:srgbClr val="CC0000"/>
                </a:solidFill>
              </a:endParaRPr>
            </a:p>
          </p:txBody>
        </p:sp>
      </p:grpSp>
      <p:sp>
        <p:nvSpPr>
          <p:cNvPr id="62488" name="Line 24"/>
          <p:cNvSpPr>
            <a:spLocks noChangeShapeType="1"/>
          </p:cNvSpPr>
          <p:nvPr/>
        </p:nvSpPr>
        <p:spPr bwMode="auto">
          <a:xfrm>
            <a:off x="0" y="6286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2491" name="Text Box 27"/>
          <p:cNvSpPr txBox="1">
            <a:spLocks noChangeArrowheads="1"/>
          </p:cNvSpPr>
          <p:nvPr/>
        </p:nvSpPr>
        <p:spPr bwMode="auto">
          <a:xfrm>
            <a:off x="6388100" y="3644900"/>
            <a:ext cx="2012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800"/>
              <a:t>Réf. : Physique de E. Hecht p. 1157</a:t>
            </a:r>
            <a:endParaRPr lang="fr-FR"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62468"/>
                                        </p:tgtEl>
                                        <p:attrNameLst>
                                          <p:attrName>style.visibility</p:attrName>
                                        </p:attrNameLst>
                                      </p:cBhvr>
                                      <p:to>
                                        <p:strVal val="visible"/>
                                      </p:to>
                                    </p:set>
                                    <p:anim calcmode="lin" valueType="num">
                                      <p:cBhvr>
                                        <p:cTn id="7" dur="1000" fill="hold"/>
                                        <p:tgtEl>
                                          <p:spTgt spid="62468"/>
                                        </p:tgtEl>
                                        <p:attrNameLst>
                                          <p:attrName>ppt_w</p:attrName>
                                        </p:attrNameLst>
                                      </p:cBhvr>
                                      <p:tavLst>
                                        <p:tav tm="0">
                                          <p:val>
                                            <p:strVal val="#ppt_w*0.70"/>
                                          </p:val>
                                        </p:tav>
                                        <p:tav tm="100000">
                                          <p:val>
                                            <p:strVal val="#ppt_w"/>
                                          </p:val>
                                        </p:tav>
                                      </p:tavLst>
                                    </p:anim>
                                    <p:anim calcmode="lin" valueType="num">
                                      <p:cBhvr>
                                        <p:cTn id="8" dur="1000" fill="hold"/>
                                        <p:tgtEl>
                                          <p:spTgt spid="62468"/>
                                        </p:tgtEl>
                                        <p:attrNameLst>
                                          <p:attrName>ppt_h</p:attrName>
                                        </p:attrNameLst>
                                      </p:cBhvr>
                                      <p:tavLst>
                                        <p:tav tm="0">
                                          <p:val>
                                            <p:strVal val="#ppt_h"/>
                                          </p:val>
                                        </p:tav>
                                        <p:tav tm="100000">
                                          <p:val>
                                            <p:strVal val="#ppt_h"/>
                                          </p:val>
                                        </p:tav>
                                      </p:tavLst>
                                    </p:anim>
                                    <p:animEffect transition="in" filter="fade">
                                      <p:cBhvr>
                                        <p:cTn id="9" dur="1000"/>
                                        <p:tgtEl>
                                          <p:spTgt spid="6246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2" presetClass="entr" presetSubtype="4" fill="hold" grpId="0" nodeType="clickEffect">
                                  <p:stCondLst>
                                    <p:cond delay="0"/>
                                  </p:stCondLst>
                                  <p:iterate type="lt">
                                    <p:tmPct val="0"/>
                                  </p:iterate>
                                  <p:childTnLst>
                                    <p:set>
                                      <p:cBhvr>
                                        <p:cTn id="13" dur="1" fill="hold">
                                          <p:stCondLst>
                                            <p:cond delay="0"/>
                                          </p:stCondLst>
                                        </p:cTn>
                                        <p:tgtEl>
                                          <p:spTgt spid="62469">
                                            <p:txEl>
                                              <p:pRg st="0" end="0"/>
                                            </p:txEl>
                                          </p:spTgt>
                                        </p:tgtEl>
                                        <p:attrNameLst>
                                          <p:attrName>style.visibility</p:attrName>
                                        </p:attrNameLst>
                                      </p:cBhvr>
                                      <p:to>
                                        <p:strVal val="visible"/>
                                      </p:to>
                                    </p:set>
                                    <p:animEffect transition="in" filter="slide(fromBottom)">
                                      <p:cBhvr>
                                        <p:cTn id="14" dur="500"/>
                                        <p:tgtEl>
                                          <p:spTgt spid="62469">
                                            <p:txEl>
                                              <p:pRg st="0" end="0"/>
                                            </p:txEl>
                                          </p:spTgt>
                                        </p:tgtEl>
                                      </p:cBhvr>
                                    </p:animEffect>
                                  </p:childTnLst>
                                </p:cTn>
                              </p:par>
                              <p:par>
                                <p:cTn id="15" presetID="1" presetClass="entr" presetSubtype="0" fill="hold" nodeType="withEffect">
                                  <p:stCondLst>
                                    <p:cond delay="0"/>
                                  </p:stCondLst>
                                  <p:childTnLst>
                                    <p:set>
                                      <p:cBhvr>
                                        <p:cTn id="16" dur="1" fill="hold">
                                          <p:stCondLst>
                                            <p:cond delay="0"/>
                                          </p:stCondLst>
                                        </p:cTn>
                                        <p:tgtEl>
                                          <p:spTgt spid="6247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249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iterate type="lt">
                                    <p:tmPct val="0"/>
                                  </p:iterate>
                                  <p:childTnLst>
                                    <p:set>
                                      <p:cBhvr>
                                        <p:cTn id="22" dur="1" fill="hold">
                                          <p:stCondLst>
                                            <p:cond delay="0"/>
                                          </p:stCondLst>
                                        </p:cTn>
                                        <p:tgtEl>
                                          <p:spTgt spid="62469">
                                            <p:txEl>
                                              <p:pRg st="1" end="1"/>
                                            </p:txEl>
                                          </p:spTgt>
                                        </p:tgtEl>
                                        <p:attrNameLst>
                                          <p:attrName>style.visibility</p:attrName>
                                        </p:attrNameLst>
                                      </p:cBhvr>
                                      <p:to>
                                        <p:strVal val="visible"/>
                                      </p:to>
                                    </p:set>
                                    <p:animEffect transition="in" filter="slide(fromBottom)">
                                      <p:cBhvr>
                                        <p:cTn id="23" dur="500"/>
                                        <p:tgtEl>
                                          <p:spTgt spid="62469">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grpId="0" nodeType="clickEffect">
                                  <p:stCondLst>
                                    <p:cond delay="0"/>
                                  </p:stCondLst>
                                  <p:iterate type="lt">
                                    <p:tmPct val="0"/>
                                  </p:iterate>
                                  <p:childTnLst>
                                    <p:set>
                                      <p:cBhvr>
                                        <p:cTn id="27" dur="1" fill="hold">
                                          <p:stCondLst>
                                            <p:cond delay="0"/>
                                          </p:stCondLst>
                                        </p:cTn>
                                        <p:tgtEl>
                                          <p:spTgt spid="62469">
                                            <p:txEl>
                                              <p:pRg st="2" end="2"/>
                                            </p:txEl>
                                          </p:spTgt>
                                        </p:tgtEl>
                                        <p:attrNameLst>
                                          <p:attrName>style.visibility</p:attrName>
                                        </p:attrNameLst>
                                      </p:cBhvr>
                                      <p:to>
                                        <p:strVal val="visible"/>
                                      </p:to>
                                    </p:set>
                                    <p:animEffect transition="in" filter="slide(fromBottom)">
                                      <p:cBhvr>
                                        <p:cTn id="28" dur="500"/>
                                        <p:tgtEl>
                                          <p:spTgt spid="62469">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2490"/>
                                        </p:tgtEl>
                                        <p:attrNameLst>
                                          <p:attrName>style.visibility</p:attrName>
                                        </p:attrNameLst>
                                      </p:cBhvr>
                                      <p:to>
                                        <p:strVal val="visible"/>
                                      </p:to>
                                    </p:set>
                                  </p:childTnLst>
                                  <p:subTnLst>
                                    <p:set>
                                      <p:cBhvr override="childStyle">
                                        <p:cTn dur="1" fill="hold" display="0" masterRel="nextClick" afterEffect="1"/>
                                        <p:tgtEl>
                                          <p:spTgt spid="62490"/>
                                        </p:tgtEl>
                                        <p:attrNameLst>
                                          <p:attrName>style.visibility</p:attrName>
                                        </p:attrNameLst>
                                      </p:cBhvr>
                                      <p:to>
                                        <p:strVal val="hidden"/>
                                      </p:to>
                                    </p:set>
                                  </p:sub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62487"/>
                                        </p:tgtEl>
                                        <p:attrNameLst>
                                          <p:attrName>style.visibility</p:attrName>
                                        </p:attrNameLst>
                                      </p:cBhvr>
                                      <p:to>
                                        <p:strVal val="visible"/>
                                      </p:to>
                                    </p:set>
                                  </p:childTnLst>
                                  <p:subTnLst>
                                    <p:set>
                                      <p:cBhvr override="childStyle">
                                        <p:cTn dur="1" fill="hold" display="0" masterRel="nextClick" afterEffect="1"/>
                                        <p:tgtEl>
                                          <p:spTgt spid="62487"/>
                                        </p:tgtEl>
                                        <p:attrNameLst>
                                          <p:attrName>style.visibility</p:attrName>
                                        </p:attrNameLst>
                                      </p:cBhvr>
                                      <p:to>
                                        <p:strVal val="hidden"/>
                                      </p:to>
                                    </p:set>
                                  </p:subTnLst>
                                </p:cTn>
                              </p:par>
                            </p:childTnLst>
                          </p:cTn>
                        </p:par>
                      </p:childTnLst>
                    </p:cTn>
                  </p:par>
                  <p:par>
                    <p:cTn id="37" fill="hold" nodeType="clickPar">
                      <p:stCondLst>
                        <p:cond delay="indefinite"/>
                      </p:stCondLst>
                      <p:childTnLst>
                        <p:par>
                          <p:cTn id="38" fill="hold" nodeType="withGroup">
                            <p:stCondLst>
                              <p:cond delay="0"/>
                            </p:stCondLst>
                            <p:childTnLst>
                              <p:par>
                                <p:cTn id="39" presetID="12" presetClass="entr" presetSubtype="4" fill="hold" grpId="0" nodeType="clickEffect">
                                  <p:stCondLst>
                                    <p:cond delay="0"/>
                                  </p:stCondLst>
                                  <p:iterate type="lt">
                                    <p:tmPct val="0"/>
                                  </p:iterate>
                                  <p:childTnLst>
                                    <p:set>
                                      <p:cBhvr>
                                        <p:cTn id="40" dur="1" fill="hold">
                                          <p:stCondLst>
                                            <p:cond delay="0"/>
                                          </p:stCondLst>
                                        </p:cTn>
                                        <p:tgtEl>
                                          <p:spTgt spid="62472">
                                            <p:txEl>
                                              <p:pRg st="0" end="0"/>
                                            </p:txEl>
                                          </p:spTgt>
                                        </p:tgtEl>
                                        <p:attrNameLst>
                                          <p:attrName>style.visibility</p:attrName>
                                        </p:attrNameLst>
                                      </p:cBhvr>
                                      <p:to>
                                        <p:strVal val="visible"/>
                                      </p:to>
                                    </p:set>
                                    <p:animEffect transition="in" filter="slide(fromBottom)">
                                      <p:cBhvr>
                                        <p:cTn id="41" dur="500"/>
                                        <p:tgtEl>
                                          <p:spTgt spid="62472">
                                            <p:txEl>
                                              <p:pRg st="0" end="0"/>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2" presetClass="entr" presetSubtype="4" fill="hold" grpId="0" nodeType="clickEffect">
                                  <p:stCondLst>
                                    <p:cond delay="0"/>
                                  </p:stCondLst>
                                  <p:iterate type="lt">
                                    <p:tmPct val="0"/>
                                  </p:iterate>
                                  <p:childTnLst>
                                    <p:set>
                                      <p:cBhvr>
                                        <p:cTn id="45" dur="1" fill="hold">
                                          <p:stCondLst>
                                            <p:cond delay="0"/>
                                          </p:stCondLst>
                                        </p:cTn>
                                        <p:tgtEl>
                                          <p:spTgt spid="62472">
                                            <p:txEl>
                                              <p:pRg st="1" end="1"/>
                                            </p:txEl>
                                          </p:spTgt>
                                        </p:tgtEl>
                                        <p:attrNameLst>
                                          <p:attrName>style.visibility</p:attrName>
                                        </p:attrNameLst>
                                      </p:cBhvr>
                                      <p:to>
                                        <p:strVal val="visible"/>
                                      </p:to>
                                    </p:set>
                                    <p:animEffect transition="in" filter="slide(fromBottom)">
                                      <p:cBhvr>
                                        <p:cTn id="46" dur="500"/>
                                        <p:tgtEl>
                                          <p:spTgt spid="62472">
                                            <p:txEl>
                                              <p:pRg st="1" end="1"/>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2" presetClass="entr" presetSubtype="4" fill="hold" grpId="0" nodeType="clickEffect">
                                  <p:stCondLst>
                                    <p:cond delay="0"/>
                                  </p:stCondLst>
                                  <p:iterate type="lt">
                                    <p:tmPct val="0"/>
                                  </p:iterate>
                                  <p:childTnLst>
                                    <p:set>
                                      <p:cBhvr>
                                        <p:cTn id="50" dur="1" fill="hold">
                                          <p:stCondLst>
                                            <p:cond delay="0"/>
                                          </p:stCondLst>
                                        </p:cTn>
                                        <p:tgtEl>
                                          <p:spTgt spid="62472">
                                            <p:txEl>
                                              <p:pRg st="2" end="2"/>
                                            </p:txEl>
                                          </p:spTgt>
                                        </p:tgtEl>
                                        <p:attrNameLst>
                                          <p:attrName>style.visibility</p:attrName>
                                        </p:attrNameLst>
                                      </p:cBhvr>
                                      <p:to>
                                        <p:strVal val="visible"/>
                                      </p:to>
                                    </p:set>
                                    <p:animEffect transition="in" filter="slide(fromBottom)">
                                      <p:cBhvr>
                                        <p:cTn id="51" dur="500"/>
                                        <p:tgtEl>
                                          <p:spTgt spid="62472">
                                            <p:txEl>
                                              <p:pRg st="2" end="2"/>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2" presetClass="entr" presetSubtype="4" fill="hold" grpId="0" nodeType="clickEffect">
                                  <p:stCondLst>
                                    <p:cond delay="0"/>
                                  </p:stCondLst>
                                  <p:iterate type="lt">
                                    <p:tmPct val="0"/>
                                  </p:iterate>
                                  <p:childTnLst>
                                    <p:set>
                                      <p:cBhvr>
                                        <p:cTn id="55" dur="1" fill="hold">
                                          <p:stCondLst>
                                            <p:cond delay="0"/>
                                          </p:stCondLst>
                                        </p:cTn>
                                        <p:tgtEl>
                                          <p:spTgt spid="62472">
                                            <p:txEl>
                                              <p:pRg st="3" end="3"/>
                                            </p:txEl>
                                          </p:spTgt>
                                        </p:tgtEl>
                                        <p:attrNameLst>
                                          <p:attrName>style.visibility</p:attrName>
                                        </p:attrNameLst>
                                      </p:cBhvr>
                                      <p:to>
                                        <p:strVal val="visible"/>
                                      </p:to>
                                    </p:set>
                                    <p:animEffect transition="in" filter="slide(fromBottom)">
                                      <p:cBhvr>
                                        <p:cTn id="56" dur="500"/>
                                        <p:tgtEl>
                                          <p:spTgt spid="6247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p:bldP spid="62469" grpId="0" uiExpand="1" build="p"/>
      <p:bldP spid="62472" grpId="0" uiExpand="1" build="p"/>
      <p:bldP spid="62491"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ChangeArrowheads="1"/>
          </p:cNvSpPr>
          <p:nvPr/>
        </p:nvSpPr>
        <p:spPr bwMode="auto">
          <a:xfrm>
            <a:off x="0" y="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1"/>
                </a:solidFill>
              </a:rPr>
              <a:t>Enfin, il faut introduire la notion de spin !</a:t>
            </a:r>
            <a:endParaRPr lang="fr-FR" sz="3200" b="1">
              <a:solidFill>
                <a:schemeClr val="tx1"/>
              </a:solidFill>
            </a:endParaRPr>
          </a:p>
        </p:txBody>
      </p:sp>
      <p:sp>
        <p:nvSpPr>
          <p:cNvPr id="63493" name="Rectangle 5"/>
          <p:cNvSpPr>
            <a:spLocks noChangeArrowheads="1"/>
          </p:cNvSpPr>
          <p:nvPr/>
        </p:nvSpPr>
        <p:spPr bwMode="auto">
          <a:xfrm>
            <a:off x="142875" y="692150"/>
            <a:ext cx="8821738"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000" b="1">
                <a:solidFill>
                  <a:schemeClr val="tx1"/>
                </a:solidFill>
                <a:cs typeface="Arial" charset="0"/>
              </a:rPr>
              <a:t>En étudiant l’effet Zeeman (donc avec un champ magnétique), on trouva en 1897 que </a:t>
            </a:r>
            <a:r>
              <a:rPr lang="fr-CH" sz="2000" b="1">
                <a:solidFill>
                  <a:srgbClr val="FF0000"/>
                </a:solidFill>
                <a:cs typeface="Arial" charset="0"/>
              </a:rPr>
              <a:t>les raies du sodium se séparent en un ensemble de raies encore plus compliqué que celles de l’effet Zeeman</a:t>
            </a:r>
            <a:r>
              <a:rPr lang="fr-CH" sz="2000" b="1">
                <a:solidFill>
                  <a:schemeClr val="tx1"/>
                </a:solidFill>
                <a:cs typeface="Arial" charset="0"/>
              </a:rPr>
              <a:t>.</a:t>
            </a:r>
          </a:p>
          <a:p>
            <a:pPr marL="342900" indent="-342900">
              <a:lnSpc>
                <a:spcPct val="90000"/>
              </a:lnSpc>
              <a:spcBef>
                <a:spcPct val="20000"/>
              </a:spcBef>
              <a:buFontTx/>
              <a:buChar char="•"/>
            </a:pPr>
            <a:r>
              <a:rPr lang="fr-CH" sz="2000" b="1">
                <a:solidFill>
                  <a:schemeClr val="tx1"/>
                </a:solidFill>
                <a:cs typeface="Arial" charset="0"/>
              </a:rPr>
              <a:t>Ce phénomène était connu sous le nom de </a:t>
            </a:r>
            <a:r>
              <a:rPr lang="fr-CH" sz="2000" b="1">
                <a:solidFill>
                  <a:srgbClr val="FF0000"/>
                </a:solidFill>
                <a:cs typeface="Arial" charset="0"/>
              </a:rPr>
              <a:t>l’effet Zeeman anormal</a:t>
            </a:r>
            <a:r>
              <a:rPr lang="fr-CH" sz="2000" b="1">
                <a:solidFill>
                  <a:schemeClr val="tx1"/>
                </a:solidFill>
                <a:cs typeface="Arial" charset="0"/>
              </a:rPr>
              <a:t>.</a:t>
            </a:r>
          </a:p>
          <a:p>
            <a:pPr marL="342900" indent="-342900">
              <a:lnSpc>
                <a:spcPct val="90000"/>
              </a:lnSpc>
              <a:spcBef>
                <a:spcPct val="20000"/>
              </a:spcBef>
              <a:buFontTx/>
              <a:buChar char="•"/>
            </a:pPr>
            <a:r>
              <a:rPr lang="fr-CH" sz="2000" b="1">
                <a:solidFill>
                  <a:schemeClr val="tx1"/>
                </a:solidFill>
                <a:cs typeface="Arial" charset="0"/>
              </a:rPr>
              <a:t>Dans le cadre de ce phénomène, une étude très détaillée des spectres fait apparaître </a:t>
            </a:r>
            <a:r>
              <a:rPr lang="fr-CH" sz="2000" b="1">
                <a:solidFill>
                  <a:srgbClr val="FF0000"/>
                </a:solidFill>
                <a:cs typeface="Arial" charset="0"/>
              </a:rPr>
              <a:t>2 niveaux intermédiaires d’énergie supplémentaires</a:t>
            </a:r>
            <a:r>
              <a:rPr lang="fr-CH" sz="2000" b="1">
                <a:solidFill>
                  <a:schemeClr val="tx1"/>
                </a:solidFill>
                <a:cs typeface="Arial" charset="0"/>
              </a:rPr>
              <a:t> dont la valeur vaut :	+ ou - 1/2 (h/2</a:t>
            </a:r>
            <a:r>
              <a:rPr lang="fr-CH" sz="2000" b="1">
                <a:solidFill>
                  <a:schemeClr val="tx1"/>
                </a:solidFill>
                <a:latin typeface="Symbol" pitchFamily="18" charset="2"/>
                <a:cs typeface="Arial" charset="0"/>
              </a:rPr>
              <a:t>p</a:t>
            </a:r>
            <a:r>
              <a:rPr lang="fr-CH" sz="2000" b="1">
                <a:solidFill>
                  <a:schemeClr val="tx1"/>
                </a:solidFill>
                <a:cs typeface="Arial" charset="0"/>
              </a:rPr>
              <a:t>) f</a:t>
            </a:r>
          </a:p>
          <a:p>
            <a:pPr marL="342900" indent="-342900">
              <a:lnSpc>
                <a:spcPct val="90000"/>
              </a:lnSpc>
              <a:spcBef>
                <a:spcPct val="20000"/>
              </a:spcBef>
              <a:buFontTx/>
              <a:buChar char="•"/>
            </a:pPr>
            <a:r>
              <a:rPr lang="fr-CH" sz="2000" b="1">
                <a:solidFill>
                  <a:schemeClr val="tx1"/>
                </a:solidFill>
                <a:cs typeface="Arial" charset="0"/>
              </a:rPr>
              <a:t>Pour en tenir compte, il faut introduire l’idée que l’électron est porteur d’un moment magnétique, appelé le </a:t>
            </a:r>
            <a:r>
              <a:rPr lang="fr-CH" sz="2000" b="1">
                <a:solidFill>
                  <a:srgbClr val="CC0000"/>
                </a:solidFill>
                <a:cs typeface="Arial" charset="0"/>
              </a:rPr>
              <a:t>SPIN</a:t>
            </a:r>
            <a:r>
              <a:rPr lang="fr-CH" sz="2000" b="1">
                <a:solidFill>
                  <a:schemeClr val="tx1"/>
                </a:solidFill>
                <a:cs typeface="Arial" charset="0"/>
              </a:rPr>
              <a:t>.</a:t>
            </a:r>
          </a:p>
          <a:p>
            <a:pPr marL="342900" indent="-342900">
              <a:lnSpc>
                <a:spcPct val="90000"/>
              </a:lnSpc>
              <a:spcBef>
                <a:spcPct val="20000"/>
              </a:spcBef>
              <a:buFontTx/>
              <a:buChar char="•"/>
            </a:pPr>
            <a:r>
              <a:rPr lang="fr-CH" sz="2000" b="1">
                <a:solidFill>
                  <a:schemeClr val="tx1"/>
                </a:solidFill>
                <a:cs typeface="Arial" charset="0"/>
              </a:rPr>
              <a:t>C’est en 1925, que 2 physiciens, George Uhlenbeck et Samuel Goudsmit, suggérèrent cette idée de spin (de l’anglais to spin = tournoyer).</a:t>
            </a:r>
          </a:p>
          <a:p>
            <a:pPr marL="342900" indent="-342900">
              <a:lnSpc>
                <a:spcPct val="90000"/>
              </a:lnSpc>
              <a:spcBef>
                <a:spcPct val="20000"/>
              </a:spcBef>
              <a:buFontTx/>
              <a:buChar char="•"/>
            </a:pPr>
            <a:r>
              <a:rPr lang="fr-CH" sz="2000" b="1">
                <a:solidFill>
                  <a:srgbClr val="FF0000"/>
                </a:solidFill>
                <a:cs typeface="Arial" charset="0"/>
              </a:rPr>
              <a:t>Le SPIN est le quatrième nombre quantique</a:t>
            </a:r>
            <a:r>
              <a:rPr lang="fr-CH" sz="2000" b="1">
                <a:solidFill>
                  <a:schemeClr val="tx1"/>
                </a:solidFill>
                <a:cs typeface="Arial" charset="0"/>
              </a:rPr>
              <a:t>.</a:t>
            </a:r>
          </a:p>
          <a:p>
            <a:pPr marL="342900" indent="-342900">
              <a:lnSpc>
                <a:spcPct val="90000"/>
              </a:lnSpc>
              <a:spcBef>
                <a:spcPct val="20000"/>
              </a:spcBef>
              <a:buFontTx/>
              <a:buChar char="•"/>
            </a:pPr>
            <a:r>
              <a:rPr lang="fr-CH" sz="2000" b="1">
                <a:solidFill>
                  <a:schemeClr val="tx1"/>
                </a:solidFill>
                <a:cs typeface="Arial" charset="0"/>
              </a:rPr>
              <a:t>Il ne peut prendre que 2 valeurs: -1/2 et  +1/2</a:t>
            </a:r>
            <a:endParaRPr lang="fr-FR" sz="2000" b="1">
              <a:solidFill>
                <a:schemeClr val="tx1"/>
              </a:solidFill>
              <a:cs typeface="Arial" charset="0"/>
            </a:endParaRPr>
          </a:p>
        </p:txBody>
      </p:sp>
      <p:sp>
        <p:nvSpPr>
          <p:cNvPr id="63495" name="Rectangle 7"/>
          <p:cNvSpPr>
            <a:spLocks noChangeArrowheads="1"/>
          </p:cNvSpPr>
          <p:nvPr/>
        </p:nvSpPr>
        <p:spPr bwMode="auto">
          <a:xfrm>
            <a:off x="179388" y="5162550"/>
            <a:ext cx="8893175" cy="1401763"/>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2800" b="1">
                <a:solidFill>
                  <a:srgbClr val="CC0000"/>
                </a:solidFill>
              </a:rPr>
              <a:t>Les niveaux d’énergie des électrons atomiques peuvent être définis avec ces 4 nombres :</a:t>
            </a:r>
            <a:br>
              <a:rPr lang="fr-CH" sz="2800" b="1">
                <a:solidFill>
                  <a:srgbClr val="CC0000"/>
                </a:solidFill>
              </a:rPr>
            </a:br>
            <a:r>
              <a:rPr lang="fr-CH" sz="2800" b="1">
                <a:solidFill>
                  <a:srgbClr val="CC0000"/>
                </a:solidFill>
              </a:rPr>
              <a:t>n, </a:t>
            </a:r>
            <a:r>
              <a:rPr lang="fr-CH" sz="2800" b="1">
                <a:solidFill>
                  <a:srgbClr val="CC0000"/>
                </a:solidFill>
                <a:latin typeface="Freestyle Script" pitchFamily="66" charset="0"/>
              </a:rPr>
              <a:t>l</a:t>
            </a:r>
            <a:r>
              <a:rPr lang="fr-CH" sz="2800" b="1">
                <a:solidFill>
                  <a:srgbClr val="CC0000"/>
                </a:solidFill>
              </a:rPr>
              <a:t>, m et le spin !!</a:t>
            </a:r>
            <a:endParaRPr lang="fr-FR" sz="2800" b="1">
              <a:solidFill>
                <a:srgbClr val="CC0000"/>
              </a:solidFill>
            </a:endParaRPr>
          </a:p>
        </p:txBody>
      </p:sp>
      <p:sp>
        <p:nvSpPr>
          <p:cNvPr id="63496" name="Line 8"/>
          <p:cNvSpPr>
            <a:spLocks noChangeShapeType="1"/>
          </p:cNvSpPr>
          <p:nvPr/>
        </p:nvSpPr>
        <p:spPr bwMode="auto">
          <a:xfrm>
            <a:off x="0" y="5905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63503" name="Picture 15" descr="SPIN"/>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2571750" y="4062413"/>
            <a:ext cx="4144963" cy="26384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505" name="Picture 17" descr="Uhlenbeck"/>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138" y="4203700"/>
            <a:ext cx="1633537"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63492"/>
                                        </p:tgtEl>
                                        <p:attrNameLst>
                                          <p:attrName>style.visibility</p:attrName>
                                        </p:attrNameLst>
                                      </p:cBhvr>
                                      <p:to>
                                        <p:strVal val="visible"/>
                                      </p:to>
                                    </p:set>
                                    <p:anim calcmode="lin" valueType="num">
                                      <p:cBhvr>
                                        <p:cTn id="7" dur="1000" fill="hold"/>
                                        <p:tgtEl>
                                          <p:spTgt spid="63492"/>
                                        </p:tgtEl>
                                        <p:attrNameLst>
                                          <p:attrName>ppt_w</p:attrName>
                                        </p:attrNameLst>
                                      </p:cBhvr>
                                      <p:tavLst>
                                        <p:tav tm="0">
                                          <p:val>
                                            <p:strVal val="#ppt_w*0.70"/>
                                          </p:val>
                                        </p:tav>
                                        <p:tav tm="100000">
                                          <p:val>
                                            <p:strVal val="#ppt_w"/>
                                          </p:val>
                                        </p:tav>
                                      </p:tavLst>
                                    </p:anim>
                                    <p:anim calcmode="lin" valueType="num">
                                      <p:cBhvr>
                                        <p:cTn id="8" dur="1000" fill="hold"/>
                                        <p:tgtEl>
                                          <p:spTgt spid="63492"/>
                                        </p:tgtEl>
                                        <p:attrNameLst>
                                          <p:attrName>ppt_h</p:attrName>
                                        </p:attrNameLst>
                                      </p:cBhvr>
                                      <p:tavLst>
                                        <p:tav tm="0">
                                          <p:val>
                                            <p:strVal val="#ppt_h"/>
                                          </p:val>
                                        </p:tav>
                                        <p:tav tm="100000">
                                          <p:val>
                                            <p:strVal val="#ppt_h"/>
                                          </p:val>
                                        </p:tav>
                                      </p:tavLst>
                                    </p:anim>
                                    <p:animEffect transition="in" filter="fade">
                                      <p:cBhvr>
                                        <p:cTn id="9" dur="1000"/>
                                        <p:tgtEl>
                                          <p:spTgt spid="6349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nodeType="clickEffect">
                                  <p:stCondLst>
                                    <p:cond delay="0"/>
                                  </p:stCondLst>
                                  <p:childTnLst>
                                    <p:set>
                                      <p:cBhvr>
                                        <p:cTn id="13" dur="1" fill="hold">
                                          <p:stCondLst>
                                            <p:cond delay="0"/>
                                          </p:stCondLst>
                                        </p:cTn>
                                        <p:tgtEl>
                                          <p:spTgt spid="63503"/>
                                        </p:tgtEl>
                                        <p:attrNameLst>
                                          <p:attrName>style.visibility</p:attrName>
                                        </p:attrNameLst>
                                      </p:cBhvr>
                                      <p:to>
                                        <p:strVal val="visible"/>
                                      </p:to>
                                    </p:set>
                                    <p:animEffect transition="in" filter="fade">
                                      <p:cBhvr>
                                        <p:cTn id="14" dur="2000"/>
                                        <p:tgtEl>
                                          <p:spTgt spid="63503"/>
                                        </p:tgtEl>
                                      </p:cBhvr>
                                    </p:animEffect>
                                    <p:anim calcmode="lin" valueType="num">
                                      <p:cBhvr>
                                        <p:cTn id="15" dur="2000" fill="hold"/>
                                        <p:tgtEl>
                                          <p:spTgt spid="63503"/>
                                        </p:tgtEl>
                                        <p:attrNameLst>
                                          <p:attrName>style.rotation</p:attrName>
                                        </p:attrNameLst>
                                      </p:cBhvr>
                                      <p:tavLst>
                                        <p:tav tm="0">
                                          <p:val>
                                            <p:fltVal val="720"/>
                                          </p:val>
                                        </p:tav>
                                        <p:tav tm="100000">
                                          <p:val>
                                            <p:fltVal val="0"/>
                                          </p:val>
                                        </p:tav>
                                      </p:tavLst>
                                    </p:anim>
                                    <p:anim calcmode="lin" valueType="num">
                                      <p:cBhvr>
                                        <p:cTn id="16" dur="2000" fill="hold"/>
                                        <p:tgtEl>
                                          <p:spTgt spid="63503"/>
                                        </p:tgtEl>
                                        <p:attrNameLst>
                                          <p:attrName>ppt_h</p:attrName>
                                        </p:attrNameLst>
                                      </p:cBhvr>
                                      <p:tavLst>
                                        <p:tav tm="0">
                                          <p:val>
                                            <p:fltVal val="0"/>
                                          </p:val>
                                        </p:tav>
                                        <p:tav tm="100000">
                                          <p:val>
                                            <p:strVal val="#ppt_h"/>
                                          </p:val>
                                        </p:tav>
                                      </p:tavLst>
                                    </p:anim>
                                    <p:anim calcmode="lin" valueType="num">
                                      <p:cBhvr>
                                        <p:cTn id="17" dur="2000" fill="hold"/>
                                        <p:tgtEl>
                                          <p:spTgt spid="63503"/>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iterate type="lt">
                                    <p:tmPct val="0"/>
                                  </p:iterate>
                                  <p:childTnLst>
                                    <p:set>
                                      <p:cBhvr>
                                        <p:cTn id="21" dur="1" fill="hold">
                                          <p:stCondLst>
                                            <p:cond delay="0"/>
                                          </p:stCondLst>
                                        </p:cTn>
                                        <p:tgtEl>
                                          <p:spTgt spid="63493">
                                            <p:txEl>
                                              <p:pRg st="0" end="0"/>
                                            </p:txEl>
                                          </p:spTgt>
                                        </p:tgtEl>
                                        <p:attrNameLst>
                                          <p:attrName>style.visibility</p:attrName>
                                        </p:attrNameLst>
                                      </p:cBhvr>
                                      <p:to>
                                        <p:strVal val="visible"/>
                                      </p:to>
                                    </p:set>
                                    <p:animEffect transition="in" filter="slide(fromBottom)">
                                      <p:cBhvr>
                                        <p:cTn id="22" dur="500"/>
                                        <p:tgtEl>
                                          <p:spTgt spid="63493">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iterate type="lt">
                                    <p:tmPct val="0"/>
                                  </p:iterate>
                                  <p:childTnLst>
                                    <p:set>
                                      <p:cBhvr>
                                        <p:cTn id="26" dur="1" fill="hold">
                                          <p:stCondLst>
                                            <p:cond delay="0"/>
                                          </p:stCondLst>
                                        </p:cTn>
                                        <p:tgtEl>
                                          <p:spTgt spid="63493">
                                            <p:txEl>
                                              <p:pRg st="1" end="1"/>
                                            </p:txEl>
                                          </p:spTgt>
                                        </p:tgtEl>
                                        <p:attrNameLst>
                                          <p:attrName>style.visibility</p:attrName>
                                        </p:attrNameLst>
                                      </p:cBhvr>
                                      <p:to>
                                        <p:strVal val="visible"/>
                                      </p:to>
                                    </p:set>
                                    <p:animEffect transition="in" filter="slide(fromBottom)">
                                      <p:cBhvr>
                                        <p:cTn id="27" dur="500"/>
                                        <p:tgtEl>
                                          <p:spTgt spid="63493">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iterate type="lt">
                                    <p:tmPct val="0"/>
                                  </p:iterate>
                                  <p:childTnLst>
                                    <p:set>
                                      <p:cBhvr>
                                        <p:cTn id="31" dur="1" fill="hold">
                                          <p:stCondLst>
                                            <p:cond delay="0"/>
                                          </p:stCondLst>
                                        </p:cTn>
                                        <p:tgtEl>
                                          <p:spTgt spid="63493">
                                            <p:txEl>
                                              <p:pRg st="2" end="2"/>
                                            </p:txEl>
                                          </p:spTgt>
                                        </p:tgtEl>
                                        <p:attrNameLst>
                                          <p:attrName>style.visibility</p:attrName>
                                        </p:attrNameLst>
                                      </p:cBhvr>
                                      <p:to>
                                        <p:strVal val="visible"/>
                                      </p:to>
                                    </p:set>
                                    <p:animEffect transition="in" filter="slide(fromBottom)">
                                      <p:cBhvr>
                                        <p:cTn id="32" dur="500"/>
                                        <p:tgtEl>
                                          <p:spTgt spid="63493">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iterate type="lt">
                                    <p:tmPct val="0"/>
                                  </p:iterate>
                                  <p:childTnLst>
                                    <p:set>
                                      <p:cBhvr>
                                        <p:cTn id="36" dur="1" fill="hold">
                                          <p:stCondLst>
                                            <p:cond delay="0"/>
                                          </p:stCondLst>
                                        </p:cTn>
                                        <p:tgtEl>
                                          <p:spTgt spid="63493">
                                            <p:txEl>
                                              <p:pRg st="3" end="3"/>
                                            </p:txEl>
                                          </p:spTgt>
                                        </p:tgtEl>
                                        <p:attrNameLst>
                                          <p:attrName>style.visibility</p:attrName>
                                        </p:attrNameLst>
                                      </p:cBhvr>
                                      <p:to>
                                        <p:strVal val="visible"/>
                                      </p:to>
                                    </p:set>
                                    <p:animEffect transition="in" filter="slide(fromBottom)">
                                      <p:cBhvr>
                                        <p:cTn id="37" dur="500"/>
                                        <p:tgtEl>
                                          <p:spTgt spid="63493">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iterate type="lt">
                                    <p:tmPct val="0"/>
                                  </p:iterate>
                                  <p:childTnLst>
                                    <p:set>
                                      <p:cBhvr>
                                        <p:cTn id="41" dur="1" fill="hold">
                                          <p:stCondLst>
                                            <p:cond delay="0"/>
                                          </p:stCondLst>
                                        </p:cTn>
                                        <p:tgtEl>
                                          <p:spTgt spid="63493">
                                            <p:txEl>
                                              <p:pRg st="4" end="4"/>
                                            </p:txEl>
                                          </p:spTgt>
                                        </p:tgtEl>
                                        <p:attrNameLst>
                                          <p:attrName>style.visibility</p:attrName>
                                        </p:attrNameLst>
                                      </p:cBhvr>
                                      <p:to>
                                        <p:strVal val="visible"/>
                                      </p:to>
                                    </p:set>
                                    <p:animEffect transition="in" filter="slide(fromBottom)">
                                      <p:cBhvr>
                                        <p:cTn id="42" dur="500"/>
                                        <p:tgtEl>
                                          <p:spTgt spid="63493">
                                            <p:txEl>
                                              <p:pRg st="4" end="4"/>
                                            </p:txEl>
                                          </p:spTgt>
                                        </p:tgtEl>
                                      </p:cBhvr>
                                    </p:animEffect>
                                  </p:childTnLst>
                                </p:cTn>
                              </p:par>
                              <p:par>
                                <p:cTn id="43" presetID="1" presetClass="entr" presetSubtype="0" fill="hold" nodeType="withEffect">
                                  <p:stCondLst>
                                    <p:cond delay="0"/>
                                  </p:stCondLst>
                                  <p:childTnLst>
                                    <p:set>
                                      <p:cBhvr>
                                        <p:cTn id="44" dur="1" fill="hold">
                                          <p:stCondLst>
                                            <p:cond delay="0"/>
                                          </p:stCondLst>
                                        </p:cTn>
                                        <p:tgtEl>
                                          <p:spTgt spid="63505"/>
                                        </p:tgtEl>
                                        <p:attrNameLst>
                                          <p:attrName>style.visibility</p:attrName>
                                        </p:attrNameLst>
                                      </p:cBhvr>
                                      <p:to>
                                        <p:strVal val="visible"/>
                                      </p:to>
                                    </p:set>
                                  </p:childTnLst>
                                  <p:subTnLst>
                                    <p:set>
                                      <p:cBhvr override="childStyle">
                                        <p:cTn dur="1" fill="hold" display="0" masterRel="nextClick" afterEffect="1"/>
                                        <p:tgtEl>
                                          <p:spTgt spid="63505"/>
                                        </p:tgtEl>
                                        <p:attrNameLst>
                                          <p:attrName>style.visibility</p:attrName>
                                        </p:attrNameLst>
                                      </p:cBhvr>
                                      <p:to>
                                        <p:strVal val="hidden"/>
                                      </p:to>
                                    </p:set>
                                  </p:subTnLst>
                                </p:cTn>
                              </p:par>
                            </p:childTnLst>
                          </p:cTn>
                        </p:par>
                      </p:childTnLst>
                    </p:cTn>
                  </p:par>
                  <p:par>
                    <p:cTn id="45" fill="hold" nodeType="clickPar">
                      <p:stCondLst>
                        <p:cond delay="indefinite"/>
                      </p:stCondLst>
                      <p:childTnLst>
                        <p:par>
                          <p:cTn id="46" fill="hold" nodeType="withGroup">
                            <p:stCondLst>
                              <p:cond delay="0"/>
                            </p:stCondLst>
                            <p:childTnLst>
                              <p:par>
                                <p:cTn id="47" presetID="49" presetClass="exit" presetSubtype="0" accel="100000" fill="hold" nodeType="clickEffect">
                                  <p:stCondLst>
                                    <p:cond delay="0"/>
                                  </p:stCondLst>
                                  <p:childTnLst>
                                    <p:anim calcmode="lin" valueType="num">
                                      <p:cBhvr>
                                        <p:cTn id="48" dur="2000"/>
                                        <p:tgtEl>
                                          <p:spTgt spid="63503"/>
                                        </p:tgtEl>
                                        <p:attrNameLst>
                                          <p:attrName>ppt_w</p:attrName>
                                        </p:attrNameLst>
                                      </p:cBhvr>
                                      <p:tavLst>
                                        <p:tav tm="0">
                                          <p:val>
                                            <p:strVal val="ppt_w"/>
                                          </p:val>
                                        </p:tav>
                                        <p:tav tm="100000">
                                          <p:val>
                                            <p:fltVal val="0"/>
                                          </p:val>
                                        </p:tav>
                                      </p:tavLst>
                                    </p:anim>
                                    <p:anim calcmode="lin" valueType="num">
                                      <p:cBhvr>
                                        <p:cTn id="49" dur="2000"/>
                                        <p:tgtEl>
                                          <p:spTgt spid="63503"/>
                                        </p:tgtEl>
                                        <p:attrNameLst>
                                          <p:attrName>ppt_h</p:attrName>
                                        </p:attrNameLst>
                                      </p:cBhvr>
                                      <p:tavLst>
                                        <p:tav tm="0">
                                          <p:val>
                                            <p:strVal val="ppt_h"/>
                                          </p:val>
                                        </p:tav>
                                        <p:tav tm="100000">
                                          <p:val>
                                            <p:fltVal val="0"/>
                                          </p:val>
                                        </p:tav>
                                      </p:tavLst>
                                    </p:anim>
                                    <p:anim calcmode="lin" valueType="num">
                                      <p:cBhvr>
                                        <p:cTn id="50" dur="2000"/>
                                        <p:tgtEl>
                                          <p:spTgt spid="63503"/>
                                        </p:tgtEl>
                                        <p:attrNameLst>
                                          <p:attrName>style.rotation</p:attrName>
                                        </p:attrNameLst>
                                      </p:cBhvr>
                                      <p:tavLst>
                                        <p:tav tm="0">
                                          <p:val>
                                            <p:fltVal val="0"/>
                                          </p:val>
                                        </p:tav>
                                        <p:tav tm="100000">
                                          <p:val>
                                            <p:fltVal val="360"/>
                                          </p:val>
                                        </p:tav>
                                      </p:tavLst>
                                    </p:anim>
                                    <p:animEffect transition="out" filter="fade">
                                      <p:cBhvr>
                                        <p:cTn id="51" dur="2000"/>
                                        <p:tgtEl>
                                          <p:spTgt spid="63503"/>
                                        </p:tgtEl>
                                      </p:cBhvr>
                                    </p:animEffect>
                                    <p:set>
                                      <p:cBhvr>
                                        <p:cTn id="52" dur="1" fill="hold">
                                          <p:stCondLst>
                                            <p:cond delay="1999"/>
                                          </p:stCondLst>
                                        </p:cTn>
                                        <p:tgtEl>
                                          <p:spTgt spid="63503"/>
                                        </p:tgtEl>
                                        <p:attrNameLst>
                                          <p:attrName>style.visibility</p:attrName>
                                        </p:attrNameLst>
                                      </p:cBhvr>
                                      <p:to>
                                        <p:strVal val="hidden"/>
                                      </p:to>
                                    </p:set>
                                  </p:childTnLst>
                                </p:cTn>
                              </p:par>
                              <p:par>
                                <p:cTn id="53" presetID="12" presetClass="entr" presetSubtype="4" fill="hold" grpId="0" nodeType="withEffect">
                                  <p:stCondLst>
                                    <p:cond delay="0"/>
                                  </p:stCondLst>
                                  <p:iterate type="lt">
                                    <p:tmPct val="0"/>
                                  </p:iterate>
                                  <p:childTnLst>
                                    <p:set>
                                      <p:cBhvr>
                                        <p:cTn id="54" dur="1" fill="hold">
                                          <p:stCondLst>
                                            <p:cond delay="0"/>
                                          </p:stCondLst>
                                        </p:cTn>
                                        <p:tgtEl>
                                          <p:spTgt spid="63493">
                                            <p:txEl>
                                              <p:pRg st="5" end="5"/>
                                            </p:txEl>
                                          </p:spTgt>
                                        </p:tgtEl>
                                        <p:attrNameLst>
                                          <p:attrName>style.visibility</p:attrName>
                                        </p:attrNameLst>
                                      </p:cBhvr>
                                      <p:to>
                                        <p:strVal val="visible"/>
                                      </p:to>
                                    </p:set>
                                    <p:animEffect transition="in" filter="slide(fromBottom)">
                                      <p:cBhvr>
                                        <p:cTn id="55" dur="500"/>
                                        <p:tgtEl>
                                          <p:spTgt spid="63493">
                                            <p:txEl>
                                              <p:pRg st="5" end="5"/>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2" presetClass="entr" presetSubtype="4" fill="hold" grpId="0" nodeType="clickEffect">
                                  <p:stCondLst>
                                    <p:cond delay="0"/>
                                  </p:stCondLst>
                                  <p:iterate type="lt">
                                    <p:tmPct val="0"/>
                                  </p:iterate>
                                  <p:childTnLst>
                                    <p:set>
                                      <p:cBhvr>
                                        <p:cTn id="59" dur="1" fill="hold">
                                          <p:stCondLst>
                                            <p:cond delay="0"/>
                                          </p:stCondLst>
                                        </p:cTn>
                                        <p:tgtEl>
                                          <p:spTgt spid="63493">
                                            <p:txEl>
                                              <p:pRg st="6" end="6"/>
                                            </p:txEl>
                                          </p:spTgt>
                                        </p:tgtEl>
                                        <p:attrNameLst>
                                          <p:attrName>style.visibility</p:attrName>
                                        </p:attrNameLst>
                                      </p:cBhvr>
                                      <p:to>
                                        <p:strVal val="visible"/>
                                      </p:to>
                                    </p:set>
                                    <p:animEffect transition="in" filter="slide(fromBottom)">
                                      <p:cBhvr>
                                        <p:cTn id="60" dur="500"/>
                                        <p:tgtEl>
                                          <p:spTgt spid="63493">
                                            <p:txEl>
                                              <p:pRg st="6" end="6"/>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55" presetClass="entr" presetSubtype="0" fill="hold" grpId="0" nodeType="clickEffect">
                                  <p:stCondLst>
                                    <p:cond delay="0"/>
                                  </p:stCondLst>
                                  <p:childTnLst>
                                    <p:set>
                                      <p:cBhvr>
                                        <p:cTn id="64" dur="1" fill="hold">
                                          <p:stCondLst>
                                            <p:cond delay="0"/>
                                          </p:stCondLst>
                                        </p:cTn>
                                        <p:tgtEl>
                                          <p:spTgt spid="63495"/>
                                        </p:tgtEl>
                                        <p:attrNameLst>
                                          <p:attrName>style.visibility</p:attrName>
                                        </p:attrNameLst>
                                      </p:cBhvr>
                                      <p:to>
                                        <p:strVal val="visible"/>
                                      </p:to>
                                    </p:set>
                                    <p:anim calcmode="lin" valueType="num">
                                      <p:cBhvr>
                                        <p:cTn id="65" dur="1000" fill="hold"/>
                                        <p:tgtEl>
                                          <p:spTgt spid="63495"/>
                                        </p:tgtEl>
                                        <p:attrNameLst>
                                          <p:attrName>ppt_w</p:attrName>
                                        </p:attrNameLst>
                                      </p:cBhvr>
                                      <p:tavLst>
                                        <p:tav tm="0">
                                          <p:val>
                                            <p:strVal val="#ppt_w*0.70"/>
                                          </p:val>
                                        </p:tav>
                                        <p:tav tm="100000">
                                          <p:val>
                                            <p:strVal val="#ppt_w"/>
                                          </p:val>
                                        </p:tav>
                                      </p:tavLst>
                                    </p:anim>
                                    <p:anim calcmode="lin" valueType="num">
                                      <p:cBhvr>
                                        <p:cTn id="66" dur="1000" fill="hold"/>
                                        <p:tgtEl>
                                          <p:spTgt spid="63495"/>
                                        </p:tgtEl>
                                        <p:attrNameLst>
                                          <p:attrName>ppt_h</p:attrName>
                                        </p:attrNameLst>
                                      </p:cBhvr>
                                      <p:tavLst>
                                        <p:tav tm="0">
                                          <p:val>
                                            <p:strVal val="#ppt_h"/>
                                          </p:val>
                                        </p:tav>
                                        <p:tav tm="100000">
                                          <p:val>
                                            <p:strVal val="#ppt_h"/>
                                          </p:val>
                                        </p:tav>
                                      </p:tavLst>
                                    </p:anim>
                                    <p:animEffect transition="in" filter="fade">
                                      <p:cBhvr>
                                        <p:cTn id="67" dur="1000"/>
                                        <p:tgtEl>
                                          <p:spTgt spid="63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2" grpId="0"/>
      <p:bldP spid="63493" grpId="0" uiExpand="1" build="p"/>
      <p:bldP spid="6349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4"/>
          <p:cNvSpPr>
            <a:spLocks noChangeArrowheads="1"/>
          </p:cNvSpPr>
          <p:nvPr/>
        </p:nvSpPr>
        <p:spPr bwMode="auto">
          <a:xfrm>
            <a:off x="107950" y="255588"/>
            <a:ext cx="7343775"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2800" b="1">
                <a:solidFill>
                  <a:schemeClr val="tx1"/>
                </a:solidFill>
              </a:rPr>
              <a:t>En 1924, avec son principe d’exclusion,</a:t>
            </a:r>
            <a:br>
              <a:rPr lang="fr-CH" sz="2800" b="1">
                <a:solidFill>
                  <a:schemeClr val="tx1"/>
                </a:solidFill>
              </a:rPr>
            </a:br>
            <a:r>
              <a:rPr lang="fr-CH" sz="2800" b="1">
                <a:solidFill>
                  <a:schemeClr val="tx1"/>
                </a:solidFill>
              </a:rPr>
              <a:t>Wolfgang Pauli va poser une pierre décisive à l’édifice de l’atome quantique !</a:t>
            </a:r>
            <a:endParaRPr lang="fr-FR" sz="2800" b="1">
              <a:solidFill>
                <a:schemeClr val="tx1"/>
              </a:solidFill>
            </a:endParaRPr>
          </a:p>
        </p:txBody>
      </p:sp>
      <p:sp>
        <p:nvSpPr>
          <p:cNvPr id="64517" name="Rectangle 5"/>
          <p:cNvSpPr>
            <a:spLocks noChangeArrowheads="1"/>
          </p:cNvSpPr>
          <p:nvPr/>
        </p:nvSpPr>
        <p:spPr bwMode="auto">
          <a:xfrm>
            <a:off x="287338" y="2482850"/>
            <a:ext cx="8532812"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b="1">
                <a:solidFill>
                  <a:schemeClr val="tx1"/>
                </a:solidFill>
              </a:rPr>
              <a:t>Dans un atome neutre, il y a donc autant d’électrons autour du noyaux que de protons dans le noyau (le neutron ne sera découvert qu’en 1932).</a:t>
            </a:r>
          </a:p>
          <a:p>
            <a:pPr marL="342900" indent="-342900">
              <a:lnSpc>
                <a:spcPct val="90000"/>
              </a:lnSpc>
              <a:spcBef>
                <a:spcPct val="20000"/>
              </a:spcBef>
              <a:buFontTx/>
              <a:buChar char="•"/>
            </a:pPr>
            <a:r>
              <a:rPr lang="fr-CH" sz="2400" b="1">
                <a:solidFill>
                  <a:schemeClr val="tx1"/>
                </a:solidFill>
              </a:rPr>
              <a:t>Ces électrons peuvent occuper des </a:t>
            </a:r>
            <a:r>
              <a:rPr lang="fr-CH" sz="2400" b="1">
                <a:solidFill>
                  <a:srgbClr val="FF0000"/>
                </a:solidFill>
              </a:rPr>
              <a:t>niveaux d’énergie </a:t>
            </a:r>
            <a:r>
              <a:rPr lang="fr-CH" sz="2400" b="1">
                <a:solidFill>
                  <a:schemeClr val="tx1"/>
                </a:solidFill>
              </a:rPr>
              <a:t>qui sont</a:t>
            </a:r>
            <a:r>
              <a:rPr lang="fr-CH" sz="2400" b="1">
                <a:solidFill>
                  <a:srgbClr val="FF0000"/>
                </a:solidFill>
              </a:rPr>
              <a:t> définis par 4 nombres</a:t>
            </a:r>
            <a:r>
              <a:rPr lang="fr-CH" sz="2400" b="1">
                <a:solidFill>
                  <a:schemeClr val="tx1"/>
                </a:solidFill>
              </a:rPr>
              <a:t> (n, l, m et le spin).</a:t>
            </a:r>
          </a:p>
        </p:txBody>
      </p:sp>
      <p:sp>
        <p:nvSpPr>
          <p:cNvPr id="64519" name="Text Box 7"/>
          <p:cNvSpPr txBox="1">
            <a:spLocks noChangeArrowheads="1"/>
          </p:cNvSpPr>
          <p:nvPr/>
        </p:nvSpPr>
        <p:spPr bwMode="auto">
          <a:xfrm>
            <a:off x="468313" y="2024063"/>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u="sng"/>
              <a:t>Rappel:</a:t>
            </a:r>
            <a:endParaRPr lang="fr-FR" sz="2400" b="1" u="sng"/>
          </a:p>
        </p:txBody>
      </p:sp>
      <p:sp>
        <p:nvSpPr>
          <p:cNvPr id="64520" name="Rectangle 8"/>
          <p:cNvSpPr>
            <a:spLocks noChangeArrowheads="1"/>
          </p:cNvSpPr>
          <p:nvPr/>
        </p:nvSpPr>
        <p:spPr bwMode="auto">
          <a:xfrm>
            <a:off x="288925" y="5238750"/>
            <a:ext cx="8459788"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b="1">
                <a:solidFill>
                  <a:schemeClr val="tx1"/>
                </a:solidFill>
              </a:rPr>
              <a:t>Il ne peut y avoir qu’un seul électron par « niveau » (ou état) d’énergie; </a:t>
            </a:r>
            <a:r>
              <a:rPr lang="fr-CH" sz="2400" b="1">
                <a:solidFill>
                  <a:srgbClr val="CC0000"/>
                </a:solidFill>
              </a:rPr>
              <a:t>c’est-à-dire un seul électron par groupe de valeurs des 4 nombres quantiques</a:t>
            </a:r>
            <a:r>
              <a:rPr lang="fr-CH" sz="2400" b="1">
                <a:solidFill>
                  <a:schemeClr val="tx1"/>
                </a:solidFill>
              </a:rPr>
              <a:t>.</a:t>
            </a:r>
            <a:endParaRPr lang="fr-FR" sz="2400" b="1">
              <a:solidFill>
                <a:schemeClr val="tx1"/>
              </a:solidFill>
            </a:endParaRPr>
          </a:p>
        </p:txBody>
      </p:sp>
      <p:sp>
        <p:nvSpPr>
          <p:cNvPr id="64521" name="Text Box 9"/>
          <p:cNvSpPr txBox="1">
            <a:spLocks noChangeArrowheads="1"/>
          </p:cNvSpPr>
          <p:nvPr/>
        </p:nvSpPr>
        <p:spPr bwMode="auto">
          <a:xfrm>
            <a:off x="611188" y="4432300"/>
            <a:ext cx="79930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u="sng"/>
              <a:t>Et voici le principe d’exclusion de W. Pauli, énoncé en 1924:</a:t>
            </a:r>
            <a:endParaRPr lang="fr-FR" sz="2400" b="1" u="sng"/>
          </a:p>
        </p:txBody>
      </p:sp>
      <p:pic>
        <p:nvPicPr>
          <p:cNvPr id="64522" name="Picture 10" descr="Pauli"/>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7596188" y="0"/>
            <a:ext cx="1414462" cy="19145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24" name="Line 12"/>
          <p:cNvSpPr>
            <a:spLocks noChangeShapeType="1"/>
          </p:cNvSpPr>
          <p:nvPr/>
        </p:nvSpPr>
        <p:spPr bwMode="auto">
          <a:xfrm>
            <a:off x="0" y="18669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64522"/>
                                        </p:tgtEl>
                                        <p:attrNameLst>
                                          <p:attrName>style.visibility</p:attrName>
                                        </p:attrNameLst>
                                      </p:cBhvr>
                                      <p:to>
                                        <p:strVal val="visible"/>
                                      </p:to>
                                    </p:set>
                                    <p:animEffect transition="in" filter="diamond(in)">
                                      <p:cBhvr>
                                        <p:cTn id="7" dur="1000"/>
                                        <p:tgtEl>
                                          <p:spTgt spid="645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64519"/>
                                        </p:tgtEl>
                                        <p:attrNameLst>
                                          <p:attrName>style.visibility</p:attrName>
                                        </p:attrNameLst>
                                      </p:cBhvr>
                                      <p:to>
                                        <p:strVal val="visible"/>
                                      </p:to>
                                    </p:set>
                                    <p:anim calcmode="lin" valueType="num">
                                      <p:cBhvr>
                                        <p:cTn id="12" dur="500" fill="hold"/>
                                        <p:tgtEl>
                                          <p:spTgt spid="64519"/>
                                        </p:tgtEl>
                                        <p:attrNameLst>
                                          <p:attrName>ppt_w</p:attrName>
                                        </p:attrNameLst>
                                      </p:cBhvr>
                                      <p:tavLst>
                                        <p:tav tm="0">
                                          <p:val>
                                            <p:fltVal val="0"/>
                                          </p:val>
                                        </p:tav>
                                        <p:tav tm="100000">
                                          <p:val>
                                            <p:strVal val="#ppt_w"/>
                                          </p:val>
                                        </p:tav>
                                      </p:tavLst>
                                    </p:anim>
                                    <p:anim calcmode="lin" valueType="num">
                                      <p:cBhvr>
                                        <p:cTn id="13" dur="500" fill="hold"/>
                                        <p:tgtEl>
                                          <p:spTgt spid="64519"/>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iterate type="lt">
                                    <p:tmPct val="0"/>
                                  </p:iterate>
                                  <p:childTnLst>
                                    <p:set>
                                      <p:cBhvr>
                                        <p:cTn id="17" dur="1" fill="hold">
                                          <p:stCondLst>
                                            <p:cond delay="0"/>
                                          </p:stCondLst>
                                        </p:cTn>
                                        <p:tgtEl>
                                          <p:spTgt spid="64517">
                                            <p:txEl>
                                              <p:pRg st="0" end="0"/>
                                            </p:txEl>
                                          </p:spTgt>
                                        </p:tgtEl>
                                        <p:attrNameLst>
                                          <p:attrName>style.visibility</p:attrName>
                                        </p:attrNameLst>
                                      </p:cBhvr>
                                      <p:to>
                                        <p:strVal val="visible"/>
                                      </p:to>
                                    </p:set>
                                    <p:animEffect transition="in" filter="slide(fromBottom)">
                                      <p:cBhvr>
                                        <p:cTn id="18" dur="500"/>
                                        <p:tgtEl>
                                          <p:spTgt spid="64517">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iterate type="lt">
                                    <p:tmPct val="0"/>
                                  </p:iterate>
                                  <p:childTnLst>
                                    <p:set>
                                      <p:cBhvr>
                                        <p:cTn id="22" dur="1" fill="hold">
                                          <p:stCondLst>
                                            <p:cond delay="0"/>
                                          </p:stCondLst>
                                        </p:cTn>
                                        <p:tgtEl>
                                          <p:spTgt spid="64517">
                                            <p:txEl>
                                              <p:pRg st="1" end="1"/>
                                            </p:txEl>
                                          </p:spTgt>
                                        </p:tgtEl>
                                        <p:attrNameLst>
                                          <p:attrName>style.visibility</p:attrName>
                                        </p:attrNameLst>
                                      </p:cBhvr>
                                      <p:to>
                                        <p:strVal val="visible"/>
                                      </p:to>
                                    </p:set>
                                    <p:animEffect transition="in" filter="slide(fromBottom)">
                                      <p:cBhvr>
                                        <p:cTn id="23" dur="500"/>
                                        <p:tgtEl>
                                          <p:spTgt spid="64517">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7" presetClass="entr" presetSubtype="10" fill="hold" grpId="0" nodeType="clickEffect">
                                  <p:stCondLst>
                                    <p:cond delay="0"/>
                                  </p:stCondLst>
                                  <p:childTnLst>
                                    <p:set>
                                      <p:cBhvr>
                                        <p:cTn id="27" dur="1" fill="hold">
                                          <p:stCondLst>
                                            <p:cond delay="0"/>
                                          </p:stCondLst>
                                        </p:cTn>
                                        <p:tgtEl>
                                          <p:spTgt spid="64521"/>
                                        </p:tgtEl>
                                        <p:attrNameLst>
                                          <p:attrName>style.visibility</p:attrName>
                                        </p:attrNameLst>
                                      </p:cBhvr>
                                      <p:to>
                                        <p:strVal val="visible"/>
                                      </p:to>
                                    </p:set>
                                    <p:anim calcmode="lin" valueType="num">
                                      <p:cBhvr>
                                        <p:cTn id="28" dur="500" fill="hold"/>
                                        <p:tgtEl>
                                          <p:spTgt spid="64521"/>
                                        </p:tgtEl>
                                        <p:attrNameLst>
                                          <p:attrName>ppt_w</p:attrName>
                                        </p:attrNameLst>
                                      </p:cBhvr>
                                      <p:tavLst>
                                        <p:tav tm="0">
                                          <p:val>
                                            <p:fltVal val="0"/>
                                          </p:val>
                                        </p:tav>
                                        <p:tav tm="100000">
                                          <p:val>
                                            <p:strVal val="#ppt_w"/>
                                          </p:val>
                                        </p:tav>
                                      </p:tavLst>
                                    </p:anim>
                                    <p:anim calcmode="lin" valueType="num">
                                      <p:cBhvr>
                                        <p:cTn id="29" dur="500" fill="hold"/>
                                        <p:tgtEl>
                                          <p:spTgt spid="64521"/>
                                        </p:tgtEl>
                                        <p:attrNameLst>
                                          <p:attrName>ppt_h</p:attrName>
                                        </p:attrNameLst>
                                      </p:cBhvr>
                                      <p:tavLst>
                                        <p:tav tm="0">
                                          <p:val>
                                            <p:strVal val="#ppt_h"/>
                                          </p:val>
                                        </p:tav>
                                        <p:tav tm="100000">
                                          <p:val>
                                            <p:strVal val="#ppt_h"/>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4" fill="hold" grpId="0" nodeType="clickEffect">
                                  <p:stCondLst>
                                    <p:cond delay="0"/>
                                  </p:stCondLst>
                                  <p:iterate type="lt">
                                    <p:tmPct val="0"/>
                                  </p:iterate>
                                  <p:childTnLst>
                                    <p:set>
                                      <p:cBhvr>
                                        <p:cTn id="33" dur="1" fill="hold">
                                          <p:stCondLst>
                                            <p:cond delay="0"/>
                                          </p:stCondLst>
                                        </p:cTn>
                                        <p:tgtEl>
                                          <p:spTgt spid="64520">
                                            <p:txEl>
                                              <p:pRg st="0" end="0"/>
                                            </p:txEl>
                                          </p:spTgt>
                                        </p:tgtEl>
                                        <p:attrNameLst>
                                          <p:attrName>style.visibility</p:attrName>
                                        </p:attrNameLst>
                                      </p:cBhvr>
                                      <p:to>
                                        <p:strVal val="visible"/>
                                      </p:to>
                                    </p:set>
                                    <p:animEffect transition="in" filter="slide(fromBottom)">
                                      <p:cBhvr>
                                        <p:cTn id="34" dur="500"/>
                                        <p:tgtEl>
                                          <p:spTgt spid="645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build="p"/>
      <p:bldP spid="64519" grpId="0"/>
      <p:bldP spid="64520" grpId="0" build="p"/>
      <p:bldP spid="6452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2" name="Picture 4" descr="CouchesElectrons"/>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14338" y="1125538"/>
            <a:ext cx="5453062" cy="330676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431" name="Text Box 103"/>
          <p:cNvSpPr txBox="1">
            <a:spLocks noChangeArrowheads="1"/>
          </p:cNvSpPr>
          <p:nvPr/>
        </p:nvSpPr>
        <p:spPr bwMode="auto">
          <a:xfrm>
            <a:off x="1784350" y="384175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Lithium</a:t>
            </a:r>
            <a:endParaRPr lang="fr-FR" b="1">
              <a:solidFill>
                <a:srgbClr val="FF0000"/>
              </a:solidFill>
            </a:endParaRPr>
          </a:p>
        </p:txBody>
      </p:sp>
      <p:sp>
        <p:nvSpPr>
          <p:cNvPr id="99435" name="Text Box 107"/>
          <p:cNvSpPr txBox="1">
            <a:spLocks noChangeArrowheads="1"/>
          </p:cNvSpPr>
          <p:nvPr/>
        </p:nvSpPr>
        <p:spPr bwMode="auto">
          <a:xfrm>
            <a:off x="1828800" y="384810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Bérylium</a:t>
            </a:r>
            <a:endParaRPr lang="fr-FR" b="1">
              <a:solidFill>
                <a:srgbClr val="FF0000"/>
              </a:solidFill>
            </a:endParaRPr>
          </a:p>
        </p:txBody>
      </p:sp>
      <p:sp>
        <p:nvSpPr>
          <p:cNvPr id="99446" name="Text Box 118"/>
          <p:cNvSpPr txBox="1">
            <a:spLocks noChangeArrowheads="1"/>
          </p:cNvSpPr>
          <p:nvPr/>
        </p:nvSpPr>
        <p:spPr bwMode="auto">
          <a:xfrm>
            <a:off x="1860550" y="384175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Carbone</a:t>
            </a:r>
            <a:endParaRPr lang="fr-FR" b="1">
              <a:solidFill>
                <a:srgbClr val="FF0000"/>
              </a:solidFill>
            </a:endParaRPr>
          </a:p>
        </p:txBody>
      </p:sp>
      <p:sp>
        <p:nvSpPr>
          <p:cNvPr id="99442" name="Text Box 114"/>
          <p:cNvSpPr txBox="1">
            <a:spLocks noChangeArrowheads="1"/>
          </p:cNvSpPr>
          <p:nvPr/>
        </p:nvSpPr>
        <p:spPr bwMode="auto">
          <a:xfrm>
            <a:off x="1949450" y="385445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Bore</a:t>
            </a:r>
            <a:endParaRPr lang="fr-FR" b="1">
              <a:solidFill>
                <a:srgbClr val="FF0000"/>
              </a:solidFill>
            </a:endParaRPr>
          </a:p>
        </p:txBody>
      </p:sp>
      <p:sp>
        <p:nvSpPr>
          <p:cNvPr id="99450" name="Text Box 122"/>
          <p:cNvSpPr txBox="1">
            <a:spLocks noChangeArrowheads="1"/>
          </p:cNvSpPr>
          <p:nvPr/>
        </p:nvSpPr>
        <p:spPr bwMode="auto">
          <a:xfrm>
            <a:off x="1866900" y="384810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Azote</a:t>
            </a:r>
            <a:endParaRPr lang="fr-FR" b="1">
              <a:solidFill>
                <a:srgbClr val="FF0000"/>
              </a:solidFill>
            </a:endParaRPr>
          </a:p>
        </p:txBody>
      </p:sp>
      <p:sp>
        <p:nvSpPr>
          <p:cNvPr id="99460" name="Text Box 132"/>
          <p:cNvSpPr txBox="1">
            <a:spLocks noChangeArrowheads="1"/>
          </p:cNvSpPr>
          <p:nvPr/>
        </p:nvSpPr>
        <p:spPr bwMode="auto">
          <a:xfrm>
            <a:off x="1954213" y="3849688"/>
            <a:ext cx="2209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Oxygène</a:t>
            </a:r>
            <a:endParaRPr lang="fr-FR" b="1">
              <a:solidFill>
                <a:srgbClr val="FF0000"/>
              </a:solidFill>
            </a:endParaRPr>
          </a:p>
        </p:txBody>
      </p:sp>
      <p:sp>
        <p:nvSpPr>
          <p:cNvPr id="99461" name="Text Box 133"/>
          <p:cNvSpPr txBox="1">
            <a:spLocks noChangeArrowheads="1"/>
          </p:cNvSpPr>
          <p:nvPr/>
        </p:nvSpPr>
        <p:spPr bwMode="auto">
          <a:xfrm>
            <a:off x="1927225" y="3851275"/>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Fluor</a:t>
            </a:r>
            <a:endParaRPr lang="fr-FR" b="1">
              <a:solidFill>
                <a:srgbClr val="FF0000"/>
              </a:solidFill>
            </a:endParaRPr>
          </a:p>
        </p:txBody>
      </p:sp>
      <p:sp>
        <p:nvSpPr>
          <p:cNvPr id="99462" name="Text Box 134"/>
          <p:cNvSpPr txBox="1">
            <a:spLocks noChangeArrowheads="1"/>
          </p:cNvSpPr>
          <p:nvPr/>
        </p:nvSpPr>
        <p:spPr bwMode="auto">
          <a:xfrm>
            <a:off x="1895475" y="3843338"/>
            <a:ext cx="2209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Néon</a:t>
            </a:r>
            <a:endParaRPr lang="fr-FR" b="1">
              <a:solidFill>
                <a:srgbClr val="FF0000"/>
              </a:solidFill>
            </a:endParaRPr>
          </a:p>
        </p:txBody>
      </p:sp>
      <p:sp>
        <p:nvSpPr>
          <p:cNvPr id="99360" name="Text Box 32"/>
          <p:cNvSpPr txBox="1">
            <a:spLocks noChangeArrowheads="1"/>
          </p:cNvSpPr>
          <p:nvPr/>
        </p:nvSpPr>
        <p:spPr bwMode="auto">
          <a:xfrm>
            <a:off x="647700" y="5164138"/>
            <a:ext cx="7596188" cy="64135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CC0066"/>
                </a:solidFill>
              </a:rPr>
              <a:t>Les différentes orbites apparaissent en ordonnée (= différentes valeurs du nombre quantique principal).</a:t>
            </a:r>
            <a:endParaRPr lang="fr-FR" b="1">
              <a:solidFill>
                <a:srgbClr val="CC0066"/>
              </a:solidFill>
            </a:endParaRPr>
          </a:p>
        </p:txBody>
      </p:sp>
      <p:sp>
        <p:nvSpPr>
          <p:cNvPr id="99361" name="Text Box 33"/>
          <p:cNvSpPr txBox="1">
            <a:spLocks noChangeArrowheads="1"/>
          </p:cNvSpPr>
          <p:nvPr/>
        </p:nvSpPr>
        <p:spPr bwMode="auto">
          <a:xfrm>
            <a:off x="647700" y="5164138"/>
            <a:ext cx="7596188" cy="64135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CC0066"/>
                </a:solidFill>
              </a:rPr>
              <a:t>Les différentes orbites apparaissent en ordonnée (= différentes valeurs du nombre quantique principal).</a:t>
            </a:r>
            <a:endParaRPr lang="fr-FR" b="1">
              <a:solidFill>
                <a:srgbClr val="CC0066"/>
              </a:solidFill>
            </a:endParaRPr>
          </a:p>
        </p:txBody>
      </p:sp>
      <p:sp>
        <p:nvSpPr>
          <p:cNvPr id="99370" name="Text Box 42"/>
          <p:cNvSpPr txBox="1">
            <a:spLocks noChangeArrowheads="1"/>
          </p:cNvSpPr>
          <p:nvPr/>
        </p:nvSpPr>
        <p:spPr bwMode="auto">
          <a:xfrm>
            <a:off x="611188" y="5153025"/>
            <a:ext cx="7596187" cy="1190625"/>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FF0000"/>
                </a:solidFill>
              </a:rPr>
              <a:t>En première approximation, la règle d’occupation des différents niveaux est simple. Les électrons occupent les différentes places successivement depuis le niveau d’énergie le plus bas jusqu’au niveau le plus élevé.</a:t>
            </a:r>
            <a:endParaRPr lang="fr-FR" b="1">
              <a:solidFill>
                <a:srgbClr val="FF0000"/>
              </a:solidFill>
            </a:endParaRPr>
          </a:p>
        </p:txBody>
      </p:sp>
      <p:sp>
        <p:nvSpPr>
          <p:cNvPr id="99330" name="Rectangle 2"/>
          <p:cNvSpPr>
            <a:spLocks noGrp="1" noChangeArrowheads="1"/>
          </p:cNvSpPr>
          <p:nvPr>
            <p:ph type="title"/>
          </p:nvPr>
        </p:nvSpPr>
        <p:spPr bwMode="auto">
          <a:xfrm>
            <a:off x="457200" y="6350"/>
            <a:ext cx="8229600" cy="8509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Avec ces 4 nombres quantiques, on peut maintenant construire un modèle pour les électrons atomiques</a:t>
            </a:r>
            <a:endParaRPr lang="fr-FR" sz="2400" b="1"/>
          </a:p>
        </p:txBody>
      </p:sp>
      <p:pic>
        <p:nvPicPr>
          <p:cNvPr id="99334" name="Picture 6" descr="EnergieCouches"/>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156325" y="1125538"/>
            <a:ext cx="2668588" cy="331311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44" name="Text Box 16"/>
          <p:cNvSpPr txBox="1">
            <a:spLocks noChangeArrowheads="1"/>
          </p:cNvSpPr>
          <p:nvPr/>
        </p:nvSpPr>
        <p:spPr bwMode="auto">
          <a:xfrm>
            <a:off x="395288" y="4652963"/>
            <a:ext cx="7596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t>Voici quelques explications sur cette représentation :</a:t>
            </a:r>
            <a:endParaRPr lang="fr-FR" b="1"/>
          </a:p>
        </p:txBody>
      </p:sp>
      <p:grpSp>
        <p:nvGrpSpPr>
          <p:cNvPr id="99346" name="Group 18"/>
          <p:cNvGrpSpPr>
            <a:grpSpLocks/>
          </p:cNvGrpSpPr>
          <p:nvPr/>
        </p:nvGrpSpPr>
        <p:grpSpPr bwMode="auto">
          <a:xfrm>
            <a:off x="539750" y="3429000"/>
            <a:ext cx="8172450" cy="2376488"/>
            <a:chOff x="340" y="2160"/>
            <a:chExt cx="5148" cy="1497"/>
          </a:xfrm>
        </p:grpSpPr>
        <p:sp>
          <p:nvSpPr>
            <p:cNvPr id="99342" name="Line 14"/>
            <p:cNvSpPr>
              <a:spLocks noChangeShapeType="1"/>
            </p:cNvSpPr>
            <p:nvPr/>
          </p:nvSpPr>
          <p:spPr bwMode="auto">
            <a:xfrm>
              <a:off x="340" y="3389"/>
              <a:ext cx="181" cy="0"/>
            </a:xfrm>
            <a:prstGeom prst="line">
              <a:avLst/>
            </a:prstGeom>
            <a:noFill/>
            <a:ln w="38100">
              <a:solidFill>
                <a:srgbClr val="4D4D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9343" name="Text Box 15"/>
            <p:cNvSpPr txBox="1">
              <a:spLocks noChangeArrowheads="1"/>
            </p:cNvSpPr>
            <p:nvPr/>
          </p:nvSpPr>
          <p:spPr bwMode="auto">
            <a:xfrm>
              <a:off x="703" y="3253"/>
              <a:ext cx="4785" cy="404"/>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4D4D4D"/>
                  </a:solidFill>
                </a:rPr>
                <a:t>sur chaque trait représenté, il ne peut y avoir que 1 ou 2 électrons, s’il y en a 2, alors leur spin sont opposés</a:t>
              </a:r>
              <a:endParaRPr lang="fr-FR" b="1">
                <a:solidFill>
                  <a:srgbClr val="4D4D4D"/>
                </a:solidFill>
              </a:endParaRPr>
            </a:p>
          </p:txBody>
        </p:sp>
        <p:sp>
          <p:nvSpPr>
            <p:cNvPr id="99345" name="Line 17"/>
            <p:cNvSpPr>
              <a:spLocks noChangeShapeType="1"/>
            </p:cNvSpPr>
            <p:nvPr/>
          </p:nvSpPr>
          <p:spPr bwMode="auto">
            <a:xfrm flipH="1">
              <a:off x="476" y="2160"/>
              <a:ext cx="1406" cy="1134"/>
            </a:xfrm>
            <a:prstGeom prst="line">
              <a:avLst/>
            </a:prstGeom>
            <a:noFill/>
            <a:ln w="9525">
              <a:solidFill>
                <a:srgbClr val="4D4D4D"/>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99349" name="Text Box 21"/>
          <p:cNvSpPr txBox="1">
            <a:spLocks noChangeArrowheads="1"/>
          </p:cNvSpPr>
          <p:nvPr/>
        </p:nvSpPr>
        <p:spPr bwMode="auto">
          <a:xfrm>
            <a:off x="647700" y="5164138"/>
            <a:ext cx="7596188" cy="64135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CC0066"/>
                </a:solidFill>
              </a:rPr>
              <a:t>Les différentes orbites apparaissent en ordonnée (= différentes valeurs du nombre quantique principal).</a:t>
            </a:r>
            <a:endParaRPr lang="fr-FR" b="1">
              <a:solidFill>
                <a:srgbClr val="CC0066"/>
              </a:solidFill>
            </a:endParaRPr>
          </a:p>
        </p:txBody>
      </p:sp>
      <p:grpSp>
        <p:nvGrpSpPr>
          <p:cNvPr id="99464" name="Group 136"/>
          <p:cNvGrpSpPr>
            <a:grpSpLocks/>
          </p:cNvGrpSpPr>
          <p:nvPr/>
        </p:nvGrpSpPr>
        <p:grpSpPr bwMode="auto">
          <a:xfrm>
            <a:off x="755650" y="3068638"/>
            <a:ext cx="4681538" cy="611187"/>
            <a:chOff x="476" y="1933"/>
            <a:chExt cx="2949" cy="385"/>
          </a:xfrm>
        </p:grpSpPr>
        <p:sp>
          <p:nvSpPr>
            <p:cNvPr id="99336" name="Oval 8"/>
            <p:cNvSpPr>
              <a:spLocks noChangeArrowheads="1"/>
            </p:cNvSpPr>
            <p:nvPr/>
          </p:nvSpPr>
          <p:spPr bwMode="auto">
            <a:xfrm>
              <a:off x="476" y="1933"/>
              <a:ext cx="2949" cy="363"/>
            </a:xfrm>
            <a:prstGeom prst="ellipse">
              <a:avLst/>
            </a:prstGeom>
            <a:solidFill>
              <a:srgbClr val="FF99CC">
                <a:alpha val="28999"/>
              </a:srgbClr>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51" name="Text Box 23"/>
            <p:cNvSpPr txBox="1">
              <a:spLocks noChangeArrowheads="1"/>
            </p:cNvSpPr>
            <p:nvPr/>
          </p:nvSpPr>
          <p:spPr bwMode="auto">
            <a:xfrm>
              <a:off x="1806" y="2087"/>
              <a:ext cx="11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400" b="1">
                  <a:solidFill>
                    <a:srgbClr val="CC0066"/>
                  </a:solidFill>
                </a:rPr>
                <a:t>n = 1, </a:t>
              </a:r>
              <a:r>
                <a:rPr lang="fr-CH" b="1">
                  <a:solidFill>
                    <a:srgbClr val="CC0000"/>
                  </a:solidFill>
                  <a:latin typeface="Freestyle Script" pitchFamily="66" charset="0"/>
                </a:rPr>
                <a:t>l</a:t>
              </a:r>
              <a:r>
                <a:rPr lang="fr-CH">
                  <a:solidFill>
                    <a:srgbClr val="CC0000"/>
                  </a:solidFill>
                  <a:latin typeface="Freestyle Script" pitchFamily="66" charset="0"/>
                </a:rPr>
                <a:t> </a:t>
              </a:r>
              <a:r>
                <a:rPr lang="fr-CH" sz="1400" b="1">
                  <a:solidFill>
                    <a:srgbClr val="CC0066"/>
                  </a:solidFill>
                </a:rPr>
                <a:t>=0, m=0</a:t>
              </a:r>
              <a:endParaRPr lang="fr-FR" sz="1400" b="1">
                <a:solidFill>
                  <a:srgbClr val="CC0066"/>
                </a:solidFill>
              </a:endParaRPr>
            </a:p>
          </p:txBody>
        </p:sp>
      </p:grpSp>
      <p:grpSp>
        <p:nvGrpSpPr>
          <p:cNvPr id="99465" name="Group 137"/>
          <p:cNvGrpSpPr>
            <a:grpSpLocks/>
          </p:cNvGrpSpPr>
          <p:nvPr/>
        </p:nvGrpSpPr>
        <p:grpSpPr bwMode="auto">
          <a:xfrm>
            <a:off x="827088" y="2492375"/>
            <a:ext cx="4681537" cy="576263"/>
            <a:chOff x="521" y="1570"/>
            <a:chExt cx="2949" cy="363"/>
          </a:xfrm>
        </p:grpSpPr>
        <p:sp>
          <p:nvSpPr>
            <p:cNvPr id="99354" name="Oval 26"/>
            <p:cNvSpPr>
              <a:spLocks noChangeArrowheads="1"/>
            </p:cNvSpPr>
            <p:nvPr/>
          </p:nvSpPr>
          <p:spPr bwMode="auto">
            <a:xfrm>
              <a:off x="521" y="1570"/>
              <a:ext cx="2949" cy="363"/>
            </a:xfrm>
            <a:prstGeom prst="ellipse">
              <a:avLst/>
            </a:prstGeom>
            <a:solidFill>
              <a:srgbClr val="FF99CC">
                <a:alpha val="28999"/>
              </a:srgbClr>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55" name="Text Box 27"/>
            <p:cNvSpPr txBox="1">
              <a:spLocks noChangeArrowheads="1"/>
            </p:cNvSpPr>
            <p:nvPr/>
          </p:nvSpPr>
          <p:spPr bwMode="auto">
            <a:xfrm>
              <a:off x="849" y="1652"/>
              <a:ext cx="63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CC0066"/>
                  </a:solidFill>
                </a:rPr>
                <a:t>n = 2</a:t>
              </a:r>
              <a:endParaRPr lang="fr-FR" b="1">
                <a:solidFill>
                  <a:srgbClr val="CC0066"/>
                </a:solidFill>
              </a:endParaRPr>
            </a:p>
          </p:txBody>
        </p:sp>
      </p:grpSp>
      <p:grpSp>
        <p:nvGrpSpPr>
          <p:cNvPr id="99359" name="Group 31"/>
          <p:cNvGrpSpPr>
            <a:grpSpLocks/>
          </p:cNvGrpSpPr>
          <p:nvPr/>
        </p:nvGrpSpPr>
        <p:grpSpPr bwMode="auto">
          <a:xfrm>
            <a:off x="900113" y="1700213"/>
            <a:ext cx="4681537" cy="720725"/>
            <a:chOff x="567" y="1071"/>
            <a:chExt cx="2949" cy="454"/>
          </a:xfrm>
        </p:grpSpPr>
        <p:sp>
          <p:nvSpPr>
            <p:cNvPr id="99357" name="Oval 29"/>
            <p:cNvSpPr>
              <a:spLocks noChangeArrowheads="1"/>
            </p:cNvSpPr>
            <p:nvPr/>
          </p:nvSpPr>
          <p:spPr bwMode="auto">
            <a:xfrm>
              <a:off x="567" y="1071"/>
              <a:ext cx="2949" cy="454"/>
            </a:xfrm>
            <a:prstGeom prst="ellipse">
              <a:avLst/>
            </a:prstGeom>
            <a:solidFill>
              <a:srgbClr val="FF99CC">
                <a:alpha val="28999"/>
              </a:srgbClr>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58" name="Text Box 30"/>
            <p:cNvSpPr txBox="1">
              <a:spLocks noChangeArrowheads="1"/>
            </p:cNvSpPr>
            <p:nvPr/>
          </p:nvSpPr>
          <p:spPr bwMode="auto">
            <a:xfrm>
              <a:off x="2245" y="1294"/>
              <a:ext cx="63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CC0066"/>
                  </a:solidFill>
                </a:rPr>
                <a:t>n = 3</a:t>
              </a:r>
              <a:endParaRPr lang="fr-FR" b="1">
                <a:solidFill>
                  <a:srgbClr val="CC0066"/>
                </a:solidFill>
              </a:endParaRPr>
            </a:p>
          </p:txBody>
        </p:sp>
      </p:grpSp>
      <p:grpSp>
        <p:nvGrpSpPr>
          <p:cNvPr id="99376" name="Group 48"/>
          <p:cNvGrpSpPr>
            <a:grpSpLocks/>
          </p:cNvGrpSpPr>
          <p:nvPr/>
        </p:nvGrpSpPr>
        <p:grpSpPr bwMode="auto">
          <a:xfrm>
            <a:off x="2927350" y="3300413"/>
            <a:ext cx="71438" cy="220662"/>
            <a:chOff x="4604" y="2931"/>
            <a:chExt cx="45" cy="139"/>
          </a:xfrm>
        </p:grpSpPr>
        <p:sp>
          <p:nvSpPr>
            <p:cNvPr id="99371" name="Oval 43"/>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72" name="Line 44"/>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377" name="Group 49"/>
          <p:cNvGrpSpPr>
            <a:grpSpLocks/>
          </p:cNvGrpSpPr>
          <p:nvPr/>
        </p:nvGrpSpPr>
        <p:grpSpPr bwMode="auto">
          <a:xfrm>
            <a:off x="3081338" y="3135313"/>
            <a:ext cx="71437" cy="209550"/>
            <a:chOff x="4881" y="2911"/>
            <a:chExt cx="45" cy="132"/>
          </a:xfrm>
        </p:grpSpPr>
        <p:sp>
          <p:nvSpPr>
            <p:cNvPr id="99373" name="Oval 45"/>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74" name="Line 46"/>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378" name="Group 50"/>
          <p:cNvGrpSpPr>
            <a:grpSpLocks/>
          </p:cNvGrpSpPr>
          <p:nvPr/>
        </p:nvGrpSpPr>
        <p:grpSpPr bwMode="auto">
          <a:xfrm>
            <a:off x="2895600" y="2887663"/>
            <a:ext cx="71438" cy="220662"/>
            <a:chOff x="4604" y="2931"/>
            <a:chExt cx="45" cy="139"/>
          </a:xfrm>
        </p:grpSpPr>
        <p:sp>
          <p:nvSpPr>
            <p:cNvPr id="99379" name="Oval 51"/>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80" name="Line 52"/>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381" name="Group 53"/>
          <p:cNvGrpSpPr>
            <a:grpSpLocks/>
          </p:cNvGrpSpPr>
          <p:nvPr/>
        </p:nvGrpSpPr>
        <p:grpSpPr bwMode="auto">
          <a:xfrm>
            <a:off x="3125788" y="2713038"/>
            <a:ext cx="71437" cy="209550"/>
            <a:chOff x="4881" y="2911"/>
            <a:chExt cx="45" cy="132"/>
          </a:xfrm>
        </p:grpSpPr>
        <p:sp>
          <p:nvSpPr>
            <p:cNvPr id="99382" name="Oval 54"/>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83" name="Line 55"/>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384" name="Group 56"/>
          <p:cNvGrpSpPr>
            <a:grpSpLocks/>
          </p:cNvGrpSpPr>
          <p:nvPr/>
        </p:nvGrpSpPr>
        <p:grpSpPr bwMode="auto">
          <a:xfrm>
            <a:off x="2344738" y="2722563"/>
            <a:ext cx="71437" cy="220662"/>
            <a:chOff x="4604" y="2931"/>
            <a:chExt cx="45" cy="139"/>
          </a:xfrm>
        </p:grpSpPr>
        <p:sp>
          <p:nvSpPr>
            <p:cNvPr id="99385" name="Oval 57"/>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86" name="Line 58"/>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393" name="Group 65"/>
          <p:cNvGrpSpPr>
            <a:grpSpLocks/>
          </p:cNvGrpSpPr>
          <p:nvPr/>
        </p:nvGrpSpPr>
        <p:grpSpPr bwMode="auto">
          <a:xfrm>
            <a:off x="2955925" y="2738438"/>
            <a:ext cx="71438" cy="220662"/>
            <a:chOff x="4604" y="2931"/>
            <a:chExt cx="45" cy="139"/>
          </a:xfrm>
        </p:grpSpPr>
        <p:sp>
          <p:nvSpPr>
            <p:cNvPr id="99394" name="Oval 66"/>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95" name="Line 67"/>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02" name="Group 74"/>
          <p:cNvGrpSpPr>
            <a:grpSpLocks/>
          </p:cNvGrpSpPr>
          <p:nvPr/>
        </p:nvGrpSpPr>
        <p:grpSpPr bwMode="auto">
          <a:xfrm>
            <a:off x="3524250" y="2735263"/>
            <a:ext cx="71438" cy="220662"/>
            <a:chOff x="4604" y="2931"/>
            <a:chExt cx="45" cy="139"/>
          </a:xfrm>
        </p:grpSpPr>
        <p:sp>
          <p:nvSpPr>
            <p:cNvPr id="99403" name="Oval 75"/>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04" name="Line 76"/>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14" name="Group 86"/>
          <p:cNvGrpSpPr>
            <a:grpSpLocks/>
          </p:cNvGrpSpPr>
          <p:nvPr/>
        </p:nvGrpSpPr>
        <p:grpSpPr bwMode="auto">
          <a:xfrm>
            <a:off x="3055938" y="2576513"/>
            <a:ext cx="71437" cy="209550"/>
            <a:chOff x="4881" y="2911"/>
            <a:chExt cx="45" cy="132"/>
          </a:xfrm>
        </p:grpSpPr>
        <p:sp>
          <p:nvSpPr>
            <p:cNvPr id="99415" name="Oval 87"/>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16" name="Line 88"/>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17" name="Group 89"/>
          <p:cNvGrpSpPr>
            <a:grpSpLocks/>
          </p:cNvGrpSpPr>
          <p:nvPr/>
        </p:nvGrpSpPr>
        <p:grpSpPr bwMode="auto">
          <a:xfrm>
            <a:off x="2481263" y="2563813"/>
            <a:ext cx="71437" cy="209550"/>
            <a:chOff x="4881" y="2911"/>
            <a:chExt cx="45" cy="132"/>
          </a:xfrm>
        </p:grpSpPr>
        <p:sp>
          <p:nvSpPr>
            <p:cNvPr id="99418" name="Oval 90"/>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19" name="Line 91"/>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20" name="Group 92"/>
          <p:cNvGrpSpPr>
            <a:grpSpLocks/>
          </p:cNvGrpSpPr>
          <p:nvPr/>
        </p:nvGrpSpPr>
        <p:grpSpPr bwMode="auto">
          <a:xfrm>
            <a:off x="3659188" y="2579688"/>
            <a:ext cx="71437" cy="209550"/>
            <a:chOff x="4881" y="2911"/>
            <a:chExt cx="45" cy="132"/>
          </a:xfrm>
        </p:grpSpPr>
        <p:sp>
          <p:nvSpPr>
            <p:cNvPr id="99421" name="Oval 93"/>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22" name="Line 94"/>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99423" name="Text Box 95"/>
          <p:cNvSpPr txBox="1">
            <a:spLocks noChangeArrowheads="1"/>
          </p:cNvSpPr>
          <p:nvPr/>
        </p:nvSpPr>
        <p:spPr bwMode="auto">
          <a:xfrm>
            <a:off x="1771650" y="384810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Hydrogène</a:t>
            </a:r>
            <a:endParaRPr lang="fr-FR" b="1">
              <a:solidFill>
                <a:srgbClr val="FF0000"/>
              </a:solidFill>
            </a:endParaRPr>
          </a:p>
        </p:txBody>
      </p:sp>
      <p:grpSp>
        <p:nvGrpSpPr>
          <p:cNvPr id="99424" name="Group 96"/>
          <p:cNvGrpSpPr>
            <a:grpSpLocks/>
          </p:cNvGrpSpPr>
          <p:nvPr/>
        </p:nvGrpSpPr>
        <p:grpSpPr bwMode="auto">
          <a:xfrm>
            <a:off x="6834188" y="4254500"/>
            <a:ext cx="71437" cy="220663"/>
            <a:chOff x="4604" y="2931"/>
            <a:chExt cx="45" cy="139"/>
          </a:xfrm>
        </p:grpSpPr>
        <p:sp>
          <p:nvSpPr>
            <p:cNvPr id="99425" name="Oval 97"/>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26" name="Line 98"/>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27" name="Group 99"/>
          <p:cNvGrpSpPr>
            <a:grpSpLocks/>
          </p:cNvGrpSpPr>
          <p:nvPr/>
        </p:nvGrpSpPr>
        <p:grpSpPr bwMode="auto">
          <a:xfrm>
            <a:off x="7092950" y="4065588"/>
            <a:ext cx="71438" cy="209550"/>
            <a:chOff x="4881" y="2911"/>
            <a:chExt cx="45" cy="132"/>
          </a:xfrm>
        </p:grpSpPr>
        <p:sp>
          <p:nvSpPr>
            <p:cNvPr id="99428" name="Oval 100"/>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29" name="Line 101"/>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99430" name="Text Box 102"/>
          <p:cNvSpPr txBox="1">
            <a:spLocks noChangeArrowheads="1"/>
          </p:cNvSpPr>
          <p:nvPr/>
        </p:nvSpPr>
        <p:spPr bwMode="auto">
          <a:xfrm>
            <a:off x="1797050" y="385445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FF0000"/>
                </a:solidFill>
              </a:rPr>
              <a:t>Hélium</a:t>
            </a:r>
            <a:endParaRPr lang="fr-FR" b="1">
              <a:solidFill>
                <a:srgbClr val="FF0000"/>
              </a:solidFill>
            </a:endParaRPr>
          </a:p>
        </p:txBody>
      </p:sp>
      <p:grpSp>
        <p:nvGrpSpPr>
          <p:cNvPr id="99369" name="Group 41"/>
          <p:cNvGrpSpPr>
            <a:grpSpLocks/>
          </p:cNvGrpSpPr>
          <p:nvPr/>
        </p:nvGrpSpPr>
        <p:grpSpPr bwMode="auto">
          <a:xfrm>
            <a:off x="611188" y="981075"/>
            <a:ext cx="7596187" cy="4818063"/>
            <a:chOff x="385" y="618"/>
            <a:chExt cx="4785" cy="3035"/>
          </a:xfrm>
        </p:grpSpPr>
        <p:sp>
          <p:nvSpPr>
            <p:cNvPr id="99362" name="Text Box 34"/>
            <p:cNvSpPr txBox="1">
              <a:spLocks noChangeArrowheads="1"/>
            </p:cNvSpPr>
            <p:nvPr/>
          </p:nvSpPr>
          <p:spPr bwMode="auto">
            <a:xfrm>
              <a:off x="385" y="3249"/>
              <a:ext cx="4785" cy="40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b="1">
                  <a:solidFill>
                    <a:srgbClr val="996633"/>
                  </a:solidFill>
                </a:rPr>
                <a:t>Les « niveaux » d’énergie électroniques sont représentés sur le schéma de droite</a:t>
              </a:r>
              <a:endParaRPr lang="fr-FR" b="1">
                <a:solidFill>
                  <a:srgbClr val="996633"/>
                </a:solidFill>
              </a:endParaRPr>
            </a:p>
          </p:txBody>
        </p:sp>
        <p:sp>
          <p:nvSpPr>
            <p:cNvPr id="99364" name="AutoShape 36"/>
            <p:cNvSpPr>
              <a:spLocks noChangeArrowheads="1"/>
            </p:cNvSpPr>
            <p:nvPr/>
          </p:nvSpPr>
          <p:spPr bwMode="auto">
            <a:xfrm>
              <a:off x="3107" y="618"/>
              <a:ext cx="997" cy="499"/>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996633"/>
            </a:solidFill>
            <a:ln w="9525">
              <a:solidFill>
                <a:srgbClr val="9966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65" name="Oval 37"/>
            <p:cNvSpPr>
              <a:spLocks noChangeArrowheads="1"/>
            </p:cNvSpPr>
            <p:nvPr/>
          </p:nvSpPr>
          <p:spPr bwMode="auto">
            <a:xfrm>
              <a:off x="4014" y="1117"/>
              <a:ext cx="181" cy="907"/>
            </a:xfrm>
            <a:prstGeom prst="ellipse">
              <a:avLst/>
            </a:prstGeom>
            <a:solidFill>
              <a:srgbClr val="996633">
                <a:alpha val="24001"/>
              </a:srgbClr>
            </a:solidFill>
            <a:ln w="9525">
              <a:solidFill>
                <a:srgbClr val="9966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9432" name="Group 104"/>
          <p:cNvGrpSpPr>
            <a:grpSpLocks/>
          </p:cNvGrpSpPr>
          <p:nvPr/>
        </p:nvGrpSpPr>
        <p:grpSpPr bwMode="auto">
          <a:xfrm>
            <a:off x="6845300" y="3136900"/>
            <a:ext cx="71438" cy="220663"/>
            <a:chOff x="4604" y="2931"/>
            <a:chExt cx="45" cy="139"/>
          </a:xfrm>
        </p:grpSpPr>
        <p:sp>
          <p:nvSpPr>
            <p:cNvPr id="99433" name="Oval 105"/>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34" name="Line 106"/>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36" name="Group 108"/>
          <p:cNvGrpSpPr>
            <a:grpSpLocks/>
          </p:cNvGrpSpPr>
          <p:nvPr/>
        </p:nvGrpSpPr>
        <p:grpSpPr bwMode="auto">
          <a:xfrm>
            <a:off x="7070725" y="2952750"/>
            <a:ext cx="71438" cy="209550"/>
            <a:chOff x="4881" y="2911"/>
            <a:chExt cx="45" cy="132"/>
          </a:xfrm>
        </p:grpSpPr>
        <p:sp>
          <p:nvSpPr>
            <p:cNvPr id="99437" name="Oval 109"/>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38" name="Line 110"/>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39" name="Group 111"/>
          <p:cNvGrpSpPr>
            <a:grpSpLocks/>
          </p:cNvGrpSpPr>
          <p:nvPr/>
        </p:nvGrpSpPr>
        <p:grpSpPr bwMode="auto">
          <a:xfrm>
            <a:off x="7304088" y="2919413"/>
            <a:ext cx="71437" cy="220662"/>
            <a:chOff x="4604" y="2931"/>
            <a:chExt cx="45" cy="139"/>
          </a:xfrm>
        </p:grpSpPr>
        <p:sp>
          <p:nvSpPr>
            <p:cNvPr id="99440" name="Oval 112"/>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41" name="Line 113"/>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43" name="Group 115"/>
          <p:cNvGrpSpPr>
            <a:grpSpLocks/>
          </p:cNvGrpSpPr>
          <p:nvPr/>
        </p:nvGrpSpPr>
        <p:grpSpPr bwMode="auto">
          <a:xfrm>
            <a:off x="7486650" y="2911475"/>
            <a:ext cx="71438" cy="220663"/>
            <a:chOff x="4604" y="2931"/>
            <a:chExt cx="45" cy="139"/>
          </a:xfrm>
        </p:grpSpPr>
        <p:sp>
          <p:nvSpPr>
            <p:cNvPr id="99444" name="Oval 116"/>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45" name="Line 117"/>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47" name="Group 119"/>
          <p:cNvGrpSpPr>
            <a:grpSpLocks/>
          </p:cNvGrpSpPr>
          <p:nvPr/>
        </p:nvGrpSpPr>
        <p:grpSpPr bwMode="auto">
          <a:xfrm>
            <a:off x="7702550" y="2913063"/>
            <a:ext cx="71438" cy="220662"/>
            <a:chOff x="4604" y="2931"/>
            <a:chExt cx="45" cy="139"/>
          </a:xfrm>
        </p:grpSpPr>
        <p:sp>
          <p:nvSpPr>
            <p:cNvPr id="99448" name="Oval 120"/>
            <p:cNvSpPr>
              <a:spLocks noChangeArrowheads="1"/>
            </p:cNvSpPr>
            <p:nvPr/>
          </p:nvSpPr>
          <p:spPr bwMode="auto">
            <a:xfrm>
              <a:off x="4604" y="2931"/>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49" name="Line 121"/>
            <p:cNvSpPr>
              <a:spLocks noChangeShapeType="1"/>
            </p:cNvSpPr>
            <p:nvPr/>
          </p:nvSpPr>
          <p:spPr bwMode="auto">
            <a:xfrm>
              <a:off x="4628" y="2979"/>
              <a:ext cx="0" cy="9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51" name="Group 123"/>
          <p:cNvGrpSpPr>
            <a:grpSpLocks/>
          </p:cNvGrpSpPr>
          <p:nvPr/>
        </p:nvGrpSpPr>
        <p:grpSpPr bwMode="auto">
          <a:xfrm>
            <a:off x="7389813" y="2733675"/>
            <a:ext cx="71437" cy="209550"/>
            <a:chOff x="4881" y="2911"/>
            <a:chExt cx="45" cy="132"/>
          </a:xfrm>
        </p:grpSpPr>
        <p:sp>
          <p:nvSpPr>
            <p:cNvPr id="99452" name="Oval 124"/>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53" name="Line 125"/>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54" name="Group 126"/>
          <p:cNvGrpSpPr>
            <a:grpSpLocks/>
          </p:cNvGrpSpPr>
          <p:nvPr/>
        </p:nvGrpSpPr>
        <p:grpSpPr bwMode="auto">
          <a:xfrm>
            <a:off x="7605713" y="2735263"/>
            <a:ext cx="71437" cy="209550"/>
            <a:chOff x="4881" y="2911"/>
            <a:chExt cx="45" cy="132"/>
          </a:xfrm>
        </p:grpSpPr>
        <p:sp>
          <p:nvSpPr>
            <p:cNvPr id="99455" name="Oval 127"/>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56" name="Line 128"/>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9457" name="Group 129"/>
          <p:cNvGrpSpPr>
            <a:grpSpLocks/>
          </p:cNvGrpSpPr>
          <p:nvPr/>
        </p:nvGrpSpPr>
        <p:grpSpPr bwMode="auto">
          <a:xfrm>
            <a:off x="7821613" y="2736850"/>
            <a:ext cx="71437" cy="209550"/>
            <a:chOff x="4881" y="2911"/>
            <a:chExt cx="45" cy="132"/>
          </a:xfrm>
        </p:grpSpPr>
        <p:sp>
          <p:nvSpPr>
            <p:cNvPr id="99458" name="Oval 130"/>
            <p:cNvSpPr>
              <a:spLocks noChangeArrowheads="1"/>
            </p:cNvSpPr>
            <p:nvPr/>
          </p:nvSpPr>
          <p:spPr bwMode="auto">
            <a:xfrm>
              <a:off x="4881" y="2998"/>
              <a:ext cx="45" cy="45"/>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59" name="Line 131"/>
            <p:cNvSpPr>
              <a:spLocks noChangeShapeType="1"/>
            </p:cNvSpPr>
            <p:nvPr/>
          </p:nvSpPr>
          <p:spPr bwMode="auto">
            <a:xfrm>
              <a:off x="4902" y="2911"/>
              <a:ext cx="0" cy="91"/>
            </a:xfrm>
            <a:prstGeom prst="line">
              <a:avLst/>
            </a:prstGeom>
            <a:noFill/>
            <a:ln w="952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99463" name="Text Box 135"/>
          <p:cNvSpPr txBox="1">
            <a:spLocks noChangeArrowheads="1"/>
          </p:cNvSpPr>
          <p:nvPr/>
        </p:nvSpPr>
        <p:spPr bwMode="auto">
          <a:xfrm>
            <a:off x="2000250" y="1295400"/>
            <a:ext cx="4476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6000" b="1">
                <a:solidFill>
                  <a:srgbClr val="FF0000"/>
                </a:solidFill>
              </a:rPr>
              <a:t>etc …</a:t>
            </a:r>
            <a:endParaRPr lang="fr-FR" sz="6000" b="1">
              <a:solidFill>
                <a:srgbClr val="FF0000"/>
              </a:solidFill>
            </a:endParaRPr>
          </a:p>
        </p:txBody>
      </p:sp>
      <p:grpSp>
        <p:nvGrpSpPr>
          <p:cNvPr id="99471" name="Group 143"/>
          <p:cNvGrpSpPr>
            <a:grpSpLocks/>
          </p:cNvGrpSpPr>
          <p:nvPr/>
        </p:nvGrpSpPr>
        <p:grpSpPr bwMode="auto">
          <a:xfrm>
            <a:off x="3952875" y="2533650"/>
            <a:ext cx="5191125" cy="396875"/>
            <a:chOff x="2490" y="1596"/>
            <a:chExt cx="3270" cy="250"/>
          </a:xfrm>
        </p:grpSpPr>
        <p:sp>
          <p:nvSpPr>
            <p:cNvPr id="99466" name="Line 138"/>
            <p:cNvSpPr>
              <a:spLocks noChangeShapeType="1"/>
            </p:cNvSpPr>
            <p:nvPr/>
          </p:nvSpPr>
          <p:spPr bwMode="auto">
            <a:xfrm>
              <a:off x="2490" y="1728"/>
              <a:ext cx="1158" cy="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9468" name="Text Box 140"/>
            <p:cNvSpPr txBox="1">
              <a:spLocks noChangeArrowheads="1"/>
            </p:cNvSpPr>
            <p:nvPr/>
          </p:nvSpPr>
          <p:spPr bwMode="auto">
            <a:xfrm>
              <a:off x="3720" y="1596"/>
              <a:ext cx="20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a:solidFill>
                    <a:srgbClr val="FF0000"/>
                  </a:solidFill>
                  <a:latin typeface="Freestyle Script" pitchFamily="66" charset="0"/>
                </a:rPr>
                <a:t>l</a:t>
              </a:r>
              <a:r>
                <a:rPr lang="fr-CH">
                  <a:solidFill>
                    <a:srgbClr val="FF0000"/>
                  </a:solidFill>
                </a:rPr>
                <a:t> </a:t>
              </a:r>
              <a:r>
                <a:rPr lang="fr-CH" sz="1400">
                  <a:solidFill>
                    <a:srgbClr val="FF0000"/>
                  </a:solidFill>
                </a:rPr>
                <a:t>=1</a:t>
              </a:r>
              <a:r>
                <a:rPr lang="fr-CH">
                  <a:solidFill>
                    <a:srgbClr val="FF0000"/>
                  </a:solidFill>
                </a:rPr>
                <a:t> </a:t>
              </a:r>
              <a:r>
                <a:rPr lang="fr-CH" sz="1400">
                  <a:solidFill>
                    <a:srgbClr val="FF0000"/>
                  </a:solidFill>
                </a:rPr>
                <a:t>valeurs possibles de m: -1, 0, +1</a:t>
              </a:r>
              <a:endParaRPr lang="fr-FR" sz="1400">
                <a:solidFill>
                  <a:srgbClr val="FF0000"/>
                </a:solidFill>
              </a:endParaRPr>
            </a:p>
          </p:txBody>
        </p:sp>
      </p:grpSp>
      <p:grpSp>
        <p:nvGrpSpPr>
          <p:cNvPr id="99470" name="Group 142"/>
          <p:cNvGrpSpPr>
            <a:grpSpLocks/>
          </p:cNvGrpSpPr>
          <p:nvPr/>
        </p:nvGrpSpPr>
        <p:grpSpPr bwMode="auto">
          <a:xfrm>
            <a:off x="3292475" y="2797175"/>
            <a:ext cx="5851525" cy="396875"/>
            <a:chOff x="2074" y="1762"/>
            <a:chExt cx="3686" cy="250"/>
          </a:xfrm>
        </p:grpSpPr>
        <p:sp>
          <p:nvSpPr>
            <p:cNvPr id="99467" name="Line 139"/>
            <p:cNvSpPr>
              <a:spLocks noChangeShapeType="1"/>
            </p:cNvSpPr>
            <p:nvPr/>
          </p:nvSpPr>
          <p:spPr bwMode="auto">
            <a:xfrm>
              <a:off x="2074" y="1838"/>
              <a:ext cx="1566" cy="7"/>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9469" name="Text Box 141"/>
            <p:cNvSpPr txBox="1">
              <a:spLocks noChangeArrowheads="1"/>
            </p:cNvSpPr>
            <p:nvPr/>
          </p:nvSpPr>
          <p:spPr bwMode="auto">
            <a:xfrm>
              <a:off x="3712" y="1762"/>
              <a:ext cx="20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a:solidFill>
                    <a:srgbClr val="FF0000"/>
                  </a:solidFill>
                  <a:latin typeface="Freestyle Script" pitchFamily="66" charset="0"/>
                </a:rPr>
                <a:t>l</a:t>
              </a:r>
              <a:r>
                <a:rPr lang="fr-CH" sz="2000">
                  <a:solidFill>
                    <a:srgbClr val="FF0000"/>
                  </a:solidFill>
                </a:rPr>
                <a:t> </a:t>
              </a:r>
              <a:r>
                <a:rPr lang="fr-CH" sz="1400">
                  <a:solidFill>
                    <a:srgbClr val="FF0000"/>
                  </a:solidFill>
                </a:rPr>
                <a:t>=0 valeurs possibles de m: 0</a:t>
              </a:r>
              <a:endParaRPr lang="fr-FR" sz="1400">
                <a:solidFill>
                  <a:srgbClr val="FF0000"/>
                </a:solidFill>
              </a:endParaRPr>
            </a:p>
          </p:txBody>
        </p:sp>
      </p:grpSp>
      <p:sp>
        <p:nvSpPr>
          <p:cNvPr id="99472" name="Text Box 144"/>
          <p:cNvSpPr txBox="1">
            <a:spLocks noChangeArrowheads="1"/>
          </p:cNvSpPr>
          <p:nvPr/>
        </p:nvSpPr>
        <p:spPr bwMode="auto">
          <a:xfrm>
            <a:off x="6229350" y="895350"/>
            <a:ext cx="2686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Réf. : Physique de E. Hecht p. 1162</a:t>
            </a:r>
            <a:endParaRPr lang="fr-FR" sz="1200"/>
          </a:p>
        </p:txBody>
      </p:sp>
      <p:grpSp>
        <p:nvGrpSpPr>
          <p:cNvPr id="99481" name="Group 153"/>
          <p:cNvGrpSpPr>
            <a:grpSpLocks/>
          </p:cNvGrpSpPr>
          <p:nvPr/>
        </p:nvGrpSpPr>
        <p:grpSpPr bwMode="auto">
          <a:xfrm>
            <a:off x="5937250" y="1685925"/>
            <a:ext cx="2317750" cy="752475"/>
            <a:chOff x="3632" y="1062"/>
            <a:chExt cx="1460" cy="474"/>
          </a:xfrm>
        </p:grpSpPr>
        <p:sp>
          <p:nvSpPr>
            <p:cNvPr id="99475" name="Text Box 147"/>
            <p:cNvSpPr txBox="1">
              <a:spLocks noChangeArrowheads="1"/>
            </p:cNvSpPr>
            <p:nvPr/>
          </p:nvSpPr>
          <p:spPr bwMode="auto">
            <a:xfrm>
              <a:off x="3632" y="1286"/>
              <a:ext cx="7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a:solidFill>
                    <a:srgbClr val="FF0000"/>
                  </a:solidFill>
                  <a:latin typeface="Freestyle Script" pitchFamily="66" charset="0"/>
                </a:rPr>
                <a:t>l</a:t>
              </a:r>
              <a:r>
                <a:rPr lang="fr-CH" sz="2000">
                  <a:solidFill>
                    <a:srgbClr val="FF0000"/>
                  </a:solidFill>
                </a:rPr>
                <a:t> </a:t>
              </a:r>
              <a:r>
                <a:rPr lang="fr-CH" sz="1400">
                  <a:solidFill>
                    <a:srgbClr val="FF0000"/>
                  </a:solidFill>
                </a:rPr>
                <a:t>=0 ; m= 0</a:t>
              </a:r>
              <a:endParaRPr lang="fr-FR" sz="1400">
                <a:solidFill>
                  <a:srgbClr val="FF0000"/>
                </a:solidFill>
              </a:endParaRPr>
            </a:p>
          </p:txBody>
        </p:sp>
        <p:sp>
          <p:nvSpPr>
            <p:cNvPr id="99479" name="Text Box 151"/>
            <p:cNvSpPr txBox="1">
              <a:spLocks noChangeArrowheads="1"/>
            </p:cNvSpPr>
            <p:nvPr/>
          </p:nvSpPr>
          <p:spPr bwMode="auto">
            <a:xfrm>
              <a:off x="3632" y="1062"/>
              <a:ext cx="14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a:solidFill>
                    <a:srgbClr val="FF0000"/>
                  </a:solidFill>
                  <a:latin typeface="Freestyle Script" pitchFamily="66" charset="0"/>
                </a:rPr>
                <a:t>l</a:t>
              </a:r>
              <a:r>
                <a:rPr lang="fr-CH" sz="2000">
                  <a:solidFill>
                    <a:srgbClr val="FF0000"/>
                  </a:solidFill>
                </a:rPr>
                <a:t> </a:t>
              </a:r>
              <a:r>
                <a:rPr lang="fr-CH" sz="1400">
                  <a:solidFill>
                    <a:srgbClr val="FF0000"/>
                  </a:solidFill>
                </a:rPr>
                <a:t>=2 ; m= -2, -1, 0, +1, +2</a:t>
              </a:r>
              <a:endParaRPr lang="fr-FR" sz="1400">
                <a:solidFill>
                  <a:srgbClr val="FF0000"/>
                </a:solidFill>
              </a:endParaRPr>
            </a:p>
          </p:txBody>
        </p:sp>
        <p:sp>
          <p:nvSpPr>
            <p:cNvPr id="99480" name="Text Box 152"/>
            <p:cNvSpPr txBox="1">
              <a:spLocks noChangeArrowheads="1"/>
            </p:cNvSpPr>
            <p:nvPr/>
          </p:nvSpPr>
          <p:spPr bwMode="auto">
            <a:xfrm>
              <a:off x="3632" y="1174"/>
              <a:ext cx="11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a:solidFill>
                    <a:srgbClr val="FF0000"/>
                  </a:solidFill>
                  <a:latin typeface="Freestyle Script" pitchFamily="66" charset="0"/>
                </a:rPr>
                <a:t>l</a:t>
              </a:r>
              <a:r>
                <a:rPr lang="fr-CH" sz="2000">
                  <a:solidFill>
                    <a:srgbClr val="FF0000"/>
                  </a:solidFill>
                </a:rPr>
                <a:t> </a:t>
              </a:r>
              <a:r>
                <a:rPr lang="fr-CH" sz="1400">
                  <a:solidFill>
                    <a:srgbClr val="FF0000"/>
                  </a:solidFill>
                </a:rPr>
                <a:t>=1 ; m= -1, 0, +1</a:t>
              </a:r>
              <a:endParaRPr lang="fr-FR" sz="1400">
                <a:solidFill>
                  <a:srgbClr val="FF0000"/>
                </a:solidFill>
              </a:endParaRPr>
            </a:p>
          </p:txBody>
        </p:sp>
      </p:grpSp>
      <p:sp>
        <p:nvSpPr>
          <p:cNvPr id="99482" name="Line 154"/>
          <p:cNvSpPr>
            <a:spLocks noChangeShapeType="1"/>
          </p:cNvSpPr>
          <p:nvPr/>
        </p:nvSpPr>
        <p:spPr bwMode="auto">
          <a:xfrm>
            <a:off x="0" y="8382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9483" name="Text Box 155"/>
          <p:cNvSpPr txBox="1">
            <a:spLocks noChangeArrowheads="1"/>
          </p:cNvSpPr>
          <p:nvPr/>
        </p:nvSpPr>
        <p:spPr bwMode="auto">
          <a:xfrm>
            <a:off x="1568450" y="901700"/>
            <a:ext cx="2686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Réf. : Physique de E. Hecht p. 1159</a:t>
            </a: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948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93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9346"/>
                                        </p:tgtEl>
                                        <p:attrNameLst>
                                          <p:attrName>style.visibility</p:attrName>
                                        </p:attrNameLst>
                                      </p:cBhvr>
                                      <p:to>
                                        <p:strVal val="visible"/>
                                      </p:to>
                                    </p:set>
                                  </p:childTnLst>
                                  <p:subTnLst>
                                    <p:set>
                                      <p:cBhvr override="childStyle">
                                        <p:cTn dur="1" fill="hold" display="0" masterRel="nextClick" afterEffect="1"/>
                                        <p:tgtEl>
                                          <p:spTgt spid="99346"/>
                                        </p:tgtEl>
                                        <p:attrNameLst>
                                          <p:attrName>style.visibility</p:attrName>
                                        </p:attrNameLst>
                                      </p:cBhvr>
                                      <p:to>
                                        <p:strVal val="hidden"/>
                                      </p:to>
                                    </p:set>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9349"/>
                                        </p:tgtEl>
                                        <p:attrNameLst>
                                          <p:attrName>style.visibility</p:attrName>
                                        </p:attrNameLst>
                                      </p:cBhvr>
                                      <p:to>
                                        <p:strVal val="visible"/>
                                      </p:to>
                                    </p:set>
                                  </p:childTnLst>
                                  <p:subTnLst>
                                    <p:set>
                                      <p:cBhvr override="childStyle">
                                        <p:cTn dur="1" fill="hold" display="0" masterRel="nextClick" afterEffect="1"/>
                                        <p:tgtEl>
                                          <p:spTgt spid="99349"/>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99464"/>
                                        </p:tgtEl>
                                        <p:attrNameLst>
                                          <p:attrName>style.visibility</p:attrName>
                                        </p:attrNameLst>
                                      </p:cBhvr>
                                      <p:to>
                                        <p:strVal val="visible"/>
                                      </p:to>
                                    </p:set>
                                  </p:childTnLst>
                                  <p:subTnLst>
                                    <p:set>
                                      <p:cBhvr override="childStyle">
                                        <p:cTn dur="1" fill="hold" display="0" masterRel="nextClick" afterEffect="1"/>
                                        <p:tgtEl>
                                          <p:spTgt spid="99464"/>
                                        </p:tgtEl>
                                        <p:attrNameLst>
                                          <p:attrName>style.visibility</p:attrName>
                                        </p:attrNameLst>
                                      </p:cBhvr>
                                      <p:to>
                                        <p:strVal val="hidden"/>
                                      </p:to>
                                    </p:set>
                                  </p:sub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99360"/>
                                        </p:tgtEl>
                                        <p:attrNameLst>
                                          <p:attrName>style.visibility</p:attrName>
                                        </p:attrNameLst>
                                      </p:cBhvr>
                                      <p:to>
                                        <p:strVal val="visible"/>
                                      </p:to>
                                    </p:set>
                                  </p:childTnLst>
                                  <p:subTnLst>
                                    <p:set>
                                      <p:cBhvr override="childStyle">
                                        <p:cTn dur="1" fill="hold" display="0" masterRel="nextClick" afterEffect="1"/>
                                        <p:tgtEl>
                                          <p:spTgt spid="99360"/>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99465"/>
                                        </p:tgtEl>
                                        <p:attrNameLst>
                                          <p:attrName>style.visibility</p:attrName>
                                        </p:attrNameLst>
                                      </p:cBhvr>
                                      <p:to>
                                        <p:strVal val="visible"/>
                                      </p:to>
                                    </p:set>
                                  </p:childTnLst>
                                  <p:subTnLst>
                                    <p:set>
                                      <p:cBhvr override="childStyle">
                                        <p:cTn dur="1" fill="hold" display="0" masterRel="nextClick" afterEffect="1"/>
                                        <p:tgtEl>
                                          <p:spTgt spid="99465"/>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99470"/>
                                        </p:tgtEl>
                                        <p:attrNameLst>
                                          <p:attrName>style.visibility</p:attrName>
                                        </p:attrNameLst>
                                      </p:cBhvr>
                                      <p:to>
                                        <p:strVal val="visible"/>
                                      </p:to>
                                    </p:set>
                                  </p:childTnLst>
                                  <p:subTnLst>
                                    <p:set>
                                      <p:cBhvr override="childStyle">
                                        <p:cTn dur="1" fill="hold" display="0" masterRel="nextClick" afterEffect="1"/>
                                        <p:tgtEl>
                                          <p:spTgt spid="99470"/>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99471"/>
                                        </p:tgtEl>
                                        <p:attrNameLst>
                                          <p:attrName>style.visibility</p:attrName>
                                        </p:attrNameLst>
                                      </p:cBhvr>
                                      <p:to>
                                        <p:strVal val="visible"/>
                                      </p:to>
                                    </p:set>
                                  </p:childTnLst>
                                  <p:subTnLst>
                                    <p:set>
                                      <p:cBhvr override="childStyle">
                                        <p:cTn dur="1" fill="hold" display="0" masterRel="nextClick" afterEffect="1"/>
                                        <p:tgtEl>
                                          <p:spTgt spid="99471"/>
                                        </p:tgtEl>
                                        <p:attrNameLst>
                                          <p:attrName>style.visibility</p:attrName>
                                        </p:attrNameLst>
                                      </p:cBhvr>
                                      <p:to>
                                        <p:strVal val="hidden"/>
                                      </p:to>
                                    </p:set>
                                  </p:sub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9361"/>
                                        </p:tgtEl>
                                        <p:attrNameLst>
                                          <p:attrName>style.visibility</p:attrName>
                                        </p:attrNameLst>
                                      </p:cBhvr>
                                      <p:to>
                                        <p:strVal val="visible"/>
                                      </p:to>
                                    </p:set>
                                  </p:childTnLst>
                                  <p:subTnLst>
                                    <p:set>
                                      <p:cBhvr override="childStyle">
                                        <p:cTn dur="1" fill="hold" display="0" masterRel="nextClick" afterEffect="1"/>
                                        <p:tgtEl>
                                          <p:spTgt spid="99361"/>
                                        </p:tgtEl>
                                        <p:attrNameLst>
                                          <p:attrName>style.visibility</p:attrName>
                                        </p:attrNameLst>
                                      </p:cBhvr>
                                      <p:to>
                                        <p:strVal val="hidden"/>
                                      </p:to>
                                    </p:set>
                                  </p:subTnLst>
                                </p:cTn>
                              </p:par>
                              <p:par>
                                <p:cTn id="35" presetID="1" presetClass="entr" presetSubtype="0" fill="hold" nodeType="withEffect">
                                  <p:stCondLst>
                                    <p:cond delay="0"/>
                                  </p:stCondLst>
                                  <p:childTnLst>
                                    <p:set>
                                      <p:cBhvr>
                                        <p:cTn id="36" dur="1" fill="hold">
                                          <p:stCondLst>
                                            <p:cond delay="0"/>
                                          </p:stCondLst>
                                        </p:cTn>
                                        <p:tgtEl>
                                          <p:spTgt spid="99481"/>
                                        </p:tgtEl>
                                        <p:attrNameLst>
                                          <p:attrName>style.visibility</p:attrName>
                                        </p:attrNameLst>
                                      </p:cBhvr>
                                      <p:to>
                                        <p:strVal val="visible"/>
                                      </p:to>
                                    </p:set>
                                  </p:childTnLst>
                                  <p:subTnLst>
                                    <p:set>
                                      <p:cBhvr override="childStyle">
                                        <p:cTn dur="1" fill="hold" display="0" masterRel="nextClick" afterEffect="1"/>
                                        <p:tgtEl>
                                          <p:spTgt spid="99481"/>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99359"/>
                                        </p:tgtEl>
                                        <p:attrNameLst>
                                          <p:attrName>style.visibility</p:attrName>
                                        </p:attrNameLst>
                                      </p:cBhvr>
                                      <p:to>
                                        <p:strVal val="visible"/>
                                      </p:to>
                                    </p:set>
                                  </p:childTnLst>
                                  <p:subTnLst>
                                    <p:set>
                                      <p:cBhvr override="childStyle">
                                        <p:cTn dur="1" fill="hold" display="0" masterRel="nextClick" afterEffect="1"/>
                                        <p:tgtEl>
                                          <p:spTgt spid="99359"/>
                                        </p:tgtEl>
                                        <p:attrNameLst>
                                          <p:attrName>style.visibility</p:attrName>
                                        </p:attrNameLst>
                                      </p:cBhvr>
                                      <p:to>
                                        <p:strVal val="hidden"/>
                                      </p:to>
                                    </p:set>
                                  </p:sub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99369"/>
                                        </p:tgtEl>
                                        <p:attrNameLst>
                                          <p:attrName>style.visibility</p:attrName>
                                        </p:attrNameLst>
                                      </p:cBhvr>
                                      <p:to>
                                        <p:strVal val="visible"/>
                                      </p:to>
                                    </p:set>
                                  </p:childTnLst>
                                  <p:subTnLst>
                                    <p:set>
                                      <p:cBhvr override="childStyle">
                                        <p:cTn dur="1" fill="hold" display="0" masterRel="nextClick" afterEffect="1"/>
                                        <p:tgtEl>
                                          <p:spTgt spid="99369"/>
                                        </p:tgtEl>
                                        <p:attrNameLst>
                                          <p:attrName>style.visibility</p:attrName>
                                        </p:attrNameLst>
                                      </p:cBhvr>
                                      <p:to>
                                        <p:strVal val="hidden"/>
                                      </p:to>
                                    </p:set>
                                  </p:subTnLst>
                                </p:cTn>
                              </p:par>
                              <p:par>
                                <p:cTn id="43" presetID="1" presetClass="entr" presetSubtype="0" fill="hold" nodeType="withEffect">
                                  <p:stCondLst>
                                    <p:cond delay="0"/>
                                  </p:stCondLst>
                                  <p:childTnLst>
                                    <p:set>
                                      <p:cBhvr>
                                        <p:cTn id="44" dur="1" fill="hold">
                                          <p:stCondLst>
                                            <p:cond delay="0"/>
                                          </p:stCondLst>
                                        </p:cTn>
                                        <p:tgtEl>
                                          <p:spTgt spid="993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947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9937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9937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94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9423"/>
                                        </p:tgtEl>
                                        <p:attrNameLst>
                                          <p:attrName>style.visibility</p:attrName>
                                        </p:attrNameLst>
                                      </p:cBhvr>
                                      <p:to>
                                        <p:strVal val="visible"/>
                                      </p:to>
                                    </p:set>
                                  </p:childTnLst>
                                  <p:subTnLst>
                                    <p:set>
                                      <p:cBhvr override="childStyle">
                                        <p:cTn dur="1" fill="hold" display="0" masterRel="nextClick" afterEffect="1"/>
                                        <p:tgtEl>
                                          <p:spTgt spid="99423"/>
                                        </p:tgtEl>
                                        <p:attrNameLst>
                                          <p:attrName>style.visibility</p:attrName>
                                        </p:attrNameLst>
                                      </p:cBhvr>
                                      <p:to>
                                        <p:strVal val="hidden"/>
                                      </p:to>
                                    </p:set>
                                  </p:sub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9937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9430"/>
                                        </p:tgtEl>
                                        <p:attrNameLst>
                                          <p:attrName>style.visibility</p:attrName>
                                        </p:attrNameLst>
                                      </p:cBhvr>
                                      <p:to>
                                        <p:strVal val="visible"/>
                                      </p:to>
                                    </p:set>
                                  </p:childTnLst>
                                  <p:subTnLst>
                                    <p:set>
                                      <p:cBhvr override="childStyle">
                                        <p:cTn dur="1" fill="hold" display="0" masterRel="nextClick" afterEffect="1"/>
                                        <p:tgtEl>
                                          <p:spTgt spid="99430"/>
                                        </p:tgtEl>
                                        <p:attrNameLst>
                                          <p:attrName>style.visibility</p:attrName>
                                        </p:attrNameLst>
                                      </p:cBhvr>
                                      <p:to>
                                        <p:strVal val="hidden"/>
                                      </p:to>
                                    </p:set>
                                  </p:subTnLst>
                                </p:cTn>
                              </p:par>
                              <p:par>
                                <p:cTn id="65" presetID="1" presetClass="entr" presetSubtype="0" fill="hold" nodeType="withEffect">
                                  <p:stCondLst>
                                    <p:cond delay="0"/>
                                  </p:stCondLst>
                                  <p:childTnLst>
                                    <p:set>
                                      <p:cBhvr>
                                        <p:cTn id="66" dur="1" fill="hold">
                                          <p:stCondLst>
                                            <p:cond delay="0"/>
                                          </p:stCondLst>
                                        </p:cTn>
                                        <p:tgtEl>
                                          <p:spTgt spid="99427"/>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9937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9431"/>
                                        </p:tgtEl>
                                        <p:attrNameLst>
                                          <p:attrName>style.visibility</p:attrName>
                                        </p:attrNameLst>
                                      </p:cBhvr>
                                      <p:to>
                                        <p:strVal val="visible"/>
                                      </p:to>
                                    </p:set>
                                  </p:childTnLst>
                                  <p:subTnLst>
                                    <p:set>
                                      <p:cBhvr override="childStyle">
                                        <p:cTn dur="1" fill="hold" display="0" masterRel="nextClick" afterEffect="1"/>
                                        <p:tgtEl>
                                          <p:spTgt spid="99431"/>
                                        </p:tgtEl>
                                        <p:attrNameLst>
                                          <p:attrName>style.visibility</p:attrName>
                                        </p:attrNameLst>
                                      </p:cBhvr>
                                      <p:to>
                                        <p:strVal val="hidden"/>
                                      </p:to>
                                    </p:set>
                                  </p:subTnLst>
                                </p:cTn>
                              </p:par>
                              <p:par>
                                <p:cTn id="73" presetID="1" presetClass="entr" presetSubtype="0" fill="hold" nodeType="withEffect">
                                  <p:stCondLst>
                                    <p:cond delay="0"/>
                                  </p:stCondLst>
                                  <p:childTnLst>
                                    <p:set>
                                      <p:cBhvr>
                                        <p:cTn id="74" dur="1" fill="hold">
                                          <p:stCondLst>
                                            <p:cond delay="0"/>
                                          </p:stCondLst>
                                        </p:cTn>
                                        <p:tgtEl>
                                          <p:spTgt spid="99432"/>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9938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9435"/>
                                        </p:tgtEl>
                                        <p:attrNameLst>
                                          <p:attrName>style.visibility</p:attrName>
                                        </p:attrNameLst>
                                      </p:cBhvr>
                                      <p:to>
                                        <p:strVal val="visible"/>
                                      </p:to>
                                    </p:set>
                                  </p:childTnLst>
                                  <p:subTnLst>
                                    <p:set>
                                      <p:cBhvr override="childStyle">
                                        <p:cTn dur="1" fill="hold" display="0" masterRel="nextClick" afterEffect="1"/>
                                        <p:tgtEl>
                                          <p:spTgt spid="99435"/>
                                        </p:tgtEl>
                                        <p:attrNameLst>
                                          <p:attrName>style.visibility</p:attrName>
                                        </p:attrNameLst>
                                      </p:cBhvr>
                                      <p:to>
                                        <p:strVal val="hidden"/>
                                      </p:to>
                                    </p:set>
                                  </p:subTnLst>
                                </p:cTn>
                              </p:par>
                              <p:par>
                                <p:cTn id="81" presetID="1" presetClass="entr" presetSubtype="0" fill="hold" nodeType="withEffect">
                                  <p:stCondLst>
                                    <p:cond delay="0"/>
                                  </p:stCondLst>
                                  <p:childTnLst>
                                    <p:set>
                                      <p:cBhvr>
                                        <p:cTn id="82" dur="1" fill="hold">
                                          <p:stCondLst>
                                            <p:cond delay="0"/>
                                          </p:stCondLst>
                                        </p:cTn>
                                        <p:tgtEl>
                                          <p:spTgt spid="99436"/>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9939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99442"/>
                                        </p:tgtEl>
                                        <p:attrNameLst>
                                          <p:attrName>style.visibility</p:attrName>
                                        </p:attrNameLst>
                                      </p:cBhvr>
                                      <p:to>
                                        <p:strVal val="visible"/>
                                      </p:to>
                                    </p:set>
                                  </p:childTnLst>
                                  <p:subTnLst>
                                    <p:set>
                                      <p:cBhvr override="childStyle">
                                        <p:cTn dur="1" fill="hold" display="0" masterRel="nextClick" afterEffect="1"/>
                                        <p:tgtEl>
                                          <p:spTgt spid="99442"/>
                                        </p:tgtEl>
                                        <p:attrNameLst>
                                          <p:attrName>style.visibility</p:attrName>
                                        </p:attrNameLst>
                                      </p:cBhvr>
                                      <p:to>
                                        <p:strVal val="hidden"/>
                                      </p:to>
                                    </p:set>
                                  </p:subTnLst>
                                </p:cTn>
                              </p:par>
                              <p:par>
                                <p:cTn id="89" presetID="1" presetClass="entr" presetSubtype="0" fill="hold" nodeType="withEffect">
                                  <p:stCondLst>
                                    <p:cond delay="0"/>
                                  </p:stCondLst>
                                  <p:childTnLst>
                                    <p:set>
                                      <p:cBhvr>
                                        <p:cTn id="90" dur="1" fill="hold">
                                          <p:stCondLst>
                                            <p:cond delay="0"/>
                                          </p:stCondLst>
                                        </p:cTn>
                                        <p:tgtEl>
                                          <p:spTgt spid="99439"/>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nodeType="clickEffect">
                                  <p:stCondLst>
                                    <p:cond delay="0"/>
                                  </p:stCondLst>
                                  <p:childTnLst>
                                    <p:set>
                                      <p:cBhvr>
                                        <p:cTn id="94" dur="1" fill="hold">
                                          <p:stCondLst>
                                            <p:cond delay="0"/>
                                          </p:stCondLst>
                                        </p:cTn>
                                        <p:tgtEl>
                                          <p:spTgt spid="9938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9446"/>
                                        </p:tgtEl>
                                        <p:attrNameLst>
                                          <p:attrName>style.visibility</p:attrName>
                                        </p:attrNameLst>
                                      </p:cBhvr>
                                      <p:to>
                                        <p:strVal val="visible"/>
                                      </p:to>
                                    </p:set>
                                  </p:childTnLst>
                                  <p:subTnLst>
                                    <p:set>
                                      <p:cBhvr override="childStyle">
                                        <p:cTn dur="1" fill="hold" display="0" masterRel="nextClick" afterEffect="1"/>
                                        <p:tgtEl>
                                          <p:spTgt spid="99446"/>
                                        </p:tgtEl>
                                        <p:attrNameLst>
                                          <p:attrName>style.visibility</p:attrName>
                                        </p:attrNameLst>
                                      </p:cBhvr>
                                      <p:to>
                                        <p:strVal val="hidden"/>
                                      </p:to>
                                    </p:set>
                                  </p:subTnLst>
                                </p:cTn>
                              </p:par>
                              <p:par>
                                <p:cTn id="97" presetID="1" presetClass="entr" presetSubtype="0" fill="hold" nodeType="withEffect">
                                  <p:stCondLst>
                                    <p:cond delay="0"/>
                                  </p:stCondLst>
                                  <p:childTnLst>
                                    <p:set>
                                      <p:cBhvr>
                                        <p:cTn id="98" dur="1" fill="hold">
                                          <p:stCondLst>
                                            <p:cond delay="0"/>
                                          </p:stCondLst>
                                        </p:cTn>
                                        <p:tgtEl>
                                          <p:spTgt spid="99443"/>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nodeType="clickEffect">
                                  <p:stCondLst>
                                    <p:cond delay="0"/>
                                  </p:stCondLst>
                                  <p:childTnLst>
                                    <p:set>
                                      <p:cBhvr>
                                        <p:cTn id="102" dur="1" fill="hold">
                                          <p:stCondLst>
                                            <p:cond delay="0"/>
                                          </p:stCondLst>
                                        </p:cTn>
                                        <p:tgtEl>
                                          <p:spTgt spid="99402"/>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99450"/>
                                        </p:tgtEl>
                                        <p:attrNameLst>
                                          <p:attrName>style.visibility</p:attrName>
                                        </p:attrNameLst>
                                      </p:cBhvr>
                                      <p:to>
                                        <p:strVal val="visible"/>
                                      </p:to>
                                    </p:set>
                                  </p:childTnLst>
                                  <p:subTnLst>
                                    <p:set>
                                      <p:cBhvr override="childStyle">
                                        <p:cTn dur="1" fill="hold" display="0" masterRel="nextClick" afterEffect="1"/>
                                        <p:tgtEl>
                                          <p:spTgt spid="99450"/>
                                        </p:tgtEl>
                                        <p:attrNameLst>
                                          <p:attrName>style.visibility</p:attrName>
                                        </p:attrNameLst>
                                      </p:cBhvr>
                                      <p:to>
                                        <p:strVal val="hidden"/>
                                      </p:to>
                                    </p:set>
                                  </p:subTnLst>
                                </p:cTn>
                              </p:par>
                              <p:par>
                                <p:cTn id="105" presetID="1" presetClass="entr" presetSubtype="0" fill="hold" nodeType="withEffect">
                                  <p:stCondLst>
                                    <p:cond delay="0"/>
                                  </p:stCondLst>
                                  <p:childTnLst>
                                    <p:set>
                                      <p:cBhvr>
                                        <p:cTn id="106" dur="1" fill="hold">
                                          <p:stCondLst>
                                            <p:cond delay="0"/>
                                          </p:stCondLst>
                                        </p:cTn>
                                        <p:tgtEl>
                                          <p:spTgt spid="99447"/>
                                        </p:tgtEl>
                                        <p:attrNameLst>
                                          <p:attrName>style.visibility</p:attrName>
                                        </p:attrNameLst>
                                      </p:cBhvr>
                                      <p:to>
                                        <p:strVal val="visible"/>
                                      </p:to>
                                    </p:se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nodeType="clickEffect">
                                  <p:stCondLst>
                                    <p:cond delay="0"/>
                                  </p:stCondLst>
                                  <p:childTnLst>
                                    <p:set>
                                      <p:cBhvr>
                                        <p:cTn id="110" dur="1" fill="hold">
                                          <p:stCondLst>
                                            <p:cond delay="0"/>
                                          </p:stCondLst>
                                        </p:cTn>
                                        <p:tgtEl>
                                          <p:spTgt spid="9941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99460"/>
                                        </p:tgtEl>
                                        <p:attrNameLst>
                                          <p:attrName>style.visibility</p:attrName>
                                        </p:attrNameLst>
                                      </p:cBhvr>
                                      <p:to>
                                        <p:strVal val="visible"/>
                                      </p:to>
                                    </p:set>
                                  </p:childTnLst>
                                  <p:subTnLst>
                                    <p:set>
                                      <p:cBhvr override="childStyle">
                                        <p:cTn dur="1" fill="hold" display="0" masterRel="nextClick" afterEffect="1"/>
                                        <p:tgtEl>
                                          <p:spTgt spid="99460"/>
                                        </p:tgtEl>
                                        <p:attrNameLst>
                                          <p:attrName>style.visibility</p:attrName>
                                        </p:attrNameLst>
                                      </p:cBhvr>
                                      <p:to>
                                        <p:strVal val="hidden"/>
                                      </p:to>
                                    </p:set>
                                  </p:subTnLst>
                                </p:cTn>
                              </p:par>
                              <p:par>
                                <p:cTn id="113" presetID="1" presetClass="entr" presetSubtype="0" fill="hold" nodeType="withEffect">
                                  <p:stCondLst>
                                    <p:cond delay="0"/>
                                  </p:stCondLst>
                                  <p:childTnLst>
                                    <p:set>
                                      <p:cBhvr>
                                        <p:cTn id="114" dur="1" fill="hold">
                                          <p:stCondLst>
                                            <p:cond delay="0"/>
                                          </p:stCondLst>
                                        </p:cTn>
                                        <p:tgtEl>
                                          <p:spTgt spid="99451"/>
                                        </p:tgtEl>
                                        <p:attrNameLst>
                                          <p:attrName>style.visibility</p:attrName>
                                        </p:attrNameLst>
                                      </p:cBhvr>
                                      <p:to>
                                        <p:strVal val="visible"/>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 presetClass="entr" presetSubtype="0" fill="hold" nodeType="clickEffect">
                                  <p:stCondLst>
                                    <p:cond delay="0"/>
                                  </p:stCondLst>
                                  <p:childTnLst>
                                    <p:set>
                                      <p:cBhvr>
                                        <p:cTn id="118" dur="1" fill="hold">
                                          <p:stCondLst>
                                            <p:cond delay="0"/>
                                          </p:stCondLst>
                                        </p:cTn>
                                        <p:tgtEl>
                                          <p:spTgt spid="99417"/>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9461"/>
                                        </p:tgtEl>
                                        <p:attrNameLst>
                                          <p:attrName>style.visibility</p:attrName>
                                        </p:attrNameLst>
                                      </p:cBhvr>
                                      <p:to>
                                        <p:strVal val="visible"/>
                                      </p:to>
                                    </p:set>
                                  </p:childTnLst>
                                  <p:subTnLst>
                                    <p:set>
                                      <p:cBhvr override="childStyle">
                                        <p:cTn dur="1" fill="hold" display="0" masterRel="nextClick" afterEffect="1"/>
                                        <p:tgtEl>
                                          <p:spTgt spid="99461"/>
                                        </p:tgtEl>
                                        <p:attrNameLst>
                                          <p:attrName>style.visibility</p:attrName>
                                        </p:attrNameLst>
                                      </p:cBhvr>
                                      <p:to>
                                        <p:strVal val="hidden"/>
                                      </p:to>
                                    </p:set>
                                  </p:subTnLst>
                                </p:cTn>
                              </p:par>
                              <p:par>
                                <p:cTn id="121" presetID="1" presetClass="entr" presetSubtype="0" fill="hold" nodeType="withEffect">
                                  <p:stCondLst>
                                    <p:cond delay="0"/>
                                  </p:stCondLst>
                                  <p:childTnLst>
                                    <p:set>
                                      <p:cBhvr>
                                        <p:cTn id="122" dur="1" fill="hold">
                                          <p:stCondLst>
                                            <p:cond delay="0"/>
                                          </p:stCondLst>
                                        </p:cTn>
                                        <p:tgtEl>
                                          <p:spTgt spid="99454"/>
                                        </p:tgtEl>
                                        <p:attrNameLst>
                                          <p:attrName>style.visibility</p:attrName>
                                        </p:attrNameLst>
                                      </p:cBhvr>
                                      <p:to>
                                        <p:strVal val="visible"/>
                                      </p:to>
                                    </p:se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 presetClass="entr" presetSubtype="0" fill="hold" nodeType="clickEffect">
                                  <p:stCondLst>
                                    <p:cond delay="0"/>
                                  </p:stCondLst>
                                  <p:childTnLst>
                                    <p:set>
                                      <p:cBhvr>
                                        <p:cTn id="126" dur="1" fill="hold">
                                          <p:stCondLst>
                                            <p:cond delay="0"/>
                                          </p:stCondLst>
                                        </p:cTn>
                                        <p:tgtEl>
                                          <p:spTgt spid="99420"/>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99462"/>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99457"/>
                                        </p:tgtEl>
                                        <p:attrNameLst>
                                          <p:attrName>style.visibility</p:attrName>
                                        </p:attrNameLst>
                                      </p:cBhvr>
                                      <p:to>
                                        <p:strVal val="visible"/>
                                      </p:to>
                                    </p:se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994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431" grpId="0"/>
      <p:bldP spid="99435" grpId="0"/>
      <p:bldP spid="99446" grpId="0"/>
      <p:bldP spid="99442" grpId="0"/>
      <p:bldP spid="99450" grpId="0"/>
      <p:bldP spid="99460" grpId="0"/>
      <p:bldP spid="99461" grpId="0"/>
      <p:bldP spid="99462" grpId="0"/>
      <p:bldP spid="99360" grpId="1" animBg="1"/>
      <p:bldP spid="99361" grpId="0" animBg="1"/>
      <p:bldP spid="99370" grpId="1" animBg="1"/>
      <p:bldP spid="99344" grpId="0"/>
      <p:bldP spid="99349" grpId="0" animBg="1"/>
      <p:bldP spid="99423" grpId="0"/>
      <p:bldP spid="99430" grpId="0"/>
      <p:bldP spid="99463" grpId="0"/>
      <p:bldP spid="99472" grpId="0"/>
      <p:bldP spid="9948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43" name="Rectangle 19"/>
          <p:cNvSpPr>
            <a:spLocks noChangeArrowheads="1"/>
          </p:cNvSpPr>
          <p:nvPr/>
        </p:nvSpPr>
        <p:spPr bwMode="auto">
          <a:xfrm>
            <a:off x="450850" y="1898650"/>
            <a:ext cx="4876800" cy="239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009900"/>
                </a:solidFill>
              </a:rPr>
              <a:t>	Un des 2 électrons de l’orbitale 2s</a:t>
            </a:r>
            <a:r>
              <a:rPr lang="fr-CH" sz="2000" b="1" baseline="30000">
                <a:solidFill>
                  <a:srgbClr val="009900"/>
                </a:solidFill>
              </a:rPr>
              <a:t>2</a:t>
            </a:r>
            <a:r>
              <a:rPr lang="fr-CH" sz="2000" b="1">
                <a:solidFill>
                  <a:srgbClr val="009900"/>
                </a:solidFill>
              </a:rPr>
              <a:t> peut facilement passer sur l’orbitale supérieure (il ne lui faut que 2eV d’énergie).</a:t>
            </a:r>
          </a:p>
          <a:p>
            <a:pPr marL="342900" indent="-342900">
              <a:spcBef>
                <a:spcPct val="20000"/>
              </a:spcBef>
            </a:pPr>
            <a:r>
              <a:rPr lang="fr-CH" sz="2000" b="1">
                <a:solidFill>
                  <a:srgbClr val="009900"/>
                </a:solidFill>
              </a:rPr>
              <a:t>	Le carbone peut donc aussi se présenter avec 4 électrons solitaires.</a:t>
            </a:r>
            <a:endParaRPr lang="fr-FR" sz="2000" b="1">
              <a:solidFill>
                <a:srgbClr val="009900"/>
              </a:solidFill>
            </a:endParaRPr>
          </a:p>
        </p:txBody>
      </p:sp>
      <p:sp>
        <p:nvSpPr>
          <p:cNvPr id="103426" name="Rectangle 2"/>
          <p:cNvSpPr>
            <a:spLocks noGrp="1" noChangeArrowheads="1"/>
          </p:cNvSpPr>
          <p:nvPr>
            <p:ph type="title"/>
          </p:nvPr>
        </p:nvSpPr>
        <p:spPr bwMode="auto">
          <a:xfrm>
            <a:off x="457200" y="7938"/>
            <a:ext cx="8229600" cy="9334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800"/>
              <a:t>L’occupation des différents niveaux d’énergie par les électrons n’est en fait pas si simple !</a:t>
            </a:r>
            <a:endParaRPr lang="fr-FR" sz="2800"/>
          </a:p>
        </p:txBody>
      </p:sp>
      <p:sp>
        <p:nvSpPr>
          <p:cNvPr id="103427" name="Rectangle 3"/>
          <p:cNvSpPr>
            <a:spLocks noGrp="1" noChangeArrowheads="1"/>
          </p:cNvSpPr>
          <p:nvPr>
            <p:ph type="body" sz="half" idx="1"/>
          </p:nvPr>
        </p:nvSpPr>
        <p:spPr bwMode="auto">
          <a:xfrm>
            <a:off x="228600" y="1346200"/>
            <a:ext cx="4210050" cy="3540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buFontTx/>
              <a:buNone/>
            </a:pPr>
            <a:r>
              <a:rPr lang="fr-CH" sz="2400" b="1"/>
              <a:t>Exemple avec le carbone :</a:t>
            </a:r>
            <a:endParaRPr lang="fr-FR" sz="2400" b="1"/>
          </a:p>
        </p:txBody>
      </p:sp>
      <p:pic>
        <p:nvPicPr>
          <p:cNvPr id="103431" name="Picture 7" descr="ValencesCarbone"/>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65800" y="1208088"/>
            <a:ext cx="2432050" cy="526891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3" name="Oval 9"/>
          <p:cNvSpPr>
            <a:spLocks noChangeArrowheads="1"/>
          </p:cNvSpPr>
          <p:nvPr/>
        </p:nvSpPr>
        <p:spPr bwMode="auto">
          <a:xfrm>
            <a:off x="5238750" y="3105150"/>
            <a:ext cx="2819400" cy="1733550"/>
          </a:xfrm>
          <a:prstGeom prst="ellipse">
            <a:avLst/>
          </a:prstGeom>
          <a:solidFill>
            <a:srgbClr val="FFCCFF">
              <a:alpha val="39999"/>
            </a:srgbClr>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35" name="Rectangle 11"/>
          <p:cNvSpPr>
            <a:spLocks noChangeArrowheads="1"/>
          </p:cNvSpPr>
          <p:nvPr/>
        </p:nvSpPr>
        <p:spPr bwMode="auto">
          <a:xfrm>
            <a:off x="374650" y="2165350"/>
            <a:ext cx="4762500" cy="237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FF0000"/>
                </a:solidFill>
              </a:rPr>
              <a:t>	Dans cette situation, le carbone peut « partager » ses 4 électrons solitaires pour faire des liaisons avec du carbone et/ou d’autres atomes.</a:t>
            </a:r>
          </a:p>
          <a:p>
            <a:pPr marL="342900" indent="-342900">
              <a:spcBef>
                <a:spcPct val="20000"/>
              </a:spcBef>
            </a:pPr>
            <a:r>
              <a:rPr lang="fr-CH" sz="2000" b="1">
                <a:solidFill>
                  <a:srgbClr val="FF0000"/>
                </a:solidFill>
              </a:rPr>
              <a:t> 	Par exemple pour former du CH</a:t>
            </a:r>
            <a:r>
              <a:rPr lang="fr-CH" sz="2000" b="1" baseline="-25000">
                <a:solidFill>
                  <a:srgbClr val="FF0000"/>
                </a:solidFill>
              </a:rPr>
              <a:t>4</a:t>
            </a:r>
            <a:r>
              <a:rPr lang="fr-CH" sz="2000" b="1">
                <a:solidFill>
                  <a:srgbClr val="FF0000"/>
                </a:solidFill>
              </a:rPr>
              <a:t> (méthane).</a:t>
            </a:r>
            <a:endParaRPr lang="fr-FR" sz="2000" b="1">
              <a:solidFill>
                <a:srgbClr val="FF0000"/>
              </a:solidFill>
            </a:endParaRPr>
          </a:p>
        </p:txBody>
      </p:sp>
      <p:sp>
        <p:nvSpPr>
          <p:cNvPr id="103434" name="Rectangle 10"/>
          <p:cNvSpPr>
            <a:spLocks noChangeArrowheads="1"/>
          </p:cNvSpPr>
          <p:nvPr/>
        </p:nvSpPr>
        <p:spPr bwMode="auto">
          <a:xfrm>
            <a:off x="368300" y="3092450"/>
            <a:ext cx="4648200" cy="178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FF0000"/>
                </a:solidFill>
              </a:rPr>
              <a:t>	Dans cette situation, le carbone peut « partager » ses 2 électrons solitaires pour créer des liaisons avec du carbone et/ou d’autres atomes.</a:t>
            </a:r>
            <a:endParaRPr lang="fr-FR" sz="2000" b="1">
              <a:solidFill>
                <a:srgbClr val="FF0000"/>
              </a:solidFill>
            </a:endParaRPr>
          </a:p>
        </p:txBody>
      </p:sp>
      <p:sp>
        <p:nvSpPr>
          <p:cNvPr id="103436" name="Oval 12"/>
          <p:cNvSpPr>
            <a:spLocks noChangeArrowheads="1"/>
          </p:cNvSpPr>
          <p:nvPr/>
        </p:nvSpPr>
        <p:spPr bwMode="auto">
          <a:xfrm>
            <a:off x="5187950" y="1454150"/>
            <a:ext cx="2819400" cy="1733550"/>
          </a:xfrm>
          <a:prstGeom prst="ellipse">
            <a:avLst/>
          </a:prstGeom>
          <a:solidFill>
            <a:srgbClr val="FFCCFF">
              <a:alpha val="39999"/>
            </a:srgbClr>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37" name="Rectangle 13"/>
          <p:cNvSpPr>
            <a:spLocks noChangeArrowheads="1"/>
          </p:cNvSpPr>
          <p:nvPr/>
        </p:nvSpPr>
        <p:spPr bwMode="auto">
          <a:xfrm>
            <a:off x="381000" y="2762250"/>
            <a:ext cx="4819650"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chemeClr val="tx1"/>
                </a:solidFill>
              </a:rPr>
              <a:t>	Les 4 électrons des niveaux d’énergie supérieurs peuvent s’arranger de 3 façons différentes.</a:t>
            </a:r>
            <a:endParaRPr lang="fr-FR" sz="2000" b="1">
              <a:solidFill>
                <a:schemeClr val="tx1"/>
              </a:solidFill>
            </a:endParaRPr>
          </a:p>
        </p:txBody>
      </p:sp>
      <p:sp>
        <p:nvSpPr>
          <p:cNvPr id="103438" name="Oval 14"/>
          <p:cNvSpPr>
            <a:spLocks noChangeArrowheads="1"/>
          </p:cNvSpPr>
          <p:nvPr/>
        </p:nvSpPr>
        <p:spPr bwMode="auto">
          <a:xfrm>
            <a:off x="6178550" y="4826000"/>
            <a:ext cx="895350" cy="952500"/>
          </a:xfrm>
          <a:prstGeom prst="ellipse">
            <a:avLst/>
          </a:prstGeom>
          <a:solidFill>
            <a:srgbClr val="33CC33">
              <a:alpha val="39999"/>
            </a:srgbClr>
          </a:solidFill>
          <a:ln w="9525">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41" name="Rectangle 17"/>
          <p:cNvSpPr>
            <a:spLocks noChangeArrowheads="1"/>
          </p:cNvSpPr>
          <p:nvPr/>
        </p:nvSpPr>
        <p:spPr bwMode="auto">
          <a:xfrm>
            <a:off x="374650" y="2965450"/>
            <a:ext cx="5048250" cy="138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009900"/>
                </a:solidFill>
              </a:rPr>
              <a:t>	Les 4 électrons forment 1 paire et il y a 2 électrons qui restent solitaires. Les électrons de la paire sont de spin opposé.</a:t>
            </a:r>
            <a:endParaRPr lang="fr-FR" sz="2000" b="1">
              <a:solidFill>
                <a:srgbClr val="009900"/>
              </a:solidFill>
            </a:endParaRPr>
          </a:p>
        </p:txBody>
      </p:sp>
      <p:sp>
        <p:nvSpPr>
          <p:cNvPr id="103439" name="Rectangle 15"/>
          <p:cNvSpPr>
            <a:spLocks noChangeArrowheads="1"/>
          </p:cNvSpPr>
          <p:nvPr/>
        </p:nvSpPr>
        <p:spPr bwMode="auto">
          <a:xfrm>
            <a:off x="406400" y="4883150"/>
            <a:ext cx="4819650"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009900"/>
                </a:solidFill>
              </a:rPr>
              <a:t>	Les 4 électrons forment 2 paires. Les électrons de chaque paire sont de spin opposé.</a:t>
            </a:r>
            <a:endParaRPr lang="fr-FR" sz="2000" b="1">
              <a:solidFill>
                <a:srgbClr val="009900"/>
              </a:solidFill>
            </a:endParaRPr>
          </a:p>
        </p:txBody>
      </p:sp>
      <p:sp>
        <p:nvSpPr>
          <p:cNvPr id="103440" name="Oval 16"/>
          <p:cNvSpPr>
            <a:spLocks noChangeArrowheads="1"/>
          </p:cNvSpPr>
          <p:nvPr/>
        </p:nvSpPr>
        <p:spPr bwMode="auto">
          <a:xfrm>
            <a:off x="6184900" y="3155950"/>
            <a:ext cx="1352550" cy="952500"/>
          </a:xfrm>
          <a:prstGeom prst="ellipse">
            <a:avLst/>
          </a:prstGeom>
          <a:solidFill>
            <a:srgbClr val="33CC33">
              <a:alpha val="39999"/>
            </a:srgbClr>
          </a:solidFill>
          <a:ln w="9525">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42" name="Oval 18"/>
          <p:cNvSpPr>
            <a:spLocks noChangeArrowheads="1"/>
          </p:cNvSpPr>
          <p:nvPr/>
        </p:nvSpPr>
        <p:spPr bwMode="auto">
          <a:xfrm>
            <a:off x="5670550" y="1441450"/>
            <a:ext cx="1885950" cy="952500"/>
          </a:xfrm>
          <a:prstGeom prst="ellipse">
            <a:avLst/>
          </a:prstGeom>
          <a:solidFill>
            <a:srgbClr val="33CC33">
              <a:alpha val="39999"/>
            </a:srgbClr>
          </a:solidFill>
          <a:ln w="9525">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44" name="AutoShape 20"/>
          <p:cNvSpPr>
            <a:spLocks noChangeArrowheads="1"/>
          </p:cNvSpPr>
          <p:nvPr/>
        </p:nvSpPr>
        <p:spPr bwMode="auto">
          <a:xfrm flipH="1">
            <a:off x="5953125" y="1971675"/>
            <a:ext cx="433388" cy="19843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00FF00"/>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46" name="Oval 22"/>
          <p:cNvSpPr>
            <a:spLocks noChangeArrowheads="1"/>
          </p:cNvSpPr>
          <p:nvPr/>
        </p:nvSpPr>
        <p:spPr bwMode="auto">
          <a:xfrm>
            <a:off x="5626100" y="4787900"/>
            <a:ext cx="1962150" cy="609600"/>
          </a:xfrm>
          <a:prstGeom prst="ellipse">
            <a:avLst/>
          </a:prstGeom>
          <a:solidFill>
            <a:srgbClr val="FFCCFF">
              <a:alpha val="39999"/>
            </a:srgbClr>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3447" name="Rectangle 23"/>
          <p:cNvSpPr>
            <a:spLocks noChangeArrowheads="1"/>
          </p:cNvSpPr>
          <p:nvPr/>
        </p:nvSpPr>
        <p:spPr bwMode="auto">
          <a:xfrm>
            <a:off x="584200" y="4603750"/>
            <a:ext cx="4800600" cy="174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fr-CH" sz="2000" b="1">
                <a:solidFill>
                  <a:srgbClr val="FF0000"/>
                </a:solidFill>
              </a:rPr>
              <a:t>	Dans cette situation, le carbone peut chercher à compléter les sous-couches du niveau supérieur pour créer des liaisons avec du carbone et/ou d’autres atomes.</a:t>
            </a:r>
            <a:endParaRPr lang="fr-FR" sz="2000" b="1">
              <a:solidFill>
                <a:srgbClr val="FF0000"/>
              </a:solidFill>
            </a:endParaRPr>
          </a:p>
        </p:txBody>
      </p:sp>
      <p:sp>
        <p:nvSpPr>
          <p:cNvPr id="103448" name="Line 24"/>
          <p:cNvSpPr>
            <a:spLocks noChangeShapeType="1"/>
          </p:cNvSpPr>
          <p:nvPr/>
        </p:nvSpPr>
        <p:spPr bwMode="auto">
          <a:xfrm>
            <a:off x="0" y="10096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449" name="Text Box 25"/>
          <p:cNvSpPr txBox="1">
            <a:spLocks noChangeArrowheads="1"/>
          </p:cNvSpPr>
          <p:nvPr/>
        </p:nvSpPr>
        <p:spPr bwMode="auto">
          <a:xfrm>
            <a:off x="5664200" y="6426200"/>
            <a:ext cx="2686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Réf. : Physique de E. Hecht p. 1162</a:t>
            </a: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034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431"/>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500"/>
                                  </p:stCondLst>
                                  <p:childTnLst>
                                    <p:set>
                                      <p:cBhvr>
                                        <p:cTn id="13" dur="1" fill="hold">
                                          <p:stCondLst>
                                            <p:cond delay="0"/>
                                          </p:stCondLst>
                                        </p:cTn>
                                        <p:tgtEl>
                                          <p:spTgt spid="103437"/>
                                        </p:tgtEl>
                                        <p:attrNameLst>
                                          <p:attrName>style.visibility</p:attrName>
                                        </p:attrNameLst>
                                      </p:cBhvr>
                                      <p:to>
                                        <p:strVal val="visible"/>
                                      </p:to>
                                    </p:set>
                                  </p:childTnLst>
                                  <p:subTnLst>
                                    <p:set>
                                      <p:cBhvr override="childStyle">
                                        <p:cTn dur="1" fill="hold" display="0" masterRel="nextClick" afterEffect="1"/>
                                        <p:tgtEl>
                                          <p:spTgt spid="103437"/>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3439"/>
                                        </p:tgtEl>
                                        <p:attrNameLst>
                                          <p:attrName>style.visibility</p:attrName>
                                        </p:attrNameLst>
                                      </p:cBhvr>
                                      <p:to>
                                        <p:strVal val="visible"/>
                                      </p:to>
                                    </p:set>
                                  </p:childTnLst>
                                  <p:subTnLst>
                                    <p:set>
                                      <p:cBhvr override="childStyle">
                                        <p:cTn dur="1" fill="hold" display="0" masterRel="nextClick" afterEffect="1"/>
                                        <p:tgtEl>
                                          <p:spTgt spid="103439"/>
                                        </p:tgtEl>
                                        <p:attrNameLst>
                                          <p:attrName>style.visibility</p:attrName>
                                        </p:attrNameLst>
                                      </p:cBhvr>
                                      <p:to>
                                        <p:strVal val="hidden"/>
                                      </p:to>
                                    </p:set>
                                  </p:subTnLst>
                                </p:cTn>
                              </p:par>
                              <p:par>
                                <p:cTn id="18" presetID="1" presetClass="entr" presetSubtype="0" fill="hold" grpId="0" nodeType="withEffect">
                                  <p:stCondLst>
                                    <p:cond delay="0"/>
                                  </p:stCondLst>
                                  <p:childTnLst>
                                    <p:set>
                                      <p:cBhvr>
                                        <p:cTn id="19" dur="1" fill="hold">
                                          <p:stCondLst>
                                            <p:cond delay="0"/>
                                          </p:stCondLst>
                                        </p:cTn>
                                        <p:tgtEl>
                                          <p:spTgt spid="103438"/>
                                        </p:tgtEl>
                                        <p:attrNameLst>
                                          <p:attrName>style.visibility</p:attrName>
                                        </p:attrNameLst>
                                      </p:cBhvr>
                                      <p:to>
                                        <p:strVal val="visible"/>
                                      </p:to>
                                    </p:set>
                                  </p:childTnLst>
                                  <p:subTnLst>
                                    <p:set>
                                      <p:cBhvr override="childStyle">
                                        <p:cTn dur="1" fill="hold" display="0" masterRel="nextClick" afterEffect="1"/>
                                        <p:tgtEl>
                                          <p:spTgt spid="103438"/>
                                        </p:tgtEl>
                                        <p:attrNameLst>
                                          <p:attrName>style.visibility</p:attrName>
                                        </p:attrNameLst>
                                      </p:cBhvr>
                                      <p:to>
                                        <p:strVal val="hidden"/>
                                      </p:to>
                                    </p:set>
                                  </p:sub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3441"/>
                                        </p:tgtEl>
                                        <p:attrNameLst>
                                          <p:attrName>style.visibility</p:attrName>
                                        </p:attrNameLst>
                                      </p:cBhvr>
                                      <p:to>
                                        <p:strVal val="visible"/>
                                      </p:to>
                                    </p:set>
                                  </p:childTnLst>
                                  <p:subTnLst>
                                    <p:set>
                                      <p:cBhvr override="childStyle">
                                        <p:cTn dur="1" fill="hold" display="0" masterRel="nextClick" afterEffect="1"/>
                                        <p:tgtEl>
                                          <p:spTgt spid="103441"/>
                                        </p:tgtEl>
                                        <p:attrNameLst>
                                          <p:attrName>style.visibility</p:attrName>
                                        </p:attrNameLst>
                                      </p:cBhvr>
                                      <p:to>
                                        <p:strVal val="hidden"/>
                                      </p:to>
                                    </p:set>
                                  </p:subTnLst>
                                </p:cTn>
                              </p:par>
                              <p:par>
                                <p:cTn id="24" presetID="1" presetClass="entr" presetSubtype="0" fill="hold" grpId="0" nodeType="withEffect">
                                  <p:stCondLst>
                                    <p:cond delay="0"/>
                                  </p:stCondLst>
                                  <p:childTnLst>
                                    <p:set>
                                      <p:cBhvr>
                                        <p:cTn id="25" dur="1" fill="hold">
                                          <p:stCondLst>
                                            <p:cond delay="0"/>
                                          </p:stCondLst>
                                        </p:cTn>
                                        <p:tgtEl>
                                          <p:spTgt spid="103440"/>
                                        </p:tgtEl>
                                        <p:attrNameLst>
                                          <p:attrName>style.visibility</p:attrName>
                                        </p:attrNameLst>
                                      </p:cBhvr>
                                      <p:to>
                                        <p:strVal val="visible"/>
                                      </p:to>
                                    </p:set>
                                  </p:childTnLst>
                                  <p:subTnLst>
                                    <p:set>
                                      <p:cBhvr override="childStyle">
                                        <p:cTn dur="1" fill="hold" display="0" masterRel="nextClick" afterEffect="1"/>
                                        <p:tgtEl>
                                          <p:spTgt spid="103440"/>
                                        </p:tgtEl>
                                        <p:attrNameLst>
                                          <p:attrName>style.visibility</p:attrName>
                                        </p:attrNameLst>
                                      </p:cBhvr>
                                      <p:to>
                                        <p:strVal val="hidden"/>
                                      </p:to>
                                    </p:set>
                                  </p:sub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3443"/>
                                        </p:tgtEl>
                                        <p:attrNameLst>
                                          <p:attrName>style.visibility</p:attrName>
                                        </p:attrNameLst>
                                      </p:cBhvr>
                                      <p:to>
                                        <p:strVal val="visible"/>
                                      </p:to>
                                    </p:set>
                                  </p:childTnLst>
                                  <p:subTnLst>
                                    <p:set>
                                      <p:cBhvr override="childStyle">
                                        <p:cTn dur="1" fill="hold" display="0" masterRel="nextClick" afterEffect="1"/>
                                        <p:tgtEl>
                                          <p:spTgt spid="103443"/>
                                        </p:tgtEl>
                                        <p:attrNameLst>
                                          <p:attrName>style.visibility</p:attrName>
                                        </p:attrNameLst>
                                      </p:cBhvr>
                                      <p:to>
                                        <p:strVal val="hidden"/>
                                      </p:to>
                                    </p:set>
                                  </p:subTnLst>
                                </p:cTn>
                              </p:par>
                              <p:par>
                                <p:cTn id="30" presetID="1" presetClass="entr" presetSubtype="0" fill="hold" grpId="0" nodeType="withEffect">
                                  <p:stCondLst>
                                    <p:cond delay="0"/>
                                  </p:stCondLst>
                                  <p:childTnLst>
                                    <p:set>
                                      <p:cBhvr>
                                        <p:cTn id="31" dur="1" fill="hold">
                                          <p:stCondLst>
                                            <p:cond delay="0"/>
                                          </p:stCondLst>
                                        </p:cTn>
                                        <p:tgtEl>
                                          <p:spTgt spid="103442"/>
                                        </p:tgtEl>
                                        <p:attrNameLst>
                                          <p:attrName>style.visibility</p:attrName>
                                        </p:attrNameLst>
                                      </p:cBhvr>
                                      <p:to>
                                        <p:strVal val="visible"/>
                                      </p:to>
                                    </p:set>
                                  </p:childTnLst>
                                  <p:subTnLst>
                                    <p:set>
                                      <p:cBhvr override="childStyle">
                                        <p:cTn dur="1" fill="hold" display="0" masterRel="nextClick" afterEffect="1"/>
                                        <p:tgtEl>
                                          <p:spTgt spid="103442"/>
                                        </p:tgtEl>
                                        <p:attrNameLst>
                                          <p:attrName>style.visibility</p:attrName>
                                        </p:attrNameLst>
                                      </p:cBhvr>
                                      <p:to>
                                        <p:strVal val="hidden"/>
                                      </p:to>
                                    </p:set>
                                  </p:subTnLst>
                                </p:cTn>
                              </p:par>
                              <p:par>
                                <p:cTn id="32" presetID="1" presetClass="entr" presetSubtype="0" fill="hold" grpId="0" nodeType="withEffect">
                                  <p:stCondLst>
                                    <p:cond delay="0"/>
                                  </p:stCondLst>
                                  <p:childTnLst>
                                    <p:set>
                                      <p:cBhvr>
                                        <p:cTn id="33" dur="1" fill="hold">
                                          <p:stCondLst>
                                            <p:cond delay="0"/>
                                          </p:stCondLst>
                                        </p:cTn>
                                        <p:tgtEl>
                                          <p:spTgt spid="103444"/>
                                        </p:tgtEl>
                                        <p:attrNameLst>
                                          <p:attrName>style.visibility</p:attrName>
                                        </p:attrNameLst>
                                      </p:cBhvr>
                                      <p:to>
                                        <p:strVal val="visible"/>
                                      </p:to>
                                    </p:set>
                                  </p:childTnLst>
                                  <p:subTnLst>
                                    <p:set>
                                      <p:cBhvr override="childStyle">
                                        <p:cTn dur="1" fill="hold" display="0" masterRel="nextClick" afterEffect="1"/>
                                        <p:tgtEl>
                                          <p:spTgt spid="103444"/>
                                        </p:tgtEl>
                                        <p:attrNameLst>
                                          <p:attrName>style.visibility</p:attrName>
                                        </p:attrNameLst>
                                      </p:cBhvr>
                                      <p:to>
                                        <p:strVal val="hidden"/>
                                      </p:to>
                                    </p:set>
                                  </p:sub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3447"/>
                                        </p:tgtEl>
                                        <p:attrNameLst>
                                          <p:attrName>style.visibility</p:attrName>
                                        </p:attrNameLst>
                                      </p:cBhvr>
                                      <p:to>
                                        <p:strVal val="visible"/>
                                      </p:to>
                                    </p:set>
                                  </p:childTnLst>
                                  <p:subTnLst>
                                    <p:set>
                                      <p:cBhvr override="childStyle">
                                        <p:cTn dur="1" fill="hold" display="0" masterRel="nextClick" afterEffect="1"/>
                                        <p:tgtEl>
                                          <p:spTgt spid="103447"/>
                                        </p:tgtEl>
                                        <p:attrNameLst>
                                          <p:attrName>style.visibility</p:attrName>
                                        </p:attrNameLst>
                                      </p:cBhvr>
                                      <p:to>
                                        <p:strVal val="hidden"/>
                                      </p:to>
                                    </p:set>
                                  </p:subTnLst>
                                </p:cTn>
                              </p:par>
                              <p:par>
                                <p:cTn id="38" presetID="1" presetClass="entr" presetSubtype="0" fill="hold" grpId="0" nodeType="withEffect">
                                  <p:stCondLst>
                                    <p:cond delay="0"/>
                                  </p:stCondLst>
                                  <p:childTnLst>
                                    <p:set>
                                      <p:cBhvr>
                                        <p:cTn id="39" dur="1" fill="hold">
                                          <p:stCondLst>
                                            <p:cond delay="0"/>
                                          </p:stCondLst>
                                        </p:cTn>
                                        <p:tgtEl>
                                          <p:spTgt spid="103446"/>
                                        </p:tgtEl>
                                        <p:attrNameLst>
                                          <p:attrName>style.visibility</p:attrName>
                                        </p:attrNameLst>
                                      </p:cBhvr>
                                      <p:to>
                                        <p:strVal val="visible"/>
                                      </p:to>
                                    </p:set>
                                  </p:childTnLst>
                                  <p:subTnLst>
                                    <p:set>
                                      <p:cBhvr override="childStyle">
                                        <p:cTn dur="1" fill="hold" display="0" masterRel="nextClick" afterEffect="1"/>
                                        <p:tgtEl>
                                          <p:spTgt spid="103446"/>
                                        </p:tgtEl>
                                        <p:attrNameLst>
                                          <p:attrName>style.visibility</p:attrName>
                                        </p:attrNameLst>
                                      </p:cBhvr>
                                      <p:to>
                                        <p:strVal val="hidden"/>
                                      </p:to>
                                    </p:set>
                                  </p:sub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3434"/>
                                        </p:tgtEl>
                                        <p:attrNameLst>
                                          <p:attrName>style.visibility</p:attrName>
                                        </p:attrNameLst>
                                      </p:cBhvr>
                                      <p:to>
                                        <p:strVal val="visible"/>
                                      </p:to>
                                    </p:set>
                                  </p:childTnLst>
                                  <p:subTnLst>
                                    <p:set>
                                      <p:cBhvr override="childStyle">
                                        <p:cTn dur="1" fill="hold" display="0" masterRel="nextClick" afterEffect="1"/>
                                        <p:tgtEl>
                                          <p:spTgt spid="103434"/>
                                        </p:tgtEl>
                                        <p:attrNameLst>
                                          <p:attrName>style.visibility</p:attrName>
                                        </p:attrNameLst>
                                      </p:cBhvr>
                                      <p:to>
                                        <p:strVal val="hidden"/>
                                      </p:to>
                                    </p:set>
                                  </p:subTnLst>
                                </p:cTn>
                              </p:par>
                              <p:par>
                                <p:cTn id="44" presetID="1" presetClass="entr" presetSubtype="0" fill="hold" grpId="0" nodeType="withEffect">
                                  <p:stCondLst>
                                    <p:cond delay="0"/>
                                  </p:stCondLst>
                                  <p:childTnLst>
                                    <p:set>
                                      <p:cBhvr>
                                        <p:cTn id="45" dur="1" fill="hold">
                                          <p:stCondLst>
                                            <p:cond delay="0"/>
                                          </p:stCondLst>
                                        </p:cTn>
                                        <p:tgtEl>
                                          <p:spTgt spid="103433"/>
                                        </p:tgtEl>
                                        <p:attrNameLst>
                                          <p:attrName>style.visibility</p:attrName>
                                        </p:attrNameLst>
                                      </p:cBhvr>
                                      <p:to>
                                        <p:strVal val="visible"/>
                                      </p:to>
                                    </p:set>
                                  </p:childTnLst>
                                  <p:subTnLst>
                                    <p:set>
                                      <p:cBhvr override="childStyle">
                                        <p:cTn dur="1" fill="hold" display="0" masterRel="nextClick" afterEffect="1"/>
                                        <p:tgtEl>
                                          <p:spTgt spid="103433"/>
                                        </p:tgtEl>
                                        <p:attrNameLst>
                                          <p:attrName>style.visibility</p:attrName>
                                        </p:attrNameLst>
                                      </p:cBhvr>
                                      <p:to>
                                        <p:strVal val="hidden"/>
                                      </p:to>
                                    </p:set>
                                  </p:sub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03436"/>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103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43" grpId="0"/>
      <p:bldP spid="103427" grpId="0" build="p"/>
      <p:bldP spid="103433" grpId="0" animBg="1"/>
      <p:bldP spid="103435" grpId="0"/>
      <p:bldP spid="103434" grpId="0"/>
      <p:bldP spid="103436" grpId="0" animBg="1"/>
      <p:bldP spid="103437" grpId="0"/>
      <p:bldP spid="103438" grpId="0" animBg="1"/>
      <p:bldP spid="103441" grpId="0"/>
      <p:bldP spid="103439" grpId="0"/>
      <p:bldP spid="103440" grpId="0" animBg="1"/>
      <p:bldP spid="103442" grpId="0" animBg="1"/>
      <p:bldP spid="103444" grpId="0" animBg="1"/>
      <p:bldP spid="103446" grpId="0" animBg="1"/>
      <p:bldP spid="103447" grpId="0"/>
      <p:bldP spid="103449"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81" name="Text Box 17"/>
          <p:cNvSpPr txBox="1">
            <a:spLocks noChangeArrowheads="1"/>
          </p:cNvSpPr>
          <p:nvPr/>
        </p:nvSpPr>
        <p:spPr bwMode="auto">
          <a:xfrm>
            <a:off x="285750" y="1219200"/>
            <a:ext cx="550545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000" b="1">
                <a:solidFill>
                  <a:srgbClr val="000099"/>
                </a:solidFill>
              </a:rPr>
              <a:t>En réalité, c’est encore beaucoup plus compliqué que cela.</a:t>
            </a:r>
          </a:p>
          <a:p>
            <a:pPr>
              <a:spcBef>
                <a:spcPct val="50000"/>
              </a:spcBef>
            </a:pPr>
            <a:r>
              <a:rPr lang="fr-CH" sz="2000" b="1">
                <a:solidFill>
                  <a:srgbClr val="000099"/>
                </a:solidFill>
              </a:rPr>
              <a:t>Lorsqu’un atome est en liaison avec d’autres atomes, les niveaux d’énergie des orbitales atomiques changent.</a:t>
            </a:r>
          </a:p>
          <a:p>
            <a:pPr>
              <a:spcBef>
                <a:spcPct val="50000"/>
              </a:spcBef>
            </a:pPr>
            <a:r>
              <a:rPr lang="fr-CH" sz="2000" b="1">
                <a:solidFill>
                  <a:srgbClr val="000099"/>
                </a:solidFill>
              </a:rPr>
              <a:t>On parle alors d’orbitales moléculaires et les électrons qui participent aux liaisons sont plus ou moins partagés entre les atomes. On parle d’hybridation des orbitales.</a:t>
            </a:r>
          </a:p>
          <a:p>
            <a:pPr>
              <a:spcBef>
                <a:spcPct val="50000"/>
              </a:spcBef>
            </a:pPr>
            <a:r>
              <a:rPr lang="fr-CH" sz="2000" b="1">
                <a:solidFill>
                  <a:srgbClr val="000099"/>
                </a:solidFill>
              </a:rPr>
              <a:t>Si un de ces électrons de liaison est «accaparé» par un des 2 atomes, alors la molécule formée se polarise. C’est le cas pour la molécule d’eau. L’oxygène s’accapare l’électron de chaque hydrogène. </a:t>
            </a:r>
            <a:endParaRPr lang="fr-FR" sz="2000" b="1">
              <a:solidFill>
                <a:srgbClr val="000099"/>
              </a:solidFill>
            </a:endParaRPr>
          </a:p>
        </p:txBody>
      </p:sp>
      <p:sp>
        <p:nvSpPr>
          <p:cNvPr id="113667" name="Rectangle 3"/>
          <p:cNvSpPr>
            <a:spLocks noGrp="1" noChangeArrowheads="1"/>
          </p:cNvSpPr>
          <p:nvPr>
            <p:ph type="title"/>
          </p:nvPr>
        </p:nvSpPr>
        <p:spPr bwMode="auto">
          <a:xfrm>
            <a:off x="457200" y="7938"/>
            <a:ext cx="8229600" cy="9334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800"/>
              <a:t>L’occupation des différents niveaux d’énergie par les électrons n’est en fait pas si simple !</a:t>
            </a:r>
            <a:endParaRPr lang="fr-FR" sz="2800"/>
          </a:p>
        </p:txBody>
      </p:sp>
      <p:pic>
        <p:nvPicPr>
          <p:cNvPr id="113669" name="Picture 5" descr="ValencesCarbone"/>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65800" y="1208088"/>
            <a:ext cx="2432050" cy="526891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683" name="Line 19"/>
          <p:cNvSpPr>
            <a:spLocks noChangeShapeType="1"/>
          </p:cNvSpPr>
          <p:nvPr/>
        </p:nvSpPr>
        <p:spPr bwMode="auto">
          <a:xfrm>
            <a:off x="0" y="100965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3684" name="Text Box 20"/>
          <p:cNvSpPr txBox="1">
            <a:spLocks noChangeArrowheads="1"/>
          </p:cNvSpPr>
          <p:nvPr/>
        </p:nvSpPr>
        <p:spPr bwMode="auto">
          <a:xfrm>
            <a:off x="5664200" y="6426200"/>
            <a:ext cx="2686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1200"/>
              <a:t>Réf. : Physique de E. Hecht p. 1162</a:t>
            </a: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8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368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368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368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81"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ChangeArrowheads="1"/>
          </p:cNvSpPr>
          <p:nvPr/>
        </p:nvSpPr>
        <p:spPr bwMode="auto">
          <a:xfrm>
            <a:off x="0" y="19050"/>
            <a:ext cx="9144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CH" sz="3200" b="1">
                <a:solidFill>
                  <a:schemeClr val="tx1"/>
                </a:solidFill>
              </a:rPr>
              <a:t>Encore un mot sur les interactions</a:t>
            </a:r>
            <a:br>
              <a:rPr lang="fr-CH" sz="3200" b="1">
                <a:solidFill>
                  <a:schemeClr val="tx1"/>
                </a:solidFill>
              </a:rPr>
            </a:br>
            <a:r>
              <a:rPr lang="fr-CH" sz="3200" b="1">
                <a:solidFill>
                  <a:schemeClr val="tx1"/>
                </a:solidFill>
              </a:rPr>
              <a:t>onde électromagnétique – matière:</a:t>
            </a:r>
            <a:endParaRPr lang="fr-FR" sz="3200" b="1">
              <a:solidFill>
                <a:schemeClr val="tx1"/>
              </a:solidFill>
            </a:endParaRPr>
          </a:p>
        </p:txBody>
      </p:sp>
      <p:sp>
        <p:nvSpPr>
          <p:cNvPr id="65543" name="Rectangle 7"/>
          <p:cNvSpPr>
            <a:spLocks noChangeArrowheads="1"/>
          </p:cNvSpPr>
          <p:nvPr/>
        </p:nvSpPr>
        <p:spPr bwMode="auto">
          <a:xfrm>
            <a:off x="0" y="1376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65542" name="Picture 6" descr="Imag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463" y="1909763"/>
            <a:ext cx="4391025" cy="4105275"/>
          </a:xfrm>
          <a:prstGeom prst="rect">
            <a:avLst/>
          </a:prstGeom>
          <a:noFill/>
          <a:extLst>
            <a:ext uri="{909E8E84-426E-40DD-AFC4-6F175D3DCCD1}">
              <a14:hiddenFill xmlns:a14="http://schemas.microsoft.com/office/drawing/2010/main">
                <a:solidFill>
                  <a:srgbClr val="FFFFFF"/>
                </a:solidFill>
              </a14:hiddenFill>
            </a:ext>
          </a:extLst>
        </p:spPr>
      </p:pic>
      <p:grpSp>
        <p:nvGrpSpPr>
          <p:cNvPr id="65547" name="Group 11"/>
          <p:cNvGrpSpPr>
            <a:grpSpLocks/>
          </p:cNvGrpSpPr>
          <p:nvPr/>
        </p:nvGrpSpPr>
        <p:grpSpPr bwMode="auto">
          <a:xfrm>
            <a:off x="1276350" y="1733550"/>
            <a:ext cx="7124700" cy="2000250"/>
            <a:chOff x="1272" y="1404"/>
            <a:chExt cx="4488" cy="1260"/>
          </a:xfrm>
        </p:grpSpPr>
        <p:sp>
          <p:nvSpPr>
            <p:cNvPr id="65544" name="Oval 8"/>
            <p:cNvSpPr>
              <a:spLocks noChangeArrowheads="1"/>
            </p:cNvSpPr>
            <p:nvPr/>
          </p:nvSpPr>
          <p:spPr bwMode="auto">
            <a:xfrm>
              <a:off x="1272" y="1404"/>
              <a:ext cx="3336" cy="1260"/>
            </a:xfrm>
            <a:prstGeom prst="ellipse">
              <a:avLst/>
            </a:prstGeom>
            <a:solidFill>
              <a:schemeClr val="accent2">
                <a:alpha val="45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5545" name="Text Box 9"/>
            <p:cNvSpPr txBox="1">
              <a:spLocks noChangeArrowheads="1"/>
            </p:cNvSpPr>
            <p:nvPr/>
          </p:nvSpPr>
          <p:spPr bwMode="auto">
            <a:xfrm>
              <a:off x="4584" y="1680"/>
              <a:ext cx="1176" cy="288"/>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chemeClr val="accent2"/>
                  </a:solidFill>
                </a:rPr>
                <a:t>Rayons X</a:t>
              </a:r>
              <a:endParaRPr lang="fr-FR" sz="2400" b="1">
                <a:solidFill>
                  <a:schemeClr val="accent2"/>
                </a:solidFill>
              </a:endParaRPr>
            </a:p>
          </p:txBody>
        </p:sp>
      </p:grpSp>
      <p:grpSp>
        <p:nvGrpSpPr>
          <p:cNvPr id="65551" name="Group 15"/>
          <p:cNvGrpSpPr>
            <a:grpSpLocks/>
          </p:cNvGrpSpPr>
          <p:nvPr/>
        </p:nvGrpSpPr>
        <p:grpSpPr bwMode="auto">
          <a:xfrm>
            <a:off x="1263650" y="3149600"/>
            <a:ext cx="6972300" cy="1371600"/>
            <a:chOff x="1264" y="2296"/>
            <a:chExt cx="4392" cy="864"/>
          </a:xfrm>
        </p:grpSpPr>
        <p:sp>
          <p:nvSpPr>
            <p:cNvPr id="65549" name="Oval 13"/>
            <p:cNvSpPr>
              <a:spLocks noChangeArrowheads="1"/>
            </p:cNvSpPr>
            <p:nvPr/>
          </p:nvSpPr>
          <p:spPr bwMode="auto">
            <a:xfrm>
              <a:off x="1264" y="2296"/>
              <a:ext cx="3120" cy="864"/>
            </a:xfrm>
            <a:prstGeom prst="ellipse">
              <a:avLst/>
            </a:prstGeom>
            <a:solidFill>
              <a:srgbClr val="FFCC00">
                <a:alpha val="45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5550" name="Text Box 14"/>
            <p:cNvSpPr txBox="1">
              <a:spLocks noChangeArrowheads="1"/>
            </p:cNvSpPr>
            <p:nvPr/>
          </p:nvSpPr>
          <p:spPr bwMode="auto">
            <a:xfrm>
              <a:off x="4480" y="2440"/>
              <a:ext cx="1176" cy="63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rgbClr val="FFCC00"/>
                  </a:solidFill>
                </a:rPr>
                <a:t>Ultraviolet</a:t>
              </a:r>
            </a:p>
            <a:p>
              <a:pPr>
                <a:spcBef>
                  <a:spcPct val="50000"/>
                </a:spcBef>
              </a:pPr>
              <a:r>
                <a:rPr lang="fr-CH" sz="2400" b="1">
                  <a:solidFill>
                    <a:srgbClr val="FFCC00"/>
                  </a:solidFill>
                </a:rPr>
                <a:t>Visible</a:t>
              </a:r>
              <a:endParaRPr lang="fr-FR" sz="2400" b="1">
                <a:solidFill>
                  <a:srgbClr val="FFCC00"/>
                </a:solidFill>
              </a:endParaRPr>
            </a:p>
          </p:txBody>
        </p:sp>
      </p:grpSp>
      <p:grpSp>
        <p:nvGrpSpPr>
          <p:cNvPr id="65555" name="Group 19"/>
          <p:cNvGrpSpPr>
            <a:grpSpLocks/>
          </p:cNvGrpSpPr>
          <p:nvPr/>
        </p:nvGrpSpPr>
        <p:grpSpPr bwMode="auto">
          <a:xfrm>
            <a:off x="2362200" y="4279900"/>
            <a:ext cx="5467350" cy="1009650"/>
            <a:chOff x="1956" y="3008"/>
            <a:chExt cx="3444" cy="636"/>
          </a:xfrm>
        </p:grpSpPr>
        <p:sp>
          <p:nvSpPr>
            <p:cNvPr id="65553" name="Oval 17"/>
            <p:cNvSpPr>
              <a:spLocks noChangeArrowheads="1"/>
            </p:cNvSpPr>
            <p:nvPr/>
          </p:nvSpPr>
          <p:spPr bwMode="auto">
            <a:xfrm>
              <a:off x="1956" y="3008"/>
              <a:ext cx="2232" cy="636"/>
            </a:xfrm>
            <a:prstGeom prst="ellipse">
              <a:avLst/>
            </a:prstGeom>
            <a:solidFill>
              <a:srgbClr val="FF0000">
                <a:alpha val="45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5554" name="Text Box 18"/>
            <p:cNvSpPr txBox="1">
              <a:spLocks noChangeArrowheads="1"/>
            </p:cNvSpPr>
            <p:nvPr/>
          </p:nvSpPr>
          <p:spPr bwMode="auto">
            <a:xfrm>
              <a:off x="4224" y="3212"/>
              <a:ext cx="1176" cy="288"/>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rgbClr val="FF0000"/>
                  </a:solidFill>
                </a:rPr>
                <a:t>Infrarouge</a:t>
              </a:r>
              <a:endParaRPr lang="fr-FR" sz="2400" b="1">
                <a:solidFill>
                  <a:srgbClr val="FF0000"/>
                </a:solidFill>
              </a:endParaRPr>
            </a:p>
          </p:txBody>
        </p:sp>
      </p:grpSp>
      <p:grpSp>
        <p:nvGrpSpPr>
          <p:cNvPr id="65559" name="Group 23"/>
          <p:cNvGrpSpPr>
            <a:grpSpLocks/>
          </p:cNvGrpSpPr>
          <p:nvPr/>
        </p:nvGrpSpPr>
        <p:grpSpPr bwMode="auto">
          <a:xfrm>
            <a:off x="3143250" y="4953000"/>
            <a:ext cx="4895850" cy="914400"/>
            <a:chOff x="2448" y="3432"/>
            <a:chExt cx="3084" cy="576"/>
          </a:xfrm>
        </p:grpSpPr>
        <p:sp>
          <p:nvSpPr>
            <p:cNvPr id="65557" name="Oval 21"/>
            <p:cNvSpPr>
              <a:spLocks noChangeArrowheads="1"/>
            </p:cNvSpPr>
            <p:nvPr/>
          </p:nvSpPr>
          <p:spPr bwMode="auto">
            <a:xfrm>
              <a:off x="2448" y="3432"/>
              <a:ext cx="1932" cy="576"/>
            </a:xfrm>
            <a:prstGeom prst="ellipse">
              <a:avLst/>
            </a:prstGeom>
            <a:solidFill>
              <a:srgbClr val="009900">
                <a:alpha val="45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5558" name="Text Box 22"/>
            <p:cNvSpPr txBox="1">
              <a:spLocks noChangeArrowheads="1"/>
            </p:cNvSpPr>
            <p:nvPr/>
          </p:nvSpPr>
          <p:spPr bwMode="auto">
            <a:xfrm>
              <a:off x="4356" y="3576"/>
              <a:ext cx="1176" cy="288"/>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CH" sz="2400" b="1">
                  <a:solidFill>
                    <a:srgbClr val="009900"/>
                  </a:solidFill>
                </a:rPr>
                <a:t>Micro-onde</a:t>
              </a:r>
              <a:endParaRPr lang="fr-FR" sz="2400" b="1">
                <a:solidFill>
                  <a:srgbClr val="009900"/>
                </a:solidFill>
              </a:endParaRPr>
            </a:p>
          </p:txBody>
        </p:sp>
      </p:grpSp>
      <p:sp>
        <p:nvSpPr>
          <p:cNvPr id="65560" name="Line 24"/>
          <p:cNvSpPr>
            <a:spLocks noChangeShapeType="1"/>
          </p:cNvSpPr>
          <p:nvPr/>
        </p:nvSpPr>
        <p:spPr bwMode="auto">
          <a:xfrm>
            <a:off x="0" y="12192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5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55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555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55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68" name="Picture 20" descr="CléUSB2"/>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3425" y="5702300"/>
            <a:ext cx="1084263"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63" name="Picture 15" descr="Microonde2"/>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57150" y="3584575"/>
            <a:ext cx="2203450"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54" name="Picture 6" descr="LASER1"/>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bwMode="auto">
          <a:xfrm>
            <a:off x="657225" y="1562100"/>
            <a:ext cx="2914650" cy="21859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2" name="Rectangle 4"/>
          <p:cNvSpPr>
            <a:spLocks noChangeArrowheads="1"/>
          </p:cNvSpPr>
          <p:nvPr/>
        </p:nvSpPr>
        <p:spPr bwMode="auto">
          <a:xfrm>
            <a:off x="730250" y="-4763"/>
            <a:ext cx="7747000" cy="1371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2800">
                <a:solidFill>
                  <a:schemeClr val="tx2"/>
                </a:solidFill>
              </a:rPr>
              <a:t>La compréhension de la structure des atomes et de leurs interactions avec les photons, ont permis une multitude d’applications.</a:t>
            </a:r>
            <a:endParaRPr lang="fr-FR" sz="2800">
              <a:solidFill>
                <a:schemeClr val="tx2"/>
              </a:solidFill>
            </a:endParaRPr>
          </a:p>
        </p:txBody>
      </p:sp>
      <p:pic>
        <p:nvPicPr>
          <p:cNvPr id="104466" name="Picture 18" descr="C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5462588"/>
            <a:ext cx="10287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67" name="Picture 19" descr="Ordinateu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4650" y="4237038"/>
            <a:ext cx="2017713"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69" name="Picture 21" descr="CléUSB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0100" y="4433888"/>
            <a:ext cx="85725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71" name="Picture 23" descr="TunnelInventeu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30800" y="1876425"/>
            <a:ext cx="3435350" cy="179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72" name="Picture 24" descr="FerSurCuivre"/>
          <p:cNvPicPr>
            <a:picLocks noGrp="1"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48388" y="3832225"/>
            <a:ext cx="2411412"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44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44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446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446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446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446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0447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44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103" name="Picture 7" descr="SoriteExtraVehiculair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0" y="419100"/>
            <a:ext cx="9144000" cy="57642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ChangeArrowheads="1"/>
          </p:cNvSpPr>
          <p:nvPr/>
        </p:nvSpPr>
        <p:spPr bwMode="auto">
          <a:xfrm>
            <a:off x="190500" y="0"/>
            <a:ext cx="8629650"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3200" b="1">
                <a:solidFill>
                  <a:schemeClr val="tx2"/>
                </a:solidFill>
              </a:rPr>
              <a:t>Quelles sont les idées généralement admises aujourd’hui par le grand public</a:t>
            </a:r>
            <a:br>
              <a:rPr lang="fr-CH" sz="3200" b="1">
                <a:solidFill>
                  <a:schemeClr val="tx2"/>
                </a:solidFill>
              </a:rPr>
            </a:br>
            <a:r>
              <a:rPr lang="fr-CH" sz="3200" b="1">
                <a:solidFill>
                  <a:schemeClr val="tx2"/>
                </a:solidFill>
              </a:rPr>
              <a:t>au sujet de l’atome ?</a:t>
            </a:r>
            <a:endParaRPr lang="fr-FR" sz="3200" b="1">
              <a:solidFill>
                <a:schemeClr val="tx2"/>
              </a:solidFill>
            </a:endParaRPr>
          </a:p>
        </p:txBody>
      </p:sp>
      <p:sp>
        <p:nvSpPr>
          <p:cNvPr id="106501" name="Rectangle 5"/>
          <p:cNvSpPr>
            <a:spLocks noChangeArrowheads="1"/>
          </p:cNvSpPr>
          <p:nvPr/>
        </p:nvSpPr>
        <p:spPr bwMode="auto">
          <a:xfrm>
            <a:off x="76200" y="1693863"/>
            <a:ext cx="9067800" cy="371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CH" sz="2400" b="1">
                <a:solidFill>
                  <a:schemeClr val="tx1"/>
                </a:solidFill>
              </a:rPr>
              <a:t>L’atome est composé d’un noyau autour duquel tournent des électrons.</a:t>
            </a:r>
          </a:p>
          <a:p>
            <a:pPr marL="342900" indent="-342900">
              <a:lnSpc>
                <a:spcPct val="90000"/>
              </a:lnSpc>
              <a:spcBef>
                <a:spcPct val="20000"/>
              </a:spcBef>
              <a:buFontTx/>
              <a:buChar char="•"/>
            </a:pPr>
            <a:r>
              <a:rPr lang="fr-CH" sz="2400" b="1">
                <a:solidFill>
                  <a:schemeClr val="tx1"/>
                </a:solidFill>
              </a:rPr>
              <a:t>Dans le noyau, il y a des </a:t>
            </a:r>
            <a:r>
              <a:rPr lang="fr-CH" sz="2400" b="1">
                <a:solidFill>
                  <a:srgbClr val="CC0066"/>
                </a:solidFill>
              </a:rPr>
              <a:t>protons</a:t>
            </a:r>
            <a:r>
              <a:rPr lang="fr-CH" sz="2400" b="1">
                <a:solidFill>
                  <a:schemeClr val="tx1"/>
                </a:solidFill>
              </a:rPr>
              <a:t> qui ont une charge électrique positive et des </a:t>
            </a:r>
            <a:r>
              <a:rPr lang="fr-CH" sz="2400" b="1">
                <a:solidFill>
                  <a:schemeClr val="accent2"/>
                </a:solidFill>
              </a:rPr>
              <a:t>neutrons</a:t>
            </a:r>
            <a:r>
              <a:rPr lang="fr-CH" sz="2400" b="1">
                <a:solidFill>
                  <a:schemeClr val="tx1"/>
                </a:solidFill>
              </a:rPr>
              <a:t> sans charge électrique.</a:t>
            </a:r>
          </a:p>
          <a:p>
            <a:pPr marL="342900" indent="-342900">
              <a:lnSpc>
                <a:spcPct val="90000"/>
              </a:lnSpc>
              <a:spcBef>
                <a:spcPct val="20000"/>
              </a:spcBef>
              <a:buFontTx/>
              <a:buChar char="•"/>
            </a:pPr>
            <a:r>
              <a:rPr lang="fr-CH" sz="2400" b="1">
                <a:solidFill>
                  <a:schemeClr val="tx1"/>
                </a:solidFill>
              </a:rPr>
              <a:t>Les </a:t>
            </a:r>
            <a:r>
              <a:rPr lang="fr-CH" sz="2400" b="1">
                <a:solidFill>
                  <a:srgbClr val="FFCC00"/>
                </a:solidFill>
              </a:rPr>
              <a:t>électrons</a:t>
            </a:r>
            <a:r>
              <a:rPr lang="fr-CH" sz="2400" b="1">
                <a:solidFill>
                  <a:schemeClr val="tx1"/>
                </a:solidFill>
              </a:rPr>
              <a:t> qui orbitent autour du noyau ont une charge électrique négative.</a:t>
            </a:r>
          </a:p>
          <a:p>
            <a:pPr marL="342900" indent="-342900">
              <a:lnSpc>
                <a:spcPct val="90000"/>
              </a:lnSpc>
              <a:spcBef>
                <a:spcPct val="20000"/>
              </a:spcBef>
              <a:buFontTx/>
              <a:buChar char="•"/>
            </a:pPr>
            <a:r>
              <a:rPr lang="fr-CH" sz="2400" b="1">
                <a:solidFill>
                  <a:schemeClr val="tx1"/>
                </a:solidFill>
              </a:rPr>
              <a:t>Les </a:t>
            </a:r>
            <a:r>
              <a:rPr lang="fr-CH" sz="2400" b="1">
                <a:solidFill>
                  <a:srgbClr val="CC0066"/>
                </a:solidFill>
              </a:rPr>
              <a:t>protons</a:t>
            </a:r>
            <a:r>
              <a:rPr lang="fr-CH" sz="2400" b="1">
                <a:solidFill>
                  <a:schemeClr val="tx1"/>
                </a:solidFill>
              </a:rPr>
              <a:t> attirent les </a:t>
            </a:r>
            <a:r>
              <a:rPr lang="fr-CH" sz="2400" b="1">
                <a:solidFill>
                  <a:srgbClr val="FFCC00"/>
                </a:solidFill>
              </a:rPr>
              <a:t>électrons</a:t>
            </a:r>
            <a:r>
              <a:rPr lang="fr-CH" sz="2400" b="1">
                <a:solidFill>
                  <a:schemeClr val="tx1"/>
                </a:solidFill>
              </a:rPr>
              <a:t> et vice et versa.</a:t>
            </a:r>
          </a:p>
          <a:p>
            <a:pPr marL="342900" indent="-342900">
              <a:lnSpc>
                <a:spcPct val="90000"/>
              </a:lnSpc>
              <a:spcBef>
                <a:spcPct val="20000"/>
              </a:spcBef>
              <a:buFontTx/>
              <a:buChar char="•"/>
            </a:pPr>
            <a:r>
              <a:rPr lang="fr-CH" sz="2400" b="1">
                <a:solidFill>
                  <a:schemeClr val="tx1"/>
                </a:solidFill>
              </a:rPr>
              <a:t>Il y a autant d’</a:t>
            </a:r>
            <a:r>
              <a:rPr lang="fr-CH" sz="2400" b="1">
                <a:solidFill>
                  <a:srgbClr val="FFCC00"/>
                </a:solidFill>
              </a:rPr>
              <a:t>électrons</a:t>
            </a:r>
            <a:r>
              <a:rPr lang="fr-CH" sz="2400" b="1">
                <a:solidFill>
                  <a:schemeClr val="tx1"/>
                </a:solidFill>
              </a:rPr>
              <a:t> autour du noyau, que de </a:t>
            </a:r>
            <a:r>
              <a:rPr lang="fr-CH" sz="2400" b="1">
                <a:solidFill>
                  <a:srgbClr val="CC0066"/>
                </a:solidFill>
              </a:rPr>
              <a:t>protons</a:t>
            </a:r>
            <a:r>
              <a:rPr lang="fr-CH" sz="2400" b="1">
                <a:solidFill>
                  <a:schemeClr val="tx1"/>
                </a:solidFill>
              </a:rPr>
              <a:t> dans le noyau (l’atome est neutre).</a:t>
            </a:r>
          </a:p>
          <a:p>
            <a:pPr marL="342900" indent="-342900">
              <a:lnSpc>
                <a:spcPct val="90000"/>
              </a:lnSpc>
              <a:spcBef>
                <a:spcPct val="20000"/>
              </a:spcBef>
              <a:buFontTx/>
              <a:buChar char="•"/>
            </a:pPr>
            <a:r>
              <a:rPr lang="fr-CH" sz="2400" b="1">
                <a:solidFill>
                  <a:schemeClr val="tx1"/>
                </a:solidFill>
              </a:rPr>
              <a:t>Selon ces idées, voici l’oxygène:</a:t>
            </a:r>
            <a:br>
              <a:rPr lang="fr-CH" sz="2400" b="1">
                <a:solidFill>
                  <a:schemeClr val="tx1"/>
                </a:solidFill>
              </a:rPr>
            </a:br>
            <a:r>
              <a:rPr lang="fr-CH" b="1">
                <a:solidFill>
                  <a:schemeClr val="tx1"/>
                </a:solidFill>
              </a:rPr>
              <a:t>8 </a:t>
            </a:r>
            <a:r>
              <a:rPr lang="fr-CH" b="1">
                <a:solidFill>
                  <a:srgbClr val="CC0066"/>
                </a:solidFill>
              </a:rPr>
              <a:t>protons</a:t>
            </a:r>
            <a:r>
              <a:rPr lang="fr-CH" b="1">
                <a:solidFill>
                  <a:schemeClr val="tx1"/>
                </a:solidFill>
              </a:rPr>
              <a:t> et 8 </a:t>
            </a:r>
            <a:r>
              <a:rPr lang="fr-CH" b="1">
                <a:solidFill>
                  <a:schemeClr val="accent2"/>
                </a:solidFill>
              </a:rPr>
              <a:t>neutrons</a:t>
            </a:r>
            <a:r>
              <a:rPr lang="fr-CH" b="1">
                <a:solidFill>
                  <a:schemeClr val="tx1"/>
                </a:solidFill>
              </a:rPr>
              <a:t> dans le noyau</a:t>
            </a:r>
          </a:p>
          <a:p>
            <a:pPr marL="342900" indent="-342900">
              <a:lnSpc>
                <a:spcPct val="90000"/>
              </a:lnSpc>
              <a:spcBef>
                <a:spcPct val="20000"/>
              </a:spcBef>
            </a:pPr>
            <a:r>
              <a:rPr lang="fr-CH" b="1">
                <a:solidFill>
                  <a:schemeClr val="tx1"/>
                </a:solidFill>
              </a:rPr>
              <a:t>	et 8 </a:t>
            </a:r>
            <a:r>
              <a:rPr lang="fr-CH" b="1">
                <a:solidFill>
                  <a:srgbClr val="FFCC00"/>
                </a:solidFill>
              </a:rPr>
              <a:t>électrons</a:t>
            </a:r>
            <a:r>
              <a:rPr lang="fr-CH" b="1">
                <a:solidFill>
                  <a:schemeClr val="tx1"/>
                </a:solidFill>
              </a:rPr>
              <a:t> qui sont en orbite autour</a:t>
            </a:r>
            <a:br>
              <a:rPr lang="fr-CH" b="1">
                <a:solidFill>
                  <a:schemeClr val="tx1"/>
                </a:solidFill>
              </a:rPr>
            </a:br>
            <a:r>
              <a:rPr lang="fr-CH" b="1">
                <a:solidFill>
                  <a:schemeClr val="tx1"/>
                </a:solidFill>
              </a:rPr>
              <a:t>du noyau</a:t>
            </a:r>
            <a:endParaRPr lang="fr-FR" b="1">
              <a:solidFill>
                <a:schemeClr val="tx1"/>
              </a:solidFill>
            </a:endParaRPr>
          </a:p>
        </p:txBody>
      </p:sp>
      <p:sp>
        <p:nvSpPr>
          <p:cNvPr id="106502" name="Text Box 6"/>
          <p:cNvSpPr txBox="1">
            <a:spLocks noChangeArrowheads="1"/>
          </p:cNvSpPr>
          <p:nvPr/>
        </p:nvSpPr>
        <p:spPr bwMode="auto">
          <a:xfrm rot="-1209502">
            <a:off x="381000" y="2019300"/>
            <a:ext cx="8096250" cy="2835275"/>
          </a:xfrm>
          <a:prstGeom prst="rect">
            <a:avLst/>
          </a:prstGeom>
          <a:solidFill>
            <a:schemeClr val="bg1">
              <a:alpha val="7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4000" b="1">
                <a:solidFill>
                  <a:srgbClr val="FF0000"/>
                </a:solidFill>
              </a:rPr>
              <a:t>Mais toutes ces idées méritent d’être corrigées…</a:t>
            </a:r>
          </a:p>
          <a:p>
            <a:pPr algn="ctr">
              <a:spcBef>
                <a:spcPct val="50000"/>
              </a:spcBef>
            </a:pPr>
            <a:r>
              <a:rPr lang="fr-CH" sz="4000" b="1">
                <a:solidFill>
                  <a:srgbClr val="FF0000"/>
                </a:solidFill>
              </a:rPr>
              <a:t>… c’est justement l’objectif de cette pièce en 3 actes !</a:t>
            </a:r>
            <a:endParaRPr lang="fr-FR" sz="4000" b="1">
              <a:solidFill>
                <a:srgbClr val="FF0000"/>
              </a:solidFill>
            </a:endParaRPr>
          </a:p>
        </p:txBody>
      </p:sp>
      <p:pic>
        <p:nvPicPr>
          <p:cNvPr id="106503" name="Picture 7" descr="Oxygène"/>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5789613" y="4713288"/>
            <a:ext cx="1914525" cy="212566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6505" name="Line 9"/>
          <p:cNvSpPr>
            <a:spLocks noChangeShapeType="1"/>
          </p:cNvSpPr>
          <p:nvPr/>
        </p:nvSpPr>
        <p:spPr bwMode="auto">
          <a:xfrm>
            <a:off x="4762500" y="5524500"/>
            <a:ext cx="1847850" cy="952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106509" name="Group 13"/>
          <p:cNvGrpSpPr>
            <a:grpSpLocks/>
          </p:cNvGrpSpPr>
          <p:nvPr/>
        </p:nvGrpSpPr>
        <p:grpSpPr bwMode="auto">
          <a:xfrm>
            <a:off x="1676400" y="5943600"/>
            <a:ext cx="4762500" cy="419100"/>
            <a:chOff x="1056" y="3720"/>
            <a:chExt cx="3000" cy="264"/>
          </a:xfrm>
        </p:grpSpPr>
        <p:sp>
          <p:nvSpPr>
            <p:cNvPr id="106506" name="Line 10"/>
            <p:cNvSpPr>
              <a:spLocks noChangeShapeType="1"/>
            </p:cNvSpPr>
            <p:nvPr/>
          </p:nvSpPr>
          <p:spPr bwMode="auto">
            <a:xfrm>
              <a:off x="1704" y="3852"/>
              <a:ext cx="2352" cy="132"/>
            </a:xfrm>
            <a:prstGeom prst="line">
              <a:avLst/>
            </a:prstGeom>
            <a:noFill/>
            <a:ln w="9525">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07" name="Line 11"/>
            <p:cNvSpPr>
              <a:spLocks noChangeShapeType="1"/>
            </p:cNvSpPr>
            <p:nvPr/>
          </p:nvSpPr>
          <p:spPr bwMode="auto">
            <a:xfrm>
              <a:off x="1056" y="3720"/>
              <a:ext cx="651" cy="132"/>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6527" name="Group 31"/>
          <p:cNvGrpSpPr>
            <a:grpSpLocks/>
          </p:cNvGrpSpPr>
          <p:nvPr/>
        </p:nvGrpSpPr>
        <p:grpSpPr bwMode="auto">
          <a:xfrm>
            <a:off x="3709988" y="2800350"/>
            <a:ext cx="3000375" cy="2740025"/>
            <a:chOff x="2337" y="1764"/>
            <a:chExt cx="1890" cy="1726"/>
          </a:xfrm>
        </p:grpSpPr>
        <p:sp>
          <p:nvSpPr>
            <p:cNvPr id="106511" name="Line 15"/>
            <p:cNvSpPr>
              <a:spLocks noChangeShapeType="1"/>
            </p:cNvSpPr>
            <p:nvPr/>
          </p:nvSpPr>
          <p:spPr bwMode="auto">
            <a:xfrm>
              <a:off x="2909" y="1770"/>
              <a:ext cx="1318" cy="1720"/>
            </a:xfrm>
            <a:prstGeom prst="line">
              <a:avLst/>
            </a:prstGeom>
            <a:noFill/>
            <a:ln w="38100">
              <a:solidFill>
                <a:srgbClr val="CC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12" name="Text Box 16"/>
            <p:cNvSpPr txBox="1">
              <a:spLocks noChangeArrowheads="1"/>
            </p:cNvSpPr>
            <p:nvPr/>
          </p:nvSpPr>
          <p:spPr bwMode="auto">
            <a:xfrm>
              <a:off x="2337" y="2147"/>
              <a:ext cx="1011" cy="524"/>
            </a:xfrm>
            <a:prstGeom prst="rect">
              <a:avLst/>
            </a:prstGeom>
            <a:noFill/>
            <a:ln w="9525">
              <a:solidFill>
                <a:srgbClr val="CC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solidFill>
                    <a:srgbClr val="CC0066"/>
                  </a:solidFill>
                </a:rPr>
                <a:t>charge</a:t>
              </a:r>
              <a:br>
                <a:rPr lang="fr-CH" sz="2400" b="1">
                  <a:solidFill>
                    <a:srgbClr val="CC0066"/>
                  </a:solidFill>
                </a:rPr>
              </a:br>
              <a:r>
                <a:rPr lang="fr-CH" sz="2400" b="1">
                  <a:solidFill>
                    <a:srgbClr val="CC0066"/>
                  </a:solidFill>
                </a:rPr>
                <a:t>positive</a:t>
              </a:r>
              <a:endParaRPr lang="fr-FR" sz="2400" b="1">
                <a:solidFill>
                  <a:srgbClr val="CC0066"/>
                </a:solidFill>
              </a:endParaRPr>
            </a:p>
          </p:txBody>
        </p:sp>
        <p:sp>
          <p:nvSpPr>
            <p:cNvPr id="106514" name="Line 18"/>
            <p:cNvSpPr>
              <a:spLocks noChangeShapeType="1"/>
            </p:cNvSpPr>
            <p:nvPr/>
          </p:nvSpPr>
          <p:spPr bwMode="auto">
            <a:xfrm>
              <a:off x="2592" y="1764"/>
              <a:ext cx="704" cy="0"/>
            </a:xfrm>
            <a:prstGeom prst="line">
              <a:avLst/>
            </a:prstGeom>
            <a:noFill/>
            <a:ln w="38100">
              <a:solidFill>
                <a:srgbClr val="CC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6520" name="Group 24"/>
          <p:cNvGrpSpPr>
            <a:grpSpLocks/>
          </p:cNvGrpSpPr>
          <p:nvPr/>
        </p:nvGrpSpPr>
        <p:grpSpPr bwMode="auto">
          <a:xfrm>
            <a:off x="4268788" y="3111500"/>
            <a:ext cx="2457450" cy="2400300"/>
            <a:chOff x="2689" y="1960"/>
            <a:chExt cx="1548" cy="1512"/>
          </a:xfrm>
        </p:grpSpPr>
        <p:sp>
          <p:nvSpPr>
            <p:cNvPr id="106516" name="Line 20"/>
            <p:cNvSpPr>
              <a:spLocks noChangeShapeType="1"/>
            </p:cNvSpPr>
            <p:nvPr/>
          </p:nvSpPr>
          <p:spPr bwMode="auto">
            <a:xfrm>
              <a:off x="2689" y="1963"/>
              <a:ext cx="783" cy="0"/>
            </a:xfrm>
            <a:prstGeom prst="line">
              <a:avLst/>
            </a:prstGeom>
            <a:noFill/>
            <a:ln w="381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17" name="Line 21"/>
            <p:cNvSpPr>
              <a:spLocks noChangeShapeType="1"/>
            </p:cNvSpPr>
            <p:nvPr/>
          </p:nvSpPr>
          <p:spPr bwMode="auto">
            <a:xfrm>
              <a:off x="3103" y="1960"/>
              <a:ext cx="1134" cy="1512"/>
            </a:xfrm>
            <a:prstGeom prst="line">
              <a:avLst/>
            </a:prstGeom>
            <a:noFill/>
            <a:ln w="3810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18" name="Text Box 22"/>
            <p:cNvSpPr txBox="1">
              <a:spLocks noChangeArrowheads="1"/>
            </p:cNvSpPr>
            <p:nvPr/>
          </p:nvSpPr>
          <p:spPr bwMode="auto">
            <a:xfrm>
              <a:off x="3546" y="2292"/>
              <a:ext cx="642" cy="410"/>
            </a:xfrm>
            <a:prstGeom prst="rect">
              <a:avLst/>
            </a:prstGeom>
            <a:noFill/>
            <a:ln w="9525">
              <a:solidFill>
                <a:srgbClr val="0000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b="1">
                  <a:solidFill>
                    <a:srgbClr val="000099"/>
                  </a:solidFill>
                </a:rPr>
                <a:t>sans charge</a:t>
              </a:r>
              <a:endParaRPr lang="fr-FR" b="1">
                <a:solidFill>
                  <a:srgbClr val="000099"/>
                </a:solidFill>
              </a:endParaRPr>
            </a:p>
          </p:txBody>
        </p:sp>
      </p:grpSp>
      <p:grpSp>
        <p:nvGrpSpPr>
          <p:cNvPr id="106522" name="Group 26"/>
          <p:cNvGrpSpPr>
            <a:grpSpLocks/>
          </p:cNvGrpSpPr>
          <p:nvPr/>
        </p:nvGrpSpPr>
        <p:grpSpPr bwMode="auto">
          <a:xfrm>
            <a:off x="4457700" y="2052638"/>
            <a:ext cx="2309813" cy="3552825"/>
            <a:chOff x="2808" y="1293"/>
            <a:chExt cx="1455" cy="2238"/>
          </a:xfrm>
        </p:grpSpPr>
        <p:sp>
          <p:nvSpPr>
            <p:cNvPr id="106510" name="Line 14"/>
            <p:cNvSpPr>
              <a:spLocks noChangeShapeType="1"/>
            </p:cNvSpPr>
            <p:nvPr/>
          </p:nvSpPr>
          <p:spPr bwMode="auto">
            <a:xfrm>
              <a:off x="3066" y="1299"/>
              <a:ext cx="1197" cy="223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21" name="Line 25"/>
            <p:cNvSpPr>
              <a:spLocks noChangeShapeType="1"/>
            </p:cNvSpPr>
            <p:nvPr/>
          </p:nvSpPr>
          <p:spPr bwMode="auto">
            <a:xfrm>
              <a:off x="2808" y="1293"/>
              <a:ext cx="53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6528" name="Group 32"/>
          <p:cNvGrpSpPr>
            <a:grpSpLocks/>
          </p:cNvGrpSpPr>
          <p:nvPr/>
        </p:nvGrpSpPr>
        <p:grpSpPr bwMode="auto">
          <a:xfrm>
            <a:off x="1133475" y="3533775"/>
            <a:ext cx="5081588" cy="1568450"/>
            <a:chOff x="714" y="2226"/>
            <a:chExt cx="3201" cy="988"/>
          </a:xfrm>
        </p:grpSpPr>
        <p:sp>
          <p:nvSpPr>
            <p:cNvPr id="106523" name="Line 27"/>
            <p:cNvSpPr>
              <a:spLocks noChangeShapeType="1"/>
            </p:cNvSpPr>
            <p:nvPr/>
          </p:nvSpPr>
          <p:spPr bwMode="auto">
            <a:xfrm>
              <a:off x="714" y="2226"/>
              <a:ext cx="816" cy="0"/>
            </a:xfrm>
            <a:prstGeom prst="line">
              <a:avLst/>
            </a:prstGeom>
            <a:noFill/>
            <a:ln w="381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24" name="Line 28"/>
            <p:cNvSpPr>
              <a:spLocks noChangeShapeType="1"/>
            </p:cNvSpPr>
            <p:nvPr/>
          </p:nvSpPr>
          <p:spPr bwMode="auto">
            <a:xfrm>
              <a:off x="1152" y="2226"/>
              <a:ext cx="2763" cy="951"/>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25" name="Text Box 29"/>
            <p:cNvSpPr txBox="1">
              <a:spLocks noChangeArrowheads="1"/>
            </p:cNvSpPr>
            <p:nvPr/>
          </p:nvSpPr>
          <p:spPr bwMode="auto">
            <a:xfrm>
              <a:off x="1863" y="2690"/>
              <a:ext cx="1065" cy="524"/>
            </a:xfrm>
            <a:prstGeom prst="rect">
              <a:avLst/>
            </a:prstGeom>
            <a:noFill/>
            <a:ln w="9525">
              <a:solidFill>
                <a:srgbClr val="FF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2400" b="1">
                  <a:solidFill>
                    <a:srgbClr val="FFCC00"/>
                  </a:solidFill>
                </a:rPr>
                <a:t>charge</a:t>
              </a:r>
              <a:br>
                <a:rPr lang="fr-CH" sz="2400" b="1">
                  <a:solidFill>
                    <a:srgbClr val="FFCC00"/>
                  </a:solidFill>
                </a:rPr>
              </a:br>
              <a:r>
                <a:rPr lang="fr-CH" sz="2400" b="1">
                  <a:solidFill>
                    <a:srgbClr val="FFCC00"/>
                  </a:solidFill>
                </a:rPr>
                <a:t>négative</a:t>
              </a:r>
              <a:endParaRPr lang="fr-FR" sz="2400" b="1">
                <a:solidFill>
                  <a:srgbClr val="FFCC00"/>
                </a:solidFill>
              </a:endParaRPr>
            </a:p>
          </p:txBody>
        </p:sp>
      </p:grpSp>
      <p:grpSp>
        <p:nvGrpSpPr>
          <p:cNvPr id="106534" name="Group 38"/>
          <p:cNvGrpSpPr>
            <a:grpSpLocks/>
          </p:cNvGrpSpPr>
          <p:nvPr/>
        </p:nvGrpSpPr>
        <p:grpSpPr bwMode="auto">
          <a:xfrm>
            <a:off x="1504950" y="4457700"/>
            <a:ext cx="1676400" cy="209550"/>
            <a:chOff x="288" y="768"/>
            <a:chExt cx="1056" cy="132"/>
          </a:xfrm>
        </p:grpSpPr>
        <p:sp>
          <p:nvSpPr>
            <p:cNvPr id="106529" name="Oval 33"/>
            <p:cNvSpPr>
              <a:spLocks noChangeArrowheads="1"/>
            </p:cNvSpPr>
            <p:nvPr/>
          </p:nvSpPr>
          <p:spPr bwMode="auto">
            <a:xfrm>
              <a:off x="288" y="816"/>
              <a:ext cx="60" cy="72"/>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531" name="Oval 35"/>
            <p:cNvSpPr>
              <a:spLocks noChangeArrowheads="1"/>
            </p:cNvSpPr>
            <p:nvPr/>
          </p:nvSpPr>
          <p:spPr bwMode="auto">
            <a:xfrm>
              <a:off x="1212" y="768"/>
              <a:ext cx="132" cy="132"/>
            </a:xfrm>
            <a:prstGeom prst="ellipse">
              <a:avLst/>
            </a:prstGeom>
            <a:solidFill>
              <a:srgbClr val="CC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532" name="Line 36"/>
            <p:cNvSpPr>
              <a:spLocks noChangeShapeType="1"/>
            </p:cNvSpPr>
            <p:nvPr/>
          </p:nvSpPr>
          <p:spPr bwMode="auto">
            <a:xfrm>
              <a:off x="372" y="840"/>
              <a:ext cx="3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33" name="Line 37"/>
            <p:cNvSpPr>
              <a:spLocks noChangeShapeType="1"/>
            </p:cNvSpPr>
            <p:nvPr/>
          </p:nvSpPr>
          <p:spPr bwMode="auto">
            <a:xfrm>
              <a:off x="892" y="844"/>
              <a:ext cx="300"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106535" name="Line 39"/>
          <p:cNvSpPr>
            <a:spLocks noChangeShapeType="1"/>
          </p:cNvSpPr>
          <p:nvPr/>
        </p:nvSpPr>
        <p:spPr bwMode="auto">
          <a:xfrm>
            <a:off x="0" y="15240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106501">
                                            <p:txEl>
                                              <p:pRg st="0" end="0"/>
                                            </p:txEl>
                                          </p:spTgt>
                                        </p:tgtEl>
                                        <p:attrNameLst>
                                          <p:attrName>style.visibility</p:attrName>
                                        </p:attrNameLst>
                                      </p:cBhvr>
                                      <p:to>
                                        <p:strVal val="visible"/>
                                      </p:to>
                                    </p:set>
                                    <p:animEffect transition="in" filter="slide(fromBottom)">
                                      <p:cBhvr>
                                        <p:cTn id="7" dur="500"/>
                                        <p:tgtEl>
                                          <p:spTgt spid="106501">
                                            <p:txEl>
                                              <p:pRg st="0" end="0"/>
                                            </p:txEl>
                                          </p:spTgt>
                                        </p:tgtEl>
                                      </p:cBhvr>
                                    </p:animEffect>
                                  </p:childTnLst>
                                </p:cTn>
                              </p:par>
                            </p:childTnLst>
                          </p:cTn>
                        </p:par>
                        <p:par>
                          <p:cTn id="8" fill="hold" nodeType="afterGroup">
                            <p:stCondLst>
                              <p:cond delay="500"/>
                            </p:stCondLst>
                            <p:childTnLst>
                              <p:par>
                                <p:cTn id="9" presetID="1" presetClass="entr" presetSubtype="0" fill="hold" nodeType="afterEffect">
                                  <p:stCondLst>
                                    <p:cond delay="500"/>
                                  </p:stCondLst>
                                  <p:childTnLst>
                                    <p:set>
                                      <p:cBhvr>
                                        <p:cTn id="10" dur="1" fill="hold">
                                          <p:stCondLst>
                                            <p:cond delay="0"/>
                                          </p:stCondLst>
                                        </p:cTn>
                                        <p:tgtEl>
                                          <p:spTgt spid="106522"/>
                                        </p:tgtEl>
                                        <p:attrNameLst>
                                          <p:attrName>style.visibility</p:attrName>
                                        </p:attrNameLst>
                                      </p:cBhvr>
                                      <p:to>
                                        <p:strVal val="visible"/>
                                      </p:to>
                                    </p:set>
                                  </p:childTnLst>
                                  <p:subTnLst>
                                    <p:set>
                                      <p:cBhvr override="childStyle">
                                        <p:cTn dur="1" fill="hold" display="0" masterRel="nextClick" afterEffect="1"/>
                                        <p:tgtEl>
                                          <p:spTgt spid="106522"/>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iterate type="lt">
                                    <p:tmPct val="0"/>
                                  </p:iterate>
                                  <p:childTnLst>
                                    <p:set>
                                      <p:cBhvr>
                                        <p:cTn id="14" dur="1" fill="hold">
                                          <p:stCondLst>
                                            <p:cond delay="0"/>
                                          </p:stCondLst>
                                        </p:cTn>
                                        <p:tgtEl>
                                          <p:spTgt spid="106501">
                                            <p:txEl>
                                              <p:pRg st="1" end="1"/>
                                            </p:txEl>
                                          </p:spTgt>
                                        </p:tgtEl>
                                        <p:attrNameLst>
                                          <p:attrName>style.visibility</p:attrName>
                                        </p:attrNameLst>
                                      </p:cBhvr>
                                      <p:to>
                                        <p:strVal val="visible"/>
                                      </p:to>
                                    </p:set>
                                    <p:animEffect transition="in" filter="slide(fromBottom)">
                                      <p:cBhvr>
                                        <p:cTn id="15" dur="500"/>
                                        <p:tgtEl>
                                          <p:spTgt spid="106501">
                                            <p:txEl>
                                              <p:pRg st="1" end="1"/>
                                            </p:txEl>
                                          </p:spTgt>
                                        </p:tgtEl>
                                      </p:cBhvr>
                                    </p:animEffect>
                                  </p:child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06527"/>
                                        </p:tgtEl>
                                        <p:attrNameLst>
                                          <p:attrName>style.visibility</p:attrName>
                                        </p:attrNameLst>
                                      </p:cBhvr>
                                      <p:to>
                                        <p:strVal val="visible"/>
                                      </p:to>
                                    </p:set>
                                  </p:childTnLst>
                                  <p:subTnLst>
                                    <p:set>
                                      <p:cBhvr override="childStyle">
                                        <p:cTn dur="1" fill="hold" display="0" masterRel="nextClick" afterEffect="1"/>
                                        <p:tgtEl>
                                          <p:spTgt spid="106527"/>
                                        </p:tgtEl>
                                        <p:attrNameLst>
                                          <p:attrName>style.visibility</p:attrName>
                                        </p:attrNameLst>
                                      </p:cBhvr>
                                      <p:to>
                                        <p:strVal val="hidden"/>
                                      </p:to>
                                    </p:set>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6520"/>
                                        </p:tgtEl>
                                        <p:attrNameLst>
                                          <p:attrName>style.visibility</p:attrName>
                                        </p:attrNameLst>
                                      </p:cBhvr>
                                      <p:to>
                                        <p:strVal val="visible"/>
                                      </p:to>
                                    </p:set>
                                  </p:childTnLst>
                                  <p:subTnLst>
                                    <p:set>
                                      <p:cBhvr override="childStyle">
                                        <p:cTn dur="1" fill="hold" display="0" masterRel="nextClick" afterEffect="1"/>
                                        <p:tgtEl>
                                          <p:spTgt spid="106520"/>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iterate type="lt">
                                    <p:tmPct val="0"/>
                                  </p:iterate>
                                  <p:childTnLst>
                                    <p:set>
                                      <p:cBhvr>
                                        <p:cTn id="26" dur="1" fill="hold">
                                          <p:stCondLst>
                                            <p:cond delay="0"/>
                                          </p:stCondLst>
                                        </p:cTn>
                                        <p:tgtEl>
                                          <p:spTgt spid="106501">
                                            <p:txEl>
                                              <p:pRg st="2" end="2"/>
                                            </p:txEl>
                                          </p:spTgt>
                                        </p:tgtEl>
                                        <p:attrNameLst>
                                          <p:attrName>style.visibility</p:attrName>
                                        </p:attrNameLst>
                                      </p:cBhvr>
                                      <p:to>
                                        <p:strVal val="visible"/>
                                      </p:to>
                                    </p:set>
                                    <p:animEffect transition="in" filter="slide(fromBottom)">
                                      <p:cBhvr>
                                        <p:cTn id="27" dur="500"/>
                                        <p:tgtEl>
                                          <p:spTgt spid="106501">
                                            <p:txEl>
                                              <p:pRg st="2" end="2"/>
                                            </p:txEl>
                                          </p:spTgt>
                                        </p:tgtEl>
                                      </p:cBhvr>
                                    </p:animEffect>
                                  </p:child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0"/>
                                          </p:stCondLst>
                                        </p:cTn>
                                        <p:tgtEl>
                                          <p:spTgt spid="106528"/>
                                        </p:tgtEl>
                                        <p:attrNameLst>
                                          <p:attrName>style.visibility</p:attrName>
                                        </p:attrNameLst>
                                      </p:cBhvr>
                                      <p:to>
                                        <p:strVal val="visible"/>
                                      </p:to>
                                    </p:set>
                                  </p:childTnLst>
                                  <p:subTnLst>
                                    <p:set>
                                      <p:cBhvr override="childStyle">
                                        <p:cTn dur="1" fill="hold" display="0" masterRel="nextClick" afterEffect="1"/>
                                        <p:tgtEl>
                                          <p:spTgt spid="106528"/>
                                        </p:tgtEl>
                                        <p:attrNameLst>
                                          <p:attrName>style.visibility</p:attrName>
                                        </p:attrNameLst>
                                      </p:cBhvr>
                                      <p:to>
                                        <p:strVal val="hidden"/>
                                      </p:to>
                                    </p:set>
                                  </p:sub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4" fill="hold" grpId="0" nodeType="clickEffect">
                                  <p:stCondLst>
                                    <p:cond delay="0"/>
                                  </p:stCondLst>
                                  <p:iterate type="lt">
                                    <p:tmPct val="0"/>
                                  </p:iterate>
                                  <p:childTnLst>
                                    <p:set>
                                      <p:cBhvr>
                                        <p:cTn id="34" dur="1" fill="hold">
                                          <p:stCondLst>
                                            <p:cond delay="0"/>
                                          </p:stCondLst>
                                        </p:cTn>
                                        <p:tgtEl>
                                          <p:spTgt spid="106501">
                                            <p:txEl>
                                              <p:pRg st="3" end="3"/>
                                            </p:txEl>
                                          </p:spTgt>
                                        </p:tgtEl>
                                        <p:attrNameLst>
                                          <p:attrName>style.visibility</p:attrName>
                                        </p:attrNameLst>
                                      </p:cBhvr>
                                      <p:to>
                                        <p:strVal val="visible"/>
                                      </p:to>
                                    </p:set>
                                    <p:animEffect transition="in" filter="slide(fromBottom)">
                                      <p:cBhvr>
                                        <p:cTn id="35" dur="500"/>
                                        <p:tgtEl>
                                          <p:spTgt spid="106501">
                                            <p:txEl>
                                              <p:pRg st="3" end="3"/>
                                            </p:txEl>
                                          </p:spTgt>
                                        </p:tgtEl>
                                      </p:cBhvr>
                                    </p:animEffect>
                                  </p:childTnLst>
                                </p:cTn>
                              </p:par>
                              <p:par>
                                <p:cTn id="36" presetID="1" presetClass="entr" presetSubtype="0" fill="hold" nodeType="withEffect">
                                  <p:stCondLst>
                                    <p:cond delay="0"/>
                                  </p:stCondLst>
                                  <p:childTnLst>
                                    <p:set>
                                      <p:cBhvr>
                                        <p:cTn id="37" dur="1" fill="hold">
                                          <p:stCondLst>
                                            <p:cond delay="0"/>
                                          </p:stCondLst>
                                        </p:cTn>
                                        <p:tgtEl>
                                          <p:spTgt spid="106534"/>
                                        </p:tgtEl>
                                        <p:attrNameLst>
                                          <p:attrName>style.visibility</p:attrName>
                                        </p:attrNameLst>
                                      </p:cBhvr>
                                      <p:to>
                                        <p:strVal val="visible"/>
                                      </p:to>
                                    </p:set>
                                  </p:childTnLst>
                                  <p:subTnLst>
                                    <p:set>
                                      <p:cBhvr override="childStyle">
                                        <p:cTn dur="1" fill="hold" display="0" masterRel="nextClick" afterEffect="1"/>
                                        <p:tgtEl>
                                          <p:spTgt spid="106534"/>
                                        </p:tgtEl>
                                        <p:attrNameLst>
                                          <p:attrName>style.visibility</p:attrName>
                                        </p:attrNameLst>
                                      </p:cBhvr>
                                      <p:to>
                                        <p:strVal val="hidden"/>
                                      </p:to>
                                    </p:set>
                                  </p:sub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iterate type="lt">
                                    <p:tmPct val="0"/>
                                  </p:iterate>
                                  <p:childTnLst>
                                    <p:set>
                                      <p:cBhvr>
                                        <p:cTn id="41" dur="1" fill="hold">
                                          <p:stCondLst>
                                            <p:cond delay="0"/>
                                          </p:stCondLst>
                                        </p:cTn>
                                        <p:tgtEl>
                                          <p:spTgt spid="106501">
                                            <p:txEl>
                                              <p:pRg st="4" end="4"/>
                                            </p:txEl>
                                          </p:spTgt>
                                        </p:tgtEl>
                                        <p:attrNameLst>
                                          <p:attrName>style.visibility</p:attrName>
                                        </p:attrNameLst>
                                      </p:cBhvr>
                                      <p:to>
                                        <p:strVal val="visible"/>
                                      </p:to>
                                    </p:set>
                                    <p:animEffect transition="in" filter="slide(fromBottom)">
                                      <p:cBhvr>
                                        <p:cTn id="42" dur="500"/>
                                        <p:tgtEl>
                                          <p:spTgt spid="106501">
                                            <p:txEl>
                                              <p:pRg st="4" end="4"/>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iterate type="lt">
                                    <p:tmPct val="0"/>
                                  </p:iterate>
                                  <p:childTnLst>
                                    <p:set>
                                      <p:cBhvr>
                                        <p:cTn id="46" dur="1" fill="hold">
                                          <p:stCondLst>
                                            <p:cond delay="0"/>
                                          </p:stCondLst>
                                        </p:cTn>
                                        <p:tgtEl>
                                          <p:spTgt spid="106501">
                                            <p:txEl>
                                              <p:pRg st="5" end="5"/>
                                            </p:txEl>
                                          </p:spTgt>
                                        </p:tgtEl>
                                        <p:attrNameLst>
                                          <p:attrName>style.visibility</p:attrName>
                                        </p:attrNameLst>
                                      </p:cBhvr>
                                      <p:to>
                                        <p:strVal val="visible"/>
                                      </p:to>
                                    </p:set>
                                    <p:animEffect transition="in" filter="slide(fromBottom)">
                                      <p:cBhvr>
                                        <p:cTn id="47" dur="500"/>
                                        <p:tgtEl>
                                          <p:spTgt spid="106501">
                                            <p:txEl>
                                              <p:pRg st="5" end="5"/>
                                            </p:txEl>
                                          </p:spTgt>
                                        </p:tgtEl>
                                      </p:cBhvr>
                                    </p:animEffect>
                                  </p:childTnLst>
                                </p:cTn>
                              </p:par>
                              <p:par>
                                <p:cTn id="48" presetID="1" presetClass="entr" presetSubtype="0" fill="hold" grpId="0" nodeType="withEffect">
                                  <p:stCondLst>
                                    <p:cond delay="0"/>
                                  </p:stCondLst>
                                  <p:childTnLst>
                                    <p:set>
                                      <p:cBhvr>
                                        <p:cTn id="49" dur="1" fill="hold">
                                          <p:stCondLst>
                                            <p:cond delay="0"/>
                                          </p:stCondLst>
                                        </p:cTn>
                                        <p:tgtEl>
                                          <p:spTgt spid="106505"/>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4" fill="hold" grpId="0" nodeType="clickEffect">
                                  <p:stCondLst>
                                    <p:cond delay="0"/>
                                  </p:stCondLst>
                                  <p:iterate type="lt">
                                    <p:tmPct val="0"/>
                                  </p:iterate>
                                  <p:childTnLst>
                                    <p:set>
                                      <p:cBhvr>
                                        <p:cTn id="53" dur="1" fill="hold">
                                          <p:stCondLst>
                                            <p:cond delay="0"/>
                                          </p:stCondLst>
                                        </p:cTn>
                                        <p:tgtEl>
                                          <p:spTgt spid="106501">
                                            <p:txEl>
                                              <p:pRg st="6" end="6"/>
                                            </p:txEl>
                                          </p:spTgt>
                                        </p:tgtEl>
                                        <p:attrNameLst>
                                          <p:attrName>style.visibility</p:attrName>
                                        </p:attrNameLst>
                                      </p:cBhvr>
                                      <p:to>
                                        <p:strVal val="visible"/>
                                      </p:to>
                                    </p:set>
                                    <p:animEffect transition="in" filter="slide(fromBottom)">
                                      <p:cBhvr>
                                        <p:cTn id="54" dur="500"/>
                                        <p:tgtEl>
                                          <p:spTgt spid="106501">
                                            <p:txEl>
                                              <p:pRg st="6" end="6"/>
                                            </p:txEl>
                                          </p:spTgt>
                                        </p:tgtEl>
                                      </p:cBhvr>
                                    </p:animEffect>
                                  </p:childTnLst>
                                </p:cTn>
                              </p:par>
                              <p:par>
                                <p:cTn id="55" presetID="1" presetClass="entr" presetSubtype="0" fill="hold" nodeType="withEffect">
                                  <p:stCondLst>
                                    <p:cond delay="0"/>
                                  </p:stCondLst>
                                  <p:childTnLst>
                                    <p:set>
                                      <p:cBhvr>
                                        <p:cTn id="56" dur="1" fill="hold">
                                          <p:stCondLst>
                                            <p:cond delay="0"/>
                                          </p:stCondLst>
                                        </p:cTn>
                                        <p:tgtEl>
                                          <p:spTgt spid="106509"/>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0" fill="hold" grpId="0" nodeType="clickEffect">
                                  <p:stCondLst>
                                    <p:cond delay="0"/>
                                  </p:stCondLst>
                                  <p:childTnLst>
                                    <p:set>
                                      <p:cBhvr>
                                        <p:cTn id="60" dur="1" fill="hold">
                                          <p:stCondLst>
                                            <p:cond delay="0"/>
                                          </p:stCondLst>
                                        </p:cTn>
                                        <p:tgtEl>
                                          <p:spTgt spid="106502"/>
                                        </p:tgtEl>
                                        <p:attrNameLst>
                                          <p:attrName>style.visibility</p:attrName>
                                        </p:attrNameLst>
                                      </p:cBhvr>
                                      <p:to>
                                        <p:strVal val="visible"/>
                                      </p:to>
                                    </p:set>
                                    <p:anim calcmode="lin" valueType="num">
                                      <p:cBhvr>
                                        <p:cTn id="61" dur="2000" fill="hold"/>
                                        <p:tgtEl>
                                          <p:spTgt spid="106502"/>
                                        </p:tgtEl>
                                        <p:attrNameLst>
                                          <p:attrName>ppt_w</p:attrName>
                                        </p:attrNameLst>
                                      </p:cBhvr>
                                      <p:tavLst>
                                        <p:tav tm="0">
                                          <p:val>
                                            <p:fltVal val="0"/>
                                          </p:val>
                                        </p:tav>
                                        <p:tav tm="100000">
                                          <p:val>
                                            <p:strVal val="#ppt_w"/>
                                          </p:val>
                                        </p:tav>
                                      </p:tavLst>
                                    </p:anim>
                                    <p:anim calcmode="lin" valueType="num">
                                      <p:cBhvr>
                                        <p:cTn id="62" dur="2000" fill="hold"/>
                                        <p:tgtEl>
                                          <p:spTgt spid="106502"/>
                                        </p:tgtEl>
                                        <p:attrNameLst>
                                          <p:attrName>ppt_h</p:attrName>
                                        </p:attrNameLst>
                                      </p:cBhvr>
                                      <p:tavLst>
                                        <p:tav tm="0">
                                          <p:val>
                                            <p:fltVal val="0"/>
                                          </p:val>
                                        </p:tav>
                                        <p:tav tm="100000">
                                          <p:val>
                                            <p:strVal val="#ppt_h"/>
                                          </p:val>
                                        </p:tav>
                                      </p:tavLst>
                                    </p:anim>
                                    <p:animEffect transition="in" filter="fade">
                                      <p:cBhvr>
                                        <p:cTn id="63" dur="2000"/>
                                        <p:tgtEl>
                                          <p:spTgt spid="106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1" grpId="0" uiExpand="1" build="p"/>
      <p:bldP spid="106502" grpId="0" animBg="1"/>
      <p:bldP spid="10650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2714" name="Picture 10" descr="MatièreOnd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0" y="2047875"/>
            <a:ext cx="9144000" cy="36353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6" name="Rectangle 2"/>
          <p:cNvSpPr>
            <a:spLocks noGrp="1" noChangeArrowheads="1"/>
          </p:cNvSpPr>
          <p:nvPr>
            <p:ph type="title"/>
          </p:nvPr>
        </p:nvSpPr>
        <p:spPr bwMode="auto">
          <a:xfrm>
            <a:off x="0" y="2095500"/>
            <a:ext cx="8686800" cy="32099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4000" b="1">
                <a:solidFill>
                  <a:schemeClr val="tx1"/>
                </a:solidFill>
              </a:rPr>
              <a:t>Tout ce qui est simplifié</a:t>
            </a:r>
            <a:br>
              <a:rPr lang="fr-CH" sz="4000" b="1">
                <a:solidFill>
                  <a:schemeClr val="tx1"/>
                </a:solidFill>
              </a:rPr>
            </a:br>
            <a:r>
              <a:rPr lang="fr-CH" sz="4000" b="1">
                <a:solidFill>
                  <a:schemeClr val="tx1"/>
                </a:solidFill>
              </a:rPr>
              <a:t>est faux …</a:t>
            </a:r>
            <a:br>
              <a:rPr lang="fr-CH" sz="4000" b="1">
                <a:solidFill>
                  <a:schemeClr val="tx1"/>
                </a:solidFill>
              </a:rPr>
            </a:br>
            <a:r>
              <a:rPr lang="fr-CH" sz="4000" b="1">
                <a:solidFill>
                  <a:schemeClr val="tx1"/>
                </a:solidFill>
              </a:rPr>
              <a:t>mais</a:t>
            </a:r>
            <a:br>
              <a:rPr lang="fr-CH" sz="4000" b="1">
                <a:solidFill>
                  <a:schemeClr val="tx1"/>
                </a:solidFill>
              </a:rPr>
            </a:br>
            <a:r>
              <a:rPr lang="fr-CH" sz="4000" b="1">
                <a:solidFill>
                  <a:schemeClr val="tx1"/>
                </a:solidFill>
              </a:rPr>
              <a:t>tout ce qui est complexe est inutilisable !</a:t>
            </a:r>
            <a:endParaRPr lang="fr-FR" sz="4000" b="1">
              <a:solidFill>
                <a:schemeClr val="tx1"/>
              </a:solidFill>
            </a:endParaRPr>
          </a:p>
        </p:txBody>
      </p:sp>
      <p:sp>
        <p:nvSpPr>
          <p:cNvPr id="72707" name="Rectangle 3"/>
          <p:cNvSpPr>
            <a:spLocks noGrp="1" noChangeArrowheads="1"/>
          </p:cNvSpPr>
          <p:nvPr>
            <p:ph type="body" sz="half" idx="1"/>
          </p:nvPr>
        </p:nvSpPr>
        <p:spPr bwMode="auto">
          <a:xfrm>
            <a:off x="5497513" y="5038725"/>
            <a:ext cx="2746375" cy="5048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r">
              <a:buFontTx/>
              <a:buNone/>
            </a:pPr>
            <a:r>
              <a:rPr lang="fr-CH" sz="2400" b="1"/>
              <a:t>Paul Valéry</a:t>
            </a:r>
            <a:endParaRPr lang="fr-FR" sz="2400" b="1"/>
          </a:p>
        </p:txBody>
      </p:sp>
      <p:sp>
        <p:nvSpPr>
          <p:cNvPr id="72709" name="Rectangle 5"/>
          <p:cNvSpPr>
            <a:spLocks noChangeArrowheads="1"/>
          </p:cNvSpPr>
          <p:nvPr/>
        </p:nvSpPr>
        <p:spPr bwMode="auto">
          <a:xfrm>
            <a:off x="468313" y="311150"/>
            <a:ext cx="8218487"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2800" b="1">
                <a:solidFill>
                  <a:schemeClr val="tx1"/>
                </a:solidFill>
              </a:rPr>
              <a:t>Après un exposé comme celui-là,</a:t>
            </a:r>
            <a:br>
              <a:rPr lang="fr-CH" sz="2800" b="1">
                <a:solidFill>
                  <a:schemeClr val="tx1"/>
                </a:solidFill>
              </a:rPr>
            </a:br>
            <a:r>
              <a:rPr lang="fr-CH" sz="2800" b="1">
                <a:solidFill>
                  <a:schemeClr val="tx1"/>
                </a:solidFill>
              </a:rPr>
              <a:t>il est bon de ne pas oublier que :</a:t>
            </a:r>
            <a:endParaRPr lang="fr-FR" sz="2800" b="1">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5" nodeType="clickEffect">
                                  <p:stCondLst>
                                    <p:cond delay="0"/>
                                  </p:stCondLst>
                                  <p:iterate type="lt">
                                    <p:tmPct val="0"/>
                                  </p:iterate>
                                  <p:childTnLst>
                                    <p:set>
                                      <p:cBhvr>
                                        <p:cTn id="6" dur="1" fill="hold">
                                          <p:stCondLst>
                                            <p:cond delay="0"/>
                                          </p:stCondLst>
                                        </p:cTn>
                                        <p:tgtEl>
                                          <p:spTgt spid="72706"/>
                                        </p:tgtEl>
                                        <p:attrNameLst>
                                          <p:attrName>style.visibility</p:attrName>
                                        </p:attrNameLst>
                                      </p:cBhvr>
                                      <p:to>
                                        <p:strVal val="visible"/>
                                      </p:to>
                                    </p:set>
                                    <p:animEffect transition="in" filter="fade">
                                      <p:cBhvr>
                                        <p:cTn id="7" dur="2000"/>
                                        <p:tgtEl>
                                          <p:spTgt spid="72706"/>
                                        </p:tgtEl>
                                      </p:cBhvr>
                                    </p:animEffect>
                                  </p:childTnLst>
                                </p:cTn>
                              </p:par>
                            </p:childTnLst>
                          </p:cTn>
                        </p:par>
                        <p:par>
                          <p:cTn id="8" fill="hold" nodeType="afterGroup">
                            <p:stCondLst>
                              <p:cond delay="2000"/>
                            </p:stCondLst>
                            <p:childTnLst>
                              <p:par>
                                <p:cTn id="9" presetID="1" presetClass="entr" presetSubtype="0" fill="hold" grpId="0" nodeType="afterEffect">
                                  <p:stCondLst>
                                    <p:cond delay="1000"/>
                                  </p:stCondLst>
                                  <p:childTnLst>
                                    <p:set>
                                      <p:cBhvr>
                                        <p:cTn id="10" dur="1" fill="hold">
                                          <p:stCondLst>
                                            <p:cond delay="0"/>
                                          </p:stCondLst>
                                        </p:cTn>
                                        <p:tgtEl>
                                          <p:spTgt spid="72707">
                                            <p:txEl>
                                              <p:pRg st="0" end="0"/>
                                            </p:txEl>
                                          </p:spTgt>
                                        </p:tgtEl>
                                        <p:attrNameLst>
                                          <p:attrName>style.visibility</p:attrName>
                                        </p:attrNameLst>
                                      </p:cBhvr>
                                      <p:to>
                                        <p:strVal val="visible"/>
                                      </p:to>
                                    </p:set>
                                  </p:childTnLst>
                                </p:cTn>
                              </p:par>
                            </p:childTnLst>
                          </p:cTn>
                        </p:par>
                        <p:par>
                          <p:cTn id="11" fill="hold" nodeType="afterGroup">
                            <p:stCondLst>
                              <p:cond delay="3000"/>
                            </p:stCondLst>
                            <p:childTnLst>
                              <p:par>
                                <p:cTn id="12" presetID="7" presetClass="entr" presetSubtype="8" fill="hold" nodeType="afterEffect">
                                  <p:stCondLst>
                                    <p:cond delay="1000"/>
                                  </p:stCondLst>
                                  <p:childTnLst>
                                    <p:set>
                                      <p:cBhvr>
                                        <p:cTn id="13" dur="1" fill="hold">
                                          <p:stCondLst>
                                            <p:cond delay="0"/>
                                          </p:stCondLst>
                                        </p:cTn>
                                        <p:tgtEl>
                                          <p:spTgt spid="72714"/>
                                        </p:tgtEl>
                                        <p:attrNameLst>
                                          <p:attrName>style.visibility</p:attrName>
                                        </p:attrNameLst>
                                      </p:cBhvr>
                                      <p:to>
                                        <p:strVal val="visible"/>
                                      </p:to>
                                    </p:set>
                                    <p:anim calcmode="lin" valueType="num">
                                      <p:cBhvr additive="base">
                                        <p:cTn id="14" dur="5000" fill="hold"/>
                                        <p:tgtEl>
                                          <p:spTgt spid="72714"/>
                                        </p:tgtEl>
                                        <p:attrNameLst>
                                          <p:attrName>ppt_x</p:attrName>
                                        </p:attrNameLst>
                                      </p:cBhvr>
                                      <p:tavLst>
                                        <p:tav tm="0">
                                          <p:val>
                                            <p:strVal val="0-#ppt_w/2"/>
                                          </p:val>
                                        </p:tav>
                                        <p:tav tm="100000">
                                          <p:val>
                                            <p:strVal val="#ppt_x"/>
                                          </p:val>
                                        </p:tav>
                                      </p:tavLst>
                                    </p:anim>
                                    <p:anim calcmode="lin" valueType="num">
                                      <p:cBhvr additive="base">
                                        <p:cTn id="15" dur="5000" fill="hold"/>
                                        <p:tgtEl>
                                          <p:spTgt spid="72714"/>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9000"/>
                            </p:stCondLst>
                            <p:childTnLst>
                              <p:par>
                                <p:cTn id="17" presetID="7" presetClass="exit" presetSubtype="2" fill="hold" nodeType="afterEffect">
                                  <p:stCondLst>
                                    <p:cond delay="0"/>
                                  </p:stCondLst>
                                  <p:childTnLst>
                                    <p:anim calcmode="lin" valueType="num">
                                      <p:cBhvr additive="base">
                                        <p:cTn id="18" dur="5000"/>
                                        <p:tgtEl>
                                          <p:spTgt spid="72714"/>
                                        </p:tgtEl>
                                        <p:attrNameLst>
                                          <p:attrName>ppt_x</p:attrName>
                                        </p:attrNameLst>
                                      </p:cBhvr>
                                      <p:tavLst>
                                        <p:tav tm="0">
                                          <p:val>
                                            <p:strVal val="ppt_x"/>
                                          </p:val>
                                        </p:tav>
                                        <p:tav tm="100000">
                                          <p:val>
                                            <p:strVal val="1+ppt_w/2"/>
                                          </p:val>
                                        </p:tav>
                                      </p:tavLst>
                                    </p:anim>
                                    <p:anim calcmode="lin" valueType="num">
                                      <p:cBhvr additive="base">
                                        <p:cTn id="19" dur="5000"/>
                                        <p:tgtEl>
                                          <p:spTgt spid="72714"/>
                                        </p:tgtEl>
                                        <p:attrNameLst>
                                          <p:attrName>ppt_y</p:attrName>
                                        </p:attrNameLst>
                                      </p:cBhvr>
                                      <p:tavLst>
                                        <p:tav tm="0">
                                          <p:val>
                                            <p:strVal val="ppt_y"/>
                                          </p:val>
                                        </p:tav>
                                        <p:tav tm="100000">
                                          <p:val>
                                            <p:strVal val="ppt_y"/>
                                          </p:val>
                                        </p:tav>
                                      </p:tavLst>
                                    </p:anim>
                                    <p:set>
                                      <p:cBhvr>
                                        <p:cTn id="20" dur="1" fill="hold">
                                          <p:stCondLst>
                                            <p:cond delay="4999"/>
                                          </p:stCondLst>
                                        </p:cTn>
                                        <p:tgtEl>
                                          <p:spTgt spid="727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5"/>
      <p:bldP spid="72707"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bwMode="auto">
          <a:xfrm>
            <a:off x="419100" y="274638"/>
            <a:ext cx="8305800" cy="1428750"/>
          </a:xfrm>
          <a:gradFill rotWithShape="1">
            <a:gsLst>
              <a:gs pos="0">
                <a:schemeClr val="accent1">
                  <a:alpha val="89999"/>
                </a:schemeClr>
              </a:gs>
              <a:gs pos="100000">
                <a:schemeClr val="accent1">
                  <a:alpha val="89999"/>
                </a:schemeClr>
              </a:gs>
            </a:gsLst>
            <a:lin ang="5400000" scaled="1"/>
          </a:gradFill>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4000" b="1"/>
              <a:t>Je vois trois utilisations possibles de ce type d’exposé:</a:t>
            </a:r>
            <a:endParaRPr lang="fr-FR" sz="4000" b="1"/>
          </a:p>
        </p:txBody>
      </p:sp>
      <p:sp>
        <p:nvSpPr>
          <p:cNvPr id="152579" name="Rectangle 3"/>
          <p:cNvSpPr>
            <a:spLocks noGrp="1" noChangeArrowheads="1"/>
          </p:cNvSpPr>
          <p:nvPr>
            <p:ph type="body" idx="1"/>
          </p:nvPr>
        </p:nvSpPr>
        <p:spPr bwMode="auto">
          <a:xfrm>
            <a:off x="209550" y="1981200"/>
            <a:ext cx="8705850" cy="4354513"/>
          </a:xfrm>
          <a:gradFill rotWithShape="1">
            <a:gsLst>
              <a:gs pos="0">
                <a:schemeClr val="accent1">
                  <a:alpha val="92000"/>
                </a:schemeClr>
              </a:gs>
              <a:gs pos="100000">
                <a:schemeClr val="accent1">
                  <a:alpha val="92000"/>
                </a:schemeClr>
              </a:gs>
            </a:gsLst>
            <a:lin ang="5400000" scaled="1"/>
          </a:gradFill>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400" b="1"/>
              <a:t>En première année, voie maturité (disc. fondamentale): Dans un cours sur « Espace / Temps / Matière », on peut consacrer quelques leçons à la notion d’atome.</a:t>
            </a:r>
          </a:p>
          <a:p>
            <a:r>
              <a:rPr lang="fr-CH" sz="2400" b="1"/>
              <a:t>En deuxième année, voie maturité (disc. fondamentale):</a:t>
            </a:r>
            <a:br>
              <a:rPr lang="fr-CH" sz="2400" b="1"/>
            </a:br>
            <a:r>
              <a:rPr lang="fr-CH" sz="2400" b="1"/>
              <a:t>Dans le cadre d’un cours annuel sur l’énergie, cette présentation peut être le fil conducteur pour aborder les notions de chaleur, électricité, magnétisme et radioactivité.</a:t>
            </a:r>
          </a:p>
          <a:p>
            <a:r>
              <a:rPr lang="fr-CH" sz="2400" b="1"/>
              <a:t>En option spécifique, voie maturité (1ère ou 2ème):</a:t>
            </a:r>
            <a:br>
              <a:rPr lang="fr-CH" sz="2400" b="1"/>
            </a:br>
            <a:r>
              <a:rPr lang="fr-CH" sz="2400" b="1"/>
              <a:t>Leçons spéciales de Noël, de fin de semestre ou de fin d’année.</a:t>
            </a:r>
            <a:endParaRPr lang="fr-FR" sz="2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2579">
                                            <p:bg/>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257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2579">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animBg="1"/>
      <p:bldP spid="152579"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4"/>
          <p:cNvSpPr>
            <a:spLocks noChangeArrowheads="1"/>
          </p:cNvSpPr>
          <p:nvPr/>
        </p:nvSpPr>
        <p:spPr bwMode="auto">
          <a:xfrm>
            <a:off x="515938" y="2262188"/>
            <a:ext cx="8208962"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5400" b="1">
                <a:solidFill>
                  <a:schemeClr val="accent2"/>
                </a:solidFill>
              </a:rPr>
              <a:t>Je vous remercie de votre attention !</a:t>
            </a:r>
            <a:endParaRPr lang="fr-FR" sz="54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20000"/>
                                  </p:iterate>
                                  <p:childTnLst>
                                    <p:set>
                                      <p:cBhvr>
                                        <p:cTn id="6" dur="1" fill="hold">
                                          <p:stCondLst>
                                            <p:cond delay="0"/>
                                          </p:stCondLst>
                                        </p:cTn>
                                        <p:tgtEl>
                                          <p:spTgt spid="153604"/>
                                        </p:tgtEl>
                                        <p:attrNameLst>
                                          <p:attrName>style.visibility</p:attrName>
                                        </p:attrNameLst>
                                      </p:cBhvr>
                                      <p:to>
                                        <p:strVal val="visible"/>
                                      </p:to>
                                    </p:set>
                                    <p:anim calcmode="discrete" valueType="clr">
                                      <p:cBhvr override="childStyle">
                                        <p:cTn id="7" dur="500"/>
                                        <p:tgtEl>
                                          <p:spTgt spid="15360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153604"/>
                                        </p:tgtEl>
                                        <p:attrNameLst>
                                          <p:attrName>fillcolor</p:attrName>
                                        </p:attrNameLst>
                                      </p:cBhvr>
                                      <p:tavLst>
                                        <p:tav tm="0">
                                          <p:val>
                                            <p:clrVal>
                                              <a:schemeClr val="accent2"/>
                                            </p:clrVal>
                                          </p:val>
                                        </p:tav>
                                        <p:tav tm="50000">
                                          <p:val>
                                            <p:clrVal>
                                              <a:schemeClr val="hlink"/>
                                            </p:clrVal>
                                          </p:val>
                                        </p:tav>
                                      </p:tavLst>
                                    </p:anim>
                                    <p:set>
                                      <p:cBhvr>
                                        <p:cTn id="9" dur="500"/>
                                        <p:tgtEl>
                                          <p:spTgt spid="15360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179388" y="-26988"/>
            <a:ext cx="6769100" cy="720726"/>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l"/>
            <a:r>
              <a:rPr lang="fr-CH" sz="4000" b="1">
                <a:solidFill>
                  <a:schemeClr val="bg1"/>
                </a:solidFill>
              </a:rPr>
              <a:t>Présentation des acteurs !</a:t>
            </a:r>
            <a:endParaRPr lang="fr-FR" sz="4000" b="1">
              <a:solidFill>
                <a:schemeClr val="bg1"/>
              </a:solidFill>
            </a:endParaRPr>
          </a:p>
        </p:txBody>
      </p:sp>
      <p:sp>
        <p:nvSpPr>
          <p:cNvPr id="4099" name="Rectangle 3"/>
          <p:cNvSpPr>
            <a:spLocks noGrp="1" noChangeArrowheads="1"/>
          </p:cNvSpPr>
          <p:nvPr>
            <p:ph type="body" sz="half" idx="1"/>
          </p:nvPr>
        </p:nvSpPr>
        <p:spPr bwMode="auto">
          <a:xfrm>
            <a:off x="611188" y="765175"/>
            <a:ext cx="4608512" cy="50307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pPr>
            <a:r>
              <a:rPr lang="fr-CH" sz="2400" b="1">
                <a:solidFill>
                  <a:schemeClr val="bg1"/>
                </a:solidFill>
              </a:rPr>
              <a:t>Max Planck,</a:t>
            </a:r>
            <a:br>
              <a:rPr lang="fr-CH" sz="2400" b="1">
                <a:solidFill>
                  <a:schemeClr val="bg1"/>
                </a:solidFill>
              </a:rPr>
            </a:br>
            <a:r>
              <a:rPr lang="fr-CH" sz="2400" b="1">
                <a:solidFill>
                  <a:schemeClr val="bg1"/>
                </a:solidFill>
              </a:rPr>
              <a:t>prix Nobel en 1919</a:t>
            </a:r>
            <a:r>
              <a:rPr lang="fr-CH" sz="2000" b="1">
                <a:solidFill>
                  <a:schemeClr val="bg1"/>
                </a:solidFill>
              </a:rPr>
              <a:t/>
            </a:r>
            <a:br>
              <a:rPr lang="fr-CH" sz="2000" b="1">
                <a:solidFill>
                  <a:schemeClr val="bg1"/>
                </a:solidFill>
              </a:rPr>
            </a:br>
            <a:r>
              <a:rPr lang="fr-CH" sz="2000" b="1">
                <a:solidFill>
                  <a:schemeClr val="bg1"/>
                </a:solidFill>
              </a:rPr>
              <a:t> (émission d’un corps noir)</a:t>
            </a:r>
            <a:br>
              <a:rPr lang="fr-CH" sz="2000" b="1">
                <a:solidFill>
                  <a:schemeClr val="bg1"/>
                </a:solidFill>
              </a:rPr>
            </a:br>
            <a:r>
              <a:rPr lang="fr-CH" sz="2000" b="1">
                <a:solidFill>
                  <a:schemeClr val="bg1"/>
                </a:solidFill>
              </a:rPr>
              <a:t/>
            </a:r>
            <a:br>
              <a:rPr lang="fr-CH" sz="2000" b="1">
                <a:solidFill>
                  <a:schemeClr val="bg1"/>
                </a:solidFill>
              </a:rPr>
            </a:br>
            <a:endParaRPr lang="fr-CH" sz="2000" b="1">
              <a:solidFill>
                <a:schemeClr val="bg1"/>
              </a:solidFill>
            </a:endParaRPr>
          </a:p>
          <a:p>
            <a:pPr>
              <a:lnSpc>
                <a:spcPct val="80000"/>
              </a:lnSpc>
            </a:pPr>
            <a:r>
              <a:rPr lang="fr-CH" sz="2400" b="1">
                <a:solidFill>
                  <a:schemeClr val="bg1"/>
                </a:solidFill>
              </a:rPr>
              <a:t>Albert Einstein,</a:t>
            </a:r>
            <a:br>
              <a:rPr lang="fr-CH" sz="2400" b="1">
                <a:solidFill>
                  <a:schemeClr val="bg1"/>
                </a:solidFill>
              </a:rPr>
            </a:br>
            <a:r>
              <a:rPr lang="fr-CH" sz="2400" b="1">
                <a:solidFill>
                  <a:schemeClr val="bg1"/>
                </a:solidFill>
              </a:rPr>
              <a:t>prix Nobel en 1921</a:t>
            </a:r>
            <a:br>
              <a:rPr lang="fr-CH" sz="2400" b="1">
                <a:solidFill>
                  <a:schemeClr val="bg1"/>
                </a:solidFill>
              </a:rPr>
            </a:br>
            <a:r>
              <a:rPr lang="fr-CH" sz="2000" b="1">
                <a:solidFill>
                  <a:schemeClr val="bg1"/>
                </a:solidFill>
              </a:rPr>
              <a:t> (effet photoélectrique)</a:t>
            </a:r>
            <a:br>
              <a:rPr lang="fr-CH" sz="2000" b="1">
                <a:solidFill>
                  <a:schemeClr val="bg1"/>
                </a:solidFill>
              </a:rPr>
            </a:br>
            <a:r>
              <a:rPr lang="fr-CH" sz="2000" b="1">
                <a:solidFill>
                  <a:schemeClr val="bg1"/>
                </a:solidFill>
              </a:rPr>
              <a:t/>
            </a:r>
            <a:br>
              <a:rPr lang="fr-CH" sz="2000" b="1">
                <a:solidFill>
                  <a:schemeClr val="bg1"/>
                </a:solidFill>
              </a:rPr>
            </a:br>
            <a:endParaRPr lang="fr-CH" sz="2000" b="1">
              <a:solidFill>
                <a:schemeClr val="bg1"/>
              </a:solidFill>
            </a:endParaRPr>
          </a:p>
          <a:p>
            <a:pPr>
              <a:lnSpc>
                <a:spcPct val="80000"/>
              </a:lnSpc>
            </a:pPr>
            <a:r>
              <a:rPr lang="fr-CH" sz="2400" b="1">
                <a:solidFill>
                  <a:schemeClr val="bg1"/>
                </a:solidFill>
              </a:rPr>
              <a:t>Niels Bohr,</a:t>
            </a:r>
            <a:br>
              <a:rPr lang="fr-CH" sz="2400" b="1">
                <a:solidFill>
                  <a:schemeClr val="bg1"/>
                </a:solidFill>
              </a:rPr>
            </a:br>
            <a:r>
              <a:rPr lang="fr-CH" sz="2400" b="1">
                <a:solidFill>
                  <a:schemeClr val="bg1"/>
                </a:solidFill>
              </a:rPr>
              <a:t>prix Nobel en 1922</a:t>
            </a:r>
            <a:r>
              <a:rPr lang="fr-CH" sz="2000" b="1">
                <a:solidFill>
                  <a:schemeClr val="bg1"/>
                </a:solidFill>
              </a:rPr>
              <a:t/>
            </a:r>
            <a:br>
              <a:rPr lang="fr-CH" sz="2000" b="1">
                <a:solidFill>
                  <a:schemeClr val="bg1"/>
                </a:solidFill>
              </a:rPr>
            </a:br>
            <a:r>
              <a:rPr lang="fr-CH" sz="2000" b="1">
                <a:solidFill>
                  <a:schemeClr val="bg1"/>
                </a:solidFill>
              </a:rPr>
              <a:t>( modèle de l’atome d’hydrogène)</a:t>
            </a:r>
            <a:br>
              <a:rPr lang="fr-CH" sz="2000" b="1">
                <a:solidFill>
                  <a:schemeClr val="bg1"/>
                </a:solidFill>
              </a:rPr>
            </a:br>
            <a:r>
              <a:rPr lang="fr-CH" sz="2000" b="1">
                <a:solidFill>
                  <a:schemeClr val="bg1"/>
                </a:solidFill>
              </a:rPr>
              <a:t/>
            </a:r>
            <a:br>
              <a:rPr lang="fr-CH" sz="2000" b="1">
                <a:solidFill>
                  <a:schemeClr val="bg1"/>
                </a:solidFill>
              </a:rPr>
            </a:br>
            <a:endParaRPr lang="fr-CH" sz="2000" b="1">
              <a:solidFill>
                <a:schemeClr val="bg1"/>
              </a:solidFill>
            </a:endParaRPr>
          </a:p>
          <a:p>
            <a:pPr>
              <a:lnSpc>
                <a:spcPct val="80000"/>
              </a:lnSpc>
            </a:pPr>
            <a:r>
              <a:rPr lang="fr-CH" sz="2400" b="1">
                <a:solidFill>
                  <a:schemeClr val="bg1"/>
                </a:solidFill>
              </a:rPr>
              <a:t>Wolfang Pauli,</a:t>
            </a:r>
            <a:br>
              <a:rPr lang="fr-CH" sz="2400" b="1">
                <a:solidFill>
                  <a:schemeClr val="bg1"/>
                </a:solidFill>
              </a:rPr>
            </a:br>
            <a:r>
              <a:rPr lang="fr-CH" sz="2400" b="1">
                <a:solidFill>
                  <a:schemeClr val="bg1"/>
                </a:solidFill>
              </a:rPr>
              <a:t>prix Nobel en 1945</a:t>
            </a:r>
          </a:p>
          <a:p>
            <a:pPr>
              <a:lnSpc>
                <a:spcPct val="80000"/>
              </a:lnSpc>
              <a:buFontTx/>
              <a:buNone/>
            </a:pPr>
            <a:r>
              <a:rPr lang="fr-CH" sz="2000" b="1">
                <a:solidFill>
                  <a:schemeClr val="bg1"/>
                </a:solidFill>
              </a:rPr>
              <a:t>	(principe d’exclusion)</a:t>
            </a:r>
            <a:endParaRPr lang="fr-FR" sz="2000" b="1">
              <a:solidFill>
                <a:schemeClr val="bg1"/>
              </a:solidFill>
            </a:endParaRPr>
          </a:p>
        </p:txBody>
      </p:sp>
      <p:pic>
        <p:nvPicPr>
          <p:cNvPr id="4100" name="Picture 4" descr="Planck"/>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7048500" y="549275"/>
            <a:ext cx="1268413" cy="17272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descr="Paul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4579938"/>
            <a:ext cx="1223963" cy="1657350"/>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Boh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5013" y="3154363"/>
            <a:ext cx="12319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13" descr="Einstein"/>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bwMode="auto">
          <a:xfrm>
            <a:off x="5435600" y="1916113"/>
            <a:ext cx="1241425" cy="172878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1" nodeType="afterEffect">
                                  <p:stCondLst>
                                    <p:cond delay="50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100"/>
                                        </p:tgtEl>
                                        <p:attrNameLst>
                                          <p:attrName>style.visibility</p:attrName>
                                        </p:attrNameLst>
                                      </p:cBhvr>
                                      <p:to>
                                        <p:strVal val="visible"/>
                                      </p:to>
                                    </p:set>
                                    <p:animEffect transition="in" filter="fade">
                                      <p:cBhvr>
                                        <p:cTn id="11" dur="2000"/>
                                        <p:tgtEl>
                                          <p:spTgt spid="410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grpId="1" nodeType="clickEffect">
                                  <p:stCondLst>
                                    <p:cond delay="0"/>
                                  </p:stCondLst>
                                  <p:childTnLst>
                                    <p:set>
                                      <p:cBhvr>
                                        <p:cTn id="15" dur="1" fill="hold">
                                          <p:stCondLst>
                                            <p:cond delay="0"/>
                                          </p:stCondLst>
                                        </p:cTn>
                                        <p:tgtEl>
                                          <p:spTgt spid="4099">
                                            <p:txEl>
                                              <p:pRg st="1" end="1"/>
                                            </p:txEl>
                                          </p:spTgt>
                                        </p:tgtEl>
                                        <p:attrNameLst>
                                          <p:attrName>style.visibility</p:attrName>
                                        </p:attrNameLst>
                                      </p:cBhvr>
                                      <p:to>
                                        <p:strVal val="visible"/>
                                      </p:to>
                                    </p:set>
                                    <p:animEffect transition="in" filter="wipe(down)">
                                      <p:cBhvr>
                                        <p:cTn id="16" dur="500"/>
                                        <p:tgtEl>
                                          <p:spTgt spid="4099">
                                            <p:txEl>
                                              <p:pRg st="1" end="1"/>
                                            </p:txEl>
                                          </p:spTgt>
                                        </p:tgtEl>
                                      </p:cBhvr>
                                    </p:animEffect>
                                  </p:childTnLst>
                                </p:cTn>
                              </p:par>
                            </p:childTnLst>
                          </p:cTn>
                        </p:par>
                        <p:par>
                          <p:cTn id="17" fill="hold" nodeType="afterGroup">
                            <p:stCondLst>
                              <p:cond delay="500"/>
                            </p:stCondLst>
                            <p:childTnLst>
                              <p:par>
                                <p:cTn id="18" presetID="10" presetClass="entr" presetSubtype="0" fill="hold" nodeType="afterEffect">
                                  <p:stCondLst>
                                    <p:cond delay="500"/>
                                  </p:stCondLst>
                                  <p:childTnLst>
                                    <p:set>
                                      <p:cBhvr>
                                        <p:cTn id="19" dur="1" fill="hold">
                                          <p:stCondLst>
                                            <p:cond delay="0"/>
                                          </p:stCondLst>
                                        </p:cTn>
                                        <p:tgtEl>
                                          <p:spTgt spid="4109"/>
                                        </p:tgtEl>
                                        <p:attrNameLst>
                                          <p:attrName>style.visibility</p:attrName>
                                        </p:attrNameLst>
                                      </p:cBhvr>
                                      <p:to>
                                        <p:strVal val="visible"/>
                                      </p:to>
                                    </p:set>
                                    <p:animEffect transition="in" filter="fade">
                                      <p:cBhvr>
                                        <p:cTn id="20" dur="2000"/>
                                        <p:tgtEl>
                                          <p:spTgt spid="410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grpId="1" nodeType="clickEffect">
                                  <p:stCondLst>
                                    <p:cond delay="0"/>
                                  </p:stCondLst>
                                  <p:childTnLst>
                                    <p:set>
                                      <p:cBhvr>
                                        <p:cTn id="24" dur="1" fill="hold">
                                          <p:stCondLst>
                                            <p:cond delay="0"/>
                                          </p:stCondLst>
                                        </p:cTn>
                                        <p:tgtEl>
                                          <p:spTgt spid="4099">
                                            <p:txEl>
                                              <p:pRg st="2" end="2"/>
                                            </p:txEl>
                                          </p:spTgt>
                                        </p:tgtEl>
                                        <p:attrNameLst>
                                          <p:attrName>style.visibility</p:attrName>
                                        </p:attrNameLst>
                                      </p:cBhvr>
                                      <p:to>
                                        <p:strVal val="visible"/>
                                      </p:to>
                                    </p:set>
                                    <p:animEffect transition="in" filter="wipe(down)">
                                      <p:cBhvr>
                                        <p:cTn id="25" dur="500"/>
                                        <p:tgtEl>
                                          <p:spTgt spid="4099">
                                            <p:txEl>
                                              <p:pRg st="2" end="2"/>
                                            </p:txEl>
                                          </p:spTgt>
                                        </p:tgtEl>
                                      </p:cBhvr>
                                    </p:animEffect>
                                  </p:childTnLst>
                                </p:cTn>
                              </p:par>
                            </p:childTnLst>
                          </p:cTn>
                        </p:par>
                        <p:par>
                          <p:cTn id="26" fill="hold" nodeType="afterGroup">
                            <p:stCondLst>
                              <p:cond delay="500"/>
                            </p:stCondLst>
                            <p:childTnLst>
                              <p:par>
                                <p:cTn id="27" presetID="10" presetClass="entr" presetSubtype="0" fill="hold" nodeType="afterEffect">
                                  <p:stCondLst>
                                    <p:cond delay="500"/>
                                  </p:stCondLst>
                                  <p:childTnLst>
                                    <p:set>
                                      <p:cBhvr>
                                        <p:cTn id="28" dur="1" fill="hold">
                                          <p:stCondLst>
                                            <p:cond delay="0"/>
                                          </p:stCondLst>
                                        </p:cTn>
                                        <p:tgtEl>
                                          <p:spTgt spid="4107"/>
                                        </p:tgtEl>
                                        <p:attrNameLst>
                                          <p:attrName>style.visibility</p:attrName>
                                        </p:attrNameLst>
                                      </p:cBhvr>
                                      <p:to>
                                        <p:strVal val="visible"/>
                                      </p:to>
                                    </p:set>
                                    <p:animEffect transition="in" filter="fade">
                                      <p:cBhvr>
                                        <p:cTn id="29" dur="2000"/>
                                        <p:tgtEl>
                                          <p:spTgt spid="410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grpId="1" nodeType="clickEffect">
                                  <p:stCondLst>
                                    <p:cond delay="0"/>
                                  </p:stCondLst>
                                  <p:childTnLst>
                                    <p:set>
                                      <p:cBhvr>
                                        <p:cTn id="33" dur="1" fill="hold">
                                          <p:stCondLst>
                                            <p:cond delay="0"/>
                                          </p:stCondLst>
                                        </p:cTn>
                                        <p:tgtEl>
                                          <p:spTgt spid="4099">
                                            <p:txEl>
                                              <p:pRg st="3" end="3"/>
                                            </p:txEl>
                                          </p:spTgt>
                                        </p:tgtEl>
                                        <p:attrNameLst>
                                          <p:attrName>style.visibility</p:attrName>
                                        </p:attrNameLst>
                                      </p:cBhvr>
                                      <p:to>
                                        <p:strVal val="visible"/>
                                      </p:to>
                                    </p:set>
                                    <p:animEffect transition="in" filter="wipe(down)">
                                      <p:cBhvr>
                                        <p:cTn id="34" dur="500"/>
                                        <p:tgtEl>
                                          <p:spTgt spid="4099">
                                            <p:txEl>
                                              <p:pRg st="3" end="3"/>
                                            </p:txEl>
                                          </p:spTgt>
                                        </p:tgtEl>
                                      </p:cBhvr>
                                    </p:animEffect>
                                  </p:childTnLst>
                                </p:cTn>
                              </p:par>
                              <p:par>
                                <p:cTn id="35" presetID="22" presetClass="entr" presetSubtype="4" fill="hold" grpId="1" nodeType="withEffect">
                                  <p:stCondLst>
                                    <p:cond delay="0"/>
                                  </p:stCondLst>
                                  <p:childTnLst>
                                    <p:set>
                                      <p:cBhvr>
                                        <p:cTn id="36" dur="1" fill="hold">
                                          <p:stCondLst>
                                            <p:cond delay="0"/>
                                          </p:stCondLst>
                                        </p:cTn>
                                        <p:tgtEl>
                                          <p:spTgt spid="4099">
                                            <p:txEl>
                                              <p:pRg st="4" end="4"/>
                                            </p:txEl>
                                          </p:spTgt>
                                        </p:tgtEl>
                                        <p:attrNameLst>
                                          <p:attrName>style.visibility</p:attrName>
                                        </p:attrNameLst>
                                      </p:cBhvr>
                                      <p:to>
                                        <p:strVal val="visible"/>
                                      </p:to>
                                    </p:set>
                                    <p:animEffect transition="in" filter="wipe(down)">
                                      <p:cBhvr>
                                        <p:cTn id="37" dur="500"/>
                                        <p:tgtEl>
                                          <p:spTgt spid="4099">
                                            <p:txEl>
                                              <p:pRg st="4" end="4"/>
                                            </p:txEl>
                                          </p:spTgt>
                                        </p:tgtEl>
                                      </p:cBhvr>
                                    </p:animEffect>
                                  </p:childTnLst>
                                </p:cTn>
                              </p:par>
                            </p:childTnLst>
                          </p:cTn>
                        </p:par>
                        <p:par>
                          <p:cTn id="38" fill="hold" nodeType="afterGroup">
                            <p:stCondLst>
                              <p:cond delay="500"/>
                            </p:stCondLst>
                            <p:childTnLst>
                              <p:par>
                                <p:cTn id="39" presetID="10" presetClass="entr" presetSubtype="0" fill="hold" nodeType="afterEffect">
                                  <p:stCondLst>
                                    <p:cond delay="500"/>
                                  </p:stCondLst>
                                  <p:childTnLst>
                                    <p:set>
                                      <p:cBhvr>
                                        <p:cTn id="40" dur="1" fill="hold">
                                          <p:stCondLst>
                                            <p:cond delay="0"/>
                                          </p:stCondLst>
                                        </p:cTn>
                                        <p:tgtEl>
                                          <p:spTgt spid="4106"/>
                                        </p:tgtEl>
                                        <p:attrNameLst>
                                          <p:attrName>style.visibility</p:attrName>
                                        </p:attrNameLst>
                                      </p:cBhvr>
                                      <p:to>
                                        <p:strVal val="visible"/>
                                      </p:to>
                                    </p:set>
                                    <p:animEffect transition="in" filter="fade">
                                      <p:cBhvr>
                                        <p:cTn id="41" dur="20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1"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107950" y="44450"/>
            <a:ext cx="3960813" cy="2889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l"/>
            <a:r>
              <a:rPr lang="fr-CH" sz="1800" b="1">
                <a:solidFill>
                  <a:schemeClr val="bg1"/>
                </a:solidFill>
              </a:rPr>
              <a:t>Présentation des acteurs (suite) !</a:t>
            </a:r>
            <a:endParaRPr lang="fr-FR" sz="1800" b="1">
              <a:solidFill>
                <a:schemeClr val="bg1"/>
              </a:solidFill>
            </a:endParaRPr>
          </a:p>
        </p:txBody>
      </p:sp>
      <p:sp>
        <p:nvSpPr>
          <p:cNvPr id="13315" name="Rectangle 3"/>
          <p:cNvSpPr>
            <a:spLocks noGrp="1" noChangeArrowheads="1"/>
          </p:cNvSpPr>
          <p:nvPr>
            <p:ph type="body" sz="half" idx="1"/>
          </p:nvPr>
        </p:nvSpPr>
        <p:spPr bwMode="auto">
          <a:xfrm>
            <a:off x="395288" y="620713"/>
            <a:ext cx="5113337" cy="568801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pPr>
            <a:r>
              <a:rPr lang="fr-CH" sz="2400" b="1">
                <a:solidFill>
                  <a:schemeClr val="bg1"/>
                </a:solidFill>
              </a:rPr>
              <a:t>Louis-Victor de Broglie,</a:t>
            </a:r>
            <a:br>
              <a:rPr lang="fr-CH" sz="2400" b="1">
                <a:solidFill>
                  <a:schemeClr val="bg1"/>
                </a:solidFill>
              </a:rPr>
            </a:br>
            <a:r>
              <a:rPr lang="fr-CH" sz="2400" b="1">
                <a:solidFill>
                  <a:schemeClr val="bg1"/>
                </a:solidFill>
              </a:rPr>
              <a:t>prix Nobel en 1929</a:t>
            </a:r>
            <a:br>
              <a:rPr lang="fr-CH" sz="2400" b="1">
                <a:solidFill>
                  <a:schemeClr val="bg1"/>
                </a:solidFill>
              </a:rPr>
            </a:br>
            <a:r>
              <a:rPr lang="fr-CH" sz="1800" b="1">
                <a:solidFill>
                  <a:schemeClr val="bg1"/>
                </a:solidFill>
              </a:rPr>
              <a:t>(relation quantité de mouvement – onde)</a:t>
            </a:r>
            <a:br>
              <a:rPr lang="fr-CH" sz="1800" b="1">
                <a:solidFill>
                  <a:schemeClr val="bg1"/>
                </a:solidFill>
              </a:rPr>
            </a:br>
            <a:endParaRPr lang="fr-CH" sz="1800" b="1">
              <a:solidFill>
                <a:schemeClr val="bg1"/>
              </a:solidFill>
            </a:endParaRPr>
          </a:p>
          <a:p>
            <a:pPr>
              <a:lnSpc>
                <a:spcPct val="80000"/>
              </a:lnSpc>
            </a:pPr>
            <a:r>
              <a:rPr lang="fr-CH" sz="2400" b="1">
                <a:solidFill>
                  <a:schemeClr val="bg1"/>
                </a:solidFill>
              </a:rPr>
              <a:t>Werner Heisenberg,</a:t>
            </a:r>
            <a:br>
              <a:rPr lang="fr-CH" sz="2400" b="1">
                <a:solidFill>
                  <a:schemeClr val="bg1"/>
                </a:solidFill>
              </a:rPr>
            </a:br>
            <a:r>
              <a:rPr lang="fr-CH" sz="2400" b="1">
                <a:solidFill>
                  <a:schemeClr val="bg1"/>
                </a:solidFill>
              </a:rPr>
              <a:t>prix Nobel en 1932</a:t>
            </a:r>
            <a:endParaRPr lang="fr-CH" sz="2000" b="1">
              <a:solidFill>
                <a:schemeClr val="bg1"/>
              </a:solidFill>
            </a:endParaRPr>
          </a:p>
          <a:p>
            <a:pPr>
              <a:lnSpc>
                <a:spcPct val="80000"/>
              </a:lnSpc>
              <a:buFontTx/>
              <a:buNone/>
            </a:pPr>
            <a:r>
              <a:rPr lang="fr-CH" sz="2000" b="1">
                <a:solidFill>
                  <a:schemeClr val="bg1"/>
                </a:solidFill>
              </a:rPr>
              <a:t>	(principe d’incertitude)</a:t>
            </a:r>
            <a:br>
              <a:rPr lang="fr-CH" sz="2000" b="1">
                <a:solidFill>
                  <a:schemeClr val="bg1"/>
                </a:solidFill>
              </a:rPr>
            </a:br>
            <a:endParaRPr lang="fr-CH" sz="2000" b="1">
              <a:solidFill>
                <a:schemeClr val="bg1"/>
              </a:solidFill>
            </a:endParaRPr>
          </a:p>
          <a:p>
            <a:pPr>
              <a:lnSpc>
                <a:spcPct val="80000"/>
              </a:lnSpc>
            </a:pPr>
            <a:r>
              <a:rPr lang="fr-CH" sz="2400" b="1">
                <a:solidFill>
                  <a:schemeClr val="bg1"/>
                </a:solidFill>
              </a:rPr>
              <a:t>Erwin Schrödinger,</a:t>
            </a:r>
            <a:br>
              <a:rPr lang="fr-CH" sz="2400" b="1">
                <a:solidFill>
                  <a:schemeClr val="bg1"/>
                </a:solidFill>
              </a:rPr>
            </a:br>
            <a:r>
              <a:rPr lang="fr-CH" sz="2400" b="1">
                <a:solidFill>
                  <a:schemeClr val="bg1"/>
                </a:solidFill>
              </a:rPr>
              <a:t>prix Nobel en 1933</a:t>
            </a:r>
            <a:r>
              <a:rPr lang="fr-CH" sz="2000" b="1">
                <a:solidFill>
                  <a:schemeClr val="bg1"/>
                </a:solidFill>
              </a:rPr>
              <a:t/>
            </a:r>
            <a:br>
              <a:rPr lang="fr-CH" sz="2000" b="1">
                <a:solidFill>
                  <a:schemeClr val="bg1"/>
                </a:solidFill>
              </a:rPr>
            </a:br>
            <a:r>
              <a:rPr lang="fr-CH" sz="2000" b="1">
                <a:solidFill>
                  <a:schemeClr val="bg1"/>
                </a:solidFill>
              </a:rPr>
              <a:t> (équation d’onde)</a:t>
            </a:r>
            <a:br>
              <a:rPr lang="fr-CH" sz="2000" b="1">
                <a:solidFill>
                  <a:schemeClr val="bg1"/>
                </a:solidFill>
              </a:rPr>
            </a:br>
            <a:endParaRPr lang="fr-CH" sz="2000" b="1">
              <a:solidFill>
                <a:schemeClr val="bg1"/>
              </a:solidFill>
            </a:endParaRPr>
          </a:p>
          <a:p>
            <a:pPr>
              <a:lnSpc>
                <a:spcPct val="80000"/>
              </a:lnSpc>
            </a:pPr>
            <a:r>
              <a:rPr lang="fr-CH" sz="2400" b="1">
                <a:solidFill>
                  <a:schemeClr val="bg1"/>
                </a:solidFill>
              </a:rPr>
              <a:t>Paul Dirac,</a:t>
            </a:r>
            <a:br>
              <a:rPr lang="fr-CH" sz="2400" b="1">
                <a:solidFill>
                  <a:schemeClr val="bg1"/>
                </a:solidFill>
              </a:rPr>
            </a:br>
            <a:r>
              <a:rPr lang="fr-CH" sz="2400" b="1">
                <a:solidFill>
                  <a:schemeClr val="bg1"/>
                </a:solidFill>
              </a:rPr>
              <a:t>prix Nobel en 1933</a:t>
            </a:r>
            <a:r>
              <a:rPr lang="fr-CH" sz="2000" b="1">
                <a:solidFill>
                  <a:schemeClr val="bg1"/>
                </a:solidFill>
              </a:rPr>
              <a:t/>
            </a:r>
            <a:br>
              <a:rPr lang="fr-CH" sz="2000" b="1">
                <a:solidFill>
                  <a:schemeClr val="bg1"/>
                </a:solidFill>
              </a:rPr>
            </a:br>
            <a:r>
              <a:rPr lang="fr-CH" sz="2000" b="1">
                <a:solidFill>
                  <a:schemeClr val="bg1"/>
                </a:solidFill>
              </a:rPr>
              <a:t> (matière – antimatière)</a:t>
            </a:r>
            <a:br>
              <a:rPr lang="fr-CH" sz="2000" b="1">
                <a:solidFill>
                  <a:schemeClr val="bg1"/>
                </a:solidFill>
              </a:rPr>
            </a:br>
            <a:endParaRPr lang="fr-CH" sz="2000" b="1">
              <a:solidFill>
                <a:schemeClr val="bg1"/>
              </a:solidFill>
            </a:endParaRPr>
          </a:p>
          <a:p>
            <a:pPr>
              <a:lnSpc>
                <a:spcPct val="80000"/>
              </a:lnSpc>
            </a:pPr>
            <a:r>
              <a:rPr lang="fr-CH" sz="2400" b="1">
                <a:solidFill>
                  <a:schemeClr val="bg1"/>
                </a:solidFill>
              </a:rPr>
              <a:t>Richard Feynmann,</a:t>
            </a:r>
            <a:br>
              <a:rPr lang="fr-CH" sz="2400" b="1">
                <a:solidFill>
                  <a:schemeClr val="bg1"/>
                </a:solidFill>
              </a:rPr>
            </a:br>
            <a:r>
              <a:rPr lang="fr-CH" sz="2400" b="1">
                <a:solidFill>
                  <a:schemeClr val="bg1"/>
                </a:solidFill>
              </a:rPr>
              <a:t>prix Nobel en 1965</a:t>
            </a:r>
            <a:br>
              <a:rPr lang="fr-CH" sz="2400" b="1">
                <a:solidFill>
                  <a:schemeClr val="bg1"/>
                </a:solidFill>
              </a:rPr>
            </a:br>
            <a:r>
              <a:rPr lang="fr-FR" sz="1800" b="1">
                <a:solidFill>
                  <a:schemeClr val="bg1"/>
                </a:solidFill>
              </a:rPr>
              <a:t>(théorie de l’électrodynamique quantique)</a:t>
            </a:r>
          </a:p>
          <a:p>
            <a:pPr>
              <a:lnSpc>
                <a:spcPct val="80000"/>
              </a:lnSpc>
            </a:pPr>
            <a:endParaRPr lang="fr-FR" sz="2400" b="1">
              <a:solidFill>
                <a:schemeClr val="bg1"/>
              </a:solidFill>
            </a:endParaRPr>
          </a:p>
        </p:txBody>
      </p:sp>
      <p:pic>
        <p:nvPicPr>
          <p:cNvPr id="13323" name="Picture 11" descr="Heisenberg"/>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5508625" y="1268413"/>
            <a:ext cx="1311275" cy="18002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5" name="Picture 13" descr="DeBrooglie"/>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bwMode="auto">
          <a:xfrm>
            <a:off x="7380288" y="227013"/>
            <a:ext cx="1263650" cy="161766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9" name="Picture 17" descr="Schroding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0288" y="2492375"/>
            <a:ext cx="120332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30" name="Picture 18" descr="Dira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3716338"/>
            <a:ext cx="1195387"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32" name="Picture 20" descr="Feynmann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288" y="4868863"/>
            <a:ext cx="1257300" cy="1512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1"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ipe(down)">
                                      <p:cBhvr>
                                        <p:cTn id="7" dur="500"/>
                                        <p:tgtEl>
                                          <p:spTgt spid="13314"/>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315">
                                            <p:txEl>
                                              <p:pRg st="0" end="0"/>
                                            </p:txEl>
                                          </p:spTgt>
                                        </p:tgtEl>
                                        <p:attrNameLst>
                                          <p:attrName>style.visibility</p:attrName>
                                        </p:attrNameLst>
                                      </p:cBhvr>
                                      <p:to>
                                        <p:strVal val="visible"/>
                                      </p:to>
                                    </p:set>
                                    <p:animEffect transition="in" filter="wipe(down)">
                                      <p:cBhvr>
                                        <p:cTn id="11" dur="500"/>
                                        <p:tgtEl>
                                          <p:spTgt spid="13315">
                                            <p:txEl>
                                              <p:pRg st="0" end="0"/>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500"/>
                                  </p:stCondLst>
                                  <p:childTnLst>
                                    <p:set>
                                      <p:cBhvr>
                                        <p:cTn id="14" dur="1" fill="hold">
                                          <p:stCondLst>
                                            <p:cond delay="0"/>
                                          </p:stCondLst>
                                        </p:cTn>
                                        <p:tgtEl>
                                          <p:spTgt spid="13325"/>
                                        </p:tgtEl>
                                        <p:attrNameLst>
                                          <p:attrName>style.visibility</p:attrName>
                                        </p:attrNameLst>
                                      </p:cBhvr>
                                      <p:to>
                                        <p:strVal val="visible"/>
                                      </p:to>
                                    </p:set>
                                    <p:animEffect transition="in" filter="fade">
                                      <p:cBhvr>
                                        <p:cTn id="15" dur="2000"/>
                                        <p:tgtEl>
                                          <p:spTgt spid="1332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315">
                                            <p:txEl>
                                              <p:pRg st="1" end="1"/>
                                            </p:txEl>
                                          </p:spTgt>
                                        </p:tgtEl>
                                        <p:attrNameLst>
                                          <p:attrName>style.visibility</p:attrName>
                                        </p:attrNameLst>
                                      </p:cBhvr>
                                      <p:to>
                                        <p:strVal val="visible"/>
                                      </p:to>
                                    </p:set>
                                    <p:animEffect transition="in" filter="wipe(down)">
                                      <p:cBhvr>
                                        <p:cTn id="20" dur="500"/>
                                        <p:tgtEl>
                                          <p:spTgt spid="13315">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315">
                                            <p:txEl>
                                              <p:pRg st="2" end="2"/>
                                            </p:txEl>
                                          </p:spTgt>
                                        </p:tgtEl>
                                        <p:attrNameLst>
                                          <p:attrName>style.visibility</p:attrName>
                                        </p:attrNameLst>
                                      </p:cBhvr>
                                      <p:to>
                                        <p:strVal val="visible"/>
                                      </p:to>
                                    </p:set>
                                    <p:animEffect transition="in" filter="wipe(down)">
                                      <p:cBhvr>
                                        <p:cTn id="23" dur="500"/>
                                        <p:tgtEl>
                                          <p:spTgt spid="13315">
                                            <p:txEl>
                                              <p:pRg st="2" end="2"/>
                                            </p:txEl>
                                          </p:spTgt>
                                        </p:tgtEl>
                                      </p:cBhvr>
                                    </p:animEffect>
                                  </p:childTnLst>
                                </p:cTn>
                              </p:par>
                            </p:childTnLst>
                          </p:cTn>
                        </p:par>
                        <p:par>
                          <p:cTn id="24" fill="hold" nodeType="afterGroup">
                            <p:stCondLst>
                              <p:cond delay="500"/>
                            </p:stCondLst>
                            <p:childTnLst>
                              <p:par>
                                <p:cTn id="25" presetID="10" presetClass="entr" presetSubtype="0" fill="hold" nodeType="afterEffect">
                                  <p:stCondLst>
                                    <p:cond delay="0"/>
                                  </p:stCondLst>
                                  <p:childTnLst>
                                    <p:set>
                                      <p:cBhvr>
                                        <p:cTn id="26" dur="1" fill="hold">
                                          <p:stCondLst>
                                            <p:cond delay="0"/>
                                          </p:stCondLst>
                                        </p:cTn>
                                        <p:tgtEl>
                                          <p:spTgt spid="13323"/>
                                        </p:tgtEl>
                                        <p:attrNameLst>
                                          <p:attrName>style.visibility</p:attrName>
                                        </p:attrNameLst>
                                      </p:cBhvr>
                                      <p:to>
                                        <p:strVal val="visible"/>
                                      </p:to>
                                    </p:set>
                                    <p:animEffect transition="in" filter="fade">
                                      <p:cBhvr>
                                        <p:cTn id="27" dur="2000"/>
                                        <p:tgtEl>
                                          <p:spTgt spid="1332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315">
                                            <p:txEl>
                                              <p:pRg st="3" end="3"/>
                                            </p:txEl>
                                          </p:spTgt>
                                        </p:tgtEl>
                                        <p:attrNameLst>
                                          <p:attrName>style.visibility</p:attrName>
                                        </p:attrNameLst>
                                      </p:cBhvr>
                                      <p:to>
                                        <p:strVal val="visible"/>
                                      </p:to>
                                    </p:set>
                                    <p:animEffect transition="in" filter="wipe(down)">
                                      <p:cBhvr>
                                        <p:cTn id="32" dur="500"/>
                                        <p:tgtEl>
                                          <p:spTgt spid="13315">
                                            <p:txEl>
                                              <p:pRg st="3" end="3"/>
                                            </p:txEl>
                                          </p:spTgt>
                                        </p:tgtEl>
                                      </p:cBhvr>
                                    </p:animEffect>
                                  </p:childTnLst>
                                </p:cTn>
                              </p:par>
                            </p:childTnLst>
                          </p:cTn>
                        </p:par>
                        <p:par>
                          <p:cTn id="33" fill="hold" nodeType="afterGroup">
                            <p:stCondLst>
                              <p:cond delay="500"/>
                            </p:stCondLst>
                            <p:childTnLst>
                              <p:par>
                                <p:cTn id="34" presetID="10" presetClass="entr" presetSubtype="0" fill="hold" nodeType="afterEffect">
                                  <p:stCondLst>
                                    <p:cond delay="0"/>
                                  </p:stCondLst>
                                  <p:childTnLst>
                                    <p:set>
                                      <p:cBhvr>
                                        <p:cTn id="35" dur="1" fill="hold">
                                          <p:stCondLst>
                                            <p:cond delay="0"/>
                                          </p:stCondLst>
                                        </p:cTn>
                                        <p:tgtEl>
                                          <p:spTgt spid="13329"/>
                                        </p:tgtEl>
                                        <p:attrNameLst>
                                          <p:attrName>style.visibility</p:attrName>
                                        </p:attrNameLst>
                                      </p:cBhvr>
                                      <p:to>
                                        <p:strVal val="visible"/>
                                      </p:to>
                                    </p:set>
                                    <p:animEffect transition="in" filter="fade">
                                      <p:cBhvr>
                                        <p:cTn id="36" dur="2000"/>
                                        <p:tgtEl>
                                          <p:spTgt spid="1332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3315">
                                            <p:txEl>
                                              <p:pRg st="4" end="4"/>
                                            </p:txEl>
                                          </p:spTgt>
                                        </p:tgtEl>
                                        <p:attrNameLst>
                                          <p:attrName>style.visibility</p:attrName>
                                        </p:attrNameLst>
                                      </p:cBhvr>
                                      <p:to>
                                        <p:strVal val="visible"/>
                                      </p:to>
                                    </p:set>
                                    <p:animEffect transition="in" filter="wipe(down)">
                                      <p:cBhvr>
                                        <p:cTn id="41" dur="500"/>
                                        <p:tgtEl>
                                          <p:spTgt spid="13315">
                                            <p:txEl>
                                              <p:pRg st="4" end="4"/>
                                            </p:txEl>
                                          </p:spTgt>
                                        </p:tgtEl>
                                      </p:cBhvr>
                                    </p:animEffect>
                                  </p:childTnLst>
                                </p:cTn>
                              </p:par>
                            </p:childTnLst>
                          </p:cTn>
                        </p:par>
                        <p:par>
                          <p:cTn id="42" fill="hold" nodeType="afterGroup">
                            <p:stCondLst>
                              <p:cond delay="500"/>
                            </p:stCondLst>
                            <p:childTnLst>
                              <p:par>
                                <p:cTn id="43" presetID="10" presetClass="entr" presetSubtype="0" fill="hold" nodeType="afterEffect">
                                  <p:stCondLst>
                                    <p:cond delay="0"/>
                                  </p:stCondLst>
                                  <p:childTnLst>
                                    <p:set>
                                      <p:cBhvr>
                                        <p:cTn id="44" dur="1" fill="hold">
                                          <p:stCondLst>
                                            <p:cond delay="0"/>
                                          </p:stCondLst>
                                        </p:cTn>
                                        <p:tgtEl>
                                          <p:spTgt spid="13330"/>
                                        </p:tgtEl>
                                        <p:attrNameLst>
                                          <p:attrName>style.visibility</p:attrName>
                                        </p:attrNameLst>
                                      </p:cBhvr>
                                      <p:to>
                                        <p:strVal val="visible"/>
                                      </p:to>
                                    </p:set>
                                    <p:animEffect transition="in" filter="fade">
                                      <p:cBhvr>
                                        <p:cTn id="45" dur="2000"/>
                                        <p:tgtEl>
                                          <p:spTgt spid="13330"/>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3315">
                                            <p:txEl>
                                              <p:pRg st="5" end="5"/>
                                            </p:txEl>
                                          </p:spTgt>
                                        </p:tgtEl>
                                        <p:attrNameLst>
                                          <p:attrName>style.visibility</p:attrName>
                                        </p:attrNameLst>
                                      </p:cBhvr>
                                      <p:to>
                                        <p:strVal val="visible"/>
                                      </p:to>
                                    </p:set>
                                    <p:animEffect transition="in" filter="wipe(down)">
                                      <p:cBhvr>
                                        <p:cTn id="50" dur="500"/>
                                        <p:tgtEl>
                                          <p:spTgt spid="13315">
                                            <p:txEl>
                                              <p:pRg st="5" end="5"/>
                                            </p:txEl>
                                          </p:spTgt>
                                        </p:tgtEl>
                                      </p:cBhvr>
                                    </p:animEffect>
                                  </p:childTnLst>
                                </p:cTn>
                              </p:par>
                            </p:childTnLst>
                          </p:cTn>
                        </p:par>
                        <p:par>
                          <p:cTn id="51" fill="hold" nodeType="afterGroup">
                            <p:stCondLst>
                              <p:cond delay="500"/>
                            </p:stCondLst>
                            <p:childTnLst>
                              <p:par>
                                <p:cTn id="52" presetID="10" presetClass="entr" presetSubtype="0" fill="hold" nodeType="afterEffect">
                                  <p:stCondLst>
                                    <p:cond delay="500"/>
                                  </p:stCondLst>
                                  <p:childTnLst>
                                    <p:set>
                                      <p:cBhvr>
                                        <p:cTn id="53" dur="1" fill="hold">
                                          <p:stCondLst>
                                            <p:cond delay="0"/>
                                          </p:stCondLst>
                                        </p:cTn>
                                        <p:tgtEl>
                                          <p:spTgt spid="13332"/>
                                        </p:tgtEl>
                                        <p:attrNameLst>
                                          <p:attrName>style.visibility</p:attrName>
                                        </p:attrNameLst>
                                      </p:cBhvr>
                                      <p:to>
                                        <p:strVal val="visible"/>
                                      </p:to>
                                    </p:set>
                                    <p:animEffect transition="in" filter="fade">
                                      <p:cBhvr>
                                        <p:cTn id="54" dur="2000"/>
                                        <p:tgtEl>
                                          <p:spTgt spid="13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1"/>
      <p:bldP spid="1331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sz="quarter"/>
          </p:nvPr>
        </p:nvSpPr>
        <p:spPr bwMode="auto">
          <a:xfrm>
            <a:off x="107950" y="44450"/>
            <a:ext cx="8856663" cy="5048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fr-CH" sz="2800" b="1">
                <a:solidFill>
                  <a:schemeClr val="bg1"/>
                </a:solidFill>
              </a:rPr>
              <a:t>La photo de famille, tous lauréats du prix Nobel !</a:t>
            </a:r>
            <a:endParaRPr lang="fr-FR" sz="2800" b="1">
              <a:solidFill>
                <a:schemeClr val="bg1"/>
              </a:solidFill>
            </a:endParaRPr>
          </a:p>
        </p:txBody>
      </p:sp>
      <p:pic>
        <p:nvPicPr>
          <p:cNvPr id="19467" name="Picture 11" descr="DeBrooglie"/>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7215188" y="692150"/>
            <a:ext cx="1462087" cy="18716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9" name="Picture 13" descr="Dirac"/>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bwMode="auto">
          <a:xfrm>
            <a:off x="4859338" y="2852738"/>
            <a:ext cx="1295400" cy="187166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1" name="Picture 15" descr="EinsteinLangue"/>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bwMode="auto">
          <a:xfrm>
            <a:off x="2190750" y="692150"/>
            <a:ext cx="1301750" cy="19431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3" name="Picture 17" descr="Heisenberg"/>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bwMode="auto">
          <a:xfrm>
            <a:off x="1116013" y="2852738"/>
            <a:ext cx="1365250" cy="18732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5" name="Picture 19" descr="Paul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692150"/>
            <a:ext cx="1414463" cy="1914525"/>
          </a:xfrm>
          <a:prstGeom prst="rect">
            <a:avLst/>
          </a:prstGeom>
          <a:noFill/>
          <a:extLst>
            <a:ext uri="{909E8E84-426E-40DD-AFC4-6F175D3DCCD1}">
              <a14:hiddenFill xmlns:a14="http://schemas.microsoft.com/office/drawing/2010/main">
                <a:solidFill>
                  <a:srgbClr val="FFFFFF"/>
                </a:solidFill>
              </a14:hiddenFill>
            </a:ext>
          </a:extLst>
        </p:spPr>
      </p:pic>
      <p:pic>
        <p:nvPicPr>
          <p:cNvPr id="19476" name="Picture 20" descr="Planc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313" y="692150"/>
            <a:ext cx="1374775" cy="1871663"/>
          </a:xfrm>
          <a:prstGeom prst="rect">
            <a:avLst/>
          </a:prstGeom>
          <a:noFill/>
          <a:extLst>
            <a:ext uri="{909E8E84-426E-40DD-AFC4-6F175D3DCCD1}">
              <a14:hiddenFill xmlns:a14="http://schemas.microsoft.com/office/drawing/2010/main">
                <a:solidFill>
                  <a:srgbClr val="FFFFFF"/>
                </a:solidFill>
              </a14:hiddenFill>
            </a:ext>
          </a:extLst>
        </p:spPr>
      </p:pic>
      <p:pic>
        <p:nvPicPr>
          <p:cNvPr id="19477" name="Picture 21" descr="Schroding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30538" y="2852738"/>
            <a:ext cx="1250950" cy="1871662"/>
          </a:xfrm>
          <a:prstGeom prst="rect">
            <a:avLst/>
          </a:prstGeom>
          <a:noFill/>
          <a:extLst>
            <a:ext uri="{909E8E84-426E-40DD-AFC4-6F175D3DCCD1}">
              <a14:hiddenFill xmlns:a14="http://schemas.microsoft.com/office/drawing/2010/main">
                <a:solidFill>
                  <a:srgbClr val="FFFFFF"/>
                </a:solidFill>
              </a14:hiddenFill>
            </a:ext>
          </a:extLst>
        </p:spPr>
      </p:pic>
      <p:sp>
        <p:nvSpPr>
          <p:cNvPr id="19478" name="Rectangle 22"/>
          <p:cNvSpPr>
            <a:spLocks noChangeArrowheads="1"/>
          </p:cNvSpPr>
          <p:nvPr/>
        </p:nvSpPr>
        <p:spPr bwMode="auto">
          <a:xfrm>
            <a:off x="171450" y="5445125"/>
            <a:ext cx="8937625"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3600" b="1">
                <a:solidFill>
                  <a:schemeClr val="tx1"/>
                </a:solidFill>
                <a:effectLst>
                  <a:outerShdw blurRad="38100" dist="38100" dir="2700000" algn="tl">
                    <a:srgbClr val="C0C0C0"/>
                  </a:outerShdw>
                </a:effectLst>
              </a:rPr>
              <a:t>… et beaucoup d’autres encore … !</a:t>
            </a:r>
            <a:endParaRPr lang="fr-FR" sz="3600" b="1">
              <a:solidFill>
                <a:schemeClr val="tx1"/>
              </a:solidFill>
              <a:effectLst>
                <a:outerShdw blurRad="38100" dist="38100" dir="2700000" algn="tl">
                  <a:srgbClr val="C0C0C0"/>
                </a:outerShdw>
              </a:effectLst>
            </a:endParaRPr>
          </a:p>
        </p:txBody>
      </p:sp>
      <p:pic>
        <p:nvPicPr>
          <p:cNvPr id="19479" name="Picture 23" descr="Boh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22700" y="692150"/>
            <a:ext cx="1397000" cy="1944688"/>
          </a:xfrm>
          <a:prstGeom prst="rect">
            <a:avLst/>
          </a:prstGeom>
          <a:noFill/>
          <a:extLst>
            <a:ext uri="{909E8E84-426E-40DD-AFC4-6F175D3DCCD1}">
              <a14:hiddenFill xmlns:a14="http://schemas.microsoft.com/office/drawing/2010/main">
                <a:solidFill>
                  <a:srgbClr val="FFFFFF"/>
                </a:solidFill>
              </a14:hiddenFill>
            </a:ext>
          </a:extLst>
        </p:spPr>
      </p:pic>
      <p:pic>
        <p:nvPicPr>
          <p:cNvPr id="19480" name="Picture 24" descr="Feynmann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75438" y="2867025"/>
            <a:ext cx="1495425" cy="1800225"/>
          </a:xfrm>
          <a:prstGeom prst="rect">
            <a:avLst/>
          </a:prstGeom>
          <a:noFill/>
          <a:extLst>
            <a:ext uri="{909E8E84-426E-40DD-AFC4-6F175D3DCCD1}">
              <a14:hiddenFill xmlns:a14="http://schemas.microsoft.com/office/drawing/2010/main">
                <a:solidFill>
                  <a:srgbClr val="FFFFFF"/>
                </a:solidFill>
              </a14:hiddenFill>
            </a:ext>
          </a:extLst>
        </p:spPr>
      </p:pic>
      <p:grpSp>
        <p:nvGrpSpPr>
          <p:cNvPr id="19489" name="Group 33"/>
          <p:cNvGrpSpPr>
            <a:grpSpLocks/>
          </p:cNvGrpSpPr>
          <p:nvPr/>
        </p:nvGrpSpPr>
        <p:grpSpPr bwMode="auto">
          <a:xfrm>
            <a:off x="3995738" y="5013325"/>
            <a:ext cx="1516062" cy="1800225"/>
            <a:chOff x="23" y="3022"/>
            <a:chExt cx="907" cy="1134"/>
          </a:xfrm>
        </p:grpSpPr>
        <p:pic>
          <p:nvPicPr>
            <p:cNvPr id="19485" name="Picture 29" descr="Chadwick"/>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 y="3022"/>
              <a:ext cx="672" cy="998"/>
            </a:xfrm>
            <a:prstGeom prst="rect">
              <a:avLst/>
            </a:prstGeom>
            <a:noFill/>
            <a:extLst>
              <a:ext uri="{909E8E84-426E-40DD-AFC4-6F175D3DCCD1}">
                <a14:hiddenFill xmlns:a14="http://schemas.microsoft.com/office/drawing/2010/main">
                  <a:solidFill>
                    <a:srgbClr val="FFFFFF"/>
                  </a:solidFill>
                </a14:hiddenFill>
              </a:ext>
            </a:extLst>
          </p:spPr>
        </p:pic>
        <p:sp>
          <p:nvSpPr>
            <p:cNvPr id="19488" name="Text Box 32"/>
            <p:cNvSpPr txBox="1">
              <a:spLocks noChangeArrowheads="1"/>
            </p:cNvSpPr>
            <p:nvPr/>
          </p:nvSpPr>
          <p:spPr bwMode="auto">
            <a:xfrm rot="10800000" flipV="1">
              <a:off x="23" y="3983"/>
              <a:ext cx="90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J. Chadwick 1935</a:t>
              </a:r>
              <a:endParaRPr lang="fr-FR" sz="1200" b="1"/>
            </a:p>
          </p:txBody>
        </p:sp>
      </p:grpSp>
      <p:grpSp>
        <p:nvGrpSpPr>
          <p:cNvPr id="19504" name="Group 48"/>
          <p:cNvGrpSpPr>
            <a:grpSpLocks/>
          </p:cNvGrpSpPr>
          <p:nvPr/>
        </p:nvGrpSpPr>
        <p:grpSpPr bwMode="auto">
          <a:xfrm>
            <a:off x="5292725" y="4941888"/>
            <a:ext cx="1439863" cy="1844675"/>
            <a:chOff x="793" y="3158"/>
            <a:chExt cx="907" cy="1162"/>
          </a:xfrm>
        </p:grpSpPr>
        <p:pic>
          <p:nvPicPr>
            <p:cNvPr id="19481" name="Picture 25" descr="Davisso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0" y="3158"/>
              <a:ext cx="665" cy="1026"/>
            </a:xfrm>
            <a:prstGeom prst="rect">
              <a:avLst/>
            </a:prstGeom>
            <a:noFill/>
            <a:extLst>
              <a:ext uri="{909E8E84-426E-40DD-AFC4-6F175D3DCCD1}">
                <a14:hiddenFill xmlns:a14="http://schemas.microsoft.com/office/drawing/2010/main">
                  <a:solidFill>
                    <a:srgbClr val="FFFFFF"/>
                  </a:solidFill>
                </a14:hiddenFill>
              </a:ext>
            </a:extLst>
          </p:spPr>
        </p:pic>
        <p:sp>
          <p:nvSpPr>
            <p:cNvPr id="19492" name="Text Box 36"/>
            <p:cNvSpPr txBox="1">
              <a:spLocks noChangeArrowheads="1"/>
            </p:cNvSpPr>
            <p:nvPr/>
          </p:nvSpPr>
          <p:spPr bwMode="auto">
            <a:xfrm rot="10800000" flipV="1">
              <a:off x="793" y="4147"/>
              <a:ext cx="90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C. Davisson 1937</a:t>
              </a:r>
              <a:endParaRPr lang="fr-FR" sz="1200" b="1"/>
            </a:p>
          </p:txBody>
        </p:sp>
      </p:grpSp>
      <p:grpSp>
        <p:nvGrpSpPr>
          <p:cNvPr id="19499" name="Group 43"/>
          <p:cNvGrpSpPr>
            <a:grpSpLocks/>
          </p:cNvGrpSpPr>
          <p:nvPr/>
        </p:nvGrpSpPr>
        <p:grpSpPr bwMode="auto">
          <a:xfrm>
            <a:off x="6588125" y="5013325"/>
            <a:ext cx="1497013" cy="1782763"/>
            <a:chOff x="3243" y="3158"/>
            <a:chExt cx="907" cy="1123"/>
          </a:xfrm>
        </p:grpSpPr>
        <p:pic>
          <p:nvPicPr>
            <p:cNvPr id="19484" name="Picture 28" descr="Thomso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77" y="3158"/>
              <a:ext cx="637" cy="983"/>
            </a:xfrm>
            <a:prstGeom prst="rect">
              <a:avLst/>
            </a:prstGeom>
            <a:noFill/>
            <a:extLst>
              <a:ext uri="{909E8E84-426E-40DD-AFC4-6F175D3DCCD1}">
                <a14:hiddenFill xmlns:a14="http://schemas.microsoft.com/office/drawing/2010/main">
                  <a:solidFill>
                    <a:srgbClr val="FFFFFF"/>
                  </a:solidFill>
                </a14:hiddenFill>
              </a:ext>
            </a:extLst>
          </p:spPr>
        </p:pic>
        <p:sp>
          <p:nvSpPr>
            <p:cNvPr id="19493" name="Text Box 37"/>
            <p:cNvSpPr txBox="1">
              <a:spLocks noChangeArrowheads="1"/>
            </p:cNvSpPr>
            <p:nvPr/>
          </p:nvSpPr>
          <p:spPr bwMode="auto">
            <a:xfrm rot="10800000" flipV="1">
              <a:off x="3243" y="4108"/>
              <a:ext cx="90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G. Thomson 1937</a:t>
              </a:r>
              <a:endParaRPr lang="fr-FR" sz="1200" b="1"/>
            </a:p>
          </p:txBody>
        </p:sp>
      </p:grpSp>
      <p:grpSp>
        <p:nvGrpSpPr>
          <p:cNvPr id="19502" name="Group 46"/>
          <p:cNvGrpSpPr>
            <a:grpSpLocks/>
          </p:cNvGrpSpPr>
          <p:nvPr/>
        </p:nvGrpSpPr>
        <p:grpSpPr bwMode="auto">
          <a:xfrm>
            <a:off x="7813675" y="4868863"/>
            <a:ext cx="1295400" cy="1800225"/>
            <a:chOff x="4150" y="3113"/>
            <a:chExt cx="816" cy="1134"/>
          </a:xfrm>
        </p:grpSpPr>
        <p:pic>
          <p:nvPicPr>
            <p:cNvPr id="19487" name="Picture 31" descr="Lam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41" y="3113"/>
              <a:ext cx="616" cy="997"/>
            </a:xfrm>
            <a:prstGeom prst="rect">
              <a:avLst/>
            </a:prstGeom>
            <a:noFill/>
            <a:extLst>
              <a:ext uri="{909E8E84-426E-40DD-AFC4-6F175D3DCCD1}">
                <a14:hiddenFill xmlns:a14="http://schemas.microsoft.com/office/drawing/2010/main">
                  <a:solidFill>
                    <a:srgbClr val="FFFFFF"/>
                  </a:solidFill>
                </a14:hiddenFill>
              </a:ext>
            </a:extLst>
          </p:spPr>
        </p:pic>
        <p:sp>
          <p:nvSpPr>
            <p:cNvPr id="19494" name="Text Box 38"/>
            <p:cNvSpPr txBox="1">
              <a:spLocks noChangeArrowheads="1"/>
            </p:cNvSpPr>
            <p:nvPr/>
          </p:nvSpPr>
          <p:spPr bwMode="auto">
            <a:xfrm rot="10800000" flipV="1">
              <a:off x="4150" y="4074"/>
              <a:ext cx="81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W. Lamb 1955</a:t>
              </a:r>
              <a:endParaRPr lang="fr-FR" sz="1200" b="1"/>
            </a:p>
          </p:txBody>
        </p:sp>
      </p:grpSp>
      <p:grpSp>
        <p:nvGrpSpPr>
          <p:cNvPr id="19501" name="Group 45"/>
          <p:cNvGrpSpPr>
            <a:grpSpLocks/>
          </p:cNvGrpSpPr>
          <p:nvPr/>
        </p:nvGrpSpPr>
        <p:grpSpPr bwMode="auto">
          <a:xfrm>
            <a:off x="2589213" y="4927600"/>
            <a:ext cx="1458912" cy="1930400"/>
            <a:chOff x="4876" y="2931"/>
            <a:chExt cx="883" cy="1216"/>
          </a:xfrm>
        </p:grpSpPr>
        <p:pic>
          <p:nvPicPr>
            <p:cNvPr id="19486" name="Picture 30" descr="Compton"/>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67" y="2931"/>
              <a:ext cx="707" cy="1060"/>
            </a:xfrm>
            <a:prstGeom prst="rect">
              <a:avLst/>
            </a:prstGeom>
            <a:noFill/>
            <a:extLst>
              <a:ext uri="{909E8E84-426E-40DD-AFC4-6F175D3DCCD1}">
                <a14:hiddenFill xmlns:a14="http://schemas.microsoft.com/office/drawing/2010/main">
                  <a:solidFill>
                    <a:srgbClr val="FFFFFF"/>
                  </a:solidFill>
                </a14:hiddenFill>
              </a:ext>
            </a:extLst>
          </p:spPr>
        </p:pic>
        <p:sp>
          <p:nvSpPr>
            <p:cNvPr id="19495" name="Text Box 39"/>
            <p:cNvSpPr txBox="1">
              <a:spLocks noChangeArrowheads="1"/>
            </p:cNvSpPr>
            <p:nvPr/>
          </p:nvSpPr>
          <p:spPr bwMode="auto">
            <a:xfrm rot="10800000" flipV="1">
              <a:off x="4876" y="3974"/>
              <a:ext cx="88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A. Compton 1927</a:t>
              </a:r>
              <a:endParaRPr lang="fr-FR" sz="1200" b="1"/>
            </a:p>
          </p:txBody>
        </p:sp>
      </p:grpSp>
      <p:grpSp>
        <p:nvGrpSpPr>
          <p:cNvPr id="19503" name="Group 47"/>
          <p:cNvGrpSpPr>
            <a:grpSpLocks/>
          </p:cNvGrpSpPr>
          <p:nvPr/>
        </p:nvGrpSpPr>
        <p:grpSpPr bwMode="auto">
          <a:xfrm>
            <a:off x="1258888" y="5013325"/>
            <a:ext cx="1439862" cy="1728788"/>
            <a:chOff x="1565" y="3067"/>
            <a:chExt cx="907" cy="1089"/>
          </a:xfrm>
        </p:grpSpPr>
        <p:pic>
          <p:nvPicPr>
            <p:cNvPr id="19482" name="Picture 26" descr="Millika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01" y="3067"/>
              <a:ext cx="653" cy="944"/>
            </a:xfrm>
            <a:prstGeom prst="rect">
              <a:avLst/>
            </a:prstGeom>
            <a:noFill/>
            <a:extLst>
              <a:ext uri="{909E8E84-426E-40DD-AFC4-6F175D3DCCD1}">
                <a14:hiddenFill xmlns:a14="http://schemas.microsoft.com/office/drawing/2010/main">
                  <a:solidFill>
                    <a:srgbClr val="FFFFFF"/>
                  </a:solidFill>
                </a14:hiddenFill>
              </a:ext>
            </a:extLst>
          </p:spPr>
        </p:pic>
        <p:sp>
          <p:nvSpPr>
            <p:cNvPr id="19496" name="Text Box 40"/>
            <p:cNvSpPr txBox="1">
              <a:spLocks noChangeArrowheads="1"/>
            </p:cNvSpPr>
            <p:nvPr/>
          </p:nvSpPr>
          <p:spPr bwMode="auto">
            <a:xfrm rot="10800000" flipV="1">
              <a:off x="1565" y="3983"/>
              <a:ext cx="90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R. Millikan 1923</a:t>
              </a:r>
              <a:endParaRPr lang="fr-FR" sz="1200" b="1"/>
            </a:p>
          </p:txBody>
        </p:sp>
      </p:grpSp>
      <p:grpSp>
        <p:nvGrpSpPr>
          <p:cNvPr id="19498" name="Group 42"/>
          <p:cNvGrpSpPr>
            <a:grpSpLocks/>
          </p:cNvGrpSpPr>
          <p:nvPr/>
        </p:nvGrpSpPr>
        <p:grpSpPr bwMode="auto">
          <a:xfrm>
            <a:off x="-106363" y="4797425"/>
            <a:ext cx="1582738" cy="1871663"/>
            <a:chOff x="2381" y="3113"/>
            <a:chExt cx="997" cy="1179"/>
          </a:xfrm>
        </p:grpSpPr>
        <p:pic>
          <p:nvPicPr>
            <p:cNvPr id="19483" name="Picture 27" descr="Rutherford"/>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17" y="3113"/>
              <a:ext cx="704" cy="1043"/>
            </a:xfrm>
            <a:prstGeom prst="rect">
              <a:avLst/>
            </a:prstGeom>
            <a:noFill/>
            <a:extLst>
              <a:ext uri="{909E8E84-426E-40DD-AFC4-6F175D3DCCD1}">
                <a14:hiddenFill xmlns:a14="http://schemas.microsoft.com/office/drawing/2010/main">
                  <a:solidFill>
                    <a:srgbClr val="FFFFFF"/>
                  </a:solidFill>
                </a14:hiddenFill>
              </a:ext>
            </a:extLst>
          </p:spPr>
        </p:pic>
        <p:sp>
          <p:nvSpPr>
            <p:cNvPr id="19497" name="Text Box 41"/>
            <p:cNvSpPr txBox="1">
              <a:spLocks noChangeArrowheads="1"/>
            </p:cNvSpPr>
            <p:nvPr/>
          </p:nvSpPr>
          <p:spPr bwMode="auto">
            <a:xfrm rot="10800000" flipV="1">
              <a:off x="2381" y="4119"/>
              <a:ext cx="99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CH" sz="1200" b="1"/>
                <a:t>E. Rutherford 1908</a:t>
              </a:r>
              <a:endParaRPr lang="fr-FR" sz="1200" b="1"/>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19458"/>
                                        </p:tgtEl>
                                        <p:attrNameLst>
                                          <p:attrName>style.visibility</p:attrName>
                                        </p:attrNameLst>
                                      </p:cBhvr>
                                      <p:to>
                                        <p:strVal val="visible"/>
                                      </p:to>
                                    </p:set>
                                    <p:animEffect transition="in" filter="fade">
                                      <p:cBhvr>
                                        <p:cTn id="7" dur="600">
                                          <p:stCondLst>
                                            <p:cond delay="0"/>
                                          </p:stCondLst>
                                        </p:cTn>
                                        <p:tgtEl>
                                          <p:spTgt spid="19458"/>
                                        </p:tgtEl>
                                      </p:cBhvr>
                                    </p:animEffect>
                                    <p:anim calcmode="lin" valueType="num">
                                      <p:cBhvr>
                                        <p:cTn id="8" dur="600" fill="hold">
                                          <p:stCondLst>
                                            <p:cond delay="0"/>
                                          </p:stCondLst>
                                        </p:cTn>
                                        <p:tgtEl>
                                          <p:spTgt spid="19458"/>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19458"/>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19458"/>
                                        </p:tgtEl>
                                        <p:attrNameLst>
                                          <p:attrName>ppt_w</p:attrName>
                                        </p:attrNameLst>
                                      </p:cBhvr>
                                      <p:tavLst>
                                        <p:tav tm="0">
                                          <p:val>
                                            <p:fltVal val="0"/>
                                          </p:val>
                                        </p:tav>
                                        <p:tav tm="100000">
                                          <p:val>
                                            <p:strVal val="#ppt_w"/>
                                          </p:val>
                                        </p:tav>
                                      </p:tavLst>
                                    </p:anim>
                                  </p:childTnLst>
                                </p:cTn>
                              </p:par>
                            </p:childTnLst>
                          </p:cTn>
                        </p:par>
                        <p:par>
                          <p:cTn id="11" fill="hold" nodeType="afterGroup">
                            <p:stCondLst>
                              <p:cond delay="3000"/>
                            </p:stCondLst>
                            <p:childTnLst>
                              <p:par>
                                <p:cTn id="12" presetID="51" presetClass="entr" presetSubtype="0" fill="hold" grpId="1" nodeType="afterEffect">
                                  <p:stCondLst>
                                    <p:cond delay="0"/>
                                  </p:stCondLst>
                                  <p:childTnLst>
                                    <p:set>
                                      <p:cBhvr>
                                        <p:cTn id="13" dur="1" fill="hold">
                                          <p:stCondLst>
                                            <p:cond delay="0"/>
                                          </p:stCondLst>
                                        </p:cTn>
                                        <p:tgtEl>
                                          <p:spTgt spid="19478"/>
                                        </p:tgtEl>
                                        <p:attrNameLst>
                                          <p:attrName>style.visibility</p:attrName>
                                        </p:attrNameLst>
                                      </p:cBhvr>
                                      <p:to>
                                        <p:strVal val="visible"/>
                                      </p:to>
                                    </p:set>
                                    <p:animEffect transition="in" filter="fade">
                                      <p:cBhvr>
                                        <p:cTn id="14" dur="385" decel="100000"/>
                                        <p:tgtEl>
                                          <p:spTgt spid="19478"/>
                                        </p:tgtEl>
                                      </p:cBhvr>
                                    </p:animEffect>
                                    <p:animScale>
                                      <p:cBhvr>
                                        <p:cTn id="15" dur="385" decel="100000"/>
                                        <p:tgtEl>
                                          <p:spTgt spid="19478"/>
                                        </p:tgtEl>
                                      </p:cBhvr>
                                      <p:from x="10000" y="10000"/>
                                      <p:to x="200000" y="450000"/>
                                    </p:animScale>
                                    <p:animScale>
                                      <p:cBhvr>
                                        <p:cTn id="16" dur="615" accel="100000" fill="hold">
                                          <p:stCondLst>
                                            <p:cond delay="385"/>
                                          </p:stCondLst>
                                        </p:cTn>
                                        <p:tgtEl>
                                          <p:spTgt spid="19478"/>
                                        </p:tgtEl>
                                      </p:cBhvr>
                                      <p:from x="200000" y="450000"/>
                                      <p:to x="100000" y="100000"/>
                                    </p:animScale>
                                    <p:set>
                                      <p:cBhvr>
                                        <p:cTn id="17" dur="385" fill="hold"/>
                                        <p:tgtEl>
                                          <p:spTgt spid="19478"/>
                                        </p:tgtEl>
                                        <p:attrNameLst>
                                          <p:attrName>ppt_x</p:attrName>
                                        </p:attrNameLst>
                                      </p:cBhvr>
                                      <p:to>
                                        <p:strVal val="(0.5)"/>
                                      </p:to>
                                    </p:set>
                                    <p:anim from="(0.5)" to="(#ppt_x)" calcmode="lin" valueType="num">
                                      <p:cBhvr>
                                        <p:cTn id="18" dur="615" accel="100000" fill="hold">
                                          <p:stCondLst>
                                            <p:cond delay="385"/>
                                          </p:stCondLst>
                                        </p:cTn>
                                        <p:tgtEl>
                                          <p:spTgt spid="19478"/>
                                        </p:tgtEl>
                                        <p:attrNameLst>
                                          <p:attrName>ppt_x</p:attrName>
                                        </p:attrNameLst>
                                      </p:cBhvr>
                                    </p:anim>
                                    <p:set>
                                      <p:cBhvr>
                                        <p:cTn id="19" dur="385" fill="hold"/>
                                        <p:tgtEl>
                                          <p:spTgt spid="19478"/>
                                        </p:tgtEl>
                                        <p:attrNameLst>
                                          <p:attrName>ppt_y</p:attrName>
                                        </p:attrNameLst>
                                      </p:cBhvr>
                                      <p:to>
                                        <p:strVal val="(#ppt_y+0.4)"/>
                                      </p:to>
                                    </p:set>
                                    <p:anim from="(#ppt_y+0.4)" to="(#ppt_y)" calcmode="lin" valueType="num">
                                      <p:cBhvr>
                                        <p:cTn id="20" dur="615" accel="100000" fill="hold">
                                          <p:stCondLst>
                                            <p:cond delay="385"/>
                                          </p:stCondLst>
                                        </p:cTn>
                                        <p:tgtEl>
                                          <p:spTgt spid="19478"/>
                                        </p:tgtEl>
                                        <p:attrNameLst>
                                          <p:attrName>ppt_y</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4" presetClass="entr" presetSubtype="0" fill="hold" nodeType="clickEffect">
                                  <p:stCondLst>
                                    <p:cond delay="0"/>
                                  </p:stCondLst>
                                  <p:childTnLst>
                                    <p:set>
                                      <p:cBhvr>
                                        <p:cTn id="24" dur="1" fill="hold">
                                          <p:stCondLst>
                                            <p:cond delay="0"/>
                                          </p:stCondLst>
                                        </p:cTn>
                                        <p:tgtEl>
                                          <p:spTgt spid="19489"/>
                                        </p:tgtEl>
                                        <p:attrNameLst>
                                          <p:attrName>style.visibility</p:attrName>
                                        </p:attrNameLst>
                                      </p:cBhvr>
                                      <p:to>
                                        <p:strVal val="visible"/>
                                      </p:to>
                                    </p:set>
                                    <p:anim to="" calcmode="lin" valueType="num">
                                      <p:cBhvr>
                                        <p:cTn id="25" dur="1" fill="hold"/>
                                        <p:tgtEl>
                                          <p:spTgt spid="19489"/>
                                        </p:tgtEl>
                                        <p:attrNameLst>
                                          <p:attrName/>
                                        </p:attrNameLst>
                                      </p:cBhvr>
                                    </p:anim>
                                  </p:childTnLst>
                                </p:cTn>
                              </p:par>
                              <p:par>
                                <p:cTn id="26" presetID="24" presetClass="entr" presetSubtype="0" fill="hold" nodeType="withEffect">
                                  <p:stCondLst>
                                    <p:cond delay="0"/>
                                  </p:stCondLst>
                                  <p:childTnLst>
                                    <p:set>
                                      <p:cBhvr>
                                        <p:cTn id="27" dur="1" fill="hold">
                                          <p:stCondLst>
                                            <p:cond delay="0"/>
                                          </p:stCondLst>
                                        </p:cTn>
                                        <p:tgtEl>
                                          <p:spTgt spid="19504"/>
                                        </p:tgtEl>
                                        <p:attrNameLst>
                                          <p:attrName>style.visibility</p:attrName>
                                        </p:attrNameLst>
                                      </p:cBhvr>
                                      <p:to>
                                        <p:strVal val="visible"/>
                                      </p:to>
                                    </p:set>
                                    <p:anim to="" calcmode="lin" valueType="num">
                                      <p:cBhvr>
                                        <p:cTn id="28" dur="1" fill="hold"/>
                                        <p:tgtEl>
                                          <p:spTgt spid="19504"/>
                                        </p:tgtEl>
                                        <p:attrNameLst>
                                          <p:attrName/>
                                        </p:attrNameLst>
                                      </p:cBhvr>
                                    </p:anim>
                                  </p:childTnLst>
                                </p:cTn>
                              </p:par>
                              <p:par>
                                <p:cTn id="29" presetID="24" presetClass="entr" presetSubtype="0" fill="hold" nodeType="withEffect">
                                  <p:stCondLst>
                                    <p:cond delay="0"/>
                                  </p:stCondLst>
                                  <p:childTnLst>
                                    <p:set>
                                      <p:cBhvr>
                                        <p:cTn id="30" dur="1" fill="hold">
                                          <p:stCondLst>
                                            <p:cond delay="0"/>
                                          </p:stCondLst>
                                        </p:cTn>
                                        <p:tgtEl>
                                          <p:spTgt spid="19503"/>
                                        </p:tgtEl>
                                        <p:attrNameLst>
                                          <p:attrName>style.visibility</p:attrName>
                                        </p:attrNameLst>
                                      </p:cBhvr>
                                      <p:to>
                                        <p:strVal val="visible"/>
                                      </p:to>
                                    </p:set>
                                    <p:anim to="" calcmode="lin" valueType="num">
                                      <p:cBhvr>
                                        <p:cTn id="31" dur="1" fill="hold"/>
                                        <p:tgtEl>
                                          <p:spTgt spid="19503"/>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19498"/>
                                        </p:tgtEl>
                                        <p:attrNameLst>
                                          <p:attrName>style.visibility</p:attrName>
                                        </p:attrNameLst>
                                      </p:cBhvr>
                                      <p:to>
                                        <p:strVal val="visible"/>
                                      </p:to>
                                    </p:set>
                                    <p:anim to="" calcmode="lin" valueType="num">
                                      <p:cBhvr>
                                        <p:cTn id="34" dur="1" fill="hold"/>
                                        <p:tgtEl>
                                          <p:spTgt spid="19498"/>
                                        </p:tgtEl>
                                        <p:attrNameLst>
                                          <p:attrName/>
                                        </p:attrNameLst>
                                      </p:cBhvr>
                                    </p:anim>
                                  </p:childTnLst>
                                </p:cTn>
                              </p:par>
                              <p:par>
                                <p:cTn id="35" presetID="24" presetClass="entr" presetSubtype="0" fill="hold" nodeType="withEffect">
                                  <p:stCondLst>
                                    <p:cond delay="0"/>
                                  </p:stCondLst>
                                  <p:childTnLst>
                                    <p:set>
                                      <p:cBhvr>
                                        <p:cTn id="36" dur="1" fill="hold">
                                          <p:stCondLst>
                                            <p:cond delay="0"/>
                                          </p:stCondLst>
                                        </p:cTn>
                                        <p:tgtEl>
                                          <p:spTgt spid="19499"/>
                                        </p:tgtEl>
                                        <p:attrNameLst>
                                          <p:attrName>style.visibility</p:attrName>
                                        </p:attrNameLst>
                                      </p:cBhvr>
                                      <p:to>
                                        <p:strVal val="visible"/>
                                      </p:to>
                                    </p:set>
                                    <p:anim to="" calcmode="lin" valueType="num">
                                      <p:cBhvr>
                                        <p:cTn id="37" dur="1" fill="hold"/>
                                        <p:tgtEl>
                                          <p:spTgt spid="19499"/>
                                        </p:tgtEl>
                                        <p:attrNameLst>
                                          <p:attrName/>
                                        </p:attrNameLst>
                                      </p:cBhvr>
                                    </p:anim>
                                  </p:childTnLst>
                                </p:cTn>
                              </p:par>
                              <p:par>
                                <p:cTn id="38" presetID="24" presetClass="entr" presetSubtype="0" fill="hold" nodeType="withEffect">
                                  <p:stCondLst>
                                    <p:cond delay="0"/>
                                  </p:stCondLst>
                                  <p:childTnLst>
                                    <p:set>
                                      <p:cBhvr>
                                        <p:cTn id="39" dur="1" fill="hold">
                                          <p:stCondLst>
                                            <p:cond delay="0"/>
                                          </p:stCondLst>
                                        </p:cTn>
                                        <p:tgtEl>
                                          <p:spTgt spid="19501"/>
                                        </p:tgtEl>
                                        <p:attrNameLst>
                                          <p:attrName>style.visibility</p:attrName>
                                        </p:attrNameLst>
                                      </p:cBhvr>
                                      <p:to>
                                        <p:strVal val="visible"/>
                                      </p:to>
                                    </p:set>
                                    <p:anim to="" calcmode="lin" valueType="num">
                                      <p:cBhvr>
                                        <p:cTn id="40" dur="1" fill="hold"/>
                                        <p:tgtEl>
                                          <p:spTgt spid="19501"/>
                                        </p:tgtEl>
                                        <p:attrNameLst>
                                          <p:attrName/>
                                        </p:attrNameLst>
                                      </p:cBhvr>
                                    </p:anim>
                                  </p:childTnLst>
                                </p:cTn>
                              </p:par>
                              <p:par>
                                <p:cTn id="41" presetID="24" presetClass="entr" presetSubtype="0" fill="hold" nodeType="withEffect">
                                  <p:stCondLst>
                                    <p:cond delay="0"/>
                                  </p:stCondLst>
                                  <p:childTnLst>
                                    <p:set>
                                      <p:cBhvr>
                                        <p:cTn id="42" dur="1" fill="hold">
                                          <p:stCondLst>
                                            <p:cond delay="0"/>
                                          </p:stCondLst>
                                        </p:cTn>
                                        <p:tgtEl>
                                          <p:spTgt spid="19502"/>
                                        </p:tgtEl>
                                        <p:attrNameLst>
                                          <p:attrName>style.visibility</p:attrName>
                                        </p:attrNameLst>
                                      </p:cBhvr>
                                      <p:to>
                                        <p:strVal val="visible"/>
                                      </p:to>
                                    </p:set>
                                    <p:anim to="" calcmode="lin" valueType="num">
                                      <p:cBhvr>
                                        <p:cTn id="43" dur="1" fill="hold"/>
                                        <p:tgtEl>
                                          <p:spTgt spid="195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7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ChangeArrowheads="1"/>
          </p:cNvSpPr>
          <p:nvPr/>
        </p:nvSpPr>
        <p:spPr bwMode="auto">
          <a:xfrm>
            <a:off x="0" y="76200"/>
            <a:ext cx="91440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CH" sz="3600">
                <a:solidFill>
                  <a:schemeClr val="tx2"/>
                </a:solidFill>
              </a:rPr>
              <a:t>Que sait-on au début de cette histoire, c’est-à-dire à la fin du XIX</a:t>
            </a:r>
            <a:r>
              <a:rPr lang="fr-CH" sz="3600" baseline="24000">
                <a:solidFill>
                  <a:schemeClr val="tx2"/>
                </a:solidFill>
              </a:rPr>
              <a:t>ième</a:t>
            </a:r>
            <a:r>
              <a:rPr lang="fr-CH" sz="3600">
                <a:solidFill>
                  <a:schemeClr val="tx2"/>
                </a:solidFill>
              </a:rPr>
              <a:t> siècle ?</a:t>
            </a:r>
            <a:endParaRPr lang="fr-FR" sz="3600">
              <a:solidFill>
                <a:schemeClr val="tx2"/>
              </a:solidFill>
            </a:endParaRPr>
          </a:p>
        </p:txBody>
      </p:sp>
      <p:sp>
        <p:nvSpPr>
          <p:cNvPr id="53253" name="Rectangle 5"/>
          <p:cNvSpPr>
            <a:spLocks noChangeArrowheads="1"/>
          </p:cNvSpPr>
          <p:nvPr/>
        </p:nvSpPr>
        <p:spPr bwMode="auto">
          <a:xfrm>
            <a:off x="76200" y="1484313"/>
            <a:ext cx="89916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fr-FR" sz="2800">
                <a:solidFill>
                  <a:schemeClr val="tx1"/>
                </a:solidFill>
              </a:rPr>
              <a:t>La lumière (rayons X, ultraviolet, visible, infrarouge) se propage à travers l’espace sous forme d’une onde électromagnétique; car</a:t>
            </a:r>
            <a:r>
              <a:rPr lang="fr-FR" sz="2800">
                <a:solidFill>
                  <a:srgbClr val="FF0000"/>
                </a:solidFill>
              </a:rPr>
              <a:t> on observe des phénomènes propres aux ondes, comme la réflexion, la réfraction, l’effet Doppler, les interférences</a:t>
            </a:r>
            <a:r>
              <a:rPr lang="fr-FR" sz="2800">
                <a:solidFill>
                  <a:schemeClr val="tx1"/>
                </a:solidFill>
              </a:rPr>
              <a:t>.</a:t>
            </a:r>
          </a:p>
          <a:p>
            <a:pPr marL="342900" indent="-342900">
              <a:lnSpc>
                <a:spcPct val="90000"/>
              </a:lnSpc>
              <a:spcBef>
                <a:spcPct val="20000"/>
              </a:spcBef>
              <a:buFontTx/>
              <a:buChar char="•"/>
            </a:pPr>
            <a:r>
              <a:rPr lang="fr-FR" sz="2800">
                <a:solidFill>
                  <a:schemeClr val="accent2"/>
                </a:solidFill>
              </a:rPr>
              <a:t>L’électron et le proton sont connus</a:t>
            </a:r>
            <a:r>
              <a:rPr lang="fr-FR" sz="2800">
                <a:solidFill>
                  <a:schemeClr val="tx1"/>
                </a:solidFill>
              </a:rPr>
              <a:t>.</a:t>
            </a:r>
          </a:p>
          <a:p>
            <a:pPr marL="342900" indent="-342900">
              <a:lnSpc>
                <a:spcPct val="90000"/>
              </a:lnSpc>
              <a:spcBef>
                <a:spcPct val="20000"/>
              </a:spcBef>
              <a:buFontTx/>
              <a:buChar char="•"/>
            </a:pPr>
            <a:r>
              <a:rPr lang="fr-FR" sz="2800">
                <a:solidFill>
                  <a:schemeClr val="accent2"/>
                </a:solidFill>
              </a:rPr>
              <a:t>Le neutron n’est pas connu</a:t>
            </a:r>
            <a:r>
              <a:rPr lang="fr-FR" sz="2800">
                <a:solidFill>
                  <a:schemeClr val="tx1"/>
                </a:solidFill>
              </a:rPr>
              <a:t>, il ne sera découvert qu’en 1932 par James Chadwick (1891-1974), prix Nobel en 1935.</a:t>
            </a:r>
          </a:p>
          <a:p>
            <a:pPr marL="342900" indent="-342900">
              <a:lnSpc>
                <a:spcPct val="90000"/>
              </a:lnSpc>
              <a:spcBef>
                <a:spcPct val="20000"/>
              </a:spcBef>
              <a:buFontTx/>
              <a:buChar char="•"/>
            </a:pPr>
            <a:r>
              <a:rPr lang="fr-FR" sz="2800">
                <a:solidFill>
                  <a:schemeClr val="accent2"/>
                </a:solidFill>
              </a:rPr>
              <a:t>La réalité de l’atome est admise</a:t>
            </a:r>
            <a:r>
              <a:rPr lang="fr-FR" sz="2800">
                <a:solidFill>
                  <a:schemeClr val="tx1"/>
                </a:solidFill>
              </a:rPr>
              <a:t>, mais sa structure n’est pas connue précisément.</a:t>
            </a:r>
          </a:p>
        </p:txBody>
      </p:sp>
      <p:sp>
        <p:nvSpPr>
          <p:cNvPr id="53255" name="Rectangle 7"/>
          <p:cNvSpPr>
            <a:spLocks noChangeArrowheads="1"/>
          </p:cNvSpPr>
          <p:nvPr/>
        </p:nvSpPr>
        <p:spPr bwMode="auto">
          <a:xfrm>
            <a:off x="0"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pic>
        <p:nvPicPr>
          <p:cNvPr id="53254" name="Picture 6" descr="onde 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7913" y="3811588"/>
            <a:ext cx="4014787" cy="2339975"/>
          </a:xfrm>
          <a:prstGeom prst="rect">
            <a:avLst/>
          </a:prstGeom>
          <a:noFill/>
          <a:extLst>
            <a:ext uri="{909E8E84-426E-40DD-AFC4-6F175D3DCCD1}">
              <a14:hiddenFill xmlns:a14="http://schemas.microsoft.com/office/drawing/2010/main">
                <a:solidFill>
                  <a:srgbClr val="FFFFFF"/>
                </a:solidFill>
              </a14:hiddenFill>
            </a:ext>
          </a:extLst>
        </p:spPr>
      </p:pic>
      <p:pic>
        <p:nvPicPr>
          <p:cNvPr id="53256" name="Picture 8" descr="spectre visible"/>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bwMode="auto">
          <a:xfrm>
            <a:off x="331788" y="4387850"/>
            <a:ext cx="4411662" cy="10636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258" name="Line 10"/>
          <p:cNvSpPr>
            <a:spLocks noChangeShapeType="1"/>
          </p:cNvSpPr>
          <p:nvPr/>
        </p:nvSpPr>
        <p:spPr bwMode="auto">
          <a:xfrm>
            <a:off x="0" y="13335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53253">
                                            <p:txEl>
                                              <p:pRg st="0" end="0"/>
                                            </p:txEl>
                                          </p:spTgt>
                                        </p:tgtEl>
                                        <p:attrNameLst>
                                          <p:attrName>style.visibility</p:attrName>
                                        </p:attrNameLst>
                                      </p:cBhvr>
                                      <p:to>
                                        <p:strVal val="visible"/>
                                      </p:to>
                                    </p:set>
                                    <p:animEffect transition="in" filter="slide(fromBottom)">
                                      <p:cBhvr>
                                        <p:cTn id="7" dur="500"/>
                                        <p:tgtEl>
                                          <p:spTgt spid="5325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53254"/>
                                        </p:tgtEl>
                                        <p:attrNameLst>
                                          <p:attrName>style.visibility</p:attrName>
                                        </p:attrNameLst>
                                      </p:cBhvr>
                                      <p:to>
                                        <p:strVal val="visible"/>
                                      </p:to>
                                    </p:set>
                                  </p:childTnLst>
                                  <p:subTnLst>
                                    <p:set>
                                      <p:cBhvr override="childStyle">
                                        <p:cTn dur="1" fill="hold" display="0" masterRel="nextClick" afterEffect="1"/>
                                        <p:tgtEl>
                                          <p:spTgt spid="53254"/>
                                        </p:tgtEl>
                                        <p:attrNameLst>
                                          <p:attrName>style.visibility</p:attrName>
                                        </p:attrNameLst>
                                      </p:cBhvr>
                                      <p:to>
                                        <p:strVal val="hidden"/>
                                      </p:to>
                                    </p:set>
                                  </p:subTnLst>
                                </p:cTn>
                              </p:par>
                              <p:par>
                                <p:cTn id="12" presetID="1" presetClass="entr" presetSubtype="0" fill="hold" nodeType="withEffect">
                                  <p:stCondLst>
                                    <p:cond delay="0"/>
                                  </p:stCondLst>
                                  <p:childTnLst>
                                    <p:set>
                                      <p:cBhvr>
                                        <p:cTn id="13" dur="1" fill="hold">
                                          <p:stCondLst>
                                            <p:cond delay="0"/>
                                          </p:stCondLst>
                                        </p:cTn>
                                        <p:tgtEl>
                                          <p:spTgt spid="53256"/>
                                        </p:tgtEl>
                                        <p:attrNameLst>
                                          <p:attrName>style.visibility</p:attrName>
                                        </p:attrNameLst>
                                      </p:cBhvr>
                                      <p:to>
                                        <p:strVal val="visible"/>
                                      </p:to>
                                    </p:set>
                                  </p:childTnLst>
                                  <p:subTnLst>
                                    <p:set>
                                      <p:cBhvr override="childStyle">
                                        <p:cTn dur="1" fill="hold" display="0" masterRel="nextClick" afterEffect="1"/>
                                        <p:tgtEl>
                                          <p:spTgt spid="53256"/>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iterate type="lt">
                                    <p:tmPct val="0"/>
                                  </p:iterate>
                                  <p:childTnLst>
                                    <p:set>
                                      <p:cBhvr>
                                        <p:cTn id="17" dur="1" fill="hold">
                                          <p:stCondLst>
                                            <p:cond delay="0"/>
                                          </p:stCondLst>
                                        </p:cTn>
                                        <p:tgtEl>
                                          <p:spTgt spid="53253">
                                            <p:txEl>
                                              <p:pRg st="1" end="1"/>
                                            </p:txEl>
                                          </p:spTgt>
                                        </p:tgtEl>
                                        <p:attrNameLst>
                                          <p:attrName>style.visibility</p:attrName>
                                        </p:attrNameLst>
                                      </p:cBhvr>
                                      <p:to>
                                        <p:strVal val="visible"/>
                                      </p:to>
                                    </p:set>
                                    <p:animEffect transition="in" filter="slide(fromBottom)">
                                      <p:cBhvr>
                                        <p:cTn id="18" dur="500"/>
                                        <p:tgtEl>
                                          <p:spTgt spid="5325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grpId="0" nodeType="clickEffect">
                                  <p:stCondLst>
                                    <p:cond delay="0"/>
                                  </p:stCondLst>
                                  <p:iterate type="lt">
                                    <p:tmPct val="0"/>
                                  </p:iterate>
                                  <p:childTnLst>
                                    <p:set>
                                      <p:cBhvr>
                                        <p:cTn id="22" dur="1" fill="hold">
                                          <p:stCondLst>
                                            <p:cond delay="0"/>
                                          </p:stCondLst>
                                        </p:cTn>
                                        <p:tgtEl>
                                          <p:spTgt spid="53253">
                                            <p:txEl>
                                              <p:pRg st="2" end="2"/>
                                            </p:txEl>
                                          </p:spTgt>
                                        </p:tgtEl>
                                        <p:attrNameLst>
                                          <p:attrName>style.visibility</p:attrName>
                                        </p:attrNameLst>
                                      </p:cBhvr>
                                      <p:to>
                                        <p:strVal val="visible"/>
                                      </p:to>
                                    </p:set>
                                    <p:animEffect transition="in" filter="slide(fromBottom)">
                                      <p:cBhvr>
                                        <p:cTn id="23" dur="500"/>
                                        <p:tgtEl>
                                          <p:spTgt spid="5325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grpId="0" nodeType="clickEffect">
                                  <p:stCondLst>
                                    <p:cond delay="0"/>
                                  </p:stCondLst>
                                  <p:iterate type="lt">
                                    <p:tmPct val="0"/>
                                  </p:iterate>
                                  <p:childTnLst>
                                    <p:set>
                                      <p:cBhvr>
                                        <p:cTn id="27" dur="1" fill="hold">
                                          <p:stCondLst>
                                            <p:cond delay="0"/>
                                          </p:stCondLst>
                                        </p:cTn>
                                        <p:tgtEl>
                                          <p:spTgt spid="53253">
                                            <p:txEl>
                                              <p:pRg st="3" end="3"/>
                                            </p:txEl>
                                          </p:spTgt>
                                        </p:tgtEl>
                                        <p:attrNameLst>
                                          <p:attrName>style.visibility</p:attrName>
                                        </p:attrNameLst>
                                      </p:cBhvr>
                                      <p:to>
                                        <p:strVal val="visible"/>
                                      </p:to>
                                    </p:set>
                                    <p:animEffect transition="in" filter="slide(fromBottom)">
                                      <p:cBhvr>
                                        <p:cTn id="28" dur="500"/>
                                        <p:tgtEl>
                                          <p:spTgt spid="5325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uiExpand="1" build="p"/>
    </p:bld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29292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292929"/>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29292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292929"/>
            </a:solidFill>
            <a:effectLst/>
            <a:latin typeface="Arial"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4284</TotalTime>
  <Words>3561</Words>
  <Application>Microsoft Office PowerPoint</Application>
  <PresentationFormat>Affichage à l'écran (4:3)</PresentationFormat>
  <Paragraphs>451</Paragraphs>
  <Slides>52</Slides>
  <Notes>2</Notes>
  <HiddenSlides>0</HiddenSlides>
  <MMClips>0</MMClips>
  <ScaleCrop>false</ScaleCrop>
  <HeadingPairs>
    <vt:vector size="8" baseType="variant">
      <vt:variant>
        <vt:lpstr>Polices utilisées</vt:lpstr>
      </vt:variant>
      <vt:variant>
        <vt:i4>5</vt:i4>
      </vt:variant>
      <vt:variant>
        <vt:lpstr>Thème</vt:lpstr>
      </vt:variant>
      <vt:variant>
        <vt:i4>2</vt:i4>
      </vt:variant>
      <vt:variant>
        <vt:lpstr>Serveurs OLE incorporés</vt:lpstr>
      </vt:variant>
      <vt:variant>
        <vt:i4>3</vt:i4>
      </vt:variant>
      <vt:variant>
        <vt:lpstr>Titres des diapositives</vt:lpstr>
      </vt:variant>
      <vt:variant>
        <vt:i4>52</vt:i4>
      </vt:variant>
    </vt:vector>
  </HeadingPairs>
  <TitlesOfParts>
    <vt:vector size="62" baseType="lpstr">
      <vt:lpstr>Arial</vt:lpstr>
      <vt:lpstr>Wingdings</vt:lpstr>
      <vt:lpstr>Symbol</vt:lpstr>
      <vt:lpstr>ＭＳ Ｐゴシック</vt:lpstr>
      <vt:lpstr>Freestyle Script</vt:lpstr>
      <vt:lpstr>Modèle par défaut</vt:lpstr>
      <vt:lpstr>Conception personnalisée</vt:lpstr>
      <vt:lpstr>Microsoft Equation 3.0</vt:lpstr>
      <vt:lpstr>Graphique Microsoft Excel</vt:lpstr>
      <vt:lpstr>Image Microsoft Word</vt:lpstr>
      <vt:lpstr>Présentation PowerPoint</vt:lpstr>
      <vt:lpstr>Présentation PowerPoint</vt:lpstr>
      <vt:lpstr>Il était une fois … à méditer:</vt:lpstr>
      <vt:lpstr>d’un point de vue</vt:lpstr>
      <vt:lpstr>Présentation PowerPoint</vt:lpstr>
      <vt:lpstr>Présentation des acteurs !</vt:lpstr>
      <vt:lpstr>Présentation des acteurs (suite) !</vt:lpstr>
      <vt:lpstr>La photo de famille, tous lauréats du prix Nobel !</vt:lpstr>
      <vt:lpstr>Présentation PowerPoint</vt:lpstr>
      <vt:lpstr>résout l’énigme de l’émission radiative d’un corps noir</vt:lpstr>
      <vt:lpstr>Présentation PowerPoint</vt:lpstr>
      <vt:lpstr>A la fin du 19ième siècle …</vt:lpstr>
      <vt:lpstr>Octobre 1900: en s’appuyant sur  les travaux de Wien (loi de Wien),prix Nobel en 1911, Max Planck trouve une équation qui rend compte des observations</vt:lpstr>
      <vt:lpstr>L’équation de Max Planck</vt:lpstr>
      <vt:lpstr>Décembre 1900: Max Planck donne une interprétation physique de son équation:</vt:lpstr>
      <vt:lpstr>14 décembre 1900:</vt:lpstr>
      <vt:lpstr>Résumé de l’acte 1: que sait-on de nouveau ?</vt:lpstr>
      <vt:lpstr>résout l’énigme de l’effet photoélectrique</vt:lpstr>
      <vt:lpstr>Présentation PowerPoint</vt:lpstr>
      <vt:lpstr>Présentation PowerPoint</vt:lpstr>
      <vt:lpstr>Présentation PowerPoint</vt:lpstr>
      <vt:lpstr>Présentation PowerPoint</vt:lpstr>
      <vt:lpstr>Présentation PowerPoint</vt:lpstr>
      <vt:lpstr>Résumé de l’acte 2: que sait-on de nouveau à la fin de l’année 1905 ?</vt:lpstr>
      <vt:lpstr>Que se passe-t-il pendant l’entracte ?</vt:lpstr>
      <vt:lpstr>Que se passe-t-il pendant l’entracte ? (suite)</vt:lpstr>
      <vt:lpstr>Présentation PowerPoint</vt:lpstr>
      <vt:lpstr>Présentation PowerPoint</vt:lpstr>
      <vt:lpstr>Présentation PowerPoint</vt:lpstr>
      <vt:lpstr>Présentation PowerPoint</vt:lpstr>
      <vt:lpstr>Présentation PowerPoint</vt:lpstr>
      <vt:lpstr>Cette idée géniale va être confirmée expérimentalement !</vt:lpstr>
      <vt:lpstr>On trouve sur le Web de belles images de telle diffraction …</vt:lpstr>
      <vt:lpstr>Aïe, tout cela se complique: où en est-on ? (un petit résumé intermédiaire n’est donc pas inutile)</vt:lpstr>
      <vt:lpstr>Ces sauts orbitaux effectués par les électrons sont alors étudiés systématiquement</vt:lpstr>
      <vt:lpstr>Théoriquement, voici comment peut se présenter un spectre :</vt:lpstr>
      <vt:lpstr>Chaque atome a une signature électronique qui lui est propre et qui est caractéristique des sauts que ses électrons peuvent effectuer !</vt:lpstr>
      <vt:lpstr>L’idée de Niels Bohr est donc validée !</vt:lpstr>
      <vt:lpstr>Voici le spectre solaire dans le domaine du visible  référence: http://bass2000.obspm.fr/solar_spect.php</vt:lpstr>
      <vt:lpstr>Présentation PowerPoint</vt:lpstr>
      <vt:lpstr>Présentation PowerPoint</vt:lpstr>
      <vt:lpstr>Présentation PowerPoint</vt:lpstr>
      <vt:lpstr>Présentation PowerPoint</vt:lpstr>
      <vt:lpstr>Avec ces 4 nombres quantiques, on peut maintenant construire un modèle pour les électrons atomiques</vt:lpstr>
      <vt:lpstr>L’occupation des différents niveaux d’énergie par les électrons n’est en fait pas si simple !</vt:lpstr>
      <vt:lpstr>L’occupation des différents niveaux d’énergie par les électrons n’est en fait pas si simple !</vt:lpstr>
      <vt:lpstr>Présentation PowerPoint</vt:lpstr>
      <vt:lpstr>Présentation PowerPoint</vt:lpstr>
      <vt:lpstr>Présentation PowerPoint</vt:lpstr>
      <vt:lpstr>Tout ce qui est simplifié est faux … mais tout ce qui est complexe est inutilisable !</vt:lpstr>
      <vt:lpstr>Je vois trois utilisations possibles de ce type d’exposé:</vt:lpstr>
      <vt:lpstr>Présentation PowerPoint</vt:lpstr>
    </vt:vector>
  </TitlesOfParts>
  <Company>JCK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L’atome d’un point de vue</dc:title>
  <dc:creator>Keller-Chassot</dc:creator>
  <cp:lastModifiedBy>user</cp:lastModifiedBy>
  <cp:revision>1015</cp:revision>
  <dcterms:created xsi:type="dcterms:W3CDTF">2005-06-29T12:42:48Z</dcterms:created>
  <dcterms:modified xsi:type="dcterms:W3CDTF">2019-06-14T11:30:57Z</dcterms:modified>
</cp:coreProperties>
</file>