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5"/>
  </p:notesMasterIdLst>
  <p:sldIdLst>
    <p:sldId id="422" r:id="rId2"/>
    <p:sldId id="291" r:id="rId3"/>
    <p:sldId id="257" r:id="rId4"/>
    <p:sldId id="258" r:id="rId5"/>
    <p:sldId id="283" r:id="rId6"/>
    <p:sldId id="260" r:id="rId7"/>
    <p:sldId id="261" r:id="rId8"/>
    <p:sldId id="282" r:id="rId9"/>
    <p:sldId id="412" r:id="rId10"/>
    <p:sldId id="289" r:id="rId11"/>
    <p:sldId id="292" r:id="rId12"/>
    <p:sldId id="293" r:id="rId13"/>
    <p:sldId id="351" r:id="rId14"/>
    <p:sldId id="285" r:id="rId15"/>
    <p:sldId id="402" r:id="rId16"/>
    <p:sldId id="414" r:id="rId17"/>
    <p:sldId id="356" r:id="rId18"/>
    <p:sldId id="403" r:id="rId19"/>
    <p:sldId id="404" r:id="rId20"/>
    <p:sldId id="405" r:id="rId21"/>
    <p:sldId id="287" r:id="rId22"/>
    <p:sldId id="288" r:id="rId23"/>
    <p:sldId id="290" r:id="rId24"/>
    <p:sldId id="352" r:id="rId25"/>
    <p:sldId id="409" r:id="rId26"/>
    <p:sldId id="407" r:id="rId27"/>
    <p:sldId id="286" r:id="rId28"/>
    <p:sldId id="408" r:id="rId29"/>
    <p:sldId id="262" r:id="rId30"/>
    <p:sldId id="263" r:id="rId31"/>
    <p:sldId id="264" r:id="rId32"/>
    <p:sldId id="265" r:id="rId33"/>
    <p:sldId id="266" r:id="rId34"/>
    <p:sldId id="267" r:id="rId35"/>
    <p:sldId id="268" r:id="rId36"/>
    <p:sldId id="270" r:id="rId37"/>
    <p:sldId id="271" r:id="rId38"/>
    <p:sldId id="281" r:id="rId39"/>
    <p:sldId id="274" r:id="rId40"/>
    <p:sldId id="275" r:id="rId41"/>
    <p:sldId id="276" r:id="rId42"/>
    <p:sldId id="277" r:id="rId43"/>
    <p:sldId id="284" r:id="rId44"/>
    <p:sldId id="294" r:id="rId45"/>
    <p:sldId id="423" r:id="rId46"/>
    <p:sldId id="424" r:id="rId47"/>
    <p:sldId id="298" r:id="rId48"/>
    <p:sldId id="312" r:id="rId49"/>
    <p:sldId id="419" r:id="rId50"/>
    <p:sldId id="358" r:id="rId51"/>
    <p:sldId id="301" r:id="rId52"/>
    <p:sldId id="302" r:id="rId53"/>
    <p:sldId id="401" r:id="rId54"/>
    <p:sldId id="410" r:id="rId55"/>
    <p:sldId id="357" r:id="rId56"/>
    <p:sldId id="359" r:id="rId57"/>
    <p:sldId id="360" r:id="rId58"/>
    <p:sldId id="361" r:id="rId59"/>
    <p:sldId id="362" r:id="rId60"/>
    <p:sldId id="363" r:id="rId61"/>
    <p:sldId id="303" r:id="rId62"/>
    <p:sldId id="418" r:id="rId63"/>
    <p:sldId id="420" r:id="rId64"/>
    <p:sldId id="421" r:id="rId65"/>
    <p:sldId id="304" r:id="rId66"/>
    <p:sldId id="411" r:id="rId67"/>
    <p:sldId id="305" r:id="rId68"/>
    <p:sldId id="306" r:id="rId69"/>
    <p:sldId id="400" r:id="rId70"/>
    <p:sldId id="426" r:id="rId71"/>
    <p:sldId id="427" r:id="rId72"/>
    <p:sldId id="308" r:id="rId73"/>
    <p:sldId id="309" r:id="rId74"/>
    <p:sldId id="415" r:id="rId75"/>
    <p:sldId id="310" r:id="rId76"/>
    <p:sldId id="311" r:id="rId77"/>
    <p:sldId id="314" r:id="rId78"/>
    <p:sldId id="315" r:id="rId79"/>
    <p:sldId id="316" r:id="rId80"/>
    <p:sldId id="317" r:id="rId81"/>
    <p:sldId id="318" r:id="rId82"/>
    <p:sldId id="319" r:id="rId83"/>
    <p:sldId id="320" r:id="rId84"/>
    <p:sldId id="321" r:id="rId85"/>
    <p:sldId id="323" r:id="rId86"/>
    <p:sldId id="324" r:id="rId87"/>
    <p:sldId id="325" r:id="rId88"/>
    <p:sldId id="326" r:id="rId89"/>
    <p:sldId id="366" r:id="rId90"/>
    <p:sldId id="327" r:id="rId91"/>
    <p:sldId id="342" r:id="rId92"/>
    <p:sldId id="343" r:id="rId93"/>
    <p:sldId id="416" r:id="rId94"/>
    <p:sldId id="344" r:id="rId95"/>
    <p:sldId id="345" r:id="rId96"/>
    <p:sldId id="417" r:id="rId97"/>
    <p:sldId id="428" r:id="rId98"/>
    <p:sldId id="295" r:id="rId99"/>
    <p:sldId id="296" r:id="rId100"/>
    <p:sldId id="297" r:id="rId101"/>
    <p:sldId id="299" r:id="rId102"/>
    <p:sldId id="425" r:id="rId103"/>
    <p:sldId id="313" r:id="rId104"/>
    <p:sldId id="322" r:id="rId105"/>
    <p:sldId id="328" r:id="rId106"/>
    <p:sldId id="329" r:id="rId107"/>
    <p:sldId id="330" r:id="rId108"/>
    <p:sldId id="331" r:id="rId109"/>
    <p:sldId id="332" r:id="rId110"/>
    <p:sldId id="333" r:id="rId111"/>
    <p:sldId id="334" r:id="rId112"/>
    <p:sldId id="337" r:id="rId113"/>
    <p:sldId id="338" r:id="rId114"/>
    <p:sldId id="339" r:id="rId115"/>
    <p:sldId id="340" r:id="rId116"/>
    <p:sldId id="341" r:id="rId117"/>
    <p:sldId id="347" r:id="rId118"/>
    <p:sldId id="355" r:id="rId119"/>
    <p:sldId id="371" r:id="rId120"/>
    <p:sldId id="373" r:id="rId121"/>
    <p:sldId id="374" r:id="rId122"/>
    <p:sldId id="375" r:id="rId123"/>
    <p:sldId id="376" r:id="rId124"/>
    <p:sldId id="377" r:id="rId125"/>
    <p:sldId id="378" r:id="rId126"/>
    <p:sldId id="379" r:id="rId127"/>
    <p:sldId id="380" r:id="rId128"/>
    <p:sldId id="381" r:id="rId129"/>
    <p:sldId id="382" r:id="rId130"/>
    <p:sldId id="383" r:id="rId131"/>
    <p:sldId id="385" r:id="rId132"/>
    <p:sldId id="386" r:id="rId133"/>
    <p:sldId id="387" r:id="rId134"/>
    <p:sldId id="388" r:id="rId135"/>
    <p:sldId id="389" r:id="rId136"/>
    <p:sldId id="390" r:id="rId137"/>
    <p:sldId id="391" r:id="rId138"/>
    <p:sldId id="392" r:id="rId139"/>
    <p:sldId id="393" r:id="rId140"/>
    <p:sldId id="394" r:id="rId141"/>
    <p:sldId id="397" r:id="rId142"/>
    <p:sldId id="398" r:id="rId143"/>
    <p:sldId id="399" r:id="rId144"/>
  </p:sldIdLst>
  <p:sldSz cx="9144000" cy="6858000" type="screen4x3"/>
  <p:notesSz cx="6858000" cy="9144000"/>
  <p:defaultTextStyle>
    <a:defPPr>
      <a:defRPr lang="fr-FR"/>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4D4D4D"/>
    <a:srgbClr val="FFFFCC"/>
    <a:srgbClr val="00FFFF"/>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inimized">
    <p:restoredLeft sz="32787"/>
    <p:restoredTop sz="90929"/>
  </p:normalViewPr>
  <p:slideViewPr>
    <p:cSldViewPr>
      <p:cViewPr varScale="1">
        <p:scale>
          <a:sx n="69" d="100"/>
          <a:sy n="69" d="100"/>
        </p:scale>
        <p:origin x="-822" y="-126"/>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Lst>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tableStyles" Target="tableStyle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s>
</file>

<file path=ppt/_rels/viewProps.xml.rels><?xml version="1.0" encoding="UTF-8" standalone="yes"?>
<Relationships xmlns="http://schemas.openxmlformats.org/package/2006/relationships"><Relationship Id="rId3" Type="http://schemas.openxmlformats.org/officeDocument/2006/relationships/slide" Target="slides/slide88.xml"/><Relationship Id="rId7" Type="http://schemas.openxmlformats.org/officeDocument/2006/relationships/slide" Target="slides/slide97.xml"/><Relationship Id="rId2" Type="http://schemas.openxmlformats.org/officeDocument/2006/relationships/slide" Target="slides/slide10.xml"/><Relationship Id="rId1" Type="http://schemas.openxmlformats.org/officeDocument/2006/relationships/slide" Target="slides/slide5.xml"/><Relationship Id="rId6" Type="http://schemas.openxmlformats.org/officeDocument/2006/relationships/slide" Target="slides/slide96.xml"/><Relationship Id="rId5" Type="http://schemas.openxmlformats.org/officeDocument/2006/relationships/slide" Target="slides/slide95.xml"/><Relationship Id="rId4" Type="http://schemas.openxmlformats.org/officeDocument/2006/relationships/slide" Target="slides/slide9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64.wmf"/><Relationship Id="rId1" Type="http://schemas.openxmlformats.org/officeDocument/2006/relationships/image" Target="../media/image63.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70.wmf"/><Relationship Id="rId1" Type="http://schemas.openxmlformats.org/officeDocument/2006/relationships/image" Target="../media/image69.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73.wmf"/><Relationship Id="rId2" Type="http://schemas.openxmlformats.org/officeDocument/2006/relationships/image" Target="../media/image72.wmf"/><Relationship Id="rId1" Type="http://schemas.openxmlformats.org/officeDocument/2006/relationships/image" Target="../media/image71.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75.wmf"/><Relationship Id="rId1" Type="http://schemas.openxmlformats.org/officeDocument/2006/relationships/image" Target="../media/image74.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78.emf"/><Relationship Id="rId7" Type="http://schemas.openxmlformats.org/officeDocument/2006/relationships/image" Target="../media/image69.wmf"/><Relationship Id="rId2" Type="http://schemas.openxmlformats.org/officeDocument/2006/relationships/image" Target="../media/image77.emf"/><Relationship Id="rId1" Type="http://schemas.openxmlformats.org/officeDocument/2006/relationships/image" Target="../media/image76.emf"/><Relationship Id="rId6" Type="http://schemas.openxmlformats.org/officeDocument/2006/relationships/image" Target="../media/image81.emf"/><Relationship Id="rId5" Type="http://schemas.openxmlformats.org/officeDocument/2006/relationships/image" Target="../media/image80.emf"/><Relationship Id="rId4" Type="http://schemas.openxmlformats.org/officeDocument/2006/relationships/image" Target="../media/image79.e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95.wmf"/><Relationship Id="rId2" Type="http://schemas.openxmlformats.org/officeDocument/2006/relationships/image" Target="../media/image94.wmf"/><Relationship Id="rId1" Type="http://schemas.openxmlformats.org/officeDocument/2006/relationships/image" Target="../media/image93.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101.wmf"/><Relationship Id="rId2" Type="http://schemas.openxmlformats.org/officeDocument/2006/relationships/image" Target="../media/image100.wmf"/><Relationship Id="rId1" Type="http://schemas.openxmlformats.org/officeDocument/2006/relationships/image" Target="../media/image99.wmf"/><Relationship Id="rId4" Type="http://schemas.openxmlformats.org/officeDocument/2006/relationships/image" Target="../media/image102.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03.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107.wmf"/><Relationship Id="rId2" Type="http://schemas.openxmlformats.org/officeDocument/2006/relationships/image" Target="../media/image106.wmf"/><Relationship Id="rId1" Type="http://schemas.openxmlformats.org/officeDocument/2006/relationships/image" Target="../media/image105.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23.png"/></Relationships>
</file>

<file path=ppt/drawings/_rels/vmlDrawing2.vml.rels><?xml version="1.0" encoding="UTF-8" standalone="yes"?>
<Relationships xmlns="http://schemas.openxmlformats.org/package/2006/relationships"><Relationship Id="rId8" Type="http://schemas.openxmlformats.org/officeDocument/2006/relationships/image" Target="../media/image10.wmf"/><Relationship Id="rId13" Type="http://schemas.openxmlformats.org/officeDocument/2006/relationships/image" Target="../media/image15.emf"/><Relationship Id="rId3" Type="http://schemas.openxmlformats.org/officeDocument/2006/relationships/image" Target="../media/image5.wmf"/><Relationship Id="rId7" Type="http://schemas.openxmlformats.org/officeDocument/2006/relationships/image" Target="../media/image9.wmf"/><Relationship Id="rId12" Type="http://schemas.openxmlformats.org/officeDocument/2006/relationships/image" Target="../media/image14.emf"/><Relationship Id="rId2" Type="http://schemas.openxmlformats.org/officeDocument/2006/relationships/image" Target="../media/image4.wmf"/><Relationship Id="rId1" Type="http://schemas.openxmlformats.org/officeDocument/2006/relationships/image" Target="../media/image3.wmf"/><Relationship Id="rId6" Type="http://schemas.openxmlformats.org/officeDocument/2006/relationships/image" Target="../media/image8.wmf"/><Relationship Id="rId11" Type="http://schemas.openxmlformats.org/officeDocument/2006/relationships/image" Target="../media/image13.wmf"/><Relationship Id="rId5" Type="http://schemas.openxmlformats.org/officeDocument/2006/relationships/image" Target="../media/image7.wmf"/><Relationship Id="rId10" Type="http://schemas.openxmlformats.org/officeDocument/2006/relationships/image" Target="../media/image12.wmf"/><Relationship Id="rId4" Type="http://schemas.openxmlformats.org/officeDocument/2006/relationships/image" Target="../media/image6.wmf"/><Relationship Id="rId9" Type="http://schemas.openxmlformats.org/officeDocument/2006/relationships/image" Target="../media/image11.wmf"/><Relationship Id="rId14" Type="http://schemas.openxmlformats.org/officeDocument/2006/relationships/image" Target="../media/image16.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44.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59.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03.w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162.wmf"/><Relationship Id="rId2" Type="http://schemas.openxmlformats.org/officeDocument/2006/relationships/image" Target="../media/image161.wmf"/><Relationship Id="rId1" Type="http://schemas.openxmlformats.org/officeDocument/2006/relationships/image" Target="../media/image160.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65.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70.wmf"/></Relationships>
</file>

<file path=ppt/drawings/_rels/vmlDrawing26.vml.rels><?xml version="1.0" encoding="UTF-8" standalone="yes"?>
<Relationships xmlns="http://schemas.openxmlformats.org/package/2006/relationships"><Relationship Id="rId3" Type="http://schemas.openxmlformats.org/officeDocument/2006/relationships/image" Target="../media/image175.wmf"/><Relationship Id="rId2" Type="http://schemas.openxmlformats.org/officeDocument/2006/relationships/image" Target="../media/image174.wmf"/><Relationship Id="rId1" Type="http://schemas.openxmlformats.org/officeDocument/2006/relationships/image" Target="../media/image173.wmf"/><Relationship Id="rId4" Type="http://schemas.openxmlformats.org/officeDocument/2006/relationships/image" Target="../media/image176.w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78.wmf"/></Relationships>
</file>

<file path=ppt/drawings/_rels/vmlDrawing28.vml.rels><?xml version="1.0" encoding="UTF-8" standalone="yes"?>
<Relationships xmlns="http://schemas.openxmlformats.org/package/2006/relationships"><Relationship Id="rId2" Type="http://schemas.openxmlformats.org/officeDocument/2006/relationships/image" Target="../media/image184.wmf"/><Relationship Id="rId1" Type="http://schemas.openxmlformats.org/officeDocument/2006/relationships/image" Target="../media/image183.w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87.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42.wmf"/><Relationship Id="rId1" Type="http://schemas.openxmlformats.org/officeDocument/2006/relationships/image" Target="../media/image41.w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87.wmf"/></Relationships>
</file>

<file path=ppt/drawings/_rels/vmlDrawing31.vml.rels><?xml version="1.0" encoding="UTF-8" standalone="yes"?>
<Relationships xmlns="http://schemas.openxmlformats.org/package/2006/relationships"><Relationship Id="rId3" Type="http://schemas.openxmlformats.org/officeDocument/2006/relationships/image" Target="../media/image196.wmf"/><Relationship Id="rId2" Type="http://schemas.openxmlformats.org/officeDocument/2006/relationships/image" Target="../media/image195.wmf"/><Relationship Id="rId1" Type="http://schemas.openxmlformats.org/officeDocument/2006/relationships/image" Target="../media/image194.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image" Target="../media/image44.wmf"/><Relationship Id="rId1" Type="http://schemas.openxmlformats.org/officeDocument/2006/relationships/image" Target="../media/image43.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48.wmf"/><Relationship Id="rId1" Type="http://schemas.openxmlformats.org/officeDocument/2006/relationships/image" Target="../media/image47.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52.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55.wmf"/><Relationship Id="rId2" Type="http://schemas.openxmlformats.org/officeDocument/2006/relationships/image" Target="../media/image54.wmf"/><Relationship Id="rId1" Type="http://schemas.openxmlformats.org/officeDocument/2006/relationships/image" Target="../media/image53.wmf"/><Relationship Id="rId4" Type="http://schemas.openxmlformats.org/officeDocument/2006/relationships/image" Target="../media/image56.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59.wmf"/><Relationship Id="rId2" Type="http://schemas.openxmlformats.org/officeDocument/2006/relationships/image" Target="../media/image58.wmf"/><Relationship Id="rId1" Type="http://schemas.openxmlformats.org/officeDocument/2006/relationships/image" Target="../media/image57.wmf"/><Relationship Id="rId4" Type="http://schemas.openxmlformats.org/officeDocument/2006/relationships/image" Target="../media/image60.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62.wmf"/><Relationship Id="rId1" Type="http://schemas.openxmlformats.org/officeDocument/2006/relationships/image" Target="../media/image6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65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fr-FR"/>
          </a:p>
        </p:txBody>
      </p:sp>
      <p:sp>
        <p:nvSpPr>
          <p:cNvPr id="70659"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fr-FR"/>
          </a:p>
        </p:txBody>
      </p:sp>
      <p:sp>
        <p:nvSpPr>
          <p:cNvPr id="70660"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0661"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70662"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fr-FR"/>
          </a:p>
        </p:txBody>
      </p:sp>
      <p:sp>
        <p:nvSpPr>
          <p:cNvPr id="70663"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A57BC0E3-DC80-4A2D-9C00-E1355EBFA464}" type="slidenum">
              <a:rPr lang="fr-FR"/>
              <a:pPr/>
              <a:t>‹N°›</a:t>
            </a:fld>
            <a:endParaRPr lang="fr-FR"/>
          </a:p>
        </p:txBody>
      </p:sp>
    </p:spTree>
    <p:extLst>
      <p:ext uri="{BB962C8B-B14F-4D97-AF65-F5344CB8AC3E}">
        <p14:creationId xmlns:p14="http://schemas.microsoft.com/office/powerpoint/2010/main" val="153785113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CC8E50-DDC7-4A49-9A49-FE01EB0BDED7}" type="slidenum">
              <a:rPr lang="fr-FR"/>
              <a:pPr/>
              <a:t>46</a:t>
            </a:fld>
            <a:endParaRPr lang="fr-FR"/>
          </a:p>
        </p:txBody>
      </p:sp>
      <p:sp>
        <p:nvSpPr>
          <p:cNvPr id="224258" name="Rectangle 2"/>
          <p:cNvSpPr>
            <a:spLocks noChangeArrowheads="1" noTextEdit="1"/>
          </p:cNvSpPr>
          <p:nvPr>
            <p:ph type="sldImg"/>
          </p:nvPr>
        </p:nvSpPr>
        <p:spPr>
          <a:ln/>
        </p:spPr>
      </p:sp>
      <p:sp>
        <p:nvSpPr>
          <p:cNvPr id="2242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21EEAE-A61E-4814-AB2F-F6BEC9DAB9B2}" type="slidenum">
              <a:rPr lang="fr-FR"/>
              <a:pPr/>
              <a:t>99</a:t>
            </a:fld>
            <a:endParaRPr lang="fr-FR"/>
          </a:p>
        </p:txBody>
      </p:sp>
      <p:sp>
        <p:nvSpPr>
          <p:cNvPr id="71682" name="Rectangle 2"/>
          <p:cNvSpPr>
            <a:spLocks noChangeArrowheads="1" noTextEdit="1"/>
          </p:cNvSpPr>
          <p:nvPr>
            <p:ph type="sldImg"/>
          </p:nvPr>
        </p:nvSpPr>
        <p:spPr>
          <a:ln/>
        </p:spPr>
      </p:sp>
      <p:sp>
        <p:nvSpPr>
          <p:cNvPr id="716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263521-5539-4967-A451-C734BB5726E0}" type="slidenum">
              <a:rPr lang="fr-FR"/>
              <a:pPr/>
              <a:t>100</a:t>
            </a:fld>
            <a:endParaRPr lang="fr-FR"/>
          </a:p>
        </p:txBody>
      </p:sp>
      <p:sp>
        <p:nvSpPr>
          <p:cNvPr id="73730" name="Rectangle 2"/>
          <p:cNvSpPr>
            <a:spLocks noChangeArrowheads="1" noTextEdit="1"/>
          </p:cNvSpPr>
          <p:nvPr>
            <p:ph type="sldImg"/>
          </p:nvPr>
        </p:nvSpPr>
        <p:spPr>
          <a:ln/>
        </p:spPr>
      </p:sp>
      <p:sp>
        <p:nvSpPr>
          <p:cNvPr id="737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BFFFED-0872-48D7-8604-00E270BCA2C1}" type="slidenum">
              <a:rPr lang="fr-FR"/>
              <a:pPr/>
              <a:t>117</a:t>
            </a:fld>
            <a:endParaRPr lang="fr-FR"/>
          </a:p>
        </p:txBody>
      </p:sp>
      <p:sp>
        <p:nvSpPr>
          <p:cNvPr id="126978" name="Rectangle 2"/>
          <p:cNvSpPr>
            <a:spLocks noChangeArrowheads="1" noTextEdit="1"/>
          </p:cNvSpPr>
          <p:nvPr>
            <p:ph type="sldImg"/>
          </p:nvPr>
        </p:nvSpPr>
        <p:spPr>
          <a:ln/>
        </p:spPr>
      </p:sp>
      <p:sp>
        <p:nvSpPr>
          <p:cNvPr id="1269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940DE02-C4E3-4B43-9D97-DF104D31EE88}" type="slidenum">
              <a:rPr lang="fr-FR"/>
              <a:pPr/>
              <a:t>140</a:t>
            </a:fld>
            <a:endParaRPr lang="fr-FR"/>
          </a:p>
        </p:txBody>
      </p:sp>
      <p:sp>
        <p:nvSpPr>
          <p:cNvPr id="180226" name="Rectangle 2"/>
          <p:cNvSpPr>
            <a:spLocks noChangeArrowheads="1" noTextEdit="1"/>
          </p:cNvSpPr>
          <p:nvPr>
            <p:ph type="sldImg"/>
          </p:nvPr>
        </p:nvSpPr>
        <p:spPr>
          <a:ln/>
        </p:spPr>
      </p:sp>
      <p:sp>
        <p:nvSpPr>
          <p:cNvPr id="180227"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endParaRPr lang="fr-FR"/>
          </a:p>
        </p:txBody>
      </p:sp>
      <p:sp>
        <p:nvSpPr>
          <p:cNvPr id="5" name="Espace réservé du pied de page 4"/>
          <p:cNvSpPr>
            <a:spLocks noGrp="1"/>
          </p:cNvSpPr>
          <p:nvPr>
            <p:ph type="ftr" sz="quarter" idx="11"/>
          </p:nvPr>
        </p:nvSpPr>
        <p:spPr/>
        <p:txBody>
          <a:bodyPr/>
          <a:lstStyle>
            <a:lvl1pPr>
              <a:defRPr/>
            </a:lvl1pPr>
          </a:lstStyle>
          <a:p>
            <a:endParaRPr lang="fr-FR"/>
          </a:p>
        </p:txBody>
      </p:sp>
      <p:sp>
        <p:nvSpPr>
          <p:cNvPr id="6" name="Espace réservé du numéro de diapositive 5"/>
          <p:cNvSpPr>
            <a:spLocks noGrp="1"/>
          </p:cNvSpPr>
          <p:nvPr>
            <p:ph type="sldNum" sz="quarter" idx="12"/>
          </p:nvPr>
        </p:nvSpPr>
        <p:spPr/>
        <p:txBody>
          <a:bodyPr/>
          <a:lstStyle>
            <a:lvl1pPr>
              <a:defRPr/>
            </a:lvl1pPr>
          </a:lstStyle>
          <a:p>
            <a:fld id="{C4BA61C8-1136-4079-B655-60055F9F4156}" type="slidenum">
              <a:rPr lang="fr-FR"/>
              <a:pPr/>
              <a:t>‹N°›</a:t>
            </a:fld>
            <a:endParaRPr lang="fr-FR"/>
          </a:p>
        </p:txBody>
      </p:sp>
    </p:spTree>
    <p:extLst>
      <p:ext uri="{BB962C8B-B14F-4D97-AF65-F5344CB8AC3E}">
        <p14:creationId xmlns:p14="http://schemas.microsoft.com/office/powerpoint/2010/main" val="2327865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endParaRPr lang="fr-FR"/>
          </a:p>
        </p:txBody>
      </p:sp>
      <p:sp>
        <p:nvSpPr>
          <p:cNvPr id="5" name="Espace réservé du pied de page 4"/>
          <p:cNvSpPr>
            <a:spLocks noGrp="1"/>
          </p:cNvSpPr>
          <p:nvPr>
            <p:ph type="ftr" sz="quarter" idx="11"/>
          </p:nvPr>
        </p:nvSpPr>
        <p:spPr/>
        <p:txBody>
          <a:bodyPr/>
          <a:lstStyle>
            <a:lvl1pPr>
              <a:defRPr/>
            </a:lvl1pPr>
          </a:lstStyle>
          <a:p>
            <a:endParaRPr lang="fr-FR"/>
          </a:p>
        </p:txBody>
      </p:sp>
      <p:sp>
        <p:nvSpPr>
          <p:cNvPr id="6" name="Espace réservé du numéro de diapositive 5"/>
          <p:cNvSpPr>
            <a:spLocks noGrp="1"/>
          </p:cNvSpPr>
          <p:nvPr>
            <p:ph type="sldNum" sz="quarter" idx="12"/>
          </p:nvPr>
        </p:nvSpPr>
        <p:spPr/>
        <p:txBody>
          <a:bodyPr/>
          <a:lstStyle>
            <a:lvl1pPr>
              <a:defRPr/>
            </a:lvl1pPr>
          </a:lstStyle>
          <a:p>
            <a:fld id="{A40D8A3D-F702-42D6-A55F-273EDCED540A}" type="slidenum">
              <a:rPr lang="fr-FR"/>
              <a:pPr/>
              <a:t>‹N°›</a:t>
            </a:fld>
            <a:endParaRPr lang="fr-FR"/>
          </a:p>
        </p:txBody>
      </p:sp>
    </p:spTree>
    <p:extLst>
      <p:ext uri="{BB962C8B-B14F-4D97-AF65-F5344CB8AC3E}">
        <p14:creationId xmlns:p14="http://schemas.microsoft.com/office/powerpoint/2010/main" val="33481810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15100" y="609600"/>
            <a:ext cx="1943100" cy="5486400"/>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685800" y="609600"/>
            <a:ext cx="5676900" cy="548640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endParaRPr lang="fr-FR"/>
          </a:p>
        </p:txBody>
      </p:sp>
      <p:sp>
        <p:nvSpPr>
          <p:cNvPr id="5" name="Espace réservé du pied de page 4"/>
          <p:cNvSpPr>
            <a:spLocks noGrp="1"/>
          </p:cNvSpPr>
          <p:nvPr>
            <p:ph type="ftr" sz="quarter" idx="11"/>
          </p:nvPr>
        </p:nvSpPr>
        <p:spPr/>
        <p:txBody>
          <a:bodyPr/>
          <a:lstStyle>
            <a:lvl1pPr>
              <a:defRPr/>
            </a:lvl1pPr>
          </a:lstStyle>
          <a:p>
            <a:endParaRPr lang="fr-FR"/>
          </a:p>
        </p:txBody>
      </p:sp>
      <p:sp>
        <p:nvSpPr>
          <p:cNvPr id="6" name="Espace réservé du numéro de diapositive 5"/>
          <p:cNvSpPr>
            <a:spLocks noGrp="1"/>
          </p:cNvSpPr>
          <p:nvPr>
            <p:ph type="sldNum" sz="quarter" idx="12"/>
          </p:nvPr>
        </p:nvSpPr>
        <p:spPr/>
        <p:txBody>
          <a:bodyPr/>
          <a:lstStyle>
            <a:lvl1pPr>
              <a:defRPr/>
            </a:lvl1pPr>
          </a:lstStyle>
          <a:p>
            <a:fld id="{F742BB72-2295-4814-9FE0-71F4783D6F56}" type="slidenum">
              <a:rPr lang="fr-FR"/>
              <a:pPr/>
              <a:t>‹N°›</a:t>
            </a:fld>
            <a:endParaRPr lang="fr-FR"/>
          </a:p>
        </p:txBody>
      </p:sp>
    </p:spTree>
    <p:extLst>
      <p:ext uri="{BB962C8B-B14F-4D97-AF65-F5344CB8AC3E}">
        <p14:creationId xmlns:p14="http://schemas.microsoft.com/office/powerpoint/2010/main" val="3621384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re. Image de la bibliothèque et texte">
    <p:spTree>
      <p:nvGrpSpPr>
        <p:cNvPr id="1" name=""/>
        <p:cNvGrpSpPr/>
        <p:nvPr/>
      </p:nvGrpSpPr>
      <p:grpSpPr>
        <a:xfrm>
          <a:off x="0" y="0"/>
          <a:ext cx="0" cy="0"/>
          <a:chOff x="0" y="0"/>
          <a:chExt cx="0" cy="0"/>
        </a:xfrm>
      </p:grpSpPr>
      <p:sp>
        <p:nvSpPr>
          <p:cNvPr id="2" name="Titre 1"/>
          <p:cNvSpPr>
            <a:spLocks noGrp="1"/>
          </p:cNvSpPr>
          <p:nvPr>
            <p:ph type="title"/>
          </p:nvPr>
        </p:nvSpPr>
        <p:spPr>
          <a:xfrm>
            <a:off x="685800" y="609600"/>
            <a:ext cx="7772400" cy="1143000"/>
          </a:xfrm>
        </p:spPr>
        <p:txBody>
          <a:bodyPr/>
          <a:lstStyle/>
          <a:p>
            <a:r>
              <a:rPr lang="fr-FR" smtClean="0"/>
              <a:t>Modifiez le style du titre</a:t>
            </a:r>
            <a:endParaRPr lang="fr-FR"/>
          </a:p>
        </p:txBody>
      </p:sp>
      <p:sp>
        <p:nvSpPr>
          <p:cNvPr id="3" name="Espace réservé de l'image de la bibliothèque 2"/>
          <p:cNvSpPr>
            <a:spLocks noGrp="1"/>
          </p:cNvSpPr>
          <p:nvPr>
            <p:ph type="clipArt" sz="half" idx="1"/>
          </p:nvPr>
        </p:nvSpPr>
        <p:spPr>
          <a:xfrm>
            <a:off x="685800" y="1981200"/>
            <a:ext cx="3810000" cy="4114800"/>
          </a:xfrm>
        </p:spPr>
        <p:txBody>
          <a:bodyPr/>
          <a:lstStyle/>
          <a:p>
            <a:endParaRPr lang="fr-FR"/>
          </a:p>
        </p:txBody>
      </p:sp>
      <p:sp>
        <p:nvSpPr>
          <p:cNvPr id="4" name="Espace réservé du texte 3"/>
          <p:cNvSpPr>
            <a:spLocks noGrp="1"/>
          </p:cNvSpPr>
          <p:nvPr>
            <p:ph type="body" sz="half" idx="2"/>
          </p:nvPr>
        </p:nvSpPr>
        <p:spPr>
          <a:xfrm>
            <a:off x="4648200" y="1981200"/>
            <a:ext cx="3810000" cy="41148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a:xfrm>
            <a:off x="685800" y="6248400"/>
            <a:ext cx="1905000" cy="457200"/>
          </a:xfrm>
        </p:spPr>
        <p:txBody>
          <a:bodyPr/>
          <a:lstStyle>
            <a:lvl1pPr>
              <a:defRPr/>
            </a:lvl1pPr>
          </a:lstStyle>
          <a:p>
            <a:endParaRPr lang="fr-FR"/>
          </a:p>
        </p:txBody>
      </p:sp>
      <p:sp>
        <p:nvSpPr>
          <p:cNvPr id="6" name="Espace réservé du pied de page 5"/>
          <p:cNvSpPr>
            <a:spLocks noGrp="1"/>
          </p:cNvSpPr>
          <p:nvPr>
            <p:ph type="ftr" sz="quarter" idx="11"/>
          </p:nvPr>
        </p:nvSpPr>
        <p:spPr>
          <a:xfrm>
            <a:off x="3124200" y="6248400"/>
            <a:ext cx="2895600" cy="457200"/>
          </a:xfrm>
        </p:spPr>
        <p:txBody>
          <a:bodyPr/>
          <a:lstStyle>
            <a:lvl1pPr>
              <a:defRPr/>
            </a:lvl1pPr>
          </a:lstStyle>
          <a:p>
            <a:endParaRPr lang="fr-FR"/>
          </a:p>
        </p:txBody>
      </p:sp>
      <p:sp>
        <p:nvSpPr>
          <p:cNvPr id="7" name="Espace réservé du numéro de diapositive 6"/>
          <p:cNvSpPr>
            <a:spLocks noGrp="1"/>
          </p:cNvSpPr>
          <p:nvPr>
            <p:ph type="sldNum" sz="quarter" idx="12"/>
          </p:nvPr>
        </p:nvSpPr>
        <p:spPr>
          <a:xfrm>
            <a:off x="6553200" y="6248400"/>
            <a:ext cx="1905000" cy="457200"/>
          </a:xfrm>
        </p:spPr>
        <p:txBody>
          <a:bodyPr/>
          <a:lstStyle>
            <a:lvl1pPr>
              <a:defRPr/>
            </a:lvl1pPr>
          </a:lstStyle>
          <a:p>
            <a:fld id="{C40168B8-4C31-401B-924F-AAD259FDC7D2}" type="slidenum">
              <a:rPr lang="fr-FR"/>
              <a:pPr/>
              <a:t>‹N°›</a:t>
            </a:fld>
            <a:endParaRPr lang="fr-FR"/>
          </a:p>
        </p:txBody>
      </p:sp>
    </p:spTree>
    <p:extLst>
      <p:ext uri="{BB962C8B-B14F-4D97-AF65-F5344CB8AC3E}">
        <p14:creationId xmlns:p14="http://schemas.microsoft.com/office/powerpoint/2010/main" val="7627852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re et tableau">
    <p:spTree>
      <p:nvGrpSpPr>
        <p:cNvPr id="1" name=""/>
        <p:cNvGrpSpPr/>
        <p:nvPr/>
      </p:nvGrpSpPr>
      <p:grpSpPr>
        <a:xfrm>
          <a:off x="0" y="0"/>
          <a:ext cx="0" cy="0"/>
          <a:chOff x="0" y="0"/>
          <a:chExt cx="0" cy="0"/>
        </a:xfrm>
      </p:grpSpPr>
      <p:sp>
        <p:nvSpPr>
          <p:cNvPr id="2" name="Titre 1"/>
          <p:cNvSpPr>
            <a:spLocks noGrp="1"/>
          </p:cNvSpPr>
          <p:nvPr>
            <p:ph type="title"/>
          </p:nvPr>
        </p:nvSpPr>
        <p:spPr>
          <a:xfrm>
            <a:off x="685800" y="609600"/>
            <a:ext cx="7772400" cy="1143000"/>
          </a:xfrm>
        </p:spPr>
        <p:txBody>
          <a:bodyPr/>
          <a:lstStyle/>
          <a:p>
            <a:r>
              <a:rPr lang="fr-FR" smtClean="0"/>
              <a:t>Modifiez le style du titre</a:t>
            </a:r>
            <a:endParaRPr lang="fr-FR"/>
          </a:p>
        </p:txBody>
      </p:sp>
      <p:sp>
        <p:nvSpPr>
          <p:cNvPr id="3" name="Espace réservé du tableau 2"/>
          <p:cNvSpPr>
            <a:spLocks noGrp="1"/>
          </p:cNvSpPr>
          <p:nvPr>
            <p:ph type="tbl" idx="1"/>
          </p:nvPr>
        </p:nvSpPr>
        <p:spPr>
          <a:xfrm>
            <a:off x="685800" y="1981200"/>
            <a:ext cx="7772400" cy="4114800"/>
          </a:xfrm>
        </p:spPr>
        <p:txBody>
          <a:bodyPr/>
          <a:lstStyle/>
          <a:p>
            <a:endParaRPr lang="fr-FR"/>
          </a:p>
        </p:txBody>
      </p:sp>
      <p:sp>
        <p:nvSpPr>
          <p:cNvPr id="4" name="Espace réservé de la date 3"/>
          <p:cNvSpPr>
            <a:spLocks noGrp="1"/>
          </p:cNvSpPr>
          <p:nvPr>
            <p:ph type="dt" sz="half" idx="10"/>
          </p:nvPr>
        </p:nvSpPr>
        <p:spPr>
          <a:xfrm>
            <a:off x="685800" y="6248400"/>
            <a:ext cx="1905000" cy="457200"/>
          </a:xfrm>
        </p:spPr>
        <p:txBody>
          <a:bodyPr/>
          <a:lstStyle>
            <a:lvl1pPr>
              <a:defRPr/>
            </a:lvl1pPr>
          </a:lstStyle>
          <a:p>
            <a:endParaRPr lang="fr-FR"/>
          </a:p>
        </p:txBody>
      </p:sp>
      <p:sp>
        <p:nvSpPr>
          <p:cNvPr id="5" name="Espace réservé du pied de page 4"/>
          <p:cNvSpPr>
            <a:spLocks noGrp="1"/>
          </p:cNvSpPr>
          <p:nvPr>
            <p:ph type="ftr" sz="quarter" idx="11"/>
          </p:nvPr>
        </p:nvSpPr>
        <p:spPr>
          <a:xfrm>
            <a:off x="3124200" y="6248400"/>
            <a:ext cx="2895600" cy="457200"/>
          </a:xfrm>
        </p:spPr>
        <p:txBody>
          <a:bodyPr/>
          <a:lstStyle>
            <a:lvl1pPr>
              <a:defRPr/>
            </a:lvl1pPr>
          </a:lstStyle>
          <a:p>
            <a:endParaRPr lang="fr-FR"/>
          </a:p>
        </p:txBody>
      </p:sp>
      <p:sp>
        <p:nvSpPr>
          <p:cNvPr id="6" name="Espace réservé du numéro de diapositive 5"/>
          <p:cNvSpPr>
            <a:spLocks noGrp="1"/>
          </p:cNvSpPr>
          <p:nvPr>
            <p:ph type="sldNum" sz="quarter" idx="12"/>
          </p:nvPr>
        </p:nvSpPr>
        <p:spPr>
          <a:xfrm>
            <a:off x="6553200" y="6248400"/>
            <a:ext cx="1905000" cy="457200"/>
          </a:xfrm>
        </p:spPr>
        <p:txBody>
          <a:bodyPr/>
          <a:lstStyle>
            <a:lvl1pPr>
              <a:defRPr/>
            </a:lvl1pPr>
          </a:lstStyle>
          <a:p>
            <a:fld id="{0E57C0F1-AD17-4AF3-8869-348F4082583E}" type="slidenum">
              <a:rPr lang="fr-FR"/>
              <a:pPr/>
              <a:t>‹N°›</a:t>
            </a:fld>
            <a:endParaRPr lang="fr-FR"/>
          </a:p>
        </p:txBody>
      </p:sp>
    </p:spTree>
    <p:extLst>
      <p:ext uri="{BB962C8B-B14F-4D97-AF65-F5344CB8AC3E}">
        <p14:creationId xmlns:p14="http://schemas.microsoft.com/office/powerpoint/2010/main" val="29021711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lipArt" preserve="1">
  <p:cSld name="Titre. Texte et image de la bibliothèque">
    <p:spTree>
      <p:nvGrpSpPr>
        <p:cNvPr id="1" name=""/>
        <p:cNvGrpSpPr/>
        <p:nvPr/>
      </p:nvGrpSpPr>
      <p:grpSpPr>
        <a:xfrm>
          <a:off x="0" y="0"/>
          <a:ext cx="0" cy="0"/>
          <a:chOff x="0" y="0"/>
          <a:chExt cx="0" cy="0"/>
        </a:xfrm>
      </p:grpSpPr>
      <p:sp>
        <p:nvSpPr>
          <p:cNvPr id="2" name="Titre 1"/>
          <p:cNvSpPr>
            <a:spLocks noGrp="1"/>
          </p:cNvSpPr>
          <p:nvPr>
            <p:ph type="title"/>
          </p:nvPr>
        </p:nvSpPr>
        <p:spPr>
          <a:xfrm>
            <a:off x="685800" y="609600"/>
            <a:ext cx="7772400" cy="1143000"/>
          </a:xfrm>
        </p:spPr>
        <p:txBody>
          <a:bodyPr/>
          <a:lstStyle/>
          <a:p>
            <a:r>
              <a:rPr lang="fr-FR" smtClean="0"/>
              <a:t>Modifiez le style du titre</a:t>
            </a:r>
            <a:endParaRPr lang="fr-FR"/>
          </a:p>
        </p:txBody>
      </p:sp>
      <p:sp>
        <p:nvSpPr>
          <p:cNvPr id="3" name="Espace réservé du texte 2"/>
          <p:cNvSpPr>
            <a:spLocks noGrp="1"/>
          </p:cNvSpPr>
          <p:nvPr>
            <p:ph type="body" sz="half" idx="1"/>
          </p:nvPr>
        </p:nvSpPr>
        <p:spPr>
          <a:xfrm>
            <a:off x="685800" y="1981200"/>
            <a:ext cx="3810000" cy="41148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image de la bibliothèque 3"/>
          <p:cNvSpPr>
            <a:spLocks noGrp="1"/>
          </p:cNvSpPr>
          <p:nvPr>
            <p:ph type="clipArt" sz="half" idx="2"/>
          </p:nvPr>
        </p:nvSpPr>
        <p:spPr>
          <a:xfrm>
            <a:off x="4648200" y="1981200"/>
            <a:ext cx="3810000" cy="4114800"/>
          </a:xfrm>
        </p:spPr>
        <p:txBody>
          <a:bodyPr/>
          <a:lstStyle/>
          <a:p>
            <a:endParaRPr lang="fr-FR"/>
          </a:p>
        </p:txBody>
      </p:sp>
      <p:sp>
        <p:nvSpPr>
          <p:cNvPr id="5" name="Espace réservé de la date 4"/>
          <p:cNvSpPr>
            <a:spLocks noGrp="1"/>
          </p:cNvSpPr>
          <p:nvPr>
            <p:ph type="dt" sz="half" idx="10"/>
          </p:nvPr>
        </p:nvSpPr>
        <p:spPr>
          <a:xfrm>
            <a:off x="685800" y="6248400"/>
            <a:ext cx="1905000" cy="457200"/>
          </a:xfrm>
        </p:spPr>
        <p:txBody>
          <a:bodyPr/>
          <a:lstStyle>
            <a:lvl1pPr>
              <a:defRPr/>
            </a:lvl1pPr>
          </a:lstStyle>
          <a:p>
            <a:endParaRPr lang="fr-FR"/>
          </a:p>
        </p:txBody>
      </p:sp>
      <p:sp>
        <p:nvSpPr>
          <p:cNvPr id="6" name="Espace réservé du pied de page 5"/>
          <p:cNvSpPr>
            <a:spLocks noGrp="1"/>
          </p:cNvSpPr>
          <p:nvPr>
            <p:ph type="ftr" sz="quarter" idx="11"/>
          </p:nvPr>
        </p:nvSpPr>
        <p:spPr>
          <a:xfrm>
            <a:off x="3124200" y="6248400"/>
            <a:ext cx="2895600" cy="457200"/>
          </a:xfrm>
        </p:spPr>
        <p:txBody>
          <a:bodyPr/>
          <a:lstStyle>
            <a:lvl1pPr>
              <a:defRPr/>
            </a:lvl1pPr>
          </a:lstStyle>
          <a:p>
            <a:endParaRPr lang="fr-FR"/>
          </a:p>
        </p:txBody>
      </p:sp>
      <p:sp>
        <p:nvSpPr>
          <p:cNvPr id="7" name="Espace réservé du numéro de diapositive 6"/>
          <p:cNvSpPr>
            <a:spLocks noGrp="1"/>
          </p:cNvSpPr>
          <p:nvPr>
            <p:ph type="sldNum" sz="quarter" idx="12"/>
          </p:nvPr>
        </p:nvSpPr>
        <p:spPr>
          <a:xfrm>
            <a:off x="6553200" y="6248400"/>
            <a:ext cx="1905000" cy="457200"/>
          </a:xfrm>
        </p:spPr>
        <p:txBody>
          <a:bodyPr/>
          <a:lstStyle>
            <a:lvl1pPr>
              <a:defRPr/>
            </a:lvl1pPr>
          </a:lstStyle>
          <a:p>
            <a:fld id="{66CD5794-52E9-4943-AF8F-74095486D024}" type="slidenum">
              <a:rPr lang="fr-FR"/>
              <a:pPr/>
              <a:t>‹N°›</a:t>
            </a:fld>
            <a:endParaRPr lang="fr-FR"/>
          </a:p>
        </p:txBody>
      </p:sp>
    </p:spTree>
    <p:extLst>
      <p:ext uri="{BB962C8B-B14F-4D97-AF65-F5344CB8AC3E}">
        <p14:creationId xmlns:p14="http://schemas.microsoft.com/office/powerpoint/2010/main" val="10917002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endParaRPr lang="fr-FR"/>
          </a:p>
        </p:txBody>
      </p:sp>
      <p:sp>
        <p:nvSpPr>
          <p:cNvPr id="5" name="Espace réservé du pied de page 4"/>
          <p:cNvSpPr>
            <a:spLocks noGrp="1"/>
          </p:cNvSpPr>
          <p:nvPr>
            <p:ph type="ftr" sz="quarter" idx="11"/>
          </p:nvPr>
        </p:nvSpPr>
        <p:spPr/>
        <p:txBody>
          <a:bodyPr/>
          <a:lstStyle>
            <a:lvl1pPr>
              <a:defRPr/>
            </a:lvl1pPr>
          </a:lstStyle>
          <a:p>
            <a:endParaRPr lang="fr-FR"/>
          </a:p>
        </p:txBody>
      </p:sp>
      <p:sp>
        <p:nvSpPr>
          <p:cNvPr id="6" name="Espace réservé du numéro de diapositive 5"/>
          <p:cNvSpPr>
            <a:spLocks noGrp="1"/>
          </p:cNvSpPr>
          <p:nvPr>
            <p:ph type="sldNum" sz="quarter" idx="12"/>
          </p:nvPr>
        </p:nvSpPr>
        <p:spPr/>
        <p:txBody>
          <a:bodyPr/>
          <a:lstStyle>
            <a:lvl1pPr>
              <a:defRPr/>
            </a:lvl1pPr>
          </a:lstStyle>
          <a:p>
            <a:fld id="{D7E4C889-6C28-4F5E-9842-96D406888D3B}" type="slidenum">
              <a:rPr lang="fr-FR"/>
              <a:pPr/>
              <a:t>‹N°›</a:t>
            </a:fld>
            <a:endParaRPr lang="fr-FR"/>
          </a:p>
        </p:txBody>
      </p:sp>
    </p:spTree>
    <p:extLst>
      <p:ext uri="{BB962C8B-B14F-4D97-AF65-F5344CB8AC3E}">
        <p14:creationId xmlns:p14="http://schemas.microsoft.com/office/powerpoint/2010/main" val="18614489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lvl1pPr>
              <a:defRPr/>
            </a:lvl1pPr>
          </a:lstStyle>
          <a:p>
            <a:endParaRPr lang="fr-FR"/>
          </a:p>
        </p:txBody>
      </p:sp>
      <p:sp>
        <p:nvSpPr>
          <p:cNvPr id="5" name="Espace réservé du pied de page 4"/>
          <p:cNvSpPr>
            <a:spLocks noGrp="1"/>
          </p:cNvSpPr>
          <p:nvPr>
            <p:ph type="ftr" sz="quarter" idx="11"/>
          </p:nvPr>
        </p:nvSpPr>
        <p:spPr/>
        <p:txBody>
          <a:bodyPr/>
          <a:lstStyle>
            <a:lvl1pPr>
              <a:defRPr/>
            </a:lvl1pPr>
          </a:lstStyle>
          <a:p>
            <a:endParaRPr lang="fr-FR"/>
          </a:p>
        </p:txBody>
      </p:sp>
      <p:sp>
        <p:nvSpPr>
          <p:cNvPr id="6" name="Espace réservé du numéro de diapositive 5"/>
          <p:cNvSpPr>
            <a:spLocks noGrp="1"/>
          </p:cNvSpPr>
          <p:nvPr>
            <p:ph type="sldNum" sz="quarter" idx="12"/>
          </p:nvPr>
        </p:nvSpPr>
        <p:spPr/>
        <p:txBody>
          <a:bodyPr/>
          <a:lstStyle>
            <a:lvl1pPr>
              <a:defRPr/>
            </a:lvl1pPr>
          </a:lstStyle>
          <a:p>
            <a:fld id="{0F254BFC-2949-471D-92BA-AB5242227B14}" type="slidenum">
              <a:rPr lang="fr-FR"/>
              <a:pPr/>
              <a:t>‹N°›</a:t>
            </a:fld>
            <a:endParaRPr lang="fr-FR"/>
          </a:p>
        </p:txBody>
      </p:sp>
    </p:spTree>
    <p:extLst>
      <p:ext uri="{BB962C8B-B14F-4D97-AF65-F5344CB8AC3E}">
        <p14:creationId xmlns:p14="http://schemas.microsoft.com/office/powerpoint/2010/main" val="622762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lvl1pPr>
              <a:defRPr/>
            </a:lvl1pPr>
          </a:lstStyle>
          <a:p>
            <a:endParaRPr lang="fr-FR"/>
          </a:p>
        </p:txBody>
      </p:sp>
      <p:sp>
        <p:nvSpPr>
          <p:cNvPr id="6" name="Espace réservé du pied de page 5"/>
          <p:cNvSpPr>
            <a:spLocks noGrp="1"/>
          </p:cNvSpPr>
          <p:nvPr>
            <p:ph type="ftr" sz="quarter" idx="11"/>
          </p:nvPr>
        </p:nvSpPr>
        <p:spPr/>
        <p:txBody>
          <a:bodyPr/>
          <a:lstStyle>
            <a:lvl1pPr>
              <a:defRPr/>
            </a:lvl1pPr>
          </a:lstStyle>
          <a:p>
            <a:endParaRPr lang="fr-FR"/>
          </a:p>
        </p:txBody>
      </p:sp>
      <p:sp>
        <p:nvSpPr>
          <p:cNvPr id="7" name="Espace réservé du numéro de diapositive 6"/>
          <p:cNvSpPr>
            <a:spLocks noGrp="1"/>
          </p:cNvSpPr>
          <p:nvPr>
            <p:ph type="sldNum" sz="quarter" idx="12"/>
          </p:nvPr>
        </p:nvSpPr>
        <p:spPr/>
        <p:txBody>
          <a:bodyPr/>
          <a:lstStyle>
            <a:lvl1pPr>
              <a:defRPr/>
            </a:lvl1pPr>
          </a:lstStyle>
          <a:p>
            <a:fld id="{D8317087-2791-4837-9A30-E7F8244EF0F8}" type="slidenum">
              <a:rPr lang="fr-FR"/>
              <a:pPr/>
              <a:t>‹N°›</a:t>
            </a:fld>
            <a:endParaRPr lang="fr-FR"/>
          </a:p>
        </p:txBody>
      </p:sp>
    </p:spTree>
    <p:extLst>
      <p:ext uri="{BB962C8B-B14F-4D97-AF65-F5344CB8AC3E}">
        <p14:creationId xmlns:p14="http://schemas.microsoft.com/office/powerpoint/2010/main" val="12365626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lvl1pPr>
              <a:defRPr/>
            </a:lvl1pPr>
          </a:lstStyle>
          <a:p>
            <a:endParaRPr lang="fr-FR"/>
          </a:p>
        </p:txBody>
      </p:sp>
      <p:sp>
        <p:nvSpPr>
          <p:cNvPr id="8" name="Espace réservé du pied de page 7"/>
          <p:cNvSpPr>
            <a:spLocks noGrp="1"/>
          </p:cNvSpPr>
          <p:nvPr>
            <p:ph type="ftr" sz="quarter" idx="11"/>
          </p:nvPr>
        </p:nvSpPr>
        <p:spPr/>
        <p:txBody>
          <a:bodyPr/>
          <a:lstStyle>
            <a:lvl1pPr>
              <a:defRPr/>
            </a:lvl1pPr>
          </a:lstStyle>
          <a:p>
            <a:endParaRPr lang="fr-FR"/>
          </a:p>
        </p:txBody>
      </p:sp>
      <p:sp>
        <p:nvSpPr>
          <p:cNvPr id="9" name="Espace réservé du numéro de diapositive 8"/>
          <p:cNvSpPr>
            <a:spLocks noGrp="1"/>
          </p:cNvSpPr>
          <p:nvPr>
            <p:ph type="sldNum" sz="quarter" idx="12"/>
          </p:nvPr>
        </p:nvSpPr>
        <p:spPr/>
        <p:txBody>
          <a:bodyPr/>
          <a:lstStyle>
            <a:lvl1pPr>
              <a:defRPr/>
            </a:lvl1pPr>
          </a:lstStyle>
          <a:p>
            <a:fld id="{89B8A6AD-B81F-4110-8D69-4AED1058614A}" type="slidenum">
              <a:rPr lang="fr-FR"/>
              <a:pPr/>
              <a:t>‹N°›</a:t>
            </a:fld>
            <a:endParaRPr lang="fr-FR"/>
          </a:p>
        </p:txBody>
      </p:sp>
    </p:spTree>
    <p:extLst>
      <p:ext uri="{BB962C8B-B14F-4D97-AF65-F5344CB8AC3E}">
        <p14:creationId xmlns:p14="http://schemas.microsoft.com/office/powerpoint/2010/main" val="33352484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lvl1pPr>
              <a:defRPr/>
            </a:lvl1pPr>
          </a:lstStyle>
          <a:p>
            <a:endParaRPr lang="fr-FR"/>
          </a:p>
        </p:txBody>
      </p:sp>
      <p:sp>
        <p:nvSpPr>
          <p:cNvPr id="4" name="Espace réservé du pied de page 3"/>
          <p:cNvSpPr>
            <a:spLocks noGrp="1"/>
          </p:cNvSpPr>
          <p:nvPr>
            <p:ph type="ftr" sz="quarter" idx="11"/>
          </p:nvPr>
        </p:nvSpPr>
        <p:spPr/>
        <p:txBody>
          <a:bodyPr/>
          <a:lstStyle>
            <a:lvl1pPr>
              <a:defRPr/>
            </a:lvl1pPr>
          </a:lstStyle>
          <a:p>
            <a:endParaRPr lang="fr-FR"/>
          </a:p>
        </p:txBody>
      </p:sp>
      <p:sp>
        <p:nvSpPr>
          <p:cNvPr id="5" name="Espace réservé du numéro de diapositive 4"/>
          <p:cNvSpPr>
            <a:spLocks noGrp="1"/>
          </p:cNvSpPr>
          <p:nvPr>
            <p:ph type="sldNum" sz="quarter" idx="12"/>
          </p:nvPr>
        </p:nvSpPr>
        <p:spPr/>
        <p:txBody>
          <a:bodyPr/>
          <a:lstStyle>
            <a:lvl1pPr>
              <a:defRPr/>
            </a:lvl1pPr>
          </a:lstStyle>
          <a:p>
            <a:fld id="{364B010F-4DA2-451F-84FE-5EA47EDA0E62}" type="slidenum">
              <a:rPr lang="fr-FR"/>
              <a:pPr/>
              <a:t>‹N°›</a:t>
            </a:fld>
            <a:endParaRPr lang="fr-FR"/>
          </a:p>
        </p:txBody>
      </p:sp>
    </p:spTree>
    <p:extLst>
      <p:ext uri="{BB962C8B-B14F-4D97-AF65-F5344CB8AC3E}">
        <p14:creationId xmlns:p14="http://schemas.microsoft.com/office/powerpoint/2010/main" val="7085349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lvl1pPr>
          </a:lstStyle>
          <a:p>
            <a:endParaRPr lang="fr-FR"/>
          </a:p>
        </p:txBody>
      </p:sp>
      <p:sp>
        <p:nvSpPr>
          <p:cNvPr id="3" name="Espace réservé du pied de page 2"/>
          <p:cNvSpPr>
            <a:spLocks noGrp="1"/>
          </p:cNvSpPr>
          <p:nvPr>
            <p:ph type="ftr" sz="quarter" idx="11"/>
          </p:nvPr>
        </p:nvSpPr>
        <p:spPr/>
        <p:txBody>
          <a:bodyPr/>
          <a:lstStyle>
            <a:lvl1pPr>
              <a:defRPr/>
            </a:lvl1pPr>
          </a:lstStyle>
          <a:p>
            <a:endParaRPr lang="fr-FR"/>
          </a:p>
        </p:txBody>
      </p:sp>
      <p:sp>
        <p:nvSpPr>
          <p:cNvPr id="4" name="Espace réservé du numéro de diapositive 3"/>
          <p:cNvSpPr>
            <a:spLocks noGrp="1"/>
          </p:cNvSpPr>
          <p:nvPr>
            <p:ph type="sldNum" sz="quarter" idx="12"/>
          </p:nvPr>
        </p:nvSpPr>
        <p:spPr/>
        <p:txBody>
          <a:bodyPr/>
          <a:lstStyle>
            <a:lvl1pPr>
              <a:defRPr/>
            </a:lvl1pPr>
          </a:lstStyle>
          <a:p>
            <a:fld id="{90DF5F4F-C8A5-4034-BB24-58A18CA69610}" type="slidenum">
              <a:rPr lang="fr-FR"/>
              <a:pPr/>
              <a:t>‹N°›</a:t>
            </a:fld>
            <a:endParaRPr lang="fr-FR"/>
          </a:p>
        </p:txBody>
      </p:sp>
    </p:spTree>
    <p:extLst>
      <p:ext uri="{BB962C8B-B14F-4D97-AF65-F5344CB8AC3E}">
        <p14:creationId xmlns:p14="http://schemas.microsoft.com/office/powerpoint/2010/main" val="21416528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lvl1pPr>
              <a:defRPr/>
            </a:lvl1pPr>
          </a:lstStyle>
          <a:p>
            <a:endParaRPr lang="fr-FR"/>
          </a:p>
        </p:txBody>
      </p:sp>
      <p:sp>
        <p:nvSpPr>
          <p:cNvPr id="6" name="Espace réservé du pied de page 5"/>
          <p:cNvSpPr>
            <a:spLocks noGrp="1"/>
          </p:cNvSpPr>
          <p:nvPr>
            <p:ph type="ftr" sz="quarter" idx="11"/>
          </p:nvPr>
        </p:nvSpPr>
        <p:spPr/>
        <p:txBody>
          <a:bodyPr/>
          <a:lstStyle>
            <a:lvl1pPr>
              <a:defRPr/>
            </a:lvl1pPr>
          </a:lstStyle>
          <a:p>
            <a:endParaRPr lang="fr-FR"/>
          </a:p>
        </p:txBody>
      </p:sp>
      <p:sp>
        <p:nvSpPr>
          <p:cNvPr id="7" name="Espace réservé du numéro de diapositive 6"/>
          <p:cNvSpPr>
            <a:spLocks noGrp="1"/>
          </p:cNvSpPr>
          <p:nvPr>
            <p:ph type="sldNum" sz="quarter" idx="12"/>
          </p:nvPr>
        </p:nvSpPr>
        <p:spPr/>
        <p:txBody>
          <a:bodyPr/>
          <a:lstStyle>
            <a:lvl1pPr>
              <a:defRPr/>
            </a:lvl1pPr>
          </a:lstStyle>
          <a:p>
            <a:fld id="{C1915AB1-2965-4F07-9364-CF760982BA71}" type="slidenum">
              <a:rPr lang="fr-FR"/>
              <a:pPr/>
              <a:t>‹N°›</a:t>
            </a:fld>
            <a:endParaRPr lang="fr-FR"/>
          </a:p>
        </p:txBody>
      </p:sp>
    </p:spTree>
    <p:extLst>
      <p:ext uri="{BB962C8B-B14F-4D97-AF65-F5344CB8AC3E}">
        <p14:creationId xmlns:p14="http://schemas.microsoft.com/office/powerpoint/2010/main" val="41478441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lvl1pPr>
              <a:defRPr/>
            </a:lvl1pPr>
          </a:lstStyle>
          <a:p>
            <a:endParaRPr lang="fr-FR"/>
          </a:p>
        </p:txBody>
      </p:sp>
      <p:sp>
        <p:nvSpPr>
          <p:cNvPr id="6" name="Espace réservé du pied de page 5"/>
          <p:cNvSpPr>
            <a:spLocks noGrp="1"/>
          </p:cNvSpPr>
          <p:nvPr>
            <p:ph type="ftr" sz="quarter" idx="11"/>
          </p:nvPr>
        </p:nvSpPr>
        <p:spPr/>
        <p:txBody>
          <a:bodyPr/>
          <a:lstStyle>
            <a:lvl1pPr>
              <a:defRPr/>
            </a:lvl1pPr>
          </a:lstStyle>
          <a:p>
            <a:endParaRPr lang="fr-FR"/>
          </a:p>
        </p:txBody>
      </p:sp>
      <p:sp>
        <p:nvSpPr>
          <p:cNvPr id="7" name="Espace réservé du numéro de diapositive 6"/>
          <p:cNvSpPr>
            <a:spLocks noGrp="1"/>
          </p:cNvSpPr>
          <p:nvPr>
            <p:ph type="sldNum" sz="quarter" idx="12"/>
          </p:nvPr>
        </p:nvSpPr>
        <p:spPr/>
        <p:txBody>
          <a:bodyPr/>
          <a:lstStyle>
            <a:lvl1pPr>
              <a:defRPr/>
            </a:lvl1pPr>
          </a:lstStyle>
          <a:p>
            <a:fld id="{3AE690EB-89B9-4D81-A8B2-82B5067D7A4F}" type="slidenum">
              <a:rPr lang="fr-FR"/>
              <a:pPr/>
              <a:t>‹N°›</a:t>
            </a:fld>
            <a:endParaRPr lang="fr-FR"/>
          </a:p>
        </p:txBody>
      </p:sp>
    </p:spTree>
    <p:extLst>
      <p:ext uri="{BB962C8B-B14F-4D97-AF65-F5344CB8AC3E}">
        <p14:creationId xmlns:p14="http://schemas.microsoft.com/office/powerpoint/2010/main" val="19970965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fr-FR" smtClean="0"/>
              <a:t>Cliquez pour modifier le style du titre du masque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fr-F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fr-F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63253541-1576-49A9-92B2-ED36BDDB5D9F}" type="slidenum">
              <a:rPr lang="fr-FR"/>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2.xml.rels><?xml version="1.0" encoding="UTF-8" standalone="yes"?>
<Relationships xmlns="http://schemas.openxmlformats.org/package/2006/relationships"><Relationship Id="rId2" Type="http://schemas.openxmlformats.org/officeDocument/2006/relationships/image" Target="../media/image149.png"/><Relationship Id="rId1" Type="http://schemas.openxmlformats.org/officeDocument/2006/relationships/slideLayout" Target="../slideLayouts/slideLayout14.xml"/></Relationships>
</file>

<file path=ppt/slides/_rels/slide113.xml.rels><?xml version="1.0" encoding="UTF-8" standalone="yes"?>
<Relationships xmlns="http://schemas.openxmlformats.org/package/2006/relationships"><Relationship Id="rId3" Type="http://schemas.openxmlformats.org/officeDocument/2006/relationships/image" Target="../media/image151.png"/><Relationship Id="rId2" Type="http://schemas.openxmlformats.org/officeDocument/2006/relationships/image" Target="../media/image150.png"/><Relationship Id="rId1" Type="http://schemas.openxmlformats.org/officeDocument/2006/relationships/slideLayout" Target="../slideLayouts/slideLayout14.xml"/></Relationships>
</file>

<file path=ppt/slides/_rels/slide114.xml.rels><?xml version="1.0" encoding="UTF-8" standalone="yes"?>
<Relationships xmlns="http://schemas.openxmlformats.org/package/2006/relationships"><Relationship Id="rId3" Type="http://schemas.openxmlformats.org/officeDocument/2006/relationships/image" Target="../media/image153.png"/><Relationship Id="rId2" Type="http://schemas.openxmlformats.org/officeDocument/2006/relationships/image" Target="../media/image152.png"/><Relationship Id="rId1" Type="http://schemas.openxmlformats.org/officeDocument/2006/relationships/slideLayout" Target="../slideLayouts/slideLayout14.xml"/></Relationships>
</file>

<file path=ppt/slides/_rels/slide115.xml.rels><?xml version="1.0" encoding="UTF-8" standalone="yes"?>
<Relationships xmlns="http://schemas.openxmlformats.org/package/2006/relationships"><Relationship Id="rId3" Type="http://schemas.openxmlformats.org/officeDocument/2006/relationships/image" Target="../media/image155.png"/><Relationship Id="rId2" Type="http://schemas.openxmlformats.org/officeDocument/2006/relationships/image" Target="../media/image154.png"/><Relationship Id="rId1" Type="http://schemas.openxmlformats.org/officeDocument/2006/relationships/slideLayout" Target="../slideLayouts/slideLayout14.xml"/><Relationship Id="rId4" Type="http://schemas.openxmlformats.org/officeDocument/2006/relationships/image" Target="../media/image156.png"/></Relationships>
</file>

<file path=ppt/slides/_rels/slide116.xml.rels><?xml version="1.0" encoding="UTF-8" standalone="yes"?>
<Relationships xmlns="http://schemas.openxmlformats.org/package/2006/relationships"><Relationship Id="rId3" Type="http://schemas.openxmlformats.org/officeDocument/2006/relationships/image" Target="../media/image152.png"/><Relationship Id="rId2" Type="http://schemas.openxmlformats.org/officeDocument/2006/relationships/image" Target="../media/image157.png"/><Relationship Id="rId1" Type="http://schemas.openxmlformats.org/officeDocument/2006/relationships/slideLayout" Target="../slideLayouts/slideLayout14.xml"/><Relationship Id="rId4" Type="http://schemas.openxmlformats.org/officeDocument/2006/relationships/image" Target="../media/image158.png"/></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oleObject" Target="../embeddings/oleObject64.bin"/><Relationship Id="rId2" Type="http://schemas.openxmlformats.org/officeDocument/2006/relationships/slideLayout" Target="../slideLayouts/slideLayout7.xml"/><Relationship Id="rId1" Type="http://schemas.openxmlformats.org/officeDocument/2006/relationships/vmlDrawing" Target="../drawings/vmlDrawing21.vml"/><Relationship Id="rId4" Type="http://schemas.openxmlformats.org/officeDocument/2006/relationships/image" Target="../media/image159.wmf"/></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oleObject" Target="../embeddings/oleObject65.bin"/><Relationship Id="rId2" Type="http://schemas.openxmlformats.org/officeDocument/2006/relationships/slideLayout" Target="../slideLayouts/slideLayout7.xml"/><Relationship Id="rId1" Type="http://schemas.openxmlformats.org/officeDocument/2006/relationships/vmlDrawing" Target="../drawings/vmlDrawing22.vml"/><Relationship Id="rId4" Type="http://schemas.openxmlformats.org/officeDocument/2006/relationships/image" Target="../media/image103.wmf"/></Relationships>
</file>

<file path=ppt/slides/_rels/slide121.xml.rels><?xml version="1.0" encoding="UTF-8" standalone="yes"?>
<Relationships xmlns="http://schemas.openxmlformats.org/package/2006/relationships"><Relationship Id="rId8" Type="http://schemas.openxmlformats.org/officeDocument/2006/relationships/image" Target="../media/image162.wmf"/><Relationship Id="rId3" Type="http://schemas.openxmlformats.org/officeDocument/2006/relationships/oleObject" Target="../embeddings/oleObject66.bin"/><Relationship Id="rId7" Type="http://schemas.openxmlformats.org/officeDocument/2006/relationships/oleObject" Target="../embeddings/oleObject68.bin"/><Relationship Id="rId2" Type="http://schemas.openxmlformats.org/officeDocument/2006/relationships/slideLayout" Target="../slideLayouts/slideLayout7.xml"/><Relationship Id="rId1" Type="http://schemas.openxmlformats.org/officeDocument/2006/relationships/vmlDrawing" Target="../drawings/vmlDrawing23.vml"/><Relationship Id="rId6" Type="http://schemas.openxmlformats.org/officeDocument/2006/relationships/image" Target="../media/image161.wmf"/><Relationship Id="rId5" Type="http://schemas.openxmlformats.org/officeDocument/2006/relationships/oleObject" Target="../embeddings/oleObject67.bin"/><Relationship Id="rId4" Type="http://schemas.openxmlformats.org/officeDocument/2006/relationships/image" Target="../media/image160.wmf"/></Relationships>
</file>

<file path=ppt/slides/_rels/slide122.xml.rels><?xml version="1.0" encoding="UTF-8" standalone="yes"?>
<Relationships xmlns="http://schemas.openxmlformats.org/package/2006/relationships"><Relationship Id="rId2" Type="http://schemas.openxmlformats.org/officeDocument/2006/relationships/image" Target="../media/image163.png"/><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2" Type="http://schemas.openxmlformats.org/officeDocument/2006/relationships/image" Target="../media/image164.jpeg"/><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3" Type="http://schemas.openxmlformats.org/officeDocument/2006/relationships/oleObject" Target="../embeddings/oleObject69.bin"/><Relationship Id="rId2" Type="http://schemas.openxmlformats.org/officeDocument/2006/relationships/slideLayout" Target="../slideLayouts/slideLayout7.xml"/><Relationship Id="rId1" Type="http://schemas.openxmlformats.org/officeDocument/2006/relationships/vmlDrawing" Target="../drawings/vmlDrawing24.vml"/><Relationship Id="rId5" Type="http://schemas.openxmlformats.org/officeDocument/2006/relationships/image" Target="../media/image166.jpeg"/><Relationship Id="rId4" Type="http://schemas.openxmlformats.org/officeDocument/2006/relationships/image" Target="../media/image165.wmf"/></Relationships>
</file>

<file path=ppt/slides/_rels/slide125.xml.rels><?xml version="1.0" encoding="UTF-8" standalone="yes"?>
<Relationships xmlns="http://schemas.openxmlformats.org/package/2006/relationships"><Relationship Id="rId2" Type="http://schemas.openxmlformats.org/officeDocument/2006/relationships/image" Target="../media/image167.jpeg"/><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2" Type="http://schemas.openxmlformats.org/officeDocument/2006/relationships/image" Target="../media/image168.jpeg"/><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2" Type="http://schemas.openxmlformats.org/officeDocument/2006/relationships/image" Target="../media/image169.jpeg"/><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130.xml.rels><?xml version="1.0" encoding="UTF-8" standalone="yes"?>
<Relationships xmlns="http://schemas.openxmlformats.org/package/2006/relationships"><Relationship Id="rId3" Type="http://schemas.openxmlformats.org/officeDocument/2006/relationships/image" Target="../media/image171.wmf"/><Relationship Id="rId2" Type="http://schemas.openxmlformats.org/officeDocument/2006/relationships/slideLayout" Target="../slideLayouts/slideLayout7.xml"/><Relationship Id="rId1" Type="http://schemas.openxmlformats.org/officeDocument/2006/relationships/vmlDrawing" Target="../drawings/vmlDrawing25.vml"/><Relationship Id="rId6" Type="http://schemas.openxmlformats.org/officeDocument/2006/relationships/image" Target="../media/image170.wmf"/><Relationship Id="rId5" Type="http://schemas.openxmlformats.org/officeDocument/2006/relationships/oleObject" Target="../embeddings/oleObject70.bin"/><Relationship Id="rId4" Type="http://schemas.openxmlformats.org/officeDocument/2006/relationships/image" Target="../media/image172.jpeg"/></Relationships>
</file>

<file path=ppt/slides/_rels/slide131.xml.rels><?xml version="1.0" encoding="UTF-8" standalone="yes"?>
<Relationships xmlns="http://schemas.openxmlformats.org/package/2006/relationships"><Relationship Id="rId8" Type="http://schemas.openxmlformats.org/officeDocument/2006/relationships/image" Target="../media/image175.wmf"/><Relationship Id="rId3" Type="http://schemas.openxmlformats.org/officeDocument/2006/relationships/oleObject" Target="../embeddings/oleObject71.bin"/><Relationship Id="rId7" Type="http://schemas.openxmlformats.org/officeDocument/2006/relationships/oleObject" Target="../embeddings/oleObject73.bin"/><Relationship Id="rId2" Type="http://schemas.openxmlformats.org/officeDocument/2006/relationships/slideLayout" Target="../slideLayouts/slideLayout7.xml"/><Relationship Id="rId1" Type="http://schemas.openxmlformats.org/officeDocument/2006/relationships/vmlDrawing" Target="../drawings/vmlDrawing26.vml"/><Relationship Id="rId6" Type="http://schemas.openxmlformats.org/officeDocument/2006/relationships/image" Target="../media/image174.wmf"/><Relationship Id="rId11" Type="http://schemas.openxmlformats.org/officeDocument/2006/relationships/image" Target="../media/image177.jpeg"/><Relationship Id="rId5" Type="http://schemas.openxmlformats.org/officeDocument/2006/relationships/oleObject" Target="../embeddings/oleObject72.bin"/><Relationship Id="rId10" Type="http://schemas.openxmlformats.org/officeDocument/2006/relationships/image" Target="../media/image176.wmf"/><Relationship Id="rId4" Type="http://schemas.openxmlformats.org/officeDocument/2006/relationships/image" Target="../media/image173.wmf"/><Relationship Id="rId9" Type="http://schemas.openxmlformats.org/officeDocument/2006/relationships/oleObject" Target="../embeddings/oleObject74.bin"/></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8" Type="http://schemas.openxmlformats.org/officeDocument/2006/relationships/image" Target="../media/image178.wmf"/><Relationship Id="rId3" Type="http://schemas.openxmlformats.org/officeDocument/2006/relationships/image" Target="../media/image179.jpeg"/><Relationship Id="rId7" Type="http://schemas.openxmlformats.org/officeDocument/2006/relationships/oleObject" Target="../embeddings/oleObject75.bin"/><Relationship Id="rId2" Type="http://schemas.openxmlformats.org/officeDocument/2006/relationships/slideLayout" Target="../slideLayouts/slideLayout7.xml"/><Relationship Id="rId1" Type="http://schemas.openxmlformats.org/officeDocument/2006/relationships/vmlDrawing" Target="../drawings/vmlDrawing27.vml"/><Relationship Id="rId6" Type="http://schemas.openxmlformats.org/officeDocument/2006/relationships/image" Target="../media/image182.png"/><Relationship Id="rId5" Type="http://schemas.openxmlformats.org/officeDocument/2006/relationships/image" Target="../media/image181.jpeg"/><Relationship Id="rId4" Type="http://schemas.openxmlformats.org/officeDocument/2006/relationships/image" Target="../media/image180.jpeg"/></Relationships>
</file>

<file path=ppt/slides/_rels/slide134.xml.rels><?xml version="1.0" encoding="UTF-8" standalone="yes"?>
<Relationships xmlns="http://schemas.openxmlformats.org/package/2006/relationships"><Relationship Id="rId3" Type="http://schemas.openxmlformats.org/officeDocument/2006/relationships/oleObject" Target="../embeddings/oleObject76.bin"/><Relationship Id="rId7" Type="http://schemas.openxmlformats.org/officeDocument/2006/relationships/image" Target="../media/image185.png"/><Relationship Id="rId2" Type="http://schemas.openxmlformats.org/officeDocument/2006/relationships/slideLayout" Target="../slideLayouts/slideLayout7.xml"/><Relationship Id="rId1" Type="http://schemas.openxmlformats.org/officeDocument/2006/relationships/vmlDrawing" Target="../drawings/vmlDrawing28.vml"/><Relationship Id="rId6" Type="http://schemas.openxmlformats.org/officeDocument/2006/relationships/image" Target="../media/image184.wmf"/><Relationship Id="rId5" Type="http://schemas.openxmlformats.org/officeDocument/2006/relationships/oleObject" Target="../embeddings/oleObject77.bin"/><Relationship Id="rId4" Type="http://schemas.openxmlformats.org/officeDocument/2006/relationships/image" Target="../media/image183.wmf"/></Relationships>
</file>

<file path=ppt/slides/_rels/slide135.xml.rels><?xml version="1.0" encoding="UTF-8" standalone="yes"?>
<Relationships xmlns="http://schemas.openxmlformats.org/package/2006/relationships"><Relationship Id="rId2" Type="http://schemas.openxmlformats.org/officeDocument/2006/relationships/image" Target="../media/image186.png"/><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3" Type="http://schemas.openxmlformats.org/officeDocument/2006/relationships/image" Target="../media/image188.jpeg"/><Relationship Id="rId2" Type="http://schemas.openxmlformats.org/officeDocument/2006/relationships/slideLayout" Target="../slideLayouts/slideLayout7.xml"/><Relationship Id="rId1" Type="http://schemas.openxmlformats.org/officeDocument/2006/relationships/vmlDrawing" Target="../drawings/vmlDrawing29.vml"/><Relationship Id="rId5" Type="http://schemas.openxmlformats.org/officeDocument/2006/relationships/image" Target="../media/image187.wmf"/><Relationship Id="rId4" Type="http://schemas.openxmlformats.org/officeDocument/2006/relationships/oleObject" Target="../embeddings/oleObject78.bin"/></Relationships>
</file>

<file path=ppt/slides/_rels/slide137.xml.rels><?xml version="1.0" encoding="UTF-8" standalone="yes"?>
<Relationships xmlns="http://schemas.openxmlformats.org/package/2006/relationships"><Relationship Id="rId3" Type="http://schemas.openxmlformats.org/officeDocument/2006/relationships/image" Target="../media/image190.jpeg"/><Relationship Id="rId2" Type="http://schemas.openxmlformats.org/officeDocument/2006/relationships/image" Target="../media/image189.jpeg"/><Relationship Id="rId1" Type="http://schemas.openxmlformats.org/officeDocument/2006/relationships/slideLayout" Target="../slideLayouts/slideLayout7.xml"/><Relationship Id="rId4" Type="http://schemas.openxmlformats.org/officeDocument/2006/relationships/image" Target="../media/image191.jpeg"/></Relationships>
</file>

<file path=ppt/slides/_rels/slide138.xml.rels><?xml version="1.0" encoding="UTF-8" standalone="yes"?>
<Relationships xmlns="http://schemas.openxmlformats.org/package/2006/relationships"><Relationship Id="rId3" Type="http://schemas.openxmlformats.org/officeDocument/2006/relationships/oleObject" Target="../embeddings/oleObject79.bin"/><Relationship Id="rId2" Type="http://schemas.openxmlformats.org/officeDocument/2006/relationships/slideLayout" Target="../slideLayouts/slideLayout7.xml"/><Relationship Id="rId1" Type="http://schemas.openxmlformats.org/officeDocument/2006/relationships/vmlDrawing" Target="../drawings/vmlDrawing30.vml"/><Relationship Id="rId4" Type="http://schemas.openxmlformats.org/officeDocument/2006/relationships/image" Target="../media/image187.wmf"/></Relationships>
</file>

<file path=ppt/slides/_rels/slide139.xml.rels><?xml version="1.0" encoding="UTF-8" standalone="yes"?>
<Relationships xmlns="http://schemas.openxmlformats.org/package/2006/relationships"><Relationship Id="rId2" Type="http://schemas.openxmlformats.org/officeDocument/2006/relationships/image" Target="../media/image19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140.xml.rels><?xml version="1.0" encoding="UTF-8" standalone="yes"?>
<Relationships xmlns="http://schemas.openxmlformats.org/package/2006/relationships"><Relationship Id="rId3" Type="http://schemas.openxmlformats.org/officeDocument/2006/relationships/image" Target="../media/image193.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8" Type="http://schemas.openxmlformats.org/officeDocument/2006/relationships/oleObject" Target="../embeddings/oleObject81.bin"/><Relationship Id="rId3" Type="http://schemas.openxmlformats.org/officeDocument/2006/relationships/image" Target="../media/image197.jpeg"/><Relationship Id="rId7" Type="http://schemas.openxmlformats.org/officeDocument/2006/relationships/image" Target="../media/image199.png"/><Relationship Id="rId2" Type="http://schemas.openxmlformats.org/officeDocument/2006/relationships/slideLayout" Target="../slideLayouts/slideLayout7.xml"/><Relationship Id="rId1" Type="http://schemas.openxmlformats.org/officeDocument/2006/relationships/vmlDrawing" Target="../drawings/vmlDrawing31.vml"/><Relationship Id="rId6" Type="http://schemas.openxmlformats.org/officeDocument/2006/relationships/image" Target="../media/image198.png"/><Relationship Id="rId11" Type="http://schemas.openxmlformats.org/officeDocument/2006/relationships/image" Target="../media/image196.wmf"/><Relationship Id="rId5" Type="http://schemas.openxmlformats.org/officeDocument/2006/relationships/image" Target="../media/image194.wmf"/><Relationship Id="rId10" Type="http://schemas.openxmlformats.org/officeDocument/2006/relationships/oleObject" Target="../embeddings/oleObject82.bin"/><Relationship Id="rId4" Type="http://schemas.openxmlformats.org/officeDocument/2006/relationships/oleObject" Target="../embeddings/oleObject80.bin"/><Relationship Id="rId9" Type="http://schemas.openxmlformats.org/officeDocument/2006/relationships/image" Target="../media/image195.wmf"/></Relationships>
</file>

<file path=ppt/slides/_rels/slide142.xml.rels><?xml version="1.0" encoding="UTF-8" standalone="yes"?>
<Relationships xmlns="http://schemas.openxmlformats.org/package/2006/relationships"><Relationship Id="rId3" Type="http://schemas.openxmlformats.org/officeDocument/2006/relationships/image" Target="../media/image201.png"/><Relationship Id="rId2" Type="http://schemas.openxmlformats.org/officeDocument/2006/relationships/image" Target="../media/image200.png"/><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3" Type="http://schemas.openxmlformats.org/officeDocument/2006/relationships/image" Target="../media/image203.png"/><Relationship Id="rId2" Type="http://schemas.openxmlformats.org/officeDocument/2006/relationships/image" Target="../media/image202.png"/><Relationship Id="rId1" Type="http://schemas.openxmlformats.org/officeDocument/2006/relationships/slideLayout" Target="../slideLayouts/slideLayout7.xml"/><Relationship Id="rId5" Type="http://schemas.openxmlformats.org/officeDocument/2006/relationships/image" Target="../media/image205.png"/><Relationship Id="rId4" Type="http://schemas.openxmlformats.org/officeDocument/2006/relationships/image" Target="../media/image20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image" Target="../media/image42.wmf"/><Relationship Id="rId5" Type="http://schemas.openxmlformats.org/officeDocument/2006/relationships/oleObject" Target="../embeddings/oleObject17.bin"/><Relationship Id="rId4" Type="http://schemas.openxmlformats.org/officeDocument/2006/relationships/image" Target="../media/image41.wmf"/></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2.wmf"/></Relationships>
</file>

<file path=ppt/slides/_rels/slide30.xml.rels><?xml version="1.0" encoding="UTF-8" standalone="yes"?>
<Relationships xmlns="http://schemas.openxmlformats.org/package/2006/relationships"><Relationship Id="rId8" Type="http://schemas.openxmlformats.org/officeDocument/2006/relationships/oleObject" Target="../embeddings/oleObject20.bin"/><Relationship Id="rId3" Type="http://schemas.openxmlformats.org/officeDocument/2006/relationships/oleObject" Target="../embeddings/oleObject18.bin"/><Relationship Id="rId7" Type="http://schemas.openxmlformats.org/officeDocument/2006/relationships/image" Target="../media/image44.wmf"/><Relationship Id="rId2" Type="http://schemas.openxmlformats.org/officeDocument/2006/relationships/slideLayout" Target="../slideLayouts/slideLayout6.xml"/><Relationship Id="rId1" Type="http://schemas.openxmlformats.org/officeDocument/2006/relationships/vmlDrawing" Target="../drawings/vmlDrawing4.vml"/><Relationship Id="rId6" Type="http://schemas.openxmlformats.org/officeDocument/2006/relationships/oleObject" Target="../embeddings/oleObject19.bin"/><Relationship Id="rId5" Type="http://schemas.openxmlformats.org/officeDocument/2006/relationships/image" Target="../media/image46.png"/><Relationship Id="rId4" Type="http://schemas.openxmlformats.org/officeDocument/2006/relationships/image" Target="../media/image43.wmf"/><Relationship Id="rId9" Type="http://schemas.openxmlformats.org/officeDocument/2006/relationships/image" Target="../media/image45.wmf"/></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21.bin"/><Relationship Id="rId7" Type="http://schemas.openxmlformats.org/officeDocument/2006/relationships/image" Target="../media/image48.wmf"/><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oleObject" Target="../embeddings/oleObject22.bin"/><Relationship Id="rId5" Type="http://schemas.openxmlformats.org/officeDocument/2006/relationships/image" Target="../media/image49.png"/><Relationship Id="rId4" Type="http://schemas.openxmlformats.org/officeDocument/2006/relationships/image" Target="../media/image47.wmf"/></Relationships>
</file>

<file path=ppt/slides/_rels/slide3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50.png"/><Relationship Id="rId1" Type="http://schemas.openxmlformats.org/officeDocument/2006/relationships/slideLayout" Target="../slideLayouts/slideLayout7.xml"/><Relationship Id="rId4" Type="http://schemas.openxmlformats.org/officeDocument/2006/relationships/image" Target="../media/image51.png"/></Relationships>
</file>

<file path=ppt/slides/_rels/slide33.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52.wmf"/><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oleObject" Target="../embeddings/oleObject23.bin"/><Relationship Id="rId5" Type="http://schemas.openxmlformats.org/officeDocument/2006/relationships/image" Target="../media/image51.png"/><Relationship Id="rId4" Type="http://schemas.openxmlformats.org/officeDocument/2006/relationships/image" Target="../media/image49.png"/></Relationships>
</file>

<file path=ppt/slides/_rels/slide34.xml.rels><?xml version="1.0" encoding="UTF-8" standalone="yes"?>
<Relationships xmlns="http://schemas.openxmlformats.org/package/2006/relationships"><Relationship Id="rId8" Type="http://schemas.openxmlformats.org/officeDocument/2006/relationships/image" Target="../media/image55.wmf"/><Relationship Id="rId3" Type="http://schemas.openxmlformats.org/officeDocument/2006/relationships/oleObject" Target="../embeddings/oleObject24.bin"/><Relationship Id="rId7" Type="http://schemas.openxmlformats.org/officeDocument/2006/relationships/oleObject" Target="../embeddings/oleObject26.bin"/><Relationship Id="rId2" Type="http://schemas.openxmlformats.org/officeDocument/2006/relationships/slideLayout" Target="../slideLayouts/slideLayout6.xml"/><Relationship Id="rId1" Type="http://schemas.openxmlformats.org/officeDocument/2006/relationships/vmlDrawing" Target="../drawings/vmlDrawing7.vml"/><Relationship Id="rId6" Type="http://schemas.openxmlformats.org/officeDocument/2006/relationships/image" Target="../media/image54.wmf"/><Relationship Id="rId5" Type="http://schemas.openxmlformats.org/officeDocument/2006/relationships/oleObject" Target="../embeddings/oleObject25.bin"/><Relationship Id="rId10" Type="http://schemas.openxmlformats.org/officeDocument/2006/relationships/image" Target="../media/image56.wmf"/><Relationship Id="rId4" Type="http://schemas.openxmlformats.org/officeDocument/2006/relationships/image" Target="../media/image53.wmf"/><Relationship Id="rId9" Type="http://schemas.openxmlformats.org/officeDocument/2006/relationships/oleObject" Target="../embeddings/oleObject27.bin"/></Relationships>
</file>

<file path=ppt/slides/_rels/slide35.xml.rels><?xml version="1.0" encoding="UTF-8" standalone="yes"?>
<Relationships xmlns="http://schemas.openxmlformats.org/package/2006/relationships"><Relationship Id="rId8" Type="http://schemas.openxmlformats.org/officeDocument/2006/relationships/image" Target="../media/image59.wmf"/><Relationship Id="rId3" Type="http://schemas.openxmlformats.org/officeDocument/2006/relationships/oleObject" Target="../embeddings/oleObject28.bin"/><Relationship Id="rId7" Type="http://schemas.openxmlformats.org/officeDocument/2006/relationships/oleObject" Target="../embeddings/oleObject30.bin"/><Relationship Id="rId2" Type="http://schemas.openxmlformats.org/officeDocument/2006/relationships/slideLayout" Target="../slideLayouts/slideLayout6.xml"/><Relationship Id="rId1" Type="http://schemas.openxmlformats.org/officeDocument/2006/relationships/vmlDrawing" Target="../drawings/vmlDrawing8.vml"/><Relationship Id="rId6" Type="http://schemas.openxmlformats.org/officeDocument/2006/relationships/image" Target="../media/image58.wmf"/><Relationship Id="rId5" Type="http://schemas.openxmlformats.org/officeDocument/2006/relationships/oleObject" Target="../embeddings/oleObject29.bin"/><Relationship Id="rId10" Type="http://schemas.openxmlformats.org/officeDocument/2006/relationships/image" Target="../media/image60.wmf"/><Relationship Id="rId4" Type="http://schemas.openxmlformats.org/officeDocument/2006/relationships/image" Target="../media/image57.wmf"/><Relationship Id="rId9" Type="http://schemas.openxmlformats.org/officeDocument/2006/relationships/oleObject" Target="../embeddings/oleObject31.bin"/></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6.xml"/><Relationship Id="rId1" Type="http://schemas.openxmlformats.org/officeDocument/2006/relationships/vmlDrawing" Target="../drawings/vmlDrawing9.vml"/><Relationship Id="rId6" Type="http://schemas.openxmlformats.org/officeDocument/2006/relationships/image" Target="../media/image62.wmf"/><Relationship Id="rId5" Type="http://schemas.openxmlformats.org/officeDocument/2006/relationships/oleObject" Target="../embeddings/oleObject33.bin"/><Relationship Id="rId4" Type="http://schemas.openxmlformats.org/officeDocument/2006/relationships/image" Target="../media/image61.wmf"/></Relationships>
</file>

<file path=ppt/slides/_rels/slide37.xml.rels><?xml version="1.0" encoding="UTF-8" standalone="yes"?>
<Relationships xmlns="http://schemas.openxmlformats.org/package/2006/relationships"><Relationship Id="rId3" Type="http://schemas.openxmlformats.org/officeDocument/2006/relationships/image" Target="../media/image65.png"/><Relationship Id="rId7" Type="http://schemas.openxmlformats.org/officeDocument/2006/relationships/image" Target="../media/image64.wmf"/><Relationship Id="rId2" Type="http://schemas.openxmlformats.org/officeDocument/2006/relationships/slideLayout" Target="../slideLayouts/slideLayout6.xml"/><Relationship Id="rId1" Type="http://schemas.openxmlformats.org/officeDocument/2006/relationships/vmlDrawing" Target="../drawings/vmlDrawing10.vml"/><Relationship Id="rId6" Type="http://schemas.openxmlformats.org/officeDocument/2006/relationships/oleObject" Target="../embeddings/oleObject35.bin"/><Relationship Id="rId5" Type="http://schemas.openxmlformats.org/officeDocument/2006/relationships/image" Target="../media/image63.wmf"/><Relationship Id="rId4" Type="http://schemas.openxmlformats.org/officeDocument/2006/relationships/oleObject" Target="../embeddings/oleObject34.bin"/></Relationships>
</file>

<file path=ppt/slides/_rels/slide3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6.xml"/><Relationship Id="rId1" Type="http://schemas.openxmlformats.org/officeDocument/2006/relationships/vmlDrawing" Target="../drawings/vmlDrawing11.vml"/><Relationship Id="rId6" Type="http://schemas.openxmlformats.org/officeDocument/2006/relationships/image" Target="../media/image70.wmf"/><Relationship Id="rId5" Type="http://schemas.openxmlformats.org/officeDocument/2006/relationships/oleObject" Target="../embeddings/oleObject37.bin"/><Relationship Id="rId4" Type="http://schemas.openxmlformats.org/officeDocument/2006/relationships/image" Target="../media/image69.wmf"/></Relationships>
</file>

<file path=ppt/slides/_rels/slide41.xml.rels><?xml version="1.0" encoding="UTF-8" standalone="yes"?>
<Relationships xmlns="http://schemas.openxmlformats.org/package/2006/relationships"><Relationship Id="rId8" Type="http://schemas.openxmlformats.org/officeDocument/2006/relationships/oleObject" Target="../embeddings/oleObject40.bin"/><Relationship Id="rId3" Type="http://schemas.openxmlformats.org/officeDocument/2006/relationships/oleObject" Target="../embeddings/oleObject38.bin"/><Relationship Id="rId7" Type="http://schemas.openxmlformats.org/officeDocument/2006/relationships/image" Target="../media/image51.png"/><Relationship Id="rId2" Type="http://schemas.openxmlformats.org/officeDocument/2006/relationships/slideLayout" Target="../slideLayouts/slideLayout7.xml"/><Relationship Id="rId1" Type="http://schemas.openxmlformats.org/officeDocument/2006/relationships/vmlDrawing" Target="../drawings/vmlDrawing12.vml"/><Relationship Id="rId6" Type="http://schemas.openxmlformats.org/officeDocument/2006/relationships/image" Target="../media/image72.wmf"/><Relationship Id="rId5" Type="http://schemas.openxmlformats.org/officeDocument/2006/relationships/oleObject" Target="../embeddings/oleObject39.bin"/><Relationship Id="rId4" Type="http://schemas.openxmlformats.org/officeDocument/2006/relationships/image" Target="../media/image71.wmf"/><Relationship Id="rId9" Type="http://schemas.openxmlformats.org/officeDocument/2006/relationships/image" Target="../media/image73.wmf"/></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41.bin"/><Relationship Id="rId7" Type="http://schemas.openxmlformats.org/officeDocument/2006/relationships/image" Target="../media/image75.wmf"/><Relationship Id="rId2" Type="http://schemas.openxmlformats.org/officeDocument/2006/relationships/slideLayout" Target="../slideLayouts/slideLayout7.xml"/><Relationship Id="rId1" Type="http://schemas.openxmlformats.org/officeDocument/2006/relationships/vmlDrawing" Target="../drawings/vmlDrawing13.vml"/><Relationship Id="rId6" Type="http://schemas.openxmlformats.org/officeDocument/2006/relationships/oleObject" Target="../embeddings/oleObject42.bin"/><Relationship Id="rId5" Type="http://schemas.openxmlformats.org/officeDocument/2006/relationships/image" Target="../media/image50.png"/><Relationship Id="rId4" Type="http://schemas.openxmlformats.org/officeDocument/2006/relationships/image" Target="../media/image74.wmf"/></Relationships>
</file>

<file path=ppt/slides/_rels/slide43.xml.rels><?xml version="1.0" encoding="UTF-8" standalone="yes"?>
<Relationships xmlns="http://schemas.openxmlformats.org/package/2006/relationships"><Relationship Id="rId8" Type="http://schemas.openxmlformats.org/officeDocument/2006/relationships/image" Target="../media/image87.jpeg"/><Relationship Id="rId13" Type="http://schemas.openxmlformats.org/officeDocument/2006/relationships/oleObject" Target="../embeddings/oleObject45.bin"/><Relationship Id="rId18" Type="http://schemas.openxmlformats.org/officeDocument/2006/relationships/image" Target="../media/image80.emf"/><Relationship Id="rId3" Type="http://schemas.openxmlformats.org/officeDocument/2006/relationships/image" Target="../media/image82.jpeg"/><Relationship Id="rId21" Type="http://schemas.openxmlformats.org/officeDocument/2006/relationships/oleObject" Target="../embeddings/oleObject49.bin"/><Relationship Id="rId7" Type="http://schemas.openxmlformats.org/officeDocument/2006/relationships/image" Target="../media/image86.jpeg"/><Relationship Id="rId12" Type="http://schemas.openxmlformats.org/officeDocument/2006/relationships/image" Target="../media/image77.emf"/><Relationship Id="rId17" Type="http://schemas.openxmlformats.org/officeDocument/2006/relationships/oleObject" Target="../embeddings/oleObject47.bin"/><Relationship Id="rId2" Type="http://schemas.openxmlformats.org/officeDocument/2006/relationships/slideLayout" Target="../slideLayouts/slideLayout6.xml"/><Relationship Id="rId16" Type="http://schemas.openxmlformats.org/officeDocument/2006/relationships/image" Target="../media/image79.emf"/><Relationship Id="rId20" Type="http://schemas.openxmlformats.org/officeDocument/2006/relationships/image" Target="../media/image81.emf"/><Relationship Id="rId1" Type="http://schemas.openxmlformats.org/officeDocument/2006/relationships/vmlDrawing" Target="../drawings/vmlDrawing14.vml"/><Relationship Id="rId6" Type="http://schemas.openxmlformats.org/officeDocument/2006/relationships/image" Target="../media/image85.jpeg"/><Relationship Id="rId11" Type="http://schemas.openxmlformats.org/officeDocument/2006/relationships/oleObject" Target="../embeddings/oleObject44.bin"/><Relationship Id="rId5" Type="http://schemas.openxmlformats.org/officeDocument/2006/relationships/image" Target="../media/image84.jpeg"/><Relationship Id="rId15" Type="http://schemas.openxmlformats.org/officeDocument/2006/relationships/oleObject" Target="../embeddings/oleObject46.bin"/><Relationship Id="rId10" Type="http://schemas.openxmlformats.org/officeDocument/2006/relationships/image" Target="../media/image76.emf"/><Relationship Id="rId19" Type="http://schemas.openxmlformats.org/officeDocument/2006/relationships/oleObject" Target="../embeddings/oleObject48.bin"/><Relationship Id="rId4" Type="http://schemas.openxmlformats.org/officeDocument/2006/relationships/image" Target="../media/image83.jpeg"/><Relationship Id="rId9" Type="http://schemas.openxmlformats.org/officeDocument/2006/relationships/oleObject" Target="../embeddings/oleObject43.bin"/><Relationship Id="rId14" Type="http://schemas.openxmlformats.org/officeDocument/2006/relationships/image" Target="../media/image78.emf"/><Relationship Id="rId22" Type="http://schemas.openxmlformats.org/officeDocument/2006/relationships/image" Target="../media/image69.wmf"/></Relationships>
</file>

<file path=ppt/slides/_rels/slide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8" Type="http://schemas.openxmlformats.org/officeDocument/2006/relationships/image" Target="../media/image5.wmf"/><Relationship Id="rId13" Type="http://schemas.openxmlformats.org/officeDocument/2006/relationships/oleObject" Target="../embeddings/oleObject7.bin"/><Relationship Id="rId18" Type="http://schemas.openxmlformats.org/officeDocument/2006/relationships/image" Target="../media/image10.wmf"/><Relationship Id="rId26" Type="http://schemas.openxmlformats.org/officeDocument/2006/relationships/image" Target="../media/image14.emf"/><Relationship Id="rId3" Type="http://schemas.openxmlformats.org/officeDocument/2006/relationships/oleObject" Target="../embeddings/oleObject2.bin"/><Relationship Id="rId21" Type="http://schemas.openxmlformats.org/officeDocument/2006/relationships/oleObject" Target="../embeddings/oleObject11.bin"/><Relationship Id="rId7" Type="http://schemas.openxmlformats.org/officeDocument/2006/relationships/oleObject" Target="../embeddings/oleObject4.bin"/><Relationship Id="rId12" Type="http://schemas.openxmlformats.org/officeDocument/2006/relationships/image" Target="../media/image7.wmf"/><Relationship Id="rId17" Type="http://schemas.openxmlformats.org/officeDocument/2006/relationships/oleObject" Target="../embeddings/oleObject9.bin"/><Relationship Id="rId25" Type="http://schemas.openxmlformats.org/officeDocument/2006/relationships/oleObject" Target="../embeddings/oleObject13.bin"/><Relationship Id="rId2" Type="http://schemas.openxmlformats.org/officeDocument/2006/relationships/slideLayout" Target="../slideLayouts/slideLayout7.xml"/><Relationship Id="rId16" Type="http://schemas.openxmlformats.org/officeDocument/2006/relationships/image" Target="../media/image9.wmf"/><Relationship Id="rId20" Type="http://schemas.openxmlformats.org/officeDocument/2006/relationships/image" Target="../media/image11.wmf"/><Relationship Id="rId29" Type="http://schemas.openxmlformats.org/officeDocument/2006/relationships/oleObject" Target="../embeddings/oleObject15.bin"/><Relationship Id="rId1" Type="http://schemas.openxmlformats.org/officeDocument/2006/relationships/vmlDrawing" Target="../drawings/vmlDrawing2.vml"/><Relationship Id="rId6" Type="http://schemas.openxmlformats.org/officeDocument/2006/relationships/image" Target="../media/image4.wmf"/><Relationship Id="rId11" Type="http://schemas.openxmlformats.org/officeDocument/2006/relationships/oleObject" Target="../embeddings/oleObject6.bin"/><Relationship Id="rId24" Type="http://schemas.openxmlformats.org/officeDocument/2006/relationships/image" Target="../media/image13.wmf"/><Relationship Id="rId5" Type="http://schemas.openxmlformats.org/officeDocument/2006/relationships/oleObject" Target="../embeddings/oleObject3.bin"/><Relationship Id="rId15" Type="http://schemas.openxmlformats.org/officeDocument/2006/relationships/oleObject" Target="../embeddings/oleObject8.bin"/><Relationship Id="rId23" Type="http://schemas.openxmlformats.org/officeDocument/2006/relationships/oleObject" Target="../embeddings/oleObject12.bin"/><Relationship Id="rId28" Type="http://schemas.openxmlformats.org/officeDocument/2006/relationships/image" Target="../media/image15.emf"/><Relationship Id="rId10" Type="http://schemas.openxmlformats.org/officeDocument/2006/relationships/image" Target="../media/image6.wmf"/><Relationship Id="rId19" Type="http://schemas.openxmlformats.org/officeDocument/2006/relationships/oleObject" Target="../embeddings/oleObject10.bin"/><Relationship Id="rId4" Type="http://schemas.openxmlformats.org/officeDocument/2006/relationships/image" Target="../media/image3.wmf"/><Relationship Id="rId9" Type="http://schemas.openxmlformats.org/officeDocument/2006/relationships/oleObject" Target="../embeddings/oleObject5.bin"/><Relationship Id="rId14" Type="http://schemas.openxmlformats.org/officeDocument/2006/relationships/image" Target="../media/image8.wmf"/><Relationship Id="rId22" Type="http://schemas.openxmlformats.org/officeDocument/2006/relationships/image" Target="../media/image12.wmf"/><Relationship Id="rId27" Type="http://schemas.openxmlformats.org/officeDocument/2006/relationships/oleObject" Target="../embeddings/oleObject14.bin"/><Relationship Id="rId30" Type="http://schemas.openxmlformats.org/officeDocument/2006/relationships/image" Target="../media/image16.wmf"/></Relationships>
</file>

<file path=ppt/slides/_rels/slide50.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image" Target="../media/image89.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92.jpe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8" Type="http://schemas.openxmlformats.org/officeDocument/2006/relationships/image" Target="../media/image95.wmf"/><Relationship Id="rId3" Type="http://schemas.openxmlformats.org/officeDocument/2006/relationships/oleObject" Target="../embeddings/oleObject50.bin"/><Relationship Id="rId7" Type="http://schemas.openxmlformats.org/officeDocument/2006/relationships/oleObject" Target="../embeddings/oleObject52.bin"/><Relationship Id="rId2" Type="http://schemas.openxmlformats.org/officeDocument/2006/relationships/slideLayout" Target="../slideLayouts/slideLayout7.xml"/><Relationship Id="rId1" Type="http://schemas.openxmlformats.org/officeDocument/2006/relationships/vmlDrawing" Target="../drawings/vmlDrawing15.vml"/><Relationship Id="rId6" Type="http://schemas.openxmlformats.org/officeDocument/2006/relationships/image" Target="../media/image94.wmf"/><Relationship Id="rId5" Type="http://schemas.openxmlformats.org/officeDocument/2006/relationships/oleObject" Target="../embeddings/oleObject51.bin"/><Relationship Id="rId4" Type="http://schemas.openxmlformats.org/officeDocument/2006/relationships/image" Target="../media/image93.wmf"/></Relationships>
</file>

<file path=ppt/slides/_rels/slide56.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image" Target="../media/image96.jpeg"/><Relationship Id="rId1" Type="http://schemas.openxmlformats.org/officeDocument/2006/relationships/slideLayout" Target="../slideLayouts/slideLayout7.xml"/><Relationship Id="rId4" Type="http://schemas.openxmlformats.org/officeDocument/2006/relationships/image" Target="../media/image98.jpeg"/></Relationships>
</file>

<file path=ppt/slides/_rels/slide57.xml.rels><?xml version="1.0" encoding="UTF-8" standalone="yes"?>
<Relationships xmlns="http://schemas.openxmlformats.org/package/2006/relationships"><Relationship Id="rId8" Type="http://schemas.openxmlformats.org/officeDocument/2006/relationships/image" Target="../media/image101.wmf"/><Relationship Id="rId3" Type="http://schemas.openxmlformats.org/officeDocument/2006/relationships/oleObject" Target="../embeddings/oleObject53.bin"/><Relationship Id="rId7" Type="http://schemas.openxmlformats.org/officeDocument/2006/relationships/oleObject" Target="../embeddings/oleObject55.bin"/><Relationship Id="rId2" Type="http://schemas.openxmlformats.org/officeDocument/2006/relationships/slideLayout" Target="../slideLayouts/slideLayout7.xml"/><Relationship Id="rId1" Type="http://schemas.openxmlformats.org/officeDocument/2006/relationships/vmlDrawing" Target="../drawings/vmlDrawing16.vml"/><Relationship Id="rId6" Type="http://schemas.openxmlformats.org/officeDocument/2006/relationships/image" Target="../media/image100.wmf"/><Relationship Id="rId5" Type="http://schemas.openxmlformats.org/officeDocument/2006/relationships/oleObject" Target="../embeddings/oleObject54.bin"/><Relationship Id="rId10" Type="http://schemas.openxmlformats.org/officeDocument/2006/relationships/image" Target="../media/image102.wmf"/><Relationship Id="rId4" Type="http://schemas.openxmlformats.org/officeDocument/2006/relationships/image" Target="../media/image99.wmf"/><Relationship Id="rId9" Type="http://schemas.openxmlformats.org/officeDocument/2006/relationships/oleObject" Target="../embeddings/oleObject56.bin"/></Relationships>
</file>

<file path=ppt/slides/_rels/slide58.xml.rels><?xml version="1.0" encoding="UTF-8" standalone="yes"?>
<Relationships xmlns="http://schemas.openxmlformats.org/package/2006/relationships"><Relationship Id="rId3" Type="http://schemas.openxmlformats.org/officeDocument/2006/relationships/image" Target="../media/image104.jpeg"/><Relationship Id="rId2" Type="http://schemas.openxmlformats.org/officeDocument/2006/relationships/slideLayout" Target="../slideLayouts/slideLayout7.xml"/><Relationship Id="rId1" Type="http://schemas.openxmlformats.org/officeDocument/2006/relationships/vmlDrawing" Target="../drawings/vmlDrawing17.vml"/><Relationship Id="rId5" Type="http://schemas.openxmlformats.org/officeDocument/2006/relationships/image" Target="../media/image103.wmf"/><Relationship Id="rId4" Type="http://schemas.openxmlformats.org/officeDocument/2006/relationships/oleObject" Target="../embeddings/oleObject57.bin"/></Relationships>
</file>

<file path=ppt/slides/_rels/slide59.xml.rels><?xml version="1.0" encoding="UTF-8" standalone="yes"?>
<Relationships xmlns="http://schemas.openxmlformats.org/package/2006/relationships"><Relationship Id="rId8" Type="http://schemas.openxmlformats.org/officeDocument/2006/relationships/oleObject" Target="../embeddings/oleObject60.bin"/><Relationship Id="rId3" Type="http://schemas.openxmlformats.org/officeDocument/2006/relationships/image" Target="../media/image108.jpeg"/><Relationship Id="rId7" Type="http://schemas.openxmlformats.org/officeDocument/2006/relationships/image" Target="../media/image106.wmf"/><Relationship Id="rId2" Type="http://schemas.openxmlformats.org/officeDocument/2006/relationships/slideLayout" Target="../slideLayouts/slideLayout7.xml"/><Relationship Id="rId1" Type="http://schemas.openxmlformats.org/officeDocument/2006/relationships/vmlDrawing" Target="../drawings/vmlDrawing18.vml"/><Relationship Id="rId6" Type="http://schemas.openxmlformats.org/officeDocument/2006/relationships/oleObject" Target="../embeddings/oleObject59.bin"/><Relationship Id="rId5" Type="http://schemas.openxmlformats.org/officeDocument/2006/relationships/image" Target="../media/image105.wmf"/><Relationship Id="rId4" Type="http://schemas.openxmlformats.org/officeDocument/2006/relationships/oleObject" Target="../embeddings/oleObject58.bin"/><Relationship Id="rId9" Type="http://schemas.openxmlformats.org/officeDocument/2006/relationships/image" Target="../media/image107.wmf"/></Relationships>
</file>

<file path=ppt/slides/_rels/slide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09.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image" Target="../media/image110.gif"/><Relationship Id="rId1" Type="http://schemas.openxmlformats.org/officeDocument/2006/relationships/slideLayout" Target="../slideLayouts/slideLayout12.xml"/><Relationship Id="rId4" Type="http://schemas.openxmlformats.org/officeDocument/2006/relationships/image" Target="../media/image112.png"/></Relationships>
</file>

<file path=ppt/slides/_rels/slide62.xml.rels><?xml version="1.0" encoding="UTF-8" standalone="yes"?>
<Relationships xmlns="http://schemas.openxmlformats.org/package/2006/relationships"><Relationship Id="rId2" Type="http://schemas.openxmlformats.org/officeDocument/2006/relationships/image" Target="../media/image113.pn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115.jpeg"/><Relationship Id="rId2" Type="http://schemas.openxmlformats.org/officeDocument/2006/relationships/image" Target="../media/image114.jpeg"/><Relationship Id="rId1" Type="http://schemas.openxmlformats.org/officeDocument/2006/relationships/slideLayout" Target="../slideLayouts/slideLayout7.xml"/><Relationship Id="rId4" Type="http://schemas.openxmlformats.org/officeDocument/2006/relationships/image" Target="../media/image116.jpeg"/></Relationships>
</file>

<file path=ppt/slides/_rels/slide64.xml.rels><?xml version="1.0" encoding="UTF-8" standalone="yes"?>
<Relationships xmlns="http://schemas.openxmlformats.org/package/2006/relationships"><Relationship Id="rId2" Type="http://schemas.openxmlformats.org/officeDocument/2006/relationships/image" Target="../media/image117.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image" Target="../media/image118.pn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2" Type="http://schemas.openxmlformats.org/officeDocument/2006/relationships/image" Target="../media/image121.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21.jpeg"/><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2" Type="http://schemas.openxmlformats.org/officeDocument/2006/relationships/image" Target="../media/image122.png"/><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3" Type="http://schemas.openxmlformats.org/officeDocument/2006/relationships/oleObject" Target="../embeddings/oleObject61.bin"/><Relationship Id="rId2" Type="http://schemas.openxmlformats.org/officeDocument/2006/relationships/slideLayout" Target="../slideLayouts/slideLayout6.xml"/><Relationship Id="rId1" Type="http://schemas.openxmlformats.org/officeDocument/2006/relationships/vmlDrawing" Target="../drawings/vmlDrawing19.vml"/><Relationship Id="rId4" Type="http://schemas.openxmlformats.org/officeDocument/2006/relationships/image" Target="../media/image123.png"/></Relationships>
</file>

<file path=ppt/slides/_rels/slide75.xml.rels><?xml version="1.0" encoding="UTF-8" standalone="yes"?>
<Relationships xmlns="http://schemas.openxmlformats.org/package/2006/relationships"><Relationship Id="rId2" Type="http://schemas.openxmlformats.org/officeDocument/2006/relationships/image" Target="../media/image124.jpeg"/><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2" Type="http://schemas.openxmlformats.org/officeDocument/2006/relationships/image" Target="../media/image125.jpeg"/><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image" Target="../media/image126.gif"/><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image" Target="../media/image128.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1.xml.rels><?xml version="1.0" encoding="UTF-8" standalone="yes"?>
<Relationships xmlns="http://schemas.openxmlformats.org/package/2006/relationships"><Relationship Id="rId2" Type="http://schemas.openxmlformats.org/officeDocument/2006/relationships/image" Target="../media/image129.png"/><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2" Type="http://schemas.openxmlformats.org/officeDocument/2006/relationships/image" Target="../media/image131.png"/><Relationship Id="rId1" Type="http://schemas.openxmlformats.org/officeDocument/2006/relationships/slideLayout" Target="../slideLayouts/slideLayout14.xml"/></Relationships>
</file>

<file path=ppt/slides/_rels/slide84.xml.rels><?xml version="1.0" encoding="UTF-8" standalone="yes"?>
<Relationships xmlns="http://schemas.openxmlformats.org/package/2006/relationships"><Relationship Id="rId2" Type="http://schemas.openxmlformats.org/officeDocument/2006/relationships/image" Target="../media/image132.png"/><Relationship Id="rId1" Type="http://schemas.openxmlformats.org/officeDocument/2006/relationships/slideLayout" Target="../slideLayouts/slideLayout1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6.xml.rels><?xml version="1.0" encoding="UTF-8" standalone="yes"?>
<Relationships xmlns="http://schemas.openxmlformats.org/package/2006/relationships"><Relationship Id="rId3" Type="http://schemas.openxmlformats.org/officeDocument/2006/relationships/image" Target="../media/image134.gif"/><Relationship Id="rId2" Type="http://schemas.openxmlformats.org/officeDocument/2006/relationships/image" Target="../media/image133.png"/><Relationship Id="rId1" Type="http://schemas.openxmlformats.org/officeDocument/2006/relationships/slideLayout" Target="../slideLayouts/slideLayout14.xml"/></Relationships>
</file>

<file path=ppt/slides/_rels/slide87.xml.rels><?xml version="1.0" encoding="UTF-8" standalone="yes"?>
<Relationships xmlns="http://schemas.openxmlformats.org/package/2006/relationships"><Relationship Id="rId2" Type="http://schemas.openxmlformats.org/officeDocument/2006/relationships/image" Target="../media/image135.png"/><Relationship Id="rId1" Type="http://schemas.openxmlformats.org/officeDocument/2006/relationships/slideLayout" Target="../slideLayouts/slideLayout14.xml"/></Relationships>
</file>

<file path=ppt/slides/_rels/slide88.xml.rels><?xml version="1.0" encoding="UTF-8" standalone="yes"?>
<Relationships xmlns="http://schemas.openxmlformats.org/package/2006/relationships"><Relationship Id="rId2" Type="http://schemas.openxmlformats.org/officeDocument/2006/relationships/image" Target="../media/image136.png"/><Relationship Id="rId1" Type="http://schemas.openxmlformats.org/officeDocument/2006/relationships/slideLayout" Target="../slideLayouts/slideLayout14.xml"/></Relationships>
</file>

<file path=ppt/slides/_rels/slide89.xml.rels><?xml version="1.0" encoding="UTF-8" standalone="yes"?>
<Relationships xmlns="http://schemas.openxmlformats.org/package/2006/relationships"><Relationship Id="rId3" Type="http://schemas.openxmlformats.org/officeDocument/2006/relationships/image" Target="../media/image138.jpeg"/><Relationship Id="rId2" Type="http://schemas.openxmlformats.org/officeDocument/2006/relationships/image" Target="../media/image13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2" Type="http://schemas.openxmlformats.org/officeDocument/2006/relationships/image" Target="../media/image139.png"/><Relationship Id="rId1" Type="http://schemas.openxmlformats.org/officeDocument/2006/relationships/slideLayout" Target="../slideLayouts/slideLayout14.xml"/></Relationships>
</file>

<file path=ppt/slides/_rels/slide91.xml.rels><?xml version="1.0" encoding="UTF-8" standalone="yes"?>
<Relationships xmlns="http://schemas.openxmlformats.org/package/2006/relationships"><Relationship Id="rId3" Type="http://schemas.openxmlformats.org/officeDocument/2006/relationships/image" Target="../media/image141.jpeg"/><Relationship Id="rId2" Type="http://schemas.openxmlformats.org/officeDocument/2006/relationships/image" Target="../media/image140.png"/><Relationship Id="rId1" Type="http://schemas.openxmlformats.org/officeDocument/2006/relationships/slideLayout" Target="../slideLayouts/slideLayout14.xml"/></Relationships>
</file>

<file path=ppt/slides/_rels/slide92.xml.rels><?xml version="1.0" encoding="UTF-8" standalone="yes"?>
<Relationships xmlns="http://schemas.openxmlformats.org/package/2006/relationships"><Relationship Id="rId3" Type="http://schemas.openxmlformats.org/officeDocument/2006/relationships/image" Target="../media/image143.jpeg"/><Relationship Id="rId2" Type="http://schemas.openxmlformats.org/officeDocument/2006/relationships/image" Target="../media/image142.jpeg"/><Relationship Id="rId1" Type="http://schemas.openxmlformats.org/officeDocument/2006/relationships/slideLayout" Target="../slideLayouts/slideLayout14.xml"/></Relationships>
</file>

<file path=ppt/slides/_rels/slide93.xml.rels><?xml version="1.0" encoding="UTF-8" standalone="yes"?>
<Relationships xmlns="http://schemas.openxmlformats.org/package/2006/relationships"><Relationship Id="rId3" Type="http://schemas.openxmlformats.org/officeDocument/2006/relationships/oleObject" Target="../embeddings/oleObject62.bin"/><Relationship Id="rId2" Type="http://schemas.openxmlformats.org/officeDocument/2006/relationships/slideLayout" Target="../slideLayouts/slideLayout6.xml"/><Relationship Id="rId1" Type="http://schemas.openxmlformats.org/officeDocument/2006/relationships/vmlDrawing" Target="../drawings/vmlDrawing20.vml"/><Relationship Id="rId5" Type="http://schemas.openxmlformats.org/officeDocument/2006/relationships/oleObject" Target="../embeddings/oleObject63.bin"/><Relationship Id="rId4" Type="http://schemas.openxmlformats.org/officeDocument/2006/relationships/image" Target="../media/image144.wmf"/></Relationships>
</file>

<file path=ppt/slides/_rels/slide94.xml.rels><?xml version="1.0" encoding="UTF-8" standalone="yes"?>
<Relationships xmlns="http://schemas.openxmlformats.org/package/2006/relationships"><Relationship Id="rId3" Type="http://schemas.openxmlformats.org/officeDocument/2006/relationships/image" Target="../media/image146.png"/><Relationship Id="rId2" Type="http://schemas.openxmlformats.org/officeDocument/2006/relationships/image" Target="../media/image145.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147.jpe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148.jpeg"/><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221186" name="Group 2"/>
          <p:cNvGrpSpPr>
            <a:grpSpLocks/>
          </p:cNvGrpSpPr>
          <p:nvPr/>
        </p:nvGrpSpPr>
        <p:grpSpPr bwMode="auto">
          <a:xfrm>
            <a:off x="1066800" y="1524000"/>
            <a:ext cx="6934200" cy="5029200"/>
            <a:chOff x="672" y="816"/>
            <a:chExt cx="4368" cy="3168"/>
          </a:xfrm>
        </p:grpSpPr>
        <p:pic>
          <p:nvPicPr>
            <p:cNvPr id="22118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 y="816"/>
              <a:ext cx="4368" cy="3168"/>
            </a:xfrm>
            <a:prstGeom prst="rect">
              <a:avLst/>
            </a:prstGeom>
            <a:noFill/>
            <a:ln w="12700" cap="flat" cmpd="sng">
              <a:solidFill>
                <a:srgbClr val="FF00FF"/>
              </a:solidFill>
              <a:prstDash val="solid"/>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21188" name="Group 4"/>
            <p:cNvGrpSpPr>
              <a:grpSpLocks/>
            </p:cNvGrpSpPr>
            <p:nvPr/>
          </p:nvGrpSpPr>
          <p:grpSpPr bwMode="auto">
            <a:xfrm>
              <a:off x="3168" y="3600"/>
              <a:ext cx="1872" cy="288"/>
              <a:chOff x="3216" y="3408"/>
              <a:chExt cx="1872" cy="288"/>
            </a:xfrm>
          </p:grpSpPr>
          <p:sp>
            <p:nvSpPr>
              <p:cNvPr id="221189" name="Rectangle 5"/>
              <p:cNvSpPr>
                <a:spLocks noChangeArrowheads="1"/>
              </p:cNvSpPr>
              <p:nvPr/>
            </p:nvSpPr>
            <p:spPr bwMode="auto">
              <a:xfrm>
                <a:off x="3216" y="3408"/>
                <a:ext cx="1824" cy="288"/>
              </a:xfrm>
              <a:prstGeom prst="rect">
                <a:avLst/>
              </a:prstGeom>
              <a:solidFill>
                <a:schemeClr val="accent2"/>
              </a:solidFill>
              <a:ln w="12700">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21190" name="Text Box 6"/>
              <p:cNvSpPr txBox="1">
                <a:spLocks noChangeArrowheads="1"/>
              </p:cNvSpPr>
              <p:nvPr/>
            </p:nvSpPr>
            <p:spPr bwMode="auto">
              <a:xfrm>
                <a:off x="3216" y="3408"/>
                <a:ext cx="187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b="1">
                    <a:solidFill>
                      <a:schemeClr val="bg2"/>
                    </a:solidFill>
                  </a:rPr>
                  <a:t>Structure de la glace</a:t>
                </a:r>
              </a:p>
            </p:txBody>
          </p:sp>
        </p:grpSp>
      </p:grpSp>
      <p:sp>
        <p:nvSpPr>
          <p:cNvPr id="221191" name="Rectangle 7"/>
          <p:cNvSpPr>
            <a:spLocks noGrp="1" noChangeArrowheads="1"/>
          </p:cNvSpPr>
          <p:nvPr>
            <p:ph type="ctrTitle"/>
          </p:nvPr>
        </p:nvSpPr>
        <p:spPr>
          <a:xfrm>
            <a:off x="609600" y="0"/>
            <a:ext cx="7772400" cy="1143000"/>
          </a:xfrm>
          <a:noFill/>
          <a:ln/>
        </p:spPr>
        <p:txBody>
          <a:bodyPr/>
          <a:lstStyle/>
          <a:p>
            <a:r>
              <a:rPr lang="fr-FR" sz="3600">
                <a:solidFill>
                  <a:srgbClr val="00FFFF"/>
                </a:solidFill>
                <a:latin typeface="Verdana" pitchFamily="34" charset="0"/>
                <a:cs typeface="Times New Roman" pitchFamily="18" charset="0"/>
              </a:rPr>
              <a:t>Mécanique quantique et chimie, bases des nanotechnologies</a:t>
            </a:r>
            <a:r>
              <a:rPr lang="fr-FR" sz="3600">
                <a:solidFill>
                  <a:srgbClr val="00FFFF"/>
                </a:solidFill>
                <a:latin typeface="Arial" charset="0"/>
              </a:rPr>
              <a:t> </a:t>
            </a:r>
          </a:p>
        </p:txBody>
      </p:sp>
    </p:spTree>
  </p:cSld>
  <p:clrMapOvr>
    <a:masterClrMapping/>
  </p:clrMapOvr>
  <p:transition spd="med">
    <p:rand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h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219200"/>
            <a:ext cx="3200400" cy="1790700"/>
          </a:xfrm>
          <a:prstGeom prst="rect">
            <a:avLst/>
          </a:prstGeom>
          <a:noFill/>
          <a:extLst>
            <a:ext uri="{909E8E84-426E-40DD-AFC4-6F175D3DCCD1}">
              <a14:hiddenFill xmlns:a14="http://schemas.microsoft.com/office/drawing/2010/main">
                <a:solidFill>
                  <a:srgbClr val="FFFFFF"/>
                </a:solidFill>
              </a14:hiddenFill>
            </a:ext>
          </a:extLst>
        </p:spPr>
      </p:pic>
      <p:pic>
        <p:nvPicPr>
          <p:cNvPr id="53251" name="Picture 3" descr="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990600"/>
            <a:ext cx="3619500" cy="2447925"/>
          </a:xfrm>
          <a:prstGeom prst="rect">
            <a:avLst/>
          </a:prstGeom>
          <a:noFill/>
          <a:extLst>
            <a:ext uri="{909E8E84-426E-40DD-AFC4-6F175D3DCCD1}">
              <a14:hiddenFill xmlns:a14="http://schemas.microsoft.com/office/drawing/2010/main">
                <a:solidFill>
                  <a:srgbClr val="FFFFFF"/>
                </a:solidFill>
              </a14:hiddenFill>
            </a:ext>
          </a:extLst>
        </p:spPr>
      </p:pic>
      <p:pic>
        <p:nvPicPr>
          <p:cNvPr id="53252" name="Picture 4" descr="k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3733800"/>
            <a:ext cx="3895725" cy="2771775"/>
          </a:xfrm>
          <a:prstGeom prst="rect">
            <a:avLst/>
          </a:prstGeom>
          <a:noFill/>
          <a:extLst>
            <a:ext uri="{909E8E84-426E-40DD-AFC4-6F175D3DCCD1}">
              <a14:hiddenFill xmlns:a14="http://schemas.microsoft.com/office/drawing/2010/main">
                <a:solidFill>
                  <a:srgbClr val="FFFFFF"/>
                </a:solidFill>
              </a14:hiddenFill>
            </a:ext>
          </a:extLst>
        </p:spPr>
      </p:pic>
      <p:pic>
        <p:nvPicPr>
          <p:cNvPr id="53253" name="Picture 5" descr="r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0600" y="3695700"/>
            <a:ext cx="3971925" cy="3162300"/>
          </a:xfrm>
          <a:prstGeom prst="rect">
            <a:avLst/>
          </a:prstGeom>
          <a:noFill/>
          <a:extLst>
            <a:ext uri="{909E8E84-426E-40DD-AFC4-6F175D3DCCD1}">
              <a14:hiddenFill xmlns:a14="http://schemas.microsoft.com/office/drawing/2010/main">
                <a:solidFill>
                  <a:srgbClr val="FFFFFF"/>
                </a:solidFill>
              </a14:hiddenFill>
            </a:ext>
          </a:extLst>
        </p:spPr>
      </p:pic>
      <p:sp>
        <p:nvSpPr>
          <p:cNvPr id="53254" name="Text Box 6"/>
          <p:cNvSpPr txBox="1">
            <a:spLocks noChangeArrowheads="1"/>
          </p:cNvSpPr>
          <p:nvPr/>
        </p:nvSpPr>
        <p:spPr bwMode="auto">
          <a:xfrm>
            <a:off x="2895600" y="2108200"/>
            <a:ext cx="5095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2000" b="1">
                <a:latin typeface="Arial" charset="0"/>
                <a:cs typeface="Arial" charset="0"/>
              </a:rPr>
              <a:t>He</a:t>
            </a:r>
          </a:p>
        </p:txBody>
      </p:sp>
      <p:sp>
        <p:nvSpPr>
          <p:cNvPr id="53255" name="Text Box 7"/>
          <p:cNvSpPr txBox="1">
            <a:spLocks noChangeArrowheads="1"/>
          </p:cNvSpPr>
          <p:nvPr/>
        </p:nvSpPr>
        <p:spPr bwMode="auto">
          <a:xfrm>
            <a:off x="7848600" y="2870200"/>
            <a:ext cx="5095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2000" b="1">
                <a:latin typeface="Arial" charset="0"/>
                <a:cs typeface="Arial" charset="0"/>
              </a:rPr>
              <a:t>Ne</a:t>
            </a:r>
          </a:p>
        </p:txBody>
      </p:sp>
      <p:sp>
        <p:nvSpPr>
          <p:cNvPr id="53256" name="Text Box 8"/>
          <p:cNvSpPr txBox="1">
            <a:spLocks noChangeArrowheads="1"/>
          </p:cNvSpPr>
          <p:nvPr/>
        </p:nvSpPr>
        <p:spPr bwMode="auto">
          <a:xfrm>
            <a:off x="3505200" y="6223000"/>
            <a:ext cx="466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2000" b="1">
                <a:latin typeface="Arial" charset="0"/>
                <a:cs typeface="Arial" charset="0"/>
              </a:rPr>
              <a:t>Kr</a:t>
            </a:r>
          </a:p>
        </p:txBody>
      </p:sp>
      <p:sp>
        <p:nvSpPr>
          <p:cNvPr id="53257" name="Text Box 9"/>
          <p:cNvSpPr txBox="1">
            <a:spLocks noChangeArrowheads="1"/>
          </p:cNvSpPr>
          <p:nvPr/>
        </p:nvSpPr>
        <p:spPr bwMode="auto">
          <a:xfrm>
            <a:off x="8001000" y="6299200"/>
            <a:ext cx="5238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2000" b="1">
                <a:latin typeface="Arial" charset="0"/>
                <a:cs typeface="Arial" charset="0"/>
              </a:rPr>
              <a:t>Rn</a:t>
            </a:r>
          </a:p>
        </p:txBody>
      </p:sp>
      <p:sp>
        <p:nvSpPr>
          <p:cNvPr id="53258" name="Rectangle 10"/>
          <p:cNvSpPr>
            <a:spLocks noChangeArrowheads="1"/>
          </p:cNvSpPr>
          <p:nvPr/>
        </p:nvSpPr>
        <p:spPr bwMode="auto">
          <a:xfrm>
            <a:off x="685800" y="-228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fr-FR" sz="3600">
                <a:latin typeface="Arial" charset="0"/>
              </a:rPr>
              <a:t>Couches et sous couches</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533400" y="76200"/>
            <a:ext cx="8081963" cy="1143000"/>
          </a:xfrm>
        </p:spPr>
        <p:txBody>
          <a:bodyPr/>
          <a:lstStyle/>
          <a:p>
            <a:r>
              <a:rPr lang="fr-FR" sz="4000">
                <a:solidFill>
                  <a:schemeClr val="accent2"/>
                </a:solidFill>
              </a:rPr>
              <a:t>Allure générale des interactions</a:t>
            </a:r>
            <a:br>
              <a:rPr lang="fr-FR" sz="4000">
                <a:solidFill>
                  <a:schemeClr val="accent2"/>
                </a:solidFill>
              </a:rPr>
            </a:br>
            <a:r>
              <a:rPr lang="fr-FR" sz="4000">
                <a:solidFill>
                  <a:schemeClr val="accent2"/>
                </a:solidFill>
              </a:rPr>
              <a:t>dans la matière</a:t>
            </a:r>
          </a:p>
        </p:txBody>
      </p:sp>
      <p:grpSp>
        <p:nvGrpSpPr>
          <p:cNvPr id="72707" name="Group 3"/>
          <p:cNvGrpSpPr>
            <a:grpSpLocks/>
          </p:cNvGrpSpPr>
          <p:nvPr/>
        </p:nvGrpSpPr>
        <p:grpSpPr bwMode="auto">
          <a:xfrm>
            <a:off x="3962400" y="2971800"/>
            <a:ext cx="4660900" cy="3479800"/>
            <a:chOff x="2496" y="1872"/>
            <a:chExt cx="2936" cy="2192"/>
          </a:xfrm>
        </p:grpSpPr>
        <p:sp>
          <p:nvSpPr>
            <p:cNvPr id="72708" name="Puzzle2"/>
            <p:cNvSpPr>
              <a:spLocks noChangeAspect="1" noEditPoints="1" noChangeArrowheads="1"/>
            </p:cNvSpPr>
            <p:nvPr/>
          </p:nvSpPr>
          <p:spPr bwMode="blackWhite">
            <a:xfrm>
              <a:off x="2496" y="3456"/>
              <a:ext cx="2784" cy="608"/>
            </a:xfrm>
            <a:custGeom>
              <a:avLst/>
              <a:gdLst>
                <a:gd name="T0" fmla="*/ 6542 w 21600"/>
                <a:gd name="T1" fmla="*/ 9180 h 21600"/>
                <a:gd name="T2" fmla="*/ 15685 w 21600"/>
                <a:gd name="T3" fmla="*/ 12569 h 21600"/>
              </a:gdLst>
              <a:ahLst/>
              <a:cxnLst/>
              <a:rect l="T0" t="T1" r="T2" b="T3"/>
              <a:pathLst>
                <a:path w="21600" h="21600">
                  <a:moveTo>
                    <a:pt x="9365" y="20836"/>
                  </a:moveTo>
                  <a:lnTo>
                    <a:pt x="9534" y="20836"/>
                  </a:lnTo>
                  <a:lnTo>
                    <a:pt x="9690" y="20762"/>
                  </a:lnTo>
                  <a:lnTo>
                    <a:pt x="9814" y="20687"/>
                  </a:lnTo>
                  <a:lnTo>
                    <a:pt x="9926" y="20575"/>
                  </a:lnTo>
                  <a:lnTo>
                    <a:pt x="10015" y="20426"/>
                  </a:lnTo>
                  <a:lnTo>
                    <a:pt x="10071" y="20296"/>
                  </a:lnTo>
                  <a:lnTo>
                    <a:pt x="10116" y="20110"/>
                  </a:lnTo>
                  <a:lnTo>
                    <a:pt x="10139" y="19905"/>
                  </a:lnTo>
                  <a:lnTo>
                    <a:pt x="10139" y="19682"/>
                  </a:lnTo>
                  <a:lnTo>
                    <a:pt x="10116" y="19440"/>
                  </a:lnTo>
                  <a:lnTo>
                    <a:pt x="10071" y="19142"/>
                  </a:lnTo>
                  <a:lnTo>
                    <a:pt x="10015" y="18900"/>
                  </a:lnTo>
                  <a:lnTo>
                    <a:pt x="9903" y="18620"/>
                  </a:lnTo>
                  <a:lnTo>
                    <a:pt x="9791" y="18285"/>
                  </a:lnTo>
                  <a:lnTo>
                    <a:pt x="9646" y="17968"/>
                  </a:lnTo>
                  <a:lnTo>
                    <a:pt x="9478" y="17652"/>
                  </a:lnTo>
                  <a:lnTo>
                    <a:pt x="9388" y="17466"/>
                  </a:lnTo>
                  <a:lnTo>
                    <a:pt x="9321" y="17298"/>
                  </a:lnTo>
                  <a:lnTo>
                    <a:pt x="9265" y="17112"/>
                  </a:lnTo>
                  <a:lnTo>
                    <a:pt x="9197" y="16926"/>
                  </a:lnTo>
                  <a:lnTo>
                    <a:pt x="9130" y="16535"/>
                  </a:lnTo>
                  <a:lnTo>
                    <a:pt x="9108" y="16144"/>
                  </a:lnTo>
                  <a:lnTo>
                    <a:pt x="9108" y="15753"/>
                  </a:lnTo>
                  <a:lnTo>
                    <a:pt x="9175" y="15362"/>
                  </a:lnTo>
                  <a:lnTo>
                    <a:pt x="9242" y="14971"/>
                  </a:lnTo>
                  <a:lnTo>
                    <a:pt x="9365" y="14580"/>
                  </a:lnTo>
                  <a:lnTo>
                    <a:pt x="9500" y="14244"/>
                  </a:lnTo>
                  <a:lnTo>
                    <a:pt x="9668" y="13891"/>
                  </a:lnTo>
                  <a:lnTo>
                    <a:pt x="9858" y="13611"/>
                  </a:lnTo>
                  <a:lnTo>
                    <a:pt x="10071" y="13351"/>
                  </a:lnTo>
                  <a:lnTo>
                    <a:pt x="10295" y="13146"/>
                  </a:lnTo>
                  <a:lnTo>
                    <a:pt x="10553" y="12997"/>
                  </a:lnTo>
                  <a:lnTo>
                    <a:pt x="10811" y="12885"/>
                  </a:lnTo>
                  <a:lnTo>
                    <a:pt x="11068" y="12866"/>
                  </a:lnTo>
                  <a:lnTo>
                    <a:pt x="11348" y="12885"/>
                  </a:lnTo>
                  <a:lnTo>
                    <a:pt x="11606" y="12997"/>
                  </a:lnTo>
                  <a:lnTo>
                    <a:pt x="11841" y="13183"/>
                  </a:lnTo>
                  <a:lnTo>
                    <a:pt x="12054" y="13388"/>
                  </a:lnTo>
                  <a:lnTo>
                    <a:pt x="12245" y="13648"/>
                  </a:lnTo>
                  <a:lnTo>
                    <a:pt x="12413" y="13928"/>
                  </a:lnTo>
                  <a:lnTo>
                    <a:pt x="12547" y="14244"/>
                  </a:lnTo>
                  <a:lnTo>
                    <a:pt x="12682" y="14617"/>
                  </a:lnTo>
                  <a:lnTo>
                    <a:pt x="12760" y="15008"/>
                  </a:lnTo>
                  <a:lnTo>
                    <a:pt x="12827" y="15399"/>
                  </a:lnTo>
                  <a:lnTo>
                    <a:pt x="12850" y="15753"/>
                  </a:lnTo>
                  <a:lnTo>
                    <a:pt x="12850" y="16144"/>
                  </a:lnTo>
                  <a:lnTo>
                    <a:pt x="12805" y="16535"/>
                  </a:lnTo>
                  <a:lnTo>
                    <a:pt x="12738" y="16888"/>
                  </a:lnTo>
                  <a:lnTo>
                    <a:pt x="12659" y="17224"/>
                  </a:lnTo>
                  <a:lnTo>
                    <a:pt x="12502" y="17503"/>
                  </a:lnTo>
                  <a:lnTo>
                    <a:pt x="12222" y="18043"/>
                  </a:lnTo>
                  <a:lnTo>
                    <a:pt x="11965" y="18546"/>
                  </a:lnTo>
                  <a:lnTo>
                    <a:pt x="11864" y="18751"/>
                  </a:lnTo>
                  <a:lnTo>
                    <a:pt x="11774" y="18974"/>
                  </a:lnTo>
                  <a:lnTo>
                    <a:pt x="11707" y="19179"/>
                  </a:lnTo>
                  <a:lnTo>
                    <a:pt x="11662" y="19365"/>
                  </a:lnTo>
                  <a:lnTo>
                    <a:pt x="11629" y="19570"/>
                  </a:lnTo>
                  <a:lnTo>
                    <a:pt x="11629" y="19756"/>
                  </a:lnTo>
                  <a:lnTo>
                    <a:pt x="11629" y="19942"/>
                  </a:lnTo>
                  <a:lnTo>
                    <a:pt x="11640" y="20110"/>
                  </a:lnTo>
                  <a:lnTo>
                    <a:pt x="11707" y="20296"/>
                  </a:lnTo>
                  <a:lnTo>
                    <a:pt x="11797" y="20464"/>
                  </a:lnTo>
                  <a:lnTo>
                    <a:pt x="11886" y="20650"/>
                  </a:lnTo>
                  <a:lnTo>
                    <a:pt x="12032" y="20836"/>
                  </a:lnTo>
                  <a:lnTo>
                    <a:pt x="12200" y="21004"/>
                  </a:lnTo>
                  <a:lnTo>
                    <a:pt x="12413" y="21190"/>
                  </a:lnTo>
                  <a:lnTo>
                    <a:pt x="12659" y="21320"/>
                  </a:lnTo>
                  <a:lnTo>
                    <a:pt x="12951" y="21432"/>
                  </a:lnTo>
                  <a:lnTo>
                    <a:pt x="13275" y="21544"/>
                  </a:lnTo>
                  <a:lnTo>
                    <a:pt x="13600" y="21655"/>
                  </a:lnTo>
                  <a:lnTo>
                    <a:pt x="13970" y="21693"/>
                  </a:lnTo>
                  <a:lnTo>
                    <a:pt x="14329" y="21730"/>
                  </a:lnTo>
                  <a:lnTo>
                    <a:pt x="14698" y="21730"/>
                  </a:lnTo>
                  <a:lnTo>
                    <a:pt x="15057" y="21730"/>
                  </a:lnTo>
                  <a:lnTo>
                    <a:pt x="15426" y="21655"/>
                  </a:lnTo>
                  <a:lnTo>
                    <a:pt x="15774" y="21581"/>
                  </a:lnTo>
                  <a:lnTo>
                    <a:pt x="16110" y="21432"/>
                  </a:lnTo>
                  <a:lnTo>
                    <a:pt x="16435" y="21302"/>
                  </a:lnTo>
                  <a:lnTo>
                    <a:pt x="16715" y="21078"/>
                  </a:lnTo>
                  <a:lnTo>
                    <a:pt x="16950" y="20836"/>
                  </a:lnTo>
                  <a:lnTo>
                    <a:pt x="17017" y="20650"/>
                  </a:lnTo>
                  <a:lnTo>
                    <a:pt x="17062" y="20426"/>
                  </a:lnTo>
                  <a:lnTo>
                    <a:pt x="17107" y="20222"/>
                  </a:lnTo>
                  <a:lnTo>
                    <a:pt x="17129" y="19980"/>
                  </a:lnTo>
                  <a:lnTo>
                    <a:pt x="17141" y="19477"/>
                  </a:lnTo>
                  <a:lnTo>
                    <a:pt x="17141" y="18974"/>
                  </a:lnTo>
                  <a:lnTo>
                    <a:pt x="17129" y="18397"/>
                  </a:lnTo>
                  <a:lnTo>
                    <a:pt x="17085" y="17820"/>
                  </a:lnTo>
                  <a:lnTo>
                    <a:pt x="17040" y="17261"/>
                  </a:lnTo>
                  <a:lnTo>
                    <a:pt x="16973" y="16646"/>
                  </a:lnTo>
                  <a:lnTo>
                    <a:pt x="16827" y="15511"/>
                  </a:lnTo>
                  <a:lnTo>
                    <a:pt x="16715" y="14393"/>
                  </a:lnTo>
                  <a:lnTo>
                    <a:pt x="16692" y="13928"/>
                  </a:lnTo>
                  <a:lnTo>
                    <a:pt x="16670" y="13462"/>
                  </a:lnTo>
                  <a:lnTo>
                    <a:pt x="16692" y="13071"/>
                  </a:lnTo>
                  <a:lnTo>
                    <a:pt x="16760" y="12755"/>
                  </a:lnTo>
                  <a:lnTo>
                    <a:pt x="16827" y="12419"/>
                  </a:lnTo>
                  <a:lnTo>
                    <a:pt x="16928" y="12140"/>
                  </a:lnTo>
                  <a:lnTo>
                    <a:pt x="17062" y="11898"/>
                  </a:lnTo>
                  <a:lnTo>
                    <a:pt x="17185" y="11675"/>
                  </a:lnTo>
                  <a:lnTo>
                    <a:pt x="17342" y="11470"/>
                  </a:lnTo>
                  <a:lnTo>
                    <a:pt x="17488" y="11284"/>
                  </a:lnTo>
                  <a:lnTo>
                    <a:pt x="17667" y="11135"/>
                  </a:lnTo>
                  <a:lnTo>
                    <a:pt x="17835" y="11042"/>
                  </a:lnTo>
                  <a:lnTo>
                    <a:pt x="18003" y="10930"/>
                  </a:lnTo>
                  <a:lnTo>
                    <a:pt x="18182" y="10893"/>
                  </a:lnTo>
                  <a:lnTo>
                    <a:pt x="18351" y="10893"/>
                  </a:lnTo>
                  <a:lnTo>
                    <a:pt x="18519" y="10967"/>
                  </a:lnTo>
                  <a:lnTo>
                    <a:pt x="18675" y="11042"/>
                  </a:lnTo>
                  <a:lnTo>
                    <a:pt x="18821" y="11172"/>
                  </a:lnTo>
                  <a:lnTo>
                    <a:pt x="18978" y="11358"/>
                  </a:lnTo>
                  <a:lnTo>
                    <a:pt x="19101" y="11600"/>
                  </a:lnTo>
                  <a:lnTo>
                    <a:pt x="19236" y="11861"/>
                  </a:lnTo>
                  <a:lnTo>
                    <a:pt x="19404" y="12028"/>
                  </a:lnTo>
                  <a:lnTo>
                    <a:pt x="19572" y="12177"/>
                  </a:lnTo>
                  <a:lnTo>
                    <a:pt x="19785" y="12289"/>
                  </a:lnTo>
                  <a:lnTo>
                    <a:pt x="19986" y="12289"/>
                  </a:lnTo>
                  <a:lnTo>
                    <a:pt x="20199" y="12289"/>
                  </a:lnTo>
                  <a:lnTo>
                    <a:pt x="20412" y="12215"/>
                  </a:lnTo>
                  <a:lnTo>
                    <a:pt x="20602" y="12103"/>
                  </a:lnTo>
                  <a:lnTo>
                    <a:pt x="20804" y="11973"/>
                  </a:lnTo>
                  <a:lnTo>
                    <a:pt x="20995" y="11786"/>
                  </a:lnTo>
                  <a:lnTo>
                    <a:pt x="21163" y="11563"/>
                  </a:lnTo>
                  <a:lnTo>
                    <a:pt x="21319" y="11321"/>
                  </a:lnTo>
                  <a:lnTo>
                    <a:pt x="21420" y="11079"/>
                  </a:lnTo>
                  <a:lnTo>
                    <a:pt x="21532" y="10744"/>
                  </a:lnTo>
                  <a:lnTo>
                    <a:pt x="21577" y="10427"/>
                  </a:lnTo>
                  <a:lnTo>
                    <a:pt x="21600" y="10111"/>
                  </a:lnTo>
                  <a:lnTo>
                    <a:pt x="21577" y="9608"/>
                  </a:lnTo>
                  <a:lnTo>
                    <a:pt x="21532" y="9142"/>
                  </a:lnTo>
                  <a:lnTo>
                    <a:pt x="21420" y="8751"/>
                  </a:lnTo>
                  <a:lnTo>
                    <a:pt x="21319" y="8397"/>
                  </a:lnTo>
                  <a:lnTo>
                    <a:pt x="21163" y="8062"/>
                  </a:lnTo>
                  <a:lnTo>
                    <a:pt x="20995" y="7820"/>
                  </a:lnTo>
                  <a:lnTo>
                    <a:pt x="20804" y="7597"/>
                  </a:lnTo>
                  <a:lnTo>
                    <a:pt x="20602" y="7429"/>
                  </a:lnTo>
                  <a:lnTo>
                    <a:pt x="20412" y="7317"/>
                  </a:lnTo>
                  <a:lnTo>
                    <a:pt x="20199" y="7206"/>
                  </a:lnTo>
                  <a:lnTo>
                    <a:pt x="19986" y="7168"/>
                  </a:lnTo>
                  <a:lnTo>
                    <a:pt x="19785" y="7206"/>
                  </a:lnTo>
                  <a:lnTo>
                    <a:pt x="19572" y="7243"/>
                  </a:lnTo>
                  <a:lnTo>
                    <a:pt x="19404" y="7355"/>
                  </a:lnTo>
                  <a:lnTo>
                    <a:pt x="19236" y="7504"/>
                  </a:lnTo>
                  <a:lnTo>
                    <a:pt x="19101" y="7708"/>
                  </a:lnTo>
                  <a:lnTo>
                    <a:pt x="18978" y="7895"/>
                  </a:lnTo>
                  <a:lnTo>
                    <a:pt x="18799" y="8025"/>
                  </a:lnTo>
                  <a:lnTo>
                    <a:pt x="18631" y="8174"/>
                  </a:lnTo>
                  <a:lnTo>
                    <a:pt x="18440" y="8248"/>
                  </a:lnTo>
                  <a:lnTo>
                    <a:pt x="18239" y="8286"/>
                  </a:lnTo>
                  <a:lnTo>
                    <a:pt x="18048" y="8323"/>
                  </a:lnTo>
                  <a:lnTo>
                    <a:pt x="17858" y="8323"/>
                  </a:lnTo>
                  <a:lnTo>
                    <a:pt x="17667" y="8248"/>
                  </a:lnTo>
                  <a:lnTo>
                    <a:pt x="17465" y="8174"/>
                  </a:lnTo>
                  <a:lnTo>
                    <a:pt x="17275" y="8062"/>
                  </a:lnTo>
                  <a:lnTo>
                    <a:pt x="17107" y="7969"/>
                  </a:lnTo>
                  <a:lnTo>
                    <a:pt x="16950" y="7783"/>
                  </a:lnTo>
                  <a:lnTo>
                    <a:pt x="16827" y="7597"/>
                  </a:lnTo>
                  <a:lnTo>
                    <a:pt x="16715" y="7429"/>
                  </a:lnTo>
                  <a:lnTo>
                    <a:pt x="16648" y="7168"/>
                  </a:lnTo>
                  <a:lnTo>
                    <a:pt x="16614" y="6926"/>
                  </a:lnTo>
                  <a:lnTo>
                    <a:pt x="16592" y="6498"/>
                  </a:lnTo>
                  <a:lnTo>
                    <a:pt x="16592" y="5772"/>
                  </a:lnTo>
                  <a:lnTo>
                    <a:pt x="16625" y="4915"/>
                  </a:lnTo>
                  <a:lnTo>
                    <a:pt x="16670" y="3928"/>
                  </a:lnTo>
                  <a:lnTo>
                    <a:pt x="16737" y="2960"/>
                  </a:lnTo>
                  <a:lnTo>
                    <a:pt x="16804" y="1992"/>
                  </a:lnTo>
                  <a:lnTo>
                    <a:pt x="16883" y="1173"/>
                  </a:lnTo>
                  <a:lnTo>
                    <a:pt x="16950" y="521"/>
                  </a:lnTo>
                  <a:lnTo>
                    <a:pt x="16928" y="521"/>
                  </a:lnTo>
                  <a:lnTo>
                    <a:pt x="16905" y="521"/>
                  </a:lnTo>
                  <a:lnTo>
                    <a:pt x="16244" y="484"/>
                  </a:lnTo>
                  <a:lnTo>
                    <a:pt x="15617" y="428"/>
                  </a:lnTo>
                  <a:lnTo>
                    <a:pt x="15046" y="353"/>
                  </a:lnTo>
                  <a:lnTo>
                    <a:pt x="14508" y="279"/>
                  </a:lnTo>
                  <a:lnTo>
                    <a:pt x="14026" y="167"/>
                  </a:lnTo>
                  <a:lnTo>
                    <a:pt x="13623" y="93"/>
                  </a:lnTo>
                  <a:lnTo>
                    <a:pt x="13320" y="18"/>
                  </a:lnTo>
                  <a:lnTo>
                    <a:pt x="13107" y="18"/>
                  </a:lnTo>
                  <a:lnTo>
                    <a:pt x="12973" y="18"/>
                  </a:lnTo>
                  <a:lnTo>
                    <a:pt x="12850" y="130"/>
                  </a:lnTo>
                  <a:lnTo>
                    <a:pt x="12715" y="279"/>
                  </a:lnTo>
                  <a:lnTo>
                    <a:pt x="12614" y="446"/>
                  </a:lnTo>
                  <a:lnTo>
                    <a:pt x="12502" y="670"/>
                  </a:lnTo>
                  <a:lnTo>
                    <a:pt x="12413" y="912"/>
                  </a:lnTo>
                  <a:lnTo>
                    <a:pt x="12357" y="1210"/>
                  </a:lnTo>
                  <a:lnTo>
                    <a:pt x="12312" y="1526"/>
                  </a:lnTo>
                  <a:lnTo>
                    <a:pt x="12267" y="1843"/>
                  </a:lnTo>
                  <a:lnTo>
                    <a:pt x="12245" y="2215"/>
                  </a:lnTo>
                  <a:lnTo>
                    <a:pt x="12267" y="2532"/>
                  </a:lnTo>
                  <a:lnTo>
                    <a:pt x="12312" y="2886"/>
                  </a:lnTo>
                  <a:lnTo>
                    <a:pt x="12379" y="3240"/>
                  </a:lnTo>
                  <a:lnTo>
                    <a:pt x="12458" y="3556"/>
                  </a:lnTo>
                  <a:lnTo>
                    <a:pt x="12570" y="3891"/>
                  </a:lnTo>
                  <a:lnTo>
                    <a:pt x="12738" y="4171"/>
                  </a:lnTo>
                  <a:lnTo>
                    <a:pt x="12917" y="4487"/>
                  </a:lnTo>
                  <a:lnTo>
                    <a:pt x="13040" y="4860"/>
                  </a:lnTo>
                  <a:lnTo>
                    <a:pt x="13152" y="5251"/>
                  </a:lnTo>
                  <a:lnTo>
                    <a:pt x="13208" y="5604"/>
                  </a:lnTo>
                  <a:lnTo>
                    <a:pt x="13253" y="5995"/>
                  </a:lnTo>
                  <a:lnTo>
                    <a:pt x="13231" y="6386"/>
                  </a:lnTo>
                  <a:lnTo>
                    <a:pt x="13208" y="6740"/>
                  </a:lnTo>
                  <a:lnTo>
                    <a:pt x="13130" y="7094"/>
                  </a:lnTo>
                  <a:lnTo>
                    <a:pt x="13040" y="7429"/>
                  </a:lnTo>
                  <a:lnTo>
                    <a:pt x="12895" y="7746"/>
                  </a:lnTo>
                  <a:lnTo>
                    <a:pt x="12715" y="8025"/>
                  </a:lnTo>
                  <a:lnTo>
                    <a:pt x="12525" y="8286"/>
                  </a:lnTo>
                  <a:lnTo>
                    <a:pt x="12312" y="8491"/>
                  </a:lnTo>
                  <a:lnTo>
                    <a:pt x="12054" y="8677"/>
                  </a:lnTo>
                  <a:lnTo>
                    <a:pt x="11752" y="8788"/>
                  </a:lnTo>
                  <a:lnTo>
                    <a:pt x="11449" y="8826"/>
                  </a:lnTo>
                  <a:lnTo>
                    <a:pt x="11281" y="8826"/>
                  </a:lnTo>
                  <a:lnTo>
                    <a:pt x="11124" y="8826"/>
                  </a:lnTo>
                  <a:lnTo>
                    <a:pt x="11001" y="8788"/>
                  </a:lnTo>
                  <a:lnTo>
                    <a:pt x="10844" y="8714"/>
                  </a:lnTo>
                  <a:lnTo>
                    <a:pt x="10721" y="8640"/>
                  </a:lnTo>
                  <a:lnTo>
                    <a:pt x="10609" y="8565"/>
                  </a:lnTo>
                  <a:lnTo>
                    <a:pt x="10486" y="8453"/>
                  </a:lnTo>
                  <a:lnTo>
                    <a:pt x="10374" y="8323"/>
                  </a:lnTo>
                  <a:lnTo>
                    <a:pt x="10183" y="8062"/>
                  </a:lnTo>
                  <a:lnTo>
                    <a:pt x="10038" y="7746"/>
                  </a:lnTo>
                  <a:lnTo>
                    <a:pt x="9903" y="7392"/>
                  </a:lnTo>
                  <a:lnTo>
                    <a:pt x="9791" y="7001"/>
                  </a:lnTo>
                  <a:lnTo>
                    <a:pt x="9735" y="6610"/>
                  </a:lnTo>
                  <a:lnTo>
                    <a:pt x="9690" y="6219"/>
                  </a:lnTo>
                  <a:lnTo>
                    <a:pt x="9668" y="5772"/>
                  </a:lnTo>
                  <a:lnTo>
                    <a:pt x="9690" y="5381"/>
                  </a:lnTo>
                  <a:lnTo>
                    <a:pt x="9758" y="4990"/>
                  </a:lnTo>
                  <a:lnTo>
                    <a:pt x="9836" y="4636"/>
                  </a:lnTo>
                  <a:lnTo>
                    <a:pt x="9948" y="4320"/>
                  </a:lnTo>
                  <a:lnTo>
                    <a:pt x="10071" y="4022"/>
                  </a:lnTo>
                  <a:lnTo>
                    <a:pt x="10206" y="3817"/>
                  </a:lnTo>
                  <a:lnTo>
                    <a:pt x="10318" y="3593"/>
                  </a:lnTo>
                  <a:lnTo>
                    <a:pt x="10396" y="3351"/>
                  </a:lnTo>
                  <a:lnTo>
                    <a:pt x="10463" y="3109"/>
                  </a:lnTo>
                  <a:lnTo>
                    <a:pt x="10508" y="2848"/>
                  </a:lnTo>
                  <a:lnTo>
                    <a:pt x="10531" y="2606"/>
                  </a:lnTo>
                  <a:lnTo>
                    <a:pt x="10508" y="2346"/>
                  </a:lnTo>
                  <a:lnTo>
                    <a:pt x="10463" y="2141"/>
                  </a:lnTo>
                  <a:lnTo>
                    <a:pt x="10396" y="1880"/>
                  </a:lnTo>
                  <a:lnTo>
                    <a:pt x="10295" y="1638"/>
                  </a:lnTo>
                  <a:lnTo>
                    <a:pt x="10161" y="1415"/>
                  </a:lnTo>
                  <a:lnTo>
                    <a:pt x="9970" y="1210"/>
                  </a:lnTo>
                  <a:lnTo>
                    <a:pt x="9758" y="986"/>
                  </a:lnTo>
                  <a:lnTo>
                    <a:pt x="9500" y="819"/>
                  </a:lnTo>
                  <a:lnTo>
                    <a:pt x="9197" y="670"/>
                  </a:lnTo>
                  <a:lnTo>
                    <a:pt x="8850" y="521"/>
                  </a:lnTo>
                  <a:lnTo>
                    <a:pt x="8480" y="446"/>
                  </a:lnTo>
                  <a:lnTo>
                    <a:pt x="8010" y="428"/>
                  </a:lnTo>
                  <a:lnTo>
                    <a:pt x="7427" y="428"/>
                  </a:lnTo>
                  <a:lnTo>
                    <a:pt x="6834" y="446"/>
                  </a:lnTo>
                  <a:lnTo>
                    <a:pt x="6206" y="521"/>
                  </a:lnTo>
                  <a:lnTo>
                    <a:pt x="5624" y="633"/>
                  </a:lnTo>
                  <a:lnTo>
                    <a:pt x="5131" y="744"/>
                  </a:lnTo>
                  <a:lnTo>
                    <a:pt x="4750" y="856"/>
                  </a:lnTo>
                  <a:lnTo>
                    <a:pt x="4873" y="1564"/>
                  </a:lnTo>
                  <a:lnTo>
                    <a:pt x="5052" y="2495"/>
                  </a:lnTo>
                  <a:lnTo>
                    <a:pt x="5198" y="3556"/>
                  </a:lnTo>
                  <a:lnTo>
                    <a:pt x="5321" y="4673"/>
                  </a:lnTo>
                  <a:lnTo>
                    <a:pt x="5366" y="5213"/>
                  </a:lnTo>
                  <a:lnTo>
                    <a:pt x="5411" y="5753"/>
                  </a:lnTo>
                  <a:lnTo>
                    <a:pt x="5433" y="6275"/>
                  </a:lnTo>
                  <a:lnTo>
                    <a:pt x="5433" y="6740"/>
                  </a:lnTo>
                  <a:lnTo>
                    <a:pt x="5388" y="7168"/>
                  </a:lnTo>
                  <a:lnTo>
                    <a:pt x="5343" y="7541"/>
                  </a:lnTo>
                  <a:lnTo>
                    <a:pt x="5310" y="7708"/>
                  </a:lnTo>
                  <a:lnTo>
                    <a:pt x="5265" y="7857"/>
                  </a:lnTo>
                  <a:lnTo>
                    <a:pt x="5220" y="7969"/>
                  </a:lnTo>
                  <a:lnTo>
                    <a:pt x="5153" y="8062"/>
                  </a:lnTo>
                  <a:lnTo>
                    <a:pt x="5030" y="8248"/>
                  </a:lnTo>
                  <a:lnTo>
                    <a:pt x="4873" y="8397"/>
                  </a:lnTo>
                  <a:lnTo>
                    <a:pt x="4750" y="8528"/>
                  </a:lnTo>
                  <a:lnTo>
                    <a:pt x="4593" y="8640"/>
                  </a:lnTo>
                  <a:lnTo>
                    <a:pt x="4447" y="8714"/>
                  </a:lnTo>
                  <a:lnTo>
                    <a:pt x="4290" y="8751"/>
                  </a:lnTo>
                  <a:lnTo>
                    <a:pt x="4122" y="8788"/>
                  </a:lnTo>
                  <a:lnTo>
                    <a:pt x="3977" y="8788"/>
                  </a:lnTo>
                  <a:lnTo>
                    <a:pt x="3820" y="8751"/>
                  </a:lnTo>
                  <a:lnTo>
                    <a:pt x="3697" y="8714"/>
                  </a:lnTo>
                  <a:lnTo>
                    <a:pt x="3540" y="8677"/>
                  </a:lnTo>
                  <a:lnTo>
                    <a:pt x="3417" y="8602"/>
                  </a:lnTo>
                  <a:lnTo>
                    <a:pt x="3282" y="8491"/>
                  </a:lnTo>
                  <a:lnTo>
                    <a:pt x="3159" y="8360"/>
                  </a:lnTo>
                  <a:lnTo>
                    <a:pt x="3047" y="8248"/>
                  </a:lnTo>
                  <a:lnTo>
                    <a:pt x="2957" y="8062"/>
                  </a:lnTo>
                  <a:lnTo>
                    <a:pt x="2812" y="7857"/>
                  </a:lnTo>
                  <a:lnTo>
                    <a:pt x="2643" y="7671"/>
                  </a:lnTo>
                  <a:lnTo>
                    <a:pt x="2442" y="7541"/>
                  </a:lnTo>
                  <a:lnTo>
                    <a:pt x="2207" y="7466"/>
                  </a:lnTo>
                  <a:lnTo>
                    <a:pt x="1994" y="7429"/>
                  </a:lnTo>
                  <a:lnTo>
                    <a:pt x="1736" y="7429"/>
                  </a:lnTo>
                  <a:lnTo>
                    <a:pt x="1501" y="7466"/>
                  </a:lnTo>
                  <a:lnTo>
                    <a:pt x="1265" y="7559"/>
                  </a:lnTo>
                  <a:lnTo>
                    <a:pt x="1030" y="7708"/>
                  </a:lnTo>
                  <a:lnTo>
                    <a:pt x="817" y="7932"/>
                  </a:lnTo>
                  <a:lnTo>
                    <a:pt x="593" y="8211"/>
                  </a:lnTo>
                  <a:lnTo>
                    <a:pt x="425" y="8528"/>
                  </a:lnTo>
                  <a:lnTo>
                    <a:pt x="358" y="8714"/>
                  </a:lnTo>
                  <a:lnTo>
                    <a:pt x="280" y="8919"/>
                  </a:lnTo>
                  <a:lnTo>
                    <a:pt x="235" y="9142"/>
                  </a:lnTo>
                  <a:lnTo>
                    <a:pt x="168" y="9347"/>
                  </a:lnTo>
                  <a:lnTo>
                    <a:pt x="123" y="9608"/>
                  </a:lnTo>
                  <a:lnTo>
                    <a:pt x="100" y="9887"/>
                  </a:lnTo>
                  <a:lnTo>
                    <a:pt x="78" y="10185"/>
                  </a:lnTo>
                  <a:lnTo>
                    <a:pt x="78" y="10464"/>
                  </a:lnTo>
                  <a:lnTo>
                    <a:pt x="78" y="10706"/>
                  </a:lnTo>
                  <a:lnTo>
                    <a:pt x="100" y="10967"/>
                  </a:lnTo>
                  <a:lnTo>
                    <a:pt x="123" y="11172"/>
                  </a:lnTo>
                  <a:lnTo>
                    <a:pt x="168" y="11395"/>
                  </a:lnTo>
                  <a:lnTo>
                    <a:pt x="212" y="11600"/>
                  </a:lnTo>
                  <a:lnTo>
                    <a:pt x="280" y="11786"/>
                  </a:lnTo>
                  <a:lnTo>
                    <a:pt x="336" y="11973"/>
                  </a:lnTo>
                  <a:lnTo>
                    <a:pt x="425" y="12140"/>
                  </a:lnTo>
                  <a:lnTo>
                    <a:pt x="582" y="12419"/>
                  </a:lnTo>
                  <a:lnTo>
                    <a:pt x="773" y="12680"/>
                  </a:lnTo>
                  <a:lnTo>
                    <a:pt x="985" y="12866"/>
                  </a:lnTo>
                  <a:lnTo>
                    <a:pt x="1198" y="12997"/>
                  </a:lnTo>
                  <a:lnTo>
                    <a:pt x="1434" y="13108"/>
                  </a:lnTo>
                  <a:lnTo>
                    <a:pt x="1646" y="13183"/>
                  </a:lnTo>
                  <a:lnTo>
                    <a:pt x="1893" y="13183"/>
                  </a:lnTo>
                  <a:lnTo>
                    <a:pt x="2106" y="13146"/>
                  </a:lnTo>
                  <a:lnTo>
                    <a:pt x="2296" y="13071"/>
                  </a:lnTo>
                  <a:lnTo>
                    <a:pt x="2464" y="12960"/>
                  </a:lnTo>
                  <a:lnTo>
                    <a:pt x="2621" y="12792"/>
                  </a:lnTo>
                  <a:lnTo>
                    <a:pt x="2722" y="12606"/>
                  </a:lnTo>
                  <a:lnTo>
                    <a:pt x="2834" y="12419"/>
                  </a:lnTo>
                  <a:lnTo>
                    <a:pt x="2957" y="12289"/>
                  </a:lnTo>
                  <a:lnTo>
                    <a:pt x="3114" y="12177"/>
                  </a:lnTo>
                  <a:lnTo>
                    <a:pt x="3260" y="12103"/>
                  </a:lnTo>
                  <a:lnTo>
                    <a:pt x="3439" y="12103"/>
                  </a:lnTo>
                  <a:lnTo>
                    <a:pt x="3607" y="12103"/>
                  </a:lnTo>
                  <a:lnTo>
                    <a:pt x="3753" y="12177"/>
                  </a:lnTo>
                  <a:lnTo>
                    <a:pt x="3932" y="12252"/>
                  </a:lnTo>
                  <a:lnTo>
                    <a:pt x="4100" y="12364"/>
                  </a:lnTo>
                  <a:lnTo>
                    <a:pt x="4257" y="12494"/>
                  </a:lnTo>
                  <a:lnTo>
                    <a:pt x="4380" y="12643"/>
                  </a:lnTo>
                  <a:lnTo>
                    <a:pt x="4514" y="12829"/>
                  </a:lnTo>
                  <a:lnTo>
                    <a:pt x="4593" y="13034"/>
                  </a:lnTo>
                  <a:lnTo>
                    <a:pt x="4682" y="13257"/>
                  </a:lnTo>
                  <a:lnTo>
                    <a:pt x="4727" y="13462"/>
                  </a:lnTo>
                  <a:lnTo>
                    <a:pt x="4750" y="13686"/>
                  </a:lnTo>
                  <a:lnTo>
                    <a:pt x="4727" y="14282"/>
                  </a:lnTo>
                  <a:lnTo>
                    <a:pt x="4682" y="15045"/>
                  </a:lnTo>
                  <a:lnTo>
                    <a:pt x="4638" y="15976"/>
                  </a:lnTo>
                  <a:lnTo>
                    <a:pt x="4615" y="16926"/>
                  </a:lnTo>
                  <a:lnTo>
                    <a:pt x="4593" y="17968"/>
                  </a:lnTo>
                  <a:lnTo>
                    <a:pt x="4593" y="19011"/>
                  </a:lnTo>
                  <a:lnTo>
                    <a:pt x="4615" y="19514"/>
                  </a:lnTo>
                  <a:lnTo>
                    <a:pt x="4638" y="19980"/>
                  </a:lnTo>
                  <a:lnTo>
                    <a:pt x="4682" y="20426"/>
                  </a:lnTo>
                  <a:lnTo>
                    <a:pt x="4750" y="20836"/>
                  </a:lnTo>
                  <a:lnTo>
                    <a:pt x="4873" y="20929"/>
                  </a:lnTo>
                  <a:lnTo>
                    <a:pt x="5063" y="21004"/>
                  </a:lnTo>
                  <a:lnTo>
                    <a:pt x="5287" y="21078"/>
                  </a:lnTo>
                  <a:lnTo>
                    <a:pt x="5500" y="21115"/>
                  </a:lnTo>
                  <a:lnTo>
                    <a:pt x="6060" y="21115"/>
                  </a:lnTo>
                  <a:lnTo>
                    <a:pt x="6654" y="21078"/>
                  </a:lnTo>
                  <a:lnTo>
                    <a:pt x="7326" y="21004"/>
                  </a:lnTo>
                  <a:lnTo>
                    <a:pt x="8010" y="20929"/>
                  </a:lnTo>
                  <a:lnTo>
                    <a:pt x="8704" y="20855"/>
                  </a:lnTo>
                  <a:lnTo>
                    <a:pt x="9365" y="20836"/>
                  </a:lnTo>
                  <a:close/>
                </a:path>
              </a:pathLst>
            </a:custGeom>
            <a:solidFill>
              <a:schemeClr val="accent1"/>
            </a:solidFill>
            <a:ln>
              <a:noFill/>
            </a:ln>
            <a:effectLst/>
            <a:scene3d>
              <a:camera prst="legacyPerspectiveFront">
                <a:rot lat="0" lon="300000" rev="0"/>
              </a:camera>
              <a:lightRig rig="legacyFlat4" dir="b"/>
            </a:scene3d>
            <a:sp3d extrusionH="227000" prstMaterial="legacyMatte">
              <a:bevelT w="13500" h="13500" prst="angle"/>
              <a:bevelB w="13500" h="13500" prst="angle"/>
              <a:extrusionClr>
                <a:schemeClr val="accent1"/>
              </a:extrusion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flatTx/>
            </a:bodyPr>
            <a:lstStyle/>
            <a:p>
              <a:pPr eaLnBrk="0" hangingPunct="0"/>
              <a:r>
                <a:rPr lang="fr-FR" sz="2000" b="1"/>
                <a:t>macromolécules</a:t>
              </a:r>
            </a:p>
          </p:txBody>
        </p:sp>
        <p:sp>
          <p:nvSpPr>
            <p:cNvPr id="72709" name="Puzzle3"/>
            <p:cNvSpPr>
              <a:spLocks noChangeAspect="1" noEditPoints="1" noChangeArrowheads="1"/>
            </p:cNvSpPr>
            <p:nvPr/>
          </p:nvSpPr>
          <p:spPr bwMode="blackWhite">
            <a:xfrm>
              <a:off x="4608" y="3024"/>
              <a:ext cx="824" cy="852"/>
            </a:xfrm>
            <a:custGeom>
              <a:avLst/>
              <a:gdLst>
                <a:gd name="T0" fmla="*/ 1054 w 21600"/>
                <a:gd name="T1" fmla="*/ 7565 h 21600"/>
                <a:gd name="T2" fmla="*/ 19866 w 21600"/>
                <a:gd name="T3" fmla="*/ 11296 h 21600"/>
              </a:gdLst>
              <a:ahLst/>
              <a:cxnLst/>
              <a:rect l="T0" t="T1" r="T2" b="T3"/>
              <a:pathLst>
                <a:path w="21600" h="21600">
                  <a:moveTo>
                    <a:pt x="6580" y="20830"/>
                  </a:moveTo>
                  <a:lnTo>
                    <a:pt x="7062" y="20960"/>
                  </a:lnTo>
                  <a:lnTo>
                    <a:pt x="7474" y="21026"/>
                  </a:lnTo>
                  <a:lnTo>
                    <a:pt x="7885" y="21052"/>
                  </a:lnTo>
                  <a:lnTo>
                    <a:pt x="8207" y="21052"/>
                  </a:lnTo>
                  <a:lnTo>
                    <a:pt x="8511" y="21000"/>
                  </a:lnTo>
                  <a:lnTo>
                    <a:pt x="8779" y="20934"/>
                  </a:lnTo>
                  <a:lnTo>
                    <a:pt x="8994" y="20830"/>
                  </a:lnTo>
                  <a:lnTo>
                    <a:pt x="9119" y="20700"/>
                  </a:lnTo>
                  <a:lnTo>
                    <a:pt x="9262" y="20556"/>
                  </a:lnTo>
                  <a:lnTo>
                    <a:pt x="9333" y="20400"/>
                  </a:lnTo>
                  <a:lnTo>
                    <a:pt x="9369" y="20230"/>
                  </a:lnTo>
                  <a:lnTo>
                    <a:pt x="9369" y="20034"/>
                  </a:lnTo>
                  <a:lnTo>
                    <a:pt x="9298" y="19852"/>
                  </a:lnTo>
                  <a:lnTo>
                    <a:pt x="9190" y="19682"/>
                  </a:lnTo>
                  <a:lnTo>
                    <a:pt x="9065" y="19500"/>
                  </a:lnTo>
                  <a:lnTo>
                    <a:pt x="8886" y="19330"/>
                  </a:lnTo>
                  <a:lnTo>
                    <a:pt x="8618" y="19108"/>
                  </a:lnTo>
                  <a:lnTo>
                    <a:pt x="8403" y="18847"/>
                  </a:lnTo>
                  <a:lnTo>
                    <a:pt x="8243" y="18573"/>
                  </a:lnTo>
                  <a:lnTo>
                    <a:pt x="8100" y="18300"/>
                  </a:lnTo>
                  <a:lnTo>
                    <a:pt x="7992" y="18000"/>
                  </a:lnTo>
                  <a:lnTo>
                    <a:pt x="7956" y="17700"/>
                  </a:lnTo>
                  <a:lnTo>
                    <a:pt x="7956" y="17426"/>
                  </a:lnTo>
                  <a:lnTo>
                    <a:pt x="7992" y="17126"/>
                  </a:lnTo>
                  <a:lnTo>
                    <a:pt x="8100" y="16878"/>
                  </a:lnTo>
                  <a:lnTo>
                    <a:pt x="8243" y="16630"/>
                  </a:lnTo>
                  <a:lnTo>
                    <a:pt x="8332" y="16500"/>
                  </a:lnTo>
                  <a:lnTo>
                    <a:pt x="8439" y="16369"/>
                  </a:lnTo>
                  <a:lnTo>
                    <a:pt x="8582" y="16278"/>
                  </a:lnTo>
                  <a:lnTo>
                    <a:pt x="8707" y="16173"/>
                  </a:lnTo>
                  <a:lnTo>
                    <a:pt x="8850" y="16095"/>
                  </a:lnTo>
                  <a:lnTo>
                    <a:pt x="9029" y="16017"/>
                  </a:lnTo>
                  <a:lnTo>
                    <a:pt x="9226" y="15952"/>
                  </a:lnTo>
                  <a:lnTo>
                    <a:pt x="9405" y="15873"/>
                  </a:lnTo>
                  <a:lnTo>
                    <a:pt x="9637" y="15847"/>
                  </a:lnTo>
                  <a:lnTo>
                    <a:pt x="9852" y="15795"/>
                  </a:lnTo>
                  <a:lnTo>
                    <a:pt x="10120" y="15769"/>
                  </a:lnTo>
                  <a:lnTo>
                    <a:pt x="10370" y="15769"/>
                  </a:lnTo>
                  <a:lnTo>
                    <a:pt x="10710" y="15769"/>
                  </a:lnTo>
                  <a:lnTo>
                    <a:pt x="10978" y="15769"/>
                  </a:lnTo>
                  <a:lnTo>
                    <a:pt x="11264" y="15795"/>
                  </a:lnTo>
                  <a:lnTo>
                    <a:pt x="11533" y="15847"/>
                  </a:lnTo>
                  <a:lnTo>
                    <a:pt x="11765" y="15900"/>
                  </a:lnTo>
                  <a:lnTo>
                    <a:pt x="12015" y="15952"/>
                  </a:lnTo>
                  <a:lnTo>
                    <a:pt x="12212" y="16017"/>
                  </a:lnTo>
                  <a:lnTo>
                    <a:pt x="12427" y="16095"/>
                  </a:lnTo>
                  <a:lnTo>
                    <a:pt x="12605" y="16173"/>
                  </a:lnTo>
                  <a:lnTo>
                    <a:pt x="12766" y="16278"/>
                  </a:lnTo>
                  <a:lnTo>
                    <a:pt x="12909" y="16369"/>
                  </a:lnTo>
                  <a:lnTo>
                    <a:pt x="13035" y="16473"/>
                  </a:lnTo>
                  <a:lnTo>
                    <a:pt x="13249" y="16695"/>
                  </a:lnTo>
                  <a:lnTo>
                    <a:pt x="13428" y="16943"/>
                  </a:lnTo>
                  <a:lnTo>
                    <a:pt x="13517" y="17204"/>
                  </a:lnTo>
                  <a:lnTo>
                    <a:pt x="13589" y="17478"/>
                  </a:lnTo>
                  <a:lnTo>
                    <a:pt x="13589" y="17752"/>
                  </a:lnTo>
                  <a:lnTo>
                    <a:pt x="13517" y="18026"/>
                  </a:lnTo>
                  <a:lnTo>
                    <a:pt x="13428" y="18273"/>
                  </a:lnTo>
                  <a:lnTo>
                    <a:pt x="13285" y="18521"/>
                  </a:lnTo>
                  <a:lnTo>
                    <a:pt x="13106" y="18756"/>
                  </a:lnTo>
                  <a:lnTo>
                    <a:pt x="12874" y="18978"/>
                  </a:lnTo>
                  <a:lnTo>
                    <a:pt x="12427" y="19356"/>
                  </a:lnTo>
                  <a:lnTo>
                    <a:pt x="12123" y="19682"/>
                  </a:lnTo>
                  <a:lnTo>
                    <a:pt x="12015" y="19800"/>
                  </a:lnTo>
                  <a:lnTo>
                    <a:pt x="11908" y="19956"/>
                  </a:lnTo>
                  <a:lnTo>
                    <a:pt x="11872" y="20073"/>
                  </a:lnTo>
                  <a:lnTo>
                    <a:pt x="11872" y="20204"/>
                  </a:lnTo>
                  <a:lnTo>
                    <a:pt x="11872" y="20334"/>
                  </a:lnTo>
                  <a:lnTo>
                    <a:pt x="11944" y="20426"/>
                  </a:lnTo>
                  <a:lnTo>
                    <a:pt x="12051" y="20530"/>
                  </a:lnTo>
                  <a:lnTo>
                    <a:pt x="12176" y="20634"/>
                  </a:lnTo>
                  <a:lnTo>
                    <a:pt x="12319" y="20726"/>
                  </a:lnTo>
                  <a:lnTo>
                    <a:pt x="12534" y="20830"/>
                  </a:lnTo>
                  <a:lnTo>
                    <a:pt x="12766" y="20934"/>
                  </a:lnTo>
                  <a:lnTo>
                    <a:pt x="13070" y="21026"/>
                  </a:lnTo>
                  <a:lnTo>
                    <a:pt x="13428" y="21130"/>
                  </a:lnTo>
                  <a:lnTo>
                    <a:pt x="13875" y="21234"/>
                  </a:lnTo>
                  <a:lnTo>
                    <a:pt x="14322" y="21326"/>
                  </a:lnTo>
                  <a:lnTo>
                    <a:pt x="14787" y="21404"/>
                  </a:lnTo>
                  <a:lnTo>
                    <a:pt x="15305" y="21482"/>
                  </a:lnTo>
                  <a:lnTo>
                    <a:pt x="15824" y="21534"/>
                  </a:lnTo>
                  <a:lnTo>
                    <a:pt x="16378" y="21586"/>
                  </a:lnTo>
                  <a:lnTo>
                    <a:pt x="16897" y="21613"/>
                  </a:lnTo>
                  <a:lnTo>
                    <a:pt x="17433" y="21613"/>
                  </a:lnTo>
                  <a:lnTo>
                    <a:pt x="17988" y="21613"/>
                  </a:lnTo>
                  <a:lnTo>
                    <a:pt x="18506" y="21586"/>
                  </a:lnTo>
                  <a:lnTo>
                    <a:pt x="18989" y="21508"/>
                  </a:lnTo>
                  <a:lnTo>
                    <a:pt x="19436" y="21430"/>
                  </a:lnTo>
                  <a:lnTo>
                    <a:pt x="19883" y="21326"/>
                  </a:lnTo>
                  <a:lnTo>
                    <a:pt x="20258" y="21208"/>
                  </a:lnTo>
                  <a:lnTo>
                    <a:pt x="20598" y="21026"/>
                  </a:lnTo>
                  <a:lnTo>
                    <a:pt x="20527" y="20726"/>
                  </a:lnTo>
                  <a:lnTo>
                    <a:pt x="20455" y="20426"/>
                  </a:lnTo>
                  <a:lnTo>
                    <a:pt x="20401" y="20100"/>
                  </a:lnTo>
                  <a:lnTo>
                    <a:pt x="20401" y="19747"/>
                  </a:lnTo>
                  <a:lnTo>
                    <a:pt x="20366" y="19030"/>
                  </a:lnTo>
                  <a:lnTo>
                    <a:pt x="20401" y="18300"/>
                  </a:lnTo>
                  <a:lnTo>
                    <a:pt x="20455" y="17595"/>
                  </a:lnTo>
                  <a:lnTo>
                    <a:pt x="20527" y="16969"/>
                  </a:lnTo>
                  <a:lnTo>
                    <a:pt x="20598" y="16447"/>
                  </a:lnTo>
                  <a:lnTo>
                    <a:pt x="20598" y="16017"/>
                  </a:lnTo>
                  <a:lnTo>
                    <a:pt x="20598" y="15873"/>
                  </a:lnTo>
                  <a:lnTo>
                    <a:pt x="20491" y="15717"/>
                  </a:lnTo>
                  <a:lnTo>
                    <a:pt x="20401" y="15573"/>
                  </a:lnTo>
                  <a:lnTo>
                    <a:pt x="20223" y="15417"/>
                  </a:lnTo>
                  <a:lnTo>
                    <a:pt x="20044" y="15300"/>
                  </a:lnTo>
                  <a:lnTo>
                    <a:pt x="19811" y="15195"/>
                  </a:lnTo>
                  <a:lnTo>
                    <a:pt x="19561" y="15091"/>
                  </a:lnTo>
                  <a:lnTo>
                    <a:pt x="19329" y="15026"/>
                  </a:lnTo>
                  <a:lnTo>
                    <a:pt x="19060" y="14973"/>
                  </a:lnTo>
                  <a:lnTo>
                    <a:pt x="18774" y="14921"/>
                  </a:lnTo>
                  <a:lnTo>
                    <a:pt x="18542" y="14921"/>
                  </a:lnTo>
                  <a:lnTo>
                    <a:pt x="18256" y="14921"/>
                  </a:lnTo>
                  <a:lnTo>
                    <a:pt x="18023" y="14973"/>
                  </a:lnTo>
                  <a:lnTo>
                    <a:pt x="17791" y="15052"/>
                  </a:lnTo>
                  <a:lnTo>
                    <a:pt x="17576" y="15143"/>
                  </a:lnTo>
                  <a:lnTo>
                    <a:pt x="17398" y="15273"/>
                  </a:lnTo>
                  <a:lnTo>
                    <a:pt x="17201" y="15391"/>
                  </a:lnTo>
                  <a:lnTo>
                    <a:pt x="16950" y="15521"/>
                  </a:lnTo>
                  <a:lnTo>
                    <a:pt x="16682" y="15600"/>
                  </a:lnTo>
                  <a:lnTo>
                    <a:pt x="16378" y="15652"/>
                  </a:lnTo>
                  <a:lnTo>
                    <a:pt x="16039" y="15678"/>
                  </a:lnTo>
                  <a:lnTo>
                    <a:pt x="15681" y="15652"/>
                  </a:lnTo>
                  <a:lnTo>
                    <a:pt x="15305" y="15626"/>
                  </a:lnTo>
                  <a:lnTo>
                    <a:pt x="14966" y="15547"/>
                  </a:lnTo>
                  <a:lnTo>
                    <a:pt x="14626" y="15443"/>
                  </a:lnTo>
                  <a:lnTo>
                    <a:pt x="14286" y="15300"/>
                  </a:lnTo>
                  <a:lnTo>
                    <a:pt x="13964" y="15143"/>
                  </a:lnTo>
                  <a:lnTo>
                    <a:pt x="13696" y="14947"/>
                  </a:lnTo>
                  <a:lnTo>
                    <a:pt x="13589" y="14817"/>
                  </a:lnTo>
                  <a:lnTo>
                    <a:pt x="13482" y="14700"/>
                  </a:lnTo>
                  <a:lnTo>
                    <a:pt x="13392" y="14569"/>
                  </a:lnTo>
                  <a:lnTo>
                    <a:pt x="13321" y="14426"/>
                  </a:lnTo>
                  <a:lnTo>
                    <a:pt x="13249" y="14269"/>
                  </a:lnTo>
                  <a:lnTo>
                    <a:pt x="13213" y="14126"/>
                  </a:lnTo>
                  <a:lnTo>
                    <a:pt x="13178" y="13943"/>
                  </a:lnTo>
                  <a:lnTo>
                    <a:pt x="13178" y="13773"/>
                  </a:lnTo>
                  <a:lnTo>
                    <a:pt x="13178" y="13565"/>
                  </a:lnTo>
                  <a:lnTo>
                    <a:pt x="13213" y="13369"/>
                  </a:lnTo>
                  <a:lnTo>
                    <a:pt x="13249" y="13173"/>
                  </a:lnTo>
                  <a:lnTo>
                    <a:pt x="13321" y="12991"/>
                  </a:lnTo>
                  <a:lnTo>
                    <a:pt x="13392" y="12847"/>
                  </a:lnTo>
                  <a:lnTo>
                    <a:pt x="13482" y="12691"/>
                  </a:lnTo>
                  <a:lnTo>
                    <a:pt x="13589" y="12547"/>
                  </a:lnTo>
                  <a:lnTo>
                    <a:pt x="13732" y="12417"/>
                  </a:lnTo>
                  <a:lnTo>
                    <a:pt x="14000" y="12195"/>
                  </a:lnTo>
                  <a:lnTo>
                    <a:pt x="14340" y="11986"/>
                  </a:lnTo>
                  <a:lnTo>
                    <a:pt x="14698" y="11843"/>
                  </a:lnTo>
                  <a:lnTo>
                    <a:pt x="15073" y="11739"/>
                  </a:lnTo>
                  <a:lnTo>
                    <a:pt x="15449" y="11660"/>
                  </a:lnTo>
                  <a:lnTo>
                    <a:pt x="15824" y="11621"/>
                  </a:lnTo>
                  <a:lnTo>
                    <a:pt x="16200" y="11621"/>
                  </a:lnTo>
                  <a:lnTo>
                    <a:pt x="16575" y="11660"/>
                  </a:lnTo>
                  <a:lnTo>
                    <a:pt x="16933" y="11713"/>
                  </a:lnTo>
                  <a:lnTo>
                    <a:pt x="17272" y="11817"/>
                  </a:lnTo>
                  <a:lnTo>
                    <a:pt x="17541" y="11947"/>
                  </a:lnTo>
                  <a:lnTo>
                    <a:pt x="17791" y="12091"/>
                  </a:lnTo>
                  <a:lnTo>
                    <a:pt x="17916" y="12195"/>
                  </a:lnTo>
                  <a:lnTo>
                    <a:pt x="18095" y="12286"/>
                  </a:lnTo>
                  <a:lnTo>
                    <a:pt x="18292" y="12391"/>
                  </a:lnTo>
                  <a:lnTo>
                    <a:pt x="18470" y="12443"/>
                  </a:lnTo>
                  <a:lnTo>
                    <a:pt x="18703" y="12521"/>
                  </a:lnTo>
                  <a:lnTo>
                    <a:pt x="18917" y="12547"/>
                  </a:lnTo>
                  <a:lnTo>
                    <a:pt x="19150" y="12573"/>
                  </a:lnTo>
                  <a:lnTo>
                    <a:pt x="19400" y="12586"/>
                  </a:lnTo>
                  <a:lnTo>
                    <a:pt x="19633" y="12586"/>
                  </a:lnTo>
                  <a:lnTo>
                    <a:pt x="19883" y="12573"/>
                  </a:lnTo>
                  <a:lnTo>
                    <a:pt x="20115" y="12521"/>
                  </a:lnTo>
                  <a:lnTo>
                    <a:pt x="20366" y="12469"/>
                  </a:lnTo>
                  <a:lnTo>
                    <a:pt x="20598" y="12417"/>
                  </a:lnTo>
                  <a:lnTo>
                    <a:pt x="20849" y="12313"/>
                  </a:lnTo>
                  <a:lnTo>
                    <a:pt x="21045" y="12221"/>
                  </a:lnTo>
                  <a:lnTo>
                    <a:pt x="21296" y="12091"/>
                  </a:lnTo>
                  <a:lnTo>
                    <a:pt x="21349" y="12013"/>
                  </a:lnTo>
                  <a:lnTo>
                    <a:pt x="21456" y="11947"/>
                  </a:lnTo>
                  <a:lnTo>
                    <a:pt x="21528" y="11843"/>
                  </a:lnTo>
                  <a:lnTo>
                    <a:pt x="21564" y="11713"/>
                  </a:lnTo>
                  <a:lnTo>
                    <a:pt x="21671" y="11465"/>
                  </a:lnTo>
                  <a:lnTo>
                    <a:pt x="21707" y="11165"/>
                  </a:lnTo>
                  <a:lnTo>
                    <a:pt x="21707" y="10813"/>
                  </a:lnTo>
                  <a:lnTo>
                    <a:pt x="21707" y="10460"/>
                  </a:lnTo>
                  <a:lnTo>
                    <a:pt x="21635" y="10082"/>
                  </a:lnTo>
                  <a:lnTo>
                    <a:pt x="21564" y="9717"/>
                  </a:lnTo>
                  <a:lnTo>
                    <a:pt x="21349" y="8908"/>
                  </a:lnTo>
                  <a:lnTo>
                    <a:pt x="21117" y="8191"/>
                  </a:lnTo>
                  <a:lnTo>
                    <a:pt x="20849" y="7539"/>
                  </a:lnTo>
                  <a:lnTo>
                    <a:pt x="20598" y="7030"/>
                  </a:lnTo>
                  <a:lnTo>
                    <a:pt x="20044" y="7108"/>
                  </a:lnTo>
                  <a:lnTo>
                    <a:pt x="19472" y="7160"/>
                  </a:lnTo>
                  <a:lnTo>
                    <a:pt x="18882" y="7213"/>
                  </a:lnTo>
                  <a:lnTo>
                    <a:pt x="18256" y="7213"/>
                  </a:lnTo>
                  <a:lnTo>
                    <a:pt x="17684" y="7213"/>
                  </a:lnTo>
                  <a:lnTo>
                    <a:pt x="17094" y="7186"/>
                  </a:lnTo>
                  <a:lnTo>
                    <a:pt x="16503" y="7160"/>
                  </a:lnTo>
                  <a:lnTo>
                    <a:pt x="16003" y="7108"/>
                  </a:lnTo>
                  <a:lnTo>
                    <a:pt x="15001" y="7004"/>
                  </a:lnTo>
                  <a:lnTo>
                    <a:pt x="14215" y="6913"/>
                  </a:lnTo>
                  <a:lnTo>
                    <a:pt x="13696" y="6834"/>
                  </a:lnTo>
                  <a:lnTo>
                    <a:pt x="13517" y="6808"/>
                  </a:lnTo>
                  <a:lnTo>
                    <a:pt x="13070" y="6652"/>
                  </a:lnTo>
                  <a:lnTo>
                    <a:pt x="12695" y="6482"/>
                  </a:lnTo>
                  <a:lnTo>
                    <a:pt x="12355" y="6313"/>
                  </a:lnTo>
                  <a:lnTo>
                    <a:pt x="12123" y="6104"/>
                  </a:lnTo>
                  <a:lnTo>
                    <a:pt x="11908" y="5882"/>
                  </a:lnTo>
                  <a:lnTo>
                    <a:pt x="11765" y="5660"/>
                  </a:lnTo>
                  <a:lnTo>
                    <a:pt x="11676" y="5426"/>
                  </a:lnTo>
                  <a:lnTo>
                    <a:pt x="11604" y="5204"/>
                  </a:lnTo>
                  <a:lnTo>
                    <a:pt x="11604" y="4956"/>
                  </a:lnTo>
                  <a:lnTo>
                    <a:pt x="11640" y="4734"/>
                  </a:lnTo>
                  <a:lnTo>
                    <a:pt x="11711" y="4500"/>
                  </a:lnTo>
                  <a:lnTo>
                    <a:pt x="11801" y="4304"/>
                  </a:lnTo>
                  <a:lnTo>
                    <a:pt x="11908" y="4108"/>
                  </a:lnTo>
                  <a:lnTo>
                    <a:pt x="12087" y="3926"/>
                  </a:lnTo>
                  <a:lnTo>
                    <a:pt x="12284" y="3756"/>
                  </a:lnTo>
                  <a:lnTo>
                    <a:pt x="12498" y="3626"/>
                  </a:lnTo>
                  <a:lnTo>
                    <a:pt x="12695" y="3482"/>
                  </a:lnTo>
                  <a:lnTo>
                    <a:pt x="12874" y="3273"/>
                  </a:lnTo>
                  <a:lnTo>
                    <a:pt x="13035" y="3052"/>
                  </a:lnTo>
                  <a:lnTo>
                    <a:pt x="13178" y="2778"/>
                  </a:lnTo>
                  <a:lnTo>
                    <a:pt x="13285" y="2504"/>
                  </a:lnTo>
                  <a:lnTo>
                    <a:pt x="13321" y="2204"/>
                  </a:lnTo>
                  <a:lnTo>
                    <a:pt x="13356" y="1904"/>
                  </a:lnTo>
                  <a:lnTo>
                    <a:pt x="13285" y="1604"/>
                  </a:lnTo>
                  <a:lnTo>
                    <a:pt x="13178" y="1304"/>
                  </a:lnTo>
                  <a:lnTo>
                    <a:pt x="13035" y="1017"/>
                  </a:lnTo>
                  <a:lnTo>
                    <a:pt x="12945" y="900"/>
                  </a:lnTo>
                  <a:lnTo>
                    <a:pt x="12802" y="769"/>
                  </a:lnTo>
                  <a:lnTo>
                    <a:pt x="12659" y="652"/>
                  </a:lnTo>
                  <a:lnTo>
                    <a:pt x="12498" y="547"/>
                  </a:lnTo>
                  <a:lnTo>
                    <a:pt x="12319" y="443"/>
                  </a:lnTo>
                  <a:lnTo>
                    <a:pt x="12123" y="352"/>
                  </a:lnTo>
                  <a:lnTo>
                    <a:pt x="11872" y="273"/>
                  </a:lnTo>
                  <a:lnTo>
                    <a:pt x="11640" y="221"/>
                  </a:lnTo>
                  <a:lnTo>
                    <a:pt x="11354" y="143"/>
                  </a:lnTo>
                  <a:lnTo>
                    <a:pt x="11086" y="117"/>
                  </a:lnTo>
                  <a:lnTo>
                    <a:pt x="10782" y="91"/>
                  </a:lnTo>
                  <a:lnTo>
                    <a:pt x="10424" y="91"/>
                  </a:lnTo>
                  <a:lnTo>
                    <a:pt x="10120" y="91"/>
                  </a:lnTo>
                  <a:lnTo>
                    <a:pt x="9816" y="117"/>
                  </a:lnTo>
                  <a:lnTo>
                    <a:pt x="9548" y="143"/>
                  </a:lnTo>
                  <a:lnTo>
                    <a:pt x="9298" y="195"/>
                  </a:lnTo>
                  <a:lnTo>
                    <a:pt x="9065" y="247"/>
                  </a:lnTo>
                  <a:lnTo>
                    <a:pt x="8815" y="300"/>
                  </a:lnTo>
                  <a:lnTo>
                    <a:pt x="8618" y="378"/>
                  </a:lnTo>
                  <a:lnTo>
                    <a:pt x="8403" y="469"/>
                  </a:lnTo>
                  <a:lnTo>
                    <a:pt x="8243" y="547"/>
                  </a:lnTo>
                  <a:lnTo>
                    <a:pt x="8064" y="652"/>
                  </a:lnTo>
                  <a:lnTo>
                    <a:pt x="7921" y="743"/>
                  </a:lnTo>
                  <a:lnTo>
                    <a:pt x="7796" y="873"/>
                  </a:lnTo>
                  <a:lnTo>
                    <a:pt x="7581" y="1095"/>
                  </a:lnTo>
                  <a:lnTo>
                    <a:pt x="7402" y="1369"/>
                  </a:lnTo>
                  <a:lnTo>
                    <a:pt x="7313" y="1630"/>
                  </a:lnTo>
                  <a:lnTo>
                    <a:pt x="7277" y="1930"/>
                  </a:lnTo>
                  <a:lnTo>
                    <a:pt x="7277" y="2204"/>
                  </a:lnTo>
                  <a:lnTo>
                    <a:pt x="7313" y="2478"/>
                  </a:lnTo>
                  <a:lnTo>
                    <a:pt x="7402" y="2752"/>
                  </a:lnTo>
                  <a:lnTo>
                    <a:pt x="7581" y="3000"/>
                  </a:lnTo>
                  <a:lnTo>
                    <a:pt x="7796" y="3221"/>
                  </a:lnTo>
                  <a:lnTo>
                    <a:pt x="8028" y="3456"/>
                  </a:lnTo>
                  <a:lnTo>
                    <a:pt x="8260" y="3652"/>
                  </a:lnTo>
                  <a:lnTo>
                    <a:pt x="8475" y="3873"/>
                  </a:lnTo>
                  <a:lnTo>
                    <a:pt x="8654" y="4108"/>
                  </a:lnTo>
                  <a:lnTo>
                    <a:pt x="8743" y="4330"/>
                  </a:lnTo>
                  <a:lnTo>
                    <a:pt x="8815" y="4578"/>
                  </a:lnTo>
                  <a:lnTo>
                    <a:pt x="8815" y="4826"/>
                  </a:lnTo>
                  <a:lnTo>
                    <a:pt x="8779" y="5073"/>
                  </a:lnTo>
                  <a:lnTo>
                    <a:pt x="8690" y="5308"/>
                  </a:lnTo>
                  <a:lnTo>
                    <a:pt x="8547" y="5556"/>
                  </a:lnTo>
                  <a:lnTo>
                    <a:pt x="8332" y="5778"/>
                  </a:lnTo>
                  <a:lnTo>
                    <a:pt x="8100" y="5986"/>
                  </a:lnTo>
                  <a:lnTo>
                    <a:pt x="7796" y="6208"/>
                  </a:lnTo>
                  <a:lnTo>
                    <a:pt x="7438" y="6378"/>
                  </a:lnTo>
                  <a:lnTo>
                    <a:pt x="7027" y="6534"/>
                  </a:lnTo>
                  <a:lnTo>
                    <a:pt x="6544" y="6678"/>
                  </a:lnTo>
                  <a:lnTo>
                    <a:pt x="6043" y="6808"/>
                  </a:lnTo>
                  <a:lnTo>
                    <a:pt x="5632" y="6808"/>
                  </a:lnTo>
                  <a:lnTo>
                    <a:pt x="5078" y="6808"/>
                  </a:lnTo>
                  <a:lnTo>
                    <a:pt x="4488" y="6808"/>
                  </a:lnTo>
                  <a:lnTo>
                    <a:pt x="3808" y="6808"/>
                  </a:lnTo>
                  <a:lnTo>
                    <a:pt x="3075" y="6808"/>
                  </a:lnTo>
                  <a:lnTo>
                    <a:pt x="2288" y="6808"/>
                  </a:lnTo>
                  <a:lnTo>
                    <a:pt x="1466" y="6808"/>
                  </a:lnTo>
                  <a:lnTo>
                    <a:pt x="607" y="6808"/>
                  </a:lnTo>
                  <a:lnTo>
                    <a:pt x="500" y="7239"/>
                  </a:lnTo>
                  <a:lnTo>
                    <a:pt x="375" y="7839"/>
                  </a:lnTo>
                  <a:lnTo>
                    <a:pt x="268" y="8491"/>
                  </a:lnTo>
                  <a:lnTo>
                    <a:pt x="160" y="9182"/>
                  </a:lnTo>
                  <a:lnTo>
                    <a:pt x="53" y="9860"/>
                  </a:lnTo>
                  <a:lnTo>
                    <a:pt x="17" y="10486"/>
                  </a:lnTo>
                  <a:lnTo>
                    <a:pt x="17" y="10969"/>
                  </a:lnTo>
                  <a:lnTo>
                    <a:pt x="17" y="11295"/>
                  </a:lnTo>
                  <a:lnTo>
                    <a:pt x="125" y="11465"/>
                  </a:lnTo>
                  <a:lnTo>
                    <a:pt x="232" y="11634"/>
                  </a:lnTo>
                  <a:lnTo>
                    <a:pt x="411" y="11765"/>
                  </a:lnTo>
                  <a:lnTo>
                    <a:pt x="607" y="11895"/>
                  </a:lnTo>
                  <a:lnTo>
                    <a:pt x="858" y="12013"/>
                  </a:lnTo>
                  <a:lnTo>
                    <a:pt x="1126" y="12091"/>
                  </a:lnTo>
                  <a:lnTo>
                    <a:pt x="1430" y="12169"/>
                  </a:lnTo>
                  <a:lnTo>
                    <a:pt x="1716" y="12221"/>
                  </a:lnTo>
                  <a:lnTo>
                    <a:pt x="2056" y="12247"/>
                  </a:lnTo>
                  <a:lnTo>
                    <a:pt x="2360" y="12260"/>
                  </a:lnTo>
                  <a:lnTo>
                    <a:pt x="2664" y="12247"/>
                  </a:lnTo>
                  <a:lnTo>
                    <a:pt x="2986" y="12221"/>
                  </a:lnTo>
                  <a:lnTo>
                    <a:pt x="3290" y="12169"/>
                  </a:lnTo>
                  <a:lnTo>
                    <a:pt x="3558" y="12065"/>
                  </a:lnTo>
                  <a:lnTo>
                    <a:pt x="3808" y="11960"/>
                  </a:lnTo>
                  <a:lnTo>
                    <a:pt x="4041" y="11843"/>
                  </a:lnTo>
                  <a:lnTo>
                    <a:pt x="4255" y="11686"/>
                  </a:lnTo>
                  <a:lnTo>
                    <a:pt x="4523" y="11595"/>
                  </a:lnTo>
                  <a:lnTo>
                    <a:pt x="4792" y="11517"/>
                  </a:lnTo>
                  <a:lnTo>
                    <a:pt x="5113" y="11491"/>
                  </a:lnTo>
                  <a:lnTo>
                    <a:pt x="5453" y="11465"/>
                  </a:lnTo>
                  <a:lnTo>
                    <a:pt x="5757" y="11491"/>
                  </a:lnTo>
                  <a:lnTo>
                    <a:pt x="6097" y="11543"/>
                  </a:lnTo>
                  <a:lnTo>
                    <a:pt x="6454" y="11634"/>
                  </a:lnTo>
                  <a:lnTo>
                    <a:pt x="6758" y="11765"/>
                  </a:lnTo>
                  <a:lnTo>
                    <a:pt x="7062" y="11921"/>
                  </a:lnTo>
                  <a:lnTo>
                    <a:pt x="7313" y="12091"/>
                  </a:lnTo>
                  <a:lnTo>
                    <a:pt x="7545" y="12313"/>
                  </a:lnTo>
                  <a:lnTo>
                    <a:pt x="7760" y="12573"/>
                  </a:lnTo>
                  <a:lnTo>
                    <a:pt x="7885" y="12847"/>
                  </a:lnTo>
                  <a:lnTo>
                    <a:pt x="7992" y="13173"/>
                  </a:lnTo>
                  <a:lnTo>
                    <a:pt x="8028" y="13500"/>
                  </a:lnTo>
                  <a:lnTo>
                    <a:pt x="7992" y="13747"/>
                  </a:lnTo>
                  <a:lnTo>
                    <a:pt x="7885" y="13969"/>
                  </a:lnTo>
                  <a:lnTo>
                    <a:pt x="7760" y="14191"/>
                  </a:lnTo>
                  <a:lnTo>
                    <a:pt x="7545" y="14373"/>
                  </a:lnTo>
                  <a:lnTo>
                    <a:pt x="7313" y="14543"/>
                  </a:lnTo>
                  <a:lnTo>
                    <a:pt x="7062" y="14700"/>
                  </a:lnTo>
                  <a:lnTo>
                    <a:pt x="6758" y="14817"/>
                  </a:lnTo>
                  <a:lnTo>
                    <a:pt x="6454" y="14921"/>
                  </a:lnTo>
                  <a:lnTo>
                    <a:pt x="6097" y="15000"/>
                  </a:lnTo>
                  <a:lnTo>
                    <a:pt x="5757" y="15052"/>
                  </a:lnTo>
                  <a:lnTo>
                    <a:pt x="5453" y="15052"/>
                  </a:lnTo>
                  <a:lnTo>
                    <a:pt x="5113" y="15026"/>
                  </a:lnTo>
                  <a:lnTo>
                    <a:pt x="4792" y="14973"/>
                  </a:lnTo>
                  <a:lnTo>
                    <a:pt x="4523" y="14869"/>
                  </a:lnTo>
                  <a:lnTo>
                    <a:pt x="4255" y="14752"/>
                  </a:lnTo>
                  <a:lnTo>
                    <a:pt x="4041" y="14569"/>
                  </a:lnTo>
                  <a:lnTo>
                    <a:pt x="3844" y="14400"/>
                  </a:lnTo>
                  <a:lnTo>
                    <a:pt x="3594" y="14269"/>
                  </a:lnTo>
                  <a:lnTo>
                    <a:pt x="3361" y="14165"/>
                  </a:lnTo>
                  <a:lnTo>
                    <a:pt x="3111" y="14100"/>
                  </a:lnTo>
                  <a:lnTo>
                    <a:pt x="2843" y="14073"/>
                  </a:lnTo>
                  <a:lnTo>
                    <a:pt x="2574" y="14073"/>
                  </a:lnTo>
                  <a:lnTo>
                    <a:pt x="2288" y="14100"/>
                  </a:lnTo>
                  <a:lnTo>
                    <a:pt x="2020" y="14139"/>
                  </a:lnTo>
                  <a:lnTo>
                    <a:pt x="1734" y="14243"/>
                  </a:lnTo>
                  <a:lnTo>
                    <a:pt x="1466" y="14347"/>
                  </a:lnTo>
                  <a:lnTo>
                    <a:pt x="1233" y="14465"/>
                  </a:lnTo>
                  <a:lnTo>
                    <a:pt x="983" y="14621"/>
                  </a:lnTo>
                  <a:lnTo>
                    <a:pt x="786" y="14765"/>
                  </a:lnTo>
                  <a:lnTo>
                    <a:pt x="572" y="14947"/>
                  </a:lnTo>
                  <a:lnTo>
                    <a:pt x="411" y="15143"/>
                  </a:lnTo>
                  <a:lnTo>
                    <a:pt x="303" y="15378"/>
                  </a:lnTo>
                  <a:lnTo>
                    <a:pt x="196" y="15600"/>
                  </a:lnTo>
                  <a:lnTo>
                    <a:pt x="160" y="15873"/>
                  </a:lnTo>
                  <a:lnTo>
                    <a:pt x="196" y="16200"/>
                  </a:lnTo>
                  <a:lnTo>
                    <a:pt x="232" y="16526"/>
                  </a:lnTo>
                  <a:lnTo>
                    <a:pt x="411" y="17295"/>
                  </a:lnTo>
                  <a:lnTo>
                    <a:pt x="607" y="18104"/>
                  </a:lnTo>
                  <a:lnTo>
                    <a:pt x="715" y="18508"/>
                  </a:lnTo>
                  <a:lnTo>
                    <a:pt x="822" y="18926"/>
                  </a:lnTo>
                  <a:lnTo>
                    <a:pt x="876" y="19330"/>
                  </a:lnTo>
                  <a:lnTo>
                    <a:pt x="911" y="19734"/>
                  </a:lnTo>
                  <a:lnTo>
                    <a:pt x="911" y="20073"/>
                  </a:lnTo>
                  <a:lnTo>
                    <a:pt x="876" y="20426"/>
                  </a:lnTo>
                  <a:lnTo>
                    <a:pt x="858" y="20608"/>
                  </a:lnTo>
                  <a:lnTo>
                    <a:pt x="786" y="20752"/>
                  </a:lnTo>
                  <a:lnTo>
                    <a:pt x="715" y="20908"/>
                  </a:lnTo>
                  <a:lnTo>
                    <a:pt x="607" y="21026"/>
                  </a:lnTo>
                  <a:lnTo>
                    <a:pt x="1394" y="20934"/>
                  </a:lnTo>
                  <a:lnTo>
                    <a:pt x="2217" y="20804"/>
                  </a:lnTo>
                  <a:lnTo>
                    <a:pt x="3039" y="20726"/>
                  </a:lnTo>
                  <a:lnTo>
                    <a:pt x="3844" y="20660"/>
                  </a:lnTo>
                  <a:lnTo>
                    <a:pt x="4595" y="20634"/>
                  </a:lnTo>
                  <a:lnTo>
                    <a:pt x="5310" y="20634"/>
                  </a:lnTo>
                  <a:lnTo>
                    <a:pt x="5650" y="20660"/>
                  </a:lnTo>
                  <a:lnTo>
                    <a:pt x="6007" y="20700"/>
                  </a:lnTo>
                  <a:lnTo>
                    <a:pt x="6276" y="20752"/>
                  </a:lnTo>
                  <a:lnTo>
                    <a:pt x="6580" y="20830"/>
                  </a:lnTo>
                  <a:close/>
                </a:path>
              </a:pathLst>
            </a:custGeom>
            <a:solidFill>
              <a:schemeClr val="bg1"/>
            </a:solidFill>
            <a:ln>
              <a:noFill/>
            </a:ln>
            <a:effectLst/>
            <a:scene3d>
              <a:camera prst="legacyPerspectiveFront">
                <a:rot lat="0" lon="300000" rev="0"/>
              </a:camera>
              <a:lightRig rig="legacyFlat4" dir="b"/>
            </a:scene3d>
            <a:sp3d extrusionH="227000" prstMaterial="legacyMatte">
              <a:bevelT w="13500" h="13500" prst="angle"/>
              <a:bevelB w="13500" h="13500" prst="angle"/>
              <a:extrusionClr>
                <a:schemeClr val="bg1"/>
              </a:extrusion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nchorCtr="1">
              <a:flatTx/>
            </a:bodyPr>
            <a:lstStyle/>
            <a:p>
              <a:pPr eaLnBrk="0" hangingPunct="0"/>
              <a:r>
                <a:rPr lang="fr-FR" sz="2000" b="1"/>
                <a:t>électrons</a:t>
              </a:r>
            </a:p>
          </p:txBody>
        </p:sp>
        <p:sp>
          <p:nvSpPr>
            <p:cNvPr id="72710" name="Puzzle4"/>
            <p:cNvSpPr>
              <a:spLocks noChangeAspect="1" noEditPoints="1" noChangeArrowheads="1"/>
            </p:cNvSpPr>
            <p:nvPr/>
          </p:nvSpPr>
          <p:spPr bwMode="blackWhite">
            <a:xfrm>
              <a:off x="3888" y="2496"/>
              <a:ext cx="764" cy="1011"/>
            </a:xfrm>
            <a:custGeom>
              <a:avLst/>
              <a:gdLst>
                <a:gd name="T0" fmla="*/ 1548 w 21600"/>
                <a:gd name="T1" fmla="*/ 5444 h 21600"/>
                <a:gd name="T2" fmla="*/ 20203 w 21600"/>
                <a:gd name="T3" fmla="*/ 9103 h 21600"/>
              </a:gdLst>
              <a:ahLst/>
              <a:cxnLst/>
              <a:rect l="T0" t="T1" r="T2" b="T3"/>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chemeClr val="bg1"/>
            </a:solidFill>
            <a:ln>
              <a:noFill/>
            </a:ln>
            <a:effectLst/>
            <a:scene3d>
              <a:camera prst="legacyPerspectiveFront">
                <a:rot lat="0" lon="300000" rev="0"/>
              </a:camera>
              <a:lightRig rig="legacyFlat4" dir="b"/>
            </a:scene3d>
            <a:sp3d extrusionH="227000" prstMaterial="legacyMatte">
              <a:bevelT w="13500" h="13500" prst="angle"/>
              <a:bevelB w="13500" h="13500" prst="angle"/>
              <a:extrusionClr>
                <a:schemeClr val="bg1"/>
              </a:extrusion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p>
              <a:pPr eaLnBrk="0" hangingPunct="0"/>
              <a:r>
                <a:rPr lang="fr-FR" sz="2000" b="1"/>
                <a:t>noyaux</a:t>
              </a:r>
            </a:p>
          </p:txBody>
        </p:sp>
        <p:sp>
          <p:nvSpPr>
            <p:cNvPr id="72711" name="Puzzle5"/>
            <p:cNvSpPr>
              <a:spLocks noChangeAspect="1" noEditPoints="1" noChangeArrowheads="1"/>
            </p:cNvSpPr>
            <p:nvPr/>
          </p:nvSpPr>
          <p:spPr bwMode="blackWhite">
            <a:xfrm>
              <a:off x="2880" y="2736"/>
              <a:ext cx="1389" cy="774"/>
            </a:xfrm>
            <a:custGeom>
              <a:avLst/>
              <a:gdLst>
                <a:gd name="T0" fmla="*/ 4880 w 21600"/>
                <a:gd name="T1" fmla="*/ 6714 h 21600"/>
                <a:gd name="T2" fmla="*/ 16494 w 21600"/>
                <a:gd name="T3" fmla="*/ 13712 h 21600"/>
              </a:gdLst>
              <a:ahLst/>
              <a:cxnLst/>
              <a:rect l="T0" t="T1" r="T2" b="T3"/>
              <a:pathLst>
                <a:path w="21600" h="21600">
                  <a:moveTo>
                    <a:pt x="4281" y="12397"/>
                  </a:moveTo>
                  <a:lnTo>
                    <a:pt x="4168" y="12510"/>
                  </a:lnTo>
                  <a:lnTo>
                    <a:pt x="4044" y="12623"/>
                  </a:lnTo>
                  <a:lnTo>
                    <a:pt x="3931" y="12680"/>
                  </a:lnTo>
                  <a:lnTo>
                    <a:pt x="3807" y="12736"/>
                  </a:lnTo>
                  <a:lnTo>
                    <a:pt x="3671" y="12736"/>
                  </a:lnTo>
                  <a:lnTo>
                    <a:pt x="3558" y="12736"/>
                  </a:lnTo>
                  <a:lnTo>
                    <a:pt x="3434" y="12708"/>
                  </a:lnTo>
                  <a:lnTo>
                    <a:pt x="3321" y="12651"/>
                  </a:lnTo>
                  <a:lnTo>
                    <a:pt x="3061" y="12538"/>
                  </a:lnTo>
                  <a:lnTo>
                    <a:pt x="2824" y="12383"/>
                  </a:lnTo>
                  <a:lnTo>
                    <a:pt x="2564" y="12185"/>
                  </a:lnTo>
                  <a:lnTo>
                    <a:pt x="2327" y="12029"/>
                  </a:lnTo>
                  <a:lnTo>
                    <a:pt x="2067" y="11860"/>
                  </a:lnTo>
                  <a:lnTo>
                    <a:pt x="1807" y="11718"/>
                  </a:lnTo>
                  <a:lnTo>
                    <a:pt x="1671" y="11704"/>
                  </a:lnTo>
                  <a:lnTo>
                    <a:pt x="1547" y="11676"/>
                  </a:lnTo>
                  <a:lnTo>
                    <a:pt x="1412" y="11676"/>
                  </a:lnTo>
                  <a:lnTo>
                    <a:pt x="1287" y="11676"/>
                  </a:lnTo>
                  <a:lnTo>
                    <a:pt x="1152" y="11704"/>
                  </a:lnTo>
                  <a:lnTo>
                    <a:pt x="1005" y="11775"/>
                  </a:lnTo>
                  <a:lnTo>
                    <a:pt x="869" y="11860"/>
                  </a:lnTo>
                  <a:lnTo>
                    <a:pt x="745" y="12001"/>
                  </a:lnTo>
                  <a:lnTo>
                    <a:pt x="587" y="12128"/>
                  </a:lnTo>
                  <a:lnTo>
                    <a:pt x="463" y="12326"/>
                  </a:lnTo>
                  <a:lnTo>
                    <a:pt x="305" y="12567"/>
                  </a:lnTo>
                  <a:lnTo>
                    <a:pt x="180" y="12835"/>
                  </a:lnTo>
                  <a:lnTo>
                    <a:pt x="112" y="13005"/>
                  </a:lnTo>
                  <a:lnTo>
                    <a:pt x="67" y="13189"/>
                  </a:lnTo>
                  <a:lnTo>
                    <a:pt x="45" y="13429"/>
                  </a:lnTo>
                  <a:lnTo>
                    <a:pt x="45" y="13683"/>
                  </a:lnTo>
                  <a:lnTo>
                    <a:pt x="67" y="13924"/>
                  </a:lnTo>
                  <a:lnTo>
                    <a:pt x="135" y="14192"/>
                  </a:lnTo>
                  <a:lnTo>
                    <a:pt x="225" y="14447"/>
                  </a:lnTo>
                  <a:lnTo>
                    <a:pt x="327" y="14687"/>
                  </a:lnTo>
                  <a:lnTo>
                    <a:pt x="485" y="14899"/>
                  </a:lnTo>
                  <a:lnTo>
                    <a:pt x="655" y="15097"/>
                  </a:lnTo>
                  <a:lnTo>
                    <a:pt x="768" y="15168"/>
                  </a:lnTo>
                  <a:lnTo>
                    <a:pt x="869" y="15252"/>
                  </a:lnTo>
                  <a:lnTo>
                    <a:pt x="982" y="15309"/>
                  </a:lnTo>
                  <a:lnTo>
                    <a:pt x="1118" y="15365"/>
                  </a:lnTo>
                  <a:lnTo>
                    <a:pt x="1242" y="15394"/>
                  </a:lnTo>
                  <a:lnTo>
                    <a:pt x="1389" y="15422"/>
                  </a:lnTo>
                  <a:lnTo>
                    <a:pt x="1547" y="15422"/>
                  </a:lnTo>
                  <a:lnTo>
                    <a:pt x="1717" y="15422"/>
                  </a:lnTo>
                  <a:lnTo>
                    <a:pt x="1897" y="15394"/>
                  </a:lnTo>
                  <a:lnTo>
                    <a:pt x="2067" y="15365"/>
                  </a:lnTo>
                  <a:lnTo>
                    <a:pt x="2259" y="15281"/>
                  </a:lnTo>
                  <a:lnTo>
                    <a:pt x="2462" y="15196"/>
                  </a:lnTo>
                  <a:lnTo>
                    <a:pt x="2779" y="15069"/>
                  </a:lnTo>
                  <a:lnTo>
                    <a:pt x="3038" y="14956"/>
                  </a:lnTo>
                  <a:lnTo>
                    <a:pt x="3298" y="14871"/>
                  </a:lnTo>
                  <a:lnTo>
                    <a:pt x="3547" y="14842"/>
                  </a:lnTo>
                  <a:lnTo>
                    <a:pt x="3648" y="14871"/>
                  </a:lnTo>
                  <a:lnTo>
                    <a:pt x="3761" y="14899"/>
                  </a:lnTo>
                  <a:lnTo>
                    <a:pt x="3841" y="14956"/>
                  </a:lnTo>
                  <a:lnTo>
                    <a:pt x="3953" y="15040"/>
                  </a:lnTo>
                  <a:lnTo>
                    <a:pt x="4044" y="15139"/>
                  </a:lnTo>
                  <a:lnTo>
                    <a:pt x="4123" y="15281"/>
                  </a:lnTo>
                  <a:lnTo>
                    <a:pt x="4213" y="15450"/>
                  </a:lnTo>
                  <a:lnTo>
                    <a:pt x="4281" y="15662"/>
                  </a:lnTo>
                  <a:lnTo>
                    <a:pt x="4360" y="15903"/>
                  </a:lnTo>
                  <a:lnTo>
                    <a:pt x="4428" y="16171"/>
                  </a:lnTo>
                  <a:lnTo>
                    <a:pt x="4473" y="16482"/>
                  </a:lnTo>
                  <a:lnTo>
                    <a:pt x="4541" y="16779"/>
                  </a:lnTo>
                  <a:lnTo>
                    <a:pt x="4586" y="17132"/>
                  </a:lnTo>
                  <a:lnTo>
                    <a:pt x="4609" y="17486"/>
                  </a:lnTo>
                  <a:lnTo>
                    <a:pt x="4620" y="17868"/>
                  </a:lnTo>
                  <a:lnTo>
                    <a:pt x="4620" y="18235"/>
                  </a:lnTo>
                  <a:lnTo>
                    <a:pt x="4620" y="18617"/>
                  </a:lnTo>
                  <a:lnTo>
                    <a:pt x="4620" y="19027"/>
                  </a:lnTo>
                  <a:lnTo>
                    <a:pt x="4586" y="19408"/>
                  </a:lnTo>
                  <a:lnTo>
                    <a:pt x="4541" y="19790"/>
                  </a:lnTo>
                  <a:lnTo>
                    <a:pt x="4496" y="20172"/>
                  </a:lnTo>
                  <a:lnTo>
                    <a:pt x="4405" y="20525"/>
                  </a:lnTo>
                  <a:lnTo>
                    <a:pt x="4326" y="20879"/>
                  </a:lnTo>
                  <a:lnTo>
                    <a:pt x="4236" y="21204"/>
                  </a:lnTo>
                  <a:lnTo>
                    <a:pt x="4778" y="21204"/>
                  </a:lnTo>
                  <a:lnTo>
                    <a:pt x="5298" y="21204"/>
                  </a:lnTo>
                  <a:lnTo>
                    <a:pt x="5817" y="21204"/>
                  </a:lnTo>
                  <a:lnTo>
                    <a:pt x="6269" y="21204"/>
                  </a:lnTo>
                  <a:lnTo>
                    <a:pt x="6710" y="21204"/>
                  </a:lnTo>
                  <a:lnTo>
                    <a:pt x="7094" y="21204"/>
                  </a:lnTo>
                  <a:lnTo>
                    <a:pt x="7444" y="21204"/>
                  </a:lnTo>
                  <a:lnTo>
                    <a:pt x="7704" y="21204"/>
                  </a:lnTo>
                  <a:lnTo>
                    <a:pt x="8054" y="21062"/>
                  </a:lnTo>
                  <a:lnTo>
                    <a:pt x="8337" y="20935"/>
                  </a:lnTo>
                  <a:lnTo>
                    <a:pt x="8597" y="20737"/>
                  </a:lnTo>
                  <a:lnTo>
                    <a:pt x="8834" y="20553"/>
                  </a:lnTo>
                  <a:lnTo>
                    <a:pt x="9003" y="20327"/>
                  </a:lnTo>
                  <a:lnTo>
                    <a:pt x="9184" y="20087"/>
                  </a:lnTo>
                  <a:lnTo>
                    <a:pt x="9286" y="19847"/>
                  </a:lnTo>
                  <a:lnTo>
                    <a:pt x="9376" y="19592"/>
                  </a:lnTo>
                  <a:lnTo>
                    <a:pt x="9444" y="19324"/>
                  </a:lnTo>
                  <a:lnTo>
                    <a:pt x="9466" y="19055"/>
                  </a:lnTo>
                  <a:lnTo>
                    <a:pt x="9466" y="18786"/>
                  </a:lnTo>
                  <a:lnTo>
                    <a:pt x="9421" y="18546"/>
                  </a:lnTo>
                  <a:lnTo>
                    <a:pt x="9353" y="18263"/>
                  </a:lnTo>
                  <a:lnTo>
                    <a:pt x="9241" y="18023"/>
                  </a:lnTo>
                  <a:lnTo>
                    <a:pt x="9139" y="17783"/>
                  </a:lnTo>
                  <a:lnTo>
                    <a:pt x="8958" y="17557"/>
                  </a:lnTo>
                  <a:lnTo>
                    <a:pt x="8811" y="17316"/>
                  </a:lnTo>
                  <a:lnTo>
                    <a:pt x="8676" y="17076"/>
                  </a:lnTo>
                  <a:lnTo>
                    <a:pt x="8597" y="16807"/>
                  </a:lnTo>
                  <a:lnTo>
                    <a:pt x="8506" y="16510"/>
                  </a:lnTo>
                  <a:lnTo>
                    <a:pt x="8484" y="16200"/>
                  </a:lnTo>
                  <a:lnTo>
                    <a:pt x="8484" y="15903"/>
                  </a:lnTo>
                  <a:lnTo>
                    <a:pt x="8506" y="15606"/>
                  </a:lnTo>
                  <a:lnTo>
                    <a:pt x="8574" y="15309"/>
                  </a:lnTo>
                  <a:lnTo>
                    <a:pt x="8676" y="15040"/>
                  </a:lnTo>
                  <a:lnTo>
                    <a:pt x="8811" y="14772"/>
                  </a:lnTo>
                  <a:lnTo>
                    <a:pt x="8902" y="14659"/>
                  </a:lnTo>
                  <a:lnTo>
                    <a:pt x="9003" y="14517"/>
                  </a:lnTo>
                  <a:lnTo>
                    <a:pt x="9094" y="14418"/>
                  </a:lnTo>
                  <a:lnTo>
                    <a:pt x="9218" y="14334"/>
                  </a:lnTo>
                  <a:lnTo>
                    <a:pt x="9331" y="14249"/>
                  </a:lnTo>
                  <a:lnTo>
                    <a:pt x="9466" y="14164"/>
                  </a:lnTo>
                  <a:lnTo>
                    <a:pt x="9613" y="14093"/>
                  </a:lnTo>
                  <a:lnTo>
                    <a:pt x="9760" y="14037"/>
                  </a:lnTo>
                  <a:lnTo>
                    <a:pt x="9918" y="13980"/>
                  </a:lnTo>
                  <a:lnTo>
                    <a:pt x="10088" y="13952"/>
                  </a:lnTo>
                  <a:lnTo>
                    <a:pt x="10291" y="13924"/>
                  </a:lnTo>
                  <a:lnTo>
                    <a:pt x="10483" y="13924"/>
                  </a:lnTo>
                  <a:lnTo>
                    <a:pt x="10698" y="13924"/>
                  </a:lnTo>
                  <a:lnTo>
                    <a:pt x="10890" y="13952"/>
                  </a:lnTo>
                  <a:lnTo>
                    <a:pt x="11071" y="14008"/>
                  </a:lnTo>
                  <a:lnTo>
                    <a:pt x="11240" y="14065"/>
                  </a:lnTo>
                  <a:lnTo>
                    <a:pt x="11387" y="14136"/>
                  </a:lnTo>
                  <a:lnTo>
                    <a:pt x="11545" y="14220"/>
                  </a:lnTo>
                  <a:lnTo>
                    <a:pt x="11669" y="14305"/>
                  </a:lnTo>
                  <a:lnTo>
                    <a:pt x="11782" y="14418"/>
                  </a:lnTo>
                  <a:lnTo>
                    <a:pt x="11895" y="14517"/>
                  </a:lnTo>
                  <a:lnTo>
                    <a:pt x="11974" y="14659"/>
                  </a:lnTo>
                  <a:lnTo>
                    <a:pt x="12065" y="14800"/>
                  </a:lnTo>
                  <a:lnTo>
                    <a:pt x="12133" y="14927"/>
                  </a:lnTo>
                  <a:lnTo>
                    <a:pt x="12234" y="15252"/>
                  </a:lnTo>
                  <a:lnTo>
                    <a:pt x="12302" y="15549"/>
                  </a:lnTo>
                  <a:lnTo>
                    <a:pt x="12325" y="15874"/>
                  </a:lnTo>
                  <a:lnTo>
                    <a:pt x="12325" y="16200"/>
                  </a:lnTo>
                  <a:lnTo>
                    <a:pt x="12279" y="16525"/>
                  </a:lnTo>
                  <a:lnTo>
                    <a:pt x="12212" y="16850"/>
                  </a:lnTo>
                  <a:lnTo>
                    <a:pt x="12133" y="17132"/>
                  </a:lnTo>
                  <a:lnTo>
                    <a:pt x="12042" y="17373"/>
                  </a:lnTo>
                  <a:lnTo>
                    <a:pt x="11918" y="17585"/>
                  </a:lnTo>
                  <a:lnTo>
                    <a:pt x="11782" y="17754"/>
                  </a:lnTo>
                  <a:lnTo>
                    <a:pt x="11647" y="17882"/>
                  </a:lnTo>
                  <a:lnTo>
                    <a:pt x="11523" y="18080"/>
                  </a:lnTo>
                  <a:lnTo>
                    <a:pt x="11432" y="18263"/>
                  </a:lnTo>
                  <a:lnTo>
                    <a:pt x="11353" y="18490"/>
                  </a:lnTo>
                  <a:lnTo>
                    <a:pt x="11285" y="18702"/>
                  </a:lnTo>
                  <a:lnTo>
                    <a:pt x="11240" y="18942"/>
                  </a:lnTo>
                  <a:lnTo>
                    <a:pt x="11217" y="19196"/>
                  </a:lnTo>
                  <a:lnTo>
                    <a:pt x="11217" y="19465"/>
                  </a:lnTo>
                  <a:lnTo>
                    <a:pt x="11263" y="19705"/>
                  </a:lnTo>
                  <a:lnTo>
                    <a:pt x="11330" y="19946"/>
                  </a:lnTo>
                  <a:lnTo>
                    <a:pt x="11410" y="20200"/>
                  </a:lnTo>
                  <a:lnTo>
                    <a:pt x="11545" y="20440"/>
                  </a:lnTo>
                  <a:lnTo>
                    <a:pt x="11715" y="20652"/>
                  </a:lnTo>
                  <a:lnTo>
                    <a:pt x="11918" y="20850"/>
                  </a:lnTo>
                  <a:lnTo>
                    <a:pt x="12155" y="21034"/>
                  </a:lnTo>
                  <a:lnTo>
                    <a:pt x="12438" y="21204"/>
                  </a:lnTo>
                  <a:lnTo>
                    <a:pt x="12562" y="21232"/>
                  </a:lnTo>
                  <a:lnTo>
                    <a:pt x="12889" y="21317"/>
                  </a:lnTo>
                  <a:lnTo>
                    <a:pt x="13364" y="21416"/>
                  </a:lnTo>
                  <a:lnTo>
                    <a:pt x="13997" y="21529"/>
                  </a:lnTo>
                  <a:lnTo>
                    <a:pt x="14347" y="21585"/>
                  </a:lnTo>
                  <a:lnTo>
                    <a:pt x="14686" y="21614"/>
                  </a:lnTo>
                  <a:lnTo>
                    <a:pt x="15058" y="21642"/>
                  </a:lnTo>
                  <a:lnTo>
                    <a:pt x="15443" y="21642"/>
                  </a:lnTo>
                  <a:lnTo>
                    <a:pt x="15815" y="21642"/>
                  </a:lnTo>
                  <a:lnTo>
                    <a:pt x="16211" y="21614"/>
                  </a:lnTo>
                  <a:lnTo>
                    <a:pt x="16550" y="21529"/>
                  </a:lnTo>
                  <a:lnTo>
                    <a:pt x="16923" y="21444"/>
                  </a:lnTo>
                  <a:lnTo>
                    <a:pt x="16855" y="21232"/>
                  </a:lnTo>
                  <a:lnTo>
                    <a:pt x="16810" y="20978"/>
                  </a:lnTo>
                  <a:lnTo>
                    <a:pt x="16776" y="20709"/>
                  </a:lnTo>
                  <a:lnTo>
                    <a:pt x="16753" y="20412"/>
                  </a:lnTo>
                  <a:lnTo>
                    <a:pt x="16730" y="19762"/>
                  </a:lnTo>
                  <a:lnTo>
                    <a:pt x="16730" y="19055"/>
                  </a:lnTo>
                  <a:lnTo>
                    <a:pt x="16753" y="18348"/>
                  </a:lnTo>
                  <a:lnTo>
                    <a:pt x="16787" y="17641"/>
                  </a:lnTo>
                  <a:lnTo>
                    <a:pt x="16855" y="16991"/>
                  </a:lnTo>
                  <a:lnTo>
                    <a:pt x="16923" y="16426"/>
                  </a:lnTo>
                  <a:lnTo>
                    <a:pt x="16968" y="16171"/>
                  </a:lnTo>
                  <a:lnTo>
                    <a:pt x="17035" y="15987"/>
                  </a:lnTo>
                  <a:lnTo>
                    <a:pt x="17115" y="15832"/>
                  </a:lnTo>
                  <a:lnTo>
                    <a:pt x="17228" y="15691"/>
                  </a:lnTo>
                  <a:lnTo>
                    <a:pt x="17352" y="15606"/>
                  </a:lnTo>
                  <a:lnTo>
                    <a:pt x="17487" y="15549"/>
                  </a:lnTo>
                  <a:lnTo>
                    <a:pt x="17634" y="15493"/>
                  </a:lnTo>
                  <a:lnTo>
                    <a:pt x="17792" y="15493"/>
                  </a:lnTo>
                  <a:lnTo>
                    <a:pt x="17939" y="15521"/>
                  </a:lnTo>
                  <a:lnTo>
                    <a:pt x="18097" y="15578"/>
                  </a:lnTo>
                  <a:lnTo>
                    <a:pt x="18267" y="15662"/>
                  </a:lnTo>
                  <a:lnTo>
                    <a:pt x="18414" y="15775"/>
                  </a:lnTo>
                  <a:lnTo>
                    <a:pt x="18594" y="15874"/>
                  </a:lnTo>
                  <a:lnTo>
                    <a:pt x="18741" y="16016"/>
                  </a:lnTo>
                  <a:lnTo>
                    <a:pt x="18900" y="16171"/>
                  </a:lnTo>
                  <a:lnTo>
                    <a:pt x="19024" y="16369"/>
                  </a:lnTo>
                  <a:lnTo>
                    <a:pt x="19159" y="16525"/>
                  </a:lnTo>
                  <a:lnTo>
                    <a:pt x="19329" y="16666"/>
                  </a:lnTo>
                  <a:lnTo>
                    <a:pt x="19498" y="16779"/>
                  </a:lnTo>
                  <a:lnTo>
                    <a:pt x="19702" y="16850"/>
                  </a:lnTo>
                  <a:lnTo>
                    <a:pt x="19894" y="16878"/>
                  </a:lnTo>
                  <a:lnTo>
                    <a:pt x="20086" y="16906"/>
                  </a:lnTo>
                  <a:lnTo>
                    <a:pt x="20300" y="16878"/>
                  </a:lnTo>
                  <a:lnTo>
                    <a:pt x="20504" y="16836"/>
                  </a:lnTo>
                  <a:lnTo>
                    <a:pt x="20696" y="16751"/>
                  </a:lnTo>
                  <a:lnTo>
                    <a:pt x="20888" y="16609"/>
                  </a:lnTo>
                  <a:lnTo>
                    <a:pt x="21069" y="16454"/>
                  </a:lnTo>
                  <a:lnTo>
                    <a:pt x="21215" y="16256"/>
                  </a:lnTo>
                  <a:lnTo>
                    <a:pt x="21374" y="16044"/>
                  </a:lnTo>
                  <a:lnTo>
                    <a:pt x="21475" y="15775"/>
                  </a:lnTo>
                  <a:lnTo>
                    <a:pt x="21566" y="15479"/>
                  </a:lnTo>
                  <a:lnTo>
                    <a:pt x="21633" y="15125"/>
                  </a:lnTo>
                  <a:lnTo>
                    <a:pt x="21633" y="14927"/>
                  </a:lnTo>
                  <a:lnTo>
                    <a:pt x="21633" y="14772"/>
                  </a:lnTo>
                  <a:lnTo>
                    <a:pt x="21633" y="14574"/>
                  </a:lnTo>
                  <a:lnTo>
                    <a:pt x="21611" y="14418"/>
                  </a:lnTo>
                  <a:lnTo>
                    <a:pt x="21566" y="14249"/>
                  </a:lnTo>
                  <a:lnTo>
                    <a:pt x="21520" y="14093"/>
                  </a:lnTo>
                  <a:lnTo>
                    <a:pt x="21453" y="13952"/>
                  </a:lnTo>
                  <a:lnTo>
                    <a:pt x="21385" y="13810"/>
                  </a:lnTo>
                  <a:lnTo>
                    <a:pt x="21238" y="13542"/>
                  </a:lnTo>
                  <a:lnTo>
                    <a:pt x="21069" y="13330"/>
                  </a:lnTo>
                  <a:lnTo>
                    <a:pt x="20843" y="13132"/>
                  </a:lnTo>
                  <a:lnTo>
                    <a:pt x="20628" y="13005"/>
                  </a:lnTo>
                  <a:lnTo>
                    <a:pt x="20391" y="12863"/>
                  </a:lnTo>
                  <a:lnTo>
                    <a:pt x="20153" y="12807"/>
                  </a:lnTo>
                  <a:lnTo>
                    <a:pt x="19916" y="12750"/>
                  </a:lnTo>
                  <a:lnTo>
                    <a:pt x="19679" y="12779"/>
                  </a:lnTo>
                  <a:lnTo>
                    <a:pt x="19464" y="12835"/>
                  </a:lnTo>
                  <a:lnTo>
                    <a:pt x="19261" y="12948"/>
                  </a:lnTo>
                  <a:lnTo>
                    <a:pt x="19182" y="13005"/>
                  </a:lnTo>
                  <a:lnTo>
                    <a:pt x="19092" y="13090"/>
                  </a:lnTo>
                  <a:lnTo>
                    <a:pt x="19024" y="13189"/>
                  </a:lnTo>
                  <a:lnTo>
                    <a:pt x="18945" y="13302"/>
                  </a:lnTo>
                  <a:lnTo>
                    <a:pt x="18809" y="13514"/>
                  </a:lnTo>
                  <a:lnTo>
                    <a:pt x="18662" y="13683"/>
                  </a:lnTo>
                  <a:lnTo>
                    <a:pt x="18504" y="13782"/>
                  </a:lnTo>
                  <a:lnTo>
                    <a:pt x="18335" y="13867"/>
                  </a:lnTo>
                  <a:lnTo>
                    <a:pt x="18176" y="13895"/>
                  </a:lnTo>
                  <a:lnTo>
                    <a:pt x="18007" y="13924"/>
                  </a:lnTo>
                  <a:lnTo>
                    <a:pt x="17838" y="13895"/>
                  </a:lnTo>
                  <a:lnTo>
                    <a:pt x="17679" y="13839"/>
                  </a:lnTo>
                  <a:lnTo>
                    <a:pt x="17533" y="13768"/>
                  </a:lnTo>
                  <a:lnTo>
                    <a:pt x="17374" y="13683"/>
                  </a:lnTo>
                  <a:lnTo>
                    <a:pt x="17250" y="13570"/>
                  </a:lnTo>
                  <a:lnTo>
                    <a:pt x="17137" y="13429"/>
                  </a:lnTo>
                  <a:lnTo>
                    <a:pt x="17058" y="13302"/>
                  </a:lnTo>
                  <a:lnTo>
                    <a:pt x="16968" y="13160"/>
                  </a:lnTo>
                  <a:lnTo>
                    <a:pt x="16923" y="13033"/>
                  </a:lnTo>
                  <a:lnTo>
                    <a:pt x="16923" y="12892"/>
                  </a:lnTo>
                  <a:lnTo>
                    <a:pt x="16923" y="12425"/>
                  </a:lnTo>
                  <a:lnTo>
                    <a:pt x="16923" y="11704"/>
                  </a:lnTo>
                  <a:lnTo>
                    <a:pt x="16923" y="10743"/>
                  </a:lnTo>
                  <a:lnTo>
                    <a:pt x="16923" y="9683"/>
                  </a:lnTo>
                  <a:lnTo>
                    <a:pt x="16923" y="8608"/>
                  </a:lnTo>
                  <a:lnTo>
                    <a:pt x="16923" y="7520"/>
                  </a:lnTo>
                  <a:lnTo>
                    <a:pt x="16923" y="6545"/>
                  </a:lnTo>
                  <a:lnTo>
                    <a:pt x="16923" y="5781"/>
                  </a:lnTo>
                  <a:lnTo>
                    <a:pt x="16708" y="5937"/>
                  </a:lnTo>
                  <a:lnTo>
                    <a:pt x="16448" y="6078"/>
                  </a:lnTo>
                  <a:lnTo>
                    <a:pt x="16188" y="6219"/>
                  </a:lnTo>
                  <a:lnTo>
                    <a:pt x="15883" y="6290"/>
                  </a:lnTo>
                  <a:lnTo>
                    <a:pt x="15578" y="6347"/>
                  </a:lnTo>
                  <a:lnTo>
                    <a:pt x="15251" y="6375"/>
                  </a:lnTo>
                  <a:lnTo>
                    <a:pt x="14900" y="6403"/>
                  </a:lnTo>
                  <a:lnTo>
                    <a:pt x="14584" y="6403"/>
                  </a:lnTo>
                  <a:lnTo>
                    <a:pt x="14234" y="6375"/>
                  </a:lnTo>
                  <a:lnTo>
                    <a:pt x="13884" y="6318"/>
                  </a:lnTo>
                  <a:lnTo>
                    <a:pt x="13556" y="6262"/>
                  </a:lnTo>
                  <a:lnTo>
                    <a:pt x="13240" y="6191"/>
                  </a:lnTo>
                  <a:lnTo>
                    <a:pt x="12935" y="6106"/>
                  </a:lnTo>
                  <a:lnTo>
                    <a:pt x="12652" y="5993"/>
                  </a:lnTo>
                  <a:lnTo>
                    <a:pt x="12392" y="5880"/>
                  </a:lnTo>
                  <a:lnTo>
                    <a:pt x="12155" y="5781"/>
                  </a:lnTo>
                  <a:lnTo>
                    <a:pt x="11974" y="5668"/>
                  </a:lnTo>
                  <a:lnTo>
                    <a:pt x="11828" y="5555"/>
                  </a:lnTo>
                  <a:lnTo>
                    <a:pt x="11692" y="5456"/>
                  </a:lnTo>
                  <a:lnTo>
                    <a:pt x="11590" y="5343"/>
                  </a:lnTo>
                  <a:lnTo>
                    <a:pt x="11500" y="5230"/>
                  </a:lnTo>
                  <a:lnTo>
                    <a:pt x="11432" y="5131"/>
                  </a:lnTo>
                  <a:lnTo>
                    <a:pt x="11410" y="4990"/>
                  </a:lnTo>
                  <a:lnTo>
                    <a:pt x="11387" y="4876"/>
                  </a:lnTo>
                  <a:lnTo>
                    <a:pt x="11387" y="4749"/>
                  </a:lnTo>
                  <a:lnTo>
                    <a:pt x="11410" y="4608"/>
                  </a:lnTo>
                  <a:lnTo>
                    <a:pt x="11477" y="4452"/>
                  </a:lnTo>
                  <a:lnTo>
                    <a:pt x="11545" y="4283"/>
                  </a:lnTo>
                  <a:lnTo>
                    <a:pt x="11737" y="3929"/>
                  </a:lnTo>
                  <a:lnTo>
                    <a:pt x="12020" y="3548"/>
                  </a:lnTo>
                  <a:lnTo>
                    <a:pt x="12178" y="3307"/>
                  </a:lnTo>
                  <a:lnTo>
                    <a:pt x="12279" y="3067"/>
                  </a:lnTo>
                  <a:lnTo>
                    <a:pt x="12370" y="2798"/>
                  </a:lnTo>
                  <a:lnTo>
                    <a:pt x="12438" y="2487"/>
                  </a:lnTo>
                  <a:lnTo>
                    <a:pt x="12471" y="2219"/>
                  </a:lnTo>
                  <a:lnTo>
                    <a:pt x="12471" y="1922"/>
                  </a:lnTo>
                  <a:lnTo>
                    <a:pt x="12438" y="1625"/>
                  </a:lnTo>
                  <a:lnTo>
                    <a:pt x="12370" y="1357"/>
                  </a:lnTo>
                  <a:lnTo>
                    <a:pt x="12279" y="1088"/>
                  </a:lnTo>
                  <a:lnTo>
                    <a:pt x="12133" y="834"/>
                  </a:lnTo>
                  <a:lnTo>
                    <a:pt x="12042" y="735"/>
                  </a:lnTo>
                  <a:lnTo>
                    <a:pt x="11952" y="621"/>
                  </a:lnTo>
                  <a:lnTo>
                    <a:pt x="11850" y="508"/>
                  </a:lnTo>
                  <a:lnTo>
                    <a:pt x="11737" y="424"/>
                  </a:lnTo>
                  <a:lnTo>
                    <a:pt x="11613" y="353"/>
                  </a:lnTo>
                  <a:lnTo>
                    <a:pt x="11477" y="268"/>
                  </a:lnTo>
                  <a:lnTo>
                    <a:pt x="11330" y="212"/>
                  </a:lnTo>
                  <a:lnTo>
                    <a:pt x="11172" y="155"/>
                  </a:lnTo>
                  <a:lnTo>
                    <a:pt x="11003" y="98"/>
                  </a:lnTo>
                  <a:lnTo>
                    <a:pt x="10833" y="70"/>
                  </a:lnTo>
                  <a:lnTo>
                    <a:pt x="10653" y="70"/>
                  </a:lnTo>
                  <a:lnTo>
                    <a:pt x="10438" y="70"/>
                  </a:lnTo>
                  <a:lnTo>
                    <a:pt x="10291" y="70"/>
                  </a:lnTo>
                  <a:lnTo>
                    <a:pt x="10110" y="98"/>
                  </a:lnTo>
                  <a:lnTo>
                    <a:pt x="9986" y="127"/>
                  </a:lnTo>
                  <a:lnTo>
                    <a:pt x="9828" y="183"/>
                  </a:lnTo>
                  <a:lnTo>
                    <a:pt x="9726" y="268"/>
                  </a:lnTo>
                  <a:lnTo>
                    <a:pt x="9591" y="325"/>
                  </a:lnTo>
                  <a:lnTo>
                    <a:pt x="9489" y="424"/>
                  </a:lnTo>
                  <a:lnTo>
                    <a:pt x="9399" y="508"/>
                  </a:lnTo>
                  <a:lnTo>
                    <a:pt x="9308" y="621"/>
                  </a:lnTo>
                  <a:lnTo>
                    <a:pt x="9218" y="735"/>
                  </a:lnTo>
                  <a:lnTo>
                    <a:pt x="9161" y="834"/>
                  </a:lnTo>
                  <a:lnTo>
                    <a:pt x="9094" y="975"/>
                  </a:lnTo>
                  <a:lnTo>
                    <a:pt x="9003" y="1243"/>
                  </a:lnTo>
                  <a:lnTo>
                    <a:pt x="8947" y="1540"/>
                  </a:lnTo>
                  <a:lnTo>
                    <a:pt x="8924" y="1837"/>
                  </a:lnTo>
                  <a:lnTo>
                    <a:pt x="8924" y="2162"/>
                  </a:lnTo>
                  <a:lnTo>
                    <a:pt x="8947" y="2487"/>
                  </a:lnTo>
                  <a:lnTo>
                    <a:pt x="9003" y="2798"/>
                  </a:lnTo>
                  <a:lnTo>
                    <a:pt x="9094" y="3124"/>
                  </a:lnTo>
                  <a:lnTo>
                    <a:pt x="9207" y="3420"/>
                  </a:lnTo>
                  <a:lnTo>
                    <a:pt x="9331" y="3689"/>
                  </a:lnTo>
                  <a:lnTo>
                    <a:pt x="9500" y="3929"/>
                  </a:lnTo>
                  <a:lnTo>
                    <a:pt x="9613" y="4127"/>
                  </a:lnTo>
                  <a:lnTo>
                    <a:pt x="9704" y="4311"/>
                  </a:lnTo>
                  <a:lnTo>
                    <a:pt x="9760" y="4509"/>
                  </a:lnTo>
                  <a:lnTo>
                    <a:pt x="9805" y="4693"/>
                  </a:lnTo>
                  <a:lnTo>
                    <a:pt x="9805" y="4876"/>
                  </a:lnTo>
                  <a:lnTo>
                    <a:pt x="9783" y="5074"/>
                  </a:lnTo>
                  <a:lnTo>
                    <a:pt x="9749" y="5258"/>
                  </a:lnTo>
                  <a:lnTo>
                    <a:pt x="9658" y="5428"/>
                  </a:lnTo>
                  <a:lnTo>
                    <a:pt x="9568" y="5555"/>
                  </a:lnTo>
                  <a:lnTo>
                    <a:pt x="9444" y="5668"/>
                  </a:lnTo>
                  <a:lnTo>
                    <a:pt x="9263" y="5753"/>
                  </a:lnTo>
                  <a:lnTo>
                    <a:pt x="9094" y="5809"/>
                  </a:lnTo>
                  <a:lnTo>
                    <a:pt x="8879" y="5809"/>
                  </a:lnTo>
                  <a:lnTo>
                    <a:pt x="8619" y="5781"/>
                  </a:lnTo>
                  <a:lnTo>
                    <a:pt x="8359" y="5696"/>
                  </a:lnTo>
                  <a:lnTo>
                    <a:pt x="8054" y="5555"/>
                  </a:lnTo>
                  <a:lnTo>
                    <a:pt x="7874" y="5484"/>
                  </a:lnTo>
                  <a:lnTo>
                    <a:pt x="7682" y="5428"/>
                  </a:lnTo>
                  <a:lnTo>
                    <a:pt x="7467" y="5371"/>
                  </a:lnTo>
                  <a:lnTo>
                    <a:pt x="7275" y="5343"/>
                  </a:lnTo>
                  <a:lnTo>
                    <a:pt x="6789" y="5343"/>
                  </a:lnTo>
                  <a:lnTo>
                    <a:pt x="6315" y="5371"/>
                  </a:lnTo>
                  <a:lnTo>
                    <a:pt x="5817" y="5428"/>
                  </a:lnTo>
                  <a:lnTo>
                    <a:pt x="5298" y="5541"/>
                  </a:lnTo>
                  <a:lnTo>
                    <a:pt x="4778" y="5640"/>
                  </a:lnTo>
                  <a:lnTo>
                    <a:pt x="4281" y="5781"/>
                  </a:lnTo>
                  <a:lnTo>
                    <a:pt x="4236" y="5937"/>
                  </a:lnTo>
                  <a:lnTo>
                    <a:pt x="4236" y="6234"/>
                  </a:lnTo>
                  <a:lnTo>
                    <a:pt x="4236" y="6587"/>
                  </a:lnTo>
                  <a:lnTo>
                    <a:pt x="4258" y="6997"/>
                  </a:lnTo>
                  <a:lnTo>
                    <a:pt x="4349" y="7972"/>
                  </a:lnTo>
                  <a:lnTo>
                    <a:pt x="4428" y="9061"/>
                  </a:lnTo>
                  <a:lnTo>
                    <a:pt x="4473" y="9612"/>
                  </a:lnTo>
                  <a:lnTo>
                    <a:pt x="4496" y="10149"/>
                  </a:lnTo>
                  <a:lnTo>
                    <a:pt x="4518" y="10672"/>
                  </a:lnTo>
                  <a:lnTo>
                    <a:pt x="4541" y="11125"/>
                  </a:lnTo>
                  <a:lnTo>
                    <a:pt x="4518" y="11563"/>
                  </a:lnTo>
                  <a:lnTo>
                    <a:pt x="4473" y="11916"/>
                  </a:lnTo>
                  <a:lnTo>
                    <a:pt x="4428" y="12072"/>
                  </a:lnTo>
                  <a:lnTo>
                    <a:pt x="4383" y="12213"/>
                  </a:lnTo>
                  <a:lnTo>
                    <a:pt x="4349" y="12326"/>
                  </a:lnTo>
                  <a:lnTo>
                    <a:pt x="4281" y="12397"/>
                  </a:lnTo>
                  <a:close/>
                </a:path>
              </a:pathLst>
            </a:custGeom>
            <a:solidFill>
              <a:schemeClr val="accent1"/>
            </a:solidFill>
            <a:ln>
              <a:noFill/>
            </a:ln>
            <a:effectLst/>
            <a:scene3d>
              <a:camera prst="legacyPerspectiveFront">
                <a:rot lat="0" lon="300000" rev="0"/>
              </a:camera>
              <a:lightRig rig="legacyFlat4" dir="b"/>
            </a:scene3d>
            <a:sp3d extrusionH="227000" prstMaterial="legacyMatte">
              <a:bevelT w="13500" h="13500" prst="angle"/>
              <a:bevelB w="13500" h="13500" prst="angle"/>
              <a:extrusionClr>
                <a:schemeClr val="accent1"/>
              </a:extrusion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p>
              <a:pPr eaLnBrk="0" hangingPunct="0"/>
              <a:r>
                <a:rPr lang="fr-FR" sz="2000" b="1"/>
                <a:t>molécules</a:t>
              </a:r>
            </a:p>
          </p:txBody>
        </p:sp>
        <p:sp>
          <p:nvSpPr>
            <p:cNvPr id="72712" name="Puzzle3"/>
            <p:cNvSpPr>
              <a:spLocks noChangeAspect="1" noEditPoints="1" noChangeArrowheads="1"/>
            </p:cNvSpPr>
            <p:nvPr/>
          </p:nvSpPr>
          <p:spPr bwMode="blackWhite">
            <a:xfrm>
              <a:off x="4704" y="2064"/>
              <a:ext cx="636" cy="852"/>
            </a:xfrm>
            <a:custGeom>
              <a:avLst/>
              <a:gdLst>
                <a:gd name="T0" fmla="*/ 1054 w 21600"/>
                <a:gd name="T1" fmla="*/ 7565 h 21600"/>
                <a:gd name="T2" fmla="*/ 19866 w 21600"/>
                <a:gd name="T3" fmla="*/ 11296 h 21600"/>
              </a:gdLst>
              <a:ahLst/>
              <a:cxnLst/>
              <a:rect l="T0" t="T1" r="T2" b="T3"/>
              <a:pathLst>
                <a:path w="21600" h="21600">
                  <a:moveTo>
                    <a:pt x="6580" y="20830"/>
                  </a:moveTo>
                  <a:lnTo>
                    <a:pt x="7062" y="20960"/>
                  </a:lnTo>
                  <a:lnTo>
                    <a:pt x="7474" y="21026"/>
                  </a:lnTo>
                  <a:lnTo>
                    <a:pt x="7885" y="21052"/>
                  </a:lnTo>
                  <a:lnTo>
                    <a:pt x="8207" y="21052"/>
                  </a:lnTo>
                  <a:lnTo>
                    <a:pt x="8511" y="21000"/>
                  </a:lnTo>
                  <a:lnTo>
                    <a:pt x="8779" y="20934"/>
                  </a:lnTo>
                  <a:lnTo>
                    <a:pt x="8994" y="20830"/>
                  </a:lnTo>
                  <a:lnTo>
                    <a:pt x="9119" y="20700"/>
                  </a:lnTo>
                  <a:lnTo>
                    <a:pt x="9262" y="20556"/>
                  </a:lnTo>
                  <a:lnTo>
                    <a:pt x="9333" y="20400"/>
                  </a:lnTo>
                  <a:lnTo>
                    <a:pt x="9369" y="20230"/>
                  </a:lnTo>
                  <a:lnTo>
                    <a:pt x="9369" y="20034"/>
                  </a:lnTo>
                  <a:lnTo>
                    <a:pt x="9298" y="19852"/>
                  </a:lnTo>
                  <a:lnTo>
                    <a:pt x="9190" y="19682"/>
                  </a:lnTo>
                  <a:lnTo>
                    <a:pt x="9065" y="19500"/>
                  </a:lnTo>
                  <a:lnTo>
                    <a:pt x="8886" y="19330"/>
                  </a:lnTo>
                  <a:lnTo>
                    <a:pt x="8618" y="19108"/>
                  </a:lnTo>
                  <a:lnTo>
                    <a:pt x="8403" y="18847"/>
                  </a:lnTo>
                  <a:lnTo>
                    <a:pt x="8243" y="18573"/>
                  </a:lnTo>
                  <a:lnTo>
                    <a:pt x="8100" y="18300"/>
                  </a:lnTo>
                  <a:lnTo>
                    <a:pt x="7992" y="18000"/>
                  </a:lnTo>
                  <a:lnTo>
                    <a:pt x="7956" y="17700"/>
                  </a:lnTo>
                  <a:lnTo>
                    <a:pt x="7956" y="17426"/>
                  </a:lnTo>
                  <a:lnTo>
                    <a:pt x="7992" y="17126"/>
                  </a:lnTo>
                  <a:lnTo>
                    <a:pt x="8100" y="16878"/>
                  </a:lnTo>
                  <a:lnTo>
                    <a:pt x="8243" y="16630"/>
                  </a:lnTo>
                  <a:lnTo>
                    <a:pt x="8332" y="16500"/>
                  </a:lnTo>
                  <a:lnTo>
                    <a:pt x="8439" y="16369"/>
                  </a:lnTo>
                  <a:lnTo>
                    <a:pt x="8582" y="16278"/>
                  </a:lnTo>
                  <a:lnTo>
                    <a:pt x="8707" y="16173"/>
                  </a:lnTo>
                  <a:lnTo>
                    <a:pt x="8850" y="16095"/>
                  </a:lnTo>
                  <a:lnTo>
                    <a:pt x="9029" y="16017"/>
                  </a:lnTo>
                  <a:lnTo>
                    <a:pt x="9226" y="15952"/>
                  </a:lnTo>
                  <a:lnTo>
                    <a:pt x="9405" y="15873"/>
                  </a:lnTo>
                  <a:lnTo>
                    <a:pt x="9637" y="15847"/>
                  </a:lnTo>
                  <a:lnTo>
                    <a:pt x="9852" y="15795"/>
                  </a:lnTo>
                  <a:lnTo>
                    <a:pt x="10120" y="15769"/>
                  </a:lnTo>
                  <a:lnTo>
                    <a:pt x="10370" y="15769"/>
                  </a:lnTo>
                  <a:lnTo>
                    <a:pt x="10710" y="15769"/>
                  </a:lnTo>
                  <a:lnTo>
                    <a:pt x="10978" y="15769"/>
                  </a:lnTo>
                  <a:lnTo>
                    <a:pt x="11264" y="15795"/>
                  </a:lnTo>
                  <a:lnTo>
                    <a:pt x="11533" y="15847"/>
                  </a:lnTo>
                  <a:lnTo>
                    <a:pt x="11765" y="15900"/>
                  </a:lnTo>
                  <a:lnTo>
                    <a:pt x="12015" y="15952"/>
                  </a:lnTo>
                  <a:lnTo>
                    <a:pt x="12212" y="16017"/>
                  </a:lnTo>
                  <a:lnTo>
                    <a:pt x="12427" y="16095"/>
                  </a:lnTo>
                  <a:lnTo>
                    <a:pt x="12605" y="16173"/>
                  </a:lnTo>
                  <a:lnTo>
                    <a:pt x="12766" y="16278"/>
                  </a:lnTo>
                  <a:lnTo>
                    <a:pt x="12909" y="16369"/>
                  </a:lnTo>
                  <a:lnTo>
                    <a:pt x="13035" y="16473"/>
                  </a:lnTo>
                  <a:lnTo>
                    <a:pt x="13249" y="16695"/>
                  </a:lnTo>
                  <a:lnTo>
                    <a:pt x="13428" y="16943"/>
                  </a:lnTo>
                  <a:lnTo>
                    <a:pt x="13517" y="17204"/>
                  </a:lnTo>
                  <a:lnTo>
                    <a:pt x="13589" y="17478"/>
                  </a:lnTo>
                  <a:lnTo>
                    <a:pt x="13589" y="17752"/>
                  </a:lnTo>
                  <a:lnTo>
                    <a:pt x="13517" y="18026"/>
                  </a:lnTo>
                  <a:lnTo>
                    <a:pt x="13428" y="18273"/>
                  </a:lnTo>
                  <a:lnTo>
                    <a:pt x="13285" y="18521"/>
                  </a:lnTo>
                  <a:lnTo>
                    <a:pt x="13106" y="18756"/>
                  </a:lnTo>
                  <a:lnTo>
                    <a:pt x="12874" y="18978"/>
                  </a:lnTo>
                  <a:lnTo>
                    <a:pt x="12427" y="19356"/>
                  </a:lnTo>
                  <a:lnTo>
                    <a:pt x="12123" y="19682"/>
                  </a:lnTo>
                  <a:lnTo>
                    <a:pt x="12015" y="19800"/>
                  </a:lnTo>
                  <a:lnTo>
                    <a:pt x="11908" y="19956"/>
                  </a:lnTo>
                  <a:lnTo>
                    <a:pt x="11872" y="20073"/>
                  </a:lnTo>
                  <a:lnTo>
                    <a:pt x="11872" y="20204"/>
                  </a:lnTo>
                  <a:lnTo>
                    <a:pt x="11872" y="20334"/>
                  </a:lnTo>
                  <a:lnTo>
                    <a:pt x="11944" y="20426"/>
                  </a:lnTo>
                  <a:lnTo>
                    <a:pt x="12051" y="20530"/>
                  </a:lnTo>
                  <a:lnTo>
                    <a:pt x="12176" y="20634"/>
                  </a:lnTo>
                  <a:lnTo>
                    <a:pt x="12319" y="20726"/>
                  </a:lnTo>
                  <a:lnTo>
                    <a:pt x="12534" y="20830"/>
                  </a:lnTo>
                  <a:lnTo>
                    <a:pt x="12766" y="20934"/>
                  </a:lnTo>
                  <a:lnTo>
                    <a:pt x="13070" y="21026"/>
                  </a:lnTo>
                  <a:lnTo>
                    <a:pt x="13428" y="21130"/>
                  </a:lnTo>
                  <a:lnTo>
                    <a:pt x="13875" y="21234"/>
                  </a:lnTo>
                  <a:lnTo>
                    <a:pt x="14322" y="21326"/>
                  </a:lnTo>
                  <a:lnTo>
                    <a:pt x="14787" y="21404"/>
                  </a:lnTo>
                  <a:lnTo>
                    <a:pt x="15305" y="21482"/>
                  </a:lnTo>
                  <a:lnTo>
                    <a:pt x="15824" y="21534"/>
                  </a:lnTo>
                  <a:lnTo>
                    <a:pt x="16378" y="21586"/>
                  </a:lnTo>
                  <a:lnTo>
                    <a:pt x="16897" y="21613"/>
                  </a:lnTo>
                  <a:lnTo>
                    <a:pt x="17433" y="21613"/>
                  </a:lnTo>
                  <a:lnTo>
                    <a:pt x="17988" y="21613"/>
                  </a:lnTo>
                  <a:lnTo>
                    <a:pt x="18506" y="21586"/>
                  </a:lnTo>
                  <a:lnTo>
                    <a:pt x="18989" y="21508"/>
                  </a:lnTo>
                  <a:lnTo>
                    <a:pt x="19436" y="21430"/>
                  </a:lnTo>
                  <a:lnTo>
                    <a:pt x="19883" y="21326"/>
                  </a:lnTo>
                  <a:lnTo>
                    <a:pt x="20258" y="21208"/>
                  </a:lnTo>
                  <a:lnTo>
                    <a:pt x="20598" y="21026"/>
                  </a:lnTo>
                  <a:lnTo>
                    <a:pt x="20527" y="20726"/>
                  </a:lnTo>
                  <a:lnTo>
                    <a:pt x="20455" y="20426"/>
                  </a:lnTo>
                  <a:lnTo>
                    <a:pt x="20401" y="20100"/>
                  </a:lnTo>
                  <a:lnTo>
                    <a:pt x="20401" y="19747"/>
                  </a:lnTo>
                  <a:lnTo>
                    <a:pt x="20366" y="19030"/>
                  </a:lnTo>
                  <a:lnTo>
                    <a:pt x="20401" y="18300"/>
                  </a:lnTo>
                  <a:lnTo>
                    <a:pt x="20455" y="17595"/>
                  </a:lnTo>
                  <a:lnTo>
                    <a:pt x="20527" y="16969"/>
                  </a:lnTo>
                  <a:lnTo>
                    <a:pt x="20598" y="16447"/>
                  </a:lnTo>
                  <a:lnTo>
                    <a:pt x="20598" y="16017"/>
                  </a:lnTo>
                  <a:lnTo>
                    <a:pt x="20598" y="15873"/>
                  </a:lnTo>
                  <a:lnTo>
                    <a:pt x="20491" y="15717"/>
                  </a:lnTo>
                  <a:lnTo>
                    <a:pt x="20401" y="15573"/>
                  </a:lnTo>
                  <a:lnTo>
                    <a:pt x="20223" y="15417"/>
                  </a:lnTo>
                  <a:lnTo>
                    <a:pt x="20044" y="15300"/>
                  </a:lnTo>
                  <a:lnTo>
                    <a:pt x="19811" y="15195"/>
                  </a:lnTo>
                  <a:lnTo>
                    <a:pt x="19561" y="15091"/>
                  </a:lnTo>
                  <a:lnTo>
                    <a:pt x="19329" y="15026"/>
                  </a:lnTo>
                  <a:lnTo>
                    <a:pt x="19060" y="14973"/>
                  </a:lnTo>
                  <a:lnTo>
                    <a:pt x="18774" y="14921"/>
                  </a:lnTo>
                  <a:lnTo>
                    <a:pt x="18542" y="14921"/>
                  </a:lnTo>
                  <a:lnTo>
                    <a:pt x="18256" y="14921"/>
                  </a:lnTo>
                  <a:lnTo>
                    <a:pt x="18023" y="14973"/>
                  </a:lnTo>
                  <a:lnTo>
                    <a:pt x="17791" y="15052"/>
                  </a:lnTo>
                  <a:lnTo>
                    <a:pt x="17576" y="15143"/>
                  </a:lnTo>
                  <a:lnTo>
                    <a:pt x="17398" y="15273"/>
                  </a:lnTo>
                  <a:lnTo>
                    <a:pt x="17201" y="15391"/>
                  </a:lnTo>
                  <a:lnTo>
                    <a:pt x="16950" y="15521"/>
                  </a:lnTo>
                  <a:lnTo>
                    <a:pt x="16682" y="15600"/>
                  </a:lnTo>
                  <a:lnTo>
                    <a:pt x="16378" y="15652"/>
                  </a:lnTo>
                  <a:lnTo>
                    <a:pt x="16039" y="15678"/>
                  </a:lnTo>
                  <a:lnTo>
                    <a:pt x="15681" y="15652"/>
                  </a:lnTo>
                  <a:lnTo>
                    <a:pt x="15305" y="15626"/>
                  </a:lnTo>
                  <a:lnTo>
                    <a:pt x="14966" y="15547"/>
                  </a:lnTo>
                  <a:lnTo>
                    <a:pt x="14626" y="15443"/>
                  </a:lnTo>
                  <a:lnTo>
                    <a:pt x="14286" y="15300"/>
                  </a:lnTo>
                  <a:lnTo>
                    <a:pt x="13964" y="15143"/>
                  </a:lnTo>
                  <a:lnTo>
                    <a:pt x="13696" y="14947"/>
                  </a:lnTo>
                  <a:lnTo>
                    <a:pt x="13589" y="14817"/>
                  </a:lnTo>
                  <a:lnTo>
                    <a:pt x="13482" y="14700"/>
                  </a:lnTo>
                  <a:lnTo>
                    <a:pt x="13392" y="14569"/>
                  </a:lnTo>
                  <a:lnTo>
                    <a:pt x="13321" y="14426"/>
                  </a:lnTo>
                  <a:lnTo>
                    <a:pt x="13249" y="14269"/>
                  </a:lnTo>
                  <a:lnTo>
                    <a:pt x="13213" y="14126"/>
                  </a:lnTo>
                  <a:lnTo>
                    <a:pt x="13178" y="13943"/>
                  </a:lnTo>
                  <a:lnTo>
                    <a:pt x="13178" y="13773"/>
                  </a:lnTo>
                  <a:lnTo>
                    <a:pt x="13178" y="13565"/>
                  </a:lnTo>
                  <a:lnTo>
                    <a:pt x="13213" y="13369"/>
                  </a:lnTo>
                  <a:lnTo>
                    <a:pt x="13249" y="13173"/>
                  </a:lnTo>
                  <a:lnTo>
                    <a:pt x="13321" y="12991"/>
                  </a:lnTo>
                  <a:lnTo>
                    <a:pt x="13392" y="12847"/>
                  </a:lnTo>
                  <a:lnTo>
                    <a:pt x="13482" y="12691"/>
                  </a:lnTo>
                  <a:lnTo>
                    <a:pt x="13589" y="12547"/>
                  </a:lnTo>
                  <a:lnTo>
                    <a:pt x="13732" y="12417"/>
                  </a:lnTo>
                  <a:lnTo>
                    <a:pt x="14000" y="12195"/>
                  </a:lnTo>
                  <a:lnTo>
                    <a:pt x="14340" y="11986"/>
                  </a:lnTo>
                  <a:lnTo>
                    <a:pt x="14698" y="11843"/>
                  </a:lnTo>
                  <a:lnTo>
                    <a:pt x="15073" y="11739"/>
                  </a:lnTo>
                  <a:lnTo>
                    <a:pt x="15449" y="11660"/>
                  </a:lnTo>
                  <a:lnTo>
                    <a:pt x="15824" y="11621"/>
                  </a:lnTo>
                  <a:lnTo>
                    <a:pt x="16200" y="11621"/>
                  </a:lnTo>
                  <a:lnTo>
                    <a:pt x="16575" y="11660"/>
                  </a:lnTo>
                  <a:lnTo>
                    <a:pt x="16933" y="11713"/>
                  </a:lnTo>
                  <a:lnTo>
                    <a:pt x="17272" y="11817"/>
                  </a:lnTo>
                  <a:lnTo>
                    <a:pt x="17541" y="11947"/>
                  </a:lnTo>
                  <a:lnTo>
                    <a:pt x="17791" y="12091"/>
                  </a:lnTo>
                  <a:lnTo>
                    <a:pt x="17916" y="12195"/>
                  </a:lnTo>
                  <a:lnTo>
                    <a:pt x="18095" y="12286"/>
                  </a:lnTo>
                  <a:lnTo>
                    <a:pt x="18292" y="12391"/>
                  </a:lnTo>
                  <a:lnTo>
                    <a:pt x="18470" y="12443"/>
                  </a:lnTo>
                  <a:lnTo>
                    <a:pt x="18703" y="12521"/>
                  </a:lnTo>
                  <a:lnTo>
                    <a:pt x="18917" y="12547"/>
                  </a:lnTo>
                  <a:lnTo>
                    <a:pt x="19150" y="12573"/>
                  </a:lnTo>
                  <a:lnTo>
                    <a:pt x="19400" y="12586"/>
                  </a:lnTo>
                  <a:lnTo>
                    <a:pt x="19633" y="12586"/>
                  </a:lnTo>
                  <a:lnTo>
                    <a:pt x="19883" y="12573"/>
                  </a:lnTo>
                  <a:lnTo>
                    <a:pt x="20115" y="12521"/>
                  </a:lnTo>
                  <a:lnTo>
                    <a:pt x="20366" y="12469"/>
                  </a:lnTo>
                  <a:lnTo>
                    <a:pt x="20598" y="12417"/>
                  </a:lnTo>
                  <a:lnTo>
                    <a:pt x="20849" y="12313"/>
                  </a:lnTo>
                  <a:lnTo>
                    <a:pt x="21045" y="12221"/>
                  </a:lnTo>
                  <a:lnTo>
                    <a:pt x="21296" y="12091"/>
                  </a:lnTo>
                  <a:lnTo>
                    <a:pt x="21349" y="12013"/>
                  </a:lnTo>
                  <a:lnTo>
                    <a:pt x="21456" y="11947"/>
                  </a:lnTo>
                  <a:lnTo>
                    <a:pt x="21528" y="11843"/>
                  </a:lnTo>
                  <a:lnTo>
                    <a:pt x="21564" y="11713"/>
                  </a:lnTo>
                  <a:lnTo>
                    <a:pt x="21671" y="11465"/>
                  </a:lnTo>
                  <a:lnTo>
                    <a:pt x="21707" y="11165"/>
                  </a:lnTo>
                  <a:lnTo>
                    <a:pt x="21707" y="10813"/>
                  </a:lnTo>
                  <a:lnTo>
                    <a:pt x="21707" y="10460"/>
                  </a:lnTo>
                  <a:lnTo>
                    <a:pt x="21635" y="10082"/>
                  </a:lnTo>
                  <a:lnTo>
                    <a:pt x="21564" y="9717"/>
                  </a:lnTo>
                  <a:lnTo>
                    <a:pt x="21349" y="8908"/>
                  </a:lnTo>
                  <a:lnTo>
                    <a:pt x="21117" y="8191"/>
                  </a:lnTo>
                  <a:lnTo>
                    <a:pt x="20849" y="7539"/>
                  </a:lnTo>
                  <a:lnTo>
                    <a:pt x="20598" y="7030"/>
                  </a:lnTo>
                  <a:lnTo>
                    <a:pt x="20044" y="7108"/>
                  </a:lnTo>
                  <a:lnTo>
                    <a:pt x="19472" y="7160"/>
                  </a:lnTo>
                  <a:lnTo>
                    <a:pt x="18882" y="7213"/>
                  </a:lnTo>
                  <a:lnTo>
                    <a:pt x="18256" y="7213"/>
                  </a:lnTo>
                  <a:lnTo>
                    <a:pt x="17684" y="7213"/>
                  </a:lnTo>
                  <a:lnTo>
                    <a:pt x="17094" y="7186"/>
                  </a:lnTo>
                  <a:lnTo>
                    <a:pt x="16503" y="7160"/>
                  </a:lnTo>
                  <a:lnTo>
                    <a:pt x="16003" y="7108"/>
                  </a:lnTo>
                  <a:lnTo>
                    <a:pt x="15001" y="7004"/>
                  </a:lnTo>
                  <a:lnTo>
                    <a:pt x="14215" y="6913"/>
                  </a:lnTo>
                  <a:lnTo>
                    <a:pt x="13696" y="6834"/>
                  </a:lnTo>
                  <a:lnTo>
                    <a:pt x="13517" y="6808"/>
                  </a:lnTo>
                  <a:lnTo>
                    <a:pt x="13070" y="6652"/>
                  </a:lnTo>
                  <a:lnTo>
                    <a:pt x="12695" y="6482"/>
                  </a:lnTo>
                  <a:lnTo>
                    <a:pt x="12355" y="6313"/>
                  </a:lnTo>
                  <a:lnTo>
                    <a:pt x="12123" y="6104"/>
                  </a:lnTo>
                  <a:lnTo>
                    <a:pt x="11908" y="5882"/>
                  </a:lnTo>
                  <a:lnTo>
                    <a:pt x="11765" y="5660"/>
                  </a:lnTo>
                  <a:lnTo>
                    <a:pt x="11676" y="5426"/>
                  </a:lnTo>
                  <a:lnTo>
                    <a:pt x="11604" y="5204"/>
                  </a:lnTo>
                  <a:lnTo>
                    <a:pt x="11604" y="4956"/>
                  </a:lnTo>
                  <a:lnTo>
                    <a:pt x="11640" y="4734"/>
                  </a:lnTo>
                  <a:lnTo>
                    <a:pt x="11711" y="4500"/>
                  </a:lnTo>
                  <a:lnTo>
                    <a:pt x="11801" y="4304"/>
                  </a:lnTo>
                  <a:lnTo>
                    <a:pt x="11908" y="4108"/>
                  </a:lnTo>
                  <a:lnTo>
                    <a:pt x="12087" y="3926"/>
                  </a:lnTo>
                  <a:lnTo>
                    <a:pt x="12284" y="3756"/>
                  </a:lnTo>
                  <a:lnTo>
                    <a:pt x="12498" y="3626"/>
                  </a:lnTo>
                  <a:lnTo>
                    <a:pt x="12695" y="3482"/>
                  </a:lnTo>
                  <a:lnTo>
                    <a:pt x="12874" y="3273"/>
                  </a:lnTo>
                  <a:lnTo>
                    <a:pt x="13035" y="3052"/>
                  </a:lnTo>
                  <a:lnTo>
                    <a:pt x="13178" y="2778"/>
                  </a:lnTo>
                  <a:lnTo>
                    <a:pt x="13285" y="2504"/>
                  </a:lnTo>
                  <a:lnTo>
                    <a:pt x="13321" y="2204"/>
                  </a:lnTo>
                  <a:lnTo>
                    <a:pt x="13356" y="1904"/>
                  </a:lnTo>
                  <a:lnTo>
                    <a:pt x="13285" y="1604"/>
                  </a:lnTo>
                  <a:lnTo>
                    <a:pt x="13178" y="1304"/>
                  </a:lnTo>
                  <a:lnTo>
                    <a:pt x="13035" y="1017"/>
                  </a:lnTo>
                  <a:lnTo>
                    <a:pt x="12945" y="900"/>
                  </a:lnTo>
                  <a:lnTo>
                    <a:pt x="12802" y="769"/>
                  </a:lnTo>
                  <a:lnTo>
                    <a:pt x="12659" y="652"/>
                  </a:lnTo>
                  <a:lnTo>
                    <a:pt x="12498" y="547"/>
                  </a:lnTo>
                  <a:lnTo>
                    <a:pt x="12319" y="443"/>
                  </a:lnTo>
                  <a:lnTo>
                    <a:pt x="12123" y="352"/>
                  </a:lnTo>
                  <a:lnTo>
                    <a:pt x="11872" y="273"/>
                  </a:lnTo>
                  <a:lnTo>
                    <a:pt x="11640" y="221"/>
                  </a:lnTo>
                  <a:lnTo>
                    <a:pt x="11354" y="143"/>
                  </a:lnTo>
                  <a:lnTo>
                    <a:pt x="11086" y="117"/>
                  </a:lnTo>
                  <a:lnTo>
                    <a:pt x="10782" y="91"/>
                  </a:lnTo>
                  <a:lnTo>
                    <a:pt x="10424" y="91"/>
                  </a:lnTo>
                  <a:lnTo>
                    <a:pt x="10120" y="91"/>
                  </a:lnTo>
                  <a:lnTo>
                    <a:pt x="9816" y="117"/>
                  </a:lnTo>
                  <a:lnTo>
                    <a:pt x="9548" y="143"/>
                  </a:lnTo>
                  <a:lnTo>
                    <a:pt x="9298" y="195"/>
                  </a:lnTo>
                  <a:lnTo>
                    <a:pt x="9065" y="247"/>
                  </a:lnTo>
                  <a:lnTo>
                    <a:pt x="8815" y="300"/>
                  </a:lnTo>
                  <a:lnTo>
                    <a:pt x="8618" y="378"/>
                  </a:lnTo>
                  <a:lnTo>
                    <a:pt x="8403" y="469"/>
                  </a:lnTo>
                  <a:lnTo>
                    <a:pt x="8243" y="547"/>
                  </a:lnTo>
                  <a:lnTo>
                    <a:pt x="8064" y="652"/>
                  </a:lnTo>
                  <a:lnTo>
                    <a:pt x="7921" y="743"/>
                  </a:lnTo>
                  <a:lnTo>
                    <a:pt x="7796" y="873"/>
                  </a:lnTo>
                  <a:lnTo>
                    <a:pt x="7581" y="1095"/>
                  </a:lnTo>
                  <a:lnTo>
                    <a:pt x="7402" y="1369"/>
                  </a:lnTo>
                  <a:lnTo>
                    <a:pt x="7313" y="1630"/>
                  </a:lnTo>
                  <a:lnTo>
                    <a:pt x="7277" y="1930"/>
                  </a:lnTo>
                  <a:lnTo>
                    <a:pt x="7277" y="2204"/>
                  </a:lnTo>
                  <a:lnTo>
                    <a:pt x="7313" y="2478"/>
                  </a:lnTo>
                  <a:lnTo>
                    <a:pt x="7402" y="2752"/>
                  </a:lnTo>
                  <a:lnTo>
                    <a:pt x="7581" y="3000"/>
                  </a:lnTo>
                  <a:lnTo>
                    <a:pt x="7796" y="3221"/>
                  </a:lnTo>
                  <a:lnTo>
                    <a:pt x="8028" y="3456"/>
                  </a:lnTo>
                  <a:lnTo>
                    <a:pt x="8260" y="3652"/>
                  </a:lnTo>
                  <a:lnTo>
                    <a:pt x="8475" y="3873"/>
                  </a:lnTo>
                  <a:lnTo>
                    <a:pt x="8654" y="4108"/>
                  </a:lnTo>
                  <a:lnTo>
                    <a:pt x="8743" y="4330"/>
                  </a:lnTo>
                  <a:lnTo>
                    <a:pt x="8815" y="4578"/>
                  </a:lnTo>
                  <a:lnTo>
                    <a:pt x="8815" y="4826"/>
                  </a:lnTo>
                  <a:lnTo>
                    <a:pt x="8779" y="5073"/>
                  </a:lnTo>
                  <a:lnTo>
                    <a:pt x="8690" y="5308"/>
                  </a:lnTo>
                  <a:lnTo>
                    <a:pt x="8547" y="5556"/>
                  </a:lnTo>
                  <a:lnTo>
                    <a:pt x="8332" y="5778"/>
                  </a:lnTo>
                  <a:lnTo>
                    <a:pt x="8100" y="5986"/>
                  </a:lnTo>
                  <a:lnTo>
                    <a:pt x="7796" y="6208"/>
                  </a:lnTo>
                  <a:lnTo>
                    <a:pt x="7438" y="6378"/>
                  </a:lnTo>
                  <a:lnTo>
                    <a:pt x="7027" y="6534"/>
                  </a:lnTo>
                  <a:lnTo>
                    <a:pt x="6544" y="6678"/>
                  </a:lnTo>
                  <a:lnTo>
                    <a:pt x="6043" y="6808"/>
                  </a:lnTo>
                  <a:lnTo>
                    <a:pt x="5632" y="6808"/>
                  </a:lnTo>
                  <a:lnTo>
                    <a:pt x="5078" y="6808"/>
                  </a:lnTo>
                  <a:lnTo>
                    <a:pt x="4488" y="6808"/>
                  </a:lnTo>
                  <a:lnTo>
                    <a:pt x="3808" y="6808"/>
                  </a:lnTo>
                  <a:lnTo>
                    <a:pt x="3075" y="6808"/>
                  </a:lnTo>
                  <a:lnTo>
                    <a:pt x="2288" y="6808"/>
                  </a:lnTo>
                  <a:lnTo>
                    <a:pt x="1466" y="6808"/>
                  </a:lnTo>
                  <a:lnTo>
                    <a:pt x="607" y="6808"/>
                  </a:lnTo>
                  <a:lnTo>
                    <a:pt x="500" y="7239"/>
                  </a:lnTo>
                  <a:lnTo>
                    <a:pt x="375" y="7839"/>
                  </a:lnTo>
                  <a:lnTo>
                    <a:pt x="268" y="8491"/>
                  </a:lnTo>
                  <a:lnTo>
                    <a:pt x="160" y="9182"/>
                  </a:lnTo>
                  <a:lnTo>
                    <a:pt x="53" y="9860"/>
                  </a:lnTo>
                  <a:lnTo>
                    <a:pt x="17" y="10486"/>
                  </a:lnTo>
                  <a:lnTo>
                    <a:pt x="17" y="10969"/>
                  </a:lnTo>
                  <a:lnTo>
                    <a:pt x="17" y="11295"/>
                  </a:lnTo>
                  <a:lnTo>
                    <a:pt x="125" y="11465"/>
                  </a:lnTo>
                  <a:lnTo>
                    <a:pt x="232" y="11634"/>
                  </a:lnTo>
                  <a:lnTo>
                    <a:pt x="411" y="11765"/>
                  </a:lnTo>
                  <a:lnTo>
                    <a:pt x="607" y="11895"/>
                  </a:lnTo>
                  <a:lnTo>
                    <a:pt x="858" y="12013"/>
                  </a:lnTo>
                  <a:lnTo>
                    <a:pt x="1126" y="12091"/>
                  </a:lnTo>
                  <a:lnTo>
                    <a:pt x="1430" y="12169"/>
                  </a:lnTo>
                  <a:lnTo>
                    <a:pt x="1716" y="12221"/>
                  </a:lnTo>
                  <a:lnTo>
                    <a:pt x="2056" y="12247"/>
                  </a:lnTo>
                  <a:lnTo>
                    <a:pt x="2360" y="12260"/>
                  </a:lnTo>
                  <a:lnTo>
                    <a:pt x="2664" y="12247"/>
                  </a:lnTo>
                  <a:lnTo>
                    <a:pt x="2986" y="12221"/>
                  </a:lnTo>
                  <a:lnTo>
                    <a:pt x="3290" y="12169"/>
                  </a:lnTo>
                  <a:lnTo>
                    <a:pt x="3558" y="12065"/>
                  </a:lnTo>
                  <a:lnTo>
                    <a:pt x="3808" y="11960"/>
                  </a:lnTo>
                  <a:lnTo>
                    <a:pt x="4041" y="11843"/>
                  </a:lnTo>
                  <a:lnTo>
                    <a:pt x="4255" y="11686"/>
                  </a:lnTo>
                  <a:lnTo>
                    <a:pt x="4523" y="11595"/>
                  </a:lnTo>
                  <a:lnTo>
                    <a:pt x="4792" y="11517"/>
                  </a:lnTo>
                  <a:lnTo>
                    <a:pt x="5113" y="11491"/>
                  </a:lnTo>
                  <a:lnTo>
                    <a:pt x="5453" y="11465"/>
                  </a:lnTo>
                  <a:lnTo>
                    <a:pt x="5757" y="11491"/>
                  </a:lnTo>
                  <a:lnTo>
                    <a:pt x="6097" y="11543"/>
                  </a:lnTo>
                  <a:lnTo>
                    <a:pt x="6454" y="11634"/>
                  </a:lnTo>
                  <a:lnTo>
                    <a:pt x="6758" y="11765"/>
                  </a:lnTo>
                  <a:lnTo>
                    <a:pt x="7062" y="11921"/>
                  </a:lnTo>
                  <a:lnTo>
                    <a:pt x="7313" y="12091"/>
                  </a:lnTo>
                  <a:lnTo>
                    <a:pt x="7545" y="12313"/>
                  </a:lnTo>
                  <a:lnTo>
                    <a:pt x="7760" y="12573"/>
                  </a:lnTo>
                  <a:lnTo>
                    <a:pt x="7885" y="12847"/>
                  </a:lnTo>
                  <a:lnTo>
                    <a:pt x="7992" y="13173"/>
                  </a:lnTo>
                  <a:lnTo>
                    <a:pt x="8028" y="13500"/>
                  </a:lnTo>
                  <a:lnTo>
                    <a:pt x="7992" y="13747"/>
                  </a:lnTo>
                  <a:lnTo>
                    <a:pt x="7885" y="13969"/>
                  </a:lnTo>
                  <a:lnTo>
                    <a:pt x="7760" y="14191"/>
                  </a:lnTo>
                  <a:lnTo>
                    <a:pt x="7545" y="14373"/>
                  </a:lnTo>
                  <a:lnTo>
                    <a:pt x="7313" y="14543"/>
                  </a:lnTo>
                  <a:lnTo>
                    <a:pt x="7062" y="14700"/>
                  </a:lnTo>
                  <a:lnTo>
                    <a:pt x="6758" y="14817"/>
                  </a:lnTo>
                  <a:lnTo>
                    <a:pt x="6454" y="14921"/>
                  </a:lnTo>
                  <a:lnTo>
                    <a:pt x="6097" y="15000"/>
                  </a:lnTo>
                  <a:lnTo>
                    <a:pt x="5757" y="15052"/>
                  </a:lnTo>
                  <a:lnTo>
                    <a:pt x="5453" y="15052"/>
                  </a:lnTo>
                  <a:lnTo>
                    <a:pt x="5113" y="15026"/>
                  </a:lnTo>
                  <a:lnTo>
                    <a:pt x="4792" y="14973"/>
                  </a:lnTo>
                  <a:lnTo>
                    <a:pt x="4523" y="14869"/>
                  </a:lnTo>
                  <a:lnTo>
                    <a:pt x="4255" y="14752"/>
                  </a:lnTo>
                  <a:lnTo>
                    <a:pt x="4041" y="14569"/>
                  </a:lnTo>
                  <a:lnTo>
                    <a:pt x="3844" y="14400"/>
                  </a:lnTo>
                  <a:lnTo>
                    <a:pt x="3594" y="14269"/>
                  </a:lnTo>
                  <a:lnTo>
                    <a:pt x="3361" y="14165"/>
                  </a:lnTo>
                  <a:lnTo>
                    <a:pt x="3111" y="14100"/>
                  </a:lnTo>
                  <a:lnTo>
                    <a:pt x="2843" y="14073"/>
                  </a:lnTo>
                  <a:lnTo>
                    <a:pt x="2574" y="14073"/>
                  </a:lnTo>
                  <a:lnTo>
                    <a:pt x="2288" y="14100"/>
                  </a:lnTo>
                  <a:lnTo>
                    <a:pt x="2020" y="14139"/>
                  </a:lnTo>
                  <a:lnTo>
                    <a:pt x="1734" y="14243"/>
                  </a:lnTo>
                  <a:lnTo>
                    <a:pt x="1466" y="14347"/>
                  </a:lnTo>
                  <a:lnTo>
                    <a:pt x="1233" y="14465"/>
                  </a:lnTo>
                  <a:lnTo>
                    <a:pt x="983" y="14621"/>
                  </a:lnTo>
                  <a:lnTo>
                    <a:pt x="786" y="14765"/>
                  </a:lnTo>
                  <a:lnTo>
                    <a:pt x="572" y="14947"/>
                  </a:lnTo>
                  <a:lnTo>
                    <a:pt x="411" y="15143"/>
                  </a:lnTo>
                  <a:lnTo>
                    <a:pt x="303" y="15378"/>
                  </a:lnTo>
                  <a:lnTo>
                    <a:pt x="196" y="15600"/>
                  </a:lnTo>
                  <a:lnTo>
                    <a:pt x="160" y="15873"/>
                  </a:lnTo>
                  <a:lnTo>
                    <a:pt x="196" y="16200"/>
                  </a:lnTo>
                  <a:lnTo>
                    <a:pt x="232" y="16526"/>
                  </a:lnTo>
                  <a:lnTo>
                    <a:pt x="411" y="17295"/>
                  </a:lnTo>
                  <a:lnTo>
                    <a:pt x="607" y="18104"/>
                  </a:lnTo>
                  <a:lnTo>
                    <a:pt x="715" y="18508"/>
                  </a:lnTo>
                  <a:lnTo>
                    <a:pt x="822" y="18926"/>
                  </a:lnTo>
                  <a:lnTo>
                    <a:pt x="876" y="19330"/>
                  </a:lnTo>
                  <a:lnTo>
                    <a:pt x="911" y="19734"/>
                  </a:lnTo>
                  <a:lnTo>
                    <a:pt x="911" y="20073"/>
                  </a:lnTo>
                  <a:lnTo>
                    <a:pt x="876" y="20426"/>
                  </a:lnTo>
                  <a:lnTo>
                    <a:pt x="858" y="20608"/>
                  </a:lnTo>
                  <a:lnTo>
                    <a:pt x="786" y="20752"/>
                  </a:lnTo>
                  <a:lnTo>
                    <a:pt x="715" y="20908"/>
                  </a:lnTo>
                  <a:lnTo>
                    <a:pt x="607" y="21026"/>
                  </a:lnTo>
                  <a:lnTo>
                    <a:pt x="1394" y="20934"/>
                  </a:lnTo>
                  <a:lnTo>
                    <a:pt x="2217" y="20804"/>
                  </a:lnTo>
                  <a:lnTo>
                    <a:pt x="3039" y="20726"/>
                  </a:lnTo>
                  <a:lnTo>
                    <a:pt x="3844" y="20660"/>
                  </a:lnTo>
                  <a:lnTo>
                    <a:pt x="4595" y="20634"/>
                  </a:lnTo>
                  <a:lnTo>
                    <a:pt x="5310" y="20634"/>
                  </a:lnTo>
                  <a:lnTo>
                    <a:pt x="5650" y="20660"/>
                  </a:lnTo>
                  <a:lnTo>
                    <a:pt x="6007" y="20700"/>
                  </a:lnTo>
                  <a:lnTo>
                    <a:pt x="6276" y="20752"/>
                  </a:lnTo>
                  <a:lnTo>
                    <a:pt x="6580" y="20830"/>
                  </a:lnTo>
                  <a:close/>
                </a:path>
              </a:pathLst>
            </a:custGeom>
            <a:solidFill>
              <a:schemeClr val="accent1"/>
            </a:solidFill>
            <a:ln>
              <a:noFill/>
            </a:ln>
            <a:effectLst/>
            <a:scene3d>
              <a:camera prst="legacyPerspectiveFront">
                <a:rot lat="0" lon="300000" rev="0"/>
              </a:camera>
              <a:lightRig rig="legacyFlat4" dir="b"/>
            </a:scene3d>
            <a:sp3d extrusionH="227000" prstMaterial="legacyMatte">
              <a:bevelT w="13500" h="13500" prst="angle"/>
              <a:bevelB w="13500" h="13500" prst="angle"/>
              <a:extrusionClr>
                <a:schemeClr val="accent1"/>
              </a:extrusion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nchorCtr="1">
              <a:flatTx/>
            </a:bodyPr>
            <a:lstStyle/>
            <a:p>
              <a:pPr eaLnBrk="0" hangingPunct="0"/>
              <a:r>
                <a:rPr lang="fr-FR" sz="2000" b="1"/>
                <a:t>ions</a:t>
              </a:r>
            </a:p>
          </p:txBody>
        </p:sp>
        <p:sp>
          <p:nvSpPr>
            <p:cNvPr id="72713" name="Puzzle3"/>
            <p:cNvSpPr>
              <a:spLocks noChangeAspect="1" noEditPoints="1" noChangeArrowheads="1"/>
            </p:cNvSpPr>
            <p:nvPr/>
          </p:nvSpPr>
          <p:spPr bwMode="blackWhite">
            <a:xfrm>
              <a:off x="4080" y="1872"/>
              <a:ext cx="730" cy="852"/>
            </a:xfrm>
            <a:custGeom>
              <a:avLst/>
              <a:gdLst>
                <a:gd name="T0" fmla="*/ 1054 w 21600"/>
                <a:gd name="T1" fmla="*/ 7565 h 21600"/>
                <a:gd name="T2" fmla="*/ 19866 w 21600"/>
                <a:gd name="T3" fmla="*/ 11296 h 21600"/>
              </a:gdLst>
              <a:ahLst/>
              <a:cxnLst/>
              <a:rect l="T0" t="T1" r="T2" b="T3"/>
              <a:pathLst>
                <a:path w="21600" h="21600">
                  <a:moveTo>
                    <a:pt x="6580" y="20830"/>
                  </a:moveTo>
                  <a:lnTo>
                    <a:pt x="7062" y="20960"/>
                  </a:lnTo>
                  <a:lnTo>
                    <a:pt x="7474" y="21026"/>
                  </a:lnTo>
                  <a:lnTo>
                    <a:pt x="7885" y="21052"/>
                  </a:lnTo>
                  <a:lnTo>
                    <a:pt x="8207" y="21052"/>
                  </a:lnTo>
                  <a:lnTo>
                    <a:pt x="8511" y="21000"/>
                  </a:lnTo>
                  <a:lnTo>
                    <a:pt x="8779" y="20934"/>
                  </a:lnTo>
                  <a:lnTo>
                    <a:pt x="8994" y="20830"/>
                  </a:lnTo>
                  <a:lnTo>
                    <a:pt x="9119" y="20700"/>
                  </a:lnTo>
                  <a:lnTo>
                    <a:pt x="9262" y="20556"/>
                  </a:lnTo>
                  <a:lnTo>
                    <a:pt x="9333" y="20400"/>
                  </a:lnTo>
                  <a:lnTo>
                    <a:pt x="9369" y="20230"/>
                  </a:lnTo>
                  <a:lnTo>
                    <a:pt x="9369" y="20034"/>
                  </a:lnTo>
                  <a:lnTo>
                    <a:pt x="9298" y="19852"/>
                  </a:lnTo>
                  <a:lnTo>
                    <a:pt x="9190" y="19682"/>
                  </a:lnTo>
                  <a:lnTo>
                    <a:pt x="9065" y="19500"/>
                  </a:lnTo>
                  <a:lnTo>
                    <a:pt x="8886" y="19330"/>
                  </a:lnTo>
                  <a:lnTo>
                    <a:pt x="8618" y="19108"/>
                  </a:lnTo>
                  <a:lnTo>
                    <a:pt x="8403" y="18847"/>
                  </a:lnTo>
                  <a:lnTo>
                    <a:pt x="8243" y="18573"/>
                  </a:lnTo>
                  <a:lnTo>
                    <a:pt x="8100" y="18300"/>
                  </a:lnTo>
                  <a:lnTo>
                    <a:pt x="7992" y="18000"/>
                  </a:lnTo>
                  <a:lnTo>
                    <a:pt x="7956" y="17700"/>
                  </a:lnTo>
                  <a:lnTo>
                    <a:pt x="7956" y="17426"/>
                  </a:lnTo>
                  <a:lnTo>
                    <a:pt x="7992" y="17126"/>
                  </a:lnTo>
                  <a:lnTo>
                    <a:pt x="8100" y="16878"/>
                  </a:lnTo>
                  <a:lnTo>
                    <a:pt x="8243" y="16630"/>
                  </a:lnTo>
                  <a:lnTo>
                    <a:pt x="8332" y="16500"/>
                  </a:lnTo>
                  <a:lnTo>
                    <a:pt x="8439" y="16369"/>
                  </a:lnTo>
                  <a:lnTo>
                    <a:pt x="8582" y="16278"/>
                  </a:lnTo>
                  <a:lnTo>
                    <a:pt x="8707" y="16173"/>
                  </a:lnTo>
                  <a:lnTo>
                    <a:pt x="8850" y="16095"/>
                  </a:lnTo>
                  <a:lnTo>
                    <a:pt x="9029" y="16017"/>
                  </a:lnTo>
                  <a:lnTo>
                    <a:pt x="9226" y="15952"/>
                  </a:lnTo>
                  <a:lnTo>
                    <a:pt x="9405" y="15873"/>
                  </a:lnTo>
                  <a:lnTo>
                    <a:pt x="9637" y="15847"/>
                  </a:lnTo>
                  <a:lnTo>
                    <a:pt x="9852" y="15795"/>
                  </a:lnTo>
                  <a:lnTo>
                    <a:pt x="10120" y="15769"/>
                  </a:lnTo>
                  <a:lnTo>
                    <a:pt x="10370" y="15769"/>
                  </a:lnTo>
                  <a:lnTo>
                    <a:pt x="10710" y="15769"/>
                  </a:lnTo>
                  <a:lnTo>
                    <a:pt x="10978" y="15769"/>
                  </a:lnTo>
                  <a:lnTo>
                    <a:pt x="11264" y="15795"/>
                  </a:lnTo>
                  <a:lnTo>
                    <a:pt x="11533" y="15847"/>
                  </a:lnTo>
                  <a:lnTo>
                    <a:pt x="11765" y="15900"/>
                  </a:lnTo>
                  <a:lnTo>
                    <a:pt x="12015" y="15952"/>
                  </a:lnTo>
                  <a:lnTo>
                    <a:pt x="12212" y="16017"/>
                  </a:lnTo>
                  <a:lnTo>
                    <a:pt x="12427" y="16095"/>
                  </a:lnTo>
                  <a:lnTo>
                    <a:pt x="12605" y="16173"/>
                  </a:lnTo>
                  <a:lnTo>
                    <a:pt x="12766" y="16278"/>
                  </a:lnTo>
                  <a:lnTo>
                    <a:pt x="12909" y="16369"/>
                  </a:lnTo>
                  <a:lnTo>
                    <a:pt x="13035" y="16473"/>
                  </a:lnTo>
                  <a:lnTo>
                    <a:pt x="13249" y="16695"/>
                  </a:lnTo>
                  <a:lnTo>
                    <a:pt x="13428" y="16943"/>
                  </a:lnTo>
                  <a:lnTo>
                    <a:pt x="13517" y="17204"/>
                  </a:lnTo>
                  <a:lnTo>
                    <a:pt x="13589" y="17478"/>
                  </a:lnTo>
                  <a:lnTo>
                    <a:pt x="13589" y="17752"/>
                  </a:lnTo>
                  <a:lnTo>
                    <a:pt x="13517" y="18026"/>
                  </a:lnTo>
                  <a:lnTo>
                    <a:pt x="13428" y="18273"/>
                  </a:lnTo>
                  <a:lnTo>
                    <a:pt x="13285" y="18521"/>
                  </a:lnTo>
                  <a:lnTo>
                    <a:pt x="13106" y="18756"/>
                  </a:lnTo>
                  <a:lnTo>
                    <a:pt x="12874" y="18978"/>
                  </a:lnTo>
                  <a:lnTo>
                    <a:pt x="12427" y="19356"/>
                  </a:lnTo>
                  <a:lnTo>
                    <a:pt x="12123" y="19682"/>
                  </a:lnTo>
                  <a:lnTo>
                    <a:pt x="12015" y="19800"/>
                  </a:lnTo>
                  <a:lnTo>
                    <a:pt x="11908" y="19956"/>
                  </a:lnTo>
                  <a:lnTo>
                    <a:pt x="11872" y="20073"/>
                  </a:lnTo>
                  <a:lnTo>
                    <a:pt x="11872" y="20204"/>
                  </a:lnTo>
                  <a:lnTo>
                    <a:pt x="11872" y="20334"/>
                  </a:lnTo>
                  <a:lnTo>
                    <a:pt x="11944" y="20426"/>
                  </a:lnTo>
                  <a:lnTo>
                    <a:pt x="12051" y="20530"/>
                  </a:lnTo>
                  <a:lnTo>
                    <a:pt x="12176" y="20634"/>
                  </a:lnTo>
                  <a:lnTo>
                    <a:pt x="12319" y="20726"/>
                  </a:lnTo>
                  <a:lnTo>
                    <a:pt x="12534" y="20830"/>
                  </a:lnTo>
                  <a:lnTo>
                    <a:pt x="12766" y="20934"/>
                  </a:lnTo>
                  <a:lnTo>
                    <a:pt x="13070" y="21026"/>
                  </a:lnTo>
                  <a:lnTo>
                    <a:pt x="13428" y="21130"/>
                  </a:lnTo>
                  <a:lnTo>
                    <a:pt x="13875" y="21234"/>
                  </a:lnTo>
                  <a:lnTo>
                    <a:pt x="14322" y="21326"/>
                  </a:lnTo>
                  <a:lnTo>
                    <a:pt x="14787" y="21404"/>
                  </a:lnTo>
                  <a:lnTo>
                    <a:pt x="15305" y="21482"/>
                  </a:lnTo>
                  <a:lnTo>
                    <a:pt x="15824" y="21534"/>
                  </a:lnTo>
                  <a:lnTo>
                    <a:pt x="16378" y="21586"/>
                  </a:lnTo>
                  <a:lnTo>
                    <a:pt x="16897" y="21613"/>
                  </a:lnTo>
                  <a:lnTo>
                    <a:pt x="17433" y="21613"/>
                  </a:lnTo>
                  <a:lnTo>
                    <a:pt x="17988" y="21613"/>
                  </a:lnTo>
                  <a:lnTo>
                    <a:pt x="18506" y="21586"/>
                  </a:lnTo>
                  <a:lnTo>
                    <a:pt x="18989" y="21508"/>
                  </a:lnTo>
                  <a:lnTo>
                    <a:pt x="19436" y="21430"/>
                  </a:lnTo>
                  <a:lnTo>
                    <a:pt x="19883" y="21326"/>
                  </a:lnTo>
                  <a:lnTo>
                    <a:pt x="20258" y="21208"/>
                  </a:lnTo>
                  <a:lnTo>
                    <a:pt x="20598" y="21026"/>
                  </a:lnTo>
                  <a:lnTo>
                    <a:pt x="20527" y="20726"/>
                  </a:lnTo>
                  <a:lnTo>
                    <a:pt x="20455" y="20426"/>
                  </a:lnTo>
                  <a:lnTo>
                    <a:pt x="20401" y="20100"/>
                  </a:lnTo>
                  <a:lnTo>
                    <a:pt x="20401" y="19747"/>
                  </a:lnTo>
                  <a:lnTo>
                    <a:pt x="20366" y="19030"/>
                  </a:lnTo>
                  <a:lnTo>
                    <a:pt x="20401" y="18300"/>
                  </a:lnTo>
                  <a:lnTo>
                    <a:pt x="20455" y="17595"/>
                  </a:lnTo>
                  <a:lnTo>
                    <a:pt x="20527" y="16969"/>
                  </a:lnTo>
                  <a:lnTo>
                    <a:pt x="20598" y="16447"/>
                  </a:lnTo>
                  <a:lnTo>
                    <a:pt x="20598" y="16017"/>
                  </a:lnTo>
                  <a:lnTo>
                    <a:pt x="20598" y="15873"/>
                  </a:lnTo>
                  <a:lnTo>
                    <a:pt x="20491" y="15717"/>
                  </a:lnTo>
                  <a:lnTo>
                    <a:pt x="20401" y="15573"/>
                  </a:lnTo>
                  <a:lnTo>
                    <a:pt x="20223" y="15417"/>
                  </a:lnTo>
                  <a:lnTo>
                    <a:pt x="20044" y="15300"/>
                  </a:lnTo>
                  <a:lnTo>
                    <a:pt x="19811" y="15195"/>
                  </a:lnTo>
                  <a:lnTo>
                    <a:pt x="19561" y="15091"/>
                  </a:lnTo>
                  <a:lnTo>
                    <a:pt x="19329" y="15026"/>
                  </a:lnTo>
                  <a:lnTo>
                    <a:pt x="19060" y="14973"/>
                  </a:lnTo>
                  <a:lnTo>
                    <a:pt x="18774" y="14921"/>
                  </a:lnTo>
                  <a:lnTo>
                    <a:pt x="18542" y="14921"/>
                  </a:lnTo>
                  <a:lnTo>
                    <a:pt x="18256" y="14921"/>
                  </a:lnTo>
                  <a:lnTo>
                    <a:pt x="18023" y="14973"/>
                  </a:lnTo>
                  <a:lnTo>
                    <a:pt x="17791" y="15052"/>
                  </a:lnTo>
                  <a:lnTo>
                    <a:pt x="17576" y="15143"/>
                  </a:lnTo>
                  <a:lnTo>
                    <a:pt x="17398" y="15273"/>
                  </a:lnTo>
                  <a:lnTo>
                    <a:pt x="17201" y="15391"/>
                  </a:lnTo>
                  <a:lnTo>
                    <a:pt x="16950" y="15521"/>
                  </a:lnTo>
                  <a:lnTo>
                    <a:pt x="16682" y="15600"/>
                  </a:lnTo>
                  <a:lnTo>
                    <a:pt x="16378" y="15652"/>
                  </a:lnTo>
                  <a:lnTo>
                    <a:pt x="16039" y="15678"/>
                  </a:lnTo>
                  <a:lnTo>
                    <a:pt x="15681" y="15652"/>
                  </a:lnTo>
                  <a:lnTo>
                    <a:pt x="15305" y="15626"/>
                  </a:lnTo>
                  <a:lnTo>
                    <a:pt x="14966" y="15547"/>
                  </a:lnTo>
                  <a:lnTo>
                    <a:pt x="14626" y="15443"/>
                  </a:lnTo>
                  <a:lnTo>
                    <a:pt x="14286" y="15300"/>
                  </a:lnTo>
                  <a:lnTo>
                    <a:pt x="13964" y="15143"/>
                  </a:lnTo>
                  <a:lnTo>
                    <a:pt x="13696" y="14947"/>
                  </a:lnTo>
                  <a:lnTo>
                    <a:pt x="13589" y="14817"/>
                  </a:lnTo>
                  <a:lnTo>
                    <a:pt x="13482" y="14700"/>
                  </a:lnTo>
                  <a:lnTo>
                    <a:pt x="13392" y="14569"/>
                  </a:lnTo>
                  <a:lnTo>
                    <a:pt x="13321" y="14426"/>
                  </a:lnTo>
                  <a:lnTo>
                    <a:pt x="13249" y="14269"/>
                  </a:lnTo>
                  <a:lnTo>
                    <a:pt x="13213" y="14126"/>
                  </a:lnTo>
                  <a:lnTo>
                    <a:pt x="13178" y="13943"/>
                  </a:lnTo>
                  <a:lnTo>
                    <a:pt x="13178" y="13773"/>
                  </a:lnTo>
                  <a:lnTo>
                    <a:pt x="13178" y="13565"/>
                  </a:lnTo>
                  <a:lnTo>
                    <a:pt x="13213" y="13369"/>
                  </a:lnTo>
                  <a:lnTo>
                    <a:pt x="13249" y="13173"/>
                  </a:lnTo>
                  <a:lnTo>
                    <a:pt x="13321" y="12991"/>
                  </a:lnTo>
                  <a:lnTo>
                    <a:pt x="13392" y="12847"/>
                  </a:lnTo>
                  <a:lnTo>
                    <a:pt x="13482" y="12691"/>
                  </a:lnTo>
                  <a:lnTo>
                    <a:pt x="13589" y="12547"/>
                  </a:lnTo>
                  <a:lnTo>
                    <a:pt x="13732" y="12417"/>
                  </a:lnTo>
                  <a:lnTo>
                    <a:pt x="14000" y="12195"/>
                  </a:lnTo>
                  <a:lnTo>
                    <a:pt x="14340" y="11986"/>
                  </a:lnTo>
                  <a:lnTo>
                    <a:pt x="14698" y="11843"/>
                  </a:lnTo>
                  <a:lnTo>
                    <a:pt x="15073" y="11739"/>
                  </a:lnTo>
                  <a:lnTo>
                    <a:pt x="15449" y="11660"/>
                  </a:lnTo>
                  <a:lnTo>
                    <a:pt x="15824" y="11621"/>
                  </a:lnTo>
                  <a:lnTo>
                    <a:pt x="16200" y="11621"/>
                  </a:lnTo>
                  <a:lnTo>
                    <a:pt x="16575" y="11660"/>
                  </a:lnTo>
                  <a:lnTo>
                    <a:pt x="16933" y="11713"/>
                  </a:lnTo>
                  <a:lnTo>
                    <a:pt x="17272" y="11817"/>
                  </a:lnTo>
                  <a:lnTo>
                    <a:pt x="17541" y="11947"/>
                  </a:lnTo>
                  <a:lnTo>
                    <a:pt x="17791" y="12091"/>
                  </a:lnTo>
                  <a:lnTo>
                    <a:pt x="17916" y="12195"/>
                  </a:lnTo>
                  <a:lnTo>
                    <a:pt x="18095" y="12286"/>
                  </a:lnTo>
                  <a:lnTo>
                    <a:pt x="18292" y="12391"/>
                  </a:lnTo>
                  <a:lnTo>
                    <a:pt x="18470" y="12443"/>
                  </a:lnTo>
                  <a:lnTo>
                    <a:pt x="18703" y="12521"/>
                  </a:lnTo>
                  <a:lnTo>
                    <a:pt x="18917" y="12547"/>
                  </a:lnTo>
                  <a:lnTo>
                    <a:pt x="19150" y="12573"/>
                  </a:lnTo>
                  <a:lnTo>
                    <a:pt x="19400" y="12586"/>
                  </a:lnTo>
                  <a:lnTo>
                    <a:pt x="19633" y="12586"/>
                  </a:lnTo>
                  <a:lnTo>
                    <a:pt x="19883" y="12573"/>
                  </a:lnTo>
                  <a:lnTo>
                    <a:pt x="20115" y="12521"/>
                  </a:lnTo>
                  <a:lnTo>
                    <a:pt x="20366" y="12469"/>
                  </a:lnTo>
                  <a:lnTo>
                    <a:pt x="20598" y="12417"/>
                  </a:lnTo>
                  <a:lnTo>
                    <a:pt x="20849" y="12313"/>
                  </a:lnTo>
                  <a:lnTo>
                    <a:pt x="21045" y="12221"/>
                  </a:lnTo>
                  <a:lnTo>
                    <a:pt x="21296" y="12091"/>
                  </a:lnTo>
                  <a:lnTo>
                    <a:pt x="21349" y="12013"/>
                  </a:lnTo>
                  <a:lnTo>
                    <a:pt x="21456" y="11947"/>
                  </a:lnTo>
                  <a:lnTo>
                    <a:pt x="21528" y="11843"/>
                  </a:lnTo>
                  <a:lnTo>
                    <a:pt x="21564" y="11713"/>
                  </a:lnTo>
                  <a:lnTo>
                    <a:pt x="21671" y="11465"/>
                  </a:lnTo>
                  <a:lnTo>
                    <a:pt x="21707" y="11165"/>
                  </a:lnTo>
                  <a:lnTo>
                    <a:pt x="21707" y="10813"/>
                  </a:lnTo>
                  <a:lnTo>
                    <a:pt x="21707" y="10460"/>
                  </a:lnTo>
                  <a:lnTo>
                    <a:pt x="21635" y="10082"/>
                  </a:lnTo>
                  <a:lnTo>
                    <a:pt x="21564" y="9717"/>
                  </a:lnTo>
                  <a:lnTo>
                    <a:pt x="21349" y="8908"/>
                  </a:lnTo>
                  <a:lnTo>
                    <a:pt x="21117" y="8191"/>
                  </a:lnTo>
                  <a:lnTo>
                    <a:pt x="20849" y="7539"/>
                  </a:lnTo>
                  <a:lnTo>
                    <a:pt x="20598" y="7030"/>
                  </a:lnTo>
                  <a:lnTo>
                    <a:pt x="20044" y="7108"/>
                  </a:lnTo>
                  <a:lnTo>
                    <a:pt x="19472" y="7160"/>
                  </a:lnTo>
                  <a:lnTo>
                    <a:pt x="18882" y="7213"/>
                  </a:lnTo>
                  <a:lnTo>
                    <a:pt x="18256" y="7213"/>
                  </a:lnTo>
                  <a:lnTo>
                    <a:pt x="17684" y="7213"/>
                  </a:lnTo>
                  <a:lnTo>
                    <a:pt x="17094" y="7186"/>
                  </a:lnTo>
                  <a:lnTo>
                    <a:pt x="16503" y="7160"/>
                  </a:lnTo>
                  <a:lnTo>
                    <a:pt x="16003" y="7108"/>
                  </a:lnTo>
                  <a:lnTo>
                    <a:pt x="15001" y="7004"/>
                  </a:lnTo>
                  <a:lnTo>
                    <a:pt x="14215" y="6913"/>
                  </a:lnTo>
                  <a:lnTo>
                    <a:pt x="13696" y="6834"/>
                  </a:lnTo>
                  <a:lnTo>
                    <a:pt x="13517" y="6808"/>
                  </a:lnTo>
                  <a:lnTo>
                    <a:pt x="13070" y="6652"/>
                  </a:lnTo>
                  <a:lnTo>
                    <a:pt x="12695" y="6482"/>
                  </a:lnTo>
                  <a:lnTo>
                    <a:pt x="12355" y="6313"/>
                  </a:lnTo>
                  <a:lnTo>
                    <a:pt x="12123" y="6104"/>
                  </a:lnTo>
                  <a:lnTo>
                    <a:pt x="11908" y="5882"/>
                  </a:lnTo>
                  <a:lnTo>
                    <a:pt x="11765" y="5660"/>
                  </a:lnTo>
                  <a:lnTo>
                    <a:pt x="11676" y="5426"/>
                  </a:lnTo>
                  <a:lnTo>
                    <a:pt x="11604" y="5204"/>
                  </a:lnTo>
                  <a:lnTo>
                    <a:pt x="11604" y="4956"/>
                  </a:lnTo>
                  <a:lnTo>
                    <a:pt x="11640" y="4734"/>
                  </a:lnTo>
                  <a:lnTo>
                    <a:pt x="11711" y="4500"/>
                  </a:lnTo>
                  <a:lnTo>
                    <a:pt x="11801" y="4304"/>
                  </a:lnTo>
                  <a:lnTo>
                    <a:pt x="11908" y="4108"/>
                  </a:lnTo>
                  <a:lnTo>
                    <a:pt x="12087" y="3926"/>
                  </a:lnTo>
                  <a:lnTo>
                    <a:pt x="12284" y="3756"/>
                  </a:lnTo>
                  <a:lnTo>
                    <a:pt x="12498" y="3626"/>
                  </a:lnTo>
                  <a:lnTo>
                    <a:pt x="12695" y="3482"/>
                  </a:lnTo>
                  <a:lnTo>
                    <a:pt x="12874" y="3273"/>
                  </a:lnTo>
                  <a:lnTo>
                    <a:pt x="13035" y="3052"/>
                  </a:lnTo>
                  <a:lnTo>
                    <a:pt x="13178" y="2778"/>
                  </a:lnTo>
                  <a:lnTo>
                    <a:pt x="13285" y="2504"/>
                  </a:lnTo>
                  <a:lnTo>
                    <a:pt x="13321" y="2204"/>
                  </a:lnTo>
                  <a:lnTo>
                    <a:pt x="13356" y="1904"/>
                  </a:lnTo>
                  <a:lnTo>
                    <a:pt x="13285" y="1604"/>
                  </a:lnTo>
                  <a:lnTo>
                    <a:pt x="13178" y="1304"/>
                  </a:lnTo>
                  <a:lnTo>
                    <a:pt x="13035" y="1017"/>
                  </a:lnTo>
                  <a:lnTo>
                    <a:pt x="12945" y="900"/>
                  </a:lnTo>
                  <a:lnTo>
                    <a:pt x="12802" y="769"/>
                  </a:lnTo>
                  <a:lnTo>
                    <a:pt x="12659" y="652"/>
                  </a:lnTo>
                  <a:lnTo>
                    <a:pt x="12498" y="547"/>
                  </a:lnTo>
                  <a:lnTo>
                    <a:pt x="12319" y="443"/>
                  </a:lnTo>
                  <a:lnTo>
                    <a:pt x="12123" y="352"/>
                  </a:lnTo>
                  <a:lnTo>
                    <a:pt x="11872" y="273"/>
                  </a:lnTo>
                  <a:lnTo>
                    <a:pt x="11640" y="221"/>
                  </a:lnTo>
                  <a:lnTo>
                    <a:pt x="11354" y="143"/>
                  </a:lnTo>
                  <a:lnTo>
                    <a:pt x="11086" y="117"/>
                  </a:lnTo>
                  <a:lnTo>
                    <a:pt x="10782" y="91"/>
                  </a:lnTo>
                  <a:lnTo>
                    <a:pt x="10424" y="91"/>
                  </a:lnTo>
                  <a:lnTo>
                    <a:pt x="10120" y="91"/>
                  </a:lnTo>
                  <a:lnTo>
                    <a:pt x="9816" y="117"/>
                  </a:lnTo>
                  <a:lnTo>
                    <a:pt x="9548" y="143"/>
                  </a:lnTo>
                  <a:lnTo>
                    <a:pt x="9298" y="195"/>
                  </a:lnTo>
                  <a:lnTo>
                    <a:pt x="9065" y="247"/>
                  </a:lnTo>
                  <a:lnTo>
                    <a:pt x="8815" y="300"/>
                  </a:lnTo>
                  <a:lnTo>
                    <a:pt x="8618" y="378"/>
                  </a:lnTo>
                  <a:lnTo>
                    <a:pt x="8403" y="469"/>
                  </a:lnTo>
                  <a:lnTo>
                    <a:pt x="8243" y="547"/>
                  </a:lnTo>
                  <a:lnTo>
                    <a:pt x="8064" y="652"/>
                  </a:lnTo>
                  <a:lnTo>
                    <a:pt x="7921" y="743"/>
                  </a:lnTo>
                  <a:lnTo>
                    <a:pt x="7796" y="873"/>
                  </a:lnTo>
                  <a:lnTo>
                    <a:pt x="7581" y="1095"/>
                  </a:lnTo>
                  <a:lnTo>
                    <a:pt x="7402" y="1369"/>
                  </a:lnTo>
                  <a:lnTo>
                    <a:pt x="7313" y="1630"/>
                  </a:lnTo>
                  <a:lnTo>
                    <a:pt x="7277" y="1930"/>
                  </a:lnTo>
                  <a:lnTo>
                    <a:pt x="7277" y="2204"/>
                  </a:lnTo>
                  <a:lnTo>
                    <a:pt x="7313" y="2478"/>
                  </a:lnTo>
                  <a:lnTo>
                    <a:pt x="7402" y="2752"/>
                  </a:lnTo>
                  <a:lnTo>
                    <a:pt x="7581" y="3000"/>
                  </a:lnTo>
                  <a:lnTo>
                    <a:pt x="7796" y="3221"/>
                  </a:lnTo>
                  <a:lnTo>
                    <a:pt x="8028" y="3456"/>
                  </a:lnTo>
                  <a:lnTo>
                    <a:pt x="8260" y="3652"/>
                  </a:lnTo>
                  <a:lnTo>
                    <a:pt x="8475" y="3873"/>
                  </a:lnTo>
                  <a:lnTo>
                    <a:pt x="8654" y="4108"/>
                  </a:lnTo>
                  <a:lnTo>
                    <a:pt x="8743" y="4330"/>
                  </a:lnTo>
                  <a:lnTo>
                    <a:pt x="8815" y="4578"/>
                  </a:lnTo>
                  <a:lnTo>
                    <a:pt x="8815" y="4826"/>
                  </a:lnTo>
                  <a:lnTo>
                    <a:pt x="8779" y="5073"/>
                  </a:lnTo>
                  <a:lnTo>
                    <a:pt x="8690" y="5308"/>
                  </a:lnTo>
                  <a:lnTo>
                    <a:pt x="8547" y="5556"/>
                  </a:lnTo>
                  <a:lnTo>
                    <a:pt x="8332" y="5778"/>
                  </a:lnTo>
                  <a:lnTo>
                    <a:pt x="8100" y="5986"/>
                  </a:lnTo>
                  <a:lnTo>
                    <a:pt x="7796" y="6208"/>
                  </a:lnTo>
                  <a:lnTo>
                    <a:pt x="7438" y="6378"/>
                  </a:lnTo>
                  <a:lnTo>
                    <a:pt x="7027" y="6534"/>
                  </a:lnTo>
                  <a:lnTo>
                    <a:pt x="6544" y="6678"/>
                  </a:lnTo>
                  <a:lnTo>
                    <a:pt x="6043" y="6808"/>
                  </a:lnTo>
                  <a:lnTo>
                    <a:pt x="5632" y="6808"/>
                  </a:lnTo>
                  <a:lnTo>
                    <a:pt x="5078" y="6808"/>
                  </a:lnTo>
                  <a:lnTo>
                    <a:pt x="4488" y="6808"/>
                  </a:lnTo>
                  <a:lnTo>
                    <a:pt x="3808" y="6808"/>
                  </a:lnTo>
                  <a:lnTo>
                    <a:pt x="3075" y="6808"/>
                  </a:lnTo>
                  <a:lnTo>
                    <a:pt x="2288" y="6808"/>
                  </a:lnTo>
                  <a:lnTo>
                    <a:pt x="1466" y="6808"/>
                  </a:lnTo>
                  <a:lnTo>
                    <a:pt x="607" y="6808"/>
                  </a:lnTo>
                  <a:lnTo>
                    <a:pt x="500" y="7239"/>
                  </a:lnTo>
                  <a:lnTo>
                    <a:pt x="375" y="7839"/>
                  </a:lnTo>
                  <a:lnTo>
                    <a:pt x="268" y="8491"/>
                  </a:lnTo>
                  <a:lnTo>
                    <a:pt x="160" y="9182"/>
                  </a:lnTo>
                  <a:lnTo>
                    <a:pt x="53" y="9860"/>
                  </a:lnTo>
                  <a:lnTo>
                    <a:pt x="17" y="10486"/>
                  </a:lnTo>
                  <a:lnTo>
                    <a:pt x="17" y="10969"/>
                  </a:lnTo>
                  <a:lnTo>
                    <a:pt x="17" y="11295"/>
                  </a:lnTo>
                  <a:lnTo>
                    <a:pt x="125" y="11465"/>
                  </a:lnTo>
                  <a:lnTo>
                    <a:pt x="232" y="11634"/>
                  </a:lnTo>
                  <a:lnTo>
                    <a:pt x="411" y="11765"/>
                  </a:lnTo>
                  <a:lnTo>
                    <a:pt x="607" y="11895"/>
                  </a:lnTo>
                  <a:lnTo>
                    <a:pt x="858" y="12013"/>
                  </a:lnTo>
                  <a:lnTo>
                    <a:pt x="1126" y="12091"/>
                  </a:lnTo>
                  <a:lnTo>
                    <a:pt x="1430" y="12169"/>
                  </a:lnTo>
                  <a:lnTo>
                    <a:pt x="1716" y="12221"/>
                  </a:lnTo>
                  <a:lnTo>
                    <a:pt x="2056" y="12247"/>
                  </a:lnTo>
                  <a:lnTo>
                    <a:pt x="2360" y="12260"/>
                  </a:lnTo>
                  <a:lnTo>
                    <a:pt x="2664" y="12247"/>
                  </a:lnTo>
                  <a:lnTo>
                    <a:pt x="2986" y="12221"/>
                  </a:lnTo>
                  <a:lnTo>
                    <a:pt x="3290" y="12169"/>
                  </a:lnTo>
                  <a:lnTo>
                    <a:pt x="3558" y="12065"/>
                  </a:lnTo>
                  <a:lnTo>
                    <a:pt x="3808" y="11960"/>
                  </a:lnTo>
                  <a:lnTo>
                    <a:pt x="4041" y="11843"/>
                  </a:lnTo>
                  <a:lnTo>
                    <a:pt x="4255" y="11686"/>
                  </a:lnTo>
                  <a:lnTo>
                    <a:pt x="4523" y="11595"/>
                  </a:lnTo>
                  <a:lnTo>
                    <a:pt x="4792" y="11517"/>
                  </a:lnTo>
                  <a:lnTo>
                    <a:pt x="5113" y="11491"/>
                  </a:lnTo>
                  <a:lnTo>
                    <a:pt x="5453" y="11465"/>
                  </a:lnTo>
                  <a:lnTo>
                    <a:pt x="5757" y="11491"/>
                  </a:lnTo>
                  <a:lnTo>
                    <a:pt x="6097" y="11543"/>
                  </a:lnTo>
                  <a:lnTo>
                    <a:pt x="6454" y="11634"/>
                  </a:lnTo>
                  <a:lnTo>
                    <a:pt x="6758" y="11765"/>
                  </a:lnTo>
                  <a:lnTo>
                    <a:pt x="7062" y="11921"/>
                  </a:lnTo>
                  <a:lnTo>
                    <a:pt x="7313" y="12091"/>
                  </a:lnTo>
                  <a:lnTo>
                    <a:pt x="7545" y="12313"/>
                  </a:lnTo>
                  <a:lnTo>
                    <a:pt x="7760" y="12573"/>
                  </a:lnTo>
                  <a:lnTo>
                    <a:pt x="7885" y="12847"/>
                  </a:lnTo>
                  <a:lnTo>
                    <a:pt x="7992" y="13173"/>
                  </a:lnTo>
                  <a:lnTo>
                    <a:pt x="8028" y="13500"/>
                  </a:lnTo>
                  <a:lnTo>
                    <a:pt x="7992" y="13747"/>
                  </a:lnTo>
                  <a:lnTo>
                    <a:pt x="7885" y="13969"/>
                  </a:lnTo>
                  <a:lnTo>
                    <a:pt x="7760" y="14191"/>
                  </a:lnTo>
                  <a:lnTo>
                    <a:pt x="7545" y="14373"/>
                  </a:lnTo>
                  <a:lnTo>
                    <a:pt x="7313" y="14543"/>
                  </a:lnTo>
                  <a:lnTo>
                    <a:pt x="7062" y="14700"/>
                  </a:lnTo>
                  <a:lnTo>
                    <a:pt x="6758" y="14817"/>
                  </a:lnTo>
                  <a:lnTo>
                    <a:pt x="6454" y="14921"/>
                  </a:lnTo>
                  <a:lnTo>
                    <a:pt x="6097" y="15000"/>
                  </a:lnTo>
                  <a:lnTo>
                    <a:pt x="5757" y="15052"/>
                  </a:lnTo>
                  <a:lnTo>
                    <a:pt x="5453" y="15052"/>
                  </a:lnTo>
                  <a:lnTo>
                    <a:pt x="5113" y="15026"/>
                  </a:lnTo>
                  <a:lnTo>
                    <a:pt x="4792" y="14973"/>
                  </a:lnTo>
                  <a:lnTo>
                    <a:pt x="4523" y="14869"/>
                  </a:lnTo>
                  <a:lnTo>
                    <a:pt x="4255" y="14752"/>
                  </a:lnTo>
                  <a:lnTo>
                    <a:pt x="4041" y="14569"/>
                  </a:lnTo>
                  <a:lnTo>
                    <a:pt x="3844" y="14400"/>
                  </a:lnTo>
                  <a:lnTo>
                    <a:pt x="3594" y="14269"/>
                  </a:lnTo>
                  <a:lnTo>
                    <a:pt x="3361" y="14165"/>
                  </a:lnTo>
                  <a:lnTo>
                    <a:pt x="3111" y="14100"/>
                  </a:lnTo>
                  <a:lnTo>
                    <a:pt x="2843" y="14073"/>
                  </a:lnTo>
                  <a:lnTo>
                    <a:pt x="2574" y="14073"/>
                  </a:lnTo>
                  <a:lnTo>
                    <a:pt x="2288" y="14100"/>
                  </a:lnTo>
                  <a:lnTo>
                    <a:pt x="2020" y="14139"/>
                  </a:lnTo>
                  <a:lnTo>
                    <a:pt x="1734" y="14243"/>
                  </a:lnTo>
                  <a:lnTo>
                    <a:pt x="1466" y="14347"/>
                  </a:lnTo>
                  <a:lnTo>
                    <a:pt x="1233" y="14465"/>
                  </a:lnTo>
                  <a:lnTo>
                    <a:pt x="983" y="14621"/>
                  </a:lnTo>
                  <a:lnTo>
                    <a:pt x="786" y="14765"/>
                  </a:lnTo>
                  <a:lnTo>
                    <a:pt x="572" y="14947"/>
                  </a:lnTo>
                  <a:lnTo>
                    <a:pt x="411" y="15143"/>
                  </a:lnTo>
                  <a:lnTo>
                    <a:pt x="303" y="15378"/>
                  </a:lnTo>
                  <a:lnTo>
                    <a:pt x="196" y="15600"/>
                  </a:lnTo>
                  <a:lnTo>
                    <a:pt x="160" y="15873"/>
                  </a:lnTo>
                  <a:lnTo>
                    <a:pt x="196" y="16200"/>
                  </a:lnTo>
                  <a:lnTo>
                    <a:pt x="232" y="16526"/>
                  </a:lnTo>
                  <a:lnTo>
                    <a:pt x="411" y="17295"/>
                  </a:lnTo>
                  <a:lnTo>
                    <a:pt x="607" y="18104"/>
                  </a:lnTo>
                  <a:lnTo>
                    <a:pt x="715" y="18508"/>
                  </a:lnTo>
                  <a:lnTo>
                    <a:pt x="822" y="18926"/>
                  </a:lnTo>
                  <a:lnTo>
                    <a:pt x="876" y="19330"/>
                  </a:lnTo>
                  <a:lnTo>
                    <a:pt x="911" y="19734"/>
                  </a:lnTo>
                  <a:lnTo>
                    <a:pt x="911" y="20073"/>
                  </a:lnTo>
                  <a:lnTo>
                    <a:pt x="876" y="20426"/>
                  </a:lnTo>
                  <a:lnTo>
                    <a:pt x="858" y="20608"/>
                  </a:lnTo>
                  <a:lnTo>
                    <a:pt x="786" y="20752"/>
                  </a:lnTo>
                  <a:lnTo>
                    <a:pt x="715" y="20908"/>
                  </a:lnTo>
                  <a:lnTo>
                    <a:pt x="607" y="21026"/>
                  </a:lnTo>
                  <a:lnTo>
                    <a:pt x="1394" y="20934"/>
                  </a:lnTo>
                  <a:lnTo>
                    <a:pt x="2217" y="20804"/>
                  </a:lnTo>
                  <a:lnTo>
                    <a:pt x="3039" y="20726"/>
                  </a:lnTo>
                  <a:lnTo>
                    <a:pt x="3844" y="20660"/>
                  </a:lnTo>
                  <a:lnTo>
                    <a:pt x="4595" y="20634"/>
                  </a:lnTo>
                  <a:lnTo>
                    <a:pt x="5310" y="20634"/>
                  </a:lnTo>
                  <a:lnTo>
                    <a:pt x="5650" y="20660"/>
                  </a:lnTo>
                  <a:lnTo>
                    <a:pt x="6007" y="20700"/>
                  </a:lnTo>
                  <a:lnTo>
                    <a:pt x="6276" y="20752"/>
                  </a:lnTo>
                  <a:lnTo>
                    <a:pt x="6580" y="20830"/>
                  </a:lnTo>
                  <a:close/>
                </a:path>
              </a:pathLst>
            </a:custGeom>
            <a:solidFill>
              <a:schemeClr val="bg1"/>
            </a:solidFill>
            <a:ln>
              <a:noFill/>
            </a:ln>
            <a:effectLst/>
            <a:scene3d>
              <a:camera prst="legacyPerspectiveFront">
                <a:rot lat="0" lon="300000" rev="0"/>
              </a:camera>
              <a:lightRig rig="legacyFlat4" dir="b"/>
            </a:scene3d>
            <a:sp3d extrusionH="227000" prstMaterial="legacyMatte">
              <a:bevelT w="13500" h="13500" prst="angle"/>
              <a:bevelB w="13500" h="13500" prst="angle"/>
              <a:extrusionClr>
                <a:schemeClr val="bg1"/>
              </a:extrusion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nchorCtr="1">
              <a:flatTx/>
            </a:bodyPr>
            <a:lstStyle/>
            <a:p>
              <a:pPr eaLnBrk="0" hangingPunct="0"/>
              <a:r>
                <a:rPr lang="fr-FR" sz="2000" b="1"/>
                <a:t>Atomes </a:t>
              </a:r>
            </a:p>
          </p:txBody>
        </p:sp>
      </p:grpSp>
      <p:grpSp>
        <p:nvGrpSpPr>
          <p:cNvPr id="72714" name="Group 10"/>
          <p:cNvGrpSpPr>
            <a:grpSpLocks/>
          </p:cNvGrpSpPr>
          <p:nvPr/>
        </p:nvGrpSpPr>
        <p:grpSpPr bwMode="auto">
          <a:xfrm>
            <a:off x="533400" y="1498600"/>
            <a:ext cx="4856163" cy="5054600"/>
            <a:chOff x="336" y="944"/>
            <a:chExt cx="3059" cy="3184"/>
          </a:xfrm>
        </p:grpSpPr>
        <p:sp>
          <p:nvSpPr>
            <p:cNvPr id="72715" name="Text Box 11"/>
            <p:cNvSpPr txBox="1">
              <a:spLocks noChangeArrowheads="1"/>
            </p:cNvSpPr>
            <p:nvPr/>
          </p:nvSpPr>
          <p:spPr bwMode="auto">
            <a:xfrm>
              <a:off x="2352" y="2016"/>
              <a:ext cx="1043"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sz="2200" b="1"/>
                <a:t>Distance entre entités</a:t>
              </a:r>
            </a:p>
          </p:txBody>
        </p:sp>
        <p:grpSp>
          <p:nvGrpSpPr>
            <p:cNvPr id="72716" name="Group 12"/>
            <p:cNvGrpSpPr>
              <a:grpSpLocks/>
            </p:cNvGrpSpPr>
            <p:nvPr/>
          </p:nvGrpSpPr>
          <p:grpSpPr bwMode="auto">
            <a:xfrm>
              <a:off x="336" y="1152"/>
              <a:ext cx="2977" cy="2976"/>
              <a:chOff x="336" y="1152"/>
              <a:chExt cx="2977" cy="2976"/>
            </a:xfrm>
          </p:grpSpPr>
          <p:sp>
            <p:nvSpPr>
              <p:cNvPr id="72717" name="Line 13"/>
              <p:cNvSpPr>
                <a:spLocks noChangeShapeType="1"/>
              </p:cNvSpPr>
              <p:nvPr/>
            </p:nvSpPr>
            <p:spPr bwMode="auto">
              <a:xfrm>
                <a:off x="336" y="2495"/>
                <a:ext cx="2738" cy="1"/>
              </a:xfrm>
              <a:prstGeom prst="line">
                <a:avLst/>
              </a:prstGeom>
              <a:noFill/>
              <a:ln w="2857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72718" name="Line 14"/>
              <p:cNvSpPr>
                <a:spLocks noChangeShapeType="1"/>
              </p:cNvSpPr>
              <p:nvPr/>
            </p:nvSpPr>
            <p:spPr bwMode="auto">
              <a:xfrm>
                <a:off x="2583" y="2495"/>
                <a:ext cx="730" cy="1"/>
              </a:xfrm>
              <a:prstGeom prst="line">
                <a:avLst/>
              </a:prstGeom>
              <a:noFill/>
              <a:ln w="28575">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72719" name="Line 15"/>
              <p:cNvSpPr>
                <a:spLocks noChangeShapeType="1"/>
              </p:cNvSpPr>
              <p:nvPr/>
            </p:nvSpPr>
            <p:spPr bwMode="auto">
              <a:xfrm flipV="1">
                <a:off x="497" y="1152"/>
                <a:ext cx="1" cy="2961"/>
              </a:xfrm>
              <a:prstGeom prst="line">
                <a:avLst/>
              </a:prstGeom>
              <a:noFill/>
              <a:ln w="28575">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72720" name="Freeform 16"/>
              <p:cNvSpPr>
                <a:spLocks/>
              </p:cNvSpPr>
              <p:nvPr/>
            </p:nvSpPr>
            <p:spPr bwMode="auto">
              <a:xfrm>
                <a:off x="624" y="1200"/>
                <a:ext cx="2494" cy="2638"/>
              </a:xfrm>
              <a:custGeom>
                <a:avLst/>
                <a:gdLst>
                  <a:gd name="T0" fmla="*/ 0 w 1824"/>
                  <a:gd name="T1" fmla="*/ 0 h 1672"/>
                  <a:gd name="T2" fmla="*/ 192 w 1824"/>
                  <a:gd name="T3" fmla="*/ 1296 h 1672"/>
                  <a:gd name="T4" fmla="*/ 480 w 1824"/>
                  <a:gd name="T5" fmla="*/ 1632 h 1672"/>
                  <a:gd name="T6" fmla="*/ 768 w 1824"/>
                  <a:gd name="T7" fmla="*/ 1536 h 1672"/>
                  <a:gd name="T8" fmla="*/ 1008 w 1824"/>
                  <a:gd name="T9" fmla="*/ 1248 h 1672"/>
                  <a:gd name="T10" fmla="*/ 1344 w 1824"/>
                  <a:gd name="T11" fmla="*/ 1056 h 1672"/>
                  <a:gd name="T12" fmla="*/ 1824 w 1824"/>
                  <a:gd name="T13" fmla="*/ 912 h 1672"/>
                </a:gdLst>
                <a:ahLst/>
                <a:cxnLst>
                  <a:cxn ang="0">
                    <a:pos x="T0" y="T1"/>
                  </a:cxn>
                  <a:cxn ang="0">
                    <a:pos x="T2" y="T3"/>
                  </a:cxn>
                  <a:cxn ang="0">
                    <a:pos x="T4" y="T5"/>
                  </a:cxn>
                  <a:cxn ang="0">
                    <a:pos x="T6" y="T7"/>
                  </a:cxn>
                  <a:cxn ang="0">
                    <a:pos x="T8" y="T9"/>
                  </a:cxn>
                  <a:cxn ang="0">
                    <a:pos x="T10" y="T11"/>
                  </a:cxn>
                  <a:cxn ang="0">
                    <a:pos x="T12" y="T13"/>
                  </a:cxn>
                </a:cxnLst>
                <a:rect l="0" t="0" r="r" b="b"/>
                <a:pathLst>
                  <a:path w="1824" h="1672">
                    <a:moveTo>
                      <a:pt x="0" y="0"/>
                    </a:moveTo>
                    <a:cubicBezTo>
                      <a:pt x="56" y="512"/>
                      <a:pt x="112" y="1024"/>
                      <a:pt x="192" y="1296"/>
                    </a:cubicBezTo>
                    <a:cubicBezTo>
                      <a:pt x="272" y="1568"/>
                      <a:pt x="384" y="1592"/>
                      <a:pt x="480" y="1632"/>
                    </a:cubicBezTo>
                    <a:cubicBezTo>
                      <a:pt x="576" y="1672"/>
                      <a:pt x="680" y="1600"/>
                      <a:pt x="768" y="1536"/>
                    </a:cubicBezTo>
                    <a:cubicBezTo>
                      <a:pt x="856" y="1472"/>
                      <a:pt x="912" y="1328"/>
                      <a:pt x="1008" y="1248"/>
                    </a:cubicBezTo>
                    <a:cubicBezTo>
                      <a:pt x="1104" y="1168"/>
                      <a:pt x="1208" y="1112"/>
                      <a:pt x="1344" y="1056"/>
                    </a:cubicBezTo>
                    <a:cubicBezTo>
                      <a:pt x="1480" y="1000"/>
                      <a:pt x="1652" y="956"/>
                      <a:pt x="1824" y="912"/>
                    </a:cubicBezTo>
                  </a:path>
                </a:pathLst>
              </a:custGeom>
              <a:noFill/>
              <a:ln w="38100" cap="flat" cmpd="sng">
                <a:solidFill>
                  <a:srgbClr val="FF99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72721" name="Line 17"/>
              <p:cNvSpPr>
                <a:spLocks noChangeShapeType="1"/>
              </p:cNvSpPr>
              <p:nvPr/>
            </p:nvSpPr>
            <p:spPr bwMode="auto">
              <a:xfrm>
                <a:off x="1357" y="2304"/>
                <a:ext cx="11" cy="1824"/>
              </a:xfrm>
              <a:prstGeom prst="line">
                <a:avLst/>
              </a:prstGeom>
              <a:noFill/>
              <a:ln w="12700">
                <a:solidFill>
                  <a:schemeClr val="tx1"/>
                </a:solidFill>
                <a:prstDash val="lg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72722" name="Text Box 18"/>
              <p:cNvSpPr txBox="1">
                <a:spLocks noChangeArrowheads="1"/>
              </p:cNvSpPr>
              <p:nvPr/>
            </p:nvSpPr>
            <p:spPr bwMode="auto">
              <a:xfrm>
                <a:off x="981" y="1865"/>
                <a:ext cx="1077"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sz="2200" b="1"/>
                  <a:t>Distance d’équilibre</a:t>
                </a:r>
              </a:p>
            </p:txBody>
          </p:sp>
          <p:sp>
            <p:nvSpPr>
              <p:cNvPr id="72723" name="Text Box 19"/>
              <p:cNvSpPr txBox="1">
                <a:spLocks noChangeArrowheads="1"/>
              </p:cNvSpPr>
              <p:nvPr/>
            </p:nvSpPr>
            <p:spPr bwMode="auto">
              <a:xfrm>
                <a:off x="672" y="1344"/>
                <a:ext cx="1238" cy="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sz="3000" b="1">
                    <a:solidFill>
                      <a:schemeClr val="accent2"/>
                    </a:solidFill>
                  </a:rPr>
                  <a:t>Répulsion</a:t>
                </a:r>
              </a:p>
            </p:txBody>
          </p:sp>
          <p:sp>
            <p:nvSpPr>
              <p:cNvPr id="72724" name="Text Box 20"/>
              <p:cNvSpPr txBox="1">
                <a:spLocks noChangeArrowheads="1"/>
              </p:cNvSpPr>
              <p:nvPr/>
            </p:nvSpPr>
            <p:spPr bwMode="auto">
              <a:xfrm>
                <a:off x="912" y="2736"/>
                <a:ext cx="1227" cy="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sz="3000" b="1">
                    <a:solidFill>
                      <a:schemeClr val="accent2"/>
                    </a:solidFill>
                  </a:rPr>
                  <a:t>Attraction</a:t>
                </a:r>
              </a:p>
              <a:p>
                <a:endParaRPr lang="fr-FR" sz="3000"/>
              </a:p>
            </p:txBody>
          </p:sp>
        </p:grpSp>
        <p:sp>
          <p:nvSpPr>
            <p:cNvPr id="72725" name="Text Box 21"/>
            <p:cNvSpPr txBox="1">
              <a:spLocks noChangeArrowheads="1"/>
            </p:cNvSpPr>
            <p:nvPr/>
          </p:nvSpPr>
          <p:spPr bwMode="auto">
            <a:xfrm>
              <a:off x="480" y="944"/>
              <a:ext cx="1529" cy="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2200" b="1"/>
                <a:t>Énergie potentielle</a:t>
              </a:r>
            </a:p>
          </p:txBody>
        </p:sp>
      </p:grpSp>
    </p:spTree>
  </p:cSld>
  <p:clrMapOvr>
    <a:masterClrMapping/>
  </p:clrMapOvr>
  <p:transition spd="med">
    <p:random/>
  </p:transition>
</p:sld>
</file>

<file path=ppt/slides/slide10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381000" y="533400"/>
            <a:ext cx="8534400" cy="609600"/>
          </a:xfrm>
        </p:spPr>
        <p:txBody>
          <a:bodyPr/>
          <a:lstStyle/>
          <a:p>
            <a:r>
              <a:rPr lang="fr-FR" sz="4000">
                <a:solidFill>
                  <a:schemeClr val="accent2"/>
                </a:solidFill>
              </a:rPr>
              <a:t>Les états physiques de la matière :</a:t>
            </a:r>
            <a:r>
              <a:rPr lang="fr-FR" sz="3600"/>
              <a:t> </a:t>
            </a:r>
            <a:br>
              <a:rPr lang="fr-FR" sz="3600"/>
            </a:br>
            <a:r>
              <a:rPr lang="fr-FR" sz="2400">
                <a:solidFill>
                  <a:schemeClr val="accent2"/>
                </a:solidFill>
              </a:rPr>
              <a:t>un bras de fer entre agitation thermique et forces de cohésion</a:t>
            </a:r>
            <a:br>
              <a:rPr lang="fr-FR" sz="2400">
                <a:solidFill>
                  <a:schemeClr val="accent2"/>
                </a:solidFill>
              </a:rPr>
            </a:br>
            <a:endParaRPr lang="fr-FR" sz="2400">
              <a:solidFill>
                <a:schemeClr val="accent2"/>
              </a:solidFill>
            </a:endParaRPr>
          </a:p>
        </p:txBody>
      </p:sp>
      <p:sp>
        <p:nvSpPr>
          <p:cNvPr id="75779" name="Rectangle 3"/>
          <p:cNvSpPr>
            <a:spLocks noGrp="1" noChangeArrowheads="1"/>
          </p:cNvSpPr>
          <p:nvPr>
            <p:ph type="body" sz="half" idx="2"/>
          </p:nvPr>
        </p:nvSpPr>
        <p:spPr>
          <a:xfrm>
            <a:off x="457200" y="1371600"/>
            <a:ext cx="8305800" cy="5029200"/>
          </a:xfrm>
        </p:spPr>
        <p:txBody>
          <a:bodyPr/>
          <a:lstStyle/>
          <a:p>
            <a:pPr marL="193675" indent="-193675">
              <a:lnSpc>
                <a:spcPct val="90000"/>
              </a:lnSpc>
            </a:pPr>
            <a:r>
              <a:rPr lang="fr-FR" sz="2200"/>
              <a:t>La matière est constituée d’atomes, de molécules ou d’ions, maintenus par des interactions de cohésion</a:t>
            </a:r>
          </a:p>
          <a:p>
            <a:pPr marL="193675" indent="-193675">
              <a:lnSpc>
                <a:spcPct val="90000"/>
              </a:lnSpc>
            </a:pPr>
            <a:r>
              <a:rPr lang="fr-FR" sz="2200"/>
              <a:t>Ces entités, constituant la matière, sont soumises en permanence à une agitation thermique qui se manifeste par la température. Dans un gaz par exemple, la température est  directement liée à la vitesse moyenne des molécules</a:t>
            </a:r>
          </a:p>
          <a:p>
            <a:pPr marL="193675" indent="-193675">
              <a:lnSpc>
                <a:spcPct val="90000"/>
              </a:lnSpc>
            </a:pPr>
            <a:r>
              <a:rPr lang="fr-FR" sz="2200"/>
              <a:t>C’est l’importance relative de ces deux facteurs (interaction et agitation) qui permet aux entités de se regrouper (phases condensées liquides et solides) ou de rester isolées (gaz)</a:t>
            </a:r>
          </a:p>
          <a:p>
            <a:pPr marL="193675" indent="-193675">
              <a:lnSpc>
                <a:spcPct val="90000"/>
              </a:lnSpc>
              <a:buFontTx/>
              <a:buNone/>
            </a:pPr>
            <a:endParaRPr lang="fr-FR" sz="900"/>
          </a:p>
          <a:p>
            <a:pPr marL="384175" lvl="1" indent="3175">
              <a:lnSpc>
                <a:spcPct val="90000"/>
              </a:lnSpc>
            </a:pPr>
            <a:r>
              <a:rPr lang="fr-FR" sz="2100"/>
              <a:t> Si les forces de cohésion sont très importantes par rapport à l’agitation thermique, les entités s’immobilisent et se structurent en réseaux solides</a:t>
            </a:r>
          </a:p>
          <a:p>
            <a:pPr marL="384175" lvl="1" indent="3175">
              <a:lnSpc>
                <a:spcPct val="90000"/>
              </a:lnSpc>
            </a:pPr>
            <a:r>
              <a:rPr lang="fr-FR" sz="2100"/>
              <a:t> Si la cohésion est un peu moins forte, les entités restent en contact mais se meuvent les unes par rapport aux autres : la matière est à l’état liquide</a:t>
            </a:r>
          </a:p>
          <a:p>
            <a:pPr marL="384175" lvl="1" indent="3175">
              <a:lnSpc>
                <a:spcPct val="90000"/>
              </a:lnSpc>
            </a:pPr>
            <a:r>
              <a:rPr lang="fr-FR" sz="2100"/>
              <a:t> Si la cohésion est très faible, l’agitation maintient les entités à distance : la matière est à l’état gazeux</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5779">
                                            <p:txEl>
                                              <p:pRg st="0" end="0"/>
                                            </p:txEl>
                                          </p:spTgt>
                                        </p:tgtEl>
                                        <p:attrNameLst>
                                          <p:attrName>style.visibility</p:attrName>
                                        </p:attrNameLst>
                                      </p:cBhvr>
                                      <p:to>
                                        <p:strVal val="visible"/>
                                      </p:to>
                                    </p:set>
                                    <p:animEffect transition="in" filter="wipe(left)">
                                      <p:cBhvr>
                                        <p:cTn id="7" dur="500"/>
                                        <p:tgtEl>
                                          <p:spTgt spid="7577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5779">
                                            <p:txEl>
                                              <p:pRg st="1" end="1"/>
                                            </p:txEl>
                                          </p:spTgt>
                                        </p:tgtEl>
                                        <p:attrNameLst>
                                          <p:attrName>style.visibility</p:attrName>
                                        </p:attrNameLst>
                                      </p:cBhvr>
                                      <p:to>
                                        <p:strVal val="visible"/>
                                      </p:to>
                                    </p:set>
                                    <p:animEffect transition="in" filter="wipe(left)">
                                      <p:cBhvr>
                                        <p:cTn id="12" dur="500"/>
                                        <p:tgtEl>
                                          <p:spTgt spid="7577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5779">
                                            <p:txEl>
                                              <p:pRg st="2" end="2"/>
                                            </p:txEl>
                                          </p:spTgt>
                                        </p:tgtEl>
                                        <p:attrNameLst>
                                          <p:attrName>style.visibility</p:attrName>
                                        </p:attrNameLst>
                                      </p:cBhvr>
                                      <p:to>
                                        <p:strVal val="visible"/>
                                      </p:to>
                                    </p:set>
                                    <p:animEffect transition="in" filter="wipe(left)">
                                      <p:cBhvr>
                                        <p:cTn id="17" dur="500"/>
                                        <p:tgtEl>
                                          <p:spTgt spid="75779">
                                            <p:txEl>
                                              <p:pRg st="2" end="2"/>
                                            </p:txEl>
                                          </p:spTgt>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75779">
                                            <p:txEl>
                                              <p:pRg st="4" end="4"/>
                                            </p:txEl>
                                          </p:spTgt>
                                        </p:tgtEl>
                                        <p:attrNameLst>
                                          <p:attrName>style.visibility</p:attrName>
                                        </p:attrNameLst>
                                      </p:cBhvr>
                                      <p:to>
                                        <p:strVal val="visible"/>
                                      </p:to>
                                    </p:set>
                                    <p:animEffect transition="in" filter="wipe(left)">
                                      <p:cBhvr>
                                        <p:cTn id="20" dur="500"/>
                                        <p:tgtEl>
                                          <p:spTgt spid="75779">
                                            <p:txEl>
                                              <p:pRg st="4" end="4"/>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75779">
                                            <p:txEl>
                                              <p:pRg st="5" end="5"/>
                                            </p:txEl>
                                          </p:spTgt>
                                        </p:tgtEl>
                                        <p:attrNameLst>
                                          <p:attrName>style.visibility</p:attrName>
                                        </p:attrNameLst>
                                      </p:cBhvr>
                                      <p:to>
                                        <p:strVal val="visible"/>
                                      </p:to>
                                    </p:set>
                                    <p:animEffect transition="in" filter="wipe(left)">
                                      <p:cBhvr>
                                        <p:cTn id="23" dur="500"/>
                                        <p:tgtEl>
                                          <p:spTgt spid="75779">
                                            <p:txEl>
                                              <p:pRg st="5" end="5"/>
                                            </p:txEl>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75779">
                                            <p:txEl>
                                              <p:pRg st="6" end="6"/>
                                            </p:txEl>
                                          </p:spTgt>
                                        </p:tgtEl>
                                        <p:attrNameLst>
                                          <p:attrName>style.visibility</p:attrName>
                                        </p:attrNameLst>
                                      </p:cBhvr>
                                      <p:to>
                                        <p:strVal val="visible"/>
                                      </p:to>
                                    </p:set>
                                    <p:animEffect transition="in" filter="wipe(left)">
                                      <p:cBhvr>
                                        <p:cTn id="26" dur="500"/>
                                        <p:tgtEl>
                                          <p:spTgt spid="7577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9" grpId="0" build="p" autoUpdateAnimBg="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noChangeArrowheads="1"/>
          </p:cNvSpPr>
          <p:nvPr>
            <p:ph type="title"/>
          </p:nvPr>
        </p:nvSpPr>
        <p:spPr>
          <a:xfrm>
            <a:off x="609600" y="0"/>
            <a:ext cx="8081963" cy="609600"/>
          </a:xfrm>
        </p:spPr>
        <p:txBody>
          <a:bodyPr/>
          <a:lstStyle/>
          <a:p>
            <a:r>
              <a:rPr lang="fr-FR" sz="4000">
                <a:solidFill>
                  <a:schemeClr val="accent2"/>
                </a:solidFill>
              </a:rPr>
              <a:t>La liaison covalente</a:t>
            </a:r>
          </a:p>
        </p:txBody>
      </p:sp>
      <p:sp>
        <p:nvSpPr>
          <p:cNvPr id="225283" name="Rectangle 3"/>
          <p:cNvSpPr>
            <a:spLocks noGrp="1" noChangeArrowheads="1"/>
          </p:cNvSpPr>
          <p:nvPr>
            <p:ph type="body" sz="half" idx="2"/>
          </p:nvPr>
        </p:nvSpPr>
        <p:spPr>
          <a:xfrm>
            <a:off x="228600" y="914400"/>
            <a:ext cx="8915400" cy="3200400"/>
          </a:xfrm>
        </p:spPr>
        <p:txBody>
          <a:bodyPr/>
          <a:lstStyle/>
          <a:p>
            <a:pPr marL="0" indent="0" defTabSz="282575">
              <a:lnSpc>
                <a:spcPct val="90000"/>
              </a:lnSpc>
            </a:pPr>
            <a:r>
              <a:rPr lang="fr-FR" sz="2200"/>
              <a:t> La liaison covalente résulte de la mise en commun d’électrons par des atomes afin d’obtenir la configuration de plus basse énergie potentielle du système</a:t>
            </a:r>
          </a:p>
          <a:p>
            <a:pPr marL="0" indent="0" defTabSz="282575">
              <a:lnSpc>
                <a:spcPct val="90000"/>
              </a:lnSpc>
            </a:pPr>
            <a:r>
              <a:rPr lang="fr-FR" sz="2200"/>
              <a:t> Considérons le cas de la formation de la molécule H</a:t>
            </a:r>
            <a:r>
              <a:rPr lang="fr-FR" sz="2200" baseline="-25000"/>
              <a:t>2</a:t>
            </a:r>
            <a:r>
              <a:rPr lang="fr-FR" sz="2200"/>
              <a:t> à partir de deux atomes H : dans l’atome isolé, l’électron occupe un nuage diffus, de symétrie sphérique, appelé </a:t>
            </a:r>
            <a:r>
              <a:rPr lang="fr-FR" sz="2200">
                <a:solidFill>
                  <a:schemeClr val="accent2"/>
                </a:solidFill>
              </a:rPr>
              <a:t>orbitale atomique</a:t>
            </a:r>
            <a:r>
              <a:rPr lang="fr-FR" sz="2200"/>
              <a:t> 1s. La combinaison des orbitales atomiques des deux atomes H conduit à deux </a:t>
            </a:r>
            <a:r>
              <a:rPr lang="fr-FR" sz="2200">
                <a:solidFill>
                  <a:schemeClr val="accent2"/>
                </a:solidFill>
              </a:rPr>
              <a:t>orbitales moléculaires</a:t>
            </a:r>
            <a:r>
              <a:rPr lang="fr-FR" sz="2200"/>
              <a:t>, d’énergies et de formes différentes </a:t>
            </a:r>
            <a:r>
              <a:rPr lang="fr-FR" sz="2200">
                <a:latin typeface="Symbol" pitchFamily="18" charset="2"/>
              </a:rPr>
              <a:t>s</a:t>
            </a:r>
            <a:r>
              <a:rPr lang="fr-FR" sz="2200"/>
              <a:t> et </a:t>
            </a:r>
            <a:r>
              <a:rPr lang="fr-FR" sz="2200">
                <a:latin typeface="Symbol" pitchFamily="18" charset="2"/>
              </a:rPr>
              <a:t>s</a:t>
            </a:r>
            <a:r>
              <a:rPr lang="fr-FR" sz="2200"/>
              <a:t>*. La première, dite liante, est localisée entre les deux atomes, la seconde, dite antiliante, est constituée de deux lobes pointant vers l’extérieur</a:t>
            </a:r>
          </a:p>
          <a:p>
            <a:pPr marL="0" indent="0" defTabSz="282575">
              <a:lnSpc>
                <a:spcPct val="90000"/>
              </a:lnSpc>
              <a:buFontTx/>
              <a:buNone/>
            </a:pPr>
            <a:endParaRPr lang="fr-FR" sz="2200"/>
          </a:p>
        </p:txBody>
      </p:sp>
      <p:grpSp>
        <p:nvGrpSpPr>
          <p:cNvPr id="225284" name="Group 4"/>
          <p:cNvGrpSpPr>
            <a:grpSpLocks/>
          </p:cNvGrpSpPr>
          <p:nvPr/>
        </p:nvGrpSpPr>
        <p:grpSpPr bwMode="auto">
          <a:xfrm>
            <a:off x="304800" y="4267200"/>
            <a:ext cx="8624888" cy="2362200"/>
            <a:chOff x="183" y="2640"/>
            <a:chExt cx="5433" cy="1488"/>
          </a:xfrm>
        </p:grpSpPr>
        <p:sp>
          <p:nvSpPr>
            <p:cNvPr id="225285" name="Line 5"/>
            <p:cNvSpPr>
              <a:spLocks noChangeShapeType="1"/>
            </p:cNvSpPr>
            <p:nvPr/>
          </p:nvSpPr>
          <p:spPr bwMode="auto">
            <a:xfrm>
              <a:off x="1832" y="3358"/>
              <a:ext cx="555" cy="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nvGrpSpPr>
            <p:cNvPr id="225286" name="Group 6"/>
            <p:cNvGrpSpPr>
              <a:grpSpLocks/>
            </p:cNvGrpSpPr>
            <p:nvPr/>
          </p:nvGrpSpPr>
          <p:grpSpPr bwMode="auto">
            <a:xfrm>
              <a:off x="480" y="3112"/>
              <a:ext cx="1167" cy="475"/>
              <a:chOff x="384" y="3112"/>
              <a:chExt cx="1263" cy="475"/>
            </a:xfrm>
          </p:grpSpPr>
          <p:sp>
            <p:nvSpPr>
              <p:cNvPr id="225287" name="Oval 7"/>
              <p:cNvSpPr>
                <a:spLocks noChangeArrowheads="1"/>
              </p:cNvSpPr>
              <p:nvPr/>
            </p:nvSpPr>
            <p:spPr bwMode="auto">
              <a:xfrm>
                <a:off x="384" y="3112"/>
                <a:ext cx="556" cy="475"/>
              </a:xfrm>
              <a:prstGeom prst="ellipse">
                <a:avLst/>
              </a:prstGeom>
              <a:gradFill rotWithShape="0">
                <a:gsLst>
                  <a:gs pos="0">
                    <a:schemeClr val="accent1">
                      <a:gamma/>
                      <a:shade val="18039"/>
                      <a:invGamma/>
                    </a:schemeClr>
                  </a:gs>
                  <a:gs pos="50000">
                    <a:schemeClr val="accent1"/>
                  </a:gs>
                  <a:gs pos="100000">
                    <a:schemeClr val="accent1">
                      <a:gamma/>
                      <a:shade val="18039"/>
                      <a:invGamma/>
                    </a:schemeClr>
                  </a:gs>
                </a:gsLst>
                <a:lin ang="5400000" scaled="1"/>
              </a:gra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25288" name="Oval 8"/>
              <p:cNvSpPr>
                <a:spLocks noChangeArrowheads="1"/>
              </p:cNvSpPr>
              <p:nvPr/>
            </p:nvSpPr>
            <p:spPr bwMode="auto">
              <a:xfrm>
                <a:off x="1091" y="3112"/>
                <a:ext cx="556" cy="475"/>
              </a:xfrm>
              <a:prstGeom prst="ellipse">
                <a:avLst/>
              </a:prstGeom>
              <a:gradFill rotWithShape="0">
                <a:gsLst>
                  <a:gs pos="0">
                    <a:schemeClr val="accent1">
                      <a:gamma/>
                      <a:shade val="30196"/>
                      <a:invGamma/>
                    </a:schemeClr>
                  </a:gs>
                  <a:gs pos="50000">
                    <a:schemeClr val="accent1"/>
                  </a:gs>
                  <a:gs pos="100000">
                    <a:schemeClr val="accent1">
                      <a:gamma/>
                      <a:shade val="30196"/>
                      <a:invGamma/>
                    </a:schemeClr>
                  </a:gs>
                </a:gsLst>
                <a:lin ang="5400000" scaled="1"/>
              </a:gra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25289" name="Oval 9"/>
              <p:cNvSpPr>
                <a:spLocks noChangeArrowheads="1"/>
              </p:cNvSpPr>
              <p:nvPr/>
            </p:nvSpPr>
            <p:spPr bwMode="auto">
              <a:xfrm>
                <a:off x="637" y="3323"/>
                <a:ext cx="50" cy="53"/>
              </a:xfrm>
              <a:prstGeom prst="ellipse">
                <a:avLst/>
              </a:prstGeom>
              <a:solidFill>
                <a:schemeClr val="bg2"/>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800">
                  <a:solidFill>
                    <a:schemeClr val="bg2"/>
                  </a:solidFill>
                </a:endParaRPr>
              </a:p>
            </p:txBody>
          </p:sp>
          <p:sp>
            <p:nvSpPr>
              <p:cNvPr id="225290" name="Oval 10"/>
              <p:cNvSpPr>
                <a:spLocks noChangeArrowheads="1"/>
              </p:cNvSpPr>
              <p:nvPr/>
            </p:nvSpPr>
            <p:spPr bwMode="auto">
              <a:xfrm>
                <a:off x="1344" y="3323"/>
                <a:ext cx="50" cy="53"/>
              </a:xfrm>
              <a:prstGeom prst="ellipse">
                <a:avLst/>
              </a:prstGeom>
              <a:solidFill>
                <a:schemeClr val="bg2"/>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800">
                  <a:solidFill>
                    <a:schemeClr val="bg2"/>
                  </a:solidFill>
                </a:endParaRPr>
              </a:p>
            </p:txBody>
          </p:sp>
        </p:grpSp>
        <p:grpSp>
          <p:nvGrpSpPr>
            <p:cNvPr id="225291" name="Group 11"/>
            <p:cNvGrpSpPr>
              <a:grpSpLocks/>
            </p:cNvGrpSpPr>
            <p:nvPr/>
          </p:nvGrpSpPr>
          <p:grpSpPr bwMode="auto">
            <a:xfrm>
              <a:off x="2431" y="3615"/>
              <a:ext cx="1262" cy="422"/>
              <a:chOff x="2431" y="3615"/>
              <a:chExt cx="1262" cy="422"/>
            </a:xfrm>
          </p:grpSpPr>
          <p:sp>
            <p:nvSpPr>
              <p:cNvPr id="225292" name="Oval 12"/>
              <p:cNvSpPr>
                <a:spLocks noChangeArrowheads="1"/>
              </p:cNvSpPr>
              <p:nvPr/>
            </p:nvSpPr>
            <p:spPr bwMode="auto">
              <a:xfrm>
                <a:off x="2431" y="3615"/>
                <a:ext cx="1262" cy="422"/>
              </a:xfrm>
              <a:prstGeom prst="ellipse">
                <a:avLst/>
              </a:prstGeom>
              <a:gradFill rotWithShape="0">
                <a:gsLst>
                  <a:gs pos="0">
                    <a:schemeClr val="accent1"/>
                  </a:gs>
                  <a:gs pos="50000">
                    <a:schemeClr val="accent1">
                      <a:gamma/>
                      <a:shade val="46275"/>
                      <a:invGamma/>
                    </a:schemeClr>
                  </a:gs>
                  <a:gs pos="100000">
                    <a:schemeClr val="accent1"/>
                  </a:gs>
                </a:gsLst>
                <a:lin ang="0" scaled="1"/>
              </a:gra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25293" name="Oval 13"/>
              <p:cNvSpPr>
                <a:spLocks noChangeArrowheads="1"/>
              </p:cNvSpPr>
              <p:nvPr/>
            </p:nvSpPr>
            <p:spPr bwMode="auto">
              <a:xfrm>
                <a:off x="2633" y="3826"/>
                <a:ext cx="50" cy="53"/>
              </a:xfrm>
              <a:prstGeom prst="ellipse">
                <a:avLst/>
              </a:prstGeom>
              <a:solidFill>
                <a:schemeClr val="bg2"/>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800">
                  <a:solidFill>
                    <a:schemeClr val="bg2"/>
                  </a:solidFill>
                </a:endParaRPr>
              </a:p>
            </p:txBody>
          </p:sp>
          <p:sp>
            <p:nvSpPr>
              <p:cNvPr id="225294" name="Oval 14"/>
              <p:cNvSpPr>
                <a:spLocks noChangeArrowheads="1"/>
              </p:cNvSpPr>
              <p:nvPr/>
            </p:nvSpPr>
            <p:spPr bwMode="auto">
              <a:xfrm>
                <a:off x="3441" y="3826"/>
                <a:ext cx="50" cy="53"/>
              </a:xfrm>
              <a:prstGeom prst="ellipse">
                <a:avLst/>
              </a:prstGeom>
              <a:solidFill>
                <a:schemeClr val="bg2"/>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800">
                  <a:solidFill>
                    <a:schemeClr val="bg2"/>
                  </a:solidFill>
                </a:endParaRPr>
              </a:p>
            </p:txBody>
          </p:sp>
        </p:grpSp>
        <p:sp>
          <p:nvSpPr>
            <p:cNvPr id="225295" name="Oval 15"/>
            <p:cNvSpPr>
              <a:spLocks noChangeArrowheads="1"/>
            </p:cNvSpPr>
            <p:nvPr/>
          </p:nvSpPr>
          <p:spPr bwMode="auto">
            <a:xfrm>
              <a:off x="2281" y="2743"/>
              <a:ext cx="455" cy="264"/>
            </a:xfrm>
            <a:prstGeom prst="ellipse">
              <a:avLst/>
            </a:prstGeom>
            <a:gradFill rotWithShape="0">
              <a:gsLst>
                <a:gs pos="0">
                  <a:schemeClr val="accent1">
                    <a:gamma/>
                    <a:shade val="30196"/>
                    <a:invGamma/>
                  </a:schemeClr>
                </a:gs>
                <a:gs pos="100000">
                  <a:schemeClr val="accent1"/>
                </a:gs>
              </a:gsLst>
              <a:lin ang="0" scaled="1"/>
            </a:gra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25296" name="Oval 16"/>
            <p:cNvSpPr>
              <a:spLocks noChangeArrowheads="1"/>
            </p:cNvSpPr>
            <p:nvPr/>
          </p:nvSpPr>
          <p:spPr bwMode="auto">
            <a:xfrm>
              <a:off x="2584" y="2849"/>
              <a:ext cx="51" cy="52"/>
            </a:xfrm>
            <a:prstGeom prst="ellipse">
              <a:avLst/>
            </a:prstGeom>
            <a:solidFill>
              <a:schemeClr val="bg2"/>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800">
                <a:solidFill>
                  <a:schemeClr val="bg2"/>
                </a:solidFill>
              </a:endParaRPr>
            </a:p>
          </p:txBody>
        </p:sp>
        <p:sp>
          <p:nvSpPr>
            <p:cNvPr id="225297" name="Oval 17"/>
            <p:cNvSpPr>
              <a:spLocks noChangeArrowheads="1"/>
            </p:cNvSpPr>
            <p:nvPr/>
          </p:nvSpPr>
          <p:spPr bwMode="auto">
            <a:xfrm>
              <a:off x="3360" y="2736"/>
              <a:ext cx="454" cy="264"/>
            </a:xfrm>
            <a:prstGeom prst="ellipse">
              <a:avLst/>
            </a:prstGeom>
            <a:gradFill rotWithShape="0">
              <a:gsLst>
                <a:gs pos="0">
                  <a:schemeClr val="accent1"/>
                </a:gs>
                <a:gs pos="100000">
                  <a:schemeClr val="accent1">
                    <a:gamma/>
                    <a:shade val="36471"/>
                    <a:invGamma/>
                  </a:schemeClr>
                </a:gs>
              </a:gsLst>
              <a:lin ang="0" scaled="1"/>
            </a:gra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25298" name="Text Box 18"/>
            <p:cNvSpPr txBox="1">
              <a:spLocks noChangeArrowheads="1"/>
            </p:cNvSpPr>
            <p:nvPr/>
          </p:nvSpPr>
          <p:spPr bwMode="auto">
            <a:xfrm>
              <a:off x="3878" y="2691"/>
              <a:ext cx="1451"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sz="2000" b="1"/>
                <a:t>Orbitale antiliante</a:t>
              </a:r>
            </a:p>
            <a:p>
              <a:endParaRPr lang="fr-FR" sz="2000" b="1"/>
            </a:p>
          </p:txBody>
        </p:sp>
        <p:sp>
          <p:nvSpPr>
            <p:cNvPr id="225299" name="Text Box 19"/>
            <p:cNvSpPr txBox="1">
              <a:spLocks noChangeArrowheads="1"/>
            </p:cNvSpPr>
            <p:nvPr/>
          </p:nvSpPr>
          <p:spPr bwMode="auto">
            <a:xfrm>
              <a:off x="3828" y="3666"/>
              <a:ext cx="117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sz="2000" b="1"/>
                <a:t>Orbitale liante</a:t>
              </a:r>
            </a:p>
          </p:txBody>
        </p:sp>
        <p:sp>
          <p:nvSpPr>
            <p:cNvPr id="225300" name="Text Box 20"/>
            <p:cNvSpPr txBox="1">
              <a:spLocks noChangeArrowheads="1"/>
            </p:cNvSpPr>
            <p:nvPr/>
          </p:nvSpPr>
          <p:spPr bwMode="auto">
            <a:xfrm>
              <a:off x="384" y="3165"/>
              <a:ext cx="39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2800">
                  <a:solidFill>
                    <a:schemeClr val="bg2"/>
                  </a:solidFill>
                </a:rPr>
                <a:t>  H</a:t>
              </a:r>
            </a:p>
          </p:txBody>
        </p:sp>
        <p:sp>
          <p:nvSpPr>
            <p:cNvPr id="225301" name="Rectangle 21"/>
            <p:cNvSpPr>
              <a:spLocks noChangeArrowheads="1"/>
            </p:cNvSpPr>
            <p:nvPr/>
          </p:nvSpPr>
          <p:spPr bwMode="auto">
            <a:xfrm>
              <a:off x="1344" y="3165"/>
              <a:ext cx="334"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2800">
                  <a:solidFill>
                    <a:schemeClr val="bg2"/>
                  </a:solidFill>
                </a:rPr>
                <a:t> H</a:t>
              </a:r>
            </a:p>
          </p:txBody>
        </p:sp>
        <p:sp>
          <p:nvSpPr>
            <p:cNvPr id="225302" name="Line 22"/>
            <p:cNvSpPr>
              <a:spLocks noChangeShapeType="1"/>
            </p:cNvSpPr>
            <p:nvPr/>
          </p:nvSpPr>
          <p:spPr bwMode="auto">
            <a:xfrm flipH="1" flipV="1">
              <a:off x="5376" y="2640"/>
              <a:ext cx="0" cy="1488"/>
            </a:xfrm>
            <a:prstGeom prst="line">
              <a:avLst/>
            </a:prstGeom>
            <a:noFill/>
            <a:ln w="38100">
              <a:solidFill>
                <a:srgbClr val="FFFF00"/>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25303" name="Rectangle 23"/>
            <p:cNvSpPr>
              <a:spLocks noChangeArrowheads="1"/>
            </p:cNvSpPr>
            <p:nvPr/>
          </p:nvSpPr>
          <p:spPr bwMode="auto">
            <a:xfrm>
              <a:off x="4677" y="3307"/>
              <a:ext cx="649"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2000" b="1"/>
                <a:t>Énergie</a:t>
              </a:r>
            </a:p>
          </p:txBody>
        </p:sp>
        <p:grpSp>
          <p:nvGrpSpPr>
            <p:cNvPr id="225304" name="Group 24"/>
            <p:cNvGrpSpPr>
              <a:grpSpLocks/>
            </p:cNvGrpSpPr>
            <p:nvPr/>
          </p:nvGrpSpPr>
          <p:grpSpPr bwMode="auto">
            <a:xfrm>
              <a:off x="183" y="2784"/>
              <a:ext cx="5433" cy="1191"/>
              <a:chOff x="183" y="2784"/>
              <a:chExt cx="5433" cy="1191"/>
            </a:xfrm>
          </p:grpSpPr>
          <p:sp>
            <p:nvSpPr>
              <p:cNvPr id="225305" name="Text Box 25"/>
              <p:cNvSpPr txBox="1">
                <a:spLocks noChangeArrowheads="1"/>
              </p:cNvSpPr>
              <p:nvPr/>
            </p:nvSpPr>
            <p:spPr bwMode="auto">
              <a:xfrm>
                <a:off x="183" y="3258"/>
                <a:ext cx="543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sz="2000" b="1">
                  <a:solidFill>
                    <a:schemeClr val="accent2"/>
                  </a:solidFill>
                </a:endParaRPr>
              </a:p>
            </p:txBody>
          </p:sp>
          <p:sp>
            <p:nvSpPr>
              <p:cNvPr id="225306" name="Text Box 26"/>
              <p:cNvSpPr txBox="1">
                <a:spLocks noChangeArrowheads="1"/>
              </p:cNvSpPr>
              <p:nvPr/>
            </p:nvSpPr>
            <p:spPr bwMode="auto">
              <a:xfrm>
                <a:off x="471" y="3643"/>
                <a:ext cx="409"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2800"/>
                  <a:t> 1S</a:t>
                </a:r>
              </a:p>
            </p:txBody>
          </p:sp>
          <p:sp>
            <p:nvSpPr>
              <p:cNvPr id="225307" name="Rectangle 27"/>
              <p:cNvSpPr>
                <a:spLocks noChangeArrowheads="1"/>
              </p:cNvSpPr>
              <p:nvPr/>
            </p:nvSpPr>
            <p:spPr bwMode="auto">
              <a:xfrm>
                <a:off x="1201" y="3648"/>
                <a:ext cx="353"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2800"/>
                  <a:t>1S</a:t>
                </a:r>
              </a:p>
            </p:txBody>
          </p:sp>
          <p:sp>
            <p:nvSpPr>
              <p:cNvPr id="225308" name="Rectangle 28"/>
              <p:cNvSpPr>
                <a:spLocks noChangeArrowheads="1"/>
              </p:cNvSpPr>
              <p:nvPr/>
            </p:nvSpPr>
            <p:spPr bwMode="auto">
              <a:xfrm>
                <a:off x="2928" y="3696"/>
                <a:ext cx="222" cy="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2200" b="1">
                    <a:latin typeface="Symbol" pitchFamily="18" charset="2"/>
                  </a:rPr>
                  <a:t>s</a:t>
                </a:r>
              </a:p>
            </p:txBody>
          </p:sp>
          <p:sp>
            <p:nvSpPr>
              <p:cNvPr id="225309" name="Rectangle 29"/>
              <p:cNvSpPr>
                <a:spLocks noChangeArrowheads="1"/>
              </p:cNvSpPr>
              <p:nvPr/>
            </p:nvSpPr>
            <p:spPr bwMode="auto">
              <a:xfrm>
                <a:off x="2928" y="2784"/>
                <a:ext cx="310" cy="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2200" b="1">
                    <a:solidFill>
                      <a:schemeClr val="accent2"/>
                    </a:solidFill>
                    <a:latin typeface="Symbol" pitchFamily="18" charset="2"/>
                  </a:rPr>
                  <a:t>s</a:t>
                </a:r>
                <a:r>
                  <a:rPr lang="fr-FR" sz="2200" b="1">
                    <a:solidFill>
                      <a:schemeClr val="accent2"/>
                    </a:solidFill>
                  </a:rPr>
                  <a:t>*</a:t>
                </a:r>
              </a:p>
            </p:txBody>
          </p:sp>
        </p:grpSp>
        <p:sp>
          <p:nvSpPr>
            <p:cNvPr id="225310" name="Oval 30"/>
            <p:cNvSpPr>
              <a:spLocks noChangeArrowheads="1"/>
            </p:cNvSpPr>
            <p:nvPr/>
          </p:nvSpPr>
          <p:spPr bwMode="auto">
            <a:xfrm>
              <a:off x="3456" y="2832"/>
              <a:ext cx="51" cy="52"/>
            </a:xfrm>
            <a:prstGeom prst="ellipse">
              <a:avLst/>
            </a:prstGeom>
            <a:solidFill>
              <a:schemeClr val="bg2"/>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800">
                <a:solidFill>
                  <a:schemeClr val="bg2"/>
                </a:solidFill>
              </a:endParaRPr>
            </a:p>
          </p:txBody>
        </p:sp>
      </p:grpSp>
    </p:spTree>
  </p:cSld>
  <p:clrMapOvr>
    <a:masterClrMapping/>
  </p:clrMapOvr>
  <p:transition spd="med">
    <p:random/>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609600" y="228600"/>
            <a:ext cx="8081963" cy="1143000"/>
          </a:xfrm>
        </p:spPr>
        <p:txBody>
          <a:bodyPr/>
          <a:lstStyle/>
          <a:p>
            <a:r>
              <a:rPr lang="fr-FR" sz="4000">
                <a:solidFill>
                  <a:schemeClr val="accent2"/>
                </a:solidFill>
              </a:rPr>
              <a:t>Qu’est-ce qui permet l’existence d’une goutte d’eau ?</a:t>
            </a:r>
            <a:r>
              <a:rPr lang="fr-FR"/>
              <a:t> </a:t>
            </a:r>
          </a:p>
        </p:txBody>
      </p:sp>
      <p:sp>
        <p:nvSpPr>
          <p:cNvPr id="90115" name="Rectangle 3"/>
          <p:cNvSpPr>
            <a:spLocks noChangeArrowheads="1"/>
          </p:cNvSpPr>
          <p:nvPr/>
        </p:nvSpPr>
        <p:spPr bwMode="auto">
          <a:xfrm>
            <a:off x="228600" y="1828800"/>
            <a:ext cx="8610600" cy="211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80000"/>
              </a:lnSpc>
              <a:spcBef>
                <a:spcPct val="20000"/>
              </a:spcBef>
              <a:buClr>
                <a:schemeClr val="tx2"/>
              </a:buClr>
              <a:buSzPct val="75000"/>
              <a:buFont typeface="Wingdings" pitchFamily="2" charset="2"/>
              <a:buNone/>
            </a:pPr>
            <a:r>
              <a:rPr lang="fr-FR" sz="2200" b="1">
                <a:solidFill>
                  <a:schemeClr val="accent2"/>
                </a:solidFill>
              </a:rPr>
              <a:t> </a:t>
            </a:r>
            <a:r>
              <a:rPr lang="fr-FR" sz="2200"/>
              <a:t>La molécule d’eau comporte deux liaisons </a:t>
            </a:r>
            <a:r>
              <a:rPr lang="fr-FR" sz="2200">
                <a:latin typeface="Symbol" pitchFamily="18" charset="2"/>
              </a:rPr>
              <a:t> s (</a:t>
            </a:r>
            <a:r>
              <a:rPr lang="fr-FR" sz="2200"/>
              <a:t>entre l’atome d’oxygène et les atomes d’hydrogène). Un tel édifice est stable et peut exister à l’état libre, contrairement aux atomes qui le constituent</a:t>
            </a:r>
          </a:p>
          <a:p>
            <a:pPr>
              <a:lnSpc>
                <a:spcPct val="80000"/>
              </a:lnSpc>
              <a:spcBef>
                <a:spcPct val="20000"/>
              </a:spcBef>
              <a:buClr>
                <a:schemeClr val="tx2"/>
              </a:buClr>
              <a:buSzPct val="75000"/>
              <a:buFont typeface="Wingdings" pitchFamily="2" charset="2"/>
              <a:buNone/>
            </a:pPr>
            <a:endParaRPr lang="fr-FR" sz="1200"/>
          </a:p>
          <a:p>
            <a:pPr>
              <a:lnSpc>
                <a:spcPct val="80000"/>
              </a:lnSpc>
              <a:spcBef>
                <a:spcPct val="20000"/>
              </a:spcBef>
              <a:buClr>
                <a:schemeClr val="tx2"/>
              </a:buClr>
              <a:buSzPct val="75000"/>
              <a:buFont typeface="Wingdings" pitchFamily="2" charset="2"/>
              <a:buChar char="l"/>
            </a:pPr>
            <a:r>
              <a:rPr lang="fr-FR" sz="2200"/>
              <a:t> Comment expliquer qu’une goutte d’eau ait tendance à se former ?</a:t>
            </a:r>
          </a:p>
          <a:p>
            <a:pPr>
              <a:lnSpc>
                <a:spcPct val="80000"/>
              </a:lnSpc>
              <a:spcBef>
                <a:spcPct val="20000"/>
              </a:spcBef>
              <a:buClr>
                <a:schemeClr val="tx2"/>
              </a:buClr>
              <a:buSzPct val="75000"/>
              <a:buFont typeface="Wingdings" pitchFamily="2" charset="2"/>
              <a:buNone/>
            </a:pPr>
            <a:endParaRPr lang="fr-FR" sz="1200"/>
          </a:p>
          <a:p>
            <a:pPr>
              <a:lnSpc>
                <a:spcPct val="80000"/>
              </a:lnSpc>
              <a:spcBef>
                <a:spcPct val="20000"/>
              </a:spcBef>
              <a:buClr>
                <a:schemeClr val="tx2"/>
              </a:buClr>
              <a:buSzPct val="75000"/>
              <a:buFont typeface="Wingdings" pitchFamily="2" charset="2"/>
              <a:buChar char="l"/>
            </a:pPr>
            <a:r>
              <a:rPr lang="fr-FR" sz="2200"/>
              <a:t> Les molécules y sont-elles liées par des liaisons covalentes fortes ?</a:t>
            </a:r>
          </a:p>
          <a:p>
            <a:pPr>
              <a:lnSpc>
                <a:spcPct val="80000"/>
              </a:lnSpc>
              <a:spcBef>
                <a:spcPct val="20000"/>
              </a:spcBef>
              <a:buClr>
                <a:schemeClr val="tx2"/>
              </a:buClr>
              <a:buSzPct val="75000"/>
              <a:buFont typeface="Wingdings" pitchFamily="2" charset="2"/>
              <a:buNone/>
            </a:pPr>
            <a:endParaRPr lang="fr-FR" sz="1200"/>
          </a:p>
        </p:txBody>
      </p:sp>
      <p:sp>
        <p:nvSpPr>
          <p:cNvPr id="90116" name="Text Box 4"/>
          <p:cNvSpPr txBox="1">
            <a:spLocks noChangeArrowheads="1"/>
          </p:cNvSpPr>
          <p:nvPr/>
        </p:nvSpPr>
        <p:spPr bwMode="auto">
          <a:xfrm>
            <a:off x="228600" y="3962400"/>
            <a:ext cx="8305800" cy="294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80000"/>
              </a:lnSpc>
              <a:spcBef>
                <a:spcPct val="20000"/>
              </a:spcBef>
              <a:buClr>
                <a:schemeClr val="tx2"/>
              </a:buClr>
              <a:buSzPct val="75000"/>
              <a:buFont typeface="Wingdings" pitchFamily="2" charset="2"/>
              <a:buChar char="l"/>
            </a:pPr>
            <a:r>
              <a:rPr lang="fr-FR" sz="2200" b="1">
                <a:solidFill>
                  <a:srgbClr val="FF9933"/>
                </a:solidFill>
              </a:rPr>
              <a:t> </a:t>
            </a:r>
            <a:r>
              <a:rPr lang="fr-FR">
                <a:solidFill>
                  <a:srgbClr val="006600"/>
                </a:solidFill>
              </a:rPr>
              <a:t>Non ! Car un électron provenant d’un atome extérieur à une molécule ayant ses orbitales liantes déjà saturées serait contraint de se placer dans une orbitale antiliante. Cela déstabiliserait le système. L’interpénétration des molécules est donc interdite par la règle d’exclusion de Pauli</a:t>
            </a:r>
          </a:p>
          <a:p>
            <a:pPr>
              <a:lnSpc>
                <a:spcPct val="80000"/>
              </a:lnSpc>
              <a:spcBef>
                <a:spcPct val="20000"/>
              </a:spcBef>
              <a:buClr>
                <a:schemeClr val="tx2"/>
              </a:buClr>
              <a:buSzPct val="75000"/>
              <a:buFont typeface="Wingdings" pitchFamily="2" charset="2"/>
              <a:buNone/>
            </a:pPr>
            <a:endParaRPr lang="fr-FR">
              <a:solidFill>
                <a:srgbClr val="006600"/>
              </a:solidFill>
            </a:endParaRPr>
          </a:p>
          <a:p>
            <a:pPr>
              <a:lnSpc>
                <a:spcPct val="80000"/>
              </a:lnSpc>
              <a:spcBef>
                <a:spcPct val="20000"/>
              </a:spcBef>
              <a:buClr>
                <a:schemeClr val="tx2"/>
              </a:buClr>
              <a:buSzPct val="75000"/>
              <a:buFont typeface="Wingdings" pitchFamily="2" charset="2"/>
              <a:buChar char="l"/>
            </a:pPr>
            <a:r>
              <a:rPr lang="fr-FR" b="1">
                <a:solidFill>
                  <a:schemeClr val="accent2"/>
                </a:solidFill>
              </a:rPr>
              <a:t> </a:t>
            </a:r>
            <a:r>
              <a:rPr lang="fr-FR">
                <a:solidFill>
                  <a:schemeClr val="accent2"/>
                </a:solidFill>
              </a:rPr>
              <a:t>Au sein des liquides, ce n’est pas la liaison forte covalente qui lie les molécules entre elles</a:t>
            </a:r>
          </a:p>
          <a:p>
            <a:endParaRPr lang="fr-FR">
              <a:solidFill>
                <a:schemeClr val="accent2"/>
              </a:solidFill>
            </a:endParaRP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90115"/>
                                        </p:tgtEl>
                                        <p:attrNameLst>
                                          <p:attrName>style.visibility</p:attrName>
                                        </p:attrNameLst>
                                      </p:cBhvr>
                                      <p:to>
                                        <p:strVal val="visible"/>
                                      </p:to>
                                    </p:set>
                                    <p:animEffect transition="in" filter="barn(outHorizontal)">
                                      <p:cBhvr>
                                        <p:cTn id="7" dur="500"/>
                                        <p:tgtEl>
                                          <p:spTgt spid="9011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42" fill="hold" grpId="0" nodeType="clickEffect">
                                  <p:stCondLst>
                                    <p:cond delay="0"/>
                                  </p:stCondLst>
                                  <p:childTnLst>
                                    <p:set>
                                      <p:cBhvr>
                                        <p:cTn id="11" dur="1" fill="hold">
                                          <p:stCondLst>
                                            <p:cond delay="0"/>
                                          </p:stCondLst>
                                        </p:cTn>
                                        <p:tgtEl>
                                          <p:spTgt spid="90116"/>
                                        </p:tgtEl>
                                        <p:attrNameLst>
                                          <p:attrName>style.visibility</p:attrName>
                                        </p:attrNameLst>
                                      </p:cBhvr>
                                      <p:to>
                                        <p:strVal val="visible"/>
                                      </p:to>
                                    </p:set>
                                    <p:animEffect transition="in" filter="barn(outHorizontal)">
                                      <p:cBhvr>
                                        <p:cTn id="12" dur="500"/>
                                        <p:tgtEl>
                                          <p:spTgt spid="90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5" grpId="0" autoUpdateAnimBg="0"/>
      <p:bldP spid="90116" grpId="0" autoUpdateAnimBg="0"/>
    </p:bldLst>
  </p:timing>
</p:sld>
</file>

<file path=ppt/slides/slide10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9330" name="Rectangle 2"/>
          <p:cNvSpPr>
            <a:spLocks noChangeArrowheads="1"/>
          </p:cNvSpPr>
          <p:nvPr/>
        </p:nvSpPr>
        <p:spPr bwMode="auto">
          <a:xfrm>
            <a:off x="0" y="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fr-FR" sz="3600">
                <a:latin typeface="Arial" charset="0"/>
              </a:rPr>
              <a:t>Interaction dipôle-dipôle</a:t>
            </a:r>
          </a:p>
        </p:txBody>
      </p:sp>
      <p:sp>
        <p:nvSpPr>
          <p:cNvPr id="99331" name="Text Box 3"/>
          <p:cNvSpPr txBox="1">
            <a:spLocks noChangeArrowheads="1"/>
          </p:cNvSpPr>
          <p:nvPr/>
        </p:nvSpPr>
        <p:spPr bwMode="auto">
          <a:xfrm>
            <a:off x="457200" y="5257800"/>
            <a:ext cx="8077200" cy="1311275"/>
          </a:xfrm>
          <a:prstGeom prst="rect">
            <a:avLst/>
          </a:prstGeom>
          <a:solidFill>
            <a:schemeClr val="accent1"/>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Clr>
                <a:srgbClr val="FF9933"/>
              </a:buClr>
              <a:buSzPct val="155000"/>
            </a:pPr>
            <a:r>
              <a:rPr lang="fr-FR" sz="2000"/>
              <a:t>Dans les liquides, les dipôles sont mobiles et les forces sont en 1/r</a:t>
            </a:r>
            <a:r>
              <a:rPr lang="fr-FR" sz="2000" baseline="30000"/>
              <a:t>7</a:t>
            </a:r>
            <a:endParaRPr lang="fr-FR" sz="2000"/>
          </a:p>
          <a:p>
            <a:pPr>
              <a:buClr>
                <a:srgbClr val="FF9933"/>
              </a:buClr>
              <a:buSzPct val="155000"/>
            </a:pPr>
            <a:r>
              <a:rPr lang="fr-FR" sz="2000"/>
              <a:t>Statistiquement, les moments dipolaires s’annulent. Lorsque l’agitation </a:t>
            </a:r>
          </a:p>
          <a:p>
            <a:pPr>
              <a:buClr>
                <a:srgbClr val="FF9933"/>
              </a:buClr>
              <a:buSzPct val="155000"/>
            </a:pPr>
            <a:r>
              <a:rPr lang="fr-FR" sz="2000"/>
              <a:t>thermique est suffisante pour rompre les liaisons dipôle-dipôle, le liquide </a:t>
            </a:r>
          </a:p>
          <a:p>
            <a:pPr>
              <a:buClr>
                <a:srgbClr val="FF9933"/>
              </a:buClr>
              <a:buSzPct val="155000"/>
            </a:pPr>
            <a:r>
              <a:rPr lang="fr-FR" sz="2000"/>
              <a:t>se vaporise</a:t>
            </a:r>
          </a:p>
        </p:txBody>
      </p:sp>
      <p:sp>
        <p:nvSpPr>
          <p:cNvPr id="99332" name="Rectangle 4"/>
          <p:cNvSpPr>
            <a:spLocks noChangeArrowheads="1"/>
          </p:cNvSpPr>
          <p:nvPr>
            <p:ph type="title"/>
          </p:nvPr>
        </p:nvSpPr>
        <p:spPr>
          <a:xfrm>
            <a:off x="4724400" y="838200"/>
            <a:ext cx="4191000" cy="2209800"/>
          </a:xfrm>
          <a:noFill/>
          <a:ln/>
          <a:extLs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Lst>
        </p:spPr>
        <p:txBody>
          <a:bodyPr lIns="92075" tIns="46038" rIns="92075" bIns="46038"/>
          <a:lstStyle/>
          <a:p>
            <a:pPr algn="l"/>
            <a:r>
              <a:rPr lang="fr-FR" sz="2000">
                <a:solidFill>
                  <a:schemeClr val="tx1"/>
                </a:solidFill>
              </a:rPr>
              <a:t>En chromatographie d’adsorption, ce sont des liaisons dipôle-dipôle qui retiennent les divers constituants du mélange sur la phase fixe ou les entraînent avec l’éluant.  Selon les importances relatives de ces liaisons, le constituant migre plus ou moins </a:t>
            </a:r>
          </a:p>
        </p:txBody>
      </p:sp>
      <p:grpSp>
        <p:nvGrpSpPr>
          <p:cNvPr id="99333" name="Group 5"/>
          <p:cNvGrpSpPr>
            <a:grpSpLocks/>
          </p:cNvGrpSpPr>
          <p:nvPr/>
        </p:nvGrpSpPr>
        <p:grpSpPr bwMode="auto">
          <a:xfrm>
            <a:off x="304800" y="1066800"/>
            <a:ext cx="6789738" cy="4062413"/>
            <a:chOff x="192" y="672"/>
            <a:chExt cx="4277" cy="2559"/>
          </a:xfrm>
        </p:grpSpPr>
        <p:sp>
          <p:nvSpPr>
            <p:cNvPr id="99334" name="Rectangle 6"/>
            <p:cNvSpPr>
              <a:spLocks noChangeArrowheads="1"/>
            </p:cNvSpPr>
            <p:nvPr/>
          </p:nvSpPr>
          <p:spPr bwMode="auto">
            <a:xfrm>
              <a:off x="2623" y="2144"/>
              <a:ext cx="11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sz="2000" b="1"/>
            </a:p>
          </p:txBody>
        </p:sp>
        <p:sp>
          <p:nvSpPr>
            <p:cNvPr id="99335" name="Oval 7"/>
            <p:cNvSpPr>
              <a:spLocks noChangeArrowheads="1"/>
            </p:cNvSpPr>
            <p:nvPr/>
          </p:nvSpPr>
          <p:spPr bwMode="auto">
            <a:xfrm rot="341638" flipH="1">
              <a:off x="1847" y="2096"/>
              <a:ext cx="868" cy="371"/>
            </a:xfrm>
            <a:prstGeom prst="ellipse">
              <a:avLst/>
            </a:prstGeom>
            <a:gradFill rotWithShape="0">
              <a:gsLst>
                <a:gs pos="0">
                  <a:srgbClr val="00FF00">
                    <a:gamma/>
                    <a:shade val="27451"/>
                    <a:invGamma/>
                  </a:srgbClr>
                </a:gs>
                <a:gs pos="100000">
                  <a:srgbClr val="00FF00"/>
                </a:gs>
              </a:gsLst>
              <a:lin ang="0" scaled="1"/>
            </a:gra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99336" name="Text Box 8"/>
            <p:cNvSpPr txBox="1">
              <a:spLocks noChangeArrowheads="1"/>
            </p:cNvSpPr>
            <p:nvPr/>
          </p:nvSpPr>
          <p:spPr bwMode="auto">
            <a:xfrm rot="341638" flipH="1">
              <a:off x="1892" y="2117"/>
              <a:ext cx="28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2000" b="1">
                  <a:latin typeface="Symbol" pitchFamily="18" charset="2"/>
                </a:rPr>
                <a:t>d</a:t>
              </a:r>
              <a:r>
                <a:rPr lang="fr-FR" sz="2000" b="1"/>
                <a:t>+</a:t>
              </a:r>
            </a:p>
          </p:txBody>
        </p:sp>
        <p:sp>
          <p:nvSpPr>
            <p:cNvPr id="99337" name="Rectangle 9"/>
            <p:cNvSpPr>
              <a:spLocks noChangeArrowheads="1"/>
            </p:cNvSpPr>
            <p:nvPr/>
          </p:nvSpPr>
          <p:spPr bwMode="auto">
            <a:xfrm rot="341638" flipH="1">
              <a:off x="2439" y="2164"/>
              <a:ext cx="248"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2000" b="1">
                  <a:solidFill>
                    <a:schemeClr val="bg2"/>
                  </a:solidFill>
                  <a:latin typeface="Symbol" pitchFamily="18" charset="2"/>
                </a:rPr>
                <a:t>d</a:t>
              </a:r>
              <a:r>
                <a:rPr lang="fr-FR" sz="2000" b="1">
                  <a:solidFill>
                    <a:schemeClr val="bg2"/>
                  </a:solidFill>
                </a:rPr>
                <a:t>-</a:t>
              </a:r>
            </a:p>
          </p:txBody>
        </p:sp>
        <p:sp>
          <p:nvSpPr>
            <p:cNvPr id="99338" name="Oval 10"/>
            <p:cNvSpPr>
              <a:spLocks noChangeArrowheads="1"/>
            </p:cNvSpPr>
            <p:nvPr/>
          </p:nvSpPr>
          <p:spPr bwMode="auto">
            <a:xfrm rot="-11210301" flipH="1" flipV="1">
              <a:off x="1824" y="2484"/>
              <a:ext cx="869" cy="371"/>
            </a:xfrm>
            <a:prstGeom prst="ellipse">
              <a:avLst/>
            </a:prstGeom>
            <a:gradFill rotWithShape="0">
              <a:gsLst>
                <a:gs pos="0">
                  <a:srgbClr val="00FF00"/>
                </a:gs>
                <a:gs pos="100000">
                  <a:srgbClr val="00FF00">
                    <a:gamma/>
                    <a:shade val="27451"/>
                    <a:invGamma/>
                  </a:srgbClr>
                </a:gs>
              </a:gsLst>
              <a:lin ang="0" scaled="1"/>
            </a:gra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99339" name="Text Box 11"/>
            <p:cNvSpPr txBox="1">
              <a:spLocks noChangeArrowheads="1"/>
            </p:cNvSpPr>
            <p:nvPr/>
          </p:nvSpPr>
          <p:spPr bwMode="auto">
            <a:xfrm rot="-11210301" flipH="1" flipV="1">
              <a:off x="2304" y="2533"/>
              <a:ext cx="28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2000" b="1">
                  <a:latin typeface="Symbol" pitchFamily="18" charset="2"/>
                </a:rPr>
                <a:t>d</a:t>
              </a:r>
              <a:r>
                <a:rPr lang="fr-FR" sz="2000" b="1"/>
                <a:t>+</a:t>
              </a:r>
            </a:p>
          </p:txBody>
        </p:sp>
        <p:sp>
          <p:nvSpPr>
            <p:cNvPr id="99340" name="Rectangle 12"/>
            <p:cNvSpPr>
              <a:spLocks noChangeArrowheads="1"/>
            </p:cNvSpPr>
            <p:nvPr/>
          </p:nvSpPr>
          <p:spPr bwMode="auto">
            <a:xfrm rot="-11210301" flipH="1" flipV="1">
              <a:off x="1872" y="2582"/>
              <a:ext cx="248"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2000" b="1">
                  <a:solidFill>
                    <a:schemeClr val="bg2"/>
                  </a:solidFill>
                  <a:latin typeface="Symbol" pitchFamily="18" charset="2"/>
                </a:rPr>
                <a:t>d</a:t>
              </a:r>
              <a:r>
                <a:rPr lang="fr-FR" sz="2000" b="1">
                  <a:solidFill>
                    <a:schemeClr val="bg2"/>
                  </a:solidFill>
                </a:rPr>
                <a:t>-</a:t>
              </a:r>
            </a:p>
          </p:txBody>
        </p:sp>
        <p:grpSp>
          <p:nvGrpSpPr>
            <p:cNvPr id="99341" name="Group 13"/>
            <p:cNvGrpSpPr>
              <a:grpSpLocks/>
            </p:cNvGrpSpPr>
            <p:nvPr/>
          </p:nvGrpSpPr>
          <p:grpSpPr bwMode="auto">
            <a:xfrm>
              <a:off x="247" y="1844"/>
              <a:ext cx="711" cy="254"/>
              <a:chOff x="247" y="1916"/>
              <a:chExt cx="711" cy="249"/>
            </a:xfrm>
          </p:grpSpPr>
          <p:sp>
            <p:nvSpPr>
              <p:cNvPr id="99342" name="Oval 14"/>
              <p:cNvSpPr>
                <a:spLocks noChangeArrowheads="1"/>
              </p:cNvSpPr>
              <p:nvPr/>
            </p:nvSpPr>
            <p:spPr bwMode="auto">
              <a:xfrm>
                <a:off x="247" y="1916"/>
                <a:ext cx="702" cy="227"/>
              </a:xfrm>
              <a:prstGeom prst="ellipse">
                <a:avLst/>
              </a:prstGeom>
              <a:gradFill rotWithShape="0">
                <a:gsLst>
                  <a:gs pos="0">
                    <a:srgbClr val="FF0000"/>
                  </a:gs>
                  <a:gs pos="100000">
                    <a:srgbClr val="FF0000">
                      <a:gamma/>
                      <a:shade val="27451"/>
                      <a:invGamma/>
                    </a:srgbClr>
                  </a:gs>
                </a:gsLst>
                <a:lin ang="0" scaled="1"/>
              </a:gra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99343" name="Text Box 15"/>
              <p:cNvSpPr txBox="1">
                <a:spLocks noChangeArrowheads="1"/>
              </p:cNvSpPr>
              <p:nvPr/>
            </p:nvSpPr>
            <p:spPr bwMode="auto">
              <a:xfrm>
                <a:off x="672" y="1920"/>
                <a:ext cx="286" cy="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2000" b="1">
                    <a:latin typeface="Symbol" pitchFamily="18" charset="2"/>
                  </a:rPr>
                  <a:t>d</a:t>
                </a:r>
                <a:r>
                  <a:rPr lang="fr-FR" sz="2000" b="1"/>
                  <a:t>+</a:t>
                </a:r>
              </a:p>
            </p:txBody>
          </p:sp>
          <p:sp>
            <p:nvSpPr>
              <p:cNvPr id="99344" name="Rectangle 16"/>
              <p:cNvSpPr>
                <a:spLocks noChangeArrowheads="1"/>
              </p:cNvSpPr>
              <p:nvPr/>
            </p:nvSpPr>
            <p:spPr bwMode="auto">
              <a:xfrm>
                <a:off x="281" y="1917"/>
                <a:ext cx="248" cy="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2000" b="1">
                    <a:latin typeface="Symbol" pitchFamily="18" charset="2"/>
                  </a:rPr>
                  <a:t>d</a:t>
                </a:r>
                <a:r>
                  <a:rPr lang="fr-FR" sz="2000" b="1"/>
                  <a:t>-</a:t>
                </a:r>
              </a:p>
            </p:txBody>
          </p:sp>
        </p:grpSp>
        <p:sp>
          <p:nvSpPr>
            <p:cNvPr id="99345" name="Oval 17"/>
            <p:cNvSpPr>
              <a:spLocks noChangeArrowheads="1"/>
            </p:cNvSpPr>
            <p:nvPr/>
          </p:nvSpPr>
          <p:spPr bwMode="auto">
            <a:xfrm>
              <a:off x="1070" y="1844"/>
              <a:ext cx="703" cy="231"/>
            </a:xfrm>
            <a:prstGeom prst="ellipse">
              <a:avLst/>
            </a:prstGeom>
            <a:gradFill rotWithShape="0">
              <a:gsLst>
                <a:gs pos="0">
                  <a:srgbClr val="FF0000"/>
                </a:gs>
                <a:gs pos="100000">
                  <a:srgbClr val="FF0000">
                    <a:gamma/>
                    <a:shade val="27451"/>
                    <a:invGamma/>
                  </a:srgbClr>
                </a:gs>
              </a:gsLst>
              <a:lin ang="0" scaled="1"/>
            </a:gra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99346" name="Text Box 18"/>
            <p:cNvSpPr txBox="1">
              <a:spLocks noChangeArrowheads="1"/>
            </p:cNvSpPr>
            <p:nvPr/>
          </p:nvSpPr>
          <p:spPr bwMode="auto">
            <a:xfrm>
              <a:off x="1488" y="1848"/>
              <a:ext cx="28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2000" b="1">
                  <a:latin typeface="Symbol" pitchFamily="18" charset="2"/>
                </a:rPr>
                <a:t>d</a:t>
              </a:r>
              <a:r>
                <a:rPr lang="fr-FR" sz="2000" b="1"/>
                <a:t>+</a:t>
              </a:r>
            </a:p>
          </p:txBody>
        </p:sp>
        <p:sp>
          <p:nvSpPr>
            <p:cNvPr id="99347" name="Rectangle 19"/>
            <p:cNvSpPr>
              <a:spLocks noChangeArrowheads="1"/>
            </p:cNvSpPr>
            <p:nvPr/>
          </p:nvSpPr>
          <p:spPr bwMode="auto">
            <a:xfrm>
              <a:off x="1104" y="1845"/>
              <a:ext cx="248"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2000" b="1">
                  <a:latin typeface="Symbol" pitchFamily="18" charset="2"/>
                </a:rPr>
                <a:t>d</a:t>
              </a:r>
              <a:r>
                <a:rPr lang="fr-FR" sz="2000" b="1"/>
                <a:t>-</a:t>
              </a:r>
            </a:p>
          </p:txBody>
        </p:sp>
        <p:sp>
          <p:nvSpPr>
            <p:cNvPr id="99348" name="Oval 20"/>
            <p:cNvSpPr>
              <a:spLocks noChangeArrowheads="1"/>
            </p:cNvSpPr>
            <p:nvPr/>
          </p:nvSpPr>
          <p:spPr bwMode="auto">
            <a:xfrm flipH="1">
              <a:off x="274" y="2214"/>
              <a:ext cx="702" cy="232"/>
            </a:xfrm>
            <a:prstGeom prst="ellipse">
              <a:avLst/>
            </a:prstGeom>
            <a:gradFill rotWithShape="0">
              <a:gsLst>
                <a:gs pos="0">
                  <a:srgbClr val="FF0000">
                    <a:gamma/>
                    <a:shade val="27451"/>
                    <a:invGamma/>
                  </a:srgbClr>
                </a:gs>
                <a:gs pos="100000">
                  <a:srgbClr val="FF0000"/>
                </a:gs>
              </a:gsLst>
              <a:lin ang="0" scaled="1"/>
            </a:gra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99349" name="Text Box 21"/>
            <p:cNvSpPr txBox="1">
              <a:spLocks noChangeArrowheads="1"/>
            </p:cNvSpPr>
            <p:nvPr/>
          </p:nvSpPr>
          <p:spPr bwMode="auto">
            <a:xfrm flipH="1">
              <a:off x="288" y="2191"/>
              <a:ext cx="28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2000" b="1">
                  <a:latin typeface="Symbol" pitchFamily="18" charset="2"/>
                </a:rPr>
                <a:t>d</a:t>
              </a:r>
              <a:r>
                <a:rPr lang="fr-FR" sz="2000" b="1"/>
                <a:t>+</a:t>
              </a:r>
            </a:p>
          </p:txBody>
        </p:sp>
        <p:sp>
          <p:nvSpPr>
            <p:cNvPr id="99350" name="Rectangle 22"/>
            <p:cNvSpPr>
              <a:spLocks noChangeArrowheads="1"/>
            </p:cNvSpPr>
            <p:nvPr/>
          </p:nvSpPr>
          <p:spPr bwMode="auto">
            <a:xfrm flipH="1">
              <a:off x="720" y="2191"/>
              <a:ext cx="248"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2000" b="1">
                  <a:latin typeface="Symbol" pitchFamily="18" charset="2"/>
                </a:rPr>
                <a:t>d</a:t>
              </a:r>
              <a:r>
                <a:rPr lang="fr-FR" sz="2000" b="1"/>
                <a:t>-</a:t>
              </a:r>
            </a:p>
          </p:txBody>
        </p:sp>
        <p:sp>
          <p:nvSpPr>
            <p:cNvPr id="99351" name="Oval 23"/>
            <p:cNvSpPr>
              <a:spLocks noChangeArrowheads="1"/>
            </p:cNvSpPr>
            <p:nvPr/>
          </p:nvSpPr>
          <p:spPr bwMode="auto">
            <a:xfrm>
              <a:off x="1070" y="2538"/>
              <a:ext cx="703" cy="232"/>
            </a:xfrm>
            <a:prstGeom prst="ellipse">
              <a:avLst/>
            </a:prstGeom>
            <a:gradFill rotWithShape="0">
              <a:gsLst>
                <a:gs pos="0">
                  <a:srgbClr val="FF0000"/>
                </a:gs>
                <a:gs pos="100000">
                  <a:srgbClr val="FF0000">
                    <a:gamma/>
                    <a:shade val="27451"/>
                    <a:invGamma/>
                  </a:srgbClr>
                </a:gs>
              </a:gsLst>
              <a:lin ang="0" scaled="1"/>
            </a:gra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99352" name="Text Box 24"/>
            <p:cNvSpPr txBox="1">
              <a:spLocks noChangeArrowheads="1"/>
            </p:cNvSpPr>
            <p:nvPr/>
          </p:nvSpPr>
          <p:spPr bwMode="auto">
            <a:xfrm>
              <a:off x="1488" y="2533"/>
              <a:ext cx="28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2000" b="1">
                  <a:latin typeface="Symbol" pitchFamily="18" charset="2"/>
                </a:rPr>
                <a:t>d</a:t>
              </a:r>
              <a:r>
                <a:rPr lang="fr-FR" sz="2000" b="1"/>
                <a:t>+</a:t>
              </a:r>
            </a:p>
          </p:txBody>
        </p:sp>
        <p:sp>
          <p:nvSpPr>
            <p:cNvPr id="99353" name="Rectangle 25"/>
            <p:cNvSpPr>
              <a:spLocks noChangeArrowheads="1"/>
            </p:cNvSpPr>
            <p:nvPr/>
          </p:nvSpPr>
          <p:spPr bwMode="auto">
            <a:xfrm>
              <a:off x="1104" y="2538"/>
              <a:ext cx="248"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2000" b="1">
                  <a:latin typeface="Symbol" pitchFamily="18" charset="2"/>
                </a:rPr>
                <a:t>d</a:t>
              </a:r>
              <a:r>
                <a:rPr lang="fr-FR" sz="2000" b="1"/>
                <a:t>-</a:t>
              </a:r>
            </a:p>
          </p:txBody>
        </p:sp>
        <p:sp>
          <p:nvSpPr>
            <p:cNvPr id="99354" name="Oval 26"/>
            <p:cNvSpPr>
              <a:spLocks noChangeArrowheads="1"/>
            </p:cNvSpPr>
            <p:nvPr/>
          </p:nvSpPr>
          <p:spPr bwMode="auto">
            <a:xfrm>
              <a:off x="247" y="2538"/>
              <a:ext cx="702" cy="232"/>
            </a:xfrm>
            <a:prstGeom prst="ellipse">
              <a:avLst/>
            </a:prstGeom>
            <a:gradFill rotWithShape="0">
              <a:gsLst>
                <a:gs pos="0">
                  <a:srgbClr val="FF0000"/>
                </a:gs>
                <a:gs pos="100000">
                  <a:srgbClr val="FF0000">
                    <a:gamma/>
                    <a:shade val="27451"/>
                    <a:invGamma/>
                  </a:srgbClr>
                </a:gs>
              </a:gsLst>
              <a:lin ang="0" scaled="1"/>
            </a:gra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99355" name="Text Box 27"/>
            <p:cNvSpPr txBox="1">
              <a:spLocks noChangeArrowheads="1"/>
            </p:cNvSpPr>
            <p:nvPr/>
          </p:nvSpPr>
          <p:spPr bwMode="auto">
            <a:xfrm>
              <a:off x="672" y="2533"/>
              <a:ext cx="28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2000" b="1">
                  <a:latin typeface="Symbol" pitchFamily="18" charset="2"/>
                </a:rPr>
                <a:t>d</a:t>
              </a:r>
              <a:r>
                <a:rPr lang="fr-FR" sz="2000" b="1"/>
                <a:t>+</a:t>
              </a:r>
            </a:p>
          </p:txBody>
        </p:sp>
        <p:sp>
          <p:nvSpPr>
            <p:cNvPr id="99356" name="Rectangle 28"/>
            <p:cNvSpPr>
              <a:spLocks noChangeArrowheads="1"/>
            </p:cNvSpPr>
            <p:nvPr/>
          </p:nvSpPr>
          <p:spPr bwMode="auto">
            <a:xfrm>
              <a:off x="281" y="2538"/>
              <a:ext cx="248"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2000" b="1">
                  <a:latin typeface="Symbol" pitchFamily="18" charset="2"/>
                </a:rPr>
                <a:t>d</a:t>
              </a:r>
              <a:r>
                <a:rPr lang="fr-FR" sz="2000" b="1"/>
                <a:t>-</a:t>
              </a:r>
            </a:p>
          </p:txBody>
        </p:sp>
        <p:sp>
          <p:nvSpPr>
            <p:cNvPr id="99357" name="Oval 29"/>
            <p:cNvSpPr>
              <a:spLocks noChangeArrowheads="1"/>
            </p:cNvSpPr>
            <p:nvPr/>
          </p:nvSpPr>
          <p:spPr bwMode="auto">
            <a:xfrm flipH="1">
              <a:off x="1081" y="2192"/>
              <a:ext cx="702" cy="230"/>
            </a:xfrm>
            <a:prstGeom prst="ellipse">
              <a:avLst/>
            </a:prstGeom>
            <a:gradFill rotWithShape="0">
              <a:gsLst>
                <a:gs pos="0">
                  <a:srgbClr val="FF0000">
                    <a:gamma/>
                    <a:shade val="27451"/>
                    <a:invGamma/>
                  </a:srgbClr>
                </a:gs>
                <a:gs pos="100000">
                  <a:srgbClr val="FF0000"/>
                </a:gs>
              </a:gsLst>
              <a:lin ang="0" scaled="1"/>
            </a:gra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99358" name="Text Box 30"/>
            <p:cNvSpPr txBox="1">
              <a:spLocks noChangeArrowheads="1"/>
            </p:cNvSpPr>
            <p:nvPr/>
          </p:nvSpPr>
          <p:spPr bwMode="auto">
            <a:xfrm flipH="1">
              <a:off x="1104" y="2191"/>
              <a:ext cx="28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2000" b="1">
                  <a:latin typeface="Symbol" pitchFamily="18" charset="2"/>
                </a:rPr>
                <a:t>d</a:t>
              </a:r>
              <a:r>
                <a:rPr lang="fr-FR" sz="2000" b="1"/>
                <a:t>+</a:t>
              </a:r>
            </a:p>
          </p:txBody>
        </p:sp>
        <p:sp>
          <p:nvSpPr>
            <p:cNvPr id="99359" name="Rectangle 31"/>
            <p:cNvSpPr>
              <a:spLocks noChangeArrowheads="1"/>
            </p:cNvSpPr>
            <p:nvPr/>
          </p:nvSpPr>
          <p:spPr bwMode="auto">
            <a:xfrm flipH="1">
              <a:off x="1514" y="2193"/>
              <a:ext cx="248"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2000" b="1">
                  <a:latin typeface="Symbol" pitchFamily="18" charset="2"/>
                </a:rPr>
                <a:t>d</a:t>
              </a:r>
              <a:r>
                <a:rPr lang="fr-FR" sz="2000" b="1"/>
                <a:t>-</a:t>
              </a:r>
            </a:p>
          </p:txBody>
        </p:sp>
        <p:sp>
          <p:nvSpPr>
            <p:cNvPr id="99360" name="Text Box 32"/>
            <p:cNvSpPr txBox="1">
              <a:spLocks noChangeArrowheads="1"/>
            </p:cNvSpPr>
            <p:nvPr/>
          </p:nvSpPr>
          <p:spPr bwMode="auto">
            <a:xfrm flipH="1">
              <a:off x="689" y="778"/>
              <a:ext cx="28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2000" b="1">
                  <a:latin typeface="Symbol" pitchFamily="18" charset="2"/>
                </a:rPr>
                <a:t>d</a:t>
              </a:r>
              <a:r>
                <a:rPr lang="fr-FR" sz="2000" b="1"/>
                <a:t>+</a:t>
              </a:r>
            </a:p>
          </p:txBody>
        </p:sp>
        <p:sp>
          <p:nvSpPr>
            <p:cNvPr id="99361" name="Rectangle 33"/>
            <p:cNvSpPr>
              <a:spLocks noChangeArrowheads="1"/>
            </p:cNvSpPr>
            <p:nvPr/>
          </p:nvSpPr>
          <p:spPr bwMode="auto">
            <a:xfrm flipH="1">
              <a:off x="271" y="778"/>
              <a:ext cx="248"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2000" b="1">
                  <a:latin typeface="Symbol" pitchFamily="18" charset="2"/>
                </a:rPr>
                <a:t>d</a:t>
              </a:r>
              <a:r>
                <a:rPr lang="fr-FR" sz="2000" b="1"/>
                <a:t>-</a:t>
              </a:r>
            </a:p>
          </p:txBody>
        </p:sp>
        <p:sp>
          <p:nvSpPr>
            <p:cNvPr id="99362" name="Oval 34"/>
            <p:cNvSpPr>
              <a:spLocks noChangeArrowheads="1"/>
            </p:cNvSpPr>
            <p:nvPr/>
          </p:nvSpPr>
          <p:spPr bwMode="auto">
            <a:xfrm flipH="1">
              <a:off x="273" y="778"/>
              <a:ext cx="703" cy="232"/>
            </a:xfrm>
            <a:prstGeom prst="ellipse">
              <a:avLst/>
            </a:prstGeom>
            <a:gradFill rotWithShape="0">
              <a:gsLst>
                <a:gs pos="0">
                  <a:srgbClr val="FF0000"/>
                </a:gs>
                <a:gs pos="100000">
                  <a:srgbClr val="FF0000">
                    <a:gamma/>
                    <a:shade val="27451"/>
                    <a:invGamma/>
                  </a:srgbClr>
                </a:gs>
              </a:gsLst>
              <a:lin ang="0" scaled="1"/>
            </a:gra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nvGrpSpPr>
            <p:cNvPr id="99363" name="Group 35"/>
            <p:cNvGrpSpPr>
              <a:grpSpLocks/>
            </p:cNvGrpSpPr>
            <p:nvPr/>
          </p:nvGrpSpPr>
          <p:grpSpPr bwMode="auto">
            <a:xfrm>
              <a:off x="1095" y="778"/>
              <a:ext cx="704" cy="254"/>
              <a:chOff x="1095" y="871"/>
              <a:chExt cx="704" cy="249"/>
            </a:xfrm>
          </p:grpSpPr>
          <p:sp>
            <p:nvSpPr>
              <p:cNvPr id="99364" name="Oval 36"/>
              <p:cNvSpPr>
                <a:spLocks noChangeArrowheads="1"/>
              </p:cNvSpPr>
              <p:nvPr/>
            </p:nvSpPr>
            <p:spPr bwMode="auto">
              <a:xfrm flipH="1">
                <a:off x="1097" y="871"/>
                <a:ext cx="702" cy="227"/>
              </a:xfrm>
              <a:prstGeom prst="ellipse">
                <a:avLst/>
              </a:prstGeom>
              <a:gradFill rotWithShape="0">
                <a:gsLst>
                  <a:gs pos="0">
                    <a:srgbClr val="FF0000"/>
                  </a:gs>
                  <a:gs pos="100000">
                    <a:srgbClr val="FF0000">
                      <a:gamma/>
                      <a:shade val="27451"/>
                      <a:invGamma/>
                    </a:srgbClr>
                  </a:gs>
                </a:gsLst>
                <a:lin ang="0" scaled="1"/>
              </a:gra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99365" name="Text Box 37"/>
              <p:cNvSpPr txBox="1">
                <a:spLocks noChangeArrowheads="1"/>
              </p:cNvSpPr>
              <p:nvPr/>
            </p:nvSpPr>
            <p:spPr bwMode="auto">
              <a:xfrm flipH="1">
                <a:off x="1512" y="875"/>
                <a:ext cx="116" cy="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sz="2000" b="1"/>
              </a:p>
            </p:txBody>
          </p:sp>
          <p:sp>
            <p:nvSpPr>
              <p:cNvPr id="99366" name="Rectangle 38"/>
              <p:cNvSpPr>
                <a:spLocks noChangeArrowheads="1"/>
              </p:cNvSpPr>
              <p:nvPr/>
            </p:nvSpPr>
            <p:spPr bwMode="auto">
              <a:xfrm flipH="1">
                <a:off x="1095" y="875"/>
                <a:ext cx="116" cy="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sz="2000" b="1"/>
              </a:p>
            </p:txBody>
          </p:sp>
        </p:grpSp>
        <p:grpSp>
          <p:nvGrpSpPr>
            <p:cNvPr id="99367" name="Group 39"/>
            <p:cNvGrpSpPr>
              <a:grpSpLocks/>
            </p:cNvGrpSpPr>
            <p:nvPr/>
          </p:nvGrpSpPr>
          <p:grpSpPr bwMode="auto">
            <a:xfrm flipH="1">
              <a:off x="240" y="1114"/>
              <a:ext cx="702" cy="254"/>
              <a:chOff x="364" y="1176"/>
              <a:chExt cx="737" cy="263"/>
            </a:xfrm>
          </p:grpSpPr>
          <p:sp>
            <p:nvSpPr>
              <p:cNvPr id="99368" name="Oval 40"/>
              <p:cNvSpPr>
                <a:spLocks noChangeArrowheads="1"/>
              </p:cNvSpPr>
              <p:nvPr/>
            </p:nvSpPr>
            <p:spPr bwMode="auto">
              <a:xfrm flipH="1">
                <a:off x="364" y="1176"/>
                <a:ext cx="737" cy="240"/>
              </a:xfrm>
              <a:prstGeom prst="ellipse">
                <a:avLst/>
              </a:prstGeom>
              <a:gradFill rotWithShape="0">
                <a:gsLst>
                  <a:gs pos="0">
                    <a:srgbClr val="FF0000">
                      <a:gamma/>
                      <a:shade val="27451"/>
                      <a:invGamma/>
                    </a:srgbClr>
                  </a:gs>
                  <a:gs pos="100000">
                    <a:srgbClr val="FF0000"/>
                  </a:gs>
                </a:gsLst>
                <a:lin ang="0" scaled="1"/>
              </a:gra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99369" name="Text Box 41"/>
              <p:cNvSpPr txBox="1">
                <a:spLocks noChangeArrowheads="1"/>
              </p:cNvSpPr>
              <p:nvPr/>
            </p:nvSpPr>
            <p:spPr bwMode="auto">
              <a:xfrm flipH="1">
                <a:off x="979" y="1180"/>
                <a:ext cx="122" cy="2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sz="2000" b="1"/>
              </a:p>
            </p:txBody>
          </p:sp>
          <p:sp>
            <p:nvSpPr>
              <p:cNvPr id="99370" name="Rectangle 42"/>
              <p:cNvSpPr>
                <a:spLocks noChangeArrowheads="1"/>
              </p:cNvSpPr>
              <p:nvPr/>
            </p:nvSpPr>
            <p:spPr bwMode="auto">
              <a:xfrm flipH="1">
                <a:off x="496" y="1180"/>
                <a:ext cx="122" cy="2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sz="2000" b="1"/>
              </a:p>
            </p:txBody>
          </p:sp>
        </p:grpSp>
        <p:sp>
          <p:nvSpPr>
            <p:cNvPr id="99371" name="Oval 43"/>
            <p:cNvSpPr>
              <a:spLocks noChangeArrowheads="1"/>
            </p:cNvSpPr>
            <p:nvPr/>
          </p:nvSpPr>
          <p:spPr bwMode="auto">
            <a:xfrm flipH="1">
              <a:off x="1056" y="1456"/>
              <a:ext cx="702" cy="232"/>
            </a:xfrm>
            <a:prstGeom prst="ellipse">
              <a:avLst/>
            </a:prstGeom>
            <a:gradFill rotWithShape="0">
              <a:gsLst>
                <a:gs pos="0">
                  <a:srgbClr val="FF0000"/>
                </a:gs>
                <a:gs pos="100000">
                  <a:srgbClr val="FF0000">
                    <a:gamma/>
                    <a:shade val="27451"/>
                    <a:invGamma/>
                  </a:srgbClr>
                </a:gs>
              </a:gsLst>
              <a:lin ang="0" scaled="1"/>
            </a:gra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nvGrpSpPr>
            <p:cNvPr id="99372" name="Group 44"/>
            <p:cNvGrpSpPr>
              <a:grpSpLocks/>
            </p:cNvGrpSpPr>
            <p:nvPr/>
          </p:nvGrpSpPr>
          <p:grpSpPr bwMode="auto">
            <a:xfrm flipH="1">
              <a:off x="1061" y="1114"/>
              <a:ext cx="702" cy="256"/>
              <a:chOff x="1211" y="1176"/>
              <a:chExt cx="737" cy="266"/>
            </a:xfrm>
          </p:grpSpPr>
          <p:sp>
            <p:nvSpPr>
              <p:cNvPr id="99373" name="Oval 45"/>
              <p:cNvSpPr>
                <a:spLocks noChangeArrowheads="1"/>
              </p:cNvSpPr>
              <p:nvPr/>
            </p:nvSpPr>
            <p:spPr bwMode="auto">
              <a:xfrm flipH="1">
                <a:off x="1211" y="1176"/>
                <a:ext cx="737" cy="240"/>
              </a:xfrm>
              <a:prstGeom prst="ellipse">
                <a:avLst/>
              </a:prstGeom>
              <a:gradFill rotWithShape="0">
                <a:gsLst>
                  <a:gs pos="0">
                    <a:srgbClr val="FF0000">
                      <a:gamma/>
                      <a:shade val="27451"/>
                      <a:invGamma/>
                    </a:srgbClr>
                  </a:gs>
                  <a:gs pos="100000">
                    <a:srgbClr val="FF0000"/>
                  </a:gs>
                </a:gsLst>
                <a:lin ang="0" scaled="1"/>
              </a:gra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99374" name="Text Box 46"/>
              <p:cNvSpPr txBox="1">
                <a:spLocks noChangeArrowheads="1"/>
              </p:cNvSpPr>
              <p:nvPr/>
            </p:nvSpPr>
            <p:spPr bwMode="auto">
              <a:xfrm flipH="1">
                <a:off x="1826" y="1182"/>
                <a:ext cx="122" cy="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sz="2000" b="1"/>
              </a:p>
            </p:txBody>
          </p:sp>
          <p:sp>
            <p:nvSpPr>
              <p:cNvPr id="99375" name="Rectangle 47"/>
              <p:cNvSpPr>
                <a:spLocks noChangeArrowheads="1"/>
              </p:cNvSpPr>
              <p:nvPr/>
            </p:nvSpPr>
            <p:spPr bwMode="auto">
              <a:xfrm flipH="1">
                <a:off x="1346" y="1182"/>
                <a:ext cx="121" cy="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sz="2000" b="1"/>
              </a:p>
            </p:txBody>
          </p:sp>
        </p:grpSp>
        <p:grpSp>
          <p:nvGrpSpPr>
            <p:cNvPr id="99376" name="Group 48"/>
            <p:cNvGrpSpPr>
              <a:grpSpLocks/>
            </p:cNvGrpSpPr>
            <p:nvPr/>
          </p:nvGrpSpPr>
          <p:grpSpPr bwMode="auto">
            <a:xfrm rot="1177273">
              <a:off x="1824" y="1440"/>
              <a:ext cx="868" cy="402"/>
              <a:chOff x="1972" y="1719"/>
              <a:chExt cx="912" cy="416"/>
            </a:xfrm>
          </p:grpSpPr>
          <p:sp>
            <p:nvSpPr>
              <p:cNvPr id="99377" name="Oval 49"/>
              <p:cNvSpPr>
                <a:spLocks noChangeArrowheads="1"/>
              </p:cNvSpPr>
              <p:nvPr/>
            </p:nvSpPr>
            <p:spPr bwMode="auto">
              <a:xfrm rot="20764365" flipH="1">
                <a:off x="1972" y="1751"/>
                <a:ext cx="912" cy="384"/>
              </a:xfrm>
              <a:prstGeom prst="ellipse">
                <a:avLst/>
              </a:prstGeom>
              <a:gradFill rotWithShape="0">
                <a:gsLst>
                  <a:gs pos="0">
                    <a:srgbClr val="00FF00">
                      <a:gamma/>
                      <a:shade val="27451"/>
                      <a:invGamma/>
                    </a:srgbClr>
                  </a:gs>
                  <a:gs pos="100000">
                    <a:srgbClr val="00FF00"/>
                  </a:gs>
                </a:gsLst>
                <a:lin ang="0" scaled="1"/>
              </a:gra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99378" name="Text Box 50"/>
              <p:cNvSpPr txBox="1">
                <a:spLocks noChangeArrowheads="1"/>
              </p:cNvSpPr>
              <p:nvPr/>
            </p:nvSpPr>
            <p:spPr bwMode="auto">
              <a:xfrm rot="20764365" flipH="1">
                <a:off x="2020" y="1865"/>
                <a:ext cx="301" cy="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2000" b="1">
                    <a:latin typeface="Symbol" pitchFamily="18" charset="2"/>
                  </a:rPr>
                  <a:t>d</a:t>
                </a:r>
                <a:r>
                  <a:rPr lang="fr-FR" sz="2000" b="1"/>
                  <a:t>+</a:t>
                </a:r>
              </a:p>
            </p:txBody>
          </p:sp>
          <p:sp>
            <p:nvSpPr>
              <p:cNvPr id="99379" name="Rectangle 51"/>
              <p:cNvSpPr>
                <a:spLocks noChangeArrowheads="1"/>
              </p:cNvSpPr>
              <p:nvPr/>
            </p:nvSpPr>
            <p:spPr bwMode="auto">
              <a:xfrm rot="20764365" flipH="1">
                <a:off x="2581" y="1719"/>
                <a:ext cx="261" cy="2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2000" b="1">
                    <a:solidFill>
                      <a:schemeClr val="bg2"/>
                    </a:solidFill>
                    <a:latin typeface="Symbol" pitchFamily="18" charset="2"/>
                  </a:rPr>
                  <a:t>d</a:t>
                </a:r>
                <a:r>
                  <a:rPr lang="fr-FR" sz="2000" b="1">
                    <a:solidFill>
                      <a:schemeClr val="bg2"/>
                    </a:solidFill>
                  </a:rPr>
                  <a:t>-</a:t>
                </a:r>
              </a:p>
            </p:txBody>
          </p:sp>
        </p:grpSp>
        <p:grpSp>
          <p:nvGrpSpPr>
            <p:cNvPr id="99380" name="Group 52"/>
            <p:cNvGrpSpPr>
              <a:grpSpLocks/>
            </p:cNvGrpSpPr>
            <p:nvPr/>
          </p:nvGrpSpPr>
          <p:grpSpPr bwMode="auto">
            <a:xfrm rot="300273">
              <a:off x="1824" y="672"/>
              <a:ext cx="869" cy="403"/>
              <a:chOff x="1971" y="1718"/>
              <a:chExt cx="912" cy="417"/>
            </a:xfrm>
          </p:grpSpPr>
          <p:sp>
            <p:nvSpPr>
              <p:cNvPr id="99381" name="Oval 53"/>
              <p:cNvSpPr>
                <a:spLocks noChangeArrowheads="1"/>
              </p:cNvSpPr>
              <p:nvPr/>
            </p:nvSpPr>
            <p:spPr bwMode="auto">
              <a:xfrm rot="20764365" flipH="1">
                <a:off x="1971" y="1751"/>
                <a:ext cx="912" cy="384"/>
              </a:xfrm>
              <a:prstGeom prst="ellipse">
                <a:avLst/>
              </a:prstGeom>
              <a:gradFill rotWithShape="0">
                <a:gsLst>
                  <a:gs pos="0">
                    <a:srgbClr val="00FF00">
                      <a:gamma/>
                      <a:shade val="27451"/>
                      <a:invGamma/>
                    </a:srgbClr>
                  </a:gs>
                  <a:gs pos="100000">
                    <a:srgbClr val="00FF00"/>
                  </a:gs>
                </a:gsLst>
                <a:lin ang="0" scaled="1"/>
              </a:gra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99382" name="Text Box 54"/>
              <p:cNvSpPr txBox="1">
                <a:spLocks noChangeArrowheads="1"/>
              </p:cNvSpPr>
              <p:nvPr/>
            </p:nvSpPr>
            <p:spPr bwMode="auto">
              <a:xfrm rot="20764365" flipH="1">
                <a:off x="2022" y="1866"/>
                <a:ext cx="301" cy="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2000" b="1">
                    <a:latin typeface="Symbol" pitchFamily="18" charset="2"/>
                  </a:rPr>
                  <a:t>d</a:t>
                </a:r>
                <a:r>
                  <a:rPr lang="fr-FR" sz="2000" b="1"/>
                  <a:t>+</a:t>
                </a:r>
              </a:p>
            </p:txBody>
          </p:sp>
          <p:sp>
            <p:nvSpPr>
              <p:cNvPr id="99383" name="Rectangle 55"/>
              <p:cNvSpPr>
                <a:spLocks noChangeArrowheads="1"/>
              </p:cNvSpPr>
              <p:nvPr/>
            </p:nvSpPr>
            <p:spPr bwMode="auto">
              <a:xfrm rot="20764365" flipH="1">
                <a:off x="2585" y="1718"/>
                <a:ext cx="260" cy="2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2000" b="1">
                    <a:solidFill>
                      <a:schemeClr val="bg2"/>
                    </a:solidFill>
                    <a:latin typeface="Symbol" pitchFamily="18" charset="2"/>
                  </a:rPr>
                  <a:t>d</a:t>
                </a:r>
                <a:r>
                  <a:rPr lang="fr-FR" sz="2000" b="1">
                    <a:solidFill>
                      <a:schemeClr val="bg2"/>
                    </a:solidFill>
                  </a:rPr>
                  <a:t>-</a:t>
                </a:r>
              </a:p>
            </p:txBody>
          </p:sp>
        </p:grpSp>
        <p:sp>
          <p:nvSpPr>
            <p:cNvPr id="99384" name="Oval 56"/>
            <p:cNvSpPr>
              <a:spLocks noChangeArrowheads="1"/>
            </p:cNvSpPr>
            <p:nvPr/>
          </p:nvSpPr>
          <p:spPr bwMode="auto">
            <a:xfrm rot="10373688" flipV="1">
              <a:off x="2711" y="2074"/>
              <a:ext cx="868" cy="371"/>
            </a:xfrm>
            <a:prstGeom prst="ellipse">
              <a:avLst/>
            </a:prstGeom>
            <a:gradFill rotWithShape="0">
              <a:gsLst>
                <a:gs pos="0">
                  <a:srgbClr val="FFFF00">
                    <a:gamma/>
                    <a:shade val="33333"/>
                    <a:invGamma/>
                  </a:srgbClr>
                </a:gs>
                <a:gs pos="100000">
                  <a:srgbClr val="FFFF00"/>
                </a:gs>
              </a:gsLst>
              <a:lin ang="0" scaled="1"/>
            </a:gra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99385" name="Text Box 57"/>
            <p:cNvSpPr txBox="1">
              <a:spLocks noChangeArrowheads="1"/>
            </p:cNvSpPr>
            <p:nvPr/>
          </p:nvSpPr>
          <p:spPr bwMode="auto">
            <a:xfrm rot="10373688" flipV="1">
              <a:off x="2735" y="2142"/>
              <a:ext cx="286" cy="25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2000" b="1">
                  <a:solidFill>
                    <a:schemeClr val="bg2"/>
                  </a:solidFill>
                  <a:latin typeface="Symbol" pitchFamily="18" charset="2"/>
                </a:rPr>
                <a:t>d</a:t>
              </a:r>
              <a:r>
                <a:rPr lang="fr-FR" sz="2000" b="1">
                  <a:solidFill>
                    <a:schemeClr val="bg2"/>
                  </a:solidFill>
                </a:rPr>
                <a:t>+</a:t>
              </a:r>
            </a:p>
          </p:txBody>
        </p:sp>
        <p:sp>
          <p:nvSpPr>
            <p:cNvPr id="99386" name="Rectangle 58"/>
            <p:cNvSpPr>
              <a:spLocks noChangeArrowheads="1"/>
            </p:cNvSpPr>
            <p:nvPr/>
          </p:nvSpPr>
          <p:spPr bwMode="auto">
            <a:xfrm rot="10373688" flipV="1">
              <a:off x="3263" y="2093"/>
              <a:ext cx="248" cy="25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2000" b="1">
                  <a:solidFill>
                    <a:schemeClr val="bg2"/>
                  </a:solidFill>
                  <a:latin typeface="Symbol" pitchFamily="18" charset="2"/>
                </a:rPr>
                <a:t>d</a:t>
              </a:r>
              <a:r>
                <a:rPr lang="fr-FR" sz="2000" b="1">
                  <a:solidFill>
                    <a:schemeClr val="bg2"/>
                  </a:solidFill>
                </a:rPr>
                <a:t>-</a:t>
              </a:r>
            </a:p>
          </p:txBody>
        </p:sp>
        <p:sp>
          <p:nvSpPr>
            <p:cNvPr id="99387" name="Text Box 59"/>
            <p:cNvSpPr txBox="1">
              <a:spLocks noChangeArrowheads="1"/>
            </p:cNvSpPr>
            <p:nvPr/>
          </p:nvSpPr>
          <p:spPr bwMode="auto">
            <a:xfrm>
              <a:off x="192" y="2904"/>
              <a:ext cx="121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2800"/>
                <a:t>   </a:t>
              </a:r>
              <a:r>
                <a:rPr lang="fr-FR" sz="2800">
                  <a:solidFill>
                    <a:schemeClr val="hlink"/>
                  </a:solidFill>
                </a:rPr>
                <a:t>Phase fixe</a:t>
              </a:r>
            </a:p>
          </p:txBody>
        </p:sp>
        <p:sp>
          <p:nvSpPr>
            <p:cNvPr id="99388" name="Text Box 60"/>
            <p:cNvSpPr txBox="1">
              <a:spLocks noChangeArrowheads="1"/>
            </p:cNvSpPr>
            <p:nvPr/>
          </p:nvSpPr>
          <p:spPr bwMode="auto">
            <a:xfrm>
              <a:off x="1884" y="2904"/>
              <a:ext cx="68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2800">
                  <a:solidFill>
                    <a:srgbClr val="C3ED13"/>
                  </a:solidFill>
                </a:rPr>
                <a:t>Soluté</a:t>
              </a:r>
            </a:p>
          </p:txBody>
        </p:sp>
        <p:sp>
          <p:nvSpPr>
            <p:cNvPr id="99389" name="Text Box 61"/>
            <p:cNvSpPr txBox="1">
              <a:spLocks noChangeArrowheads="1"/>
            </p:cNvSpPr>
            <p:nvPr/>
          </p:nvSpPr>
          <p:spPr bwMode="auto">
            <a:xfrm>
              <a:off x="2880" y="2880"/>
              <a:ext cx="70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sz="2800">
                  <a:solidFill>
                    <a:schemeClr val="accent2"/>
                  </a:solidFill>
                </a:rPr>
                <a:t>Éluant</a:t>
              </a:r>
            </a:p>
          </p:txBody>
        </p:sp>
        <p:sp>
          <p:nvSpPr>
            <p:cNvPr id="99390" name="Oval 62"/>
            <p:cNvSpPr>
              <a:spLocks noChangeArrowheads="1"/>
            </p:cNvSpPr>
            <p:nvPr/>
          </p:nvSpPr>
          <p:spPr bwMode="auto">
            <a:xfrm rot="-10373688" flipH="1" flipV="1">
              <a:off x="2736" y="2544"/>
              <a:ext cx="869" cy="371"/>
            </a:xfrm>
            <a:prstGeom prst="ellipse">
              <a:avLst/>
            </a:prstGeom>
            <a:gradFill rotWithShape="0">
              <a:gsLst>
                <a:gs pos="0">
                  <a:srgbClr val="FFFF00"/>
                </a:gs>
                <a:gs pos="100000">
                  <a:srgbClr val="FFFF00">
                    <a:gamma/>
                    <a:shade val="46275"/>
                    <a:invGamma/>
                  </a:srgbClr>
                </a:gs>
              </a:gsLst>
              <a:lin ang="0" scaled="1"/>
            </a:gra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99391" name="Text Box 63"/>
            <p:cNvSpPr txBox="1">
              <a:spLocks noChangeArrowheads="1"/>
            </p:cNvSpPr>
            <p:nvPr/>
          </p:nvSpPr>
          <p:spPr bwMode="auto">
            <a:xfrm rot="-10373688" flipH="1" flipV="1">
              <a:off x="3216" y="2640"/>
              <a:ext cx="286" cy="251"/>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2000" b="1">
                  <a:solidFill>
                    <a:schemeClr val="bg2"/>
                  </a:solidFill>
                  <a:latin typeface="Symbol" pitchFamily="18" charset="2"/>
                </a:rPr>
                <a:t>d</a:t>
              </a:r>
              <a:r>
                <a:rPr lang="fr-FR" sz="2000" b="1">
                  <a:solidFill>
                    <a:schemeClr val="bg2"/>
                  </a:solidFill>
                </a:rPr>
                <a:t>+</a:t>
              </a:r>
            </a:p>
          </p:txBody>
        </p:sp>
        <p:sp>
          <p:nvSpPr>
            <p:cNvPr id="99392" name="Rectangle 64"/>
            <p:cNvSpPr>
              <a:spLocks noChangeArrowheads="1"/>
            </p:cNvSpPr>
            <p:nvPr/>
          </p:nvSpPr>
          <p:spPr bwMode="auto">
            <a:xfrm rot="-10373688" flipH="1" flipV="1">
              <a:off x="2761" y="2575"/>
              <a:ext cx="248" cy="25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2000" b="1">
                  <a:solidFill>
                    <a:schemeClr val="bg2"/>
                  </a:solidFill>
                  <a:latin typeface="Symbol" pitchFamily="18" charset="2"/>
                </a:rPr>
                <a:t>d</a:t>
              </a:r>
              <a:r>
                <a:rPr lang="fr-FR" sz="2000" b="1">
                  <a:solidFill>
                    <a:schemeClr val="bg2"/>
                  </a:solidFill>
                </a:rPr>
                <a:t>-</a:t>
              </a:r>
            </a:p>
          </p:txBody>
        </p:sp>
        <p:sp>
          <p:nvSpPr>
            <p:cNvPr id="99393" name="Oval 65"/>
            <p:cNvSpPr>
              <a:spLocks noChangeArrowheads="1"/>
            </p:cNvSpPr>
            <p:nvPr/>
          </p:nvSpPr>
          <p:spPr bwMode="auto">
            <a:xfrm flipH="1">
              <a:off x="240" y="1456"/>
              <a:ext cx="702" cy="232"/>
            </a:xfrm>
            <a:prstGeom prst="ellipse">
              <a:avLst/>
            </a:prstGeom>
            <a:gradFill rotWithShape="0">
              <a:gsLst>
                <a:gs pos="0">
                  <a:srgbClr val="FF0000"/>
                </a:gs>
                <a:gs pos="100000">
                  <a:srgbClr val="FF0000">
                    <a:gamma/>
                    <a:shade val="27451"/>
                    <a:invGamma/>
                  </a:srgbClr>
                </a:gs>
              </a:gsLst>
              <a:lin ang="0" scaled="1"/>
            </a:gra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99394" name="Rectangle 66"/>
            <p:cNvSpPr>
              <a:spLocks noChangeArrowheads="1"/>
            </p:cNvSpPr>
            <p:nvPr/>
          </p:nvSpPr>
          <p:spPr bwMode="auto">
            <a:xfrm>
              <a:off x="624" y="1114"/>
              <a:ext cx="28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2000" b="1">
                  <a:latin typeface="Symbol" pitchFamily="18" charset="2"/>
                </a:rPr>
                <a:t>d</a:t>
              </a:r>
              <a:r>
                <a:rPr lang="fr-FR" sz="2000" b="1"/>
                <a:t>+</a:t>
              </a:r>
            </a:p>
          </p:txBody>
        </p:sp>
        <p:sp>
          <p:nvSpPr>
            <p:cNvPr id="99395" name="Rectangle 67"/>
            <p:cNvSpPr>
              <a:spLocks noChangeArrowheads="1"/>
            </p:cNvSpPr>
            <p:nvPr/>
          </p:nvSpPr>
          <p:spPr bwMode="auto">
            <a:xfrm>
              <a:off x="288" y="1114"/>
              <a:ext cx="248"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2000" b="1">
                  <a:latin typeface="Symbol" pitchFamily="18" charset="2"/>
                </a:rPr>
                <a:t>d</a:t>
              </a:r>
              <a:r>
                <a:rPr lang="fr-FR" sz="2000" b="1"/>
                <a:t>-</a:t>
              </a:r>
            </a:p>
          </p:txBody>
        </p:sp>
        <p:sp>
          <p:nvSpPr>
            <p:cNvPr id="99396" name="Rectangle 68"/>
            <p:cNvSpPr>
              <a:spLocks noChangeArrowheads="1"/>
            </p:cNvSpPr>
            <p:nvPr/>
          </p:nvSpPr>
          <p:spPr bwMode="auto">
            <a:xfrm>
              <a:off x="1440" y="1114"/>
              <a:ext cx="28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2000" b="1">
                  <a:latin typeface="Symbol" pitchFamily="18" charset="2"/>
                </a:rPr>
                <a:t>d</a:t>
              </a:r>
              <a:r>
                <a:rPr lang="fr-FR" sz="2000" b="1"/>
                <a:t>+</a:t>
              </a:r>
            </a:p>
          </p:txBody>
        </p:sp>
        <p:sp>
          <p:nvSpPr>
            <p:cNvPr id="99397" name="Rectangle 69"/>
            <p:cNvSpPr>
              <a:spLocks noChangeArrowheads="1"/>
            </p:cNvSpPr>
            <p:nvPr/>
          </p:nvSpPr>
          <p:spPr bwMode="auto">
            <a:xfrm>
              <a:off x="1104" y="1114"/>
              <a:ext cx="248"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2000" b="1">
                  <a:latin typeface="Symbol" pitchFamily="18" charset="2"/>
                </a:rPr>
                <a:t>d</a:t>
              </a:r>
              <a:r>
                <a:rPr lang="fr-FR" sz="2000" b="1"/>
                <a:t>-</a:t>
              </a:r>
            </a:p>
          </p:txBody>
        </p:sp>
        <p:sp>
          <p:nvSpPr>
            <p:cNvPr id="99398" name="Rectangle 70"/>
            <p:cNvSpPr>
              <a:spLocks noChangeArrowheads="1"/>
            </p:cNvSpPr>
            <p:nvPr/>
          </p:nvSpPr>
          <p:spPr bwMode="auto">
            <a:xfrm>
              <a:off x="288" y="771"/>
              <a:ext cx="28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2000" b="1">
                  <a:latin typeface="Symbol" pitchFamily="18" charset="2"/>
                </a:rPr>
                <a:t>d</a:t>
              </a:r>
              <a:r>
                <a:rPr lang="fr-FR" sz="2000" b="1"/>
                <a:t>+</a:t>
              </a:r>
            </a:p>
          </p:txBody>
        </p:sp>
        <p:sp>
          <p:nvSpPr>
            <p:cNvPr id="99399" name="Rectangle 71"/>
            <p:cNvSpPr>
              <a:spLocks noChangeArrowheads="1"/>
            </p:cNvSpPr>
            <p:nvPr/>
          </p:nvSpPr>
          <p:spPr bwMode="auto">
            <a:xfrm>
              <a:off x="288" y="1456"/>
              <a:ext cx="28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2000" b="1">
                  <a:latin typeface="Symbol" pitchFamily="18" charset="2"/>
                </a:rPr>
                <a:t>d</a:t>
              </a:r>
              <a:r>
                <a:rPr lang="fr-FR" sz="2000" b="1"/>
                <a:t>+</a:t>
              </a:r>
            </a:p>
          </p:txBody>
        </p:sp>
        <p:sp>
          <p:nvSpPr>
            <p:cNvPr id="99400" name="Rectangle 72"/>
            <p:cNvSpPr>
              <a:spLocks noChangeArrowheads="1"/>
            </p:cNvSpPr>
            <p:nvPr/>
          </p:nvSpPr>
          <p:spPr bwMode="auto">
            <a:xfrm>
              <a:off x="624" y="771"/>
              <a:ext cx="248"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2000" b="1">
                  <a:latin typeface="Symbol" pitchFamily="18" charset="2"/>
                </a:rPr>
                <a:t>d</a:t>
              </a:r>
              <a:r>
                <a:rPr lang="fr-FR" sz="2000" b="1"/>
                <a:t>-</a:t>
              </a:r>
            </a:p>
          </p:txBody>
        </p:sp>
        <p:sp>
          <p:nvSpPr>
            <p:cNvPr id="99401" name="Rectangle 73"/>
            <p:cNvSpPr>
              <a:spLocks noChangeArrowheads="1"/>
            </p:cNvSpPr>
            <p:nvPr/>
          </p:nvSpPr>
          <p:spPr bwMode="auto">
            <a:xfrm>
              <a:off x="1488" y="771"/>
              <a:ext cx="248"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2000" b="1">
                  <a:latin typeface="Symbol" pitchFamily="18" charset="2"/>
                </a:rPr>
                <a:t>d</a:t>
              </a:r>
              <a:r>
                <a:rPr lang="fr-FR" sz="2000" b="1"/>
                <a:t>-</a:t>
              </a:r>
            </a:p>
          </p:txBody>
        </p:sp>
        <p:sp>
          <p:nvSpPr>
            <p:cNvPr id="99402" name="Rectangle 74"/>
            <p:cNvSpPr>
              <a:spLocks noChangeArrowheads="1"/>
            </p:cNvSpPr>
            <p:nvPr/>
          </p:nvSpPr>
          <p:spPr bwMode="auto">
            <a:xfrm>
              <a:off x="672" y="1456"/>
              <a:ext cx="248"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2000" b="1">
                  <a:latin typeface="Symbol" pitchFamily="18" charset="2"/>
                </a:rPr>
                <a:t>d</a:t>
              </a:r>
              <a:r>
                <a:rPr lang="fr-FR" sz="2000" b="1"/>
                <a:t>-</a:t>
              </a:r>
            </a:p>
          </p:txBody>
        </p:sp>
        <p:sp>
          <p:nvSpPr>
            <p:cNvPr id="99403" name="Rectangle 75"/>
            <p:cNvSpPr>
              <a:spLocks noChangeArrowheads="1"/>
            </p:cNvSpPr>
            <p:nvPr/>
          </p:nvSpPr>
          <p:spPr bwMode="auto">
            <a:xfrm>
              <a:off x="1440" y="1456"/>
              <a:ext cx="248"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2000" b="1">
                  <a:latin typeface="Symbol" pitchFamily="18" charset="2"/>
                </a:rPr>
                <a:t>d</a:t>
              </a:r>
              <a:r>
                <a:rPr lang="fr-FR" sz="2000" b="1"/>
                <a:t>-</a:t>
              </a:r>
            </a:p>
          </p:txBody>
        </p:sp>
        <p:sp>
          <p:nvSpPr>
            <p:cNvPr id="99404" name="Rectangle 76"/>
            <p:cNvSpPr>
              <a:spLocks noChangeArrowheads="1"/>
            </p:cNvSpPr>
            <p:nvPr/>
          </p:nvSpPr>
          <p:spPr bwMode="auto">
            <a:xfrm>
              <a:off x="1104" y="1456"/>
              <a:ext cx="28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2000" b="1">
                  <a:latin typeface="Symbol" pitchFamily="18" charset="2"/>
                </a:rPr>
                <a:t>d</a:t>
              </a:r>
              <a:r>
                <a:rPr lang="fr-FR" sz="2000" b="1"/>
                <a:t>+</a:t>
              </a:r>
            </a:p>
          </p:txBody>
        </p:sp>
        <p:sp>
          <p:nvSpPr>
            <p:cNvPr id="99405" name="Rectangle 77"/>
            <p:cNvSpPr>
              <a:spLocks noChangeArrowheads="1"/>
            </p:cNvSpPr>
            <p:nvPr/>
          </p:nvSpPr>
          <p:spPr bwMode="auto">
            <a:xfrm>
              <a:off x="1152" y="771"/>
              <a:ext cx="28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2000" b="1">
                  <a:latin typeface="Symbol" pitchFamily="18" charset="2"/>
                </a:rPr>
                <a:t>d</a:t>
              </a:r>
              <a:r>
                <a:rPr lang="fr-FR" sz="2000" b="1"/>
                <a:t>+</a:t>
              </a:r>
            </a:p>
          </p:txBody>
        </p:sp>
        <p:sp>
          <p:nvSpPr>
            <p:cNvPr id="99406" name="AutoShape 78"/>
            <p:cNvSpPr>
              <a:spLocks noChangeArrowheads="1"/>
            </p:cNvSpPr>
            <p:nvPr/>
          </p:nvSpPr>
          <p:spPr bwMode="auto">
            <a:xfrm>
              <a:off x="3024" y="2112"/>
              <a:ext cx="306" cy="615"/>
            </a:xfrm>
            <a:prstGeom prst="upArrow">
              <a:avLst>
                <a:gd name="adj1" fmla="val 50000"/>
                <a:gd name="adj2" fmla="val 50245"/>
              </a:avLst>
            </a:prstGeom>
            <a:solidFill>
              <a:srgbClr val="FF00FF"/>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99407" name="Oval 79"/>
            <p:cNvSpPr>
              <a:spLocks noChangeArrowheads="1"/>
            </p:cNvSpPr>
            <p:nvPr/>
          </p:nvSpPr>
          <p:spPr bwMode="auto">
            <a:xfrm rot="341638" flipH="1">
              <a:off x="3600" y="2064"/>
              <a:ext cx="868" cy="371"/>
            </a:xfrm>
            <a:prstGeom prst="ellipse">
              <a:avLst/>
            </a:prstGeom>
            <a:gradFill rotWithShape="0">
              <a:gsLst>
                <a:gs pos="0">
                  <a:schemeClr val="accent2">
                    <a:gamma/>
                    <a:shade val="21176"/>
                    <a:invGamma/>
                  </a:schemeClr>
                </a:gs>
                <a:gs pos="100000">
                  <a:schemeClr val="accent2"/>
                </a:gs>
              </a:gsLst>
              <a:lin ang="0" scaled="1"/>
            </a:gra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99408" name="Text Box 80"/>
            <p:cNvSpPr txBox="1">
              <a:spLocks noChangeArrowheads="1"/>
            </p:cNvSpPr>
            <p:nvPr/>
          </p:nvSpPr>
          <p:spPr bwMode="auto">
            <a:xfrm rot="341638" flipH="1">
              <a:off x="3648" y="2112"/>
              <a:ext cx="286" cy="249"/>
            </a:xfrm>
            <a:prstGeom prst="rect">
              <a:avLst/>
            </a:prstGeom>
            <a:noFill/>
            <a:ln>
              <a:noFill/>
            </a:ln>
            <a:effectLst/>
            <a:extLst>
              <a:ext uri="{909E8E84-426E-40DD-AFC4-6F175D3DCCD1}">
                <a14:hiddenFill xmlns:a14="http://schemas.microsoft.com/office/drawing/2010/main">
                  <a:gradFill rotWithShape="0">
                    <a:gsLst>
                      <a:gs pos="0">
                        <a:schemeClr val="accent2">
                          <a:gamma/>
                          <a:shade val="21176"/>
                          <a:invGamma/>
                        </a:schemeClr>
                      </a:gs>
                      <a:gs pos="100000">
                        <a:schemeClr val="accent2"/>
                      </a:gs>
                    </a:gsLst>
                    <a:lin ang="0" scaled="1"/>
                  </a:gra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2000" b="1">
                  <a:latin typeface="Symbol" pitchFamily="18" charset="2"/>
                </a:rPr>
                <a:t>d</a:t>
              </a:r>
              <a:r>
                <a:rPr lang="fr-FR" sz="2000" b="1"/>
                <a:t>+</a:t>
              </a:r>
            </a:p>
          </p:txBody>
        </p:sp>
        <p:sp>
          <p:nvSpPr>
            <p:cNvPr id="99409" name="Rectangle 81"/>
            <p:cNvSpPr>
              <a:spLocks noChangeArrowheads="1"/>
            </p:cNvSpPr>
            <p:nvPr/>
          </p:nvSpPr>
          <p:spPr bwMode="auto">
            <a:xfrm rot="341638" flipH="1">
              <a:off x="4176" y="2160"/>
              <a:ext cx="248" cy="250"/>
            </a:xfrm>
            <a:prstGeom prst="rect">
              <a:avLst/>
            </a:prstGeom>
            <a:noFill/>
            <a:ln>
              <a:noFill/>
            </a:ln>
            <a:effectLst/>
            <a:extLst>
              <a:ext uri="{909E8E84-426E-40DD-AFC4-6F175D3DCCD1}">
                <a14:hiddenFill xmlns:a14="http://schemas.microsoft.com/office/drawing/2010/main">
                  <a:gradFill rotWithShape="0">
                    <a:gsLst>
                      <a:gs pos="0">
                        <a:schemeClr val="accent2">
                          <a:gamma/>
                          <a:shade val="21176"/>
                          <a:invGamma/>
                        </a:schemeClr>
                      </a:gs>
                      <a:gs pos="100000">
                        <a:schemeClr val="accent2"/>
                      </a:gs>
                    </a:gsLst>
                    <a:lin ang="0" scaled="1"/>
                  </a:gra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2000" b="1">
                  <a:solidFill>
                    <a:schemeClr val="bg2"/>
                  </a:solidFill>
                  <a:latin typeface="Symbol" pitchFamily="18" charset="2"/>
                </a:rPr>
                <a:t>d</a:t>
              </a:r>
              <a:r>
                <a:rPr lang="fr-FR" sz="2000" b="1">
                  <a:solidFill>
                    <a:schemeClr val="bg2"/>
                  </a:solidFill>
                </a:rPr>
                <a:t>-</a:t>
              </a:r>
            </a:p>
          </p:txBody>
        </p:sp>
        <p:sp>
          <p:nvSpPr>
            <p:cNvPr id="99410" name="Oval 82"/>
            <p:cNvSpPr>
              <a:spLocks noChangeArrowheads="1"/>
            </p:cNvSpPr>
            <p:nvPr/>
          </p:nvSpPr>
          <p:spPr bwMode="auto">
            <a:xfrm rot="-11210301" flipH="1" flipV="1">
              <a:off x="3600" y="2544"/>
              <a:ext cx="869" cy="371"/>
            </a:xfrm>
            <a:prstGeom prst="ellipse">
              <a:avLst/>
            </a:prstGeom>
            <a:gradFill rotWithShape="0">
              <a:gsLst>
                <a:gs pos="0">
                  <a:srgbClr val="FFFF00">
                    <a:gamma/>
                    <a:shade val="27451"/>
                    <a:invGamma/>
                  </a:srgbClr>
                </a:gs>
                <a:gs pos="100000">
                  <a:srgbClr val="FFFF00"/>
                </a:gs>
              </a:gsLst>
              <a:lin ang="0" scaled="1"/>
            </a:gra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buFont typeface="Symbol" pitchFamily="18" charset="2"/>
                <a:buChar char=" "/>
              </a:pPr>
              <a:endParaRPr lang="fr-FR" sz="2000" b="1">
                <a:latin typeface="Symbol" pitchFamily="18" charset="2"/>
              </a:endParaRPr>
            </a:p>
            <a:p>
              <a:pPr algn="ctr">
                <a:buFont typeface="Symbol" pitchFamily="18" charset="2"/>
                <a:buChar char=" "/>
              </a:pPr>
              <a:r>
                <a:rPr lang="fr-FR" sz="2000" b="1">
                  <a:latin typeface="Symbol" pitchFamily="18" charset="2"/>
                </a:rPr>
                <a:t>           </a:t>
              </a:r>
              <a:r>
                <a:rPr lang="fr-FR" sz="2000" b="1">
                  <a:solidFill>
                    <a:schemeClr val="bg2"/>
                  </a:solidFill>
                  <a:latin typeface="Symbol" pitchFamily="18" charset="2"/>
                </a:rPr>
                <a:t>d</a:t>
              </a:r>
              <a:r>
                <a:rPr lang="fr-FR" sz="2000" b="1">
                  <a:solidFill>
                    <a:schemeClr val="bg2"/>
                  </a:solidFill>
                </a:rPr>
                <a:t>+</a:t>
              </a:r>
            </a:p>
            <a:p>
              <a:pPr algn="ctr"/>
              <a:endParaRPr lang="fr-FR" sz="2000" b="1"/>
            </a:p>
          </p:txBody>
        </p:sp>
        <p:sp>
          <p:nvSpPr>
            <p:cNvPr id="99411" name="Rectangle 83"/>
            <p:cNvSpPr>
              <a:spLocks noChangeArrowheads="1"/>
            </p:cNvSpPr>
            <p:nvPr/>
          </p:nvSpPr>
          <p:spPr bwMode="auto">
            <a:xfrm>
              <a:off x="3648" y="2640"/>
              <a:ext cx="248"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2000" b="1">
                  <a:latin typeface="Symbol" pitchFamily="18" charset="2"/>
                </a:rPr>
                <a:t>d</a:t>
              </a:r>
              <a:r>
                <a:rPr lang="fr-FR" sz="2000" b="1"/>
                <a:t>-</a:t>
              </a:r>
            </a:p>
          </p:txBody>
        </p:sp>
      </p:gr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9332"/>
                                        </p:tgtEl>
                                        <p:attrNameLst>
                                          <p:attrName>style.visibility</p:attrName>
                                        </p:attrNameLst>
                                      </p:cBhvr>
                                      <p:to>
                                        <p:strVal val="visible"/>
                                      </p:to>
                                    </p:set>
                                    <p:animEffect transition="in" filter="checkerboard(across)">
                                      <p:cBhvr>
                                        <p:cTn id="7" dur="500"/>
                                        <p:tgtEl>
                                          <p:spTgt spid="9933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9331"/>
                                        </p:tgtEl>
                                        <p:attrNameLst>
                                          <p:attrName>style.visibility</p:attrName>
                                        </p:attrNameLst>
                                      </p:cBhvr>
                                      <p:to>
                                        <p:strVal val="visible"/>
                                      </p:to>
                                    </p:set>
                                    <p:animEffect transition="in" filter="dissolve">
                                      <p:cBhvr>
                                        <p:cTn id="12" dur="500"/>
                                        <p:tgtEl>
                                          <p:spTgt spid="993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1" grpId="0" animBg="1" autoUpdateAnimBg="0"/>
      <p:bldP spid="99332" grpId="0" autoUpdateAnimBg="0"/>
    </p:bldLst>
  </p:timing>
</p:sld>
</file>

<file path=ppt/slides/slide10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0" y="-76200"/>
            <a:ext cx="9144000" cy="914400"/>
          </a:xfrm>
        </p:spPr>
        <p:txBody>
          <a:bodyPr/>
          <a:lstStyle/>
          <a:p>
            <a:r>
              <a:rPr lang="fr-FR" sz="3600">
                <a:solidFill>
                  <a:schemeClr val="tx1"/>
                </a:solidFill>
                <a:latin typeface="Arial" charset="0"/>
              </a:rPr>
              <a:t>«Liaison hydrogène» et échange de protons</a:t>
            </a:r>
          </a:p>
        </p:txBody>
      </p:sp>
      <p:sp>
        <p:nvSpPr>
          <p:cNvPr id="105475" name="Rectangle 3"/>
          <p:cNvSpPr>
            <a:spLocks noGrp="1" noChangeArrowheads="1"/>
          </p:cNvSpPr>
          <p:nvPr>
            <p:ph type="body" sz="half" idx="1"/>
          </p:nvPr>
        </p:nvSpPr>
        <p:spPr>
          <a:xfrm>
            <a:off x="304800" y="5029200"/>
            <a:ext cx="8534400" cy="914400"/>
          </a:xfrm>
        </p:spPr>
        <p:txBody>
          <a:bodyPr/>
          <a:lstStyle/>
          <a:p>
            <a:pPr marL="0" indent="0">
              <a:spcBef>
                <a:spcPct val="0"/>
              </a:spcBef>
              <a:buSzPct val="170000"/>
              <a:buFontTx/>
              <a:buNone/>
            </a:pPr>
            <a:endParaRPr lang="fr-FR" sz="1000" b="1"/>
          </a:p>
          <a:p>
            <a:pPr marL="0" indent="0">
              <a:spcBef>
                <a:spcPct val="0"/>
              </a:spcBef>
              <a:buSzPct val="170000"/>
            </a:pPr>
            <a:r>
              <a:rPr lang="fr-FR" sz="2000">
                <a:sym typeface="Wingdings" pitchFamily="2" charset="2"/>
              </a:rPr>
              <a:t> Dans l’eau, ce type de réaction se manifeste entre deux molécules d’eau proches et conduit au transfert d’un proton ou autodissociation :</a:t>
            </a:r>
            <a:r>
              <a:rPr lang="fr-FR" sz="2400" b="1"/>
              <a:t>                    </a:t>
            </a:r>
            <a:endParaRPr lang="fr-FR" sz="2400" b="1" baseline="30000">
              <a:sym typeface="Wingdings" pitchFamily="2" charset="2"/>
            </a:endParaRPr>
          </a:p>
        </p:txBody>
      </p:sp>
      <p:grpSp>
        <p:nvGrpSpPr>
          <p:cNvPr id="105476" name="Group 4"/>
          <p:cNvGrpSpPr>
            <a:grpSpLocks/>
          </p:cNvGrpSpPr>
          <p:nvPr/>
        </p:nvGrpSpPr>
        <p:grpSpPr bwMode="auto">
          <a:xfrm>
            <a:off x="304800" y="990600"/>
            <a:ext cx="8534400" cy="4070350"/>
            <a:chOff x="192" y="624"/>
            <a:chExt cx="5376" cy="2564"/>
          </a:xfrm>
        </p:grpSpPr>
        <p:sp>
          <p:nvSpPr>
            <p:cNvPr id="105477" name="Text Box 5"/>
            <p:cNvSpPr txBox="1">
              <a:spLocks noChangeArrowheads="1"/>
            </p:cNvSpPr>
            <p:nvPr/>
          </p:nvSpPr>
          <p:spPr bwMode="auto">
            <a:xfrm>
              <a:off x="240" y="624"/>
              <a:ext cx="5328" cy="1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Clr>
                  <a:schemeClr val="tx2"/>
                </a:buClr>
                <a:buSzPct val="170000"/>
                <a:buFontTx/>
                <a:buChar char="•"/>
              </a:pPr>
              <a:r>
                <a:rPr lang="fr-FR" sz="2000"/>
                <a:t> La liaison hydrogène entre les groupes OH et l’atome d’azote est suffisamment forte pour se transformer en liaison covalente entre le doublet libre de l’atome d’azote et le proton (caractère basique de NH</a:t>
              </a:r>
              <a:r>
                <a:rPr lang="fr-FR" sz="2000" baseline="-25000"/>
                <a:t>3</a:t>
              </a:r>
              <a:r>
                <a:rPr lang="fr-FR" sz="2000"/>
                <a:t>). Ceci n’est pas en contradiction avec le principe d’exclusion de Pauli, car aucun électron nouveau n’est apporté. Le mécanisme s’écrit :</a:t>
              </a:r>
            </a:p>
            <a:p>
              <a:pPr>
                <a:buClr>
                  <a:schemeClr val="tx2"/>
                </a:buClr>
                <a:buSzPct val="170000"/>
              </a:pPr>
              <a:endParaRPr lang="fr-FR" sz="1400"/>
            </a:p>
            <a:p>
              <a:pPr algn="ctr">
                <a:buClr>
                  <a:schemeClr val="tx2"/>
                </a:buClr>
                <a:buSzPct val="170000"/>
              </a:pPr>
              <a:r>
                <a:rPr lang="fr-FR"/>
                <a:t>H</a:t>
              </a:r>
              <a:r>
                <a:rPr lang="fr-FR" baseline="-25000"/>
                <a:t>2</a:t>
              </a:r>
              <a:r>
                <a:rPr lang="fr-FR"/>
                <a:t>O + NH</a:t>
              </a:r>
              <a:r>
                <a:rPr lang="fr-FR" baseline="-25000"/>
                <a:t>3</a:t>
              </a:r>
              <a:r>
                <a:rPr lang="fr-FR"/>
                <a:t>           </a:t>
              </a:r>
              <a:r>
                <a:rPr lang="fr-FR">
                  <a:sym typeface="Wingdings" pitchFamily="2" charset="2"/>
                </a:rPr>
                <a:t>HO</a:t>
              </a:r>
              <a:r>
                <a:rPr lang="fr-FR" baseline="30000">
                  <a:sym typeface="Wingdings" pitchFamily="2" charset="2"/>
                </a:rPr>
                <a:t>-</a:t>
              </a:r>
              <a:r>
                <a:rPr lang="fr-FR"/>
                <a:t> + </a:t>
              </a:r>
              <a:r>
                <a:rPr lang="fr-FR">
                  <a:sym typeface="Wingdings" pitchFamily="2" charset="2"/>
                </a:rPr>
                <a:t>NH</a:t>
              </a:r>
              <a:r>
                <a:rPr lang="fr-FR" baseline="-25000">
                  <a:sym typeface="Wingdings" pitchFamily="2" charset="2"/>
                </a:rPr>
                <a:t>4</a:t>
              </a:r>
              <a:r>
                <a:rPr lang="fr-FR" baseline="30000">
                  <a:sym typeface="Wingdings" pitchFamily="2" charset="2"/>
                </a:rPr>
                <a:t>+</a:t>
              </a:r>
              <a:endParaRPr lang="fr-FR">
                <a:sym typeface="Wingdings" pitchFamily="2" charset="2"/>
              </a:endParaRPr>
            </a:p>
          </p:txBody>
        </p:sp>
        <p:grpSp>
          <p:nvGrpSpPr>
            <p:cNvPr id="105478" name="Group 6"/>
            <p:cNvGrpSpPr>
              <a:grpSpLocks/>
            </p:cNvGrpSpPr>
            <p:nvPr/>
          </p:nvGrpSpPr>
          <p:grpSpPr bwMode="auto">
            <a:xfrm>
              <a:off x="192" y="2064"/>
              <a:ext cx="5302" cy="1124"/>
              <a:chOff x="192" y="1968"/>
              <a:chExt cx="5302" cy="1124"/>
            </a:xfrm>
          </p:grpSpPr>
          <p:sp>
            <p:nvSpPr>
              <p:cNvPr id="105479" name="Line 7"/>
              <p:cNvSpPr>
                <a:spLocks noChangeShapeType="1"/>
              </p:cNvSpPr>
              <p:nvPr/>
            </p:nvSpPr>
            <p:spPr bwMode="auto">
              <a:xfrm>
                <a:off x="1152" y="2441"/>
                <a:ext cx="308" cy="0"/>
              </a:xfrm>
              <a:prstGeom prst="line">
                <a:avLst/>
              </a:prstGeom>
              <a:noFill/>
              <a:ln w="28575">
                <a:solidFill>
                  <a:schemeClr val="tx1"/>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05480" name="Text Box 8"/>
              <p:cNvSpPr txBox="1">
                <a:spLocks noChangeArrowheads="1"/>
              </p:cNvSpPr>
              <p:nvPr/>
            </p:nvSpPr>
            <p:spPr bwMode="auto">
              <a:xfrm>
                <a:off x="925" y="2272"/>
                <a:ext cx="29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2800" b="1"/>
                  <a:t>H</a:t>
                </a:r>
              </a:p>
            </p:txBody>
          </p:sp>
          <p:sp>
            <p:nvSpPr>
              <p:cNvPr id="105481" name="Text Box 9"/>
              <p:cNvSpPr txBox="1">
                <a:spLocks noChangeArrowheads="1"/>
              </p:cNvSpPr>
              <p:nvPr/>
            </p:nvSpPr>
            <p:spPr bwMode="auto">
              <a:xfrm flipH="1">
                <a:off x="487" y="2281"/>
                <a:ext cx="29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2800" b="1"/>
                  <a:t>O</a:t>
                </a:r>
              </a:p>
            </p:txBody>
          </p:sp>
          <p:sp>
            <p:nvSpPr>
              <p:cNvPr id="105482" name="Oval 10"/>
              <p:cNvSpPr>
                <a:spLocks noChangeArrowheads="1"/>
              </p:cNvSpPr>
              <p:nvPr/>
            </p:nvSpPr>
            <p:spPr bwMode="auto">
              <a:xfrm rot="2332079" flipH="1">
                <a:off x="192" y="2108"/>
                <a:ext cx="377" cy="196"/>
              </a:xfrm>
              <a:prstGeom prst="ellipse">
                <a:avLst/>
              </a:prstGeom>
              <a:gradFill rotWithShape="0">
                <a:gsLst>
                  <a:gs pos="0">
                    <a:srgbClr val="FF9900">
                      <a:gamma/>
                      <a:shade val="24314"/>
                      <a:invGamma/>
                    </a:srgbClr>
                  </a:gs>
                  <a:gs pos="100000">
                    <a:srgbClr val="FF9900"/>
                  </a:gs>
                </a:gsLst>
                <a:lin ang="0" scaled="1"/>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05483" name="Line 11"/>
              <p:cNvSpPr>
                <a:spLocks noChangeShapeType="1"/>
              </p:cNvSpPr>
              <p:nvPr/>
            </p:nvSpPr>
            <p:spPr bwMode="auto">
              <a:xfrm flipH="1">
                <a:off x="441" y="2534"/>
                <a:ext cx="132" cy="219"/>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05484" name="Rectangle 12"/>
              <p:cNvSpPr>
                <a:spLocks noChangeArrowheads="1"/>
              </p:cNvSpPr>
              <p:nvPr/>
            </p:nvSpPr>
            <p:spPr bwMode="auto">
              <a:xfrm flipH="1">
                <a:off x="311" y="2710"/>
                <a:ext cx="29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2800" b="1"/>
                  <a:t>H</a:t>
                </a:r>
              </a:p>
            </p:txBody>
          </p:sp>
          <p:sp>
            <p:nvSpPr>
              <p:cNvPr id="105485" name="Line 13"/>
              <p:cNvSpPr>
                <a:spLocks noChangeShapeType="1"/>
              </p:cNvSpPr>
              <p:nvPr/>
            </p:nvSpPr>
            <p:spPr bwMode="auto">
              <a:xfrm flipV="1">
                <a:off x="768" y="2448"/>
                <a:ext cx="192" cy="2"/>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05486" name="Oval 14"/>
              <p:cNvSpPr>
                <a:spLocks noChangeArrowheads="1"/>
              </p:cNvSpPr>
              <p:nvPr/>
            </p:nvSpPr>
            <p:spPr bwMode="auto">
              <a:xfrm rot="14371968">
                <a:off x="301" y="2094"/>
                <a:ext cx="351" cy="196"/>
              </a:xfrm>
              <a:prstGeom prst="ellipse">
                <a:avLst/>
              </a:prstGeom>
              <a:gradFill rotWithShape="0">
                <a:gsLst>
                  <a:gs pos="0">
                    <a:srgbClr val="FF9900">
                      <a:gamma/>
                      <a:shade val="27451"/>
                      <a:invGamma/>
                    </a:srgbClr>
                  </a:gs>
                  <a:gs pos="100000">
                    <a:srgbClr val="FF9900"/>
                  </a:gs>
                </a:gsLst>
                <a:lin ang="0" scaled="1"/>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nvGrpSpPr>
              <p:cNvPr id="105487" name="Group 15"/>
              <p:cNvGrpSpPr>
                <a:grpSpLocks/>
              </p:cNvGrpSpPr>
              <p:nvPr/>
            </p:nvGrpSpPr>
            <p:grpSpPr bwMode="auto">
              <a:xfrm>
                <a:off x="1392" y="2016"/>
                <a:ext cx="1126" cy="1069"/>
                <a:chOff x="1344" y="1680"/>
                <a:chExt cx="1126" cy="1069"/>
              </a:xfrm>
            </p:grpSpPr>
            <p:sp>
              <p:nvSpPr>
                <p:cNvPr id="105488" name="Oval 16"/>
                <p:cNvSpPr>
                  <a:spLocks noChangeArrowheads="1"/>
                </p:cNvSpPr>
                <p:nvPr/>
              </p:nvSpPr>
              <p:spPr bwMode="auto">
                <a:xfrm>
                  <a:off x="1344" y="2027"/>
                  <a:ext cx="484" cy="176"/>
                </a:xfrm>
                <a:prstGeom prst="ellipse">
                  <a:avLst/>
                </a:prstGeom>
                <a:gradFill rotWithShape="0">
                  <a:gsLst>
                    <a:gs pos="0">
                      <a:srgbClr val="FF9900">
                        <a:gamma/>
                        <a:shade val="30196"/>
                        <a:invGamma/>
                      </a:srgbClr>
                    </a:gs>
                    <a:gs pos="100000">
                      <a:srgbClr val="FF9900"/>
                    </a:gs>
                  </a:gsLst>
                  <a:lin ang="0" scaled="1"/>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05489" name="Text Box 17"/>
                <p:cNvSpPr txBox="1">
                  <a:spLocks noChangeArrowheads="1"/>
                </p:cNvSpPr>
                <p:nvPr/>
              </p:nvSpPr>
              <p:spPr bwMode="auto">
                <a:xfrm>
                  <a:off x="1782" y="1949"/>
                  <a:ext cx="279"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2800" b="1"/>
                    <a:t>N</a:t>
                  </a:r>
                </a:p>
              </p:txBody>
            </p:sp>
            <p:sp>
              <p:nvSpPr>
                <p:cNvPr id="105490" name="Line 18"/>
                <p:cNvSpPr>
                  <a:spLocks noChangeShapeType="1"/>
                </p:cNvSpPr>
                <p:nvPr/>
              </p:nvSpPr>
              <p:spPr bwMode="auto">
                <a:xfrm>
                  <a:off x="2004" y="2115"/>
                  <a:ext cx="220" cy="175"/>
                </a:xfrm>
                <a:prstGeom prst="line">
                  <a:avLst/>
                </a:prstGeom>
                <a:noFill/>
                <a:ln w="28575">
                  <a:solidFill>
                    <a:schemeClr val="tx1"/>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05491" name="Text Box 19"/>
                <p:cNvSpPr txBox="1">
                  <a:spLocks noChangeArrowheads="1"/>
                </p:cNvSpPr>
                <p:nvPr/>
              </p:nvSpPr>
              <p:spPr bwMode="auto">
                <a:xfrm>
                  <a:off x="2180" y="2203"/>
                  <a:ext cx="29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2800" b="1"/>
                    <a:t>H</a:t>
                  </a:r>
                </a:p>
              </p:txBody>
            </p:sp>
            <p:sp>
              <p:nvSpPr>
                <p:cNvPr id="105492" name="Line 20"/>
                <p:cNvSpPr>
                  <a:spLocks noChangeShapeType="1"/>
                </p:cNvSpPr>
                <p:nvPr/>
              </p:nvSpPr>
              <p:spPr bwMode="auto">
                <a:xfrm>
                  <a:off x="1916" y="2203"/>
                  <a:ext cx="88" cy="253"/>
                </a:xfrm>
                <a:prstGeom prst="line">
                  <a:avLst/>
                </a:prstGeom>
                <a:noFill/>
                <a:ln w="1016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05493" name="Rectangle 21"/>
                <p:cNvSpPr>
                  <a:spLocks noChangeArrowheads="1"/>
                </p:cNvSpPr>
                <p:nvPr/>
              </p:nvSpPr>
              <p:spPr bwMode="auto">
                <a:xfrm>
                  <a:off x="1916" y="2422"/>
                  <a:ext cx="29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2800" b="1"/>
                    <a:t>H</a:t>
                  </a:r>
                </a:p>
              </p:txBody>
            </p:sp>
            <p:sp>
              <p:nvSpPr>
                <p:cNvPr id="105494" name="Line 22"/>
                <p:cNvSpPr>
                  <a:spLocks noChangeShapeType="1"/>
                </p:cNvSpPr>
                <p:nvPr/>
              </p:nvSpPr>
              <p:spPr bwMode="auto">
                <a:xfrm flipV="1">
                  <a:off x="2004" y="1872"/>
                  <a:ext cx="204" cy="155"/>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05495" name="Text Box 23"/>
                <p:cNvSpPr txBox="1">
                  <a:spLocks noChangeArrowheads="1"/>
                </p:cNvSpPr>
                <p:nvPr/>
              </p:nvSpPr>
              <p:spPr bwMode="auto">
                <a:xfrm>
                  <a:off x="2160" y="1680"/>
                  <a:ext cx="291" cy="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2800" b="1"/>
                    <a:t>H</a:t>
                  </a:r>
                </a:p>
                <a:p>
                  <a:endParaRPr lang="fr-FR" sz="2800"/>
                </a:p>
              </p:txBody>
            </p:sp>
          </p:grpSp>
          <p:sp>
            <p:nvSpPr>
              <p:cNvPr id="105496" name="AutoShape 24"/>
              <p:cNvSpPr>
                <a:spLocks noChangeArrowheads="1"/>
              </p:cNvSpPr>
              <p:nvPr/>
            </p:nvSpPr>
            <p:spPr bwMode="auto">
              <a:xfrm>
                <a:off x="2592" y="2304"/>
                <a:ext cx="624" cy="306"/>
              </a:xfrm>
              <a:prstGeom prst="leftRightArrow">
                <a:avLst>
                  <a:gd name="adj1" fmla="val 50000"/>
                  <a:gd name="adj2" fmla="val 40784"/>
                </a:avLst>
              </a:prstGeom>
              <a:gradFill rotWithShape="0">
                <a:gsLst>
                  <a:gs pos="0">
                    <a:srgbClr val="FF99CC">
                      <a:gamma/>
                      <a:shade val="18039"/>
                      <a:invGamma/>
                    </a:srgbClr>
                  </a:gs>
                  <a:gs pos="50000">
                    <a:srgbClr val="FF99CC"/>
                  </a:gs>
                  <a:gs pos="100000">
                    <a:srgbClr val="FF99CC">
                      <a:gamma/>
                      <a:shade val="18039"/>
                      <a:invGamma/>
                    </a:srgbClr>
                  </a:gs>
                </a:gsLst>
                <a:lin ang="5400000" scaled="1"/>
              </a:gra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05497" name="Text Box 25"/>
              <p:cNvSpPr txBox="1">
                <a:spLocks noChangeArrowheads="1"/>
              </p:cNvSpPr>
              <p:nvPr/>
            </p:nvSpPr>
            <p:spPr bwMode="auto">
              <a:xfrm>
                <a:off x="4416" y="2304"/>
                <a:ext cx="29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2800" b="1"/>
                  <a:t>H</a:t>
                </a:r>
              </a:p>
            </p:txBody>
          </p:sp>
          <p:sp>
            <p:nvSpPr>
              <p:cNvPr id="105498" name="Text Box 26"/>
              <p:cNvSpPr txBox="1">
                <a:spLocks noChangeArrowheads="1"/>
              </p:cNvSpPr>
              <p:nvPr/>
            </p:nvSpPr>
            <p:spPr bwMode="auto">
              <a:xfrm flipH="1">
                <a:off x="3463" y="2281"/>
                <a:ext cx="29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2800" b="1"/>
                  <a:t>O</a:t>
                </a:r>
              </a:p>
            </p:txBody>
          </p:sp>
          <p:sp>
            <p:nvSpPr>
              <p:cNvPr id="105499" name="Oval 27"/>
              <p:cNvSpPr>
                <a:spLocks noChangeArrowheads="1"/>
              </p:cNvSpPr>
              <p:nvPr/>
            </p:nvSpPr>
            <p:spPr bwMode="auto">
              <a:xfrm rot="2332079" flipH="1">
                <a:off x="3168" y="2108"/>
                <a:ext cx="377" cy="196"/>
              </a:xfrm>
              <a:prstGeom prst="ellipse">
                <a:avLst/>
              </a:prstGeom>
              <a:gradFill rotWithShape="0">
                <a:gsLst>
                  <a:gs pos="0">
                    <a:srgbClr val="FF9900">
                      <a:gamma/>
                      <a:shade val="24314"/>
                      <a:invGamma/>
                    </a:srgbClr>
                  </a:gs>
                  <a:gs pos="100000">
                    <a:srgbClr val="FF9900"/>
                  </a:gs>
                </a:gsLst>
                <a:lin ang="0" scaled="1"/>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05500" name="Line 28"/>
              <p:cNvSpPr>
                <a:spLocks noChangeShapeType="1"/>
              </p:cNvSpPr>
              <p:nvPr/>
            </p:nvSpPr>
            <p:spPr bwMode="auto">
              <a:xfrm flipH="1">
                <a:off x="3417" y="2534"/>
                <a:ext cx="132" cy="219"/>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05501" name="Rectangle 29"/>
              <p:cNvSpPr>
                <a:spLocks noChangeArrowheads="1"/>
              </p:cNvSpPr>
              <p:nvPr/>
            </p:nvSpPr>
            <p:spPr bwMode="auto">
              <a:xfrm flipH="1">
                <a:off x="3287" y="2710"/>
                <a:ext cx="29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2800" b="1"/>
                  <a:t>H</a:t>
                </a:r>
              </a:p>
            </p:txBody>
          </p:sp>
          <p:sp>
            <p:nvSpPr>
              <p:cNvPr id="105502" name="Line 30"/>
              <p:cNvSpPr>
                <a:spLocks noChangeShapeType="1"/>
              </p:cNvSpPr>
              <p:nvPr/>
            </p:nvSpPr>
            <p:spPr bwMode="auto">
              <a:xfrm flipV="1">
                <a:off x="4656" y="2448"/>
                <a:ext cx="192" cy="9"/>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05503" name="Oval 31"/>
              <p:cNvSpPr>
                <a:spLocks noChangeArrowheads="1"/>
              </p:cNvSpPr>
              <p:nvPr/>
            </p:nvSpPr>
            <p:spPr bwMode="auto">
              <a:xfrm rot="14371968">
                <a:off x="3277" y="2094"/>
                <a:ext cx="351" cy="196"/>
              </a:xfrm>
              <a:prstGeom prst="ellipse">
                <a:avLst/>
              </a:prstGeom>
              <a:gradFill rotWithShape="0">
                <a:gsLst>
                  <a:gs pos="0">
                    <a:srgbClr val="FF9900">
                      <a:gamma/>
                      <a:shade val="27451"/>
                      <a:invGamma/>
                    </a:srgbClr>
                  </a:gs>
                  <a:gs pos="100000">
                    <a:srgbClr val="FF9900"/>
                  </a:gs>
                </a:gsLst>
                <a:lin ang="0" scaled="1"/>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05504" name="Oval 32"/>
              <p:cNvSpPr>
                <a:spLocks noChangeArrowheads="1"/>
              </p:cNvSpPr>
              <p:nvPr/>
            </p:nvSpPr>
            <p:spPr bwMode="auto">
              <a:xfrm>
                <a:off x="3696" y="2352"/>
                <a:ext cx="484" cy="176"/>
              </a:xfrm>
              <a:prstGeom prst="ellipse">
                <a:avLst/>
              </a:prstGeom>
              <a:gradFill rotWithShape="0">
                <a:gsLst>
                  <a:gs pos="0">
                    <a:srgbClr val="FF9900">
                      <a:gamma/>
                      <a:shade val="30196"/>
                      <a:invGamma/>
                    </a:srgbClr>
                  </a:gs>
                  <a:gs pos="100000">
                    <a:srgbClr val="FF9900"/>
                  </a:gs>
                </a:gsLst>
                <a:lin ang="0" scaled="1"/>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05505" name="Text Box 33"/>
              <p:cNvSpPr txBox="1">
                <a:spLocks noChangeArrowheads="1"/>
              </p:cNvSpPr>
              <p:nvPr/>
            </p:nvSpPr>
            <p:spPr bwMode="auto">
              <a:xfrm>
                <a:off x="4806" y="2292"/>
                <a:ext cx="279"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2800" b="1"/>
                  <a:t>N</a:t>
                </a:r>
              </a:p>
            </p:txBody>
          </p:sp>
          <p:sp>
            <p:nvSpPr>
              <p:cNvPr id="105506" name="Line 34"/>
              <p:cNvSpPr>
                <a:spLocks noChangeShapeType="1"/>
              </p:cNvSpPr>
              <p:nvPr/>
            </p:nvSpPr>
            <p:spPr bwMode="auto">
              <a:xfrm>
                <a:off x="5028" y="2458"/>
                <a:ext cx="220" cy="175"/>
              </a:xfrm>
              <a:prstGeom prst="line">
                <a:avLst/>
              </a:prstGeom>
              <a:noFill/>
              <a:ln w="28575">
                <a:solidFill>
                  <a:schemeClr val="tx1"/>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05507" name="Text Box 35"/>
              <p:cNvSpPr txBox="1">
                <a:spLocks noChangeArrowheads="1"/>
              </p:cNvSpPr>
              <p:nvPr/>
            </p:nvSpPr>
            <p:spPr bwMode="auto">
              <a:xfrm>
                <a:off x="5204" y="2546"/>
                <a:ext cx="29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2800" b="1"/>
                  <a:t>H</a:t>
                </a:r>
              </a:p>
            </p:txBody>
          </p:sp>
          <p:sp>
            <p:nvSpPr>
              <p:cNvPr id="105508" name="Line 36"/>
              <p:cNvSpPr>
                <a:spLocks noChangeShapeType="1"/>
              </p:cNvSpPr>
              <p:nvPr/>
            </p:nvSpPr>
            <p:spPr bwMode="auto">
              <a:xfrm>
                <a:off x="4940" y="2546"/>
                <a:ext cx="88" cy="253"/>
              </a:xfrm>
              <a:prstGeom prst="line">
                <a:avLst/>
              </a:prstGeom>
              <a:noFill/>
              <a:ln w="1016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05509" name="Rectangle 37"/>
              <p:cNvSpPr>
                <a:spLocks noChangeArrowheads="1"/>
              </p:cNvSpPr>
              <p:nvPr/>
            </p:nvSpPr>
            <p:spPr bwMode="auto">
              <a:xfrm>
                <a:off x="4940" y="2765"/>
                <a:ext cx="29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2800" b="1"/>
                  <a:t>H</a:t>
                </a:r>
              </a:p>
            </p:txBody>
          </p:sp>
          <p:sp>
            <p:nvSpPr>
              <p:cNvPr id="105510" name="Line 38"/>
              <p:cNvSpPr>
                <a:spLocks noChangeShapeType="1"/>
              </p:cNvSpPr>
              <p:nvPr/>
            </p:nvSpPr>
            <p:spPr bwMode="auto">
              <a:xfrm flipV="1">
                <a:off x="5028" y="2208"/>
                <a:ext cx="204" cy="162"/>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05511" name="Text Box 39"/>
              <p:cNvSpPr txBox="1">
                <a:spLocks noChangeArrowheads="1"/>
              </p:cNvSpPr>
              <p:nvPr/>
            </p:nvSpPr>
            <p:spPr bwMode="auto">
              <a:xfrm>
                <a:off x="5184" y="2016"/>
                <a:ext cx="291" cy="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2800" b="1"/>
                  <a:t>H</a:t>
                </a:r>
              </a:p>
              <a:p>
                <a:endParaRPr lang="fr-FR" sz="2800"/>
              </a:p>
            </p:txBody>
          </p:sp>
          <p:sp>
            <p:nvSpPr>
              <p:cNvPr id="105512" name="Text Box 40"/>
              <p:cNvSpPr txBox="1">
                <a:spLocks noChangeArrowheads="1"/>
              </p:cNvSpPr>
              <p:nvPr/>
            </p:nvSpPr>
            <p:spPr bwMode="auto">
              <a:xfrm>
                <a:off x="4742" y="2058"/>
                <a:ext cx="244"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2800" b="1"/>
                  <a:t>+</a:t>
                </a:r>
              </a:p>
            </p:txBody>
          </p:sp>
          <p:sp>
            <p:nvSpPr>
              <p:cNvPr id="105513" name="Text Box 41"/>
              <p:cNvSpPr txBox="1">
                <a:spLocks noChangeArrowheads="1"/>
              </p:cNvSpPr>
              <p:nvPr/>
            </p:nvSpPr>
            <p:spPr bwMode="auto">
              <a:xfrm>
                <a:off x="3648" y="1968"/>
                <a:ext cx="22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2800" b="1"/>
                  <a:t>_</a:t>
                </a:r>
              </a:p>
            </p:txBody>
          </p:sp>
        </p:grpSp>
        <p:sp>
          <p:nvSpPr>
            <p:cNvPr id="105514" name="Line 42"/>
            <p:cNvSpPr>
              <a:spLocks noChangeShapeType="1"/>
            </p:cNvSpPr>
            <p:nvPr/>
          </p:nvSpPr>
          <p:spPr bwMode="auto">
            <a:xfrm>
              <a:off x="2688" y="1872"/>
              <a:ext cx="384" cy="0"/>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grpSp>
        <p:nvGrpSpPr>
          <p:cNvPr id="105515" name="Group 43"/>
          <p:cNvGrpSpPr>
            <a:grpSpLocks/>
          </p:cNvGrpSpPr>
          <p:nvPr/>
        </p:nvGrpSpPr>
        <p:grpSpPr bwMode="auto">
          <a:xfrm>
            <a:off x="2667000" y="6019800"/>
            <a:ext cx="3998913" cy="457200"/>
            <a:chOff x="1680" y="3696"/>
            <a:chExt cx="2519" cy="288"/>
          </a:xfrm>
        </p:grpSpPr>
        <p:sp>
          <p:nvSpPr>
            <p:cNvPr id="105516" name="Line 44"/>
            <p:cNvSpPr>
              <a:spLocks noChangeShapeType="1"/>
            </p:cNvSpPr>
            <p:nvPr/>
          </p:nvSpPr>
          <p:spPr bwMode="auto">
            <a:xfrm>
              <a:off x="2736" y="3840"/>
              <a:ext cx="384" cy="0"/>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05517" name="Text Box 45"/>
            <p:cNvSpPr txBox="1">
              <a:spLocks noChangeArrowheads="1"/>
            </p:cNvSpPr>
            <p:nvPr/>
          </p:nvSpPr>
          <p:spPr bwMode="auto">
            <a:xfrm>
              <a:off x="1680" y="3696"/>
              <a:ext cx="2519" cy="288"/>
            </a:xfrm>
            <a:prstGeom prst="rect">
              <a:avLst/>
            </a:prstGeom>
            <a:solidFill>
              <a:schemeClr val="accent1"/>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t>H</a:t>
              </a:r>
              <a:r>
                <a:rPr lang="fr-FR" baseline="-25000"/>
                <a:t>2</a:t>
              </a:r>
              <a:r>
                <a:rPr lang="fr-FR"/>
                <a:t>O + H</a:t>
              </a:r>
              <a:r>
                <a:rPr lang="fr-FR" baseline="-25000"/>
                <a:t>2</a:t>
              </a:r>
              <a:r>
                <a:rPr lang="fr-FR"/>
                <a:t>O            </a:t>
              </a:r>
              <a:r>
                <a:rPr lang="fr-FR">
                  <a:sym typeface="Wingdings" pitchFamily="2" charset="2"/>
                </a:rPr>
                <a:t>H</a:t>
              </a:r>
              <a:r>
                <a:rPr lang="fr-FR" baseline="-25000">
                  <a:sym typeface="Wingdings" pitchFamily="2" charset="2"/>
                </a:rPr>
                <a:t>3</a:t>
              </a:r>
              <a:r>
                <a:rPr lang="fr-FR"/>
                <a:t>O</a:t>
              </a:r>
              <a:r>
                <a:rPr lang="fr-FR" baseline="30000">
                  <a:sym typeface="Wingdings" pitchFamily="2" charset="2"/>
                </a:rPr>
                <a:t>+</a:t>
              </a:r>
              <a:r>
                <a:rPr lang="fr-FR">
                  <a:sym typeface="Wingdings" pitchFamily="2" charset="2"/>
                </a:rPr>
                <a:t> + HO</a:t>
              </a:r>
              <a:r>
                <a:rPr lang="fr-FR" baseline="30000">
                  <a:sym typeface="Wingdings" pitchFamily="2" charset="2"/>
                </a:rPr>
                <a:t>-</a:t>
              </a:r>
            </a:p>
          </p:txBody>
        </p:sp>
      </p:grpSp>
      <p:sp>
        <p:nvSpPr>
          <p:cNvPr id="105524" name="Line 52"/>
          <p:cNvSpPr>
            <a:spLocks noChangeShapeType="1"/>
          </p:cNvSpPr>
          <p:nvPr/>
        </p:nvSpPr>
        <p:spPr bwMode="auto">
          <a:xfrm flipV="1">
            <a:off x="4267200" y="6248400"/>
            <a:ext cx="685800" cy="0"/>
          </a:xfrm>
          <a:prstGeom prst="line">
            <a:avLst/>
          </a:prstGeom>
          <a:noFill/>
          <a:ln w="3175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05476"/>
                                        </p:tgtEl>
                                        <p:attrNameLst>
                                          <p:attrName>style.visibility</p:attrName>
                                        </p:attrNameLst>
                                      </p:cBhvr>
                                      <p:to>
                                        <p:strVal val="visible"/>
                                      </p:to>
                                    </p:set>
                                    <p:anim calcmode="lin" valueType="num">
                                      <p:cBhvr additive="base">
                                        <p:cTn id="7" dur="500" fill="hold"/>
                                        <p:tgtEl>
                                          <p:spTgt spid="105476"/>
                                        </p:tgtEl>
                                        <p:attrNameLst>
                                          <p:attrName>ppt_x</p:attrName>
                                        </p:attrNameLst>
                                      </p:cBhvr>
                                      <p:tavLst>
                                        <p:tav tm="0">
                                          <p:val>
                                            <p:strVal val="0-#ppt_w/2"/>
                                          </p:val>
                                        </p:tav>
                                        <p:tav tm="100000">
                                          <p:val>
                                            <p:strVal val="#ppt_x"/>
                                          </p:val>
                                        </p:tav>
                                      </p:tavLst>
                                    </p:anim>
                                    <p:anim calcmode="lin" valueType="num">
                                      <p:cBhvr additive="base">
                                        <p:cTn id="8" dur="500" fill="hold"/>
                                        <p:tgtEl>
                                          <p:spTgt spid="10547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5475">
                                            <p:txEl>
                                              <p:pRg st="1" end="1"/>
                                            </p:txEl>
                                          </p:spTgt>
                                        </p:tgtEl>
                                        <p:attrNameLst>
                                          <p:attrName>style.visibility</p:attrName>
                                        </p:attrNameLst>
                                      </p:cBhvr>
                                      <p:to>
                                        <p:strVal val="visible"/>
                                      </p:to>
                                    </p:set>
                                    <p:anim calcmode="lin" valueType="num">
                                      <p:cBhvr additive="base">
                                        <p:cTn id="13" dur="500" fill="hold"/>
                                        <p:tgtEl>
                                          <p:spTgt spid="10547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0547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105515"/>
                                        </p:tgtEl>
                                        <p:attrNameLst>
                                          <p:attrName>style.visibility</p:attrName>
                                        </p:attrNameLst>
                                      </p:cBhvr>
                                      <p:to>
                                        <p:strVal val="visible"/>
                                      </p:to>
                                    </p:set>
                                    <p:anim calcmode="lin" valueType="num">
                                      <p:cBhvr additive="base">
                                        <p:cTn id="19" dur="500" fill="hold"/>
                                        <p:tgtEl>
                                          <p:spTgt spid="105515"/>
                                        </p:tgtEl>
                                        <p:attrNameLst>
                                          <p:attrName>ppt_x</p:attrName>
                                        </p:attrNameLst>
                                      </p:cBhvr>
                                      <p:tavLst>
                                        <p:tav tm="0">
                                          <p:val>
                                            <p:strVal val="0-#ppt_w/2"/>
                                          </p:val>
                                        </p:tav>
                                        <p:tav tm="100000">
                                          <p:val>
                                            <p:strVal val="#ppt_x"/>
                                          </p:val>
                                        </p:tav>
                                      </p:tavLst>
                                    </p:anim>
                                    <p:anim calcmode="lin" valueType="num">
                                      <p:cBhvr additive="base">
                                        <p:cTn id="20" dur="500" fill="hold"/>
                                        <p:tgtEl>
                                          <p:spTgt spid="1055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5" grpId="0" build="p" autoUpdateAnimBg="0"/>
    </p:bldLst>
  </p:timing>
</p:sld>
</file>

<file path=ppt/slides/slide10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152400" y="-152400"/>
            <a:ext cx="8991600" cy="1143000"/>
          </a:xfrm>
        </p:spPr>
        <p:txBody>
          <a:bodyPr/>
          <a:lstStyle/>
          <a:p>
            <a:r>
              <a:rPr lang="fr-FR" sz="4000">
                <a:solidFill>
                  <a:schemeClr val="accent2"/>
                </a:solidFill>
              </a:rPr>
              <a:t>Interaction dipôle-dipôle induit (Debye)</a:t>
            </a:r>
          </a:p>
        </p:txBody>
      </p:sp>
      <p:sp>
        <p:nvSpPr>
          <p:cNvPr id="106499" name="Text Box 3"/>
          <p:cNvSpPr txBox="1">
            <a:spLocks noChangeArrowheads="1"/>
          </p:cNvSpPr>
          <p:nvPr/>
        </p:nvSpPr>
        <p:spPr bwMode="auto">
          <a:xfrm>
            <a:off x="304800" y="5105400"/>
            <a:ext cx="8091488" cy="1341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2000"/>
              <a:t>La capacité de cette molécule à se polariser sous l’action d’un dipôle ou d’un </a:t>
            </a:r>
          </a:p>
          <a:p>
            <a:r>
              <a:rPr lang="fr-FR" sz="2000"/>
              <a:t>ion se mesure par sa polarisabilité </a:t>
            </a:r>
            <a:r>
              <a:rPr lang="fr-FR" sz="2000">
                <a:latin typeface="Symbol" pitchFamily="18" charset="2"/>
              </a:rPr>
              <a:t>a</a:t>
            </a:r>
            <a:r>
              <a:rPr lang="fr-FR" sz="2200">
                <a:latin typeface="Symbol" pitchFamily="18" charset="2"/>
              </a:rPr>
              <a:t>. </a:t>
            </a:r>
            <a:r>
              <a:rPr lang="fr-FR" sz="2000"/>
              <a:t>La polarisabilité croît avec la taille </a:t>
            </a:r>
          </a:p>
          <a:p>
            <a:r>
              <a:rPr lang="fr-FR" sz="2000"/>
              <a:t>de la molécule et son nombre d’électrons. On constate que la molécule HI est </a:t>
            </a:r>
          </a:p>
          <a:p>
            <a:r>
              <a:rPr lang="fr-FR" sz="2000"/>
              <a:t>moins polaire que la molécule HCl mais plus polarisable</a:t>
            </a:r>
          </a:p>
        </p:txBody>
      </p:sp>
      <p:graphicFrame>
        <p:nvGraphicFramePr>
          <p:cNvPr id="106500" name="Group 4"/>
          <p:cNvGraphicFramePr>
            <a:graphicFrameLocks noGrp="1"/>
          </p:cNvGraphicFramePr>
          <p:nvPr/>
        </p:nvGraphicFramePr>
        <p:xfrm>
          <a:off x="6248400" y="1066800"/>
          <a:ext cx="2514600" cy="3830004"/>
        </p:xfrm>
        <a:graphic>
          <a:graphicData uri="http://schemas.openxmlformats.org/drawingml/2006/table">
            <a:tbl>
              <a:tblPr/>
              <a:tblGrid>
                <a:gridCol w="838200"/>
                <a:gridCol w="838200"/>
                <a:gridCol w="838200"/>
              </a:tblGrid>
              <a:tr h="609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bg2"/>
                          </a:solidFill>
                          <a:effectLst/>
                          <a:latin typeface="Times New Roman" pitchFamily="18" charset="0"/>
                        </a:rPr>
                        <a:t>entité</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tx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bg2"/>
                          </a:solidFill>
                          <a:effectLst/>
                          <a:latin typeface="Times New Roman" pitchFamily="18" charset="0"/>
                        </a:rPr>
                        <a:t>µ (D)</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tx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bg2"/>
                          </a:solidFill>
                          <a:effectLst/>
                          <a:latin typeface="Symbol" pitchFamily="18" charset="2"/>
                        </a:rPr>
                        <a:t>a</a:t>
                      </a:r>
                      <a:endParaRPr kumimoji="0" lang="fr-FR" sz="2000" b="1" i="0" u="none" strike="noStrike" cap="none" normalizeH="0" baseline="0" smtClean="0">
                        <a:ln>
                          <a:noFill/>
                        </a:ln>
                        <a:solidFill>
                          <a:schemeClr val="bg2"/>
                        </a:solidFill>
                        <a:effectLst/>
                        <a:latin typeface="Times New Roman" pitchFamily="18"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tx2"/>
                    </a:solidFill>
                  </a:tcPr>
                </a:tc>
              </a:tr>
              <a:tr h="544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bg2"/>
                          </a:solidFill>
                          <a:effectLst/>
                          <a:latin typeface="Times New Roman" pitchFamily="18" charset="0"/>
                        </a:rPr>
                        <a:t>Xe</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tx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bg2"/>
                          </a:solidFill>
                          <a:effectLst/>
                          <a:latin typeface="Times New Roman" pitchFamily="18" charset="0"/>
                        </a:rPr>
                        <a:t>0</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tx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bg2"/>
                          </a:solidFill>
                          <a:effectLst/>
                          <a:latin typeface="Times New Roman" pitchFamily="18" charset="0"/>
                        </a:rPr>
                        <a:t>5,0</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tx2"/>
                    </a:solidFill>
                  </a:tcPr>
                </a:tc>
              </a:tr>
              <a:tr h="5381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bg2"/>
                          </a:solidFill>
                          <a:effectLst/>
                          <a:latin typeface="Times New Roman" pitchFamily="18" charset="0"/>
                        </a:rPr>
                        <a:t>C</a:t>
                      </a:r>
                      <a:r>
                        <a:rPr kumimoji="0" lang="fr-FR" sz="2000" b="1" i="0" u="none" strike="noStrike" cap="none" normalizeH="0" baseline="-25000" smtClean="0">
                          <a:ln>
                            <a:noFill/>
                          </a:ln>
                          <a:solidFill>
                            <a:schemeClr val="bg2"/>
                          </a:solidFill>
                          <a:effectLst/>
                          <a:latin typeface="Times New Roman" pitchFamily="18" charset="0"/>
                        </a:rPr>
                        <a:t>6</a:t>
                      </a:r>
                      <a:r>
                        <a:rPr kumimoji="0" lang="fr-FR" sz="2000" b="1" i="0" u="none" strike="noStrike" cap="none" normalizeH="0" baseline="0" smtClean="0">
                          <a:ln>
                            <a:noFill/>
                          </a:ln>
                          <a:solidFill>
                            <a:schemeClr val="bg2"/>
                          </a:solidFill>
                          <a:effectLst/>
                          <a:latin typeface="Times New Roman" pitchFamily="18" charset="0"/>
                        </a:rPr>
                        <a:t>H</a:t>
                      </a:r>
                      <a:r>
                        <a:rPr kumimoji="0" lang="fr-FR" sz="2000" b="1" i="0" u="none" strike="noStrike" cap="none" normalizeH="0" baseline="-25000" smtClean="0">
                          <a:ln>
                            <a:noFill/>
                          </a:ln>
                          <a:solidFill>
                            <a:schemeClr val="bg2"/>
                          </a:solidFill>
                          <a:effectLst/>
                          <a:latin typeface="Times New Roman" pitchFamily="18" charset="0"/>
                        </a:rPr>
                        <a:t>6</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tx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bg2"/>
                          </a:solidFill>
                          <a:effectLst/>
                          <a:latin typeface="Times New Roman" pitchFamily="18" charset="0"/>
                        </a:rPr>
                        <a:t>0</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tx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bg2"/>
                          </a:solidFill>
                          <a:effectLst/>
                          <a:latin typeface="Times New Roman" pitchFamily="18" charset="0"/>
                        </a:rPr>
                        <a:t>10,5</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tx2"/>
                    </a:solidFill>
                  </a:tcPr>
                </a:tc>
              </a:tr>
              <a:tr h="581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bg2"/>
                          </a:solidFill>
                          <a:effectLst/>
                          <a:latin typeface="Times New Roman" pitchFamily="18" charset="0"/>
                        </a:rPr>
                        <a:t>H</a:t>
                      </a:r>
                      <a:r>
                        <a:rPr kumimoji="0" lang="fr-FR" sz="2000" b="1" i="0" u="none" strike="noStrike" cap="none" normalizeH="0" baseline="-25000" smtClean="0">
                          <a:ln>
                            <a:noFill/>
                          </a:ln>
                          <a:solidFill>
                            <a:schemeClr val="bg2"/>
                          </a:solidFill>
                          <a:effectLst/>
                          <a:latin typeface="Times New Roman" pitchFamily="18" charset="0"/>
                        </a:rPr>
                        <a:t>2</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tx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bg2"/>
                          </a:solidFill>
                          <a:effectLst/>
                          <a:latin typeface="Times New Roman" pitchFamily="18" charset="0"/>
                        </a:rPr>
                        <a:t>0</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tx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bg2"/>
                          </a:solidFill>
                          <a:effectLst/>
                          <a:latin typeface="Times New Roman" pitchFamily="18" charset="0"/>
                        </a:rPr>
                        <a:t>0,8</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tx2"/>
                    </a:solidFill>
                  </a:tcPr>
                </a:tc>
              </a:tr>
              <a:tr h="581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bg2"/>
                          </a:solidFill>
                          <a:effectLst/>
                          <a:latin typeface="Times New Roman" pitchFamily="18" charset="0"/>
                        </a:rPr>
                        <a:t>HCl</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tx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bg2"/>
                          </a:solidFill>
                          <a:effectLst/>
                          <a:latin typeface="Times New Roman" pitchFamily="18" charset="0"/>
                        </a:rPr>
                        <a:t>1,0</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tx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bg2"/>
                          </a:solidFill>
                          <a:effectLst/>
                          <a:latin typeface="Times New Roman" pitchFamily="18" charset="0"/>
                        </a:rPr>
                        <a:t>2,6</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tx2"/>
                    </a:solidFill>
                  </a:tcPr>
                </a:tc>
              </a:tr>
              <a:tr h="579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bg2"/>
                          </a:solidFill>
                          <a:effectLst/>
                          <a:latin typeface="Times New Roman" pitchFamily="18" charset="0"/>
                        </a:rPr>
                        <a:t>HBr</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tx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bg2"/>
                          </a:solidFill>
                          <a:effectLst/>
                          <a:latin typeface="Times New Roman" pitchFamily="18" charset="0"/>
                        </a:rPr>
                        <a:t>0,8</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tx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bg2"/>
                          </a:solidFill>
                          <a:effectLst/>
                          <a:latin typeface="Times New Roman" pitchFamily="18" charset="0"/>
                        </a:rPr>
                        <a:t>3,6</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tx2"/>
                    </a:solidFill>
                  </a:tcPr>
                </a:tc>
              </a:tr>
              <a:tr h="3651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bg2"/>
                          </a:solidFill>
                          <a:effectLst/>
                          <a:latin typeface="Times New Roman" pitchFamily="18" charset="0"/>
                        </a:rPr>
                        <a:t>HI</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tx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bg2"/>
                          </a:solidFill>
                          <a:effectLst/>
                          <a:latin typeface="Times New Roman" pitchFamily="18" charset="0"/>
                        </a:rPr>
                        <a:t>0,4</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tx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bg2"/>
                          </a:solidFill>
                          <a:effectLst/>
                          <a:latin typeface="Times New Roman" pitchFamily="18" charset="0"/>
                        </a:rPr>
                        <a:t>5,5</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tx2"/>
                    </a:solidFill>
                  </a:tcPr>
                </a:tc>
              </a:tr>
            </a:tbl>
          </a:graphicData>
        </a:graphic>
      </p:graphicFrame>
      <p:grpSp>
        <p:nvGrpSpPr>
          <p:cNvPr id="106535" name="Group 39"/>
          <p:cNvGrpSpPr>
            <a:grpSpLocks/>
          </p:cNvGrpSpPr>
          <p:nvPr/>
        </p:nvGrpSpPr>
        <p:grpSpPr bwMode="auto">
          <a:xfrm>
            <a:off x="228600" y="914400"/>
            <a:ext cx="5562600" cy="3886200"/>
            <a:chOff x="144" y="576"/>
            <a:chExt cx="3504" cy="2448"/>
          </a:xfrm>
        </p:grpSpPr>
        <p:grpSp>
          <p:nvGrpSpPr>
            <p:cNvPr id="106536" name="Group 40"/>
            <p:cNvGrpSpPr>
              <a:grpSpLocks/>
            </p:cNvGrpSpPr>
            <p:nvPr/>
          </p:nvGrpSpPr>
          <p:grpSpPr bwMode="auto">
            <a:xfrm>
              <a:off x="240" y="1296"/>
              <a:ext cx="3408" cy="1728"/>
              <a:chOff x="240" y="1296"/>
              <a:chExt cx="3408" cy="1728"/>
            </a:xfrm>
          </p:grpSpPr>
          <p:sp>
            <p:nvSpPr>
              <p:cNvPr id="106537" name="Oval 41"/>
              <p:cNvSpPr>
                <a:spLocks noChangeArrowheads="1"/>
              </p:cNvSpPr>
              <p:nvPr/>
            </p:nvSpPr>
            <p:spPr bwMode="auto">
              <a:xfrm>
                <a:off x="240" y="1423"/>
                <a:ext cx="1431" cy="466"/>
              </a:xfrm>
              <a:prstGeom prst="ellipse">
                <a:avLst/>
              </a:prstGeom>
              <a:gradFill rotWithShape="0">
                <a:gsLst>
                  <a:gs pos="0">
                    <a:srgbClr val="C0C0C0">
                      <a:gamma/>
                      <a:shade val="36471"/>
                      <a:invGamma/>
                    </a:srgbClr>
                  </a:gs>
                  <a:gs pos="100000">
                    <a:srgbClr val="C0C0C0"/>
                  </a:gs>
                </a:gsLst>
                <a:lin ang="0" scaled="1"/>
              </a:gradFill>
              <a:ln w="12700">
                <a:solidFill>
                  <a:srgbClr val="C0C0C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06538" name="Text Box 42"/>
              <p:cNvSpPr txBox="1">
                <a:spLocks noChangeArrowheads="1"/>
              </p:cNvSpPr>
              <p:nvPr/>
            </p:nvSpPr>
            <p:spPr bwMode="auto">
              <a:xfrm>
                <a:off x="367" y="1508"/>
                <a:ext cx="36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2800" b="1">
                    <a:solidFill>
                      <a:schemeClr val="bg2"/>
                    </a:solidFill>
                  </a:rPr>
                  <a:t>q+</a:t>
                </a:r>
              </a:p>
            </p:txBody>
          </p:sp>
          <p:sp>
            <p:nvSpPr>
              <p:cNvPr id="106539" name="Rectangle 43"/>
              <p:cNvSpPr>
                <a:spLocks noChangeArrowheads="1"/>
              </p:cNvSpPr>
              <p:nvPr/>
            </p:nvSpPr>
            <p:spPr bwMode="auto">
              <a:xfrm>
                <a:off x="1251" y="1508"/>
                <a:ext cx="322"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sz="2800" b="1">
                    <a:solidFill>
                      <a:schemeClr val="bg2"/>
                    </a:solidFill>
                  </a:rPr>
                  <a:t>q-</a:t>
                </a:r>
              </a:p>
            </p:txBody>
          </p:sp>
          <p:sp>
            <p:nvSpPr>
              <p:cNvPr id="106540" name="Oval 44"/>
              <p:cNvSpPr>
                <a:spLocks noChangeArrowheads="1"/>
              </p:cNvSpPr>
              <p:nvPr/>
            </p:nvSpPr>
            <p:spPr bwMode="auto">
              <a:xfrm>
                <a:off x="2807" y="1296"/>
                <a:ext cx="841" cy="720"/>
              </a:xfrm>
              <a:prstGeom prst="ellipse">
                <a:avLst/>
              </a:prstGeom>
              <a:solidFill>
                <a:srgbClr val="33CCCC"/>
              </a:solidFill>
              <a:ln>
                <a:noFill/>
              </a:ln>
              <a:effectLst/>
              <a:extLst>
                <a:ext uri="{91240B29-F687-4F45-9708-019B960494DF}">
                  <a14:hiddenLine xmlns:a14="http://schemas.microsoft.com/office/drawing/2010/main" w="12700">
                    <a:solidFill>
                      <a:srgbClr val="FF99CC"/>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800">
                  <a:solidFill>
                    <a:srgbClr val="009999"/>
                  </a:solidFill>
                </a:endParaRPr>
              </a:p>
            </p:txBody>
          </p:sp>
          <p:sp>
            <p:nvSpPr>
              <p:cNvPr id="106541" name="Line 45"/>
              <p:cNvSpPr>
                <a:spLocks noChangeShapeType="1"/>
              </p:cNvSpPr>
              <p:nvPr/>
            </p:nvSpPr>
            <p:spPr bwMode="auto">
              <a:xfrm flipH="1">
                <a:off x="1920" y="1680"/>
                <a:ext cx="631" cy="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06542" name="Oval 46"/>
              <p:cNvSpPr>
                <a:spLocks noChangeArrowheads="1"/>
              </p:cNvSpPr>
              <p:nvPr/>
            </p:nvSpPr>
            <p:spPr bwMode="auto">
              <a:xfrm>
                <a:off x="240" y="2400"/>
                <a:ext cx="1632" cy="528"/>
              </a:xfrm>
              <a:prstGeom prst="ellipse">
                <a:avLst/>
              </a:prstGeom>
              <a:gradFill rotWithShape="0">
                <a:gsLst>
                  <a:gs pos="0">
                    <a:srgbClr val="C0C0C0">
                      <a:gamma/>
                      <a:shade val="33333"/>
                      <a:invGamma/>
                    </a:srgbClr>
                  </a:gs>
                  <a:gs pos="100000">
                    <a:srgbClr val="C0C0C0"/>
                  </a:gs>
                </a:gsLst>
                <a:lin ang="0" scaled="1"/>
              </a:gradFill>
              <a:ln w="12700">
                <a:solidFill>
                  <a:srgbClr val="C0C0C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06543" name="Text Box 47"/>
              <p:cNvSpPr txBox="1">
                <a:spLocks noChangeArrowheads="1"/>
              </p:cNvSpPr>
              <p:nvPr/>
            </p:nvSpPr>
            <p:spPr bwMode="auto">
              <a:xfrm>
                <a:off x="336" y="2496"/>
                <a:ext cx="369"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2800" b="1">
                    <a:solidFill>
                      <a:schemeClr val="bg2"/>
                    </a:solidFill>
                  </a:rPr>
                  <a:t>q+</a:t>
                </a:r>
              </a:p>
            </p:txBody>
          </p:sp>
          <p:sp>
            <p:nvSpPr>
              <p:cNvPr id="106544" name="Rectangle 48"/>
              <p:cNvSpPr>
                <a:spLocks noChangeArrowheads="1"/>
              </p:cNvSpPr>
              <p:nvPr/>
            </p:nvSpPr>
            <p:spPr bwMode="auto">
              <a:xfrm>
                <a:off x="1344" y="2496"/>
                <a:ext cx="369"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sz="2800" b="1">
                    <a:solidFill>
                      <a:schemeClr val="bg2"/>
                    </a:solidFill>
                  </a:rPr>
                  <a:t>q-</a:t>
                </a:r>
              </a:p>
            </p:txBody>
          </p:sp>
          <p:sp>
            <p:nvSpPr>
              <p:cNvPr id="106545" name="Oval 49"/>
              <p:cNvSpPr>
                <a:spLocks noChangeArrowheads="1"/>
              </p:cNvSpPr>
              <p:nvPr/>
            </p:nvSpPr>
            <p:spPr bwMode="auto">
              <a:xfrm>
                <a:off x="2016" y="2304"/>
                <a:ext cx="1104" cy="720"/>
              </a:xfrm>
              <a:prstGeom prst="ellipse">
                <a:avLst/>
              </a:prstGeom>
              <a:gradFill rotWithShape="0">
                <a:gsLst>
                  <a:gs pos="0">
                    <a:srgbClr val="33CCCC">
                      <a:gamma/>
                      <a:shade val="0"/>
                      <a:invGamma/>
                    </a:srgbClr>
                  </a:gs>
                  <a:gs pos="100000">
                    <a:srgbClr val="33CCCC"/>
                  </a:gs>
                </a:gsLst>
                <a:lin ang="0" scaled="1"/>
              </a:gradFill>
              <a:ln>
                <a:noFill/>
              </a:ln>
              <a:effectLst/>
              <a:extLst>
                <a:ext uri="{91240B29-F687-4F45-9708-019B960494DF}">
                  <a14:hiddenLine xmlns:a14="http://schemas.microsoft.com/office/drawing/2010/main" w="12700">
                    <a:solidFill>
                      <a:srgbClr val="FF99CC"/>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06546" name="Rectangle 50"/>
              <p:cNvSpPr>
                <a:spLocks noChangeArrowheads="1"/>
              </p:cNvSpPr>
              <p:nvPr/>
            </p:nvSpPr>
            <p:spPr bwMode="auto">
              <a:xfrm>
                <a:off x="2064" y="2496"/>
                <a:ext cx="425"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2800" b="1">
                    <a:solidFill>
                      <a:srgbClr val="DDDDDD"/>
                    </a:solidFill>
                  </a:rPr>
                  <a:t>q+ </a:t>
                </a:r>
              </a:p>
            </p:txBody>
          </p:sp>
          <p:sp>
            <p:nvSpPr>
              <p:cNvPr id="106547" name="Rectangle 51"/>
              <p:cNvSpPr>
                <a:spLocks noChangeArrowheads="1"/>
              </p:cNvSpPr>
              <p:nvPr/>
            </p:nvSpPr>
            <p:spPr bwMode="auto">
              <a:xfrm>
                <a:off x="2592" y="2496"/>
                <a:ext cx="484"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2800" b="1">
                    <a:solidFill>
                      <a:schemeClr val="bg2"/>
                    </a:solidFill>
                  </a:rPr>
                  <a:t>   q-</a:t>
                </a:r>
              </a:p>
            </p:txBody>
          </p:sp>
          <p:sp>
            <p:nvSpPr>
              <p:cNvPr id="106548" name="Text Box 52"/>
              <p:cNvSpPr txBox="1">
                <a:spLocks noChangeArrowheads="1"/>
              </p:cNvSpPr>
              <p:nvPr/>
            </p:nvSpPr>
            <p:spPr bwMode="auto">
              <a:xfrm>
                <a:off x="1824" y="1344"/>
                <a:ext cx="75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2000" b="1"/>
                  <a:t>approche</a:t>
                </a:r>
              </a:p>
            </p:txBody>
          </p:sp>
          <p:sp>
            <p:nvSpPr>
              <p:cNvPr id="106549" name="Text Box 53"/>
              <p:cNvSpPr txBox="1">
                <a:spLocks noChangeArrowheads="1"/>
              </p:cNvSpPr>
              <p:nvPr/>
            </p:nvSpPr>
            <p:spPr bwMode="auto">
              <a:xfrm>
                <a:off x="3024" y="1488"/>
                <a:ext cx="415"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2800" b="1">
                    <a:solidFill>
                      <a:schemeClr val="bg2"/>
                    </a:solidFill>
                  </a:rPr>
                  <a:t>NP</a:t>
                </a:r>
              </a:p>
            </p:txBody>
          </p:sp>
        </p:grpSp>
        <p:sp>
          <p:nvSpPr>
            <p:cNvPr id="106550" name="Text Box 54"/>
            <p:cNvSpPr txBox="1">
              <a:spLocks noChangeArrowheads="1"/>
            </p:cNvSpPr>
            <p:nvPr/>
          </p:nvSpPr>
          <p:spPr bwMode="auto">
            <a:xfrm>
              <a:off x="144" y="576"/>
              <a:ext cx="3439" cy="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2000"/>
                <a:t>Considérons une molécule non polaire NP, passant</a:t>
              </a:r>
            </a:p>
            <a:p>
              <a:r>
                <a:rPr lang="fr-FR" sz="2000"/>
                <a:t> au voisinage d’un dipôle. Son cortège électronique </a:t>
              </a:r>
            </a:p>
            <a:p>
              <a:r>
                <a:rPr lang="fr-FR" sz="2000"/>
                <a:t>est déformé et elle se polarise par induction</a:t>
              </a:r>
            </a:p>
          </p:txBody>
        </p:sp>
      </p:gr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06535"/>
                                        </p:tgtEl>
                                        <p:attrNameLst>
                                          <p:attrName>style.visibility</p:attrName>
                                        </p:attrNameLst>
                                      </p:cBhvr>
                                      <p:to>
                                        <p:strVal val="visible"/>
                                      </p:to>
                                    </p:set>
                                    <p:animEffect transition="in" filter="dissolve">
                                      <p:cBhvr>
                                        <p:cTn id="7" dur="500"/>
                                        <p:tgtEl>
                                          <p:spTgt spid="10653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06499"/>
                                        </p:tgtEl>
                                        <p:attrNameLst>
                                          <p:attrName>style.visibility</p:attrName>
                                        </p:attrNameLst>
                                      </p:cBhvr>
                                      <p:to>
                                        <p:strVal val="visible"/>
                                      </p:to>
                                    </p:set>
                                    <p:anim calcmode="lin" valueType="num">
                                      <p:cBhvr additive="base">
                                        <p:cTn id="12" dur="500"/>
                                        <p:tgtEl>
                                          <p:spTgt spid="106499"/>
                                        </p:tgtEl>
                                        <p:attrNameLst>
                                          <p:attrName>ppt_y</p:attrName>
                                        </p:attrNameLst>
                                      </p:cBhvr>
                                      <p:tavLst>
                                        <p:tav tm="0">
                                          <p:val>
                                            <p:strVal val="#ppt_y+#ppt_h*1.125000"/>
                                          </p:val>
                                        </p:tav>
                                        <p:tav tm="100000">
                                          <p:val>
                                            <p:strVal val="#ppt_y"/>
                                          </p:val>
                                        </p:tav>
                                      </p:tavLst>
                                    </p:anim>
                                    <p:animEffect transition="in" filter="wipe(up)">
                                      <p:cBhvr>
                                        <p:cTn id="13" dur="500"/>
                                        <p:tgtEl>
                                          <p:spTgt spid="106499"/>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5" presetClass="entr" presetSubtype="10" fill="hold" nodeType="clickEffect">
                                  <p:stCondLst>
                                    <p:cond delay="0"/>
                                  </p:stCondLst>
                                  <p:childTnLst>
                                    <p:set>
                                      <p:cBhvr>
                                        <p:cTn id="17" dur="1" fill="hold">
                                          <p:stCondLst>
                                            <p:cond delay="0"/>
                                          </p:stCondLst>
                                        </p:cTn>
                                        <p:tgtEl>
                                          <p:spTgt spid="106500"/>
                                        </p:tgtEl>
                                        <p:attrNameLst>
                                          <p:attrName>style.visibility</p:attrName>
                                        </p:attrNameLst>
                                      </p:cBhvr>
                                      <p:to>
                                        <p:strVal val="visible"/>
                                      </p:to>
                                    </p:set>
                                    <p:animEffect transition="in" filter="checkerboard(across)">
                                      <p:cBhvr>
                                        <p:cTn id="18" dur="500"/>
                                        <p:tgtEl>
                                          <p:spTgt spid="1065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99" grpId="0" autoUpdateAnimBg="0"/>
    </p:bldLst>
  </p:timing>
</p:sld>
</file>

<file path=ppt/slides/slide10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xfrm>
            <a:off x="381000" y="-228600"/>
            <a:ext cx="8081963" cy="1143000"/>
          </a:xfrm>
          <a:noFill/>
          <a:ln/>
        </p:spPr>
        <p:txBody>
          <a:bodyPr lIns="92075" tIns="46038" rIns="92075" bIns="46038"/>
          <a:lstStyle/>
          <a:p>
            <a:r>
              <a:rPr lang="fr-FR" sz="4000">
                <a:solidFill>
                  <a:schemeClr val="accent2"/>
                </a:solidFill>
              </a:rPr>
              <a:t>  Interaction dipôle-dipôle induit</a:t>
            </a:r>
          </a:p>
        </p:txBody>
      </p:sp>
      <p:sp>
        <p:nvSpPr>
          <p:cNvPr id="107523" name="Text Box 3"/>
          <p:cNvSpPr txBox="1">
            <a:spLocks noChangeArrowheads="1"/>
          </p:cNvSpPr>
          <p:nvPr/>
        </p:nvSpPr>
        <p:spPr bwMode="auto">
          <a:xfrm>
            <a:off x="685800" y="990600"/>
            <a:ext cx="7273925"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2200"/>
              <a:t>L’interaction dipôle-dipôle induit explique la solubilité des </a:t>
            </a:r>
          </a:p>
          <a:p>
            <a:r>
              <a:rPr lang="fr-FR" sz="2200"/>
              <a:t>substances non polaires dans l’eau. Comment se fait-il</a:t>
            </a:r>
          </a:p>
          <a:p>
            <a:r>
              <a:rPr lang="fr-FR" sz="2200"/>
              <a:t>que des molécules comme I</a:t>
            </a:r>
            <a:r>
              <a:rPr lang="fr-FR" sz="2200" baseline="-25000"/>
              <a:t>2</a:t>
            </a:r>
            <a:r>
              <a:rPr lang="fr-FR" sz="2200"/>
              <a:t>, Br</a:t>
            </a:r>
            <a:r>
              <a:rPr lang="fr-FR" sz="2200" baseline="-25000"/>
              <a:t>2</a:t>
            </a:r>
            <a:r>
              <a:rPr lang="fr-FR" sz="2200"/>
              <a:t>, Cl</a:t>
            </a:r>
            <a:r>
              <a:rPr lang="fr-FR" sz="2200" baseline="-25000"/>
              <a:t>2</a:t>
            </a:r>
            <a:r>
              <a:rPr lang="fr-FR" sz="2200"/>
              <a:t>, O</a:t>
            </a:r>
            <a:r>
              <a:rPr lang="fr-FR" sz="2200" baseline="-25000"/>
              <a:t>2</a:t>
            </a:r>
            <a:r>
              <a:rPr lang="fr-FR" sz="2200"/>
              <a:t>, CO</a:t>
            </a:r>
            <a:r>
              <a:rPr lang="fr-FR" sz="2200" baseline="-25000"/>
              <a:t>2</a:t>
            </a:r>
            <a:r>
              <a:rPr lang="fr-FR" sz="2200"/>
              <a:t> puissent passer </a:t>
            </a:r>
          </a:p>
          <a:p>
            <a:r>
              <a:rPr lang="fr-FR" sz="2200"/>
              <a:t>en solution aqueuse (faiblement) ?</a:t>
            </a:r>
          </a:p>
        </p:txBody>
      </p:sp>
      <p:grpSp>
        <p:nvGrpSpPr>
          <p:cNvPr id="107524" name="Group 4"/>
          <p:cNvGrpSpPr>
            <a:grpSpLocks/>
          </p:cNvGrpSpPr>
          <p:nvPr/>
        </p:nvGrpSpPr>
        <p:grpSpPr bwMode="auto">
          <a:xfrm>
            <a:off x="457200" y="2590800"/>
            <a:ext cx="8120063" cy="3810000"/>
            <a:chOff x="288" y="1632"/>
            <a:chExt cx="5115" cy="2400"/>
          </a:xfrm>
        </p:grpSpPr>
        <p:sp>
          <p:nvSpPr>
            <p:cNvPr id="107525" name="Rectangle 5"/>
            <p:cNvSpPr>
              <a:spLocks noChangeArrowheads="1"/>
            </p:cNvSpPr>
            <p:nvPr/>
          </p:nvSpPr>
          <p:spPr bwMode="auto">
            <a:xfrm>
              <a:off x="288" y="1632"/>
              <a:ext cx="5088" cy="2400"/>
            </a:xfrm>
            <a:prstGeom prst="rect">
              <a:avLst/>
            </a:prstGeom>
            <a:solidFill>
              <a:srgbClr val="EAEAEA"/>
            </a:solidFill>
            <a:ln w="22225">
              <a:solidFill>
                <a:srgbClr val="FF66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sz="2800"/>
                <a:t> </a:t>
              </a:r>
              <a:endParaRPr lang="fr-FR" sz="2800" b="1">
                <a:solidFill>
                  <a:schemeClr val="bg2"/>
                </a:solidFill>
              </a:endParaRPr>
            </a:p>
          </p:txBody>
        </p:sp>
        <p:sp>
          <p:nvSpPr>
            <p:cNvPr id="107526" name="Oval 6"/>
            <p:cNvSpPr>
              <a:spLocks noChangeArrowheads="1"/>
            </p:cNvSpPr>
            <p:nvPr/>
          </p:nvSpPr>
          <p:spPr bwMode="auto">
            <a:xfrm>
              <a:off x="3264" y="1824"/>
              <a:ext cx="432" cy="960"/>
            </a:xfrm>
            <a:prstGeom prst="ellipse">
              <a:avLst/>
            </a:prstGeom>
            <a:gradFill rotWithShape="0">
              <a:gsLst>
                <a:gs pos="0">
                  <a:srgbClr val="FF00FF"/>
                </a:gs>
                <a:gs pos="100000">
                  <a:srgbClr val="FF00FF">
                    <a:gamma/>
                    <a:shade val="30196"/>
                    <a:invGamma/>
                  </a:srgbClr>
                </a:gs>
              </a:gsLst>
              <a:lin ang="5400000" scaled="1"/>
            </a:gradFill>
            <a:ln w="12700">
              <a:solidFill>
                <a:srgbClr val="FF00FF"/>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fr-FR" sz="2800" b="1">
                <a:solidFill>
                  <a:srgbClr val="99FF33"/>
                </a:solidFill>
              </a:endParaRPr>
            </a:p>
            <a:p>
              <a:pPr algn="ctr"/>
              <a:r>
                <a:rPr lang="fr-FR" sz="2800" b="1">
                  <a:solidFill>
                    <a:schemeClr val="accent2"/>
                  </a:solidFill>
                </a:rPr>
                <a:t>I</a:t>
              </a:r>
            </a:p>
            <a:p>
              <a:pPr algn="ctr"/>
              <a:r>
                <a:rPr lang="fr-FR" sz="2800" b="1">
                  <a:solidFill>
                    <a:schemeClr val="accent2"/>
                  </a:solidFill>
                </a:rPr>
                <a:t>I</a:t>
              </a:r>
            </a:p>
            <a:p>
              <a:pPr algn="ctr"/>
              <a:endParaRPr lang="fr-FR" sz="2800"/>
            </a:p>
          </p:txBody>
        </p:sp>
        <p:grpSp>
          <p:nvGrpSpPr>
            <p:cNvPr id="107527" name="Group 7"/>
            <p:cNvGrpSpPr>
              <a:grpSpLocks/>
            </p:cNvGrpSpPr>
            <p:nvPr/>
          </p:nvGrpSpPr>
          <p:grpSpPr bwMode="auto">
            <a:xfrm>
              <a:off x="720" y="2016"/>
              <a:ext cx="528" cy="596"/>
              <a:chOff x="720" y="2448"/>
              <a:chExt cx="528" cy="596"/>
            </a:xfrm>
          </p:grpSpPr>
          <p:sp>
            <p:nvSpPr>
              <p:cNvPr id="107528" name="Oval 8"/>
              <p:cNvSpPr>
                <a:spLocks noChangeArrowheads="1"/>
              </p:cNvSpPr>
              <p:nvPr/>
            </p:nvSpPr>
            <p:spPr bwMode="auto">
              <a:xfrm>
                <a:off x="720" y="2496"/>
                <a:ext cx="528" cy="528"/>
              </a:xfrm>
              <a:prstGeom prst="ellipse">
                <a:avLst/>
              </a:prstGeom>
              <a:solidFill>
                <a:srgbClr val="FF00FF"/>
              </a:solidFill>
              <a:ln w="12700">
                <a:solidFill>
                  <a:srgbClr val="FF00FF"/>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800"/>
              </a:p>
            </p:txBody>
          </p:sp>
          <p:sp>
            <p:nvSpPr>
              <p:cNvPr id="107529" name="Text Box 9"/>
              <p:cNvSpPr txBox="1">
                <a:spLocks noChangeArrowheads="1"/>
              </p:cNvSpPr>
              <p:nvPr/>
            </p:nvSpPr>
            <p:spPr bwMode="auto">
              <a:xfrm>
                <a:off x="912" y="2448"/>
                <a:ext cx="203" cy="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2800" b="1">
                    <a:solidFill>
                      <a:schemeClr val="accent2"/>
                    </a:solidFill>
                  </a:rPr>
                  <a:t>I</a:t>
                </a:r>
                <a:endParaRPr lang="fr-FR" sz="2800">
                  <a:solidFill>
                    <a:schemeClr val="accent2"/>
                  </a:solidFill>
                </a:endParaRPr>
              </a:p>
              <a:p>
                <a:r>
                  <a:rPr lang="fr-FR" sz="2800" b="1">
                    <a:solidFill>
                      <a:schemeClr val="accent2"/>
                    </a:solidFill>
                  </a:rPr>
                  <a:t>I</a:t>
                </a:r>
              </a:p>
            </p:txBody>
          </p:sp>
        </p:grpSp>
        <p:sp>
          <p:nvSpPr>
            <p:cNvPr id="107530" name="Line 10"/>
            <p:cNvSpPr>
              <a:spLocks noChangeShapeType="1"/>
            </p:cNvSpPr>
            <p:nvPr/>
          </p:nvSpPr>
          <p:spPr bwMode="auto">
            <a:xfrm>
              <a:off x="1488" y="2976"/>
              <a:ext cx="1344" cy="0"/>
            </a:xfrm>
            <a:prstGeom prst="line">
              <a:avLst/>
            </a:prstGeom>
            <a:noFill/>
            <a:ln w="76200">
              <a:solidFill>
                <a:srgbClr val="000000"/>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07531" name="Text Box 11"/>
            <p:cNvSpPr txBox="1">
              <a:spLocks noChangeArrowheads="1"/>
            </p:cNvSpPr>
            <p:nvPr/>
          </p:nvSpPr>
          <p:spPr bwMode="auto">
            <a:xfrm>
              <a:off x="1440" y="1920"/>
              <a:ext cx="1495" cy="9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2200" b="1">
                  <a:solidFill>
                    <a:srgbClr val="CC6600"/>
                  </a:solidFill>
                </a:rPr>
                <a:t>L’eau, molécule </a:t>
              </a:r>
            </a:p>
            <a:p>
              <a:r>
                <a:rPr lang="fr-FR" sz="2200" b="1">
                  <a:solidFill>
                    <a:srgbClr val="CC6600"/>
                  </a:solidFill>
                </a:rPr>
                <a:t>polaire, déforme</a:t>
              </a:r>
            </a:p>
            <a:p>
              <a:r>
                <a:rPr lang="fr-FR" sz="2200" b="1">
                  <a:solidFill>
                    <a:srgbClr val="CC6600"/>
                  </a:solidFill>
                </a:rPr>
                <a:t>(polarise) le nuage</a:t>
              </a:r>
            </a:p>
            <a:p>
              <a:r>
                <a:rPr lang="fr-FR" sz="2200" b="1">
                  <a:solidFill>
                    <a:srgbClr val="CC6600"/>
                  </a:solidFill>
                </a:rPr>
                <a:t>électronique de I</a:t>
              </a:r>
              <a:r>
                <a:rPr lang="fr-FR" sz="2200" b="1" baseline="-25000">
                  <a:solidFill>
                    <a:srgbClr val="CC6600"/>
                  </a:solidFill>
                </a:rPr>
                <a:t>2</a:t>
              </a:r>
              <a:endParaRPr lang="fr-FR" sz="2200" b="1">
                <a:solidFill>
                  <a:srgbClr val="CC6600"/>
                </a:solidFill>
              </a:endParaRPr>
            </a:p>
          </p:txBody>
        </p:sp>
        <p:sp>
          <p:nvSpPr>
            <p:cNvPr id="107532" name="Text Box 12"/>
            <p:cNvSpPr txBox="1">
              <a:spLocks noChangeArrowheads="1"/>
            </p:cNvSpPr>
            <p:nvPr/>
          </p:nvSpPr>
          <p:spPr bwMode="auto">
            <a:xfrm>
              <a:off x="3792" y="2065"/>
              <a:ext cx="1611" cy="10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2600" b="1">
                  <a:solidFill>
                    <a:srgbClr val="CC6600"/>
                  </a:solidFill>
                </a:rPr>
                <a:t>L’eau induit</a:t>
              </a:r>
            </a:p>
            <a:p>
              <a:r>
                <a:rPr lang="fr-FR" sz="2600" b="1">
                  <a:solidFill>
                    <a:srgbClr val="CC6600"/>
                  </a:solidFill>
                </a:rPr>
                <a:t>temporairement </a:t>
              </a:r>
            </a:p>
            <a:p>
              <a:r>
                <a:rPr lang="fr-FR" sz="2600" b="1">
                  <a:solidFill>
                    <a:srgbClr val="CC6600"/>
                  </a:solidFill>
                </a:rPr>
                <a:t>un dipôle dans </a:t>
              </a:r>
            </a:p>
            <a:p>
              <a:r>
                <a:rPr lang="fr-FR" sz="2600" b="1">
                  <a:solidFill>
                    <a:srgbClr val="CC6600"/>
                  </a:solidFill>
                </a:rPr>
                <a:t>la molécule I</a:t>
              </a:r>
              <a:r>
                <a:rPr lang="fr-FR" sz="2600" b="1" baseline="-25000">
                  <a:solidFill>
                    <a:srgbClr val="CC6600"/>
                  </a:solidFill>
                </a:rPr>
                <a:t>2</a:t>
              </a:r>
            </a:p>
          </p:txBody>
        </p:sp>
        <p:sp>
          <p:nvSpPr>
            <p:cNvPr id="107533" name="Line 13"/>
            <p:cNvSpPr>
              <a:spLocks noChangeShapeType="1"/>
            </p:cNvSpPr>
            <p:nvPr/>
          </p:nvSpPr>
          <p:spPr bwMode="auto">
            <a:xfrm>
              <a:off x="1008" y="2592"/>
              <a:ext cx="0" cy="624"/>
            </a:xfrm>
            <a:prstGeom prst="line">
              <a:avLst/>
            </a:prstGeom>
            <a:noFill/>
            <a:ln w="142875">
              <a:solidFill>
                <a:srgbClr val="FF0000"/>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07534" name="Line 14"/>
            <p:cNvSpPr>
              <a:spLocks noChangeShapeType="1"/>
            </p:cNvSpPr>
            <p:nvPr/>
          </p:nvSpPr>
          <p:spPr bwMode="auto">
            <a:xfrm>
              <a:off x="3504" y="2784"/>
              <a:ext cx="0" cy="528"/>
            </a:xfrm>
            <a:prstGeom prst="line">
              <a:avLst/>
            </a:prstGeom>
            <a:noFill/>
            <a:ln w="142875">
              <a:solidFill>
                <a:srgbClr val="FF0000"/>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nvGrpSpPr>
            <p:cNvPr id="107535" name="Group 15"/>
            <p:cNvGrpSpPr>
              <a:grpSpLocks/>
            </p:cNvGrpSpPr>
            <p:nvPr/>
          </p:nvGrpSpPr>
          <p:grpSpPr bwMode="auto">
            <a:xfrm>
              <a:off x="624" y="3104"/>
              <a:ext cx="839" cy="816"/>
              <a:chOff x="1488" y="3104"/>
              <a:chExt cx="838" cy="816"/>
            </a:xfrm>
          </p:grpSpPr>
          <p:sp>
            <p:nvSpPr>
              <p:cNvPr id="107536" name="Text Box 16"/>
              <p:cNvSpPr txBox="1">
                <a:spLocks noChangeArrowheads="1"/>
              </p:cNvSpPr>
              <p:nvPr/>
            </p:nvSpPr>
            <p:spPr bwMode="auto">
              <a:xfrm>
                <a:off x="1728" y="3632"/>
                <a:ext cx="32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b="1">
                    <a:solidFill>
                      <a:schemeClr val="bg2"/>
                    </a:solidFill>
                    <a:latin typeface="Symbol" pitchFamily="18" charset="2"/>
                  </a:rPr>
                  <a:t>d</a:t>
                </a:r>
                <a:r>
                  <a:rPr lang="fr-FR" b="1">
                    <a:solidFill>
                      <a:schemeClr val="bg2"/>
                    </a:solidFill>
                  </a:rPr>
                  <a:t>+</a:t>
                </a:r>
              </a:p>
            </p:txBody>
          </p:sp>
          <p:sp>
            <p:nvSpPr>
              <p:cNvPr id="107537" name="Text Box 17"/>
              <p:cNvSpPr txBox="1">
                <a:spLocks noChangeArrowheads="1"/>
              </p:cNvSpPr>
              <p:nvPr/>
            </p:nvSpPr>
            <p:spPr bwMode="auto">
              <a:xfrm>
                <a:off x="1526" y="3114"/>
                <a:ext cx="800" cy="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2800"/>
                  <a:t>    </a:t>
                </a:r>
                <a:r>
                  <a:rPr lang="fr-FR" sz="2800" b="1">
                    <a:solidFill>
                      <a:schemeClr val="bg2"/>
                    </a:solidFill>
                  </a:rPr>
                  <a:t>O</a:t>
                </a:r>
              </a:p>
              <a:p>
                <a:r>
                  <a:rPr lang="fr-FR" sz="2800" b="1">
                    <a:solidFill>
                      <a:schemeClr val="bg2"/>
                    </a:solidFill>
                  </a:rPr>
                  <a:t>H     H</a:t>
                </a:r>
                <a:r>
                  <a:rPr lang="fr-FR" sz="2800"/>
                  <a:t> </a:t>
                </a:r>
              </a:p>
            </p:txBody>
          </p:sp>
          <p:sp>
            <p:nvSpPr>
              <p:cNvPr id="107538" name="Line 18"/>
              <p:cNvSpPr>
                <a:spLocks noChangeShapeType="1"/>
              </p:cNvSpPr>
              <p:nvPr/>
            </p:nvSpPr>
            <p:spPr bwMode="auto">
              <a:xfrm flipH="1">
                <a:off x="1728" y="3360"/>
                <a:ext cx="96" cy="96"/>
              </a:xfrm>
              <a:prstGeom prst="line">
                <a:avLst/>
              </a:prstGeom>
              <a:noFill/>
              <a:ln w="38100">
                <a:solidFill>
                  <a:schemeClr val="bg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07539" name="Line 19"/>
              <p:cNvSpPr>
                <a:spLocks noChangeShapeType="1"/>
              </p:cNvSpPr>
              <p:nvPr/>
            </p:nvSpPr>
            <p:spPr bwMode="auto">
              <a:xfrm>
                <a:off x="1968" y="3360"/>
                <a:ext cx="96" cy="96"/>
              </a:xfrm>
              <a:prstGeom prst="line">
                <a:avLst/>
              </a:prstGeom>
              <a:noFill/>
              <a:ln w="38100">
                <a:solidFill>
                  <a:schemeClr val="bg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07540" name="Text Box 20"/>
              <p:cNvSpPr txBox="1">
                <a:spLocks noChangeArrowheads="1"/>
              </p:cNvSpPr>
              <p:nvPr/>
            </p:nvSpPr>
            <p:spPr bwMode="auto">
              <a:xfrm>
                <a:off x="1488" y="3104"/>
                <a:ext cx="27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b="1">
                    <a:solidFill>
                      <a:schemeClr val="bg2"/>
                    </a:solidFill>
                    <a:latin typeface="Symbol" pitchFamily="18" charset="2"/>
                  </a:rPr>
                  <a:t>d</a:t>
                </a:r>
                <a:r>
                  <a:rPr lang="fr-FR" b="1">
                    <a:solidFill>
                      <a:schemeClr val="bg2"/>
                    </a:solidFill>
                  </a:rPr>
                  <a:t>-</a:t>
                </a:r>
              </a:p>
            </p:txBody>
          </p:sp>
        </p:grpSp>
        <p:grpSp>
          <p:nvGrpSpPr>
            <p:cNvPr id="107541" name="Group 21"/>
            <p:cNvGrpSpPr>
              <a:grpSpLocks/>
            </p:cNvGrpSpPr>
            <p:nvPr/>
          </p:nvGrpSpPr>
          <p:grpSpPr bwMode="auto">
            <a:xfrm>
              <a:off x="3072" y="3168"/>
              <a:ext cx="839" cy="816"/>
              <a:chOff x="1488" y="3104"/>
              <a:chExt cx="838" cy="816"/>
            </a:xfrm>
          </p:grpSpPr>
          <p:sp>
            <p:nvSpPr>
              <p:cNvPr id="107542" name="Text Box 22"/>
              <p:cNvSpPr txBox="1">
                <a:spLocks noChangeArrowheads="1"/>
              </p:cNvSpPr>
              <p:nvPr/>
            </p:nvSpPr>
            <p:spPr bwMode="auto">
              <a:xfrm>
                <a:off x="1728" y="3632"/>
                <a:ext cx="32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b="1">
                    <a:solidFill>
                      <a:schemeClr val="bg2"/>
                    </a:solidFill>
                    <a:latin typeface="Symbol" pitchFamily="18" charset="2"/>
                  </a:rPr>
                  <a:t>d</a:t>
                </a:r>
                <a:r>
                  <a:rPr lang="fr-FR" b="1">
                    <a:solidFill>
                      <a:schemeClr val="bg2"/>
                    </a:solidFill>
                  </a:rPr>
                  <a:t>+</a:t>
                </a:r>
              </a:p>
            </p:txBody>
          </p:sp>
          <p:sp>
            <p:nvSpPr>
              <p:cNvPr id="107543" name="Text Box 23"/>
              <p:cNvSpPr txBox="1">
                <a:spLocks noChangeArrowheads="1"/>
              </p:cNvSpPr>
              <p:nvPr/>
            </p:nvSpPr>
            <p:spPr bwMode="auto">
              <a:xfrm>
                <a:off x="1526" y="3114"/>
                <a:ext cx="800" cy="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2800"/>
                  <a:t>    </a:t>
                </a:r>
                <a:r>
                  <a:rPr lang="fr-FR" sz="2800" b="1">
                    <a:solidFill>
                      <a:schemeClr val="bg2"/>
                    </a:solidFill>
                  </a:rPr>
                  <a:t>O</a:t>
                </a:r>
              </a:p>
              <a:p>
                <a:r>
                  <a:rPr lang="fr-FR" sz="2800" b="1">
                    <a:solidFill>
                      <a:schemeClr val="bg2"/>
                    </a:solidFill>
                  </a:rPr>
                  <a:t>H     H</a:t>
                </a:r>
                <a:r>
                  <a:rPr lang="fr-FR" sz="2800"/>
                  <a:t> </a:t>
                </a:r>
              </a:p>
            </p:txBody>
          </p:sp>
          <p:sp>
            <p:nvSpPr>
              <p:cNvPr id="107544" name="Line 24"/>
              <p:cNvSpPr>
                <a:spLocks noChangeShapeType="1"/>
              </p:cNvSpPr>
              <p:nvPr/>
            </p:nvSpPr>
            <p:spPr bwMode="auto">
              <a:xfrm flipH="1">
                <a:off x="1728" y="3360"/>
                <a:ext cx="96" cy="96"/>
              </a:xfrm>
              <a:prstGeom prst="line">
                <a:avLst/>
              </a:prstGeom>
              <a:noFill/>
              <a:ln w="38100">
                <a:solidFill>
                  <a:schemeClr val="bg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07545" name="Line 25"/>
              <p:cNvSpPr>
                <a:spLocks noChangeShapeType="1"/>
              </p:cNvSpPr>
              <p:nvPr/>
            </p:nvSpPr>
            <p:spPr bwMode="auto">
              <a:xfrm>
                <a:off x="1968" y="3360"/>
                <a:ext cx="96" cy="96"/>
              </a:xfrm>
              <a:prstGeom prst="line">
                <a:avLst/>
              </a:prstGeom>
              <a:noFill/>
              <a:ln w="38100">
                <a:solidFill>
                  <a:schemeClr val="bg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07546" name="Text Box 26"/>
              <p:cNvSpPr txBox="1">
                <a:spLocks noChangeArrowheads="1"/>
              </p:cNvSpPr>
              <p:nvPr/>
            </p:nvSpPr>
            <p:spPr bwMode="auto">
              <a:xfrm>
                <a:off x="1488" y="3104"/>
                <a:ext cx="27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b="1">
                    <a:solidFill>
                      <a:schemeClr val="bg2"/>
                    </a:solidFill>
                    <a:latin typeface="Symbol" pitchFamily="18" charset="2"/>
                  </a:rPr>
                  <a:t>d</a:t>
                </a:r>
                <a:r>
                  <a:rPr lang="fr-FR" b="1">
                    <a:solidFill>
                      <a:schemeClr val="bg2"/>
                    </a:solidFill>
                  </a:rPr>
                  <a:t>-</a:t>
                </a:r>
              </a:p>
            </p:txBody>
          </p:sp>
        </p:grpSp>
        <p:sp>
          <p:nvSpPr>
            <p:cNvPr id="107547" name="Text Box 27"/>
            <p:cNvSpPr txBox="1">
              <a:spLocks noChangeArrowheads="1"/>
            </p:cNvSpPr>
            <p:nvPr/>
          </p:nvSpPr>
          <p:spPr bwMode="auto">
            <a:xfrm>
              <a:off x="3312" y="2528"/>
              <a:ext cx="32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b="1">
                  <a:latin typeface="Symbol" pitchFamily="18" charset="2"/>
                </a:rPr>
                <a:t>d</a:t>
              </a:r>
              <a:r>
                <a:rPr lang="fr-FR" b="1"/>
                <a:t>+</a:t>
              </a:r>
            </a:p>
          </p:txBody>
        </p:sp>
        <p:sp>
          <p:nvSpPr>
            <p:cNvPr id="107548" name="Text Box 28"/>
            <p:cNvSpPr txBox="1">
              <a:spLocks noChangeArrowheads="1"/>
            </p:cNvSpPr>
            <p:nvPr/>
          </p:nvSpPr>
          <p:spPr bwMode="auto">
            <a:xfrm>
              <a:off x="3360" y="1808"/>
              <a:ext cx="27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b="1">
                  <a:solidFill>
                    <a:schemeClr val="bg2"/>
                  </a:solidFill>
                  <a:latin typeface="Symbol" pitchFamily="18" charset="2"/>
                </a:rPr>
                <a:t>d</a:t>
              </a:r>
              <a:r>
                <a:rPr lang="fr-FR" b="1">
                  <a:solidFill>
                    <a:schemeClr val="bg2"/>
                  </a:solidFill>
                </a:rPr>
                <a:t>-</a:t>
              </a:r>
            </a:p>
          </p:txBody>
        </p:sp>
      </p:gr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07523"/>
                                        </p:tgtEl>
                                        <p:attrNameLst>
                                          <p:attrName>style.visibility</p:attrName>
                                        </p:attrNameLst>
                                      </p:cBhvr>
                                      <p:to>
                                        <p:strVal val="visible"/>
                                      </p:to>
                                    </p:set>
                                    <p:anim calcmode="lin" valueType="num">
                                      <p:cBhvr>
                                        <p:cTn id="7" dur="500" fill="hold"/>
                                        <p:tgtEl>
                                          <p:spTgt spid="107523"/>
                                        </p:tgtEl>
                                        <p:attrNameLst>
                                          <p:attrName>ppt_w</p:attrName>
                                        </p:attrNameLst>
                                      </p:cBhvr>
                                      <p:tavLst>
                                        <p:tav tm="0">
                                          <p:val>
                                            <p:fltVal val="0"/>
                                          </p:val>
                                        </p:tav>
                                        <p:tav tm="100000">
                                          <p:val>
                                            <p:strVal val="#ppt_w"/>
                                          </p:val>
                                        </p:tav>
                                      </p:tavLst>
                                    </p:anim>
                                    <p:anim calcmode="lin" valueType="num">
                                      <p:cBhvr>
                                        <p:cTn id="8" dur="500" fill="hold"/>
                                        <p:tgtEl>
                                          <p:spTgt spid="107523"/>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107524"/>
                                        </p:tgtEl>
                                        <p:attrNameLst>
                                          <p:attrName>style.visibility</p:attrName>
                                        </p:attrNameLst>
                                      </p:cBhvr>
                                      <p:to>
                                        <p:strVal val="visible"/>
                                      </p:to>
                                    </p:set>
                                    <p:anim calcmode="lin" valueType="num">
                                      <p:cBhvr>
                                        <p:cTn id="13" dur="500" fill="hold"/>
                                        <p:tgtEl>
                                          <p:spTgt spid="107524"/>
                                        </p:tgtEl>
                                        <p:attrNameLst>
                                          <p:attrName>ppt_w</p:attrName>
                                        </p:attrNameLst>
                                      </p:cBhvr>
                                      <p:tavLst>
                                        <p:tav tm="0">
                                          <p:val>
                                            <p:fltVal val="0"/>
                                          </p:val>
                                        </p:tav>
                                        <p:tav tm="100000">
                                          <p:val>
                                            <p:strVal val="#ppt_w"/>
                                          </p:val>
                                        </p:tav>
                                      </p:tavLst>
                                    </p:anim>
                                    <p:anim calcmode="lin" valueType="num">
                                      <p:cBhvr>
                                        <p:cTn id="14" dur="500" fill="hold"/>
                                        <p:tgtEl>
                                          <p:spTgt spid="10752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3" grpId="0" autoUpdateAnimBg="0"/>
    </p:bldLst>
  </p:timing>
</p:sld>
</file>

<file path=ppt/slides/slide10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457200" y="0"/>
            <a:ext cx="8081963" cy="1143000"/>
          </a:xfrm>
        </p:spPr>
        <p:txBody>
          <a:bodyPr/>
          <a:lstStyle/>
          <a:p>
            <a:r>
              <a:rPr lang="fr-FR">
                <a:solidFill>
                  <a:schemeClr val="accent2"/>
                </a:solidFill>
              </a:rPr>
              <a:t> </a:t>
            </a:r>
            <a:r>
              <a:rPr lang="fr-FR" sz="4000">
                <a:solidFill>
                  <a:schemeClr val="accent2"/>
                </a:solidFill>
              </a:rPr>
              <a:t>Interaction dipôle instantané– </a:t>
            </a:r>
            <a:br>
              <a:rPr lang="fr-FR" sz="4000">
                <a:solidFill>
                  <a:schemeClr val="accent2"/>
                </a:solidFill>
              </a:rPr>
            </a:br>
            <a:r>
              <a:rPr lang="fr-FR" sz="4000">
                <a:solidFill>
                  <a:schemeClr val="accent2"/>
                </a:solidFill>
              </a:rPr>
              <a:t> dipôle induit (London)</a:t>
            </a:r>
          </a:p>
        </p:txBody>
      </p:sp>
      <p:sp>
        <p:nvSpPr>
          <p:cNvPr id="108547" name="Text Box 3"/>
          <p:cNvSpPr txBox="1">
            <a:spLocks noChangeArrowheads="1"/>
          </p:cNvSpPr>
          <p:nvPr/>
        </p:nvSpPr>
        <p:spPr bwMode="auto">
          <a:xfrm>
            <a:off x="228600" y="4038600"/>
            <a:ext cx="8610600" cy="314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sz="2000"/>
              <a:t>Dans une molécule symétrique, le moment dipolaire est </a:t>
            </a:r>
            <a:r>
              <a:rPr lang="fr-FR" sz="2000" u="sng"/>
              <a:t>statistiquement nul</a:t>
            </a:r>
            <a:r>
              <a:rPr lang="fr-FR" sz="2000"/>
              <a:t>.</a:t>
            </a:r>
          </a:p>
          <a:p>
            <a:r>
              <a:rPr lang="fr-FR" sz="2000"/>
              <a:t>Cependant, à chaque instant la dissymétrie aléatoire du nuage électronique confère à la molécule un moment dipolaire instantané. Pendant leur brève existence, ces dipôles induisent d’autres dipôles autour d’eux avec lesquels ils interagissent. Ce sont ces forces qui expliquent que des substances apolaires puissent former des phases condensées et des solutions (benzène, gaz rares, tétrachlorométhane…). Ces forces sont d’autant plus grandes que les électrons sont nombreux et la molécule étendue</a:t>
            </a:r>
            <a:endParaRPr lang="fr-FR" sz="2000" b="1">
              <a:solidFill>
                <a:schemeClr val="accent2"/>
              </a:solidFill>
            </a:endParaRPr>
          </a:p>
          <a:p>
            <a:endParaRPr lang="fr-FR" sz="2000" b="1">
              <a:solidFill>
                <a:schemeClr val="accent2"/>
              </a:solidFill>
            </a:endParaRPr>
          </a:p>
          <a:p>
            <a:r>
              <a:rPr lang="fr-FR" sz="2000" b="1">
                <a:solidFill>
                  <a:schemeClr val="accent2"/>
                </a:solidFill>
              </a:rPr>
              <a:t> </a:t>
            </a:r>
          </a:p>
        </p:txBody>
      </p:sp>
      <p:grpSp>
        <p:nvGrpSpPr>
          <p:cNvPr id="108548" name="Group 4"/>
          <p:cNvGrpSpPr>
            <a:grpSpLocks/>
          </p:cNvGrpSpPr>
          <p:nvPr/>
        </p:nvGrpSpPr>
        <p:grpSpPr bwMode="auto">
          <a:xfrm>
            <a:off x="609600" y="1447800"/>
            <a:ext cx="7848600" cy="2454275"/>
            <a:chOff x="288" y="912"/>
            <a:chExt cx="5136" cy="1643"/>
          </a:xfrm>
        </p:grpSpPr>
        <p:grpSp>
          <p:nvGrpSpPr>
            <p:cNvPr id="108549" name="Group 5"/>
            <p:cNvGrpSpPr>
              <a:grpSpLocks/>
            </p:cNvGrpSpPr>
            <p:nvPr/>
          </p:nvGrpSpPr>
          <p:grpSpPr bwMode="auto">
            <a:xfrm>
              <a:off x="288" y="912"/>
              <a:ext cx="2160" cy="1595"/>
              <a:chOff x="288" y="912"/>
              <a:chExt cx="2160" cy="1595"/>
            </a:xfrm>
          </p:grpSpPr>
          <p:sp>
            <p:nvSpPr>
              <p:cNvPr id="108550" name="Oval 6"/>
              <p:cNvSpPr>
                <a:spLocks noChangeArrowheads="1"/>
              </p:cNvSpPr>
              <p:nvPr/>
            </p:nvSpPr>
            <p:spPr bwMode="auto">
              <a:xfrm>
                <a:off x="336" y="1248"/>
                <a:ext cx="672" cy="576"/>
              </a:xfrm>
              <a:prstGeom prst="ellipse">
                <a:avLst/>
              </a:prstGeom>
              <a:gradFill rotWithShape="0">
                <a:gsLst>
                  <a:gs pos="0">
                    <a:srgbClr val="FF0000">
                      <a:gamma/>
                      <a:shade val="27451"/>
                      <a:invGamma/>
                    </a:srgbClr>
                  </a:gs>
                  <a:gs pos="100000">
                    <a:srgbClr val="FF0000"/>
                  </a:gs>
                </a:gsLst>
                <a:lin ang="0" scaled="1"/>
              </a:gradFill>
              <a:ln w="12700">
                <a:solidFill>
                  <a:schemeClr val="bg2"/>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08551" name="Oval 7"/>
              <p:cNvSpPr>
                <a:spLocks noChangeArrowheads="1"/>
              </p:cNvSpPr>
              <p:nvPr/>
            </p:nvSpPr>
            <p:spPr bwMode="auto">
              <a:xfrm>
                <a:off x="1104" y="912"/>
                <a:ext cx="1344" cy="1200"/>
              </a:xfrm>
              <a:prstGeom prst="ellipse">
                <a:avLst/>
              </a:prstGeom>
              <a:gradFill rotWithShape="0">
                <a:gsLst>
                  <a:gs pos="0">
                    <a:srgbClr val="FF0000">
                      <a:gamma/>
                      <a:shade val="24314"/>
                      <a:invGamma/>
                    </a:srgbClr>
                  </a:gs>
                  <a:gs pos="100000">
                    <a:srgbClr val="FF0000"/>
                  </a:gs>
                </a:gsLst>
                <a:lin ang="0" scaled="1"/>
              </a:gradFill>
              <a:ln w="127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08552" name="Text Box 8"/>
              <p:cNvSpPr txBox="1">
                <a:spLocks noChangeArrowheads="1"/>
              </p:cNvSpPr>
              <p:nvPr/>
            </p:nvSpPr>
            <p:spPr bwMode="auto">
              <a:xfrm>
                <a:off x="288" y="1392"/>
                <a:ext cx="369" cy="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2800" b="1">
                    <a:latin typeface="Symbol" pitchFamily="18" charset="2"/>
                  </a:rPr>
                  <a:t>d</a:t>
                </a:r>
                <a:r>
                  <a:rPr lang="fr-FR" sz="2800" b="1"/>
                  <a:t>+</a:t>
                </a:r>
              </a:p>
            </p:txBody>
          </p:sp>
          <p:sp>
            <p:nvSpPr>
              <p:cNvPr id="108553" name="Rectangle 9"/>
              <p:cNvSpPr>
                <a:spLocks noChangeArrowheads="1"/>
              </p:cNvSpPr>
              <p:nvPr/>
            </p:nvSpPr>
            <p:spPr bwMode="auto">
              <a:xfrm>
                <a:off x="384" y="1872"/>
                <a:ext cx="599" cy="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2800" b="1">
                    <a:solidFill>
                      <a:schemeClr val="accent2"/>
                    </a:solidFill>
                  </a:rPr>
                  <a:t>néon</a:t>
                </a:r>
              </a:p>
            </p:txBody>
          </p:sp>
          <p:sp>
            <p:nvSpPr>
              <p:cNvPr id="108554" name="Rectangle 10"/>
              <p:cNvSpPr>
                <a:spLocks noChangeArrowheads="1"/>
              </p:cNvSpPr>
              <p:nvPr/>
            </p:nvSpPr>
            <p:spPr bwMode="auto">
              <a:xfrm>
                <a:off x="767" y="1440"/>
                <a:ext cx="314" cy="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2800" b="1">
                    <a:latin typeface="Symbol" pitchFamily="18" charset="2"/>
                  </a:rPr>
                  <a:t>d</a:t>
                </a:r>
                <a:r>
                  <a:rPr lang="fr-FR" sz="2800" b="1"/>
                  <a:t>-</a:t>
                </a:r>
              </a:p>
            </p:txBody>
          </p:sp>
          <p:sp>
            <p:nvSpPr>
              <p:cNvPr id="108555" name="Rectangle 11"/>
              <p:cNvSpPr>
                <a:spLocks noChangeArrowheads="1"/>
              </p:cNvSpPr>
              <p:nvPr/>
            </p:nvSpPr>
            <p:spPr bwMode="auto">
              <a:xfrm>
                <a:off x="2111" y="1345"/>
                <a:ext cx="314" cy="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2800" b="1">
                    <a:latin typeface="Symbol" pitchFamily="18" charset="2"/>
                  </a:rPr>
                  <a:t>d</a:t>
                </a:r>
                <a:r>
                  <a:rPr lang="fr-FR" sz="2800" b="1"/>
                  <a:t>-</a:t>
                </a:r>
              </a:p>
            </p:txBody>
          </p:sp>
          <p:sp>
            <p:nvSpPr>
              <p:cNvPr id="108556" name="Rectangle 12"/>
              <p:cNvSpPr>
                <a:spLocks noChangeArrowheads="1"/>
              </p:cNvSpPr>
              <p:nvPr/>
            </p:nvSpPr>
            <p:spPr bwMode="auto">
              <a:xfrm>
                <a:off x="1582" y="1200"/>
                <a:ext cx="369" cy="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2800" b="1">
                    <a:latin typeface="Symbol" pitchFamily="18" charset="2"/>
                  </a:rPr>
                  <a:t>d</a:t>
                </a:r>
                <a:r>
                  <a:rPr lang="fr-FR" sz="2800" b="1"/>
                  <a:t>+</a:t>
                </a:r>
              </a:p>
            </p:txBody>
          </p:sp>
          <p:sp>
            <p:nvSpPr>
              <p:cNvPr id="108557" name="Rectangle 13"/>
              <p:cNvSpPr>
                <a:spLocks noChangeArrowheads="1"/>
              </p:cNvSpPr>
              <p:nvPr/>
            </p:nvSpPr>
            <p:spPr bwMode="auto">
              <a:xfrm>
                <a:off x="1439" y="2160"/>
                <a:ext cx="768" cy="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2800" b="1">
                    <a:solidFill>
                      <a:schemeClr val="accent2"/>
                    </a:solidFill>
                  </a:rPr>
                  <a:t>Xénon</a:t>
                </a:r>
              </a:p>
            </p:txBody>
          </p:sp>
          <p:sp>
            <p:nvSpPr>
              <p:cNvPr id="108558" name="Oval 14"/>
              <p:cNvSpPr>
                <a:spLocks noChangeArrowheads="1"/>
              </p:cNvSpPr>
              <p:nvPr/>
            </p:nvSpPr>
            <p:spPr bwMode="auto">
              <a:xfrm>
                <a:off x="624" y="1488"/>
                <a:ext cx="96" cy="96"/>
              </a:xfrm>
              <a:prstGeom prst="ellipse">
                <a:avLst/>
              </a:prstGeom>
              <a:solidFill>
                <a:srgbClr val="000000"/>
              </a:solidFill>
              <a:ln w="127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08559" name="Oval 15"/>
              <p:cNvSpPr>
                <a:spLocks noChangeArrowheads="1"/>
              </p:cNvSpPr>
              <p:nvPr/>
            </p:nvSpPr>
            <p:spPr bwMode="auto">
              <a:xfrm>
                <a:off x="1728" y="1488"/>
                <a:ext cx="96" cy="96"/>
              </a:xfrm>
              <a:prstGeom prst="ellipse">
                <a:avLst/>
              </a:prstGeom>
              <a:solidFill>
                <a:srgbClr val="000000"/>
              </a:solidFill>
              <a:ln w="127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sp>
          <p:nvSpPr>
            <p:cNvPr id="108560" name="Oval 16"/>
            <p:cNvSpPr>
              <a:spLocks noChangeArrowheads="1"/>
            </p:cNvSpPr>
            <p:nvPr/>
          </p:nvSpPr>
          <p:spPr bwMode="auto">
            <a:xfrm>
              <a:off x="3312" y="1296"/>
              <a:ext cx="672" cy="576"/>
            </a:xfrm>
            <a:prstGeom prst="ellipse">
              <a:avLst/>
            </a:prstGeom>
            <a:gradFill rotWithShape="0">
              <a:gsLst>
                <a:gs pos="0">
                  <a:srgbClr val="FF0000"/>
                </a:gs>
                <a:gs pos="100000">
                  <a:srgbClr val="FF0000">
                    <a:gamma/>
                    <a:shade val="27451"/>
                    <a:invGamma/>
                  </a:srgbClr>
                </a:gs>
              </a:gsLst>
              <a:lin ang="0" scaled="1"/>
            </a:gradFill>
            <a:ln w="12700">
              <a:solidFill>
                <a:schemeClr val="bg2"/>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08561" name="Oval 17"/>
            <p:cNvSpPr>
              <a:spLocks noChangeArrowheads="1"/>
            </p:cNvSpPr>
            <p:nvPr/>
          </p:nvSpPr>
          <p:spPr bwMode="auto">
            <a:xfrm>
              <a:off x="4080" y="912"/>
              <a:ext cx="1344" cy="1200"/>
            </a:xfrm>
            <a:prstGeom prst="ellipse">
              <a:avLst/>
            </a:prstGeom>
            <a:gradFill rotWithShape="0">
              <a:gsLst>
                <a:gs pos="0">
                  <a:srgbClr val="FF0000"/>
                </a:gs>
                <a:gs pos="100000">
                  <a:srgbClr val="FF0000">
                    <a:gamma/>
                    <a:shade val="18039"/>
                    <a:invGamma/>
                  </a:srgbClr>
                </a:gs>
              </a:gsLst>
              <a:lin ang="0" scaled="1"/>
            </a:gradFill>
            <a:ln w="127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08562" name="Text Box 18"/>
            <p:cNvSpPr txBox="1">
              <a:spLocks noChangeArrowheads="1"/>
            </p:cNvSpPr>
            <p:nvPr/>
          </p:nvSpPr>
          <p:spPr bwMode="auto">
            <a:xfrm>
              <a:off x="3696" y="1392"/>
              <a:ext cx="369" cy="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2800" b="1">
                  <a:latin typeface="Symbol" pitchFamily="18" charset="2"/>
                </a:rPr>
                <a:t>d</a:t>
              </a:r>
              <a:r>
                <a:rPr lang="fr-FR" sz="2800" b="1"/>
                <a:t>+</a:t>
              </a:r>
            </a:p>
          </p:txBody>
        </p:sp>
        <p:sp>
          <p:nvSpPr>
            <p:cNvPr id="108563" name="Rectangle 19"/>
            <p:cNvSpPr>
              <a:spLocks noChangeArrowheads="1"/>
            </p:cNvSpPr>
            <p:nvPr/>
          </p:nvSpPr>
          <p:spPr bwMode="auto">
            <a:xfrm>
              <a:off x="3360" y="1919"/>
              <a:ext cx="599" cy="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2800" b="1">
                  <a:solidFill>
                    <a:schemeClr val="accent2"/>
                  </a:solidFill>
                </a:rPr>
                <a:t>néon</a:t>
              </a:r>
            </a:p>
          </p:txBody>
        </p:sp>
        <p:sp>
          <p:nvSpPr>
            <p:cNvPr id="108564" name="Rectangle 20"/>
            <p:cNvSpPr>
              <a:spLocks noChangeArrowheads="1"/>
            </p:cNvSpPr>
            <p:nvPr/>
          </p:nvSpPr>
          <p:spPr bwMode="auto">
            <a:xfrm>
              <a:off x="3312" y="1440"/>
              <a:ext cx="314" cy="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2800" b="1">
                  <a:latin typeface="Symbol" pitchFamily="18" charset="2"/>
                </a:rPr>
                <a:t>d</a:t>
              </a:r>
              <a:r>
                <a:rPr lang="fr-FR" sz="2800" b="1"/>
                <a:t>-</a:t>
              </a:r>
            </a:p>
          </p:txBody>
        </p:sp>
        <p:sp>
          <p:nvSpPr>
            <p:cNvPr id="108565" name="Rectangle 21"/>
            <p:cNvSpPr>
              <a:spLocks noChangeArrowheads="1"/>
            </p:cNvSpPr>
            <p:nvPr/>
          </p:nvSpPr>
          <p:spPr bwMode="auto">
            <a:xfrm>
              <a:off x="4368" y="1392"/>
              <a:ext cx="313" cy="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2800" b="1">
                  <a:latin typeface="Symbol" pitchFamily="18" charset="2"/>
                </a:rPr>
                <a:t>d</a:t>
              </a:r>
              <a:r>
                <a:rPr lang="fr-FR" sz="2800" b="1"/>
                <a:t>-</a:t>
              </a:r>
            </a:p>
          </p:txBody>
        </p:sp>
        <p:sp>
          <p:nvSpPr>
            <p:cNvPr id="108566" name="Rectangle 22"/>
            <p:cNvSpPr>
              <a:spLocks noChangeArrowheads="1"/>
            </p:cNvSpPr>
            <p:nvPr/>
          </p:nvSpPr>
          <p:spPr bwMode="auto">
            <a:xfrm>
              <a:off x="4992" y="1392"/>
              <a:ext cx="369" cy="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2800" b="1">
                  <a:latin typeface="Symbol" pitchFamily="18" charset="2"/>
                </a:rPr>
                <a:t>d</a:t>
              </a:r>
              <a:r>
                <a:rPr lang="fr-FR" sz="2800" b="1"/>
                <a:t>+</a:t>
              </a:r>
            </a:p>
          </p:txBody>
        </p:sp>
        <p:sp>
          <p:nvSpPr>
            <p:cNvPr id="108567" name="Rectangle 23"/>
            <p:cNvSpPr>
              <a:spLocks noChangeArrowheads="1"/>
            </p:cNvSpPr>
            <p:nvPr/>
          </p:nvSpPr>
          <p:spPr bwMode="auto">
            <a:xfrm>
              <a:off x="4416" y="2207"/>
              <a:ext cx="768" cy="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2800" b="1">
                  <a:solidFill>
                    <a:schemeClr val="accent2"/>
                  </a:solidFill>
                </a:rPr>
                <a:t>Xénon</a:t>
              </a:r>
            </a:p>
          </p:txBody>
        </p:sp>
        <p:sp>
          <p:nvSpPr>
            <p:cNvPr id="108568" name="Oval 24"/>
            <p:cNvSpPr>
              <a:spLocks noChangeArrowheads="1"/>
            </p:cNvSpPr>
            <p:nvPr/>
          </p:nvSpPr>
          <p:spPr bwMode="auto">
            <a:xfrm>
              <a:off x="3600" y="1536"/>
              <a:ext cx="96" cy="96"/>
            </a:xfrm>
            <a:prstGeom prst="ellipse">
              <a:avLst/>
            </a:prstGeom>
            <a:solidFill>
              <a:srgbClr val="000000"/>
            </a:solidFill>
            <a:ln w="127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08569" name="Oval 25"/>
            <p:cNvSpPr>
              <a:spLocks noChangeArrowheads="1"/>
            </p:cNvSpPr>
            <p:nvPr/>
          </p:nvSpPr>
          <p:spPr bwMode="auto">
            <a:xfrm>
              <a:off x="4704" y="1536"/>
              <a:ext cx="96" cy="96"/>
            </a:xfrm>
            <a:prstGeom prst="ellipse">
              <a:avLst/>
            </a:prstGeom>
            <a:solidFill>
              <a:srgbClr val="000000"/>
            </a:solidFill>
            <a:ln w="127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08570" name="Line 26"/>
            <p:cNvSpPr>
              <a:spLocks noChangeShapeType="1"/>
            </p:cNvSpPr>
            <p:nvPr/>
          </p:nvSpPr>
          <p:spPr bwMode="auto">
            <a:xfrm>
              <a:off x="2640" y="1536"/>
              <a:ext cx="576" cy="0"/>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spTree>
  </p:cSld>
  <p:clrMapOvr>
    <a:masterClrMapping/>
  </p:clrMapOvr>
  <p:transition spd="med">
    <p:random/>
  </p:transition>
</p:sld>
</file>

<file path=ppt/slides/slide10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685800" y="0"/>
            <a:ext cx="7772400" cy="1143000"/>
          </a:xfrm>
        </p:spPr>
        <p:txBody>
          <a:bodyPr/>
          <a:lstStyle/>
          <a:p>
            <a:r>
              <a:rPr lang="fr-FR" sz="4000">
                <a:solidFill>
                  <a:schemeClr val="accent2"/>
                </a:solidFill>
              </a:rPr>
              <a:t>Interaction dipôle instantané– </a:t>
            </a:r>
            <a:br>
              <a:rPr lang="fr-FR" sz="4000">
                <a:solidFill>
                  <a:schemeClr val="accent2"/>
                </a:solidFill>
              </a:rPr>
            </a:br>
            <a:r>
              <a:rPr lang="fr-FR" sz="4000">
                <a:solidFill>
                  <a:schemeClr val="accent2"/>
                </a:solidFill>
              </a:rPr>
              <a:t> dipôle induit (cas des halogènes)</a:t>
            </a:r>
          </a:p>
        </p:txBody>
      </p:sp>
      <p:sp>
        <p:nvSpPr>
          <p:cNvPr id="109571" name="Rectangle 3"/>
          <p:cNvSpPr>
            <a:spLocks noGrp="1" noChangeArrowheads="1"/>
          </p:cNvSpPr>
          <p:nvPr>
            <p:ph type="body" sz="half" idx="1"/>
          </p:nvPr>
        </p:nvSpPr>
        <p:spPr>
          <a:xfrm>
            <a:off x="0" y="2133600"/>
            <a:ext cx="4343400" cy="4114800"/>
          </a:xfrm>
        </p:spPr>
        <p:txBody>
          <a:bodyPr/>
          <a:lstStyle/>
          <a:p>
            <a:pPr>
              <a:lnSpc>
                <a:spcPct val="90000"/>
              </a:lnSpc>
            </a:pPr>
            <a:r>
              <a:rPr lang="fr-FR" sz="2500"/>
              <a:t>Comment expliquer que le dichlore soit gazeux, le dibrome liquide et le diiode solide à la température ambiante ?</a:t>
            </a:r>
          </a:p>
          <a:p>
            <a:pPr>
              <a:lnSpc>
                <a:spcPct val="90000"/>
              </a:lnSpc>
            </a:pPr>
            <a:r>
              <a:rPr lang="fr-FR" sz="2500"/>
              <a:t>Par l’accroissement de la taille, du nombre des électrons et de la  polarisabilité des molécules de Cl</a:t>
            </a:r>
            <a:r>
              <a:rPr lang="fr-FR" sz="2500" baseline="-25000"/>
              <a:t>2</a:t>
            </a:r>
            <a:r>
              <a:rPr lang="fr-FR" sz="2500"/>
              <a:t> à I</a:t>
            </a:r>
            <a:r>
              <a:rPr lang="fr-FR" sz="2500" baseline="-25000"/>
              <a:t>2.</a:t>
            </a:r>
            <a:r>
              <a:rPr lang="fr-FR" sz="2500"/>
              <a:t> </a:t>
            </a:r>
          </a:p>
          <a:p>
            <a:pPr>
              <a:lnSpc>
                <a:spcPct val="90000"/>
              </a:lnSpc>
            </a:pPr>
            <a:r>
              <a:rPr lang="fr-FR" sz="2500"/>
              <a:t>D’où l’accroissement de l’interaction de London, du dichlore au diiode. </a:t>
            </a:r>
          </a:p>
        </p:txBody>
      </p:sp>
      <p:graphicFrame>
        <p:nvGraphicFramePr>
          <p:cNvPr id="109572" name="Group 4"/>
          <p:cNvGraphicFramePr>
            <a:graphicFrameLocks noGrp="1"/>
          </p:cNvGraphicFramePr>
          <p:nvPr/>
        </p:nvGraphicFramePr>
        <p:xfrm>
          <a:off x="4419600" y="2362200"/>
          <a:ext cx="4419600" cy="3810001"/>
        </p:xfrm>
        <a:graphic>
          <a:graphicData uri="http://schemas.openxmlformats.org/drawingml/2006/table">
            <a:tbl>
              <a:tblPr/>
              <a:tblGrid>
                <a:gridCol w="1866900"/>
                <a:gridCol w="1525588"/>
                <a:gridCol w="1027112"/>
              </a:tblGrid>
              <a:tr h="9032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400" b="1" i="0" u="none" strike="noStrike" cap="none" normalizeH="0" baseline="0" smtClean="0">
                          <a:ln>
                            <a:noFill/>
                          </a:ln>
                          <a:solidFill>
                            <a:schemeClr val="tx1"/>
                          </a:solidFill>
                          <a:effectLst/>
                          <a:latin typeface="Times New Roman" pitchFamily="18" charset="0"/>
                        </a:rPr>
                        <a:t>Molécule</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400" b="1" i="0" u="none" strike="noStrike" cap="none" normalizeH="0" baseline="0" smtClean="0">
                          <a:ln>
                            <a:noFill/>
                          </a:ln>
                          <a:solidFill>
                            <a:schemeClr val="tx1"/>
                          </a:solidFill>
                          <a:effectLst/>
                          <a:latin typeface="Times New Roman" pitchFamily="18" charset="0"/>
                        </a:rPr>
                        <a:t>Longueur</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rPr>
                        <a:t>picomètres</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smtClean="0">
                          <a:ln>
                            <a:noFill/>
                          </a:ln>
                          <a:solidFill>
                            <a:schemeClr val="tx1"/>
                          </a:solidFill>
                          <a:effectLst/>
                          <a:latin typeface="Times New Roman" pitchFamily="18" charset="0"/>
                        </a:rPr>
                        <a:t>Nb e-</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9064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400" b="1" i="0" u="none" strike="noStrike" cap="none" normalizeH="0" baseline="0" smtClean="0">
                          <a:ln>
                            <a:noFill/>
                          </a:ln>
                          <a:solidFill>
                            <a:schemeClr val="tx1"/>
                          </a:solidFill>
                          <a:effectLst/>
                          <a:latin typeface="Times New Roman" pitchFamily="18" charset="0"/>
                        </a:rPr>
                        <a:t>Dichlore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400" b="1" i="0" u="none" strike="noStrike" cap="none" normalizeH="0" baseline="0" smtClean="0">
                          <a:ln>
                            <a:noFill/>
                          </a:ln>
                          <a:solidFill>
                            <a:schemeClr val="tx1"/>
                          </a:solidFill>
                          <a:effectLst/>
                          <a:latin typeface="Times New Roman" pitchFamily="18" charset="0"/>
                        </a:rPr>
                        <a:t>(gaz) Cl</a:t>
                      </a:r>
                      <a:r>
                        <a:rPr kumimoji="0" lang="fr-FR" sz="2400" b="1" i="0" u="none" strike="noStrike" cap="none" normalizeH="0" baseline="-25000" smtClean="0">
                          <a:ln>
                            <a:noFill/>
                          </a:ln>
                          <a:solidFill>
                            <a:schemeClr val="tx1"/>
                          </a:solidFill>
                          <a:effectLst/>
                          <a:latin typeface="Times New Roman" pitchFamily="18" charset="0"/>
                        </a:rPr>
                        <a:t>2</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400" b="1" i="0" u="none" strike="noStrike" cap="none" normalizeH="0" baseline="0" smtClean="0">
                          <a:ln>
                            <a:noFill/>
                          </a:ln>
                          <a:solidFill>
                            <a:schemeClr val="tx1"/>
                          </a:solidFill>
                          <a:effectLst/>
                          <a:latin typeface="Times New Roman" pitchFamily="18" charset="0"/>
                        </a:rPr>
                        <a:t>199</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400" b="1" i="0" u="none" strike="noStrike" cap="none" normalizeH="0" baseline="0" smtClean="0">
                          <a:ln>
                            <a:noFill/>
                          </a:ln>
                          <a:solidFill>
                            <a:schemeClr val="tx1"/>
                          </a:solidFill>
                          <a:effectLst/>
                          <a:latin typeface="Times New Roman" pitchFamily="18" charset="0"/>
                        </a:rPr>
                        <a:t>34</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962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400" b="1" i="0" u="none" strike="noStrike" cap="none" normalizeH="0" baseline="0" smtClean="0">
                          <a:ln>
                            <a:noFill/>
                          </a:ln>
                          <a:solidFill>
                            <a:schemeClr val="tx1"/>
                          </a:solidFill>
                          <a:effectLst/>
                          <a:latin typeface="Times New Roman" pitchFamily="18" charset="0"/>
                        </a:rPr>
                        <a:t>Dibrome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400" b="1" i="0" u="none" strike="noStrike" cap="none" normalizeH="0" baseline="0" smtClean="0">
                          <a:ln>
                            <a:noFill/>
                          </a:ln>
                          <a:solidFill>
                            <a:schemeClr val="tx1"/>
                          </a:solidFill>
                          <a:effectLst/>
                          <a:latin typeface="Times New Roman" pitchFamily="18" charset="0"/>
                        </a:rPr>
                        <a:t>(liquide) Br</a:t>
                      </a:r>
                      <a:r>
                        <a:rPr kumimoji="0" lang="fr-FR" sz="2400" b="1" i="0" u="none" strike="noStrike" cap="none" normalizeH="0" baseline="-25000" smtClean="0">
                          <a:ln>
                            <a:noFill/>
                          </a:ln>
                          <a:solidFill>
                            <a:schemeClr val="tx1"/>
                          </a:solidFill>
                          <a:effectLst/>
                          <a:latin typeface="Times New Roman" pitchFamily="18" charset="0"/>
                        </a:rPr>
                        <a:t>2</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400" b="1" i="0" u="none" strike="noStrike" cap="none" normalizeH="0" baseline="0" smtClean="0">
                          <a:ln>
                            <a:noFill/>
                          </a:ln>
                          <a:solidFill>
                            <a:schemeClr val="tx1"/>
                          </a:solidFill>
                          <a:effectLst/>
                          <a:latin typeface="Times New Roman" pitchFamily="18" charset="0"/>
                        </a:rPr>
                        <a:t>229</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400" b="1" i="0" u="none" strike="noStrike" cap="none" normalizeH="0" baseline="0" smtClean="0">
                          <a:ln>
                            <a:noFill/>
                          </a:ln>
                          <a:solidFill>
                            <a:schemeClr val="tx1"/>
                          </a:solidFill>
                          <a:effectLst/>
                          <a:latin typeface="Times New Roman" pitchFamily="18" charset="0"/>
                        </a:rPr>
                        <a:t>70</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0382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400" b="1" i="0" u="none" strike="noStrike" cap="none" normalizeH="0" baseline="0" smtClean="0">
                          <a:ln>
                            <a:noFill/>
                          </a:ln>
                          <a:solidFill>
                            <a:schemeClr val="tx1"/>
                          </a:solidFill>
                          <a:effectLst/>
                          <a:latin typeface="Times New Roman" pitchFamily="18" charset="0"/>
                        </a:rPr>
                        <a:t>Diiode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400" b="1" i="0" u="none" strike="noStrike" cap="none" normalizeH="0" baseline="0" smtClean="0">
                          <a:ln>
                            <a:noFill/>
                          </a:ln>
                          <a:solidFill>
                            <a:schemeClr val="tx1"/>
                          </a:solidFill>
                          <a:effectLst/>
                          <a:latin typeface="Times New Roman" pitchFamily="18" charset="0"/>
                        </a:rPr>
                        <a:t>(solide) I</a:t>
                      </a:r>
                      <a:r>
                        <a:rPr kumimoji="0" lang="fr-FR" sz="2400" b="1" i="0" u="none" strike="noStrike" cap="none" normalizeH="0" baseline="-25000" smtClean="0">
                          <a:ln>
                            <a:noFill/>
                          </a:ln>
                          <a:solidFill>
                            <a:schemeClr val="tx1"/>
                          </a:solidFill>
                          <a:effectLst/>
                          <a:latin typeface="Times New Roman" pitchFamily="18" charset="0"/>
                        </a:rPr>
                        <a:t>2</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400" b="1" i="0" u="none" strike="noStrike" cap="none" normalizeH="0" baseline="0" smtClean="0">
                          <a:ln>
                            <a:noFill/>
                          </a:ln>
                          <a:solidFill>
                            <a:schemeClr val="tx1"/>
                          </a:solidFill>
                          <a:effectLst/>
                          <a:latin typeface="Times New Roman" pitchFamily="18" charset="0"/>
                        </a:rPr>
                        <a:t>266</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400" b="1" i="0" u="none" strike="noStrike" cap="none" normalizeH="0" baseline="0" smtClean="0">
                          <a:ln>
                            <a:noFill/>
                          </a:ln>
                          <a:solidFill>
                            <a:schemeClr val="tx1"/>
                          </a:solidFill>
                          <a:effectLst/>
                          <a:latin typeface="Times New Roman" pitchFamily="18" charset="0"/>
                        </a:rPr>
                        <a:t>106</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Tree>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109572"/>
                                        </p:tgtEl>
                                        <p:attrNameLst>
                                          <p:attrName>style.visibility</p:attrName>
                                        </p:attrNameLst>
                                      </p:cBhvr>
                                      <p:to>
                                        <p:strVal val="visible"/>
                                      </p:to>
                                    </p:set>
                                    <p:anim calcmode="lin" valueType="num">
                                      <p:cBhvr>
                                        <p:cTn id="7" dur="500" fill="hold"/>
                                        <p:tgtEl>
                                          <p:spTgt spid="109572"/>
                                        </p:tgtEl>
                                        <p:attrNameLst>
                                          <p:attrName>ppt_w</p:attrName>
                                        </p:attrNameLst>
                                      </p:cBhvr>
                                      <p:tavLst>
                                        <p:tav tm="0">
                                          <p:val>
                                            <p:fltVal val="0"/>
                                          </p:val>
                                        </p:tav>
                                        <p:tav tm="100000">
                                          <p:val>
                                            <p:strVal val="#ppt_w"/>
                                          </p:val>
                                        </p:tav>
                                      </p:tavLst>
                                    </p:anim>
                                    <p:anim calcmode="lin" valueType="num">
                                      <p:cBhvr>
                                        <p:cTn id="8" dur="500" fill="hold"/>
                                        <p:tgtEl>
                                          <p:spTgt spid="109572"/>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109571">
                                            <p:txEl>
                                              <p:pRg st="0" end="0"/>
                                            </p:txEl>
                                          </p:spTgt>
                                        </p:tgtEl>
                                        <p:attrNameLst>
                                          <p:attrName>style.visibility</p:attrName>
                                        </p:attrNameLst>
                                      </p:cBhvr>
                                      <p:to>
                                        <p:strVal val="visible"/>
                                      </p:to>
                                    </p:set>
                                    <p:animEffect transition="in" filter="checkerboard(across)">
                                      <p:cBhvr>
                                        <p:cTn id="13" dur="500"/>
                                        <p:tgtEl>
                                          <p:spTgt spid="109571">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109571">
                                            <p:txEl>
                                              <p:pRg st="1" end="1"/>
                                            </p:txEl>
                                          </p:spTgt>
                                        </p:tgtEl>
                                        <p:attrNameLst>
                                          <p:attrName>style.visibility</p:attrName>
                                        </p:attrNameLst>
                                      </p:cBhvr>
                                      <p:to>
                                        <p:strVal val="visible"/>
                                      </p:to>
                                    </p:set>
                                    <p:animEffect transition="in" filter="checkerboard(across)">
                                      <p:cBhvr>
                                        <p:cTn id="18" dur="500"/>
                                        <p:tgtEl>
                                          <p:spTgt spid="109571">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109571">
                                            <p:txEl>
                                              <p:pRg st="2" end="2"/>
                                            </p:txEl>
                                          </p:spTgt>
                                        </p:tgtEl>
                                        <p:attrNameLst>
                                          <p:attrName>style.visibility</p:attrName>
                                        </p:attrNameLst>
                                      </p:cBhvr>
                                      <p:to>
                                        <p:strVal val="visible"/>
                                      </p:to>
                                    </p:set>
                                    <p:animEffect transition="in" filter="checkerboard(across)">
                                      <p:cBhvr>
                                        <p:cTn id="23" dur="500"/>
                                        <p:tgtEl>
                                          <p:spTgt spid="10957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1"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685800" y="0"/>
            <a:ext cx="7772400" cy="1143000"/>
          </a:xfrm>
        </p:spPr>
        <p:txBody>
          <a:bodyPr/>
          <a:lstStyle/>
          <a:p>
            <a:r>
              <a:rPr lang="fr-FR" sz="3600">
                <a:solidFill>
                  <a:srgbClr val="00FFFF"/>
                </a:solidFill>
                <a:latin typeface="Arial" charset="0"/>
              </a:rPr>
              <a:t>Structure électronique des atomes</a:t>
            </a:r>
            <a:r>
              <a:rPr lang="fr-FR" sz="4000">
                <a:solidFill>
                  <a:srgbClr val="00FFFF"/>
                </a:solidFill>
                <a:latin typeface="Arial" charset="0"/>
              </a:rPr>
              <a:t/>
            </a:r>
            <a:br>
              <a:rPr lang="fr-FR" sz="4000">
                <a:solidFill>
                  <a:srgbClr val="00FFFF"/>
                </a:solidFill>
                <a:latin typeface="Arial" charset="0"/>
              </a:rPr>
            </a:br>
            <a:r>
              <a:rPr lang="fr-FR" sz="2800" i="1">
                <a:solidFill>
                  <a:srgbClr val="00FFFF"/>
                </a:solidFill>
                <a:latin typeface="Arial" charset="0"/>
              </a:rPr>
              <a:t>Règle d’édification des niveaux électroniques</a:t>
            </a:r>
          </a:p>
        </p:txBody>
      </p:sp>
      <p:sp>
        <p:nvSpPr>
          <p:cNvPr id="61443" name="Rectangle 3"/>
          <p:cNvSpPr>
            <a:spLocks noGrp="1" noChangeArrowheads="1"/>
          </p:cNvSpPr>
          <p:nvPr>
            <p:ph type="body" idx="1"/>
          </p:nvPr>
        </p:nvSpPr>
        <p:spPr>
          <a:xfrm>
            <a:off x="685800" y="1143000"/>
            <a:ext cx="7772400" cy="5562600"/>
          </a:xfrm>
        </p:spPr>
        <p:txBody>
          <a:bodyPr/>
          <a:lstStyle/>
          <a:p>
            <a:pPr>
              <a:buFontTx/>
              <a:buNone/>
            </a:pPr>
            <a:r>
              <a:rPr lang="fr-FR" sz="2800">
                <a:solidFill>
                  <a:schemeClr val="bg1"/>
                </a:solidFill>
              </a:rPr>
              <a:t>	</a:t>
            </a:r>
            <a:r>
              <a:rPr lang="fr-FR" sz="2400">
                <a:solidFill>
                  <a:schemeClr val="bg1"/>
                </a:solidFill>
              </a:rPr>
              <a:t>Le remplissage successif des sous-niveaux (0.A.) obéit à trois règles :</a:t>
            </a:r>
          </a:p>
          <a:p>
            <a:pPr>
              <a:buFontTx/>
              <a:buNone/>
            </a:pPr>
            <a:endParaRPr lang="fr-FR" sz="2400">
              <a:solidFill>
                <a:schemeClr val="bg1"/>
              </a:solidFill>
            </a:endParaRPr>
          </a:p>
          <a:p>
            <a:r>
              <a:rPr lang="fr-FR" sz="2400" i="1">
                <a:solidFill>
                  <a:schemeClr val="bg1"/>
                </a:solidFill>
              </a:rPr>
              <a:t>Principe de stabilité</a:t>
            </a:r>
            <a:r>
              <a:rPr lang="fr-FR" sz="2400">
                <a:solidFill>
                  <a:schemeClr val="bg1"/>
                </a:solidFill>
              </a:rPr>
              <a:t> : remplissage des O.A. par ordre d’énergie croissante (voir règle de Klechowsky)</a:t>
            </a:r>
          </a:p>
          <a:p>
            <a:pPr>
              <a:buFontTx/>
              <a:buNone/>
            </a:pPr>
            <a:endParaRPr lang="fr-FR" sz="2400">
              <a:solidFill>
                <a:schemeClr val="bg1"/>
              </a:solidFill>
            </a:endParaRPr>
          </a:p>
          <a:p>
            <a:r>
              <a:rPr lang="fr-FR" sz="2400" i="1">
                <a:solidFill>
                  <a:schemeClr val="bg1"/>
                </a:solidFill>
              </a:rPr>
              <a:t>Principe de Pauli</a:t>
            </a:r>
            <a:r>
              <a:rPr lang="fr-FR" sz="2400">
                <a:solidFill>
                  <a:schemeClr val="bg1"/>
                </a:solidFill>
              </a:rPr>
              <a:t> : une O.A.  ne peut décrire que deux électrons à spin anti //</a:t>
            </a:r>
          </a:p>
          <a:p>
            <a:pPr>
              <a:buFontTx/>
              <a:buNone/>
            </a:pPr>
            <a:endParaRPr lang="fr-FR" sz="2400">
              <a:solidFill>
                <a:schemeClr val="bg1"/>
              </a:solidFill>
            </a:endParaRPr>
          </a:p>
          <a:p>
            <a:r>
              <a:rPr lang="fr-FR" sz="2400" i="1">
                <a:solidFill>
                  <a:schemeClr val="bg1"/>
                </a:solidFill>
              </a:rPr>
              <a:t>Règle de Hund</a:t>
            </a:r>
            <a:r>
              <a:rPr lang="fr-FR" sz="2400">
                <a:solidFill>
                  <a:schemeClr val="bg1"/>
                </a:solidFill>
              </a:rPr>
              <a:t> : Lorsqu’on dispose d’ O.A. de même énergie (2p, 3d, …) on occupe le maximum d’O.A.  (en mettant un seul électron sur chaque O.A. les spins des électrons étant //)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1443">
                                            <p:txEl>
                                              <p:pRg st="0" end="0"/>
                                            </p:txEl>
                                          </p:spTgt>
                                        </p:tgtEl>
                                        <p:attrNameLst>
                                          <p:attrName>style.visibility</p:attrName>
                                        </p:attrNameLst>
                                      </p:cBhvr>
                                      <p:to>
                                        <p:strVal val="visible"/>
                                      </p:to>
                                    </p:set>
                                    <p:anim calcmode="lin" valueType="num">
                                      <p:cBhvr additive="base">
                                        <p:cTn id="7" dur="500" fill="hold"/>
                                        <p:tgtEl>
                                          <p:spTgt spid="6144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144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1443">
                                            <p:txEl>
                                              <p:pRg st="2" end="2"/>
                                            </p:txEl>
                                          </p:spTgt>
                                        </p:tgtEl>
                                        <p:attrNameLst>
                                          <p:attrName>style.visibility</p:attrName>
                                        </p:attrNameLst>
                                      </p:cBhvr>
                                      <p:to>
                                        <p:strVal val="visible"/>
                                      </p:to>
                                    </p:set>
                                    <p:anim calcmode="lin" valueType="num">
                                      <p:cBhvr additive="base">
                                        <p:cTn id="13" dur="500" fill="hold"/>
                                        <p:tgtEl>
                                          <p:spTgt spid="6144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144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1443">
                                            <p:txEl>
                                              <p:pRg st="4" end="4"/>
                                            </p:txEl>
                                          </p:spTgt>
                                        </p:tgtEl>
                                        <p:attrNameLst>
                                          <p:attrName>style.visibility</p:attrName>
                                        </p:attrNameLst>
                                      </p:cBhvr>
                                      <p:to>
                                        <p:strVal val="visible"/>
                                      </p:to>
                                    </p:set>
                                    <p:anim calcmode="lin" valueType="num">
                                      <p:cBhvr additive="base">
                                        <p:cTn id="19" dur="500" fill="hold"/>
                                        <p:tgtEl>
                                          <p:spTgt spid="61443">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144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1443">
                                            <p:txEl>
                                              <p:pRg st="6" end="6"/>
                                            </p:txEl>
                                          </p:spTgt>
                                        </p:tgtEl>
                                        <p:attrNameLst>
                                          <p:attrName>style.visibility</p:attrName>
                                        </p:attrNameLst>
                                      </p:cBhvr>
                                      <p:to>
                                        <p:strVal val="visible"/>
                                      </p:to>
                                    </p:set>
                                    <p:anim calcmode="lin" valueType="num">
                                      <p:cBhvr additive="base">
                                        <p:cTn id="25" dur="500" fill="hold"/>
                                        <p:tgtEl>
                                          <p:spTgt spid="61443">
                                            <p:txEl>
                                              <p:pRg st="6" end="6"/>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144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3" grpId="0" build="p" autoUpdateAnimBg="0"/>
    </p:bldLst>
  </p:timing>
</p:sld>
</file>

<file path=ppt/slides/slide1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228600" y="-228600"/>
            <a:ext cx="8915400" cy="1143000"/>
          </a:xfrm>
        </p:spPr>
        <p:txBody>
          <a:bodyPr/>
          <a:lstStyle/>
          <a:p>
            <a:r>
              <a:rPr lang="fr-FR" sz="4000">
                <a:solidFill>
                  <a:schemeClr val="accent2"/>
                </a:solidFill>
              </a:rPr>
              <a:t>Résumé des interactions entre dipôles</a:t>
            </a:r>
            <a:r>
              <a:rPr lang="fr-FR"/>
              <a:t> </a:t>
            </a:r>
          </a:p>
        </p:txBody>
      </p:sp>
      <p:sp>
        <p:nvSpPr>
          <p:cNvPr id="110595" name="Text Box 3"/>
          <p:cNvSpPr txBox="1">
            <a:spLocks noChangeArrowheads="1"/>
          </p:cNvSpPr>
          <p:nvPr/>
        </p:nvSpPr>
        <p:spPr bwMode="auto">
          <a:xfrm>
            <a:off x="228600" y="838200"/>
            <a:ext cx="4724400" cy="5700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sz="2000"/>
              <a:t>Intéressons nous à l’état liquide. Des forces peuvent s’exercer entre dipôles permanents (forces de </a:t>
            </a:r>
            <a:r>
              <a:rPr lang="fr-FR" sz="2000">
                <a:solidFill>
                  <a:schemeClr val="accent2"/>
                </a:solidFill>
              </a:rPr>
              <a:t>Keesom</a:t>
            </a:r>
            <a:r>
              <a:rPr lang="fr-FR" sz="2000"/>
              <a:t>), entre dipôles permanents et dipôles induits (forces de </a:t>
            </a:r>
            <a:r>
              <a:rPr lang="fr-FR" sz="2000">
                <a:solidFill>
                  <a:schemeClr val="accent2"/>
                </a:solidFill>
              </a:rPr>
              <a:t>Debye</a:t>
            </a:r>
            <a:r>
              <a:rPr lang="fr-FR" sz="2000"/>
              <a:t>) et entre dipôles instantanés (forces de </a:t>
            </a:r>
            <a:r>
              <a:rPr lang="fr-FR" sz="2000">
                <a:solidFill>
                  <a:schemeClr val="accent2"/>
                </a:solidFill>
              </a:rPr>
              <a:t>London</a:t>
            </a:r>
            <a:r>
              <a:rPr lang="fr-FR" sz="2000"/>
              <a:t>). Ces interactions sont toujours de courte portée, en 1/r</a:t>
            </a:r>
            <a:r>
              <a:rPr lang="fr-FR" sz="2000" baseline="30000"/>
              <a:t>7 </a:t>
            </a:r>
            <a:r>
              <a:rPr lang="fr-FR" sz="2000"/>
              <a:t>et faibles par rapport aux liaisons covalentes. Elles participent ensemble et simultanément à la cohésion de la matière (tableau ci-contre).  </a:t>
            </a:r>
          </a:p>
          <a:p>
            <a:endParaRPr lang="fr-FR" sz="1000"/>
          </a:p>
          <a:p>
            <a:r>
              <a:rPr lang="fr-FR" sz="2000">
                <a:solidFill>
                  <a:srgbClr val="006600"/>
                </a:solidFill>
              </a:rPr>
              <a:t>On les désigne sous le nom de forces de Van Der Waals. Elles sont responsables de nombreuses propriétés physiques (solubilité, changement d’état, viscosité) et interviennent dans les méthodes de fractionnement des mélanges</a:t>
            </a:r>
          </a:p>
          <a:p>
            <a:r>
              <a:rPr lang="fr-FR" sz="2000" b="1"/>
              <a:t> </a:t>
            </a:r>
          </a:p>
          <a:p>
            <a:r>
              <a:rPr lang="fr-FR" sz="1800" b="1"/>
              <a:t>    </a:t>
            </a:r>
          </a:p>
        </p:txBody>
      </p:sp>
      <p:sp>
        <p:nvSpPr>
          <p:cNvPr id="110596" name="Text Box 4"/>
          <p:cNvSpPr txBox="1">
            <a:spLocks noChangeArrowheads="1"/>
          </p:cNvSpPr>
          <p:nvPr/>
        </p:nvSpPr>
        <p:spPr bwMode="auto">
          <a:xfrm>
            <a:off x="8305800" y="1219200"/>
            <a:ext cx="18415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fr-FR"/>
          </a:p>
          <a:p>
            <a:endParaRPr lang="fr-FR"/>
          </a:p>
          <a:p>
            <a:endParaRPr lang="fr-FR"/>
          </a:p>
          <a:p>
            <a:endParaRPr lang="fr-FR"/>
          </a:p>
        </p:txBody>
      </p:sp>
      <p:graphicFrame>
        <p:nvGraphicFramePr>
          <p:cNvPr id="110597" name="Group 5"/>
          <p:cNvGraphicFramePr>
            <a:graphicFrameLocks noGrp="1"/>
          </p:cNvGraphicFramePr>
          <p:nvPr/>
        </p:nvGraphicFramePr>
        <p:xfrm>
          <a:off x="4876800" y="990600"/>
          <a:ext cx="4038600" cy="5130801"/>
        </p:xfrm>
        <a:graphic>
          <a:graphicData uri="http://schemas.openxmlformats.org/drawingml/2006/table">
            <a:tbl>
              <a:tblPr/>
              <a:tblGrid>
                <a:gridCol w="1371600"/>
                <a:gridCol w="914400"/>
                <a:gridCol w="838200"/>
                <a:gridCol w="914400"/>
              </a:tblGrid>
              <a:tr h="7334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smtClean="0">
                          <a:ln>
                            <a:noFill/>
                          </a:ln>
                          <a:solidFill>
                            <a:schemeClr val="tx1"/>
                          </a:solidFill>
                          <a:effectLst/>
                          <a:latin typeface="Times New Roman" pitchFamily="18" charset="0"/>
                        </a:rPr>
                        <a:t>Espèce</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700" b="1" i="0" u="none" strike="noStrike" cap="none" normalizeH="0" baseline="0" smtClean="0">
                          <a:ln>
                            <a:noFill/>
                          </a:ln>
                          <a:solidFill>
                            <a:schemeClr val="tx1"/>
                          </a:solidFill>
                          <a:effectLst/>
                          <a:latin typeface="Times New Roman" pitchFamily="18" charset="0"/>
                        </a:rPr>
                        <a:t>Keesom</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700" b="1" i="0" u="none" strike="noStrike" cap="none" normalizeH="0" baseline="0" smtClean="0">
                          <a:ln>
                            <a:noFill/>
                          </a:ln>
                          <a:solidFill>
                            <a:schemeClr val="tx1"/>
                          </a:solidFill>
                          <a:effectLst/>
                          <a:latin typeface="Times New Roman" pitchFamily="18" charset="0"/>
                        </a:rPr>
                        <a:t>en %</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700" b="1" i="0" u="none" strike="noStrike" cap="none" normalizeH="0" baseline="0" smtClean="0">
                          <a:ln>
                            <a:noFill/>
                          </a:ln>
                          <a:solidFill>
                            <a:schemeClr val="tx1"/>
                          </a:solidFill>
                          <a:effectLst/>
                          <a:latin typeface="Times New Roman" pitchFamily="18" charset="0"/>
                        </a:rPr>
                        <a:t>Debye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700" b="1" i="0" u="none" strike="noStrike" cap="none" normalizeH="0" baseline="0" smtClean="0">
                          <a:ln>
                            <a:noFill/>
                          </a:ln>
                          <a:solidFill>
                            <a:schemeClr val="tx1"/>
                          </a:solidFill>
                          <a:effectLst/>
                          <a:latin typeface="Times New Roman" pitchFamily="18" charset="0"/>
                        </a:rPr>
                        <a:t>en %</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700" b="1" i="0" u="none" strike="noStrike" cap="none" normalizeH="0" baseline="0" smtClean="0">
                          <a:ln>
                            <a:noFill/>
                          </a:ln>
                          <a:solidFill>
                            <a:schemeClr val="tx1"/>
                          </a:solidFill>
                          <a:effectLst/>
                          <a:latin typeface="Times New Roman" pitchFamily="18" charset="0"/>
                        </a:rPr>
                        <a:t>London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700" b="1" i="0" u="none" strike="noStrike" cap="none" normalizeH="0" baseline="0" smtClean="0">
                          <a:ln>
                            <a:noFill/>
                          </a:ln>
                          <a:solidFill>
                            <a:schemeClr val="tx1"/>
                          </a:solidFill>
                          <a:effectLst/>
                          <a:latin typeface="Times New Roman" pitchFamily="18" charset="0"/>
                        </a:rPr>
                        <a:t>en %</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7318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400" b="1" i="0" u="none" strike="noStrike" cap="none" normalizeH="0" baseline="0" smtClean="0">
                          <a:ln>
                            <a:noFill/>
                          </a:ln>
                          <a:solidFill>
                            <a:schemeClr val="tx1"/>
                          </a:solidFill>
                          <a:effectLst/>
                          <a:latin typeface="Times New Roman" pitchFamily="18" charset="0"/>
                        </a:rPr>
                        <a:t>CCl</a:t>
                      </a:r>
                      <a:r>
                        <a:rPr kumimoji="0" lang="fr-FR" sz="2400" b="1" i="0" u="none" strike="noStrike" cap="none" normalizeH="0" baseline="-25000" smtClean="0">
                          <a:ln>
                            <a:noFill/>
                          </a:ln>
                          <a:solidFill>
                            <a:schemeClr val="tx1"/>
                          </a:solidFill>
                          <a:effectLst/>
                          <a:latin typeface="Times New Roman" pitchFamily="18" charset="0"/>
                        </a:rPr>
                        <a:t>4</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400" b="1" i="0" u="none" strike="noStrike" cap="none" normalizeH="0" baseline="0" smtClean="0">
                          <a:ln>
                            <a:noFill/>
                          </a:ln>
                          <a:solidFill>
                            <a:schemeClr val="tx1"/>
                          </a:solidFill>
                          <a:effectLst/>
                          <a:latin typeface="Times New Roman" pitchFamily="18" charset="0"/>
                        </a:rPr>
                        <a:t>0</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400" b="1" i="0" u="none" strike="noStrike" cap="none" normalizeH="0" baseline="0" smtClean="0">
                          <a:ln>
                            <a:noFill/>
                          </a:ln>
                          <a:solidFill>
                            <a:schemeClr val="tx1"/>
                          </a:solidFill>
                          <a:effectLst/>
                          <a:latin typeface="Times New Roman" pitchFamily="18" charset="0"/>
                        </a:rPr>
                        <a:t>0</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400" b="1" i="0" u="none" strike="noStrike" cap="none" normalizeH="0" baseline="0" smtClean="0">
                          <a:ln>
                            <a:noFill/>
                          </a:ln>
                          <a:solidFill>
                            <a:schemeClr val="tx1"/>
                          </a:solidFill>
                          <a:effectLst/>
                          <a:latin typeface="Times New Roman" pitchFamily="18" charset="0"/>
                        </a:rPr>
                        <a:t>100</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7334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400" b="1" i="0" u="none" strike="noStrike" cap="none" normalizeH="0" baseline="0" smtClean="0">
                          <a:ln>
                            <a:noFill/>
                          </a:ln>
                          <a:solidFill>
                            <a:schemeClr val="tx1"/>
                          </a:solidFill>
                          <a:effectLst/>
                          <a:latin typeface="Times New Roman" pitchFamily="18" charset="0"/>
                        </a:rPr>
                        <a:t>C</a:t>
                      </a:r>
                      <a:r>
                        <a:rPr kumimoji="0" lang="fr-FR" sz="2400" b="1" i="0" u="none" strike="noStrike" cap="none" normalizeH="0" baseline="-25000" smtClean="0">
                          <a:ln>
                            <a:noFill/>
                          </a:ln>
                          <a:solidFill>
                            <a:schemeClr val="tx1"/>
                          </a:solidFill>
                          <a:effectLst/>
                          <a:latin typeface="Times New Roman" pitchFamily="18" charset="0"/>
                        </a:rPr>
                        <a:t>2</a:t>
                      </a:r>
                      <a:r>
                        <a:rPr kumimoji="0" lang="fr-FR" sz="2400" b="1" i="0" u="none" strike="noStrike" cap="none" normalizeH="0" baseline="0" smtClean="0">
                          <a:ln>
                            <a:noFill/>
                          </a:ln>
                          <a:solidFill>
                            <a:schemeClr val="tx1"/>
                          </a:solidFill>
                          <a:effectLst/>
                          <a:latin typeface="Times New Roman" pitchFamily="18" charset="0"/>
                        </a:rPr>
                        <a:t>H</a:t>
                      </a:r>
                      <a:r>
                        <a:rPr kumimoji="0" lang="fr-FR" sz="2400" b="1" i="0" u="none" strike="noStrike" cap="none" normalizeH="0" baseline="-25000" smtClean="0">
                          <a:ln>
                            <a:noFill/>
                          </a:ln>
                          <a:solidFill>
                            <a:schemeClr val="tx1"/>
                          </a:solidFill>
                          <a:effectLst/>
                          <a:latin typeface="Times New Roman" pitchFamily="18" charset="0"/>
                        </a:rPr>
                        <a:t>5</a:t>
                      </a:r>
                      <a:r>
                        <a:rPr kumimoji="0" lang="fr-FR" sz="2400" b="1" i="0" u="none" strike="noStrike" cap="none" normalizeH="0" baseline="0" smtClean="0">
                          <a:ln>
                            <a:noFill/>
                          </a:ln>
                          <a:solidFill>
                            <a:schemeClr val="tx1"/>
                          </a:solidFill>
                          <a:effectLst/>
                          <a:latin typeface="Times New Roman" pitchFamily="18" charset="0"/>
                        </a:rPr>
                        <a:t>OH</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400" b="1" i="0" u="none" strike="noStrike" cap="none" normalizeH="0" baseline="0" smtClean="0">
                          <a:ln>
                            <a:noFill/>
                          </a:ln>
                          <a:solidFill>
                            <a:schemeClr val="tx1"/>
                          </a:solidFill>
                          <a:effectLst/>
                          <a:latin typeface="Times New Roman" pitchFamily="18" charset="0"/>
                        </a:rPr>
                        <a:t>42</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400" b="1" i="0" u="none" strike="noStrike" cap="none" normalizeH="0" baseline="0" smtClean="0">
                          <a:ln>
                            <a:noFill/>
                          </a:ln>
                          <a:solidFill>
                            <a:schemeClr val="tx1"/>
                          </a:solidFill>
                          <a:effectLst/>
                          <a:latin typeface="Times New Roman" pitchFamily="18" charset="0"/>
                        </a:rPr>
                        <a:t>10</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400" b="1" i="0" u="none" strike="noStrike" cap="none" normalizeH="0" baseline="0" smtClean="0">
                          <a:ln>
                            <a:noFill/>
                          </a:ln>
                          <a:solidFill>
                            <a:schemeClr val="tx1"/>
                          </a:solidFill>
                          <a:effectLst/>
                          <a:latin typeface="Times New Roman" pitchFamily="18" charset="0"/>
                        </a:rPr>
                        <a:t>48</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7334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400" b="1" i="0" u="none" strike="noStrike" cap="none" normalizeH="0" baseline="0" smtClean="0">
                          <a:ln>
                            <a:noFill/>
                          </a:ln>
                          <a:solidFill>
                            <a:schemeClr val="tx1"/>
                          </a:solidFill>
                          <a:effectLst/>
                          <a:latin typeface="Times New Roman" pitchFamily="18" charset="0"/>
                        </a:rPr>
                        <a:t>C</a:t>
                      </a:r>
                      <a:r>
                        <a:rPr kumimoji="0" lang="fr-FR" sz="2400" b="1" i="0" u="none" strike="noStrike" cap="none" normalizeH="0" baseline="-25000" smtClean="0">
                          <a:ln>
                            <a:noFill/>
                          </a:ln>
                          <a:solidFill>
                            <a:schemeClr val="tx1"/>
                          </a:solidFill>
                          <a:effectLst/>
                          <a:latin typeface="Times New Roman" pitchFamily="18" charset="0"/>
                        </a:rPr>
                        <a:t>6</a:t>
                      </a:r>
                      <a:r>
                        <a:rPr kumimoji="0" lang="fr-FR" sz="2400" b="1" i="0" u="none" strike="noStrike" cap="none" normalizeH="0" baseline="0" smtClean="0">
                          <a:ln>
                            <a:noFill/>
                          </a:ln>
                          <a:solidFill>
                            <a:schemeClr val="tx1"/>
                          </a:solidFill>
                          <a:effectLst/>
                          <a:latin typeface="Times New Roman" pitchFamily="18" charset="0"/>
                        </a:rPr>
                        <a:t>H</a:t>
                      </a:r>
                      <a:r>
                        <a:rPr kumimoji="0" lang="fr-FR" sz="2400" b="1" i="0" u="none" strike="noStrike" cap="none" normalizeH="0" baseline="-25000" smtClean="0">
                          <a:ln>
                            <a:noFill/>
                          </a:ln>
                          <a:solidFill>
                            <a:schemeClr val="tx1"/>
                          </a:solidFill>
                          <a:effectLst/>
                          <a:latin typeface="Times New Roman" pitchFamily="18" charset="0"/>
                        </a:rPr>
                        <a:t>6</a:t>
                      </a:r>
                      <a:r>
                        <a:rPr kumimoji="0" lang="fr-FR" sz="2400" b="1" i="0" u="none" strike="noStrike" cap="none" normalizeH="0" baseline="0" smtClean="0">
                          <a:ln>
                            <a:noFill/>
                          </a:ln>
                          <a:solidFill>
                            <a:schemeClr val="tx1"/>
                          </a:solidFill>
                          <a:effectLst/>
                          <a:latin typeface="Times New Roman" pitchFamily="18" charset="0"/>
                        </a:rPr>
                        <a:t> </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400" b="1" i="0" u="none" strike="noStrike" cap="none" normalizeH="0" baseline="0" smtClean="0">
                          <a:ln>
                            <a:noFill/>
                          </a:ln>
                          <a:solidFill>
                            <a:schemeClr val="tx1"/>
                          </a:solidFill>
                          <a:effectLst/>
                          <a:latin typeface="Times New Roman" pitchFamily="18" charset="0"/>
                        </a:rPr>
                        <a:t>0</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400" b="1" i="0" u="none" strike="noStrike" cap="none" normalizeH="0" baseline="0" smtClean="0">
                          <a:ln>
                            <a:noFill/>
                          </a:ln>
                          <a:solidFill>
                            <a:schemeClr val="tx1"/>
                          </a:solidFill>
                          <a:effectLst/>
                          <a:latin typeface="Times New Roman" pitchFamily="18" charset="0"/>
                        </a:rPr>
                        <a:t>0</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400" b="1" i="0" u="none" strike="noStrike" cap="none" normalizeH="0" baseline="0" smtClean="0">
                          <a:ln>
                            <a:noFill/>
                          </a:ln>
                          <a:solidFill>
                            <a:schemeClr val="tx1"/>
                          </a:solidFill>
                          <a:effectLst/>
                          <a:latin typeface="Times New Roman" pitchFamily="18" charset="0"/>
                        </a:rPr>
                        <a:t>100</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7334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400" b="1" i="0" u="none" strike="noStrike" cap="none" normalizeH="0" baseline="0" smtClean="0">
                          <a:ln>
                            <a:noFill/>
                          </a:ln>
                          <a:solidFill>
                            <a:schemeClr val="tx1"/>
                          </a:solidFill>
                          <a:effectLst/>
                          <a:latin typeface="Times New Roman" pitchFamily="18" charset="0"/>
                        </a:rPr>
                        <a:t>C</a:t>
                      </a:r>
                      <a:r>
                        <a:rPr kumimoji="0" lang="fr-FR" sz="2400" b="1" i="0" u="none" strike="noStrike" cap="none" normalizeH="0" baseline="-25000" smtClean="0">
                          <a:ln>
                            <a:noFill/>
                          </a:ln>
                          <a:solidFill>
                            <a:schemeClr val="tx1"/>
                          </a:solidFill>
                          <a:effectLst/>
                          <a:latin typeface="Times New Roman" pitchFamily="18" charset="0"/>
                        </a:rPr>
                        <a:t>6</a:t>
                      </a:r>
                      <a:r>
                        <a:rPr kumimoji="0" lang="fr-FR" sz="2400" b="1" i="0" u="none" strike="noStrike" cap="none" normalizeH="0" baseline="0" smtClean="0">
                          <a:ln>
                            <a:noFill/>
                          </a:ln>
                          <a:solidFill>
                            <a:schemeClr val="tx1"/>
                          </a:solidFill>
                          <a:effectLst/>
                          <a:latin typeface="Times New Roman" pitchFamily="18" charset="0"/>
                        </a:rPr>
                        <a:t>H</a:t>
                      </a:r>
                      <a:r>
                        <a:rPr kumimoji="0" lang="fr-FR" sz="2400" b="1" i="0" u="none" strike="noStrike" cap="none" normalizeH="0" baseline="-25000" smtClean="0">
                          <a:ln>
                            <a:noFill/>
                          </a:ln>
                          <a:solidFill>
                            <a:schemeClr val="tx1"/>
                          </a:solidFill>
                          <a:effectLst/>
                          <a:latin typeface="Times New Roman" pitchFamily="18" charset="0"/>
                        </a:rPr>
                        <a:t>5</a:t>
                      </a:r>
                      <a:r>
                        <a:rPr kumimoji="0" lang="fr-FR" sz="2400" b="1" i="0" u="none" strike="noStrike" cap="none" normalizeH="0" baseline="0" smtClean="0">
                          <a:ln>
                            <a:noFill/>
                          </a:ln>
                          <a:solidFill>
                            <a:schemeClr val="tx1"/>
                          </a:solidFill>
                          <a:effectLst/>
                          <a:latin typeface="Times New Roman" pitchFamily="18" charset="0"/>
                        </a:rPr>
                        <a:t>Cl</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400" b="1" i="0" u="none" strike="noStrike" cap="none" normalizeH="0" baseline="0" smtClean="0">
                          <a:ln>
                            <a:noFill/>
                          </a:ln>
                          <a:solidFill>
                            <a:schemeClr val="tx1"/>
                          </a:solidFill>
                          <a:effectLst/>
                          <a:latin typeface="Times New Roman" pitchFamily="18" charset="0"/>
                        </a:rPr>
                        <a:t>13</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400" b="1" i="0" u="none" strike="noStrike" cap="none" normalizeH="0" baseline="0" smtClean="0">
                          <a:ln>
                            <a:noFill/>
                          </a:ln>
                          <a:solidFill>
                            <a:schemeClr val="tx1"/>
                          </a:solidFill>
                          <a:effectLst/>
                          <a:latin typeface="Times New Roman" pitchFamily="18" charset="0"/>
                        </a:rPr>
                        <a:t>9</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400" b="1" i="0" u="none" strike="noStrike" cap="none" normalizeH="0" baseline="0" smtClean="0">
                          <a:ln>
                            <a:noFill/>
                          </a:ln>
                          <a:solidFill>
                            <a:schemeClr val="tx1"/>
                          </a:solidFill>
                          <a:effectLst/>
                          <a:latin typeface="Times New Roman" pitchFamily="18" charset="0"/>
                        </a:rPr>
                        <a:t>78</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7318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400" b="1" i="0" u="none" strike="noStrike" cap="none" normalizeH="0" baseline="0" smtClean="0">
                          <a:ln>
                            <a:noFill/>
                          </a:ln>
                          <a:solidFill>
                            <a:schemeClr val="tx1"/>
                          </a:solidFill>
                          <a:effectLst/>
                          <a:latin typeface="Times New Roman" pitchFamily="18" charset="0"/>
                        </a:rPr>
                        <a:t>C</a:t>
                      </a:r>
                      <a:r>
                        <a:rPr kumimoji="0" lang="fr-FR" sz="2400" b="1" i="0" u="none" strike="noStrike" cap="none" normalizeH="0" baseline="-25000" smtClean="0">
                          <a:ln>
                            <a:noFill/>
                          </a:ln>
                          <a:solidFill>
                            <a:schemeClr val="tx1"/>
                          </a:solidFill>
                          <a:effectLst/>
                          <a:latin typeface="Times New Roman" pitchFamily="18" charset="0"/>
                        </a:rPr>
                        <a:t>6</a:t>
                      </a:r>
                      <a:r>
                        <a:rPr kumimoji="0" lang="fr-FR" sz="2400" b="1" i="0" u="none" strike="noStrike" cap="none" normalizeH="0" baseline="0" smtClean="0">
                          <a:ln>
                            <a:noFill/>
                          </a:ln>
                          <a:solidFill>
                            <a:schemeClr val="tx1"/>
                          </a:solidFill>
                          <a:effectLst/>
                          <a:latin typeface="Times New Roman" pitchFamily="18" charset="0"/>
                        </a:rPr>
                        <a:t>H</a:t>
                      </a:r>
                      <a:r>
                        <a:rPr kumimoji="0" lang="fr-FR" sz="2400" b="1" i="0" u="none" strike="noStrike" cap="none" normalizeH="0" baseline="-25000" smtClean="0">
                          <a:ln>
                            <a:noFill/>
                          </a:ln>
                          <a:solidFill>
                            <a:schemeClr val="tx1"/>
                          </a:solidFill>
                          <a:effectLst/>
                          <a:latin typeface="Times New Roman" pitchFamily="18" charset="0"/>
                        </a:rPr>
                        <a:t>5</a:t>
                      </a:r>
                      <a:r>
                        <a:rPr kumimoji="0" lang="fr-FR" sz="2400" b="1" i="0" u="none" strike="noStrike" cap="none" normalizeH="0" baseline="0" smtClean="0">
                          <a:ln>
                            <a:noFill/>
                          </a:ln>
                          <a:solidFill>
                            <a:schemeClr val="tx1"/>
                          </a:solidFill>
                          <a:effectLst/>
                          <a:latin typeface="Times New Roman" pitchFamily="18" charset="0"/>
                        </a:rPr>
                        <a:t>OH</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400" b="1" i="0" u="none" strike="noStrike" cap="none" normalizeH="0" baseline="0" smtClean="0">
                          <a:ln>
                            <a:noFill/>
                          </a:ln>
                          <a:solidFill>
                            <a:schemeClr val="tx1"/>
                          </a:solidFill>
                          <a:effectLst/>
                          <a:latin typeface="Times New Roman" pitchFamily="18" charset="0"/>
                        </a:rPr>
                        <a:t>14</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400" b="1" i="0" u="none" strike="noStrike" cap="none" normalizeH="0" baseline="0" smtClean="0">
                          <a:ln>
                            <a:noFill/>
                          </a:ln>
                          <a:solidFill>
                            <a:schemeClr val="tx1"/>
                          </a:solidFill>
                          <a:effectLst/>
                          <a:latin typeface="Times New Roman" pitchFamily="18" charset="0"/>
                        </a:rPr>
                        <a:t>9</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400" b="1" i="0" u="none" strike="noStrike" cap="none" normalizeH="0" baseline="0" smtClean="0">
                          <a:ln>
                            <a:noFill/>
                          </a:ln>
                          <a:solidFill>
                            <a:schemeClr val="tx1"/>
                          </a:solidFill>
                          <a:effectLst/>
                          <a:latin typeface="Times New Roman" pitchFamily="18" charset="0"/>
                        </a:rPr>
                        <a:t>77</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7334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400" b="1" i="0" u="none" strike="noStrike" cap="none" normalizeH="0" baseline="0" smtClean="0">
                          <a:ln>
                            <a:noFill/>
                          </a:ln>
                          <a:solidFill>
                            <a:schemeClr val="tx1"/>
                          </a:solidFill>
                          <a:effectLst/>
                          <a:latin typeface="Times New Roman" pitchFamily="18" charset="0"/>
                        </a:rPr>
                        <a:t>H</a:t>
                      </a:r>
                      <a:r>
                        <a:rPr kumimoji="0" lang="fr-FR" sz="2400" b="1" i="0" u="none" strike="noStrike" cap="none" normalizeH="0" baseline="-25000" smtClean="0">
                          <a:ln>
                            <a:noFill/>
                          </a:ln>
                          <a:solidFill>
                            <a:schemeClr val="tx1"/>
                          </a:solidFill>
                          <a:effectLst/>
                          <a:latin typeface="Times New Roman" pitchFamily="18" charset="0"/>
                        </a:rPr>
                        <a:t>2</a:t>
                      </a:r>
                      <a:r>
                        <a:rPr kumimoji="0" lang="fr-FR" sz="2400" b="1" i="0" u="none" strike="noStrike" cap="none" normalizeH="0" baseline="0" smtClean="0">
                          <a:ln>
                            <a:noFill/>
                          </a:ln>
                          <a:solidFill>
                            <a:schemeClr val="tx1"/>
                          </a:solidFill>
                          <a:effectLst/>
                          <a:latin typeface="Times New Roman" pitchFamily="18" charset="0"/>
                        </a:rPr>
                        <a:t>O</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400" b="1" i="0" u="none" strike="noStrike" cap="none" normalizeH="0" baseline="0" smtClean="0">
                          <a:ln>
                            <a:noFill/>
                          </a:ln>
                          <a:solidFill>
                            <a:schemeClr val="tx1"/>
                          </a:solidFill>
                          <a:effectLst/>
                          <a:latin typeface="Times New Roman" pitchFamily="18" charset="0"/>
                        </a:rPr>
                        <a:t>85</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400" b="1" i="0" u="none" strike="noStrike" cap="none" normalizeH="0" baseline="0" smtClean="0">
                          <a:ln>
                            <a:noFill/>
                          </a:ln>
                          <a:solidFill>
                            <a:schemeClr val="tx1"/>
                          </a:solidFill>
                          <a:effectLst/>
                          <a:latin typeface="Times New Roman" pitchFamily="18" charset="0"/>
                        </a:rPr>
                        <a:t>5</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400" b="1" i="0" u="none" strike="noStrike" cap="none" normalizeH="0" baseline="0" smtClean="0">
                          <a:ln>
                            <a:noFill/>
                          </a:ln>
                          <a:solidFill>
                            <a:schemeClr val="tx1"/>
                          </a:solidFill>
                          <a:effectLst/>
                          <a:latin typeface="Times New Roman" pitchFamily="18" charset="0"/>
                        </a:rPr>
                        <a:t>10</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Tree>
  </p:cSld>
  <p:clrMapOvr>
    <a:masterClrMapping/>
  </p:clrMapOvr>
  <p:transition spd="med">
    <p:random/>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a:xfrm>
            <a:off x="304800" y="-228600"/>
            <a:ext cx="8382000" cy="1143000"/>
          </a:xfrm>
        </p:spPr>
        <p:txBody>
          <a:bodyPr/>
          <a:lstStyle/>
          <a:p>
            <a:r>
              <a:rPr lang="fr-FR" sz="4000">
                <a:solidFill>
                  <a:schemeClr val="accent2"/>
                </a:solidFill>
              </a:rPr>
              <a:t>Résumé des interactions en chimie</a:t>
            </a:r>
          </a:p>
        </p:txBody>
      </p:sp>
      <p:graphicFrame>
        <p:nvGraphicFramePr>
          <p:cNvPr id="111619" name="Group 3"/>
          <p:cNvGraphicFramePr>
            <a:graphicFrameLocks noGrp="1"/>
          </p:cNvGraphicFramePr>
          <p:nvPr/>
        </p:nvGraphicFramePr>
        <p:xfrm>
          <a:off x="457200" y="1295400"/>
          <a:ext cx="8001000" cy="5592510"/>
        </p:xfrm>
        <a:graphic>
          <a:graphicData uri="http://schemas.openxmlformats.org/drawingml/2006/table">
            <a:tbl>
              <a:tblPr/>
              <a:tblGrid>
                <a:gridCol w="2506663"/>
                <a:gridCol w="1531937"/>
                <a:gridCol w="1752600"/>
                <a:gridCol w="2209800"/>
              </a:tblGrid>
              <a:tr h="8477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400" b="1" i="0" u="none" strike="noStrike" cap="none" normalizeH="0" baseline="0" smtClean="0">
                          <a:ln>
                            <a:noFill/>
                          </a:ln>
                          <a:solidFill>
                            <a:schemeClr val="bg1"/>
                          </a:solidFill>
                          <a:effectLst/>
                          <a:latin typeface="Times New Roman" pitchFamily="18" charset="0"/>
                        </a:rPr>
                        <a:t>Interaction</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2400" b="1" i="0" u="none" strike="noStrike" cap="none" normalizeH="0" baseline="0" smtClean="0">
                        <a:ln>
                          <a:noFill/>
                        </a:ln>
                        <a:solidFill>
                          <a:schemeClr val="bg1"/>
                        </a:solidFill>
                        <a:effectLst/>
                        <a:latin typeface="Times New Roman" pitchFamily="18"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400" b="1" i="0" u="none" strike="noStrike" cap="none" normalizeH="0" baseline="0" smtClean="0">
                          <a:ln>
                            <a:noFill/>
                          </a:ln>
                          <a:solidFill>
                            <a:schemeClr val="bg1"/>
                          </a:solidFill>
                          <a:effectLst/>
                          <a:latin typeface="Times New Roman" pitchFamily="18" charset="0"/>
                        </a:rPr>
                        <a:t>Force</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400" b="1" i="0" u="none" strike="noStrike" cap="none" normalizeH="0" baseline="0" smtClean="0">
                          <a:ln>
                            <a:noFill/>
                          </a:ln>
                          <a:solidFill>
                            <a:schemeClr val="bg1"/>
                          </a:solidFill>
                          <a:effectLst/>
                          <a:latin typeface="Times New Roman" pitchFamily="18" charset="0"/>
                        </a:rPr>
                        <a:t>Énergie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400" b="1" i="0" u="none" strike="noStrike" cap="none" normalizeH="0" baseline="0" smtClean="0">
                          <a:ln>
                            <a:noFill/>
                          </a:ln>
                          <a:solidFill>
                            <a:schemeClr val="bg1"/>
                          </a:solidFill>
                          <a:effectLst/>
                          <a:latin typeface="Times New Roman" pitchFamily="18" charset="0"/>
                        </a:rPr>
                        <a:t>kJ/mol</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400" b="1" i="0" u="none" strike="noStrike" cap="none" normalizeH="0" baseline="0" smtClean="0">
                          <a:ln>
                            <a:noFill/>
                          </a:ln>
                          <a:solidFill>
                            <a:schemeClr val="bg1"/>
                          </a:solidFill>
                          <a:effectLst/>
                          <a:latin typeface="Times New Roman" pitchFamily="18" charset="0"/>
                        </a:rPr>
                        <a:t>Portée</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2"/>
                    </a:solidFill>
                  </a:tcPr>
                </a:tc>
              </a:tr>
              <a:tr h="520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200" b="1" i="0" u="none" strike="noStrike" cap="none" normalizeH="0" baseline="0" smtClean="0">
                          <a:ln>
                            <a:noFill/>
                          </a:ln>
                          <a:solidFill>
                            <a:schemeClr val="tx1"/>
                          </a:solidFill>
                          <a:effectLst/>
                          <a:latin typeface="Times New Roman" pitchFamily="18" charset="0"/>
                        </a:rPr>
                        <a:t>Covalente</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200" b="1" i="0" u="none" strike="noStrike" cap="none" normalizeH="0" baseline="0" smtClean="0">
                          <a:ln>
                            <a:noFill/>
                          </a:ln>
                          <a:solidFill>
                            <a:schemeClr val="tx1"/>
                          </a:solidFill>
                          <a:effectLst/>
                          <a:latin typeface="Times New Roman" pitchFamily="18" charset="0"/>
                        </a:rPr>
                        <a:t>Très forte</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200" b="1" i="0" u="none" strike="noStrike" cap="none" normalizeH="0" baseline="0" smtClean="0">
                          <a:ln>
                            <a:noFill/>
                          </a:ln>
                          <a:solidFill>
                            <a:schemeClr val="tx1"/>
                          </a:solidFill>
                          <a:effectLst/>
                          <a:latin typeface="Times New Roman" pitchFamily="18" charset="0"/>
                        </a:rPr>
                        <a:t>100 à 500</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200" b="1" i="0" u="none" strike="noStrike" cap="none" normalizeH="0" baseline="0" smtClean="0">
                          <a:ln>
                            <a:noFill/>
                          </a:ln>
                          <a:solidFill>
                            <a:schemeClr val="tx1"/>
                          </a:solidFill>
                          <a:effectLst/>
                          <a:latin typeface="Times New Roman" pitchFamily="18" charset="0"/>
                        </a:rPr>
                        <a:t>longue</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4699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200" b="1" i="0" u="none" strike="noStrike" cap="none" normalizeH="0" baseline="0" smtClean="0">
                          <a:ln>
                            <a:noFill/>
                          </a:ln>
                          <a:solidFill>
                            <a:schemeClr val="tx1"/>
                          </a:solidFill>
                          <a:effectLst/>
                          <a:latin typeface="Times New Roman" pitchFamily="18" charset="0"/>
                        </a:rPr>
                        <a:t>Ionique</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200" b="1" i="0" u="none" strike="noStrike" cap="none" normalizeH="0" baseline="0" smtClean="0">
                          <a:ln>
                            <a:noFill/>
                          </a:ln>
                          <a:solidFill>
                            <a:schemeClr val="tx1"/>
                          </a:solidFill>
                          <a:effectLst/>
                          <a:latin typeface="Times New Roman" pitchFamily="18" charset="0"/>
                        </a:rPr>
                        <a:t>1/r</a:t>
                      </a:r>
                      <a:r>
                        <a:rPr kumimoji="0" lang="fr-FR" sz="2200" b="1" i="0" u="none" strike="noStrike" cap="none" normalizeH="0" baseline="30000" smtClean="0">
                          <a:ln>
                            <a:noFill/>
                          </a:ln>
                          <a:solidFill>
                            <a:schemeClr val="tx1"/>
                          </a:solidFill>
                          <a:effectLst/>
                          <a:latin typeface="Times New Roman" pitchFamily="18" charset="0"/>
                        </a:rPr>
                        <a:t>2</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200" b="1" i="0" u="none" strike="noStrike" cap="none" normalizeH="0" baseline="0" smtClean="0">
                          <a:ln>
                            <a:noFill/>
                          </a:ln>
                          <a:solidFill>
                            <a:schemeClr val="tx1"/>
                          </a:solidFill>
                          <a:effectLst/>
                          <a:latin typeface="Times New Roman" pitchFamily="18" charset="0"/>
                        </a:rPr>
                        <a:t>100 à 500</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200" b="1" i="0" u="none" strike="noStrike" cap="none" normalizeH="0" baseline="0" smtClean="0">
                          <a:ln>
                            <a:noFill/>
                          </a:ln>
                          <a:solidFill>
                            <a:schemeClr val="tx1"/>
                          </a:solidFill>
                          <a:effectLst/>
                          <a:latin typeface="Times New Roman" pitchFamily="18" charset="0"/>
                        </a:rPr>
                        <a:t>longue</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4937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200" b="1" i="0" u="none" strike="noStrike" cap="none" normalizeH="0" baseline="0" smtClean="0">
                          <a:ln>
                            <a:noFill/>
                          </a:ln>
                          <a:solidFill>
                            <a:schemeClr val="tx1"/>
                          </a:solidFill>
                          <a:effectLst/>
                          <a:latin typeface="Times New Roman" pitchFamily="18" charset="0"/>
                        </a:rPr>
                        <a:t>Métallique</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200" b="1" i="0" u="none" strike="noStrike" cap="none" normalizeH="0" baseline="0" smtClean="0">
                          <a:ln>
                            <a:noFill/>
                          </a:ln>
                          <a:solidFill>
                            <a:schemeClr val="tx1"/>
                          </a:solidFill>
                          <a:effectLst/>
                          <a:latin typeface="Times New Roman" pitchFamily="18" charset="0"/>
                        </a:rPr>
                        <a:t>1/r</a:t>
                      </a:r>
                      <a:r>
                        <a:rPr kumimoji="0" lang="fr-FR" sz="2200" b="1" i="0" u="none" strike="noStrike" cap="none" normalizeH="0" baseline="30000" smtClean="0">
                          <a:ln>
                            <a:noFill/>
                          </a:ln>
                          <a:solidFill>
                            <a:schemeClr val="tx1"/>
                          </a:solidFill>
                          <a:effectLst/>
                          <a:latin typeface="Times New Roman" pitchFamily="18" charset="0"/>
                        </a:rPr>
                        <a:t>2</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200" b="1" i="0" u="none" strike="noStrike" cap="none" normalizeH="0" baseline="0" smtClean="0">
                          <a:ln>
                            <a:noFill/>
                          </a:ln>
                          <a:solidFill>
                            <a:schemeClr val="tx1"/>
                          </a:solidFill>
                          <a:effectLst/>
                          <a:latin typeface="Times New Roman" pitchFamily="18" charset="0"/>
                        </a:rPr>
                        <a:t>100 à 500</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200" b="1" i="0" u="none" strike="noStrike" cap="none" normalizeH="0" baseline="0" smtClean="0">
                          <a:ln>
                            <a:noFill/>
                          </a:ln>
                          <a:solidFill>
                            <a:schemeClr val="tx1"/>
                          </a:solidFill>
                          <a:effectLst/>
                          <a:latin typeface="Times New Roman" pitchFamily="18" charset="0"/>
                        </a:rPr>
                        <a:t>Longue</a:t>
                      </a:r>
                      <a:endParaRPr kumimoji="0" lang="fr-FR" sz="2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4968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200" b="1" i="0" u="none" strike="noStrike" cap="none" normalizeH="0" baseline="0" smtClean="0">
                          <a:ln>
                            <a:noFill/>
                          </a:ln>
                          <a:solidFill>
                            <a:schemeClr val="tx1"/>
                          </a:solidFill>
                          <a:effectLst/>
                          <a:latin typeface="Times New Roman" pitchFamily="18" charset="0"/>
                        </a:rPr>
                        <a:t>Ion-dipôle</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200" b="1" i="0" u="none" strike="noStrike" cap="none" normalizeH="0" baseline="0" smtClean="0">
                          <a:ln>
                            <a:noFill/>
                          </a:ln>
                          <a:solidFill>
                            <a:schemeClr val="tx1"/>
                          </a:solidFill>
                          <a:effectLst/>
                          <a:latin typeface="Times New Roman" pitchFamily="18" charset="0"/>
                        </a:rPr>
                        <a:t>1/r</a:t>
                      </a:r>
                      <a:r>
                        <a:rPr kumimoji="0" lang="fr-FR" sz="2200" b="1" i="0" u="none" strike="noStrike" cap="none" normalizeH="0" baseline="30000" smtClean="0">
                          <a:ln>
                            <a:noFill/>
                          </a:ln>
                          <a:solidFill>
                            <a:schemeClr val="tx1"/>
                          </a:solidFill>
                          <a:effectLst/>
                          <a:latin typeface="Times New Roman" pitchFamily="18" charset="0"/>
                        </a:rPr>
                        <a:t>3</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200" b="1" i="0" u="none" strike="noStrike" cap="none" normalizeH="0" baseline="0" smtClean="0">
                          <a:ln>
                            <a:noFill/>
                          </a:ln>
                          <a:solidFill>
                            <a:schemeClr val="tx1"/>
                          </a:solidFill>
                          <a:effectLst/>
                          <a:latin typeface="Times New Roman" pitchFamily="18" charset="0"/>
                        </a:rPr>
                        <a:t>15 à 40 </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200" b="1" i="0" u="none" strike="noStrike" cap="none" normalizeH="0" baseline="0" smtClean="0">
                          <a:ln>
                            <a:noFill/>
                          </a:ln>
                          <a:solidFill>
                            <a:schemeClr val="tx1"/>
                          </a:solidFill>
                          <a:effectLst/>
                          <a:latin typeface="Times New Roman" pitchFamily="18" charset="0"/>
                        </a:rPr>
                        <a:t>Courte</a:t>
                      </a:r>
                      <a:endParaRPr kumimoji="0" lang="fr-FR" sz="2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4937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200" b="1" i="0" u="none" strike="noStrike" cap="none" normalizeH="0" baseline="0" smtClean="0">
                          <a:ln>
                            <a:noFill/>
                          </a:ln>
                          <a:solidFill>
                            <a:schemeClr val="tx1"/>
                          </a:solidFill>
                          <a:effectLst/>
                          <a:latin typeface="Times New Roman" pitchFamily="18" charset="0"/>
                        </a:rPr>
                        <a:t>Dipôle-dipôle</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200" b="1" i="0" u="none" strike="noStrike" cap="none" normalizeH="0" baseline="0" smtClean="0">
                          <a:ln>
                            <a:noFill/>
                          </a:ln>
                          <a:solidFill>
                            <a:schemeClr val="tx1"/>
                          </a:solidFill>
                          <a:effectLst/>
                          <a:latin typeface="Times New Roman" pitchFamily="18" charset="0"/>
                        </a:rPr>
                        <a:t>1/r</a:t>
                      </a:r>
                      <a:r>
                        <a:rPr kumimoji="0" lang="fr-FR" sz="2200" b="1" i="0" u="none" strike="noStrike" cap="none" normalizeH="0" baseline="30000" smtClean="0">
                          <a:ln>
                            <a:noFill/>
                          </a:ln>
                          <a:solidFill>
                            <a:schemeClr val="tx1"/>
                          </a:solidFill>
                          <a:effectLst/>
                          <a:latin typeface="Times New Roman" pitchFamily="18" charset="0"/>
                        </a:rPr>
                        <a:t>7 </a:t>
                      </a:r>
                      <a:r>
                        <a:rPr kumimoji="0" lang="fr-FR" sz="1600" b="1" i="0" u="none" strike="noStrike" cap="none" normalizeH="0" baseline="0" smtClean="0">
                          <a:ln>
                            <a:noFill/>
                          </a:ln>
                          <a:solidFill>
                            <a:schemeClr val="tx1"/>
                          </a:solidFill>
                          <a:effectLst/>
                          <a:latin typeface="Times New Roman" pitchFamily="18" charset="0"/>
                        </a:rPr>
                        <a:t>(liquide)</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200" b="1" i="0" u="none" strike="noStrike" cap="none" normalizeH="0" baseline="0" smtClean="0">
                          <a:ln>
                            <a:noFill/>
                          </a:ln>
                          <a:solidFill>
                            <a:schemeClr val="tx1"/>
                          </a:solidFill>
                          <a:effectLst/>
                          <a:latin typeface="Times New Roman" pitchFamily="18" charset="0"/>
                        </a:rPr>
                        <a:t>0,5 à 3 </a:t>
                      </a:r>
                      <a:r>
                        <a:rPr kumimoji="0" lang="fr-FR" sz="1600" b="1" i="0" u="none" strike="noStrike" cap="none" normalizeH="0" baseline="0" smtClean="0">
                          <a:ln>
                            <a:noFill/>
                          </a:ln>
                          <a:solidFill>
                            <a:schemeClr val="tx1"/>
                          </a:solidFill>
                          <a:effectLst/>
                          <a:latin typeface="Times New Roman" pitchFamily="18" charset="0"/>
                        </a:rPr>
                        <a:t>(sauf H)</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200" b="1" i="0" u="none" strike="noStrike" cap="none" normalizeH="0" baseline="0" smtClean="0">
                          <a:ln>
                            <a:noFill/>
                          </a:ln>
                          <a:solidFill>
                            <a:schemeClr val="tx1"/>
                          </a:solidFill>
                          <a:effectLst/>
                          <a:latin typeface="Times New Roman" pitchFamily="18" charset="0"/>
                        </a:rPr>
                        <a:t>Très courte</a:t>
                      </a:r>
                      <a:endParaRPr kumimoji="0" lang="fr-FR" sz="2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520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200" b="1" i="0" u="none" strike="noStrike" cap="none" normalizeH="0" baseline="0" smtClean="0">
                          <a:ln>
                            <a:noFill/>
                          </a:ln>
                          <a:solidFill>
                            <a:schemeClr val="tx1"/>
                          </a:solidFill>
                          <a:effectLst/>
                          <a:latin typeface="Times New Roman" pitchFamily="18" charset="0"/>
                        </a:rPr>
                        <a:t>Liaison hydrogène</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200" b="1" i="0" u="none" strike="noStrike" cap="none" normalizeH="0" baseline="0" smtClean="0">
                          <a:ln>
                            <a:noFill/>
                          </a:ln>
                          <a:solidFill>
                            <a:schemeClr val="tx1"/>
                          </a:solidFill>
                          <a:effectLst/>
                          <a:latin typeface="Times New Roman" pitchFamily="18" charset="0"/>
                        </a:rPr>
                        <a:t>1/r</a:t>
                      </a:r>
                      <a:r>
                        <a:rPr kumimoji="0" lang="fr-FR" sz="2200" b="1" i="0" u="none" strike="noStrike" cap="none" normalizeH="0" baseline="30000" smtClean="0">
                          <a:ln>
                            <a:noFill/>
                          </a:ln>
                          <a:solidFill>
                            <a:schemeClr val="tx1"/>
                          </a:solidFill>
                          <a:effectLst/>
                          <a:latin typeface="Times New Roman" pitchFamily="18" charset="0"/>
                        </a:rPr>
                        <a:t>7</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200" b="1" i="0" u="none" strike="noStrike" cap="none" normalizeH="0" baseline="0" smtClean="0">
                          <a:ln>
                            <a:noFill/>
                          </a:ln>
                          <a:solidFill>
                            <a:schemeClr val="tx1"/>
                          </a:solidFill>
                          <a:effectLst/>
                          <a:latin typeface="Times New Roman" pitchFamily="18" charset="0"/>
                        </a:rPr>
                        <a:t>5 à 30</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200" b="1" i="0" u="none" strike="noStrike" cap="none" normalizeH="0" baseline="0" smtClean="0">
                          <a:ln>
                            <a:noFill/>
                          </a:ln>
                          <a:solidFill>
                            <a:schemeClr val="tx1"/>
                          </a:solidFill>
                          <a:effectLst/>
                          <a:latin typeface="Times New Roman" pitchFamily="18" charset="0"/>
                        </a:rPr>
                        <a:t>Très courte</a:t>
                      </a:r>
                      <a:endParaRPr kumimoji="0" lang="fr-FR" sz="2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6683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200" b="1" i="0" u="none" strike="noStrike" cap="none" normalizeH="0" baseline="0" smtClean="0">
                          <a:ln>
                            <a:noFill/>
                          </a:ln>
                          <a:solidFill>
                            <a:schemeClr val="tx1"/>
                          </a:solidFill>
                          <a:effectLst/>
                          <a:latin typeface="Times New Roman" pitchFamily="18" charset="0"/>
                        </a:rPr>
                        <a:t>Dipôle-dipôle induit</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200" b="1" i="0" u="none" strike="noStrike" cap="none" normalizeH="0" baseline="0" smtClean="0">
                          <a:ln>
                            <a:noFill/>
                          </a:ln>
                          <a:solidFill>
                            <a:schemeClr val="tx1"/>
                          </a:solidFill>
                          <a:effectLst/>
                          <a:latin typeface="Times New Roman" pitchFamily="18" charset="0"/>
                        </a:rPr>
                        <a:t>1/r</a:t>
                      </a:r>
                      <a:r>
                        <a:rPr kumimoji="0" lang="fr-FR" sz="2200" b="1" i="0" u="none" strike="noStrike" cap="none" normalizeH="0" baseline="30000" smtClean="0">
                          <a:ln>
                            <a:noFill/>
                          </a:ln>
                          <a:solidFill>
                            <a:schemeClr val="tx1"/>
                          </a:solidFill>
                          <a:effectLst/>
                          <a:latin typeface="Times New Roman" pitchFamily="18" charset="0"/>
                        </a:rPr>
                        <a:t>7</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200" b="1" i="0" u="none" strike="noStrike" cap="none" normalizeH="0" baseline="0" smtClean="0">
                          <a:ln>
                            <a:noFill/>
                          </a:ln>
                          <a:solidFill>
                            <a:schemeClr val="tx1"/>
                          </a:solidFill>
                          <a:effectLst/>
                          <a:latin typeface="Times New Roman" pitchFamily="18" charset="0"/>
                        </a:rPr>
                        <a:t>0,02 à 0,5</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200" b="1" i="0" u="none" strike="noStrike" cap="none" normalizeH="0" baseline="0" smtClean="0">
                          <a:ln>
                            <a:noFill/>
                          </a:ln>
                          <a:solidFill>
                            <a:schemeClr val="tx1"/>
                          </a:solidFill>
                          <a:effectLst/>
                          <a:latin typeface="Times New Roman" pitchFamily="18" charset="0"/>
                        </a:rPr>
                        <a:t>Très courte</a:t>
                      </a:r>
                      <a:endParaRPr kumimoji="0" lang="fr-FR" sz="2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8620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200" b="1" i="0" u="none" strike="noStrike" cap="none" normalizeH="0" baseline="0" smtClean="0">
                          <a:ln>
                            <a:noFill/>
                          </a:ln>
                          <a:solidFill>
                            <a:schemeClr val="tx1"/>
                          </a:solidFill>
                          <a:effectLst/>
                          <a:latin typeface="Times New Roman" pitchFamily="18" charset="0"/>
                        </a:rPr>
                        <a:t>Dipôle instantané-</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200" b="1" i="0" u="none" strike="noStrike" cap="none" normalizeH="0" baseline="0" smtClean="0">
                          <a:ln>
                            <a:noFill/>
                          </a:ln>
                          <a:solidFill>
                            <a:schemeClr val="tx1"/>
                          </a:solidFill>
                          <a:effectLst/>
                          <a:latin typeface="Times New Roman" pitchFamily="18" charset="0"/>
                        </a:rPr>
                        <a:t>Dipôle induit</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200" b="1" i="0" u="none" strike="noStrike" cap="none" normalizeH="0" baseline="0" smtClean="0">
                          <a:ln>
                            <a:noFill/>
                          </a:ln>
                          <a:solidFill>
                            <a:schemeClr val="tx1"/>
                          </a:solidFill>
                          <a:effectLst/>
                          <a:latin typeface="Times New Roman" pitchFamily="18" charset="0"/>
                        </a:rPr>
                        <a:t>1/r</a:t>
                      </a:r>
                      <a:r>
                        <a:rPr kumimoji="0" lang="fr-FR" sz="2200" b="1" i="0" u="none" strike="noStrike" cap="none" normalizeH="0" baseline="30000" smtClean="0">
                          <a:ln>
                            <a:noFill/>
                          </a:ln>
                          <a:solidFill>
                            <a:schemeClr val="tx1"/>
                          </a:solidFill>
                          <a:effectLst/>
                          <a:latin typeface="Times New Roman" pitchFamily="18" charset="0"/>
                        </a:rPr>
                        <a:t>7</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200" b="1" i="0" u="none" strike="noStrike" cap="none" normalizeH="0" baseline="0" smtClean="0">
                          <a:ln>
                            <a:noFill/>
                          </a:ln>
                          <a:solidFill>
                            <a:schemeClr val="tx1"/>
                          </a:solidFill>
                          <a:effectLst/>
                          <a:latin typeface="Times New Roman" pitchFamily="18" charset="0"/>
                        </a:rPr>
                        <a:t>0,5 à 10</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200" b="1" i="0" u="none" strike="noStrike" cap="none" normalizeH="0" baseline="0" smtClean="0">
                          <a:ln>
                            <a:noFill/>
                          </a:ln>
                          <a:solidFill>
                            <a:schemeClr val="tx1"/>
                          </a:solidFill>
                          <a:effectLst/>
                          <a:latin typeface="Times New Roman" pitchFamily="18" charset="0"/>
                        </a:rPr>
                        <a:t>Très courte</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2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
        <p:nvSpPr>
          <p:cNvPr id="111675" name="Line 59"/>
          <p:cNvSpPr>
            <a:spLocks noChangeShapeType="1"/>
          </p:cNvSpPr>
          <p:nvPr/>
        </p:nvSpPr>
        <p:spPr bwMode="auto">
          <a:xfrm>
            <a:off x="2971800" y="1295400"/>
            <a:ext cx="0" cy="838200"/>
          </a:xfrm>
          <a:prstGeom prst="line">
            <a:avLst/>
          </a:prstGeom>
          <a:noFill/>
          <a:ln w="38100">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11676" name="Line 60"/>
          <p:cNvSpPr>
            <a:spLocks noChangeShapeType="1"/>
          </p:cNvSpPr>
          <p:nvPr/>
        </p:nvSpPr>
        <p:spPr bwMode="auto">
          <a:xfrm>
            <a:off x="6248400" y="1295400"/>
            <a:ext cx="0" cy="838200"/>
          </a:xfrm>
          <a:prstGeom prst="line">
            <a:avLst/>
          </a:prstGeom>
          <a:noFill/>
          <a:ln w="38100">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11677" name="Line 61"/>
          <p:cNvSpPr>
            <a:spLocks noChangeShapeType="1"/>
          </p:cNvSpPr>
          <p:nvPr/>
        </p:nvSpPr>
        <p:spPr bwMode="auto">
          <a:xfrm>
            <a:off x="4419600" y="1295400"/>
            <a:ext cx="0" cy="838200"/>
          </a:xfrm>
          <a:prstGeom prst="line">
            <a:avLst/>
          </a:prstGeom>
          <a:noFill/>
          <a:ln w="38100">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Tree>
  </p:cSld>
  <p:clrMapOvr>
    <a:masterClrMapping/>
  </p:clrMapOvr>
  <p:transition spd="med">
    <p:random/>
  </p:transition>
</p:sld>
</file>

<file path=ppt/slides/slide1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0" y="-228600"/>
            <a:ext cx="9144000" cy="1143000"/>
          </a:xfrm>
        </p:spPr>
        <p:txBody>
          <a:bodyPr/>
          <a:lstStyle/>
          <a:p>
            <a:r>
              <a:rPr lang="fr-FR" sz="3600">
                <a:solidFill>
                  <a:srgbClr val="00FFFF"/>
                </a:solidFill>
                <a:latin typeface="Arial" charset="0"/>
              </a:rPr>
              <a:t>Interprétation de l’hydrophobie </a:t>
            </a:r>
          </a:p>
        </p:txBody>
      </p:sp>
      <p:sp>
        <p:nvSpPr>
          <p:cNvPr id="114691" name="Rectangle 3"/>
          <p:cNvSpPr>
            <a:spLocks noGrp="1" noChangeArrowheads="1"/>
          </p:cNvSpPr>
          <p:nvPr>
            <p:ph type="body" sz="half" idx="1"/>
          </p:nvPr>
        </p:nvSpPr>
        <p:spPr>
          <a:xfrm>
            <a:off x="0" y="1295400"/>
            <a:ext cx="4343400" cy="5562600"/>
          </a:xfrm>
        </p:spPr>
        <p:txBody>
          <a:bodyPr/>
          <a:lstStyle/>
          <a:p>
            <a:pPr>
              <a:lnSpc>
                <a:spcPct val="90000"/>
              </a:lnSpc>
            </a:pPr>
            <a:r>
              <a:rPr lang="fr-FR" sz="2200">
                <a:solidFill>
                  <a:schemeClr val="bg1"/>
                </a:solidFill>
              </a:rPr>
              <a:t>L’hydrophobie ne résulte pas d’une répulsion entre les molécules d’eau et d’alcane. Il n’y a que des forces d’attraction en jeu !</a:t>
            </a:r>
            <a:endParaRPr lang="fr-FR" sz="1000">
              <a:solidFill>
                <a:schemeClr val="bg1"/>
              </a:solidFill>
            </a:endParaRPr>
          </a:p>
          <a:p>
            <a:pPr>
              <a:lnSpc>
                <a:spcPct val="90000"/>
              </a:lnSpc>
            </a:pPr>
            <a:endParaRPr lang="fr-FR" sz="1000">
              <a:solidFill>
                <a:schemeClr val="bg1"/>
              </a:solidFill>
            </a:endParaRPr>
          </a:p>
          <a:p>
            <a:pPr>
              <a:lnSpc>
                <a:spcPct val="90000"/>
              </a:lnSpc>
            </a:pPr>
            <a:r>
              <a:rPr lang="fr-FR" sz="2200">
                <a:solidFill>
                  <a:schemeClr val="bg1"/>
                </a:solidFill>
              </a:rPr>
              <a:t>Cependant, la tendance des molécules d’eau à s’attirer les unes les autres par des liens hydrogène est forte, alors que les liens du type dipôle-dipôle induit entre molécules d’eau et d’alcane sont nettement plus faibles</a:t>
            </a:r>
          </a:p>
          <a:p>
            <a:pPr>
              <a:lnSpc>
                <a:spcPct val="90000"/>
              </a:lnSpc>
            </a:pPr>
            <a:endParaRPr lang="fr-FR" sz="1000">
              <a:solidFill>
                <a:schemeClr val="bg1"/>
              </a:solidFill>
            </a:endParaRPr>
          </a:p>
          <a:p>
            <a:pPr>
              <a:lnSpc>
                <a:spcPct val="90000"/>
              </a:lnSpc>
            </a:pPr>
            <a:r>
              <a:rPr lang="fr-FR" sz="2200">
                <a:solidFill>
                  <a:schemeClr val="bg1"/>
                </a:solidFill>
              </a:rPr>
              <a:t>Le regroupement naturel des molécules d’eau abaisse l’énergie potentielle du système et le mélange ne se fait pas</a:t>
            </a:r>
          </a:p>
        </p:txBody>
      </p:sp>
      <p:pic>
        <p:nvPicPr>
          <p:cNvPr id="114692" name="Picture 4" descr="C:\WINDOWS\Application Data\Microsoft\Media Catalog\Copie (2) de hydrophobicbonds.gif"/>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4343400" y="1447800"/>
            <a:ext cx="4572000" cy="4648200"/>
          </a:xfrm>
          <a:solidFill>
            <a:schemeClr val="bg1"/>
          </a:solidFill>
        </p:spPr>
      </p:pic>
      <p:sp>
        <p:nvSpPr>
          <p:cNvPr id="114693" name="Rectangle 5"/>
          <p:cNvSpPr>
            <a:spLocks noChangeArrowheads="1"/>
          </p:cNvSpPr>
          <p:nvPr/>
        </p:nvSpPr>
        <p:spPr bwMode="auto">
          <a:xfrm>
            <a:off x="5638800" y="5715000"/>
            <a:ext cx="1905000" cy="304800"/>
          </a:xfrm>
          <a:prstGeom prst="rect">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800"/>
          </a:p>
        </p:txBody>
      </p:sp>
      <p:sp>
        <p:nvSpPr>
          <p:cNvPr id="114694" name="Text Box 6"/>
          <p:cNvSpPr txBox="1">
            <a:spLocks noChangeArrowheads="1"/>
          </p:cNvSpPr>
          <p:nvPr/>
        </p:nvSpPr>
        <p:spPr bwMode="auto">
          <a:xfrm>
            <a:off x="5638800" y="5715000"/>
            <a:ext cx="2133600" cy="336550"/>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sz="1600"/>
              <a:t> Interactions de London</a:t>
            </a:r>
          </a:p>
        </p:txBody>
      </p:sp>
      <p:sp>
        <p:nvSpPr>
          <p:cNvPr id="114695" name="Text Box 7"/>
          <p:cNvSpPr txBox="1">
            <a:spLocks noChangeArrowheads="1"/>
          </p:cNvSpPr>
          <p:nvPr/>
        </p:nvSpPr>
        <p:spPr bwMode="auto">
          <a:xfrm>
            <a:off x="5562600" y="1371600"/>
            <a:ext cx="2209800" cy="336550"/>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sz="1600"/>
              <a:t> « Liaisons hydrogène »</a:t>
            </a:r>
          </a:p>
        </p:txBody>
      </p:sp>
    </p:spTree>
  </p:cSld>
  <p:clrMapOvr>
    <a:masterClrMapping/>
  </p:clrMapOvr>
  <p:transition spd="med">
    <p:random/>
  </p:transition>
</p:sld>
</file>

<file path=ppt/slides/slide1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533400" y="152400"/>
            <a:ext cx="8081963" cy="1143000"/>
          </a:xfrm>
        </p:spPr>
        <p:txBody>
          <a:bodyPr/>
          <a:lstStyle/>
          <a:p>
            <a:r>
              <a:rPr lang="fr-FR" sz="4000">
                <a:solidFill>
                  <a:schemeClr val="accent2"/>
                </a:solidFill>
              </a:rPr>
              <a:t>Conséquences sur la miscibilité des alcools à l’eau (1)</a:t>
            </a:r>
          </a:p>
        </p:txBody>
      </p:sp>
      <p:sp>
        <p:nvSpPr>
          <p:cNvPr id="115715" name="Text Box 3"/>
          <p:cNvSpPr txBox="1">
            <a:spLocks noChangeArrowheads="1"/>
          </p:cNvSpPr>
          <p:nvPr/>
        </p:nvSpPr>
        <p:spPr bwMode="auto">
          <a:xfrm>
            <a:off x="228600" y="1371600"/>
            <a:ext cx="8274050" cy="1096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2200"/>
              <a:t>Le méthanol, l’éthanol et le propanol sont miscibles à l’eau, le butanol</a:t>
            </a:r>
          </a:p>
          <a:p>
            <a:r>
              <a:rPr lang="fr-FR" sz="2200"/>
              <a:t>peu soluble, le pentanol très peu et au-delà, la miscibilité est quasi nulle.</a:t>
            </a:r>
          </a:p>
          <a:p>
            <a:endParaRPr lang="fr-FR" sz="2200"/>
          </a:p>
        </p:txBody>
      </p:sp>
      <p:pic>
        <p:nvPicPr>
          <p:cNvPr id="11571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2133600"/>
            <a:ext cx="26670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5717" name="Text Box 5"/>
          <p:cNvSpPr txBox="1">
            <a:spLocks noChangeArrowheads="1"/>
          </p:cNvSpPr>
          <p:nvPr/>
        </p:nvSpPr>
        <p:spPr bwMode="auto">
          <a:xfrm>
            <a:off x="239713" y="3886200"/>
            <a:ext cx="8304212" cy="277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buClr>
                <a:schemeClr val="tx2"/>
              </a:buClr>
              <a:buSzPct val="155000"/>
              <a:buFontTx/>
              <a:buChar char="•"/>
            </a:pPr>
            <a:r>
              <a:rPr lang="fr-FR" sz="2200"/>
              <a:t> Dans le cas des monoalcools, on peut dire que la solubilité diminue </a:t>
            </a:r>
          </a:p>
          <a:p>
            <a:pPr>
              <a:buClr>
                <a:schemeClr val="tx2"/>
              </a:buClr>
              <a:buSzPct val="155000"/>
            </a:pPr>
            <a:r>
              <a:rPr lang="fr-FR" sz="2200"/>
              <a:t>avec la longueur de la chaîne carbonée (hydrophobe). </a:t>
            </a:r>
          </a:p>
          <a:p>
            <a:pPr>
              <a:buClr>
                <a:schemeClr val="tx2"/>
              </a:buClr>
              <a:buSzPct val="155000"/>
              <a:buFontTx/>
              <a:buChar char="•"/>
            </a:pPr>
            <a:r>
              <a:rPr lang="fr-FR" sz="2200"/>
              <a:t> Dans le cas des polyalcools, pour une même longueur de chaîne, </a:t>
            </a:r>
          </a:p>
          <a:p>
            <a:r>
              <a:rPr lang="fr-FR" sz="2200"/>
              <a:t>la solubilité augmente avec le nombre de groupes fonctionnels OH</a:t>
            </a:r>
          </a:p>
          <a:p>
            <a:r>
              <a:rPr lang="fr-FR" sz="2200"/>
              <a:t>substitués sur la chaîne : ainsi le butanediol est très soluble dans l’eau.</a:t>
            </a:r>
          </a:p>
          <a:p>
            <a:pPr>
              <a:buClr>
                <a:schemeClr val="tx2"/>
              </a:buClr>
              <a:buSzPct val="155000"/>
              <a:buFontTx/>
              <a:buChar char="•"/>
            </a:pPr>
            <a:r>
              <a:rPr lang="fr-FR" sz="2200"/>
              <a:t> Pour véhiculer l’énergie, le sang solubilise le glucose, chaîne à six </a:t>
            </a:r>
          </a:p>
          <a:p>
            <a:pPr>
              <a:buClr>
                <a:schemeClr val="tx2"/>
              </a:buClr>
              <a:buSzPct val="145000"/>
            </a:pPr>
            <a:r>
              <a:rPr lang="fr-FR" sz="2200"/>
              <a:t>atomes de carbone portant six groupes polaires dont cinq groupes OH. </a:t>
            </a:r>
          </a:p>
          <a:p>
            <a:pPr>
              <a:buClr>
                <a:schemeClr val="tx2"/>
              </a:buClr>
              <a:buSzPct val="155000"/>
              <a:buFontTx/>
              <a:buChar char="•"/>
            </a:pPr>
            <a:r>
              <a:rPr lang="fr-FR" sz="2200"/>
              <a:t> Le même raisonnement peut être fait avec les amines RNH</a:t>
            </a:r>
            <a:r>
              <a:rPr lang="fr-FR" sz="2200" baseline="-25000"/>
              <a:t>2</a:t>
            </a:r>
            <a:r>
              <a:rPr lang="fr-FR" sz="2200"/>
              <a:t>.</a:t>
            </a:r>
          </a:p>
        </p:txBody>
      </p:sp>
      <p:grpSp>
        <p:nvGrpSpPr>
          <p:cNvPr id="115718" name="Group 6"/>
          <p:cNvGrpSpPr>
            <a:grpSpLocks/>
          </p:cNvGrpSpPr>
          <p:nvPr/>
        </p:nvGrpSpPr>
        <p:grpSpPr bwMode="auto">
          <a:xfrm>
            <a:off x="304800" y="2209800"/>
            <a:ext cx="5867400" cy="1766888"/>
            <a:chOff x="192" y="1392"/>
            <a:chExt cx="3696" cy="1113"/>
          </a:xfrm>
        </p:grpSpPr>
        <p:sp>
          <p:nvSpPr>
            <p:cNvPr id="115719" name="Text Box 7"/>
            <p:cNvSpPr txBox="1">
              <a:spLocks noChangeArrowheads="1"/>
            </p:cNvSpPr>
            <p:nvPr/>
          </p:nvSpPr>
          <p:spPr bwMode="auto">
            <a:xfrm>
              <a:off x="1344" y="1392"/>
              <a:ext cx="2544" cy="1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sz="2200"/>
                <a:t>Dans le cas de l’éthanol, la part</a:t>
              </a:r>
            </a:p>
            <a:p>
              <a:r>
                <a:rPr lang="fr-FR" sz="2200"/>
                <a:t>hydrophobe de la molécule est très réduite, contrairement au </a:t>
              </a:r>
            </a:p>
            <a:p>
              <a:r>
                <a:rPr lang="fr-FR" sz="2200"/>
                <a:t>cas de la molécule d’hexanol.</a:t>
              </a:r>
            </a:p>
            <a:p>
              <a:endParaRPr lang="fr-FR" sz="2200"/>
            </a:p>
          </p:txBody>
        </p:sp>
        <p:pic>
          <p:nvPicPr>
            <p:cNvPr id="115720"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 y="1440"/>
              <a:ext cx="1056" cy="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15715"/>
                                        </p:tgtEl>
                                        <p:attrNameLst>
                                          <p:attrName>style.visibility</p:attrName>
                                        </p:attrNameLst>
                                      </p:cBhvr>
                                      <p:to>
                                        <p:strVal val="visible"/>
                                      </p:to>
                                    </p:set>
                                    <p:anim calcmode="lin" valueType="num">
                                      <p:cBhvr>
                                        <p:cTn id="7" dur="500" fill="hold"/>
                                        <p:tgtEl>
                                          <p:spTgt spid="115715"/>
                                        </p:tgtEl>
                                        <p:attrNameLst>
                                          <p:attrName>ppt_w</p:attrName>
                                        </p:attrNameLst>
                                      </p:cBhvr>
                                      <p:tavLst>
                                        <p:tav tm="0">
                                          <p:val>
                                            <p:fltVal val="0"/>
                                          </p:val>
                                        </p:tav>
                                        <p:tav tm="100000">
                                          <p:val>
                                            <p:strVal val="#ppt_w"/>
                                          </p:val>
                                        </p:tav>
                                      </p:tavLst>
                                    </p:anim>
                                    <p:anim calcmode="lin" valueType="num">
                                      <p:cBhvr>
                                        <p:cTn id="8" dur="500" fill="hold"/>
                                        <p:tgtEl>
                                          <p:spTgt spid="115715"/>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115718"/>
                                        </p:tgtEl>
                                        <p:attrNameLst>
                                          <p:attrName>style.visibility</p:attrName>
                                        </p:attrNameLst>
                                      </p:cBhvr>
                                      <p:to>
                                        <p:strVal val="visible"/>
                                      </p:to>
                                    </p:set>
                                    <p:anim calcmode="lin" valueType="num">
                                      <p:cBhvr additive="base">
                                        <p:cTn id="13" dur="500" fill="hold"/>
                                        <p:tgtEl>
                                          <p:spTgt spid="115718"/>
                                        </p:tgtEl>
                                        <p:attrNameLst>
                                          <p:attrName>ppt_x</p:attrName>
                                        </p:attrNameLst>
                                      </p:cBhvr>
                                      <p:tavLst>
                                        <p:tav tm="0">
                                          <p:val>
                                            <p:strVal val="0-#ppt_w/2"/>
                                          </p:val>
                                        </p:tav>
                                        <p:tav tm="100000">
                                          <p:val>
                                            <p:strVal val="#ppt_x"/>
                                          </p:val>
                                        </p:tav>
                                      </p:tavLst>
                                    </p:anim>
                                    <p:anim calcmode="lin" valueType="num">
                                      <p:cBhvr additive="base">
                                        <p:cTn id="14" dur="500" fill="hold"/>
                                        <p:tgtEl>
                                          <p:spTgt spid="115718"/>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5" presetClass="entr" presetSubtype="10" fill="hold" nodeType="clickEffect">
                                  <p:stCondLst>
                                    <p:cond delay="0"/>
                                  </p:stCondLst>
                                  <p:childTnLst>
                                    <p:set>
                                      <p:cBhvr>
                                        <p:cTn id="18" dur="1" fill="hold">
                                          <p:stCondLst>
                                            <p:cond delay="0"/>
                                          </p:stCondLst>
                                        </p:cTn>
                                        <p:tgtEl>
                                          <p:spTgt spid="115716"/>
                                        </p:tgtEl>
                                        <p:attrNameLst>
                                          <p:attrName>style.visibility</p:attrName>
                                        </p:attrNameLst>
                                      </p:cBhvr>
                                      <p:to>
                                        <p:strVal val="visible"/>
                                      </p:to>
                                    </p:set>
                                    <p:animEffect transition="in" filter="checkerboard(across)">
                                      <p:cBhvr>
                                        <p:cTn id="19" dur="500"/>
                                        <p:tgtEl>
                                          <p:spTgt spid="115716"/>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7" presetClass="entr" presetSubtype="10" fill="hold" grpId="0" nodeType="clickEffect">
                                  <p:stCondLst>
                                    <p:cond delay="0"/>
                                  </p:stCondLst>
                                  <p:childTnLst>
                                    <p:set>
                                      <p:cBhvr>
                                        <p:cTn id="23" dur="1" fill="hold">
                                          <p:stCondLst>
                                            <p:cond delay="0"/>
                                          </p:stCondLst>
                                        </p:cTn>
                                        <p:tgtEl>
                                          <p:spTgt spid="115717"/>
                                        </p:tgtEl>
                                        <p:attrNameLst>
                                          <p:attrName>style.visibility</p:attrName>
                                        </p:attrNameLst>
                                      </p:cBhvr>
                                      <p:to>
                                        <p:strVal val="visible"/>
                                      </p:to>
                                    </p:set>
                                    <p:anim calcmode="lin" valueType="num">
                                      <p:cBhvr>
                                        <p:cTn id="24" dur="500" fill="hold"/>
                                        <p:tgtEl>
                                          <p:spTgt spid="115717"/>
                                        </p:tgtEl>
                                        <p:attrNameLst>
                                          <p:attrName>ppt_w</p:attrName>
                                        </p:attrNameLst>
                                      </p:cBhvr>
                                      <p:tavLst>
                                        <p:tav tm="0">
                                          <p:val>
                                            <p:fltVal val="0"/>
                                          </p:val>
                                        </p:tav>
                                        <p:tav tm="100000">
                                          <p:val>
                                            <p:strVal val="#ppt_w"/>
                                          </p:val>
                                        </p:tav>
                                      </p:tavLst>
                                    </p:anim>
                                    <p:anim calcmode="lin" valueType="num">
                                      <p:cBhvr>
                                        <p:cTn id="25" dur="500" fill="hold"/>
                                        <p:tgtEl>
                                          <p:spTgt spid="11571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5" grpId="0" autoUpdateAnimBg="0"/>
      <p:bldP spid="115717" grpId="0" autoUpdateAnimBg="0"/>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a:xfrm>
            <a:off x="533400" y="152400"/>
            <a:ext cx="8081963" cy="1143000"/>
          </a:xfrm>
        </p:spPr>
        <p:txBody>
          <a:bodyPr/>
          <a:lstStyle/>
          <a:p>
            <a:r>
              <a:rPr lang="fr-FR" sz="4000">
                <a:solidFill>
                  <a:schemeClr val="accent2"/>
                </a:solidFill>
              </a:rPr>
              <a:t>Conséquences sur la miscibilité des alcools à l’eau (2)</a:t>
            </a:r>
          </a:p>
        </p:txBody>
      </p:sp>
      <p:pic>
        <p:nvPicPr>
          <p:cNvPr id="116739" name="Picture 3"/>
          <p:cNvPicPr>
            <a:picLocks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4268788" y="3733800"/>
            <a:ext cx="4038600" cy="2362200"/>
          </a:xfrm>
        </p:spPr>
      </p:pic>
      <p:pic>
        <p:nvPicPr>
          <p:cNvPr id="116740" name="Picture 4"/>
          <p:cNvPicPr>
            <a:picLocks noChangeAspect="1" noChangeArrowheads="1"/>
          </p:cNvPicPr>
          <p:nvPr>
            <p:ph type="body" sz="half" idx="1"/>
          </p:nvPr>
        </p:nvPicPr>
        <p:blipFill>
          <a:blip r:embed="rId3">
            <a:extLst>
              <a:ext uri="{28A0092B-C50C-407E-A947-70E740481C1C}">
                <a14:useLocalDpi xmlns:a14="http://schemas.microsoft.com/office/drawing/2010/main" val="0"/>
              </a:ext>
            </a:extLst>
          </a:blip>
          <a:srcRect/>
          <a:stretch>
            <a:fillRect/>
          </a:stretch>
        </p:blipFill>
        <p:spPr>
          <a:xfrm>
            <a:off x="687388" y="3733800"/>
            <a:ext cx="3048000" cy="2362200"/>
          </a:xfrm>
          <a:noFill/>
          <a:ln/>
          <a:extLs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Lst>
        </p:spPr>
      </p:pic>
      <p:sp>
        <p:nvSpPr>
          <p:cNvPr id="116741" name="Text Box 5"/>
          <p:cNvSpPr txBox="1">
            <a:spLocks noChangeArrowheads="1"/>
          </p:cNvSpPr>
          <p:nvPr/>
        </p:nvSpPr>
        <p:spPr bwMode="auto">
          <a:xfrm>
            <a:off x="457200" y="1447800"/>
            <a:ext cx="8101013" cy="210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2200"/>
              <a:t>A nombre égal d’atomes de carbone, la partie hydrophobe d’une </a:t>
            </a:r>
          </a:p>
          <a:p>
            <a:r>
              <a:rPr lang="fr-FR" sz="2200"/>
              <a:t>molécule d’alcool est plus longue dans le cas de chaînes linéaires que </a:t>
            </a:r>
          </a:p>
          <a:p>
            <a:r>
              <a:rPr lang="fr-FR" sz="2200"/>
              <a:t>dans le cas de chaînes ramifiées et exige plus de molécules d’eau pour </a:t>
            </a:r>
          </a:p>
          <a:p>
            <a:r>
              <a:rPr lang="fr-FR" sz="2200"/>
              <a:t>être solvatée. Les alcools ramifiés sont plus miscibles à l’eau que les </a:t>
            </a:r>
          </a:p>
          <a:p>
            <a:r>
              <a:rPr lang="fr-FR" sz="2200"/>
              <a:t>alcools linéaires. L’atome de carbone central du 2-méthylpropan2-ol, </a:t>
            </a:r>
          </a:p>
          <a:p>
            <a:r>
              <a:rPr lang="fr-FR" sz="2200"/>
              <a:t>(à gauche), par exemple, est masqué aux molécules d’eau.  </a:t>
            </a:r>
          </a:p>
        </p:txBody>
      </p:sp>
      <p:sp>
        <p:nvSpPr>
          <p:cNvPr id="116742" name="Text Box 6"/>
          <p:cNvSpPr txBox="1">
            <a:spLocks noChangeArrowheads="1"/>
          </p:cNvSpPr>
          <p:nvPr/>
        </p:nvSpPr>
        <p:spPr bwMode="auto">
          <a:xfrm>
            <a:off x="762000" y="6096000"/>
            <a:ext cx="691991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2800"/>
              <a:t>Miscible à l’eau                  peu miscible à l’eau</a:t>
            </a:r>
          </a:p>
        </p:txBody>
      </p:sp>
    </p:spTree>
  </p:cSld>
  <p:clrMapOvr>
    <a:masterClrMapping/>
  </p:clrMapOvr>
  <p:transition spd="med">
    <p:random/>
  </p:transition>
</p:sld>
</file>

<file path=ppt/slides/slide1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xfrm>
            <a:off x="0" y="-304800"/>
            <a:ext cx="9144000" cy="1143000"/>
          </a:xfrm>
        </p:spPr>
        <p:txBody>
          <a:bodyPr/>
          <a:lstStyle/>
          <a:p>
            <a:r>
              <a:rPr lang="fr-FR" sz="4000">
                <a:solidFill>
                  <a:schemeClr val="accent2"/>
                </a:solidFill>
              </a:rPr>
              <a:t>Effets sur la température d’ébullition </a:t>
            </a:r>
          </a:p>
        </p:txBody>
      </p:sp>
      <p:grpSp>
        <p:nvGrpSpPr>
          <p:cNvPr id="117763" name="Group 3"/>
          <p:cNvGrpSpPr>
            <a:grpSpLocks/>
          </p:cNvGrpSpPr>
          <p:nvPr/>
        </p:nvGrpSpPr>
        <p:grpSpPr bwMode="auto">
          <a:xfrm>
            <a:off x="7543800" y="1371600"/>
            <a:ext cx="1447800" cy="2057400"/>
            <a:chOff x="144" y="672"/>
            <a:chExt cx="1008" cy="1344"/>
          </a:xfrm>
        </p:grpSpPr>
        <p:pic>
          <p:nvPicPr>
            <p:cNvPr id="11776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 y="1344"/>
              <a:ext cx="1008" cy="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776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 y="672"/>
              <a:ext cx="1008" cy="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7766" name="AutoShape 6"/>
            <p:cNvSpPr>
              <a:spLocks noChangeArrowheads="1"/>
            </p:cNvSpPr>
            <p:nvPr/>
          </p:nvSpPr>
          <p:spPr bwMode="auto">
            <a:xfrm>
              <a:off x="240" y="1056"/>
              <a:ext cx="192" cy="429"/>
            </a:xfrm>
            <a:prstGeom prst="upDownArrow">
              <a:avLst>
                <a:gd name="adj1" fmla="val 50000"/>
                <a:gd name="adj2" fmla="val 44688"/>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17767" name="AutoShape 7"/>
            <p:cNvSpPr>
              <a:spLocks noChangeArrowheads="1"/>
            </p:cNvSpPr>
            <p:nvPr/>
          </p:nvSpPr>
          <p:spPr bwMode="auto">
            <a:xfrm>
              <a:off x="720" y="1104"/>
              <a:ext cx="192" cy="429"/>
            </a:xfrm>
            <a:prstGeom prst="upDownArrow">
              <a:avLst>
                <a:gd name="adj1" fmla="val 50000"/>
                <a:gd name="adj2" fmla="val 44688"/>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pic>
        <p:nvPicPr>
          <p:cNvPr id="117768"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505200"/>
            <a:ext cx="4572000"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7769" name="Rectangle 9"/>
          <p:cNvSpPr>
            <a:spLocks noChangeArrowheads="1"/>
          </p:cNvSpPr>
          <p:nvPr/>
        </p:nvSpPr>
        <p:spPr bwMode="auto">
          <a:xfrm>
            <a:off x="228600" y="6477000"/>
            <a:ext cx="4800600" cy="381000"/>
          </a:xfrm>
          <a:prstGeom prst="rect">
            <a:avLst/>
          </a:prstGeom>
          <a:solidFill>
            <a:schemeClr val="bg1"/>
          </a:solidFill>
          <a:ln w="12700">
            <a:solidFill>
              <a:schemeClr val="bg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nvGrpSpPr>
          <p:cNvPr id="117770" name="Group 10"/>
          <p:cNvGrpSpPr>
            <a:grpSpLocks/>
          </p:cNvGrpSpPr>
          <p:nvPr/>
        </p:nvGrpSpPr>
        <p:grpSpPr bwMode="auto">
          <a:xfrm>
            <a:off x="4953000" y="3886200"/>
            <a:ext cx="3733800" cy="2514600"/>
            <a:chOff x="1632" y="1104"/>
            <a:chExt cx="2445" cy="1638"/>
          </a:xfrm>
        </p:grpSpPr>
        <p:pic>
          <p:nvPicPr>
            <p:cNvPr id="117771"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32" y="1104"/>
              <a:ext cx="2445" cy="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7772"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32" y="1920"/>
              <a:ext cx="2445" cy="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7773" name="AutoShape 13"/>
            <p:cNvSpPr>
              <a:spLocks noChangeArrowheads="1"/>
            </p:cNvSpPr>
            <p:nvPr/>
          </p:nvSpPr>
          <p:spPr bwMode="auto">
            <a:xfrm>
              <a:off x="1872" y="1728"/>
              <a:ext cx="192" cy="429"/>
            </a:xfrm>
            <a:prstGeom prst="upDownArrow">
              <a:avLst>
                <a:gd name="adj1" fmla="val 50000"/>
                <a:gd name="adj2" fmla="val 44688"/>
              </a:avLst>
            </a:prstGeom>
            <a:solidFill>
              <a:srgbClr val="FF66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17774" name="AutoShape 14"/>
            <p:cNvSpPr>
              <a:spLocks noChangeArrowheads="1"/>
            </p:cNvSpPr>
            <p:nvPr/>
          </p:nvSpPr>
          <p:spPr bwMode="auto">
            <a:xfrm>
              <a:off x="2256" y="1728"/>
              <a:ext cx="192" cy="429"/>
            </a:xfrm>
            <a:prstGeom prst="upDownArrow">
              <a:avLst>
                <a:gd name="adj1" fmla="val 50000"/>
                <a:gd name="adj2" fmla="val 44688"/>
              </a:avLst>
            </a:prstGeom>
            <a:solidFill>
              <a:srgbClr val="FF66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17775" name="AutoShape 15"/>
            <p:cNvSpPr>
              <a:spLocks noChangeArrowheads="1"/>
            </p:cNvSpPr>
            <p:nvPr/>
          </p:nvSpPr>
          <p:spPr bwMode="auto">
            <a:xfrm>
              <a:off x="2736" y="1680"/>
              <a:ext cx="192" cy="429"/>
            </a:xfrm>
            <a:prstGeom prst="upDownArrow">
              <a:avLst>
                <a:gd name="adj1" fmla="val 50000"/>
                <a:gd name="adj2" fmla="val 44688"/>
              </a:avLst>
            </a:prstGeom>
            <a:solidFill>
              <a:srgbClr val="FF66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17776" name="AutoShape 16"/>
            <p:cNvSpPr>
              <a:spLocks noChangeArrowheads="1"/>
            </p:cNvSpPr>
            <p:nvPr/>
          </p:nvSpPr>
          <p:spPr bwMode="auto">
            <a:xfrm>
              <a:off x="3264" y="1680"/>
              <a:ext cx="192" cy="429"/>
            </a:xfrm>
            <a:prstGeom prst="upDownArrow">
              <a:avLst>
                <a:gd name="adj1" fmla="val 50000"/>
                <a:gd name="adj2" fmla="val 44688"/>
              </a:avLst>
            </a:prstGeom>
            <a:solidFill>
              <a:srgbClr val="FF66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17777" name="AutoShape 17"/>
            <p:cNvSpPr>
              <a:spLocks noChangeArrowheads="1"/>
            </p:cNvSpPr>
            <p:nvPr/>
          </p:nvSpPr>
          <p:spPr bwMode="auto">
            <a:xfrm>
              <a:off x="3696" y="1632"/>
              <a:ext cx="192" cy="429"/>
            </a:xfrm>
            <a:prstGeom prst="upDownArrow">
              <a:avLst>
                <a:gd name="adj1" fmla="val 50000"/>
                <a:gd name="adj2" fmla="val 44688"/>
              </a:avLst>
            </a:prstGeom>
            <a:solidFill>
              <a:srgbClr val="FF66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sp>
        <p:nvSpPr>
          <p:cNvPr id="117778" name="Rectangle 18"/>
          <p:cNvSpPr>
            <a:spLocks noChangeArrowheads="1"/>
          </p:cNvSpPr>
          <p:nvPr/>
        </p:nvSpPr>
        <p:spPr bwMode="auto">
          <a:xfrm>
            <a:off x="228600" y="990600"/>
            <a:ext cx="7086600" cy="2667000"/>
          </a:xfrm>
          <a:prstGeom prst="rect">
            <a:avLst/>
          </a:prstGeom>
          <a:solidFill>
            <a:srgbClr val="EAEAEA"/>
          </a:solidFill>
          <a:ln w="25400">
            <a:solidFill>
              <a:srgbClr val="FF00FF"/>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p>
        </p:txBody>
      </p:sp>
      <p:sp>
        <p:nvSpPr>
          <p:cNvPr id="117779" name="Text Box 19"/>
          <p:cNvSpPr txBox="1">
            <a:spLocks noChangeArrowheads="1"/>
          </p:cNvSpPr>
          <p:nvPr/>
        </p:nvSpPr>
        <p:spPr bwMode="auto">
          <a:xfrm>
            <a:off x="304800" y="990600"/>
            <a:ext cx="7086600" cy="2563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sz="1800" b="1">
                <a:solidFill>
                  <a:schemeClr val="bg2"/>
                </a:solidFill>
              </a:rPr>
              <a:t>Les hydrocarbures sont apolaires : les liaisons intermoléculaires dans les liquides sont du type «dipôle instantané-dipôle induit». Ces liaisons sont d’autant plus fortes que les molécules sont polarisables, c’est à dire longues et riches en électrons. Dans la série linéaire des alcanes, la température d’ébullition croît donc avec la longueur de chaîne. De plus, pour les chaînes longues, l’imbrication des molécules est plus importante que pour les chaînes courtes.  Enfin, l’agitation thermique donne aux molécules une même énergie cinétique moyenne : les plus lourdes sont alors les plus lentes et les moins aptes à quitter le liquide.</a:t>
            </a:r>
          </a:p>
        </p:txBody>
      </p:sp>
      <p:sp>
        <p:nvSpPr>
          <p:cNvPr id="117780" name="Rectangle 20"/>
          <p:cNvSpPr>
            <a:spLocks noChangeArrowheads="1"/>
          </p:cNvSpPr>
          <p:nvPr/>
        </p:nvSpPr>
        <p:spPr bwMode="auto">
          <a:xfrm>
            <a:off x="7543800" y="990600"/>
            <a:ext cx="13827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2000" b="1">
                <a:solidFill>
                  <a:srgbClr val="FFFF99"/>
                </a:solidFill>
              </a:rPr>
              <a:t>Teb = - 89°</a:t>
            </a:r>
          </a:p>
        </p:txBody>
      </p:sp>
      <p:sp>
        <p:nvSpPr>
          <p:cNvPr id="117781" name="Rectangle 21"/>
          <p:cNvSpPr>
            <a:spLocks noChangeArrowheads="1"/>
          </p:cNvSpPr>
          <p:nvPr/>
        </p:nvSpPr>
        <p:spPr bwMode="auto">
          <a:xfrm>
            <a:off x="4876800" y="3810000"/>
            <a:ext cx="12366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2000" b="1">
                <a:solidFill>
                  <a:schemeClr val="bg2"/>
                </a:solidFill>
              </a:rPr>
              <a:t>Teb = 69°</a:t>
            </a:r>
          </a:p>
        </p:txBody>
      </p:sp>
    </p:spTree>
  </p:cSld>
  <p:clrMapOvr>
    <a:masterClrMapping/>
  </p:clrMapOvr>
  <p:transition spd="med">
    <p:random/>
  </p:transition>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a:xfrm>
            <a:off x="0" y="-304800"/>
            <a:ext cx="9144000" cy="1143000"/>
          </a:xfrm>
        </p:spPr>
        <p:txBody>
          <a:bodyPr/>
          <a:lstStyle/>
          <a:p>
            <a:r>
              <a:rPr lang="fr-FR" sz="4000">
                <a:solidFill>
                  <a:schemeClr val="accent2"/>
                </a:solidFill>
              </a:rPr>
              <a:t>Conséquences sur la densité des liquides</a:t>
            </a:r>
          </a:p>
        </p:txBody>
      </p:sp>
      <p:sp>
        <p:nvSpPr>
          <p:cNvPr id="118787" name="Text Box 3"/>
          <p:cNvSpPr txBox="1">
            <a:spLocks noChangeArrowheads="1"/>
          </p:cNvSpPr>
          <p:nvPr/>
        </p:nvSpPr>
        <p:spPr bwMode="auto">
          <a:xfrm>
            <a:off x="304800" y="609600"/>
            <a:ext cx="8559800" cy="2528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fr-FR" sz="2800"/>
          </a:p>
          <a:p>
            <a:r>
              <a:rPr lang="fr-FR" sz="2200"/>
              <a:t>De quoi dépend la densité des liquides ? Du volume des molécules </a:t>
            </a:r>
          </a:p>
          <a:p>
            <a:r>
              <a:rPr lang="fr-FR" sz="2200"/>
              <a:t>elle-mêmes, mais surtout des espaces intermoléculaires. Or ces espaces </a:t>
            </a:r>
          </a:p>
          <a:p>
            <a:r>
              <a:rPr lang="fr-FR" sz="2200"/>
              <a:t>entre molécules sont d’autant plus faibles que les interactions qui lient</a:t>
            </a:r>
          </a:p>
          <a:p>
            <a:r>
              <a:rPr lang="fr-FR" sz="2200"/>
              <a:t>les molécules entre elles sont fortes. Le butanol et le pentane ont à peu près le même volume moléculaire mais dans le butanol les « liaisons hydrogène » contractent l’espace intermoléculaire. La densité croît.</a:t>
            </a:r>
          </a:p>
        </p:txBody>
      </p:sp>
      <p:grpSp>
        <p:nvGrpSpPr>
          <p:cNvPr id="118788" name="Group 4"/>
          <p:cNvGrpSpPr>
            <a:grpSpLocks/>
          </p:cNvGrpSpPr>
          <p:nvPr/>
        </p:nvGrpSpPr>
        <p:grpSpPr bwMode="auto">
          <a:xfrm>
            <a:off x="609600" y="3352800"/>
            <a:ext cx="3327400" cy="1616075"/>
            <a:chOff x="192" y="1968"/>
            <a:chExt cx="2096" cy="1018"/>
          </a:xfrm>
        </p:grpSpPr>
        <p:pic>
          <p:nvPicPr>
            <p:cNvPr id="11878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 y="1968"/>
              <a:ext cx="2082" cy="10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8790" name="Text Box 6"/>
            <p:cNvSpPr txBox="1">
              <a:spLocks noChangeArrowheads="1"/>
            </p:cNvSpPr>
            <p:nvPr/>
          </p:nvSpPr>
          <p:spPr bwMode="auto">
            <a:xfrm>
              <a:off x="1632" y="2736"/>
              <a:ext cx="65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2000" b="1">
                  <a:solidFill>
                    <a:schemeClr val="bg2"/>
                  </a:solidFill>
                </a:rPr>
                <a:t>d = 0,63</a:t>
              </a:r>
            </a:p>
          </p:txBody>
        </p:sp>
      </p:grpSp>
      <p:grpSp>
        <p:nvGrpSpPr>
          <p:cNvPr id="118791" name="Group 7"/>
          <p:cNvGrpSpPr>
            <a:grpSpLocks/>
          </p:cNvGrpSpPr>
          <p:nvPr/>
        </p:nvGrpSpPr>
        <p:grpSpPr bwMode="auto">
          <a:xfrm>
            <a:off x="5486400" y="3352800"/>
            <a:ext cx="3048000" cy="1620838"/>
            <a:chOff x="240" y="3120"/>
            <a:chExt cx="1872" cy="1080"/>
          </a:xfrm>
        </p:grpSpPr>
        <p:pic>
          <p:nvPicPr>
            <p:cNvPr id="11879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 y="3120"/>
              <a:ext cx="1872" cy="1056"/>
            </a:xfrm>
            <a:prstGeom prst="rect">
              <a:avLst/>
            </a:prstGeom>
          </p:spPr>
        </p:pic>
        <p:sp>
          <p:nvSpPr>
            <p:cNvPr id="118793" name="Rectangle 9"/>
            <p:cNvSpPr>
              <a:spLocks noChangeArrowheads="1"/>
            </p:cNvSpPr>
            <p:nvPr/>
          </p:nvSpPr>
          <p:spPr bwMode="auto">
            <a:xfrm>
              <a:off x="1392" y="3936"/>
              <a:ext cx="640" cy="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2000" b="1">
                  <a:solidFill>
                    <a:schemeClr val="bg2"/>
                  </a:solidFill>
                </a:rPr>
                <a:t>d = 0,81</a:t>
              </a:r>
            </a:p>
          </p:txBody>
        </p:sp>
      </p:grpSp>
      <p:grpSp>
        <p:nvGrpSpPr>
          <p:cNvPr id="118794" name="Group 10"/>
          <p:cNvGrpSpPr>
            <a:grpSpLocks/>
          </p:cNvGrpSpPr>
          <p:nvPr/>
        </p:nvGrpSpPr>
        <p:grpSpPr bwMode="auto">
          <a:xfrm>
            <a:off x="457200" y="5043488"/>
            <a:ext cx="7924800" cy="1816100"/>
            <a:chOff x="288" y="3177"/>
            <a:chExt cx="4992" cy="1144"/>
          </a:xfrm>
        </p:grpSpPr>
        <p:sp>
          <p:nvSpPr>
            <p:cNvPr id="118795" name="Rectangle 11"/>
            <p:cNvSpPr>
              <a:spLocks noChangeArrowheads="1"/>
            </p:cNvSpPr>
            <p:nvPr/>
          </p:nvSpPr>
          <p:spPr bwMode="auto">
            <a:xfrm>
              <a:off x="288" y="3264"/>
              <a:ext cx="2828" cy="9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2200"/>
                <a:t>La molécule de butan-2,3-diol peut </a:t>
              </a:r>
            </a:p>
            <a:p>
              <a:r>
                <a:rPr lang="fr-FR" sz="2200"/>
                <a:t>donner plus de « liaisons hydrogène » </a:t>
              </a:r>
            </a:p>
            <a:p>
              <a:r>
                <a:rPr lang="fr-FR" sz="2200"/>
                <a:t>que celle de butan-1-ol. La densité </a:t>
              </a:r>
            </a:p>
            <a:p>
              <a:r>
                <a:rPr lang="fr-FR" sz="2200"/>
                <a:t>augmente en accord avec la structure. </a:t>
              </a:r>
            </a:p>
          </p:txBody>
        </p:sp>
        <p:grpSp>
          <p:nvGrpSpPr>
            <p:cNvPr id="118796" name="Group 12"/>
            <p:cNvGrpSpPr>
              <a:grpSpLocks/>
            </p:cNvGrpSpPr>
            <p:nvPr/>
          </p:nvGrpSpPr>
          <p:grpSpPr bwMode="auto">
            <a:xfrm>
              <a:off x="3168" y="3177"/>
              <a:ext cx="2112" cy="1144"/>
              <a:chOff x="3120" y="3206"/>
              <a:chExt cx="2112" cy="1106"/>
            </a:xfrm>
          </p:grpSpPr>
          <p:grpSp>
            <p:nvGrpSpPr>
              <p:cNvPr id="118797" name="Group 13"/>
              <p:cNvGrpSpPr>
                <a:grpSpLocks/>
              </p:cNvGrpSpPr>
              <p:nvPr/>
            </p:nvGrpSpPr>
            <p:grpSpPr bwMode="auto">
              <a:xfrm>
                <a:off x="3504" y="3206"/>
                <a:ext cx="1728" cy="1106"/>
                <a:chOff x="2976" y="3024"/>
                <a:chExt cx="1728" cy="1106"/>
              </a:xfrm>
            </p:grpSpPr>
            <p:pic>
              <p:nvPicPr>
                <p:cNvPr id="118798"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6" y="3024"/>
                  <a:ext cx="1728" cy="10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8799" name="Rectangle 15"/>
                <p:cNvSpPr>
                  <a:spLocks noChangeArrowheads="1"/>
                </p:cNvSpPr>
                <p:nvPr/>
              </p:nvSpPr>
              <p:spPr bwMode="auto">
                <a:xfrm>
                  <a:off x="4128" y="3888"/>
                  <a:ext cx="566" cy="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2000"/>
                    <a:t>d = 1,0</a:t>
                  </a:r>
                </a:p>
              </p:txBody>
            </p:sp>
          </p:grpSp>
          <p:sp>
            <p:nvSpPr>
              <p:cNvPr id="118800" name="AutoShape 16"/>
              <p:cNvSpPr>
                <a:spLocks noChangeArrowheads="1"/>
              </p:cNvSpPr>
              <p:nvPr/>
            </p:nvSpPr>
            <p:spPr bwMode="auto">
              <a:xfrm>
                <a:off x="3120" y="3696"/>
                <a:ext cx="336" cy="144"/>
              </a:xfrm>
              <a:prstGeom prst="rightArrow">
                <a:avLst>
                  <a:gd name="adj1" fmla="val 50000"/>
                  <a:gd name="adj2" fmla="val 58333"/>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gr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8787"/>
                                        </p:tgtEl>
                                        <p:attrNameLst>
                                          <p:attrName>style.visibility</p:attrName>
                                        </p:attrNameLst>
                                      </p:cBhvr>
                                      <p:to>
                                        <p:strVal val="visible"/>
                                      </p:to>
                                    </p:set>
                                    <p:anim calcmode="lin" valueType="num">
                                      <p:cBhvr additive="base">
                                        <p:cTn id="7" dur="500" fill="hold"/>
                                        <p:tgtEl>
                                          <p:spTgt spid="118787"/>
                                        </p:tgtEl>
                                        <p:attrNameLst>
                                          <p:attrName>ppt_x</p:attrName>
                                        </p:attrNameLst>
                                      </p:cBhvr>
                                      <p:tavLst>
                                        <p:tav tm="0">
                                          <p:val>
                                            <p:strVal val="0-#ppt_w/2"/>
                                          </p:val>
                                        </p:tav>
                                        <p:tav tm="100000">
                                          <p:val>
                                            <p:strVal val="#ppt_x"/>
                                          </p:val>
                                        </p:tav>
                                      </p:tavLst>
                                    </p:anim>
                                    <p:anim calcmode="lin" valueType="num">
                                      <p:cBhvr additive="base">
                                        <p:cTn id="8" dur="500" fill="hold"/>
                                        <p:tgtEl>
                                          <p:spTgt spid="118787"/>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ntr" presetSubtype="0" fill="hold" nodeType="clickEffect">
                                  <p:stCondLst>
                                    <p:cond delay="0"/>
                                  </p:stCondLst>
                                  <p:childTnLst>
                                    <p:set>
                                      <p:cBhvr>
                                        <p:cTn id="12" dur="1" fill="hold">
                                          <p:stCondLst>
                                            <p:cond delay="0"/>
                                          </p:stCondLst>
                                        </p:cTn>
                                        <p:tgtEl>
                                          <p:spTgt spid="118788"/>
                                        </p:tgtEl>
                                        <p:attrNameLst>
                                          <p:attrName>style.visibility</p:attrName>
                                        </p:attrNameLst>
                                      </p:cBhvr>
                                      <p:to>
                                        <p:strVal val="visible"/>
                                      </p:to>
                                    </p:set>
                                    <p:animEffect transition="in" filter="dissolve">
                                      <p:cBhvr>
                                        <p:cTn id="13" dur="500"/>
                                        <p:tgtEl>
                                          <p:spTgt spid="118788"/>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ntr" presetSubtype="0" fill="hold" nodeType="clickEffect">
                                  <p:stCondLst>
                                    <p:cond delay="0"/>
                                  </p:stCondLst>
                                  <p:childTnLst>
                                    <p:set>
                                      <p:cBhvr>
                                        <p:cTn id="17" dur="1" fill="hold">
                                          <p:stCondLst>
                                            <p:cond delay="0"/>
                                          </p:stCondLst>
                                        </p:cTn>
                                        <p:tgtEl>
                                          <p:spTgt spid="118791"/>
                                        </p:tgtEl>
                                        <p:attrNameLst>
                                          <p:attrName>style.visibility</p:attrName>
                                        </p:attrNameLst>
                                      </p:cBhvr>
                                      <p:to>
                                        <p:strVal val="visible"/>
                                      </p:to>
                                    </p:set>
                                    <p:animEffect transition="in" filter="dissolve">
                                      <p:cBhvr>
                                        <p:cTn id="18" dur="500"/>
                                        <p:tgtEl>
                                          <p:spTgt spid="118791"/>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8" fill="hold" nodeType="clickEffect">
                                  <p:stCondLst>
                                    <p:cond delay="0"/>
                                  </p:stCondLst>
                                  <p:childTnLst>
                                    <p:set>
                                      <p:cBhvr>
                                        <p:cTn id="22" dur="1" fill="hold">
                                          <p:stCondLst>
                                            <p:cond delay="0"/>
                                          </p:stCondLst>
                                        </p:cTn>
                                        <p:tgtEl>
                                          <p:spTgt spid="118794"/>
                                        </p:tgtEl>
                                        <p:attrNameLst>
                                          <p:attrName>style.visibility</p:attrName>
                                        </p:attrNameLst>
                                      </p:cBhvr>
                                      <p:to>
                                        <p:strVal val="visible"/>
                                      </p:to>
                                    </p:set>
                                    <p:anim calcmode="lin" valueType="num">
                                      <p:cBhvr additive="base">
                                        <p:cTn id="23" dur="500" fill="hold"/>
                                        <p:tgtEl>
                                          <p:spTgt spid="118794"/>
                                        </p:tgtEl>
                                        <p:attrNameLst>
                                          <p:attrName>ppt_x</p:attrName>
                                        </p:attrNameLst>
                                      </p:cBhvr>
                                      <p:tavLst>
                                        <p:tav tm="0">
                                          <p:val>
                                            <p:strVal val="0-#ppt_w/2"/>
                                          </p:val>
                                        </p:tav>
                                        <p:tav tm="100000">
                                          <p:val>
                                            <p:strVal val="#ppt_x"/>
                                          </p:val>
                                        </p:tav>
                                      </p:tavLst>
                                    </p:anim>
                                    <p:anim calcmode="lin" valueType="num">
                                      <p:cBhvr additive="base">
                                        <p:cTn id="24" dur="500" fill="hold"/>
                                        <p:tgtEl>
                                          <p:spTgt spid="1187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87" grpId="0" autoUpdateAnimBg="0"/>
    </p:bldLst>
  </p:timing>
</p:sld>
</file>

<file path=ppt/slides/slide1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a:xfrm>
            <a:off x="609600" y="0"/>
            <a:ext cx="8081963" cy="762000"/>
          </a:xfrm>
        </p:spPr>
        <p:txBody>
          <a:bodyPr/>
          <a:lstStyle/>
          <a:p>
            <a:r>
              <a:rPr lang="fr-FR">
                <a:solidFill>
                  <a:schemeClr val="accent2"/>
                </a:solidFill>
              </a:rPr>
              <a:t>Résumé</a:t>
            </a:r>
          </a:p>
        </p:txBody>
      </p:sp>
      <p:sp>
        <p:nvSpPr>
          <p:cNvPr id="125955" name="Rectangle 3"/>
          <p:cNvSpPr>
            <a:spLocks noGrp="1" noChangeArrowheads="1"/>
          </p:cNvSpPr>
          <p:nvPr>
            <p:ph type="body" idx="1"/>
          </p:nvPr>
        </p:nvSpPr>
        <p:spPr>
          <a:xfrm>
            <a:off x="457200" y="1295400"/>
            <a:ext cx="8001000" cy="5029200"/>
          </a:xfrm>
        </p:spPr>
        <p:txBody>
          <a:bodyPr/>
          <a:lstStyle/>
          <a:p>
            <a:pPr>
              <a:lnSpc>
                <a:spcPct val="90000"/>
              </a:lnSpc>
            </a:pPr>
            <a:r>
              <a:rPr lang="fr-FR" sz="2400"/>
              <a:t>Les propriétés chimiques de la matière, mises en jeu dans les synthèses par exemple, sont interprétables essentiellement par les interactions de forte énergie entre atomes (liaisons ioniques et covalentes).</a:t>
            </a:r>
          </a:p>
          <a:p>
            <a:pPr>
              <a:lnSpc>
                <a:spcPct val="90000"/>
              </a:lnSpc>
              <a:buFontTx/>
              <a:buNone/>
            </a:pPr>
            <a:endParaRPr lang="fr-FR" sz="1400"/>
          </a:p>
          <a:p>
            <a:pPr>
              <a:lnSpc>
                <a:spcPct val="90000"/>
              </a:lnSpc>
            </a:pPr>
            <a:r>
              <a:rPr lang="fr-FR" sz="2400"/>
              <a:t>Les propriétés de solubilité, changement d’état, viscosité, tension superficielle, mises en jeu dans les méthodes d’analyse et de purification (extraction, chromatographie, distillation), sont interprétables par les interactions faibles, ion-dipôle ou dipôle-dipôle  (Van der Waals).</a:t>
            </a:r>
          </a:p>
          <a:p>
            <a:pPr>
              <a:lnSpc>
                <a:spcPct val="90000"/>
              </a:lnSpc>
            </a:pPr>
            <a:endParaRPr lang="fr-FR" sz="1400"/>
          </a:p>
          <a:p>
            <a:pPr>
              <a:lnSpc>
                <a:spcPct val="90000"/>
              </a:lnSpc>
            </a:pPr>
            <a:r>
              <a:rPr lang="fr-FR" sz="2400"/>
              <a:t>Les caractères spécifiques de certaines molécules de la biologie (protéines, ADN, enzymes, lipides, ..) sont dues à l’existence des liaisons intermoléculaires de faible énergie, la température au sein des êtres vivants n’autorisant pas les transformations très énergétiques.</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25955">
                                            <p:txEl>
                                              <p:pRg st="0" end="0"/>
                                            </p:txEl>
                                          </p:spTgt>
                                        </p:tgtEl>
                                        <p:attrNameLst>
                                          <p:attrName>style.visibility</p:attrName>
                                        </p:attrNameLst>
                                      </p:cBhvr>
                                      <p:to>
                                        <p:strVal val="visible"/>
                                      </p:to>
                                    </p:set>
                                    <p:anim calcmode="lin" valueType="num">
                                      <p:cBhvr>
                                        <p:cTn id="7" dur="1000" fill="hold"/>
                                        <p:tgtEl>
                                          <p:spTgt spid="12595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25955">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25955">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25955">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125955">
                                            <p:txEl>
                                              <p:pRg st="2" end="2"/>
                                            </p:txEl>
                                          </p:spTgt>
                                        </p:tgtEl>
                                        <p:attrNameLst>
                                          <p:attrName>style.visibility</p:attrName>
                                        </p:attrNameLst>
                                      </p:cBhvr>
                                      <p:to>
                                        <p:strVal val="visible"/>
                                      </p:to>
                                    </p:set>
                                    <p:anim calcmode="lin" valueType="num">
                                      <p:cBhvr>
                                        <p:cTn id="15" dur="1000" fill="hold"/>
                                        <p:tgtEl>
                                          <p:spTgt spid="125955">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125955">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125955">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125955">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125955">
                                            <p:txEl>
                                              <p:pRg st="4" end="4"/>
                                            </p:txEl>
                                          </p:spTgt>
                                        </p:tgtEl>
                                        <p:attrNameLst>
                                          <p:attrName>style.visibility</p:attrName>
                                        </p:attrNameLst>
                                      </p:cBhvr>
                                      <p:to>
                                        <p:strVal val="visible"/>
                                      </p:to>
                                    </p:set>
                                    <p:anim calcmode="lin" valueType="num">
                                      <p:cBhvr>
                                        <p:cTn id="23" dur="1000" fill="hold"/>
                                        <p:tgtEl>
                                          <p:spTgt spid="125955">
                                            <p:txEl>
                                              <p:pRg st="4" end="4"/>
                                            </p:txEl>
                                          </p:spTgt>
                                        </p:tgtEl>
                                        <p:attrNameLst>
                                          <p:attrName>ppt_w</p:attrName>
                                        </p:attrNameLst>
                                      </p:cBhvr>
                                      <p:tavLst>
                                        <p:tav tm="0">
                                          <p:val>
                                            <p:fltVal val="0"/>
                                          </p:val>
                                        </p:tav>
                                        <p:tav tm="100000">
                                          <p:val>
                                            <p:strVal val="#ppt_w"/>
                                          </p:val>
                                        </p:tav>
                                      </p:tavLst>
                                    </p:anim>
                                    <p:anim calcmode="lin" valueType="num">
                                      <p:cBhvr>
                                        <p:cTn id="24" dur="1000" fill="hold"/>
                                        <p:tgtEl>
                                          <p:spTgt spid="125955">
                                            <p:txEl>
                                              <p:pRg st="4" end="4"/>
                                            </p:txEl>
                                          </p:spTgt>
                                        </p:tgtEl>
                                        <p:attrNameLst>
                                          <p:attrName>ppt_h</p:attrName>
                                        </p:attrNameLst>
                                      </p:cBhvr>
                                      <p:tavLst>
                                        <p:tav tm="0">
                                          <p:val>
                                            <p:fltVal val="0"/>
                                          </p:val>
                                        </p:tav>
                                        <p:tav tm="100000">
                                          <p:val>
                                            <p:strVal val="#ppt_h"/>
                                          </p:val>
                                        </p:tav>
                                      </p:tavLst>
                                    </p:anim>
                                    <p:anim calcmode="lin" valueType="num">
                                      <p:cBhvr>
                                        <p:cTn id="25" dur="1000" fill="hold"/>
                                        <p:tgtEl>
                                          <p:spTgt spid="125955">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25955">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55" grpId="0" build="p" autoUpdateAnimBg="0"/>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Text Box 2"/>
          <p:cNvSpPr txBox="1">
            <a:spLocks noChangeArrowheads="1"/>
          </p:cNvSpPr>
          <p:nvPr/>
        </p:nvSpPr>
        <p:spPr bwMode="auto">
          <a:xfrm>
            <a:off x="1600200" y="1066800"/>
            <a:ext cx="60071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sz="2000"/>
              <a:t>La chimie organique est la chimie des dérivés du carbone</a:t>
            </a:r>
          </a:p>
          <a:p>
            <a:pPr algn="ctr"/>
            <a:endParaRPr lang="fr-FR" sz="2000"/>
          </a:p>
          <a:p>
            <a:pPr algn="ctr"/>
            <a:r>
              <a:rPr lang="fr-FR" sz="2000"/>
              <a:t>H, O, N,       F, Cl, Br, Si, P... </a:t>
            </a:r>
          </a:p>
        </p:txBody>
      </p:sp>
      <p:sp>
        <p:nvSpPr>
          <p:cNvPr id="139267" name="Text Box 3"/>
          <p:cNvSpPr txBox="1">
            <a:spLocks noChangeArrowheads="1"/>
          </p:cNvSpPr>
          <p:nvPr/>
        </p:nvSpPr>
        <p:spPr bwMode="auto">
          <a:xfrm>
            <a:off x="554038" y="0"/>
            <a:ext cx="8015287"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sz="4000">
                <a:solidFill>
                  <a:schemeClr val="accent2"/>
                </a:solidFill>
              </a:rPr>
              <a:t>Chimie organique et nanotechnologies</a:t>
            </a:r>
          </a:p>
        </p:txBody>
      </p:sp>
      <p:sp>
        <p:nvSpPr>
          <p:cNvPr id="139268" name="Text Box 4"/>
          <p:cNvSpPr txBox="1">
            <a:spLocks noChangeArrowheads="1"/>
          </p:cNvSpPr>
          <p:nvPr/>
        </p:nvSpPr>
        <p:spPr bwMode="auto">
          <a:xfrm>
            <a:off x="974725" y="2833688"/>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sz="2000"/>
          </a:p>
        </p:txBody>
      </p:sp>
      <p:sp>
        <p:nvSpPr>
          <p:cNvPr id="139269" name="Text Box 5"/>
          <p:cNvSpPr txBox="1">
            <a:spLocks noChangeArrowheads="1"/>
          </p:cNvSpPr>
          <p:nvPr/>
        </p:nvSpPr>
        <p:spPr bwMode="auto">
          <a:xfrm>
            <a:off x="974725" y="2438400"/>
            <a:ext cx="7208838" cy="253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2000"/>
              <a:t>Particularités de la chimie organique :</a:t>
            </a:r>
          </a:p>
          <a:p>
            <a:endParaRPr lang="fr-FR" sz="2000"/>
          </a:p>
          <a:p>
            <a:r>
              <a:rPr lang="fr-FR" sz="2000"/>
              <a:t>	* Les molécules ont essentiellement une structure covalente</a:t>
            </a:r>
          </a:p>
          <a:p>
            <a:endParaRPr lang="fr-FR" sz="2000"/>
          </a:p>
          <a:p>
            <a:r>
              <a:rPr lang="fr-FR" sz="2000"/>
              <a:t>	* Il existe plus de 10</a:t>
            </a:r>
            <a:r>
              <a:rPr lang="fr-FR" sz="2000" baseline="30000"/>
              <a:t>7</a:t>
            </a:r>
            <a:r>
              <a:rPr lang="fr-FR" sz="2000"/>
              <a:t> molécules (RN)</a:t>
            </a:r>
          </a:p>
          <a:p>
            <a:r>
              <a:rPr lang="fr-FR" sz="2000"/>
              <a:t>		- molécules de faible masse moléculaire (&lt; 2000 g)</a:t>
            </a:r>
          </a:p>
          <a:p>
            <a:endParaRPr lang="fr-FR" sz="2000"/>
          </a:p>
          <a:p>
            <a:r>
              <a:rPr lang="fr-FR" sz="2000"/>
              <a:t>		- polymères (10</a:t>
            </a:r>
            <a:r>
              <a:rPr lang="fr-FR" sz="2000" baseline="30000"/>
              <a:t>4</a:t>
            </a:r>
            <a:r>
              <a:rPr lang="fr-FR" sz="2000"/>
              <a:t> &lt;M &lt;10</a:t>
            </a:r>
            <a:r>
              <a:rPr lang="fr-FR" sz="2000" baseline="30000"/>
              <a:t>6</a:t>
            </a:r>
            <a:r>
              <a:rPr lang="fr-FR" sz="2000"/>
              <a:t>g)</a:t>
            </a:r>
          </a:p>
        </p:txBody>
      </p:sp>
      <p:graphicFrame>
        <p:nvGraphicFramePr>
          <p:cNvPr id="139270" name="Object 6"/>
          <p:cNvGraphicFramePr>
            <a:graphicFrameLocks noChangeAspect="1"/>
          </p:cNvGraphicFramePr>
          <p:nvPr/>
        </p:nvGraphicFramePr>
        <p:xfrm>
          <a:off x="6096000" y="4572000"/>
          <a:ext cx="2209800" cy="635000"/>
        </p:xfrm>
        <a:graphic>
          <a:graphicData uri="http://schemas.openxmlformats.org/presentationml/2006/ole">
            <mc:AlternateContent xmlns:mc="http://schemas.openxmlformats.org/markup-compatibility/2006">
              <mc:Choice xmlns:v="urn:schemas-microsoft-com:vml" Requires="v">
                <p:oleObj spid="_x0000_s239617" name="CS ChemDraw Drawing" r:id="rId3" imgW="4025880" imgH="1158120" progId="ChemDraw.Document.4.5">
                  <p:embed/>
                </p:oleObj>
              </mc:Choice>
              <mc:Fallback>
                <p:oleObj name="CS ChemDraw Drawing" r:id="rId3" imgW="4025880" imgH="1158120" progId="ChemDraw.Document.4.5">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4572000"/>
                        <a:ext cx="2209800"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9271" name="Text Box 7"/>
          <p:cNvSpPr txBox="1">
            <a:spLocks noChangeArrowheads="1"/>
          </p:cNvSpPr>
          <p:nvPr/>
        </p:nvSpPr>
        <p:spPr bwMode="auto">
          <a:xfrm>
            <a:off x="2041525" y="5341938"/>
            <a:ext cx="4983163"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2000"/>
              <a:t>* Masse volumique faible </a:t>
            </a:r>
            <a:r>
              <a:rPr lang="fr-FR" sz="2000">
                <a:sym typeface="Symbol" pitchFamily="18" charset="2"/>
              </a:rPr>
              <a:t> 1g/cm</a:t>
            </a:r>
            <a:r>
              <a:rPr lang="fr-FR" sz="2000" baseline="30000">
                <a:sym typeface="Symbol" pitchFamily="18" charset="2"/>
              </a:rPr>
              <a:t>3</a:t>
            </a:r>
          </a:p>
          <a:p>
            <a:endParaRPr lang="fr-FR" sz="2000">
              <a:sym typeface="Symbol" pitchFamily="18" charset="2"/>
            </a:endParaRPr>
          </a:p>
          <a:p>
            <a:r>
              <a:rPr lang="fr-FR" sz="2000">
                <a:sym typeface="Symbol" pitchFamily="18" charset="2"/>
              </a:rPr>
              <a:t>* Stabilité thermique limitée   (T</a:t>
            </a:r>
            <a:r>
              <a:rPr lang="fr-FR" sz="2000" baseline="-25000">
                <a:sym typeface="Symbol" pitchFamily="18" charset="2"/>
              </a:rPr>
              <a:t>dec.</a:t>
            </a:r>
            <a:r>
              <a:rPr lang="fr-FR" sz="2000">
                <a:sym typeface="Symbol" pitchFamily="18" charset="2"/>
              </a:rPr>
              <a:t> &lt;  300°C)</a:t>
            </a: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Text Box 2"/>
          <p:cNvSpPr txBox="1">
            <a:spLocks noChangeArrowheads="1"/>
          </p:cNvSpPr>
          <p:nvPr/>
        </p:nvSpPr>
        <p:spPr bwMode="auto">
          <a:xfrm>
            <a:off x="1558925" y="0"/>
            <a:ext cx="60420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sz="4000">
                <a:solidFill>
                  <a:schemeClr val="accent2"/>
                </a:solidFill>
              </a:rPr>
              <a:t>Quelques ordres de grandeur</a:t>
            </a:r>
          </a:p>
        </p:txBody>
      </p:sp>
      <p:sp>
        <p:nvSpPr>
          <p:cNvPr id="155651" name="Text Box 3"/>
          <p:cNvSpPr txBox="1">
            <a:spLocks noChangeArrowheads="1"/>
          </p:cNvSpPr>
          <p:nvPr/>
        </p:nvSpPr>
        <p:spPr bwMode="auto">
          <a:xfrm>
            <a:off x="503238" y="1554163"/>
            <a:ext cx="277812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2000"/>
              <a:t>Liaisons covalentes  C</a:t>
            </a:r>
            <a:r>
              <a:rPr lang="fr-FR" sz="3200"/>
              <a:t>-</a:t>
            </a:r>
            <a:r>
              <a:rPr lang="fr-FR" sz="2000"/>
              <a:t>C</a:t>
            </a:r>
          </a:p>
        </p:txBody>
      </p:sp>
      <p:sp>
        <p:nvSpPr>
          <p:cNvPr id="155652" name="Text Box 4"/>
          <p:cNvSpPr txBox="1">
            <a:spLocks noChangeArrowheads="1"/>
          </p:cNvSpPr>
          <p:nvPr/>
        </p:nvSpPr>
        <p:spPr bwMode="auto">
          <a:xfrm>
            <a:off x="609600" y="5089525"/>
            <a:ext cx="5102225"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2000"/>
              <a:t>Liaisons H</a:t>
            </a:r>
            <a:r>
              <a:rPr lang="fr-FR" sz="2000">
                <a:solidFill>
                  <a:schemeClr val="accent2"/>
                </a:solidFill>
              </a:rPr>
              <a:t>                             E = 8 à 40 kJ.mol</a:t>
            </a:r>
            <a:r>
              <a:rPr lang="fr-FR" sz="2000" baseline="30000">
                <a:solidFill>
                  <a:schemeClr val="accent2"/>
                </a:solidFill>
              </a:rPr>
              <a:t>-1</a:t>
            </a:r>
          </a:p>
          <a:p>
            <a:r>
              <a:rPr lang="fr-FR" sz="2000">
                <a:solidFill>
                  <a:schemeClr val="accent2"/>
                </a:solidFill>
              </a:rPr>
              <a:t> </a:t>
            </a:r>
          </a:p>
          <a:p>
            <a:r>
              <a:rPr lang="fr-FR" sz="2000"/>
              <a:t>Liaisons de Van der Waals</a:t>
            </a:r>
            <a:r>
              <a:rPr lang="fr-FR" sz="2000">
                <a:solidFill>
                  <a:schemeClr val="accent2"/>
                </a:solidFill>
              </a:rPr>
              <a:t>   E = 5 à 20 kJ.mol</a:t>
            </a:r>
            <a:r>
              <a:rPr lang="fr-FR" sz="2000" baseline="30000">
                <a:solidFill>
                  <a:schemeClr val="accent2"/>
                </a:solidFill>
              </a:rPr>
              <a:t>-1</a:t>
            </a:r>
            <a:r>
              <a:rPr lang="fr-FR" sz="2000">
                <a:solidFill>
                  <a:schemeClr val="accent2"/>
                </a:solidFill>
              </a:rPr>
              <a:t> </a:t>
            </a:r>
          </a:p>
        </p:txBody>
      </p:sp>
      <p:grpSp>
        <p:nvGrpSpPr>
          <p:cNvPr id="155653" name="Group 5"/>
          <p:cNvGrpSpPr>
            <a:grpSpLocks/>
          </p:cNvGrpSpPr>
          <p:nvPr/>
        </p:nvGrpSpPr>
        <p:grpSpPr bwMode="auto">
          <a:xfrm>
            <a:off x="2057400" y="2387600"/>
            <a:ext cx="5029200" cy="2413000"/>
            <a:chOff x="960" y="880"/>
            <a:chExt cx="3168" cy="1520"/>
          </a:xfrm>
        </p:grpSpPr>
        <p:sp>
          <p:nvSpPr>
            <p:cNvPr id="155654" name="Rectangle 6"/>
            <p:cNvSpPr>
              <a:spLocks noChangeArrowheads="1"/>
            </p:cNvSpPr>
            <p:nvPr/>
          </p:nvSpPr>
          <p:spPr bwMode="auto">
            <a:xfrm>
              <a:off x="3024" y="2112"/>
              <a:ext cx="110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20000"/>
                </a:spcBef>
              </a:pPr>
              <a:endParaRPr lang="en-US" sz="2000">
                <a:solidFill>
                  <a:schemeClr val="accent2"/>
                </a:solidFill>
              </a:endParaRPr>
            </a:p>
          </p:txBody>
        </p:sp>
        <p:sp>
          <p:nvSpPr>
            <p:cNvPr id="155655" name="Rectangle 7"/>
            <p:cNvSpPr>
              <a:spLocks noChangeArrowheads="1"/>
            </p:cNvSpPr>
            <p:nvPr/>
          </p:nvSpPr>
          <p:spPr bwMode="auto">
            <a:xfrm>
              <a:off x="1920" y="2112"/>
              <a:ext cx="110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20000"/>
                </a:spcBef>
              </a:pPr>
              <a:r>
                <a:rPr lang="fr-FR" sz="2000">
                  <a:solidFill>
                    <a:schemeClr val="accent2"/>
                  </a:solidFill>
                </a:rPr>
                <a:t>0,140</a:t>
              </a:r>
            </a:p>
          </p:txBody>
        </p:sp>
        <p:sp>
          <p:nvSpPr>
            <p:cNvPr id="155656" name="Rectangle 8"/>
            <p:cNvSpPr>
              <a:spLocks noChangeArrowheads="1"/>
            </p:cNvSpPr>
            <p:nvPr/>
          </p:nvSpPr>
          <p:spPr bwMode="auto">
            <a:xfrm>
              <a:off x="960" y="2112"/>
              <a:ext cx="96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pPr>
              <a:r>
                <a:rPr lang="fr-FR" sz="2000">
                  <a:solidFill>
                    <a:schemeClr val="accent2"/>
                  </a:solidFill>
                </a:rPr>
                <a:t>Benzène</a:t>
              </a:r>
            </a:p>
          </p:txBody>
        </p:sp>
        <p:sp>
          <p:nvSpPr>
            <p:cNvPr id="155657" name="Rectangle 9"/>
            <p:cNvSpPr>
              <a:spLocks noChangeArrowheads="1"/>
            </p:cNvSpPr>
            <p:nvPr/>
          </p:nvSpPr>
          <p:spPr bwMode="auto">
            <a:xfrm>
              <a:off x="3024" y="1792"/>
              <a:ext cx="1104" cy="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20000"/>
                </a:spcBef>
              </a:pPr>
              <a:r>
                <a:rPr lang="fr-FR" sz="2000">
                  <a:solidFill>
                    <a:schemeClr val="accent2"/>
                  </a:solidFill>
                </a:rPr>
                <a:t>815</a:t>
              </a:r>
            </a:p>
          </p:txBody>
        </p:sp>
        <p:sp>
          <p:nvSpPr>
            <p:cNvPr id="155658" name="Rectangle 10"/>
            <p:cNvSpPr>
              <a:spLocks noChangeArrowheads="1"/>
            </p:cNvSpPr>
            <p:nvPr/>
          </p:nvSpPr>
          <p:spPr bwMode="auto">
            <a:xfrm>
              <a:off x="1920" y="1792"/>
              <a:ext cx="1104" cy="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20000"/>
                </a:spcBef>
              </a:pPr>
              <a:r>
                <a:rPr lang="fr-FR" sz="2000">
                  <a:solidFill>
                    <a:schemeClr val="accent2"/>
                  </a:solidFill>
                </a:rPr>
                <a:t>0,120</a:t>
              </a:r>
            </a:p>
          </p:txBody>
        </p:sp>
        <p:sp>
          <p:nvSpPr>
            <p:cNvPr id="155659" name="Rectangle 11"/>
            <p:cNvSpPr>
              <a:spLocks noChangeArrowheads="1"/>
            </p:cNvSpPr>
            <p:nvPr/>
          </p:nvSpPr>
          <p:spPr bwMode="auto">
            <a:xfrm>
              <a:off x="960" y="1792"/>
              <a:ext cx="960" cy="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pPr>
              <a:r>
                <a:rPr lang="fr-FR" sz="2000">
                  <a:solidFill>
                    <a:schemeClr val="accent2"/>
                  </a:solidFill>
                </a:rPr>
                <a:t>Acétylène</a:t>
              </a:r>
            </a:p>
          </p:txBody>
        </p:sp>
        <p:sp>
          <p:nvSpPr>
            <p:cNvPr id="155660" name="Rectangle 12"/>
            <p:cNvSpPr>
              <a:spLocks noChangeArrowheads="1"/>
            </p:cNvSpPr>
            <p:nvPr/>
          </p:nvSpPr>
          <p:spPr bwMode="auto">
            <a:xfrm>
              <a:off x="3024" y="1488"/>
              <a:ext cx="1104" cy="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20000"/>
                </a:spcBef>
              </a:pPr>
              <a:r>
                <a:rPr lang="fr-FR" sz="2000">
                  <a:solidFill>
                    <a:schemeClr val="accent2"/>
                  </a:solidFill>
                </a:rPr>
                <a:t>606</a:t>
              </a:r>
            </a:p>
          </p:txBody>
        </p:sp>
        <p:sp>
          <p:nvSpPr>
            <p:cNvPr id="155661" name="Rectangle 13"/>
            <p:cNvSpPr>
              <a:spLocks noChangeArrowheads="1"/>
            </p:cNvSpPr>
            <p:nvPr/>
          </p:nvSpPr>
          <p:spPr bwMode="auto">
            <a:xfrm>
              <a:off x="1920" y="1488"/>
              <a:ext cx="1104" cy="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20000"/>
                </a:spcBef>
              </a:pPr>
              <a:r>
                <a:rPr lang="fr-FR" sz="2000">
                  <a:solidFill>
                    <a:schemeClr val="accent2"/>
                  </a:solidFill>
                </a:rPr>
                <a:t>0,135</a:t>
              </a:r>
            </a:p>
          </p:txBody>
        </p:sp>
        <p:sp>
          <p:nvSpPr>
            <p:cNvPr id="155662" name="Rectangle 14"/>
            <p:cNvSpPr>
              <a:spLocks noChangeArrowheads="1"/>
            </p:cNvSpPr>
            <p:nvPr/>
          </p:nvSpPr>
          <p:spPr bwMode="auto">
            <a:xfrm>
              <a:off x="960" y="1488"/>
              <a:ext cx="960" cy="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pPr>
              <a:r>
                <a:rPr lang="fr-FR" sz="2000">
                  <a:solidFill>
                    <a:schemeClr val="accent2"/>
                  </a:solidFill>
                </a:rPr>
                <a:t>Ethylène</a:t>
              </a:r>
            </a:p>
          </p:txBody>
        </p:sp>
        <p:sp>
          <p:nvSpPr>
            <p:cNvPr id="155663" name="Rectangle 15"/>
            <p:cNvSpPr>
              <a:spLocks noChangeArrowheads="1"/>
            </p:cNvSpPr>
            <p:nvPr/>
          </p:nvSpPr>
          <p:spPr bwMode="auto">
            <a:xfrm>
              <a:off x="3024" y="1200"/>
              <a:ext cx="110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20000"/>
                </a:spcBef>
              </a:pPr>
              <a:r>
                <a:rPr lang="fr-FR" sz="2000">
                  <a:solidFill>
                    <a:schemeClr val="accent2"/>
                  </a:solidFill>
                </a:rPr>
                <a:t>355</a:t>
              </a:r>
            </a:p>
          </p:txBody>
        </p:sp>
        <p:sp>
          <p:nvSpPr>
            <p:cNvPr id="155664" name="Rectangle 16"/>
            <p:cNvSpPr>
              <a:spLocks noChangeArrowheads="1"/>
            </p:cNvSpPr>
            <p:nvPr/>
          </p:nvSpPr>
          <p:spPr bwMode="auto">
            <a:xfrm>
              <a:off x="1920" y="1200"/>
              <a:ext cx="110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20000"/>
                </a:spcBef>
              </a:pPr>
              <a:r>
                <a:rPr lang="fr-FR" sz="2000">
                  <a:solidFill>
                    <a:schemeClr val="accent2"/>
                  </a:solidFill>
                </a:rPr>
                <a:t>0,154</a:t>
              </a:r>
            </a:p>
          </p:txBody>
        </p:sp>
        <p:sp>
          <p:nvSpPr>
            <p:cNvPr id="155665" name="Rectangle 17"/>
            <p:cNvSpPr>
              <a:spLocks noChangeArrowheads="1"/>
            </p:cNvSpPr>
            <p:nvPr/>
          </p:nvSpPr>
          <p:spPr bwMode="auto">
            <a:xfrm>
              <a:off x="960" y="1200"/>
              <a:ext cx="96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pPr>
              <a:r>
                <a:rPr lang="fr-FR" sz="2000">
                  <a:solidFill>
                    <a:schemeClr val="accent2"/>
                  </a:solidFill>
                </a:rPr>
                <a:t>Ethane</a:t>
              </a:r>
            </a:p>
          </p:txBody>
        </p:sp>
        <p:sp>
          <p:nvSpPr>
            <p:cNvPr id="155666" name="Rectangle 18"/>
            <p:cNvSpPr>
              <a:spLocks noChangeArrowheads="1"/>
            </p:cNvSpPr>
            <p:nvPr/>
          </p:nvSpPr>
          <p:spPr bwMode="auto">
            <a:xfrm>
              <a:off x="3024" y="880"/>
              <a:ext cx="1104" cy="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20000"/>
                </a:spcBef>
              </a:pPr>
              <a:r>
                <a:rPr lang="fr-FR" sz="2000"/>
                <a:t>E (kJmol</a:t>
              </a:r>
              <a:r>
                <a:rPr lang="fr-FR" sz="2000" baseline="30000"/>
                <a:t>-1</a:t>
              </a:r>
              <a:r>
                <a:rPr lang="fr-FR" sz="2000"/>
                <a:t>)</a:t>
              </a:r>
            </a:p>
          </p:txBody>
        </p:sp>
        <p:sp>
          <p:nvSpPr>
            <p:cNvPr id="155667" name="Rectangle 19"/>
            <p:cNvSpPr>
              <a:spLocks noChangeArrowheads="1"/>
            </p:cNvSpPr>
            <p:nvPr/>
          </p:nvSpPr>
          <p:spPr bwMode="auto">
            <a:xfrm>
              <a:off x="1920" y="880"/>
              <a:ext cx="1104" cy="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20000"/>
                </a:spcBef>
              </a:pPr>
              <a:r>
                <a:rPr lang="fr-FR" sz="2000"/>
                <a:t>d</a:t>
              </a:r>
              <a:r>
                <a:rPr lang="fr-FR" sz="2000" baseline="-25000"/>
                <a:t>C-C </a:t>
              </a:r>
              <a:r>
                <a:rPr lang="fr-FR" sz="2000"/>
                <a:t>(nm)</a:t>
              </a:r>
            </a:p>
          </p:txBody>
        </p:sp>
        <p:sp>
          <p:nvSpPr>
            <p:cNvPr id="155668" name="Rectangle 20"/>
            <p:cNvSpPr>
              <a:spLocks noChangeArrowheads="1"/>
            </p:cNvSpPr>
            <p:nvPr/>
          </p:nvSpPr>
          <p:spPr bwMode="auto">
            <a:xfrm>
              <a:off x="960" y="880"/>
              <a:ext cx="960" cy="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pPr>
              <a:r>
                <a:rPr lang="fr-FR" sz="2000"/>
                <a:t>Composés</a:t>
              </a:r>
            </a:p>
          </p:txBody>
        </p:sp>
        <p:sp>
          <p:nvSpPr>
            <p:cNvPr id="155669" name="Line 21"/>
            <p:cNvSpPr>
              <a:spLocks noChangeShapeType="1"/>
            </p:cNvSpPr>
            <p:nvPr/>
          </p:nvSpPr>
          <p:spPr bwMode="auto">
            <a:xfrm>
              <a:off x="960" y="880"/>
              <a:ext cx="3168" cy="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55670" name="Line 22"/>
            <p:cNvSpPr>
              <a:spLocks noChangeShapeType="1"/>
            </p:cNvSpPr>
            <p:nvPr/>
          </p:nvSpPr>
          <p:spPr bwMode="auto">
            <a:xfrm>
              <a:off x="960" y="1200"/>
              <a:ext cx="316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55671" name="Line 23"/>
            <p:cNvSpPr>
              <a:spLocks noChangeShapeType="1"/>
            </p:cNvSpPr>
            <p:nvPr/>
          </p:nvSpPr>
          <p:spPr bwMode="auto">
            <a:xfrm>
              <a:off x="960" y="1488"/>
              <a:ext cx="316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55672" name="Line 24"/>
            <p:cNvSpPr>
              <a:spLocks noChangeShapeType="1"/>
            </p:cNvSpPr>
            <p:nvPr/>
          </p:nvSpPr>
          <p:spPr bwMode="auto">
            <a:xfrm>
              <a:off x="960" y="1792"/>
              <a:ext cx="316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55673" name="Line 25"/>
            <p:cNvSpPr>
              <a:spLocks noChangeShapeType="1"/>
            </p:cNvSpPr>
            <p:nvPr/>
          </p:nvSpPr>
          <p:spPr bwMode="auto">
            <a:xfrm>
              <a:off x="960" y="2112"/>
              <a:ext cx="316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55674" name="Line 26"/>
            <p:cNvSpPr>
              <a:spLocks noChangeShapeType="1"/>
            </p:cNvSpPr>
            <p:nvPr/>
          </p:nvSpPr>
          <p:spPr bwMode="auto">
            <a:xfrm>
              <a:off x="960" y="2400"/>
              <a:ext cx="3168" cy="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55675" name="Line 27"/>
            <p:cNvSpPr>
              <a:spLocks noChangeShapeType="1"/>
            </p:cNvSpPr>
            <p:nvPr/>
          </p:nvSpPr>
          <p:spPr bwMode="auto">
            <a:xfrm>
              <a:off x="960" y="880"/>
              <a:ext cx="0" cy="152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55676" name="Line 28"/>
            <p:cNvSpPr>
              <a:spLocks noChangeShapeType="1"/>
            </p:cNvSpPr>
            <p:nvPr/>
          </p:nvSpPr>
          <p:spPr bwMode="auto">
            <a:xfrm>
              <a:off x="1920" y="880"/>
              <a:ext cx="0" cy="152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55677" name="Line 29"/>
            <p:cNvSpPr>
              <a:spLocks noChangeShapeType="1"/>
            </p:cNvSpPr>
            <p:nvPr/>
          </p:nvSpPr>
          <p:spPr bwMode="auto">
            <a:xfrm>
              <a:off x="3024" y="880"/>
              <a:ext cx="0" cy="152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55678" name="Line 30"/>
            <p:cNvSpPr>
              <a:spLocks noChangeShapeType="1"/>
            </p:cNvSpPr>
            <p:nvPr/>
          </p:nvSpPr>
          <p:spPr bwMode="auto">
            <a:xfrm>
              <a:off x="4128" y="880"/>
              <a:ext cx="0" cy="152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685800" y="-152400"/>
            <a:ext cx="7772400" cy="1143000"/>
          </a:xfrm>
        </p:spPr>
        <p:txBody>
          <a:bodyPr/>
          <a:lstStyle/>
          <a:p>
            <a:r>
              <a:rPr lang="fr-FR" sz="3600">
                <a:solidFill>
                  <a:srgbClr val="00FFFF"/>
                </a:solidFill>
                <a:latin typeface="Arial" charset="0"/>
              </a:rPr>
              <a:t>Règle de Klechowski</a:t>
            </a:r>
          </a:p>
        </p:txBody>
      </p:sp>
      <p:sp>
        <p:nvSpPr>
          <p:cNvPr id="62467" name="Rectangle 3"/>
          <p:cNvSpPr>
            <a:spLocks noGrp="1" noChangeArrowheads="1"/>
          </p:cNvSpPr>
          <p:nvPr>
            <p:ph type="body" idx="1"/>
          </p:nvPr>
        </p:nvSpPr>
        <p:spPr>
          <a:xfrm>
            <a:off x="685800" y="1981200"/>
            <a:ext cx="8077200" cy="4114800"/>
          </a:xfrm>
        </p:spPr>
        <p:txBody>
          <a:bodyPr/>
          <a:lstStyle/>
          <a:p>
            <a:pPr>
              <a:buFontTx/>
              <a:buNone/>
            </a:pPr>
            <a:r>
              <a:rPr lang="fr-FR">
                <a:solidFill>
                  <a:schemeClr val="bg1"/>
                </a:solidFill>
              </a:rPr>
              <a:t>	</a:t>
            </a:r>
            <a:r>
              <a:rPr lang="fr-FR">
                <a:solidFill>
                  <a:schemeClr val="bg1"/>
                </a:solidFill>
                <a:cs typeface="Times New Roman" pitchFamily="18" charset="0"/>
              </a:rPr>
              <a:t>• </a:t>
            </a:r>
            <a:r>
              <a:rPr lang="fr-FR">
                <a:solidFill>
                  <a:schemeClr val="bg1"/>
                </a:solidFill>
              </a:rPr>
              <a:t>E</a:t>
            </a:r>
            <a:r>
              <a:rPr lang="fr-FR" baseline="-25000">
                <a:solidFill>
                  <a:schemeClr val="bg1"/>
                </a:solidFill>
              </a:rPr>
              <a:t>n, l</a:t>
            </a:r>
            <a:r>
              <a:rPr lang="fr-FR">
                <a:solidFill>
                  <a:schemeClr val="bg1"/>
                </a:solidFill>
              </a:rPr>
              <a:t> augmente avec n+l</a:t>
            </a:r>
          </a:p>
          <a:p>
            <a:pPr>
              <a:buFontTx/>
              <a:buNone/>
            </a:pPr>
            <a:endParaRPr lang="fr-FR">
              <a:solidFill>
                <a:schemeClr val="bg1"/>
              </a:solidFill>
            </a:endParaRPr>
          </a:p>
          <a:p>
            <a:pPr>
              <a:buFontTx/>
              <a:buNone/>
            </a:pPr>
            <a:r>
              <a:rPr lang="fr-FR">
                <a:solidFill>
                  <a:schemeClr val="bg1"/>
                </a:solidFill>
              </a:rPr>
              <a:t>	</a:t>
            </a:r>
            <a:r>
              <a:rPr lang="fr-FR">
                <a:solidFill>
                  <a:schemeClr val="bg1"/>
                </a:solidFill>
                <a:cs typeface="Times New Roman" pitchFamily="18" charset="0"/>
              </a:rPr>
              <a:t>• Si deux sous-niveaux ont la même valeur de n+l (e.g 3+1 et 4+0) </a:t>
            </a:r>
            <a:r>
              <a:rPr lang="fr-FR">
                <a:solidFill>
                  <a:schemeClr val="bg1"/>
                </a:solidFill>
              </a:rPr>
              <a:t>E</a:t>
            </a:r>
            <a:r>
              <a:rPr lang="fr-FR" baseline="-25000">
                <a:solidFill>
                  <a:schemeClr val="bg1"/>
                </a:solidFill>
              </a:rPr>
              <a:t>n, l</a:t>
            </a:r>
            <a:r>
              <a:rPr lang="fr-FR">
                <a:solidFill>
                  <a:schemeClr val="bg1"/>
                </a:solidFill>
              </a:rPr>
              <a:t> augmente avec n</a:t>
            </a:r>
          </a:p>
          <a:p>
            <a:pPr>
              <a:buFontTx/>
              <a:buNone/>
            </a:pPr>
            <a:endParaRPr lang="fr-FR">
              <a:solidFill>
                <a:schemeClr val="bg1"/>
              </a:solidFill>
            </a:endParaRPr>
          </a:p>
          <a:p>
            <a:pPr>
              <a:buFontTx/>
              <a:buNone/>
            </a:pPr>
            <a:r>
              <a:rPr lang="fr-FR">
                <a:solidFill>
                  <a:schemeClr val="bg1"/>
                </a:solidFill>
              </a:rPr>
              <a:t>	</a:t>
            </a:r>
            <a:r>
              <a:rPr lang="fr-FR">
                <a:solidFill>
                  <a:schemeClr val="bg1"/>
                </a:solidFill>
                <a:cs typeface="Times New Roman" pitchFamily="18" charset="0"/>
              </a:rPr>
              <a:t>• 1s ; 2s ; 2p ; 3s ; 3p ; 4s ; 3d ; 4p ; 5s ; 4d ; etc.</a:t>
            </a:r>
            <a:r>
              <a:rPr lang="fr-FR">
                <a:solidFill>
                  <a:schemeClr val="bg1"/>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2467">
                                            <p:txEl>
                                              <p:pRg st="0" end="0"/>
                                            </p:txEl>
                                          </p:spTgt>
                                        </p:tgtEl>
                                        <p:attrNameLst>
                                          <p:attrName>style.visibility</p:attrName>
                                        </p:attrNameLst>
                                      </p:cBhvr>
                                      <p:to>
                                        <p:strVal val="visible"/>
                                      </p:to>
                                    </p:set>
                                    <p:anim calcmode="lin" valueType="num">
                                      <p:cBhvr additive="base">
                                        <p:cTn id="7" dur="500" fill="hold"/>
                                        <p:tgtEl>
                                          <p:spTgt spid="6246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246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2467">
                                            <p:txEl>
                                              <p:pRg st="2" end="2"/>
                                            </p:txEl>
                                          </p:spTgt>
                                        </p:tgtEl>
                                        <p:attrNameLst>
                                          <p:attrName>style.visibility</p:attrName>
                                        </p:attrNameLst>
                                      </p:cBhvr>
                                      <p:to>
                                        <p:strVal val="visible"/>
                                      </p:to>
                                    </p:set>
                                    <p:anim calcmode="lin" valueType="num">
                                      <p:cBhvr additive="base">
                                        <p:cTn id="13" dur="500" fill="hold"/>
                                        <p:tgtEl>
                                          <p:spTgt spid="62467">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246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2467">
                                            <p:txEl>
                                              <p:pRg st="4" end="4"/>
                                            </p:txEl>
                                          </p:spTgt>
                                        </p:tgtEl>
                                        <p:attrNameLst>
                                          <p:attrName>style.visibility</p:attrName>
                                        </p:attrNameLst>
                                      </p:cBhvr>
                                      <p:to>
                                        <p:strVal val="visible"/>
                                      </p:to>
                                    </p:set>
                                    <p:anim calcmode="lin" valueType="num">
                                      <p:cBhvr additive="base">
                                        <p:cTn id="19" dur="500" fill="hold"/>
                                        <p:tgtEl>
                                          <p:spTgt spid="62467">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2467">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build="p" autoUpdateAnimBg="0"/>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Text Box 2"/>
          <p:cNvSpPr txBox="1">
            <a:spLocks noChangeArrowheads="1"/>
          </p:cNvSpPr>
          <p:nvPr/>
        </p:nvSpPr>
        <p:spPr bwMode="auto">
          <a:xfrm>
            <a:off x="1584325" y="4052888"/>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endParaRPr lang="en-US" sz="2000"/>
          </a:p>
        </p:txBody>
      </p:sp>
      <p:sp>
        <p:nvSpPr>
          <p:cNvPr id="157699" name="Text Box 3"/>
          <p:cNvSpPr txBox="1">
            <a:spLocks noChangeArrowheads="1"/>
          </p:cNvSpPr>
          <p:nvPr/>
        </p:nvSpPr>
        <p:spPr bwMode="auto">
          <a:xfrm>
            <a:off x="1122363" y="0"/>
            <a:ext cx="6918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sz="4000">
                <a:solidFill>
                  <a:schemeClr val="accent2"/>
                </a:solidFill>
              </a:rPr>
              <a:t>Propriétés optiques et électriques</a:t>
            </a:r>
          </a:p>
        </p:txBody>
      </p:sp>
      <p:sp>
        <p:nvSpPr>
          <p:cNvPr id="157700" name="Text Box 4"/>
          <p:cNvSpPr txBox="1">
            <a:spLocks noChangeArrowheads="1"/>
          </p:cNvSpPr>
          <p:nvPr/>
        </p:nvSpPr>
        <p:spPr bwMode="auto">
          <a:xfrm>
            <a:off x="144463" y="1431925"/>
            <a:ext cx="32750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sz="2000"/>
              <a:t>Quelques propriétés optiques :</a:t>
            </a:r>
          </a:p>
        </p:txBody>
      </p:sp>
      <p:graphicFrame>
        <p:nvGraphicFramePr>
          <p:cNvPr id="157701" name="Object 5"/>
          <p:cNvGraphicFramePr>
            <a:graphicFrameLocks noChangeAspect="1"/>
          </p:cNvGraphicFramePr>
          <p:nvPr/>
        </p:nvGraphicFramePr>
        <p:xfrm>
          <a:off x="3810000" y="2255838"/>
          <a:ext cx="1524000" cy="1020762"/>
        </p:xfrm>
        <a:graphic>
          <a:graphicData uri="http://schemas.openxmlformats.org/presentationml/2006/ole">
            <mc:AlternateContent xmlns:mc="http://schemas.openxmlformats.org/markup-compatibility/2006">
              <mc:Choice xmlns:v="urn:schemas-microsoft-com:vml" Requires="v">
                <p:oleObj spid="_x0000_s240641" name="CS ChemDraw Drawing" r:id="rId3" imgW="1069200" imgH="716040" progId="ChemDraw.Document.4.5">
                  <p:embed/>
                </p:oleObj>
              </mc:Choice>
              <mc:Fallback>
                <p:oleObj name="CS ChemDraw Drawing" r:id="rId3" imgW="1069200" imgH="716040" progId="ChemDraw.Document.4.5">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2255838"/>
                        <a:ext cx="1524000" cy="1020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7702" name="Line 6"/>
          <p:cNvSpPr>
            <a:spLocks noChangeShapeType="1"/>
          </p:cNvSpPr>
          <p:nvPr/>
        </p:nvSpPr>
        <p:spPr bwMode="auto">
          <a:xfrm>
            <a:off x="2455863" y="5478463"/>
            <a:ext cx="0" cy="38100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57703" name="Text Box 7"/>
          <p:cNvSpPr txBox="1">
            <a:spLocks noChangeArrowheads="1"/>
          </p:cNvSpPr>
          <p:nvPr/>
        </p:nvSpPr>
        <p:spPr bwMode="auto">
          <a:xfrm>
            <a:off x="2667000" y="5470525"/>
            <a:ext cx="3365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sz="2000">
                <a:solidFill>
                  <a:schemeClr val="accent2"/>
                </a:solidFill>
                <a:latin typeface="Symbol" pitchFamily="18" charset="2"/>
              </a:rPr>
              <a:t>s</a:t>
            </a:r>
          </a:p>
        </p:txBody>
      </p:sp>
      <p:grpSp>
        <p:nvGrpSpPr>
          <p:cNvPr id="157704" name="Group 8"/>
          <p:cNvGrpSpPr>
            <a:grpSpLocks/>
          </p:cNvGrpSpPr>
          <p:nvPr/>
        </p:nvGrpSpPr>
        <p:grpSpPr bwMode="auto">
          <a:xfrm>
            <a:off x="779463" y="3421063"/>
            <a:ext cx="3276600" cy="2209800"/>
            <a:chOff x="0" y="2352"/>
            <a:chExt cx="2064" cy="1392"/>
          </a:xfrm>
        </p:grpSpPr>
        <p:sp>
          <p:nvSpPr>
            <p:cNvPr id="157705" name="Line 9"/>
            <p:cNvSpPr>
              <a:spLocks noChangeShapeType="1"/>
            </p:cNvSpPr>
            <p:nvPr/>
          </p:nvSpPr>
          <p:spPr bwMode="auto">
            <a:xfrm>
              <a:off x="864" y="2352"/>
              <a:ext cx="336"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57706" name="Line 10"/>
            <p:cNvSpPr>
              <a:spLocks noChangeShapeType="1"/>
            </p:cNvSpPr>
            <p:nvPr/>
          </p:nvSpPr>
          <p:spPr bwMode="auto">
            <a:xfrm>
              <a:off x="864" y="2832"/>
              <a:ext cx="336"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57707" name="Line 11"/>
            <p:cNvSpPr>
              <a:spLocks noChangeShapeType="1"/>
            </p:cNvSpPr>
            <p:nvPr/>
          </p:nvSpPr>
          <p:spPr bwMode="auto">
            <a:xfrm>
              <a:off x="864" y="3312"/>
              <a:ext cx="336"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57708" name="Line 12"/>
            <p:cNvSpPr>
              <a:spLocks noChangeShapeType="1"/>
            </p:cNvSpPr>
            <p:nvPr/>
          </p:nvSpPr>
          <p:spPr bwMode="auto">
            <a:xfrm>
              <a:off x="864" y="3744"/>
              <a:ext cx="336"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57709" name="Line 13"/>
            <p:cNvSpPr>
              <a:spLocks noChangeShapeType="1"/>
            </p:cNvSpPr>
            <p:nvPr/>
          </p:nvSpPr>
          <p:spPr bwMode="auto">
            <a:xfrm>
              <a:off x="0" y="3312"/>
              <a:ext cx="336"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57710" name="Line 14"/>
            <p:cNvSpPr>
              <a:spLocks noChangeShapeType="1"/>
            </p:cNvSpPr>
            <p:nvPr/>
          </p:nvSpPr>
          <p:spPr bwMode="auto">
            <a:xfrm>
              <a:off x="0" y="3072"/>
              <a:ext cx="336"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57711" name="Line 15"/>
            <p:cNvSpPr>
              <a:spLocks noChangeShapeType="1"/>
            </p:cNvSpPr>
            <p:nvPr/>
          </p:nvSpPr>
          <p:spPr bwMode="auto">
            <a:xfrm>
              <a:off x="1728" y="3312"/>
              <a:ext cx="336"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57712" name="Line 16"/>
            <p:cNvSpPr>
              <a:spLocks noChangeShapeType="1"/>
            </p:cNvSpPr>
            <p:nvPr/>
          </p:nvSpPr>
          <p:spPr bwMode="auto">
            <a:xfrm>
              <a:off x="1728" y="3072"/>
              <a:ext cx="336"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57713" name="Line 17"/>
            <p:cNvSpPr>
              <a:spLocks noChangeShapeType="1"/>
            </p:cNvSpPr>
            <p:nvPr/>
          </p:nvSpPr>
          <p:spPr bwMode="auto">
            <a:xfrm flipV="1">
              <a:off x="336" y="2352"/>
              <a:ext cx="528" cy="96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57714" name="Line 18"/>
            <p:cNvSpPr>
              <a:spLocks noChangeShapeType="1"/>
            </p:cNvSpPr>
            <p:nvPr/>
          </p:nvSpPr>
          <p:spPr bwMode="auto">
            <a:xfrm>
              <a:off x="336" y="3312"/>
              <a:ext cx="528" cy="432"/>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57715" name="Line 19"/>
            <p:cNvSpPr>
              <a:spLocks noChangeShapeType="1"/>
            </p:cNvSpPr>
            <p:nvPr/>
          </p:nvSpPr>
          <p:spPr bwMode="auto">
            <a:xfrm flipH="1" flipV="1">
              <a:off x="1152" y="2352"/>
              <a:ext cx="576" cy="96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57716" name="Line 20"/>
            <p:cNvSpPr>
              <a:spLocks noChangeShapeType="1"/>
            </p:cNvSpPr>
            <p:nvPr/>
          </p:nvSpPr>
          <p:spPr bwMode="auto">
            <a:xfrm flipH="1">
              <a:off x="1200" y="3312"/>
              <a:ext cx="528" cy="432"/>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57717" name="Line 21"/>
            <p:cNvSpPr>
              <a:spLocks noChangeShapeType="1"/>
            </p:cNvSpPr>
            <p:nvPr/>
          </p:nvSpPr>
          <p:spPr bwMode="auto">
            <a:xfrm flipV="1">
              <a:off x="336" y="2832"/>
              <a:ext cx="480" cy="24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57718" name="Line 22"/>
            <p:cNvSpPr>
              <a:spLocks noChangeShapeType="1"/>
            </p:cNvSpPr>
            <p:nvPr/>
          </p:nvSpPr>
          <p:spPr bwMode="auto">
            <a:xfrm flipH="1" flipV="1">
              <a:off x="1200" y="2832"/>
              <a:ext cx="528" cy="24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57719" name="Line 23"/>
            <p:cNvSpPr>
              <a:spLocks noChangeShapeType="1"/>
            </p:cNvSpPr>
            <p:nvPr/>
          </p:nvSpPr>
          <p:spPr bwMode="auto">
            <a:xfrm>
              <a:off x="336" y="3072"/>
              <a:ext cx="528" cy="24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57720" name="Line 24"/>
            <p:cNvSpPr>
              <a:spLocks noChangeShapeType="1"/>
            </p:cNvSpPr>
            <p:nvPr/>
          </p:nvSpPr>
          <p:spPr bwMode="auto">
            <a:xfrm flipH="1">
              <a:off x="1200" y="3072"/>
              <a:ext cx="528" cy="24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sp>
        <p:nvSpPr>
          <p:cNvPr id="157721" name="Line 25"/>
          <p:cNvSpPr>
            <a:spLocks noChangeShapeType="1"/>
          </p:cNvSpPr>
          <p:nvPr/>
        </p:nvSpPr>
        <p:spPr bwMode="auto">
          <a:xfrm flipV="1">
            <a:off x="931863" y="4259263"/>
            <a:ext cx="0" cy="38100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57722" name="Line 26"/>
          <p:cNvSpPr>
            <a:spLocks noChangeShapeType="1"/>
          </p:cNvSpPr>
          <p:nvPr/>
        </p:nvSpPr>
        <p:spPr bwMode="auto">
          <a:xfrm flipV="1">
            <a:off x="1084263" y="4716463"/>
            <a:ext cx="0" cy="38100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57723" name="Line 27"/>
          <p:cNvSpPr>
            <a:spLocks noChangeShapeType="1"/>
          </p:cNvSpPr>
          <p:nvPr/>
        </p:nvSpPr>
        <p:spPr bwMode="auto">
          <a:xfrm flipV="1">
            <a:off x="2303463" y="5402263"/>
            <a:ext cx="0" cy="38100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57724" name="Line 28"/>
          <p:cNvSpPr>
            <a:spLocks noChangeShapeType="1"/>
          </p:cNvSpPr>
          <p:nvPr/>
        </p:nvSpPr>
        <p:spPr bwMode="auto">
          <a:xfrm>
            <a:off x="2455863" y="4792663"/>
            <a:ext cx="0" cy="38100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57725" name="Line 29"/>
          <p:cNvSpPr>
            <a:spLocks noChangeShapeType="1"/>
          </p:cNvSpPr>
          <p:nvPr/>
        </p:nvSpPr>
        <p:spPr bwMode="auto">
          <a:xfrm flipV="1">
            <a:off x="2303463" y="4716463"/>
            <a:ext cx="0" cy="38100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57726" name="Line 30"/>
          <p:cNvSpPr>
            <a:spLocks noChangeShapeType="1"/>
          </p:cNvSpPr>
          <p:nvPr/>
        </p:nvSpPr>
        <p:spPr bwMode="auto">
          <a:xfrm flipV="1">
            <a:off x="3675063" y="4716463"/>
            <a:ext cx="0" cy="38100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57727" name="Line 31"/>
          <p:cNvSpPr>
            <a:spLocks noChangeShapeType="1"/>
          </p:cNvSpPr>
          <p:nvPr/>
        </p:nvSpPr>
        <p:spPr bwMode="auto">
          <a:xfrm flipV="1">
            <a:off x="3903663" y="4335463"/>
            <a:ext cx="0" cy="38100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57728" name="Text Box 32"/>
          <p:cNvSpPr txBox="1">
            <a:spLocks noChangeArrowheads="1"/>
          </p:cNvSpPr>
          <p:nvPr/>
        </p:nvSpPr>
        <p:spPr bwMode="auto">
          <a:xfrm>
            <a:off x="282575" y="4273550"/>
            <a:ext cx="3841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sz="2000">
                <a:solidFill>
                  <a:schemeClr val="accent2"/>
                </a:solidFill>
              </a:rPr>
              <a:t>p</a:t>
            </a:r>
            <a:r>
              <a:rPr lang="fr-FR" sz="2000" baseline="-25000">
                <a:solidFill>
                  <a:schemeClr val="accent2"/>
                </a:solidFill>
              </a:rPr>
              <a:t>z</a:t>
            </a:r>
          </a:p>
        </p:txBody>
      </p:sp>
      <p:sp>
        <p:nvSpPr>
          <p:cNvPr id="157729" name="Text Box 33"/>
          <p:cNvSpPr txBox="1">
            <a:spLocks noChangeArrowheads="1"/>
          </p:cNvSpPr>
          <p:nvPr/>
        </p:nvSpPr>
        <p:spPr bwMode="auto">
          <a:xfrm>
            <a:off x="4035425" y="4273550"/>
            <a:ext cx="3841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sz="2000">
                <a:solidFill>
                  <a:schemeClr val="accent2"/>
                </a:solidFill>
              </a:rPr>
              <a:t>p</a:t>
            </a:r>
            <a:r>
              <a:rPr lang="fr-FR" sz="2000" baseline="-25000">
                <a:solidFill>
                  <a:schemeClr val="accent2"/>
                </a:solidFill>
              </a:rPr>
              <a:t>z</a:t>
            </a:r>
          </a:p>
        </p:txBody>
      </p:sp>
      <p:sp>
        <p:nvSpPr>
          <p:cNvPr id="157730" name="Text Box 34"/>
          <p:cNvSpPr txBox="1">
            <a:spLocks noChangeArrowheads="1"/>
          </p:cNvSpPr>
          <p:nvPr/>
        </p:nvSpPr>
        <p:spPr bwMode="auto">
          <a:xfrm>
            <a:off x="152400" y="4724400"/>
            <a:ext cx="4921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sz="2000">
                <a:solidFill>
                  <a:schemeClr val="accent2"/>
                </a:solidFill>
              </a:rPr>
              <a:t>sp</a:t>
            </a:r>
            <a:r>
              <a:rPr lang="fr-FR" sz="2000" baseline="30000">
                <a:solidFill>
                  <a:schemeClr val="accent2"/>
                </a:solidFill>
              </a:rPr>
              <a:t>2</a:t>
            </a:r>
          </a:p>
        </p:txBody>
      </p:sp>
      <p:sp>
        <p:nvSpPr>
          <p:cNvPr id="157731" name="Text Box 35"/>
          <p:cNvSpPr txBox="1">
            <a:spLocks noChangeArrowheads="1"/>
          </p:cNvSpPr>
          <p:nvPr/>
        </p:nvSpPr>
        <p:spPr bwMode="auto">
          <a:xfrm>
            <a:off x="4038600" y="4724400"/>
            <a:ext cx="4921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sz="2000">
                <a:solidFill>
                  <a:schemeClr val="accent2"/>
                </a:solidFill>
              </a:rPr>
              <a:t>sp</a:t>
            </a:r>
            <a:r>
              <a:rPr lang="fr-FR" sz="2000" baseline="30000">
                <a:solidFill>
                  <a:schemeClr val="accent2"/>
                </a:solidFill>
              </a:rPr>
              <a:t>2</a:t>
            </a:r>
          </a:p>
        </p:txBody>
      </p:sp>
      <p:sp>
        <p:nvSpPr>
          <p:cNvPr id="157732" name="Text Box 36"/>
          <p:cNvSpPr txBox="1">
            <a:spLocks noChangeArrowheads="1"/>
          </p:cNvSpPr>
          <p:nvPr/>
        </p:nvSpPr>
        <p:spPr bwMode="auto">
          <a:xfrm>
            <a:off x="2667000" y="3200400"/>
            <a:ext cx="4191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sz="2000">
                <a:solidFill>
                  <a:schemeClr val="accent2"/>
                </a:solidFill>
                <a:latin typeface="Symbol" pitchFamily="18" charset="2"/>
              </a:rPr>
              <a:t>s</a:t>
            </a:r>
            <a:r>
              <a:rPr lang="fr-FR" sz="2000" baseline="30000">
                <a:solidFill>
                  <a:schemeClr val="accent2"/>
                </a:solidFill>
                <a:latin typeface="Symbol" pitchFamily="18" charset="2"/>
              </a:rPr>
              <a:t>*</a:t>
            </a:r>
            <a:endParaRPr lang="fr-FR" sz="2000">
              <a:solidFill>
                <a:schemeClr val="accent2"/>
              </a:solidFill>
              <a:latin typeface="Symbol" pitchFamily="18" charset="2"/>
            </a:endParaRPr>
          </a:p>
        </p:txBody>
      </p:sp>
      <p:sp>
        <p:nvSpPr>
          <p:cNvPr id="157733" name="Text Box 37"/>
          <p:cNvSpPr txBox="1">
            <a:spLocks noChangeArrowheads="1"/>
          </p:cNvSpPr>
          <p:nvPr/>
        </p:nvSpPr>
        <p:spPr bwMode="auto">
          <a:xfrm>
            <a:off x="2225675" y="3802063"/>
            <a:ext cx="4619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sz="2000">
                <a:solidFill>
                  <a:schemeClr val="accent2"/>
                </a:solidFill>
                <a:latin typeface="Symbol" pitchFamily="18" charset="2"/>
              </a:rPr>
              <a:t>P</a:t>
            </a:r>
            <a:r>
              <a:rPr lang="fr-FR" sz="2000" baseline="30000">
                <a:solidFill>
                  <a:schemeClr val="accent2"/>
                </a:solidFill>
                <a:latin typeface="Symbol" pitchFamily="18" charset="2"/>
              </a:rPr>
              <a:t>*</a:t>
            </a:r>
          </a:p>
        </p:txBody>
      </p:sp>
      <p:sp>
        <p:nvSpPr>
          <p:cNvPr id="157734" name="Text Box 38"/>
          <p:cNvSpPr txBox="1">
            <a:spLocks noChangeArrowheads="1"/>
          </p:cNvSpPr>
          <p:nvPr/>
        </p:nvSpPr>
        <p:spPr bwMode="auto">
          <a:xfrm>
            <a:off x="2457450" y="4945063"/>
            <a:ext cx="3794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sz="2000">
                <a:solidFill>
                  <a:schemeClr val="accent2"/>
                </a:solidFill>
                <a:latin typeface="Symbol" pitchFamily="18" charset="2"/>
              </a:rPr>
              <a:t>P</a:t>
            </a:r>
            <a:endParaRPr lang="fr-FR" sz="2000" baseline="30000">
              <a:solidFill>
                <a:schemeClr val="accent2"/>
              </a:solidFill>
              <a:latin typeface="Symbol" pitchFamily="18" charset="2"/>
            </a:endParaRPr>
          </a:p>
        </p:txBody>
      </p:sp>
      <p:sp>
        <p:nvSpPr>
          <p:cNvPr id="157735" name="Line 39"/>
          <p:cNvSpPr>
            <a:spLocks noChangeShapeType="1"/>
          </p:cNvSpPr>
          <p:nvPr/>
        </p:nvSpPr>
        <p:spPr bwMode="auto">
          <a:xfrm>
            <a:off x="7069138" y="5478463"/>
            <a:ext cx="0" cy="38100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57736" name="Text Box 40"/>
          <p:cNvSpPr txBox="1">
            <a:spLocks noChangeArrowheads="1"/>
          </p:cNvSpPr>
          <p:nvPr/>
        </p:nvSpPr>
        <p:spPr bwMode="auto">
          <a:xfrm>
            <a:off x="7280275" y="5470525"/>
            <a:ext cx="3365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sz="2000">
                <a:solidFill>
                  <a:schemeClr val="accent2"/>
                </a:solidFill>
                <a:latin typeface="Symbol" pitchFamily="18" charset="2"/>
              </a:rPr>
              <a:t>s</a:t>
            </a:r>
          </a:p>
        </p:txBody>
      </p:sp>
      <p:grpSp>
        <p:nvGrpSpPr>
          <p:cNvPr id="157737" name="Group 41"/>
          <p:cNvGrpSpPr>
            <a:grpSpLocks/>
          </p:cNvGrpSpPr>
          <p:nvPr/>
        </p:nvGrpSpPr>
        <p:grpSpPr bwMode="auto">
          <a:xfrm>
            <a:off x="5392738" y="3421063"/>
            <a:ext cx="3276600" cy="2209800"/>
            <a:chOff x="0" y="2352"/>
            <a:chExt cx="2064" cy="1392"/>
          </a:xfrm>
        </p:grpSpPr>
        <p:sp>
          <p:nvSpPr>
            <p:cNvPr id="157738" name="Line 42"/>
            <p:cNvSpPr>
              <a:spLocks noChangeShapeType="1"/>
            </p:cNvSpPr>
            <p:nvPr/>
          </p:nvSpPr>
          <p:spPr bwMode="auto">
            <a:xfrm>
              <a:off x="864" y="2352"/>
              <a:ext cx="336"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57739" name="Line 43"/>
            <p:cNvSpPr>
              <a:spLocks noChangeShapeType="1"/>
            </p:cNvSpPr>
            <p:nvPr/>
          </p:nvSpPr>
          <p:spPr bwMode="auto">
            <a:xfrm>
              <a:off x="864" y="2832"/>
              <a:ext cx="336"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57740" name="Line 44"/>
            <p:cNvSpPr>
              <a:spLocks noChangeShapeType="1"/>
            </p:cNvSpPr>
            <p:nvPr/>
          </p:nvSpPr>
          <p:spPr bwMode="auto">
            <a:xfrm>
              <a:off x="864" y="3312"/>
              <a:ext cx="336"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57741" name="Line 45"/>
            <p:cNvSpPr>
              <a:spLocks noChangeShapeType="1"/>
            </p:cNvSpPr>
            <p:nvPr/>
          </p:nvSpPr>
          <p:spPr bwMode="auto">
            <a:xfrm>
              <a:off x="864" y="3744"/>
              <a:ext cx="336"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57742" name="Line 46"/>
            <p:cNvSpPr>
              <a:spLocks noChangeShapeType="1"/>
            </p:cNvSpPr>
            <p:nvPr/>
          </p:nvSpPr>
          <p:spPr bwMode="auto">
            <a:xfrm>
              <a:off x="0" y="3312"/>
              <a:ext cx="336"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57743" name="Line 47"/>
            <p:cNvSpPr>
              <a:spLocks noChangeShapeType="1"/>
            </p:cNvSpPr>
            <p:nvPr/>
          </p:nvSpPr>
          <p:spPr bwMode="auto">
            <a:xfrm>
              <a:off x="0" y="3072"/>
              <a:ext cx="336"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57744" name="Line 48"/>
            <p:cNvSpPr>
              <a:spLocks noChangeShapeType="1"/>
            </p:cNvSpPr>
            <p:nvPr/>
          </p:nvSpPr>
          <p:spPr bwMode="auto">
            <a:xfrm>
              <a:off x="1728" y="3312"/>
              <a:ext cx="336"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57745" name="Line 49"/>
            <p:cNvSpPr>
              <a:spLocks noChangeShapeType="1"/>
            </p:cNvSpPr>
            <p:nvPr/>
          </p:nvSpPr>
          <p:spPr bwMode="auto">
            <a:xfrm>
              <a:off x="1728" y="3072"/>
              <a:ext cx="336"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57746" name="Line 50"/>
            <p:cNvSpPr>
              <a:spLocks noChangeShapeType="1"/>
            </p:cNvSpPr>
            <p:nvPr/>
          </p:nvSpPr>
          <p:spPr bwMode="auto">
            <a:xfrm flipV="1">
              <a:off x="336" y="2352"/>
              <a:ext cx="528" cy="96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57747" name="Line 51"/>
            <p:cNvSpPr>
              <a:spLocks noChangeShapeType="1"/>
            </p:cNvSpPr>
            <p:nvPr/>
          </p:nvSpPr>
          <p:spPr bwMode="auto">
            <a:xfrm>
              <a:off x="336" y="3312"/>
              <a:ext cx="528" cy="432"/>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57748" name="Line 52"/>
            <p:cNvSpPr>
              <a:spLocks noChangeShapeType="1"/>
            </p:cNvSpPr>
            <p:nvPr/>
          </p:nvSpPr>
          <p:spPr bwMode="auto">
            <a:xfrm flipH="1" flipV="1">
              <a:off x="1152" y="2352"/>
              <a:ext cx="576" cy="96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57749" name="Line 53"/>
            <p:cNvSpPr>
              <a:spLocks noChangeShapeType="1"/>
            </p:cNvSpPr>
            <p:nvPr/>
          </p:nvSpPr>
          <p:spPr bwMode="auto">
            <a:xfrm flipH="1">
              <a:off x="1200" y="3312"/>
              <a:ext cx="528" cy="432"/>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57750" name="Line 54"/>
            <p:cNvSpPr>
              <a:spLocks noChangeShapeType="1"/>
            </p:cNvSpPr>
            <p:nvPr/>
          </p:nvSpPr>
          <p:spPr bwMode="auto">
            <a:xfrm flipV="1">
              <a:off x="336" y="2832"/>
              <a:ext cx="480" cy="24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57751" name="Line 55"/>
            <p:cNvSpPr>
              <a:spLocks noChangeShapeType="1"/>
            </p:cNvSpPr>
            <p:nvPr/>
          </p:nvSpPr>
          <p:spPr bwMode="auto">
            <a:xfrm flipH="1" flipV="1">
              <a:off x="1200" y="2832"/>
              <a:ext cx="528" cy="24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57752" name="Line 56"/>
            <p:cNvSpPr>
              <a:spLocks noChangeShapeType="1"/>
            </p:cNvSpPr>
            <p:nvPr/>
          </p:nvSpPr>
          <p:spPr bwMode="auto">
            <a:xfrm>
              <a:off x="336" y="3072"/>
              <a:ext cx="528" cy="24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57753" name="Line 57"/>
            <p:cNvSpPr>
              <a:spLocks noChangeShapeType="1"/>
            </p:cNvSpPr>
            <p:nvPr/>
          </p:nvSpPr>
          <p:spPr bwMode="auto">
            <a:xfrm flipH="1">
              <a:off x="1200" y="3072"/>
              <a:ext cx="528" cy="24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sp>
        <p:nvSpPr>
          <p:cNvPr id="157754" name="Line 58"/>
          <p:cNvSpPr>
            <a:spLocks noChangeShapeType="1"/>
          </p:cNvSpPr>
          <p:nvPr/>
        </p:nvSpPr>
        <p:spPr bwMode="auto">
          <a:xfrm flipV="1">
            <a:off x="5545138" y="4259263"/>
            <a:ext cx="0" cy="38100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57755" name="Line 59"/>
          <p:cNvSpPr>
            <a:spLocks noChangeShapeType="1"/>
          </p:cNvSpPr>
          <p:nvPr/>
        </p:nvSpPr>
        <p:spPr bwMode="auto">
          <a:xfrm flipV="1">
            <a:off x="5697538" y="4716463"/>
            <a:ext cx="0" cy="38100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57756" name="Line 60"/>
          <p:cNvSpPr>
            <a:spLocks noChangeShapeType="1"/>
          </p:cNvSpPr>
          <p:nvPr/>
        </p:nvSpPr>
        <p:spPr bwMode="auto">
          <a:xfrm flipV="1">
            <a:off x="6916738" y="5402263"/>
            <a:ext cx="0" cy="38100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57757" name="Line 61"/>
          <p:cNvSpPr>
            <a:spLocks noChangeShapeType="1"/>
          </p:cNvSpPr>
          <p:nvPr/>
        </p:nvSpPr>
        <p:spPr bwMode="auto">
          <a:xfrm flipV="1">
            <a:off x="7010400" y="4716463"/>
            <a:ext cx="0" cy="38100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57758" name="Line 62"/>
          <p:cNvSpPr>
            <a:spLocks noChangeShapeType="1"/>
          </p:cNvSpPr>
          <p:nvPr/>
        </p:nvSpPr>
        <p:spPr bwMode="auto">
          <a:xfrm flipV="1">
            <a:off x="8288338" y="4716463"/>
            <a:ext cx="0" cy="38100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57759" name="Line 63"/>
          <p:cNvSpPr>
            <a:spLocks noChangeShapeType="1"/>
          </p:cNvSpPr>
          <p:nvPr/>
        </p:nvSpPr>
        <p:spPr bwMode="auto">
          <a:xfrm flipV="1">
            <a:off x="8516938" y="4335463"/>
            <a:ext cx="0" cy="38100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57760" name="Text Box 64"/>
          <p:cNvSpPr txBox="1">
            <a:spLocks noChangeArrowheads="1"/>
          </p:cNvSpPr>
          <p:nvPr/>
        </p:nvSpPr>
        <p:spPr bwMode="auto">
          <a:xfrm>
            <a:off x="4895850" y="4273550"/>
            <a:ext cx="3841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sz="2000">
                <a:solidFill>
                  <a:schemeClr val="accent2"/>
                </a:solidFill>
              </a:rPr>
              <a:t>p</a:t>
            </a:r>
            <a:r>
              <a:rPr lang="fr-FR" sz="2000" baseline="-25000">
                <a:solidFill>
                  <a:schemeClr val="accent2"/>
                </a:solidFill>
              </a:rPr>
              <a:t>z</a:t>
            </a:r>
          </a:p>
        </p:txBody>
      </p:sp>
      <p:sp>
        <p:nvSpPr>
          <p:cNvPr id="157761" name="Text Box 65"/>
          <p:cNvSpPr txBox="1">
            <a:spLocks noChangeArrowheads="1"/>
          </p:cNvSpPr>
          <p:nvPr/>
        </p:nvSpPr>
        <p:spPr bwMode="auto">
          <a:xfrm>
            <a:off x="8648700" y="4273550"/>
            <a:ext cx="3841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sz="2000">
                <a:solidFill>
                  <a:schemeClr val="accent2"/>
                </a:solidFill>
              </a:rPr>
              <a:t>p</a:t>
            </a:r>
            <a:r>
              <a:rPr lang="fr-FR" sz="2000" baseline="-25000">
                <a:solidFill>
                  <a:schemeClr val="accent2"/>
                </a:solidFill>
              </a:rPr>
              <a:t>z</a:t>
            </a:r>
          </a:p>
        </p:txBody>
      </p:sp>
      <p:sp>
        <p:nvSpPr>
          <p:cNvPr id="157762" name="Text Box 66"/>
          <p:cNvSpPr txBox="1">
            <a:spLocks noChangeArrowheads="1"/>
          </p:cNvSpPr>
          <p:nvPr/>
        </p:nvSpPr>
        <p:spPr bwMode="auto">
          <a:xfrm>
            <a:off x="4765675" y="4724400"/>
            <a:ext cx="4921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sz="2000">
                <a:solidFill>
                  <a:schemeClr val="accent2"/>
                </a:solidFill>
              </a:rPr>
              <a:t>sp</a:t>
            </a:r>
            <a:r>
              <a:rPr lang="fr-FR" sz="2000" baseline="30000">
                <a:solidFill>
                  <a:schemeClr val="accent2"/>
                </a:solidFill>
              </a:rPr>
              <a:t>2</a:t>
            </a:r>
          </a:p>
        </p:txBody>
      </p:sp>
      <p:sp>
        <p:nvSpPr>
          <p:cNvPr id="157763" name="Text Box 67"/>
          <p:cNvSpPr txBox="1">
            <a:spLocks noChangeArrowheads="1"/>
          </p:cNvSpPr>
          <p:nvPr/>
        </p:nvSpPr>
        <p:spPr bwMode="auto">
          <a:xfrm>
            <a:off x="8651875" y="4724400"/>
            <a:ext cx="4921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sz="2000">
                <a:solidFill>
                  <a:schemeClr val="accent2"/>
                </a:solidFill>
              </a:rPr>
              <a:t>sp</a:t>
            </a:r>
            <a:r>
              <a:rPr lang="fr-FR" sz="2000" baseline="30000">
                <a:solidFill>
                  <a:schemeClr val="accent2"/>
                </a:solidFill>
              </a:rPr>
              <a:t>2</a:t>
            </a:r>
          </a:p>
        </p:txBody>
      </p:sp>
      <p:sp>
        <p:nvSpPr>
          <p:cNvPr id="157764" name="Text Box 68"/>
          <p:cNvSpPr txBox="1">
            <a:spLocks noChangeArrowheads="1"/>
          </p:cNvSpPr>
          <p:nvPr/>
        </p:nvSpPr>
        <p:spPr bwMode="auto">
          <a:xfrm>
            <a:off x="7280275" y="3200400"/>
            <a:ext cx="4191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sz="2000">
                <a:solidFill>
                  <a:schemeClr val="accent2"/>
                </a:solidFill>
                <a:latin typeface="Symbol" pitchFamily="18" charset="2"/>
              </a:rPr>
              <a:t>s</a:t>
            </a:r>
            <a:r>
              <a:rPr lang="fr-FR" sz="2000" baseline="30000">
                <a:solidFill>
                  <a:schemeClr val="accent2"/>
                </a:solidFill>
                <a:latin typeface="Symbol" pitchFamily="18" charset="2"/>
              </a:rPr>
              <a:t>*</a:t>
            </a:r>
            <a:endParaRPr lang="fr-FR" sz="2000">
              <a:solidFill>
                <a:schemeClr val="accent2"/>
              </a:solidFill>
              <a:latin typeface="Symbol" pitchFamily="18" charset="2"/>
            </a:endParaRPr>
          </a:p>
        </p:txBody>
      </p:sp>
      <p:sp>
        <p:nvSpPr>
          <p:cNvPr id="157765" name="Text Box 69"/>
          <p:cNvSpPr txBox="1">
            <a:spLocks noChangeArrowheads="1"/>
          </p:cNvSpPr>
          <p:nvPr/>
        </p:nvSpPr>
        <p:spPr bwMode="auto">
          <a:xfrm>
            <a:off x="7005638" y="3802063"/>
            <a:ext cx="4619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sz="2000">
                <a:solidFill>
                  <a:schemeClr val="accent2"/>
                </a:solidFill>
                <a:latin typeface="Symbol" pitchFamily="18" charset="2"/>
              </a:rPr>
              <a:t>P</a:t>
            </a:r>
            <a:r>
              <a:rPr lang="fr-FR" sz="2000" baseline="30000">
                <a:solidFill>
                  <a:schemeClr val="accent2"/>
                </a:solidFill>
                <a:latin typeface="Symbol" pitchFamily="18" charset="2"/>
              </a:rPr>
              <a:t>*</a:t>
            </a:r>
          </a:p>
        </p:txBody>
      </p:sp>
      <p:sp>
        <p:nvSpPr>
          <p:cNvPr id="157766" name="Text Box 70"/>
          <p:cNvSpPr txBox="1">
            <a:spLocks noChangeArrowheads="1"/>
          </p:cNvSpPr>
          <p:nvPr/>
        </p:nvSpPr>
        <p:spPr bwMode="auto">
          <a:xfrm>
            <a:off x="7070725" y="4945063"/>
            <a:ext cx="3794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sz="2000">
                <a:solidFill>
                  <a:schemeClr val="accent2"/>
                </a:solidFill>
                <a:latin typeface="Symbol" pitchFamily="18" charset="2"/>
              </a:rPr>
              <a:t>P</a:t>
            </a:r>
            <a:endParaRPr lang="fr-FR" sz="2000" baseline="30000">
              <a:solidFill>
                <a:schemeClr val="accent2"/>
              </a:solidFill>
              <a:latin typeface="Symbol" pitchFamily="18" charset="2"/>
            </a:endParaRPr>
          </a:p>
        </p:txBody>
      </p:sp>
      <p:sp>
        <p:nvSpPr>
          <p:cNvPr id="157767" name="Line 71"/>
          <p:cNvSpPr>
            <a:spLocks noChangeShapeType="1"/>
          </p:cNvSpPr>
          <p:nvPr/>
        </p:nvSpPr>
        <p:spPr bwMode="auto">
          <a:xfrm>
            <a:off x="838200" y="3657600"/>
            <a:ext cx="1447800" cy="914400"/>
          </a:xfrm>
          <a:prstGeom prst="line">
            <a:avLst/>
          </a:prstGeom>
          <a:noFill/>
          <a:ln w="571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57768" name="Text Box 72"/>
          <p:cNvSpPr txBox="1">
            <a:spLocks noChangeArrowheads="1"/>
          </p:cNvSpPr>
          <p:nvPr/>
        </p:nvSpPr>
        <p:spPr bwMode="auto">
          <a:xfrm>
            <a:off x="1219200" y="3505200"/>
            <a:ext cx="4953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a:solidFill>
                  <a:schemeClr val="accent2"/>
                </a:solidFill>
              </a:rPr>
              <a:t>h</a:t>
            </a:r>
            <a:r>
              <a:rPr lang="fr-FR">
                <a:solidFill>
                  <a:schemeClr val="accent2"/>
                </a:solidFill>
                <a:latin typeface="Symbol" pitchFamily="18" charset="2"/>
              </a:rPr>
              <a:t>n</a:t>
            </a:r>
            <a:endParaRPr lang="fr-FR" sz="2000">
              <a:solidFill>
                <a:schemeClr val="accent2"/>
              </a:solidFill>
            </a:endParaRPr>
          </a:p>
        </p:txBody>
      </p:sp>
      <p:sp>
        <p:nvSpPr>
          <p:cNvPr id="157769" name="Line 73"/>
          <p:cNvSpPr>
            <a:spLocks noChangeShapeType="1"/>
          </p:cNvSpPr>
          <p:nvPr/>
        </p:nvSpPr>
        <p:spPr bwMode="auto">
          <a:xfrm flipV="1">
            <a:off x="7010400" y="3962400"/>
            <a:ext cx="0" cy="38100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57770" name="Text Box 74"/>
          <p:cNvSpPr txBox="1">
            <a:spLocks noChangeArrowheads="1"/>
          </p:cNvSpPr>
          <p:nvPr/>
        </p:nvSpPr>
        <p:spPr bwMode="auto">
          <a:xfrm>
            <a:off x="831850" y="1889125"/>
            <a:ext cx="29019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sz="2000">
                <a:solidFill>
                  <a:schemeClr val="accent2"/>
                </a:solidFill>
              </a:rPr>
              <a:t>* Absorption de la lumière</a:t>
            </a:r>
          </a:p>
        </p:txBody>
      </p:sp>
      <p:sp>
        <p:nvSpPr>
          <p:cNvPr id="157771" name="Text Box 75"/>
          <p:cNvSpPr txBox="1">
            <a:spLocks noChangeArrowheads="1"/>
          </p:cNvSpPr>
          <p:nvPr/>
        </p:nvSpPr>
        <p:spPr bwMode="auto">
          <a:xfrm>
            <a:off x="6021388" y="6027738"/>
            <a:ext cx="20542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sz="2000">
                <a:solidFill>
                  <a:schemeClr val="accent2"/>
                </a:solidFill>
                <a:latin typeface="Symbol" pitchFamily="18" charset="2"/>
              </a:rPr>
              <a:t>l</a:t>
            </a:r>
            <a:r>
              <a:rPr lang="fr-FR" sz="2000">
                <a:solidFill>
                  <a:schemeClr val="accent2"/>
                </a:solidFill>
              </a:rPr>
              <a:t> = 162nm</a:t>
            </a:r>
          </a:p>
          <a:p>
            <a:pPr algn="ctr"/>
            <a:r>
              <a:rPr lang="fr-FR" sz="2000">
                <a:solidFill>
                  <a:schemeClr val="accent2"/>
                </a:solidFill>
              </a:rPr>
              <a:t>transition </a:t>
            </a:r>
            <a:r>
              <a:rPr lang="fr-FR" sz="2000">
                <a:solidFill>
                  <a:schemeClr val="accent2"/>
                </a:solidFill>
                <a:latin typeface="Symbol" pitchFamily="18" charset="2"/>
              </a:rPr>
              <a:t>P</a:t>
            </a:r>
            <a:r>
              <a:rPr lang="fr-FR" sz="2000">
                <a:solidFill>
                  <a:schemeClr val="accent2"/>
                </a:solidFill>
              </a:rPr>
              <a:t> </a:t>
            </a:r>
            <a:r>
              <a:rPr lang="fr-FR" sz="2000">
                <a:solidFill>
                  <a:schemeClr val="accent2"/>
                </a:solidFill>
                <a:sym typeface="Symbol" pitchFamily="18" charset="2"/>
              </a:rPr>
              <a:t> </a:t>
            </a:r>
            <a:r>
              <a:rPr lang="fr-FR" sz="2000">
                <a:solidFill>
                  <a:schemeClr val="accent2"/>
                </a:solidFill>
                <a:latin typeface="Symbol" pitchFamily="18" charset="2"/>
                <a:sym typeface="Symbol" pitchFamily="18" charset="2"/>
              </a:rPr>
              <a:t>P</a:t>
            </a:r>
            <a:r>
              <a:rPr lang="fr-FR" sz="2000" baseline="30000">
                <a:solidFill>
                  <a:schemeClr val="accent2"/>
                </a:solidFill>
                <a:latin typeface="Symbol" pitchFamily="18" charset="2"/>
                <a:sym typeface="Symbol" pitchFamily="18" charset="2"/>
              </a:rPr>
              <a:t>*</a:t>
            </a:r>
            <a:endParaRPr lang="fr-FR" sz="2000">
              <a:solidFill>
                <a:schemeClr val="accent2"/>
              </a:solidFill>
            </a:endParaRP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Text Box 2"/>
          <p:cNvSpPr txBox="1">
            <a:spLocks noChangeArrowheads="1"/>
          </p:cNvSpPr>
          <p:nvPr/>
        </p:nvSpPr>
        <p:spPr bwMode="auto">
          <a:xfrm>
            <a:off x="523875" y="1458913"/>
            <a:ext cx="3908425" cy="118745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t>Délocalisation des électrons </a:t>
            </a:r>
            <a:r>
              <a:rPr lang="fr-FR">
                <a:latin typeface="Symbol" pitchFamily="18" charset="2"/>
              </a:rPr>
              <a:t>P</a:t>
            </a:r>
          </a:p>
          <a:p>
            <a:endParaRPr lang="fr-FR">
              <a:latin typeface="Symbol" pitchFamily="18" charset="2"/>
            </a:endParaRPr>
          </a:p>
          <a:p>
            <a:r>
              <a:rPr lang="fr-FR"/>
              <a:t>Molécules linéaires</a:t>
            </a:r>
          </a:p>
        </p:txBody>
      </p:sp>
      <p:graphicFrame>
        <p:nvGraphicFramePr>
          <p:cNvPr id="158723" name="Object 3"/>
          <p:cNvGraphicFramePr>
            <a:graphicFrameLocks noChangeAspect="1"/>
          </p:cNvGraphicFramePr>
          <p:nvPr/>
        </p:nvGraphicFramePr>
        <p:xfrm>
          <a:off x="2514600" y="3008313"/>
          <a:ext cx="844550" cy="220662"/>
        </p:xfrm>
        <a:graphic>
          <a:graphicData uri="http://schemas.openxmlformats.org/presentationml/2006/ole">
            <mc:AlternateContent xmlns:mc="http://schemas.openxmlformats.org/markup-compatibility/2006">
              <mc:Choice xmlns:v="urn:schemas-microsoft-com:vml" Requires="v">
                <p:oleObj spid="_x0000_s241667" name="CS ChemDraw Drawing" r:id="rId3" imgW="845640" imgH="220680" progId="ChemDraw.Document.4.5">
                  <p:embed/>
                </p:oleObj>
              </mc:Choice>
              <mc:Fallback>
                <p:oleObj name="CS ChemDraw Drawing" r:id="rId3" imgW="845640" imgH="220680" progId="ChemDraw.Document.4.5">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3008313"/>
                        <a:ext cx="844550" cy="220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8724" name="Text Box 4"/>
          <p:cNvSpPr txBox="1">
            <a:spLocks noChangeArrowheads="1"/>
          </p:cNvSpPr>
          <p:nvPr/>
        </p:nvSpPr>
        <p:spPr bwMode="auto">
          <a:xfrm>
            <a:off x="5711825" y="2855913"/>
            <a:ext cx="12985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sz="2000">
                <a:solidFill>
                  <a:schemeClr val="accent2"/>
                </a:solidFill>
                <a:latin typeface="Symbol" pitchFamily="18" charset="2"/>
              </a:rPr>
              <a:t>l</a:t>
            </a:r>
            <a:r>
              <a:rPr lang="fr-FR" sz="2000">
                <a:solidFill>
                  <a:schemeClr val="accent2"/>
                </a:solidFill>
              </a:rPr>
              <a:t> = 162nm</a:t>
            </a:r>
          </a:p>
        </p:txBody>
      </p:sp>
      <p:graphicFrame>
        <p:nvGraphicFramePr>
          <p:cNvPr id="158725" name="Object 5"/>
          <p:cNvGraphicFramePr>
            <a:graphicFrameLocks noChangeAspect="1"/>
          </p:cNvGraphicFramePr>
          <p:nvPr/>
        </p:nvGraphicFramePr>
        <p:xfrm>
          <a:off x="1905000" y="3541713"/>
          <a:ext cx="2032000" cy="649287"/>
        </p:xfrm>
        <a:graphic>
          <a:graphicData uri="http://schemas.openxmlformats.org/presentationml/2006/ole">
            <mc:AlternateContent xmlns:mc="http://schemas.openxmlformats.org/markup-compatibility/2006">
              <mc:Choice xmlns:v="urn:schemas-microsoft-com:vml" Requires="v">
                <p:oleObj spid="_x0000_s241668" name="CS ChemDraw Drawing" r:id="rId5" imgW="2031840" imgH="650160" progId="ChemDraw.Document.4.5">
                  <p:embed/>
                </p:oleObj>
              </mc:Choice>
              <mc:Fallback>
                <p:oleObj name="CS ChemDraw Drawing" r:id="rId5" imgW="2031840" imgH="650160" progId="ChemDraw.Document.4.5">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5000" y="3541713"/>
                        <a:ext cx="2032000" cy="649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8726" name="Text Box 6"/>
          <p:cNvSpPr txBox="1">
            <a:spLocks noChangeArrowheads="1"/>
          </p:cNvSpPr>
          <p:nvPr/>
        </p:nvSpPr>
        <p:spPr bwMode="auto">
          <a:xfrm>
            <a:off x="5715000" y="3678238"/>
            <a:ext cx="12985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sz="2000">
                <a:solidFill>
                  <a:schemeClr val="accent2"/>
                </a:solidFill>
                <a:latin typeface="Symbol" pitchFamily="18" charset="2"/>
              </a:rPr>
              <a:t>l</a:t>
            </a:r>
            <a:r>
              <a:rPr lang="fr-FR" sz="2000">
                <a:solidFill>
                  <a:schemeClr val="accent2"/>
                </a:solidFill>
              </a:rPr>
              <a:t> = 217nm</a:t>
            </a:r>
          </a:p>
        </p:txBody>
      </p:sp>
      <p:graphicFrame>
        <p:nvGraphicFramePr>
          <p:cNvPr id="158727" name="Object 7"/>
          <p:cNvGraphicFramePr>
            <a:graphicFrameLocks noChangeAspect="1"/>
          </p:cNvGraphicFramePr>
          <p:nvPr/>
        </p:nvGraphicFramePr>
        <p:xfrm>
          <a:off x="1219200" y="4608513"/>
          <a:ext cx="3306763" cy="649287"/>
        </p:xfrm>
        <a:graphic>
          <a:graphicData uri="http://schemas.openxmlformats.org/presentationml/2006/ole">
            <mc:AlternateContent xmlns:mc="http://schemas.openxmlformats.org/markup-compatibility/2006">
              <mc:Choice xmlns:v="urn:schemas-microsoft-com:vml" Requires="v">
                <p:oleObj spid="_x0000_s241669" name="CS ChemDraw Drawing" r:id="rId7" imgW="3306960" imgH="650160" progId="ChemDraw.Document.4.5">
                  <p:embed/>
                </p:oleObj>
              </mc:Choice>
              <mc:Fallback>
                <p:oleObj name="CS ChemDraw Drawing" r:id="rId7" imgW="3306960" imgH="650160" progId="ChemDraw.Document.4.5">
                  <p:embed/>
                  <p:pic>
                    <p:nvPicPr>
                      <p:cNvPr id="0"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19200" y="4608513"/>
                        <a:ext cx="3306763" cy="649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8728" name="Text Box 8"/>
          <p:cNvSpPr txBox="1">
            <a:spLocks noChangeArrowheads="1"/>
          </p:cNvSpPr>
          <p:nvPr/>
        </p:nvSpPr>
        <p:spPr bwMode="auto">
          <a:xfrm>
            <a:off x="5711825" y="4745038"/>
            <a:ext cx="12985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sz="2000">
                <a:solidFill>
                  <a:schemeClr val="accent2"/>
                </a:solidFill>
                <a:latin typeface="Symbol" pitchFamily="18" charset="2"/>
              </a:rPr>
              <a:t>l</a:t>
            </a:r>
            <a:r>
              <a:rPr lang="fr-FR" sz="2000">
                <a:solidFill>
                  <a:schemeClr val="accent2"/>
                </a:solidFill>
              </a:rPr>
              <a:t> = 247nm</a:t>
            </a:r>
          </a:p>
        </p:txBody>
      </p:sp>
      <p:sp>
        <p:nvSpPr>
          <p:cNvPr id="158729" name="Text Box 9"/>
          <p:cNvSpPr txBox="1">
            <a:spLocks noChangeArrowheads="1"/>
          </p:cNvSpPr>
          <p:nvPr/>
        </p:nvSpPr>
        <p:spPr bwMode="auto">
          <a:xfrm>
            <a:off x="2524125" y="152400"/>
            <a:ext cx="40957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sz="4000">
                <a:solidFill>
                  <a:schemeClr val="accent2"/>
                </a:solidFill>
              </a:rPr>
              <a:t>Propriétés optiques</a:t>
            </a: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9746" name="Picture 2" descr="D:\users\lebarny\Pierre\Chimie Orga nanotechno\uvpolya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906588"/>
            <a:ext cx="7620000" cy="4875212"/>
          </a:xfrm>
          <a:prstGeom prst="rect">
            <a:avLst/>
          </a:prstGeom>
          <a:noFill/>
          <a:extLst>
            <a:ext uri="{909E8E84-426E-40DD-AFC4-6F175D3DCCD1}">
              <a14:hiddenFill xmlns:a14="http://schemas.microsoft.com/office/drawing/2010/main">
                <a:solidFill>
                  <a:srgbClr val="FFFFFF"/>
                </a:solidFill>
              </a14:hiddenFill>
            </a:ext>
          </a:extLst>
        </p:spPr>
      </p:pic>
      <p:sp>
        <p:nvSpPr>
          <p:cNvPr id="159747" name="Text Box 3"/>
          <p:cNvSpPr txBox="1">
            <a:spLocks noChangeArrowheads="1"/>
          </p:cNvSpPr>
          <p:nvPr/>
        </p:nvSpPr>
        <p:spPr bwMode="auto">
          <a:xfrm>
            <a:off x="228600" y="717550"/>
            <a:ext cx="3908425" cy="118745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t>Délocalisation des électrons </a:t>
            </a:r>
            <a:r>
              <a:rPr lang="fr-FR">
                <a:latin typeface="Symbol" pitchFamily="18" charset="2"/>
              </a:rPr>
              <a:t>P</a:t>
            </a:r>
          </a:p>
          <a:p>
            <a:endParaRPr lang="fr-FR">
              <a:latin typeface="Symbol" pitchFamily="18" charset="2"/>
            </a:endParaRPr>
          </a:p>
          <a:p>
            <a:r>
              <a:rPr lang="fr-FR"/>
              <a:t>Composés aromatiques</a:t>
            </a:r>
          </a:p>
        </p:txBody>
      </p:sp>
      <p:sp>
        <p:nvSpPr>
          <p:cNvPr id="159748" name="Text Box 4"/>
          <p:cNvSpPr txBox="1">
            <a:spLocks noChangeArrowheads="1"/>
          </p:cNvSpPr>
          <p:nvPr/>
        </p:nvSpPr>
        <p:spPr bwMode="auto">
          <a:xfrm>
            <a:off x="2524125" y="-92075"/>
            <a:ext cx="40957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sz="4000">
                <a:solidFill>
                  <a:schemeClr val="accent2"/>
                </a:solidFill>
              </a:rPr>
              <a:t>Propriétés optiques</a:t>
            </a: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ChangeArrowheads="1"/>
          </p:cNvSpPr>
          <p:nvPr/>
        </p:nvSpPr>
        <p:spPr bwMode="auto">
          <a:xfrm>
            <a:off x="304800" y="990600"/>
            <a:ext cx="5099050" cy="118745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t>Délocalisation des électrons </a:t>
            </a:r>
            <a:r>
              <a:rPr lang="fr-FR">
                <a:latin typeface="Symbol" pitchFamily="18" charset="2"/>
              </a:rPr>
              <a:t>P</a:t>
            </a:r>
          </a:p>
          <a:p>
            <a:endParaRPr lang="fr-FR">
              <a:latin typeface="Symbol" pitchFamily="18" charset="2"/>
            </a:endParaRPr>
          </a:p>
          <a:p>
            <a:r>
              <a:rPr lang="fr-FR"/>
              <a:t>Substitutions des composés aromatiques</a:t>
            </a:r>
          </a:p>
        </p:txBody>
      </p:sp>
      <p:pic>
        <p:nvPicPr>
          <p:cNvPr id="160771" name="Picture 3" descr="A:\Molec ONL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2454275"/>
            <a:ext cx="5410200" cy="3870325"/>
          </a:xfrm>
          <a:prstGeom prst="rect">
            <a:avLst/>
          </a:prstGeom>
          <a:noFill/>
          <a:extLst>
            <a:ext uri="{909E8E84-426E-40DD-AFC4-6F175D3DCCD1}">
              <a14:hiddenFill xmlns:a14="http://schemas.microsoft.com/office/drawing/2010/main">
                <a:solidFill>
                  <a:srgbClr val="FFFFFF"/>
                </a:solidFill>
              </a14:hiddenFill>
            </a:ext>
          </a:extLst>
        </p:spPr>
      </p:pic>
      <p:sp>
        <p:nvSpPr>
          <p:cNvPr id="160772" name="Text Box 4"/>
          <p:cNvSpPr txBox="1">
            <a:spLocks noChangeArrowheads="1"/>
          </p:cNvSpPr>
          <p:nvPr/>
        </p:nvSpPr>
        <p:spPr bwMode="auto">
          <a:xfrm>
            <a:off x="2524125" y="-76200"/>
            <a:ext cx="40957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sz="4000">
                <a:solidFill>
                  <a:schemeClr val="accent2"/>
                </a:solidFill>
              </a:rPr>
              <a:t>Propriétés optiques</a:t>
            </a: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ChangeArrowheads="1"/>
          </p:cNvSpPr>
          <p:nvPr/>
        </p:nvSpPr>
        <p:spPr bwMode="auto">
          <a:xfrm>
            <a:off x="2911475" y="1265238"/>
            <a:ext cx="3276600" cy="685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61795" name="Text Box 3"/>
          <p:cNvSpPr txBox="1">
            <a:spLocks noChangeArrowheads="1"/>
          </p:cNvSpPr>
          <p:nvPr/>
        </p:nvSpPr>
        <p:spPr bwMode="auto">
          <a:xfrm>
            <a:off x="3216275" y="1395413"/>
            <a:ext cx="27797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2000"/>
              <a:t>Système à e</a:t>
            </a:r>
            <a:r>
              <a:rPr lang="fr-FR" sz="2000" baseline="30000"/>
              <a:t>- </a:t>
            </a:r>
            <a:r>
              <a:rPr lang="fr-FR" sz="2000">
                <a:latin typeface="Symbol" pitchFamily="18" charset="2"/>
              </a:rPr>
              <a:t>P</a:t>
            </a:r>
            <a:r>
              <a:rPr lang="fr-FR" sz="2000"/>
              <a:t> conjugués</a:t>
            </a:r>
          </a:p>
        </p:txBody>
      </p:sp>
      <p:sp>
        <p:nvSpPr>
          <p:cNvPr id="161796" name="Oval 4"/>
          <p:cNvSpPr>
            <a:spLocks noChangeArrowheads="1"/>
          </p:cNvSpPr>
          <p:nvPr/>
        </p:nvSpPr>
        <p:spPr bwMode="auto">
          <a:xfrm>
            <a:off x="1387475" y="1143000"/>
            <a:ext cx="1295400" cy="838200"/>
          </a:xfrm>
          <a:prstGeom prst="ellipse">
            <a:avLst/>
          </a:pr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61797" name="Text Box 5"/>
          <p:cNvSpPr txBox="1">
            <a:spLocks noChangeArrowheads="1"/>
          </p:cNvSpPr>
          <p:nvPr/>
        </p:nvSpPr>
        <p:spPr bwMode="auto">
          <a:xfrm>
            <a:off x="1463675" y="1279525"/>
            <a:ext cx="1143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fr-FR" sz="2000">
                <a:solidFill>
                  <a:srgbClr val="FF0000"/>
                </a:solidFill>
              </a:rPr>
              <a:t>Donneur</a:t>
            </a:r>
          </a:p>
          <a:p>
            <a:pPr algn="ctr"/>
            <a:r>
              <a:rPr lang="fr-FR" sz="2000">
                <a:solidFill>
                  <a:srgbClr val="FF0000"/>
                </a:solidFill>
              </a:rPr>
              <a:t>e</a:t>
            </a:r>
            <a:r>
              <a:rPr lang="fr-FR" sz="2000" baseline="30000">
                <a:solidFill>
                  <a:srgbClr val="FF0000"/>
                </a:solidFill>
              </a:rPr>
              <a:t>-</a:t>
            </a:r>
            <a:endParaRPr lang="fr-FR" sz="2000" baseline="30000"/>
          </a:p>
        </p:txBody>
      </p:sp>
      <p:sp>
        <p:nvSpPr>
          <p:cNvPr id="161798" name="Text Box 6"/>
          <p:cNvSpPr txBox="1">
            <a:spLocks noChangeArrowheads="1"/>
          </p:cNvSpPr>
          <p:nvPr/>
        </p:nvSpPr>
        <p:spPr bwMode="auto">
          <a:xfrm>
            <a:off x="6492875" y="1279525"/>
            <a:ext cx="1227138"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sz="2000">
                <a:solidFill>
                  <a:schemeClr val="accent2"/>
                </a:solidFill>
              </a:rPr>
              <a:t>Accepteur</a:t>
            </a:r>
          </a:p>
          <a:p>
            <a:pPr algn="ctr"/>
            <a:r>
              <a:rPr lang="fr-FR" sz="2000">
                <a:solidFill>
                  <a:schemeClr val="accent2"/>
                </a:solidFill>
              </a:rPr>
              <a:t>e</a:t>
            </a:r>
            <a:r>
              <a:rPr lang="fr-FR" sz="2000" baseline="30000">
                <a:solidFill>
                  <a:schemeClr val="accent2"/>
                </a:solidFill>
              </a:rPr>
              <a:t>-</a:t>
            </a:r>
            <a:endParaRPr lang="fr-FR" sz="2000" baseline="30000"/>
          </a:p>
        </p:txBody>
      </p:sp>
      <p:sp>
        <p:nvSpPr>
          <p:cNvPr id="161799" name="Oval 7"/>
          <p:cNvSpPr>
            <a:spLocks noChangeArrowheads="1"/>
          </p:cNvSpPr>
          <p:nvPr/>
        </p:nvSpPr>
        <p:spPr bwMode="auto">
          <a:xfrm>
            <a:off x="6416675" y="1219200"/>
            <a:ext cx="1295400" cy="8382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61800" name="Line 8"/>
          <p:cNvSpPr>
            <a:spLocks noChangeShapeType="1"/>
          </p:cNvSpPr>
          <p:nvPr/>
        </p:nvSpPr>
        <p:spPr bwMode="auto">
          <a:xfrm flipH="1">
            <a:off x="2682875" y="1570038"/>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61801" name="Line 9"/>
          <p:cNvSpPr>
            <a:spLocks noChangeShapeType="1"/>
          </p:cNvSpPr>
          <p:nvPr/>
        </p:nvSpPr>
        <p:spPr bwMode="auto">
          <a:xfrm flipH="1">
            <a:off x="6188075" y="1646238"/>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aphicFrame>
        <p:nvGraphicFramePr>
          <p:cNvPr id="161802" name="Object 10"/>
          <p:cNvGraphicFramePr>
            <a:graphicFrameLocks noChangeAspect="1"/>
          </p:cNvGraphicFramePr>
          <p:nvPr/>
        </p:nvGraphicFramePr>
        <p:xfrm>
          <a:off x="3089275" y="2286000"/>
          <a:ext cx="2930525" cy="833438"/>
        </p:xfrm>
        <a:graphic>
          <a:graphicData uri="http://schemas.openxmlformats.org/presentationml/2006/ole">
            <mc:AlternateContent xmlns:mc="http://schemas.openxmlformats.org/markup-compatibility/2006">
              <mc:Choice xmlns:v="urn:schemas-microsoft-com:vml" Requires="v">
                <p:oleObj spid="_x0000_s242689" name="CS ChemDraw Drawing" r:id="rId3" imgW="2931120" imgH="833040" progId="ChemDraw.Document.4.5">
                  <p:embed/>
                </p:oleObj>
              </mc:Choice>
              <mc:Fallback>
                <p:oleObj name="CS ChemDraw Drawing" r:id="rId3" imgW="2931120" imgH="833040" progId="ChemDraw.Document.4.5">
                  <p:embed/>
                  <p:pic>
                    <p:nvPicPr>
                      <p:cNvPr id="0" name="Object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89275" y="2286000"/>
                        <a:ext cx="2930525" cy="833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1803" name="Text Box 11"/>
          <p:cNvSpPr txBox="1">
            <a:spLocks noChangeArrowheads="1"/>
          </p:cNvSpPr>
          <p:nvPr/>
        </p:nvSpPr>
        <p:spPr bwMode="auto">
          <a:xfrm>
            <a:off x="1447800" y="2362200"/>
            <a:ext cx="1219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2000"/>
              <a:t>Exemple :</a:t>
            </a:r>
          </a:p>
        </p:txBody>
      </p:sp>
      <p:sp>
        <p:nvSpPr>
          <p:cNvPr id="161804" name="Text Box 12"/>
          <p:cNvSpPr txBox="1">
            <a:spLocks noChangeArrowheads="1"/>
          </p:cNvSpPr>
          <p:nvPr/>
        </p:nvSpPr>
        <p:spPr bwMode="auto">
          <a:xfrm>
            <a:off x="396875" y="0"/>
            <a:ext cx="83693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sz="3200">
                <a:solidFill>
                  <a:schemeClr val="accent2"/>
                </a:solidFill>
              </a:rPr>
              <a:t>Application en Optique Non Linéaire Quadratique</a:t>
            </a:r>
          </a:p>
        </p:txBody>
      </p:sp>
      <p:pic>
        <p:nvPicPr>
          <p:cNvPr id="161805" name="Picture 13" descr="D:\users\Pierre\Pacific Wave 40Ghz.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4600" y="3810000"/>
            <a:ext cx="4114800" cy="2276475"/>
          </a:xfrm>
          <a:prstGeom prst="rect">
            <a:avLst/>
          </a:prstGeom>
          <a:noFill/>
          <a:extLst>
            <a:ext uri="{909E8E84-426E-40DD-AFC4-6F175D3DCCD1}">
              <a14:hiddenFill xmlns:a14="http://schemas.microsoft.com/office/drawing/2010/main">
                <a:solidFill>
                  <a:srgbClr val="FFFFFF"/>
                </a:solidFill>
              </a14:hiddenFill>
            </a:ext>
          </a:extLst>
        </p:spPr>
      </p:pic>
      <p:sp>
        <p:nvSpPr>
          <p:cNvPr id="161806" name="Text Box 14"/>
          <p:cNvSpPr txBox="1">
            <a:spLocks noChangeArrowheads="1"/>
          </p:cNvSpPr>
          <p:nvPr/>
        </p:nvSpPr>
        <p:spPr bwMode="auto">
          <a:xfrm>
            <a:off x="352425" y="4632325"/>
            <a:ext cx="13239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sz="2000"/>
              <a:t>Réalisation</a:t>
            </a:r>
          </a:p>
        </p:txBody>
      </p:sp>
      <p:sp>
        <p:nvSpPr>
          <p:cNvPr id="161807" name="Text Box 15"/>
          <p:cNvSpPr txBox="1">
            <a:spLocks noChangeArrowheads="1"/>
          </p:cNvSpPr>
          <p:nvPr/>
        </p:nvSpPr>
        <p:spPr bwMode="auto">
          <a:xfrm>
            <a:off x="2692400" y="6172200"/>
            <a:ext cx="3784600" cy="396875"/>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sz="2000"/>
              <a:t>Modulateur Electrooptique 40GHz </a:t>
            </a: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Text Box 2"/>
          <p:cNvSpPr txBox="1">
            <a:spLocks noChangeArrowheads="1"/>
          </p:cNvSpPr>
          <p:nvPr/>
        </p:nvSpPr>
        <p:spPr bwMode="auto">
          <a:xfrm>
            <a:off x="987425" y="0"/>
            <a:ext cx="7172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sz="4000">
                <a:solidFill>
                  <a:schemeClr val="accent2"/>
                </a:solidFill>
              </a:rPr>
              <a:t>Propriétés optiques : Fluorescence</a:t>
            </a:r>
          </a:p>
        </p:txBody>
      </p:sp>
      <p:pic>
        <p:nvPicPr>
          <p:cNvPr id="162819" name="Picture 3" descr="A:\Fluorescenc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57738" y="1981200"/>
            <a:ext cx="4310062" cy="4419600"/>
          </a:xfrm>
          <a:prstGeom prst="rect">
            <a:avLst/>
          </a:prstGeom>
          <a:noFill/>
          <a:extLst>
            <a:ext uri="{909E8E84-426E-40DD-AFC4-6F175D3DCCD1}">
              <a14:hiddenFill xmlns:a14="http://schemas.microsoft.com/office/drawing/2010/main">
                <a:solidFill>
                  <a:srgbClr val="FFFFFF"/>
                </a:solidFill>
              </a14:hiddenFill>
            </a:ext>
          </a:extLst>
        </p:spPr>
      </p:pic>
      <p:sp>
        <p:nvSpPr>
          <p:cNvPr id="162820" name="Line 4"/>
          <p:cNvSpPr>
            <a:spLocks noChangeShapeType="1"/>
          </p:cNvSpPr>
          <p:nvPr/>
        </p:nvSpPr>
        <p:spPr bwMode="auto">
          <a:xfrm>
            <a:off x="1143000" y="4953000"/>
            <a:ext cx="19050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62821" name="Line 5"/>
          <p:cNvSpPr>
            <a:spLocks noChangeShapeType="1"/>
          </p:cNvSpPr>
          <p:nvPr/>
        </p:nvSpPr>
        <p:spPr bwMode="auto">
          <a:xfrm>
            <a:off x="1143000" y="4800600"/>
            <a:ext cx="1905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62822" name="Line 6"/>
          <p:cNvSpPr>
            <a:spLocks noChangeShapeType="1"/>
          </p:cNvSpPr>
          <p:nvPr/>
        </p:nvSpPr>
        <p:spPr bwMode="auto">
          <a:xfrm>
            <a:off x="1143000" y="4648200"/>
            <a:ext cx="1905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62823" name="Line 7"/>
          <p:cNvSpPr>
            <a:spLocks noChangeShapeType="1"/>
          </p:cNvSpPr>
          <p:nvPr/>
        </p:nvSpPr>
        <p:spPr bwMode="auto">
          <a:xfrm>
            <a:off x="1143000" y="4495800"/>
            <a:ext cx="1905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62824" name="Line 8"/>
          <p:cNvSpPr>
            <a:spLocks noChangeShapeType="1"/>
          </p:cNvSpPr>
          <p:nvPr/>
        </p:nvSpPr>
        <p:spPr bwMode="auto">
          <a:xfrm>
            <a:off x="1143000" y="4343400"/>
            <a:ext cx="1905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62825" name="Line 9"/>
          <p:cNvSpPr>
            <a:spLocks noChangeShapeType="1"/>
          </p:cNvSpPr>
          <p:nvPr/>
        </p:nvSpPr>
        <p:spPr bwMode="auto">
          <a:xfrm>
            <a:off x="1143000" y="2971800"/>
            <a:ext cx="19050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62826" name="Line 10"/>
          <p:cNvSpPr>
            <a:spLocks noChangeShapeType="1"/>
          </p:cNvSpPr>
          <p:nvPr/>
        </p:nvSpPr>
        <p:spPr bwMode="auto">
          <a:xfrm>
            <a:off x="1143000" y="2819400"/>
            <a:ext cx="1905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62827" name="Line 11"/>
          <p:cNvSpPr>
            <a:spLocks noChangeShapeType="1"/>
          </p:cNvSpPr>
          <p:nvPr/>
        </p:nvSpPr>
        <p:spPr bwMode="auto">
          <a:xfrm>
            <a:off x="1143000" y="2667000"/>
            <a:ext cx="1905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62828" name="Line 12"/>
          <p:cNvSpPr>
            <a:spLocks noChangeShapeType="1"/>
          </p:cNvSpPr>
          <p:nvPr/>
        </p:nvSpPr>
        <p:spPr bwMode="auto">
          <a:xfrm>
            <a:off x="1143000" y="2514600"/>
            <a:ext cx="1905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62829" name="Line 13"/>
          <p:cNvSpPr>
            <a:spLocks noChangeShapeType="1"/>
          </p:cNvSpPr>
          <p:nvPr/>
        </p:nvSpPr>
        <p:spPr bwMode="auto">
          <a:xfrm>
            <a:off x="1143000" y="2362200"/>
            <a:ext cx="1905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62830" name="Line 14"/>
          <p:cNvSpPr>
            <a:spLocks noChangeShapeType="1"/>
          </p:cNvSpPr>
          <p:nvPr/>
        </p:nvSpPr>
        <p:spPr bwMode="auto">
          <a:xfrm flipV="1">
            <a:off x="1447800" y="2438400"/>
            <a:ext cx="0" cy="2362200"/>
          </a:xfrm>
          <a:prstGeom prst="line">
            <a:avLst/>
          </a:prstGeom>
          <a:noFill/>
          <a:ln w="2857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62831" name="Line 15"/>
          <p:cNvSpPr>
            <a:spLocks noChangeShapeType="1"/>
          </p:cNvSpPr>
          <p:nvPr/>
        </p:nvSpPr>
        <p:spPr bwMode="auto">
          <a:xfrm>
            <a:off x="1752600" y="2514600"/>
            <a:ext cx="0" cy="3048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62832" name="Line 16"/>
          <p:cNvSpPr>
            <a:spLocks noChangeShapeType="1"/>
          </p:cNvSpPr>
          <p:nvPr/>
        </p:nvSpPr>
        <p:spPr bwMode="auto">
          <a:xfrm>
            <a:off x="2209800" y="2819400"/>
            <a:ext cx="0" cy="152400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62833" name="Line 17"/>
          <p:cNvSpPr>
            <a:spLocks noChangeShapeType="1"/>
          </p:cNvSpPr>
          <p:nvPr/>
        </p:nvSpPr>
        <p:spPr bwMode="auto">
          <a:xfrm>
            <a:off x="2362200" y="2819400"/>
            <a:ext cx="0" cy="175260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62834" name="Line 18"/>
          <p:cNvSpPr>
            <a:spLocks noChangeShapeType="1"/>
          </p:cNvSpPr>
          <p:nvPr/>
        </p:nvSpPr>
        <p:spPr bwMode="auto">
          <a:xfrm>
            <a:off x="2514600" y="2819400"/>
            <a:ext cx="0" cy="182880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62835" name="Line 19"/>
          <p:cNvSpPr>
            <a:spLocks noChangeShapeType="1"/>
          </p:cNvSpPr>
          <p:nvPr/>
        </p:nvSpPr>
        <p:spPr bwMode="auto">
          <a:xfrm>
            <a:off x="2667000" y="2819400"/>
            <a:ext cx="0" cy="198120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62836" name="Text Box 20"/>
          <p:cNvSpPr txBox="1">
            <a:spLocks noChangeArrowheads="1"/>
          </p:cNvSpPr>
          <p:nvPr/>
        </p:nvSpPr>
        <p:spPr bwMode="auto">
          <a:xfrm>
            <a:off x="3430588" y="2362200"/>
            <a:ext cx="1293812"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1600">
                <a:solidFill>
                  <a:schemeClr val="accent2"/>
                </a:solidFill>
              </a:rPr>
              <a:t>Niveaux </a:t>
            </a:r>
          </a:p>
          <a:p>
            <a:r>
              <a:rPr lang="fr-FR" sz="1600">
                <a:solidFill>
                  <a:schemeClr val="accent2"/>
                </a:solidFill>
              </a:rPr>
              <a:t>Vibrationnels</a:t>
            </a:r>
            <a:endParaRPr lang="fr-FR" sz="2000"/>
          </a:p>
        </p:txBody>
      </p:sp>
      <p:sp>
        <p:nvSpPr>
          <p:cNvPr id="162837" name="Text Box 21"/>
          <p:cNvSpPr txBox="1">
            <a:spLocks noChangeArrowheads="1"/>
          </p:cNvSpPr>
          <p:nvPr/>
        </p:nvSpPr>
        <p:spPr bwMode="auto">
          <a:xfrm>
            <a:off x="3430588" y="4267200"/>
            <a:ext cx="1293812"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1600">
                <a:solidFill>
                  <a:schemeClr val="accent2"/>
                </a:solidFill>
              </a:rPr>
              <a:t>Niveaux </a:t>
            </a:r>
          </a:p>
          <a:p>
            <a:r>
              <a:rPr lang="fr-FR" sz="1600">
                <a:solidFill>
                  <a:schemeClr val="accent2"/>
                </a:solidFill>
              </a:rPr>
              <a:t>Vibrationnels</a:t>
            </a:r>
          </a:p>
        </p:txBody>
      </p:sp>
      <p:sp>
        <p:nvSpPr>
          <p:cNvPr id="162838" name="AutoShape 22"/>
          <p:cNvSpPr>
            <a:spLocks/>
          </p:cNvSpPr>
          <p:nvPr/>
        </p:nvSpPr>
        <p:spPr bwMode="auto">
          <a:xfrm>
            <a:off x="3124200" y="2286000"/>
            <a:ext cx="152400" cy="609600"/>
          </a:xfrm>
          <a:prstGeom prst="rightBrace">
            <a:avLst>
              <a:gd name="adj1" fmla="val 33333"/>
              <a:gd name="adj2" fmla="val 50000"/>
            </a:avLst>
          </a:pr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62839" name="AutoShape 23"/>
          <p:cNvSpPr>
            <a:spLocks/>
          </p:cNvSpPr>
          <p:nvPr/>
        </p:nvSpPr>
        <p:spPr bwMode="auto">
          <a:xfrm>
            <a:off x="3124200" y="4267200"/>
            <a:ext cx="152400" cy="609600"/>
          </a:xfrm>
          <a:prstGeom prst="rightBrace">
            <a:avLst>
              <a:gd name="adj1" fmla="val 33333"/>
              <a:gd name="adj2" fmla="val 50000"/>
            </a:avLst>
          </a:pr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62840" name="Text Box 24"/>
          <p:cNvSpPr txBox="1">
            <a:spLocks noChangeArrowheads="1"/>
          </p:cNvSpPr>
          <p:nvPr/>
        </p:nvSpPr>
        <p:spPr bwMode="auto">
          <a:xfrm>
            <a:off x="1384300" y="5494338"/>
            <a:ext cx="12827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sz="2000">
                <a:solidFill>
                  <a:srgbClr val="FF0000"/>
                </a:solidFill>
                <a:latin typeface="Symbol" pitchFamily="18" charset="2"/>
              </a:rPr>
              <a:t>l</a:t>
            </a:r>
            <a:r>
              <a:rPr lang="fr-FR" sz="2000" baseline="-25000">
                <a:solidFill>
                  <a:srgbClr val="FF0000"/>
                </a:solidFill>
              </a:rPr>
              <a:t>fluo</a:t>
            </a:r>
            <a:r>
              <a:rPr lang="fr-FR" sz="2000">
                <a:solidFill>
                  <a:srgbClr val="FF0000"/>
                </a:solidFill>
              </a:rPr>
              <a:t> &lt; </a:t>
            </a:r>
            <a:r>
              <a:rPr lang="fr-FR" sz="2000">
                <a:solidFill>
                  <a:srgbClr val="FF0000"/>
                </a:solidFill>
                <a:latin typeface="Symbol" pitchFamily="18" charset="2"/>
              </a:rPr>
              <a:t>l</a:t>
            </a:r>
            <a:r>
              <a:rPr lang="fr-FR" sz="2000">
                <a:solidFill>
                  <a:srgbClr val="FF0000"/>
                </a:solidFill>
              </a:rPr>
              <a:t> </a:t>
            </a:r>
            <a:r>
              <a:rPr lang="fr-FR" sz="2000" baseline="-25000">
                <a:solidFill>
                  <a:srgbClr val="FF0000"/>
                </a:solidFill>
              </a:rPr>
              <a:t>abs</a:t>
            </a:r>
            <a:endParaRPr lang="fr-FR" sz="2000">
              <a:solidFill>
                <a:srgbClr val="FF0000"/>
              </a:solidFill>
            </a:endParaRPr>
          </a:p>
        </p:txBody>
      </p:sp>
      <p:sp>
        <p:nvSpPr>
          <p:cNvPr id="162841" name="Rectangle 25"/>
          <p:cNvSpPr>
            <a:spLocks noChangeArrowheads="1"/>
          </p:cNvSpPr>
          <p:nvPr/>
        </p:nvSpPr>
        <p:spPr bwMode="auto">
          <a:xfrm>
            <a:off x="1295400" y="5486400"/>
            <a:ext cx="1371600" cy="457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62842" name="Text Box 26"/>
          <p:cNvSpPr txBox="1">
            <a:spLocks noChangeArrowheads="1"/>
          </p:cNvSpPr>
          <p:nvPr/>
        </p:nvSpPr>
        <p:spPr bwMode="auto">
          <a:xfrm>
            <a:off x="76200" y="2528888"/>
            <a:ext cx="9334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2000"/>
              <a:t>LUMO</a:t>
            </a:r>
          </a:p>
        </p:txBody>
      </p:sp>
      <p:sp>
        <p:nvSpPr>
          <p:cNvPr id="162843" name="Text Box 27"/>
          <p:cNvSpPr txBox="1">
            <a:spLocks noChangeArrowheads="1"/>
          </p:cNvSpPr>
          <p:nvPr/>
        </p:nvSpPr>
        <p:spPr bwMode="auto">
          <a:xfrm>
            <a:off x="76200" y="4433888"/>
            <a:ext cx="9620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2000"/>
              <a:t>HOMO</a:t>
            </a: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Text Box 2"/>
          <p:cNvSpPr txBox="1">
            <a:spLocks noChangeArrowheads="1"/>
          </p:cNvSpPr>
          <p:nvPr/>
        </p:nvSpPr>
        <p:spPr bwMode="auto">
          <a:xfrm>
            <a:off x="158750" y="-22225"/>
            <a:ext cx="88582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sz="3200">
                <a:solidFill>
                  <a:schemeClr val="accent2"/>
                </a:solidFill>
              </a:rPr>
              <a:t>Propriétés de transport dans les composés organiques</a:t>
            </a:r>
          </a:p>
        </p:txBody>
      </p:sp>
      <p:sp>
        <p:nvSpPr>
          <p:cNvPr id="163843" name="Rectangle 3"/>
          <p:cNvSpPr>
            <a:spLocks noChangeArrowheads="1"/>
          </p:cNvSpPr>
          <p:nvPr/>
        </p:nvSpPr>
        <p:spPr bwMode="auto">
          <a:xfrm>
            <a:off x="1905000" y="3886200"/>
            <a:ext cx="685800" cy="914400"/>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63844" name="Rectangle 4"/>
          <p:cNvSpPr>
            <a:spLocks noChangeArrowheads="1"/>
          </p:cNvSpPr>
          <p:nvPr/>
        </p:nvSpPr>
        <p:spPr bwMode="auto">
          <a:xfrm>
            <a:off x="4267200" y="3962400"/>
            <a:ext cx="685800" cy="914400"/>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63845" name="Rectangle 5"/>
          <p:cNvSpPr>
            <a:spLocks noChangeArrowheads="1"/>
          </p:cNvSpPr>
          <p:nvPr/>
        </p:nvSpPr>
        <p:spPr bwMode="auto">
          <a:xfrm>
            <a:off x="1905000" y="1828800"/>
            <a:ext cx="685800" cy="9144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63846" name="Rectangle 6"/>
          <p:cNvSpPr>
            <a:spLocks noChangeArrowheads="1"/>
          </p:cNvSpPr>
          <p:nvPr/>
        </p:nvSpPr>
        <p:spPr bwMode="auto">
          <a:xfrm>
            <a:off x="4267200" y="2438400"/>
            <a:ext cx="685800" cy="9144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63847" name="Rectangle 7"/>
          <p:cNvSpPr>
            <a:spLocks noChangeArrowheads="1"/>
          </p:cNvSpPr>
          <p:nvPr/>
        </p:nvSpPr>
        <p:spPr bwMode="auto">
          <a:xfrm>
            <a:off x="6553200" y="3962400"/>
            <a:ext cx="685800" cy="914400"/>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63848" name="Rectangle 8"/>
          <p:cNvSpPr>
            <a:spLocks noChangeArrowheads="1"/>
          </p:cNvSpPr>
          <p:nvPr/>
        </p:nvSpPr>
        <p:spPr bwMode="auto">
          <a:xfrm>
            <a:off x="6553200" y="2667000"/>
            <a:ext cx="685800" cy="9144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63849" name="Rectangle 9"/>
          <p:cNvSpPr>
            <a:spLocks noChangeArrowheads="1"/>
          </p:cNvSpPr>
          <p:nvPr/>
        </p:nvSpPr>
        <p:spPr bwMode="auto">
          <a:xfrm>
            <a:off x="6553200" y="3962400"/>
            <a:ext cx="685800" cy="3048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63850" name="Text Box 10"/>
          <p:cNvSpPr txBox="1">
            <a:spLocks noChangeArrowheads="1"/>
          </p:cNvSpPr>
          <p:nvPr/>
        </p:nvSpPr>
        <p:spPr bwMode="auto">
          <a:xfrm>
            <a:off x="1793875" y="5043488"/>
            <a:ext cx="8731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sz="2000">
                <a:solidFill>
                  <a:schemeClr val="accent2"/>
                </a:solidFill>
              </a:rPr>
              <a:t>Isolant</a:t>
            </a:r>
          </a:p>
        </p:txBody>
      </p:sp>
      <p:sp>
        <p:nvSpPr>
          <p:cNvPr id="163851" name="Text Box 11"/>
          <p:cNvSpPr txBox="1">
            <a:spLocks noChangeArrowheads="1"/>
          </p:cNvSpPr>
          <p:nvPr/>
        </p:nvSpPr>
        <p:spPr bwMode="auto">
          <a:xfrm>
            <a:off x="3667125" y="5029200"/>
            <a:ext cx="18954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sz="2000">
                <a:solidFill>
                  <a:schemeClr val="accent2"/>
                </a:solidFill>
              </a:rPr>
              <a:t>Semi conducteur</a:t>
            </a:r>
          </a:p>
        </p:txBody>
      </p:sp>
      <p:sp>
        <p:nvSpPr>
          <p:cNvPr id="163852" name="Text Box 12"/>
          <p:cNvSpPr txBox="1">
            <a:spLocks noChangeArrowheads="1"/>
          </p:cNvSpPr>
          <p:nvPr/>
        </p:nvSpPr>
        <p:spPr bwMode="auto">
          <a:xfrm>
            <a:off x="6540500" y="5043488"/>
            <a:ext cx="7747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sz="2000">
                <a:solidFill>
                  <a:schemeClr val="accent2"/>
                </a:solidFill>
              </a:rPr>
              <a:t>Métal</a:t>
            </a:r>
          </a:p>
        </p:txBody>
      </p:sp>
      <p:sp>
        <p:nvSpPr>
          <p:cNvPr id="163853" name="Line 13"/>
          <p:cNvSpPr>
            <a:spLocks noChangeShapeType="1"/>
          </p:cNvSpPr>
          <p:nvPr/>
        </p:nvSpPr>
        <p:spPr bwMode="auto">
          <a:xfrm flipV="1">
            <a:off x="533400" y="1295400"/>
            <a:ext cx="0" cy="403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63854" name="Text Box 14"/>
          <p:cNvSpPr txBox="1">
            <a:spLocks noChangeArrowheads="1"/>
          </p:cNvSpPr>
          <p:nvPr/>
        </p:nvSpPr>
        <p:spPr bwMode="auto">
          <a:xfrm>
            <a:off x="381000" y="914400"/>
            <a:ext cx="9731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sz="2000"/>
              <a:t>Energie</a:t>
            </a:r>
          </a:p>
        </p:txBody>
      </p:sp>
      <p:sp>
        <p:nvSpPr>
          <p:cNvPr id="163855" name="Text Box 15"/>
          <p:cNvSpPr txBox="1">
            <a:spLocks noChangeArrowheads="1"/>
          </p:cNvSpPr>
          <p:nvPr/>
        </p:nvSpPr>
        <p:spPr bwMode="auto">
          <a:xfrm>
            <a:off x="7496175" y="4267200"/>
            <a:ext cx="9620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sz="2000"/>
              <a:t>HOMO</a:t>
            </a:r>
          </a:p>
        </p:txBody>
      </p:sp>
      <p:sp>
        <p:nvSpPr>
          <p:cNvPr id="163856" name="Text Box 16"/>
          <p:cNvSpPr txBox="1">
            <a:spLocks noChangeArrowheads="1"/>
          </p:cNvSpPr>
          <p:nvPr/>
        </p:nvSpPr>
        <p:spPr bwMode="auto">
          <a:xfrm>
            <a:off x="7524750" y="2971800"/>
            <a:ext cx="9334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sz="2000"/>
              <a:t>LUMO</a:t>
            </a:r>
          </a:p>
        </p:txBody>
      </p:sp>
      <p:sp>
        <p:nvSpPr>
          <p:cNvPr id="163857" name="Text Box 17"/>
          <p:cNvSpPr txBox="1">
            <a:spLocks noChangeArrowheads="1"/>
          </p:cNvSpPr>
          <p:nvPr/>
        </p:nvSpPr>
        <p:spPr bwMode="auto">
          <a:xfrm>
            <a:off x="6172200" y="1812925"/>
            <a:ext cx="13017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sz="2000">
                <a:solidFill>
                  <a:schemeClr val="accent2"/>
                </a:solidFill>
              </a:rPr>
              <a:t>Gap &lt; 1eV</a:t>
            </a:r>
          </a:p>
        </p:txBody>
      </p:sp>
      <p:sp>
        <p:nvSpPr>
          <p:cNvPr id="163858" name="Text Box 18"/>
          <p:cNvSpPr txBox="1">
            <a:spLocks noChangeArrowheads="1"/>
          </p:cNvSpPr>
          <p:nvPr/>
        </p:nvSpPr>
        <p:spPr bwMode="auto">
          <a:xfrm>
            <a:off x="3754438" y="1766888"/>
            <a:ext cx="17319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sz="2000">
                <a:solidFill>
                  <a:schemeClr val="accent2"/>
                </a:solidFill>
              </a:rPr>
              <a:t>Gap = 1 à 3 eV</a:t>
            </a:r>
          </a:p>
        </p:txBody>
      </p:sp>
      <p:sp>
        <p:nvSpPr>
          <p:cNvPr id="163859" name="Text Box 19"/>
          <p:cNvSpPr txBox="1">
            <a:spLocks noChangeArrowheads="1"/>
          </p:cNvSpPr>
          <p:nvPr/>
        </p:nvSpPr>
        <p:spPr bwMode="auto">
          <a:xfrm>
            <a:off x="1593850" y="1309688"/>
            <a:ext cx="13017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sz="2000">
                <a:solidFill>
                  <a:schemeClr val="accent2"/>
                </a:solidFill>
              </a:rPr>
              <a:t>Gap &gt; 3eV</a:t>
            </a:r>
          </a:p>
        </p:txBody>
      </p:sp>
      <p:sp>
        <p:nvSpPr>
          <p:cNvPr id="163860" name="Text Box 20"/>
          <p:cNvSpPr txBox="1">
            <a:spLocks noChangeArrowheads="1"/>
          </p:cNvSpPr>
          <p:nvPr/>
        </p:nvSpPr>
        <p:spPr bwMode="auto">
          <a:xfrm>
            <a:off x="1600200" y="5562600"/>
            <a:ext cx="59118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sz="2000"/>
              <a:t>Le « gap » dépend de la structure chimique du composé </a:t>
            </a:r>
          </a:p>
        </p:txBody>
      </p:sp>
      <p:sp>
        <p:nvSpPr>
          <p:cNvPr id="163861" name="Line 21"/>
          <p:cNvSpPr>
            <a:spLocks noChangeShapeType="1"/>
          </p:cNvSpPr>
          <p:nvPr/>
        </p:nvSpPr>
        <p:spPr bwMode="auto">
          <a:xfrm flipH="1">
            <a:off x="2286000" y="2743200"/>
            <a:ext cx="0" cy="1143000"/>
          </a:xfrm>
          <a:prstGeom prst="line">
            <a:avLst/>
          </a:prstGeom>
          <a:noFill/>
          <a:ln w="9525">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63862" name="Text Box 22"/>
          <p:cNvSpPr txBox="1">
            <a:spLocks noChangeArrowheads="1"/>
          </p:cNvSpPr>
          <p:nvPr/>
        </p:nvSpPr>
        <p:spPr bwMode="auto">
          <a:xfrm>
            <a:off x="1676400" y="3124200"/>
            <a:ext cx="6080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sz="2000">
                <a:solidFill>
                  <a:schemeClr val="accent2"/>
                </a:solidFill>
              </a:rPr>
              <a:t>Gap</a:t>
            </a:r>
            <a:endParaRPr lang="fr-FR" sz="2000"/>
          </a:p>
        </p:txBody>
      </p:sp>
      <p:sp>
        <p:nvSpPr>
          <p:cNvPr id="163863" name="Text Box 23"/>
          <p:cNvSpPr txBox="1">
            <a:spLocks noChangeArrowheads="1"/>
          </p:cNvSpPr>
          <p:nvPr/>
        </p:nvSpPr>
        <p:spPr bwMode="auto">
          <a:xfrm>
            <a:off x="66675" y="6019800"/>
            <a:ext cx="9055100" cy="701675"/>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sz="2000"/>
              <a:t>En général les composés organiques sont des isolants, mais certains composés sont des </a:t>
            </a:r>
          </a:p>
          <a:p>
            <a:pPr algn="ctr"/>
            <a:r>
              <a:rPr lang="fr-FR" sz="2000"/>
              <a:t>semi conducteurs</a:t>
            </a: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Text Box 2"/>
          <p:cNvSpPr txBox="1">
            <a:spLocks noChangeArrowheads="1"/>
          </p:cNvSpPr>
          <p:nvPr/>
        </p:nvSpPr>
        <p:spPr bwMode="auto">
          <a:xfrm>
            <a:off x="144463" y="76200"/>
            <a:ext cx="88582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sz="3200">
                <a:solidFill>
                  <a:schemeClr val="accent2"/>
                </a:solidFill>
              </a:rPr>
              <a:t>Propriétés de transport dans les composés organiques</a:t>
            </a:r>
            <a:endParaRPr lang="fr-FR"/>
          </a:p>
        </p:txBody>
      </p:sp>
      <p:pic>
        <p:nvPicPr>
          <p:cNvPr id="164867" name="Picture 3" descr="D:\users\lebarny\Pierre\Chimie Orga nanotechno\Hoppin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60488" y="990600"/>
            <a:ext cx="6411912" cy="4344988"/>
          </a:xfrm>
          <a:prstGeom prst="rect">
            <a:avLst/>
          </a:prstGeom>
          <a:noFill/>
          <a:extLst>
            <a:ext uri="{909E8E84-426E-40DD-AFC4-6F175D3DCCD1}">
              <a14:hiddenFill xmlns:a14="http://schemas.microsoft.com/office/drawing/2010/main">
                <a:solidFill>
                  <a:srgbClr val="FFFFFF"/>
                </a:solidFill>
              </a14:hiddenFill>
            </a:ext>
          </a:extLst>
        </p:spPr>
      </p:pic>
      <p:sp>
        <p:nvSpPr>
          <p:cNvPr id="164868" name="Rectangle 4"/>
          <p:cNvSpPr>
            <a:spLocks noChangeArrowheads="1"/>
          </p:cNvSpPr>
          <p:nvPr/>
        </p:nvSpPr>
        <p:spPr bwMode="auto">
          <a:xfrm>
            <a:off x="2057400" y="5943600"/>
            <a:ext cx="4784725" cy="4572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t>Le transport se fait par saut (hopping)</a:t>
            </a: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5890" name="Picture 2" descr="D:\users\lebarny\Pierre\Chimie Orga nanotechno\Transpor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71600" y="838200"/>
            <a:ext cx="6400800" cy="4403725"/>
          </a:xfrm>
          <a:prstGeom prst="rect">
            <a:avLst/>
          </a:prstGeom>
          <a:noFill/>
          <a:extLst>
            <a:ext uri="{909E8E84-426E-40DD-AFC4-6F175D3DCCD1}">
              <a14:hiddenFill xmlns:a14="http://schemas.microsoft.com/office/drawing/2010/main">
                <a:solidFill>
                  <a:srgbClr val="FFFFFF"/>
                </a:solidFill>
              </a14:hiddenFill>
            </a:ext>
          </a:extLst>
        </p:spPr>
      </p:pic>
      <p:sp>
        <p:nvSpPr>
          <p:cNvPr id="165891" name="Text Box 3"/>
          <p:cNvSpPr txBox="1">
            <a:spLocks noChangeArrowheads="1"/>
          </p:cNvSpPr>
          <p:nvPr/>
        </p:nvSpPr>
        <p:spPr bwMode="auto">
          <a:xfrm>
            <a:off x="209550" y="0"/>
            <a:ext cx="88582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sz="3200">
                <a:solidFill>
                  <a:schemeClr val="accent2"/>
                </a:solidFill>
              </a:rPr>
              <a:t>Propriétés de transport dans les composés organiques</a:t>
            </a:r>
          </a:p>
        </p:txBody>
      </p:sp>
      <p:sp>
        <p:nvSpPr>
          <p:cNvPr id="165892" name="Text Box 4"/>
          <p:cNvSpPr txBox="1">
            <a:spLocks noChangeArrowheads="1"/>
          </p:cNvSpPr>
          <p:nvPr/>
        </p:nvSpPr>
        <p:spPr bwMode="auto">
          <a:xfrm>
            <a:off x="2590800" y="6096000"/>
            <a:ext cx="40401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sz="2000"/>
              <a:t>(Silicium amorphe µ = 0,5 - 1cm</a:t>
            </a:r>
            <a:r>
              <a:rPr lang="fr-FR" sz="2000" baseline="30000"/>
              <a:t>2</a:t>
            </a:r>
            <a:r>
              <a:rPr lang="fr-FR" sz="2000"/>
              <a:t>/Vs)</a:t>
            </a:r>
          </a:p>
        </p:txBody>
      </p:sp>
      <p:sp>
        <p:nvSpPr>
          <p:cNvPr id="165893" name="Rectangle 5"/>
          <p:cNvSpPr>
            <a:spLocks noChangeArrowheads="1"/>
          </p:cNvSpPr>
          <p:nvPr/>
        </p:nvSpPr>
        <p:spPr bwMode="auto">
          <a:xfrm>
            <a:off x="2590800" y="5486400"/>
            <a:ext cx="4113213" cy="4572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t>La mobilité n’est pas très élevée</a:t>
            </a: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Text Box 2"/>
          <p:cNvSpPr txBox="1">
            <a:spLocks noChangeArrowheads="1"/>
          </p:cNvSpPr>
          <p:nvPr/>
        </p:nvSpPr>
        <p:spPr bwMode="auto">
          <a:xfrm>
            <a:off x="368300" y="101600"/>
            <a:ext cx="84264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sz="2800">
                <a:solidFill>
                  <a:schemeClr val="accent2"/>
                </a:solidFill>
              </a:rPr>
              <a:t>Exemple d’application : L’électroluminescence organique</a:t>
            </a:r>
          </a:p>
        </p:txBody>
      </p:sp>
      <p:sp>
        <p:nvSpPr>
          <p:cNvPr id="166915" name="Text Box 3"/>
          <p:cNvSpPr txBox="1">
            <a:spLocks noChangeArrowheads="1"/>
          </p:cNvSpPr>
          <p:nvPr/>
        </p:nvSpPr>
        <p:spPr bwMode="auto">
          <a:xfrm>
            <a:off x="1162050" y="974725"/>
            <a:ext cx="68389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sz="2000"/>
              <a:t>On combine des propriétés de fluorescence et de semi conduction</a:t>
            </a:r>
          </a:p>
        </p:txBody>
      </p:sp>
      <p:sp>
        <p:nvSpPr>
          <p:cNvPr id="166916" name="Rectangle 4"/>
          <p:cNvSpPr>
            <a:spLocks noChangeArrowheads="1"/>
          </p:cNvSpPr>
          <p:nvPr/>
        </p:nvSpPr>
        <p:spPr bwMode="auto">
          <a:xfrm>
            <a:off x="1412875" y="2927350"/>
            <a:ext cx="1671638" cy="168275"/>
          </a:xfrm>
          <a:prstGeom prst="rect">
            <a:avLst/>
          </a:prstGeom>
          <a:solidFill>
            <a:srgbClr val="FFFFFF"/>
          </a:solidFill>
          <a:ln w="9525">
            <a:solidFill>
              <a:srgbClr val="000000"/>
            </a:solidFill>
            <a:miter lim="800000"/>
            <a:headEnd/>
            <a:tailEnd/>
          </a:ln>
        </p:spPr>
        <p:txBody>
          <a:bodyPr/>
          <a:lstStyle/>
          <a:p>
            <a:endParaRPr lang="fr-FR"/>
          </a:p>
        </p:txBody>
      </p:sp>
      <p:sp>
        <p:nvSpPr>
          <p:cNvPr id="166917" name="Rectangle 5"/>
          <p:cNvSpPr>
            <a:spLocks noChangeArrowheads="1"/>
          </p:cNvSpPr>
          <p:nvPr/>
        </p:nvSpPr>
        <p:spPr bwMode="auto">
          <a:xfrm>
            <a:off x="1412875" y="2868613"/>
            <a:ext cx="1671638" cy="50800"/>
          </a:xfrm>
          <a:prstGeom prst="rect">
            <a:avLst/>
          </a:prstGeom>
          <a:solidFill>
            <a:srgbClr val="FFFFFF"/>
          </a:solidFill>
          <a:ln w="9525">
            <a:solidFill>
              <a:schemeClr val="tx2"/>
            </a:solidFill>
            <a:miter lim="800000"/>
            <a:headEnd/>
            <a:tailEnd/>
          </a:ln>
        </p:spPr>
        <p:txBody>
          <a:bodyPr/>
          <a:lstStyle/>
          <a:p>
            <a:endParaRPr lang="fr-FR"/>
          </a:p>
        </p:txBody>
      </p:sp>
      <p:sp>
        <p:nvSpPr>
          <p:cNvPr id="166918" name="Rectangle 6"/>
          <p:cNvSpPr>
            <a:spLocks noChangeArrowheads="1"/>
          </p:cNvSpPr>
          <p:nvPr/>
        </p:nvSpPr>
        <p:spPr bwMode="auto">
          <a:xfrm>
            <a:off x="1412875" y="2809875"/>
            <a:ext cx="1671638" cy="50800"/>
          </a:xfrm>
          <a:prstGeom prst="rect">
            <a:avLst/>
          </a:prstGeom>
          <a:solidFill>
            <a:srgbClr val="FFFFFF"/>
          </a:solidFill>
          <a:ln w="9525">
            <a:solidFill>
              <a:srgbClr val="FF0000"/>
            </a:solidFill>
            <a:miter lim="800000"/>
            <a:headEnd/>
            <a:tailEnd/>
          </a:ln>
        </p:spPr>
        <p:txBody>
          <a:bodyPr/>
          <a:lstStyle/>
          <a:p>
            <a:endParaRPr lang="fr-FR"/>
          </a:p>
        </p:txBody>
      </p:sp>
      <p:sp>
        <p:nvSpPr>
          <p:cNvPr id="166919" name="Line 7"/>
          <p:cNvSpPr>
            <a:spLocks noChangeShapeType="1"/>
          </p:cNvSpPr>
          <p:nvPr/>
        </p:nvSpPr>
        <p:spPr bwMode="auto">
          <a:xfrm flipV="1">
            <a:off x="3087688" y="2332038"/>
            <a:ext cx="1238250" cy="76676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66920" name="Line 8"/>
          <p:cNvSpPr>
            <a:spLocks noChangeShapeType="1"/>
          </p:cNvSpPr>
          <p:nvPr/>
        </p:nvSpPr>
        <p:spPr bwMode="auto">
          <a:xfrm flipV="1">
            <a:off x="3087688" y="2214563"/>
            <a:ext cx="1238250" cy="708025"/>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66921" name="Line 9"/>
          <p:cNvSpPr>
            <a:spLocks noChangeShapeType="1"/>
          </p:cNvSpPr>
          <p:nvPr/>
        </p:nvSpPr>
        <p:spPr bwMode="auto">
          <a:xfrm>
            <a:off x="4325938" y="2097088"/>
            <a:ext cx="1587" cy="23812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66922" name="Line 10"/>
          <p:cNvSpPr>
            <a:spLocks noChangeShapeType="1"/>
          </p:cNvSpPr>
          <p:nvPr/>
        </p:nvSpPr>
        <p:spPr bwMode="auto">
          <a:xfrm flipV="1">
            <a:off x="3087688" y="2155825"/>
            <a:ext cx="1238250" cy="708025"/>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66923" name="Line 11"/>
          <p:cNvSpPr>
            <a:spLocks noChangeShapeType="1"/>
          </p:cNvSpPr>
          <p:nvPr/>
        </p:nvSpPr>
        <p:spPr bwMode="auto">
          <a:xfrm flipV="1">
            <a:off x="1436688" y="2097088"/>
            <a:ext cx="1296987" cy="708025"/>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66924" name="Rectangle 12"/>
          <p:cNvSpPr>
            <a:spLocks noChangeArrowheads="1"/>
          </p:cNvSpPr>
          <p:nvPr/>
        </p:nvSpPr>
        <p:spPr bwMode="auto">
          <a:xfrm>
            <a:off x="2503488" y="2455863"/>
            <a:ext cx="581025" cy="50800"/>
          </a:xfrm>
          <a:prstGeom prst="rect">
            <a:avLst/>
          </a:prstGeom>
          <a:solidFill>
            <a:srgbClr val="FFFFFF"/>
          </a:solidFill>
          <a:ln w="9525">
            <a:solidFill>
              <a:srgbClr val="000000"/>
            </a:solidFill>
            <a:miter lim="800000"/>
            <a:headEnd/>
            <a:tailEnd/>
          </a:ln>
        </p:spPr>
        <p:txBody>
          <a:bodyPr/>
          <a:lstStyle/>
          <a:p>
            <a:endParaRPr lang="fr-FR"/>
          </a:p>
        </p:txBody>
      </p:sp>
      <p:sp>
        <p:nvSpPr>
          <p:cNvPr id="166925" name="Line 13"/>
          <p:cNvSpPr>
            <a:spLocks noChangeShapeType="1"/>
          </p:cNvSpPr>
          <p:nvPr/>
        </p:nvSpPr>
        <p:spPr bwMode="auto">
          <a:xfrm flipV="1">
            <a:off x="2498725" y="2038350"/>
            <a:ext cx="765175" cy="4127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66926" name="Line 14"/>
          <p:cNvSpPr>
            <a:spLocks noChangeShapeType="1"/>
          </p:cNvSpPr>
          <p:nvPr/>
        </p:nvSpPr>
        <p:spPr bwMode="auto">
          <a:xfrm flipV="1">
            <a:off x="3087688" y="2038350"/>
            <a:ext cx="766762" cy="4127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66927" name="Line 15"/>
          <p:cNvSpPr>
            <a:spLocks noChangeShapeType="1"/>
          </p:cNvSpPr>
          <p:nvPr/>
        </p:nvSpPr>
        <p:spPr bwMode="auto">
          <a:xfrm flipV="1">
            <a:off x="3087688" y="2097088"/>
            <a:ext cx="766762" cy="4127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66928" name="Line 16"/>
          <p:cNvSpPr>
            <a:spLocks noChangeShapeType="1"/>
          </p:cNvSpPr>
          <p:nvPr/>
        </p:nvSpPr>
        <p:spPr bwMode="auto">
          <a:xfrm flipV="1">
            <a:off x="3854450" y="2038350"/>
            <a:ext cx="1588" cy="6032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66929" name="Line 17"/>
          <p:cNvSpPr>
            <a:spLocks noChangeShapeType="1"/>
          </p:cNvSpPr>
          <p:nvPr/>
        </p:nvSpPr>
        <p:spPr bwMode="auto">
          <a:xfrm flipH="1">
            <a:off x="3263900" y="2038350"/>
            <a:ext cx="592138" cy="15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66930" name="Line 18"/>
          <p:cNvSpPr>
            <a:spLocks noChangeShapeType="1"/>
          </p:cNvSpPr>
          <p:nvPr/>
        </p:nvSpPr>
        <p:spPr bwMode="auto">
          <a:xfrm flipH="1">
            <a:off x="3854450" y="2097088"/>
            <a:ext cx="473075" cy="1587"/>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66931" name="Line 19"/>
          <p:cNvSpPr>
            <a:spLocks noChangeShapeType="1"/>
          </p:cNvSpPr>
          <p:nvPr/>
        </p:nvSpPr>
        <p:spPr bwMode="auto">
          <a:xfrm>
            <a:off x="2733675" y="2097088"/>
            <a:ext cx="415925" cy="1587"/>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66932" name="Line 20"/>
          <p:cNvSpPr>
            <a:spLocks noChangeShapeType="1"/>
          </p:cNvSpPr>
          <p:nvPr/>
        </p:nvSpPr>
        <p:spPr bwMode="auto">
          <a:xfrm flipV="1">
            <a:off x="3382963" y="1684338"/>
            <a:ext cx="1587" cy="41433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66933" name="Line 21"/>
          <p:cNvSpPr>
            <a:spLocks noChangeShapeType="1"/>
          </p:cNvSpPr>
          <p:nvPr/>
        </p:nvSpPr>
        <p:spPr bwMode="auto">
          <a:xfrm>
            <a:off x="3382963" y="1684338"/>
            <a:ext cx="1298575" cy="158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66934" name="Line 22"/>
          <p:cNvSpPr>
            <a:spLocks noChangeShapeType="1"/>
          </p:cNvSpPr>
          <p:nvPr/>
        </p:nvSpPr>
        <p:spPr bwMode="auto">
          <a:xfrm>
            <a:off x="4678363" y="1684338"/>
            <a:ext cx="1587" cy="29686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66935" name="Line 23"/>
          <p:cNvSpPr>
            <a:spLocks noChangeShapeType="1"/>
          </p:cNvSpPr>
          <p:nvPr/>
        </p:nvSpPr>
        <p:spPr bwMode="auto">
          <a:xfrm>
            <a:off x="4619625" y="1978025"/>
            <a:ext cx="120650" cy="15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66936" name="Line 24"/>
          <p:cNvSpPr>
            <a:spLocks noChangeShapeType="1"/>
          </p:cNvSpPr>
          <p:nvPr/>
        </p:nvSpPr>
        <p:spPr bwMode="auto">
          <a:xfrm>
            <a:off x="4560888" y="2038350"/>
            <a:ext cx="238125" cy="15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66937" name="Line 25"/>
          <p:cNvSpPr>
            <a:spLocks noChangeShapeType="1"/>
          </p:cNvSpPr>
          <p:nvPr/>
        </p:nvSpPr>
        <p:spPr bwMode="auto">
          <a:xfrm>
            <a:off x="4678363" y="2038350"/>
            <a:ext cx="1587" cy="23812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66938" name="Line 26"/>
          <p:cNvSpPr>
            <a:spLocks noChangeShapeType="1"/>
          </p:cNvSpPr>
          <p:nvPr/>
        </p:nvSpPr>
        <p:spPr bwMode="auto">
          <a:xfrm>
            <a:off x="4206875" y="2273300"/>
            <a:ext cx="474663" cy="15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66939" name="Rectangle 27"/>
          <p:cNvSpPr>
            <a:spLocks noChangeArrowheads="1"/>
          </p:cNvSpPr>
          <p:nvPr/>
        </p:nvSpPr>
        <p:spPr bwMode="auto">
          <a:xfrm>
            <a:off x="4738688" y="1871663"/>
            <a:ext cx="381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sz="900">
                <a:solidFill>
                  <a:srgbClr val="000000"/>
                </a:solidFill>
              </a:rPr>
              <a:t>-</a:t>
            </a:r>
            <a:endParaRPr lang="fr-FR"/>
          </a:p>
        </p:txBody>
      </p:sp>
      <p:sp>
        <p:nvSpPr>
          <p:cNvPr id="166940" name="Rectangle 28"/>
          <p:cNvSpPr>
            <a:spLocks noChangeArrowheads="1"/>
          </p:cNvSpPr>
          <p:nvPr/>
        </p:nvSpPr>
        <p:spPr bwMode="auto">
          <a:xfrm>
            <a:off x="4738688" y="2049463"/>
            <a:ext cx="65087"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sz="900">
                <a:solidFill>
                  <a:srgbClr val="000000"/>
                </a:solidFill>
              </a:rPr>
              <a:t>+</a:t>
            </a:r>
            <a:endParaRPr lang="fr-FR"/>
          </a:p>
        </p:txBody>
      </p:sp>
      <p:sp>
        <p:nvSpPr>
          <p:cNvPr id="166941" name="Line 29"/>
          <p:cNvSpPr>
            <a:spLocks noChangeShapeType="1"/>
          </p:cNvSpPr>
          <p:nvPr/>
        </p:nvSpPr>
        <p:spPr bwMode="auto">
          <a:xfrm flipH="1">
            <a:off x="2346325" y="3098800"/>
            <a:ext cx="211138" cy="581025"/>
          </a:xfrm>
          <a:prstGeom prst="line">
            <a:avLst/>
          </a:prstGeom>
          <a:noFill/>
          <a:ln w="19050">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166942" name="Line 30"/>
          <p:cNvSpPr>
            <a:spLocks noChangeShapeType="1"/>
          </p:cNvSpPr>
          <p:nvPr/>
        </p:nvSpPr>
        <p:spPr bwMode="auto">
          <a:xfrm>
            <a:off x="3854450" y="2627313"/>
            <a:ext cx="260350" cy="633412"/>
          </a:xfrm>
          <a:prstGeom prst="line">
            <a:avLst/>
          </a:prstGeom>
          <a:noFill/>
          <a:ln w="19050">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166943" name="Line 31"/>
          <p:cNvSpPr>
            <a:spLocks noChangeShapeType="1"/>
          </p:cNvSpPr>
          <p:nvPr/>
        </p:nvSpPr>
        <p:spPr bwMode="auto">
          <a:xfrm>
            <a:off x="3382963" y="2922588"/>
            <a:ext cx="211137" cy="639762"/>
          </a:xfrm>
          <a:prstGeom prst="line">
            <a:avLst/>
          </a:prstGeom>
          <a:noFill/>
          <a:ln w="19050">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166944" name="Rectangle 32"/>
          <p:cNvSpPr>
            <a:spLocks noChangeArrowheads="1"/>
          </p:cNvSpPr>
          <p:nvPr/>
        </p:nvSpPr>
        <p:spPr bwMode="auto">
          <a:xfrm>
            <a:off x="2514600" y="3565525"/>
            <a:ext cx="2079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sz="1600">
                <a:solidFill>
                  <a:srgbClr val="000000"/>
                </a:solidFill>
              </a:rPr>
              <a:t>h</a:t>
            </a:r>
            <a:r>
              <a:rPr lang="fr-FR" sz="1600">
                <a:solidFill>
                  <a:srgbClr val="000000"/>
                </a:solidFill>
                <a:latin typeface="Symbol" pitchFamily="18" charset="2"/>
              </a:rPr>
              <a:t>n</a:t>
            </a:r>
            <a:endParaRPr lang="fr-FR" sz="1600"/>
          </a:p>
        </p:txBody>
      </p:sp>
      <p:sp>
        <p:nvSpPr>
          <p:cNvPr id="166945" name="Freeform 33"/>
          <p:cNvSpPr>
            <a:spLocks/>
          </p:cNvSpPr>
          <p:nvPr/>
        </p:nvSpPr>
        <p:spPr bwMode="auto">
          <a:xfrm>
            <a:off x="3367088" y="2881313"/>
            <a:ext cx="20637" cy="42862"/>
          </a:xfrm>
          <a:custGeom>
            <a:avLst/>
            <a:gdLst>
              <a:gd name="T0" fmla="*/ 13 w 24"/>
              <a:gd name="T1" fmla="*/ 53 h 53"/>
              <a:gd name="T2" fmla="*/ 24 w 24"/>
              <a:gd name="T3" fmla="*/ 49 h 53"/>
              <a:gd name="T4" fmla="*/ 10 w 24"/>
              <a:gd name="T5" fmla="*/ 0 h 53"/>
              <a:gd name="T6" fmla="*/ 0 w 24"/>
              <a:gd name="T7" fmla="*/ 3 h 53"/>
              <a:gd name="T8" fmla="*/ 13 w 24"/>
              <a:gd name="T9" fmla="*/ 53 h 53"/>
            </a:gdLst>
            <a:ahLst/>
            <a:cxnLst>
              <a:cxn ang="0">
                <a:pos x="T0" y="T1"/>
              </a:cxn>
              <a:cxn ang="0">
                <a:pos x="T2" y="T3"/>
              </a:cxn>
              <a:cxn ang="0">
                <a:pos x="T4" y="T5"/>
              </a:cxn>
              <a:cxn ang="0">
                <a:pos x="T6" y="T7"/>
              </a:cxn>
              <a:cxn ang="0">
                <a:pos x="T8" y="T9"/>
              </a:cxn>
            </a:cxnLst>
            <a:rect l="0" t="0" r="r" b="b"/>
            <a:pathLst>
              <a:path w="24" h="53">
                <a:moveTo>
                  <a:pt x="13" y="53"/>
                </a:moveTo>
                <a:lnTo>
                  <a:pt x="24" y="49"/>
                </a:lnTo>
                <a:lnTo>
                  <a:pt x="10" y="0"/>
                </a:lnTo>
                <a:lnTo>
                  <a:pt x="0" y="3"/>
                </a:lnTo>
                <a:lnTo>
                  <a:pt x="13" y="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66946" name="Freeform 34"/>
          <p:cNvSpPr>
            <a:spLocks/>
          </p:cNvSpPr>
          <p:nvPr/>
        </p:nvSpPr>
        <p:spPr bwMode="auto">
          <a:xfrm>
            <a:off x="3344863" y="2803525"/>
            <a:ext cx="20637" cy="41275"/>
          </a:xfrm>
          <a:custGeom>
            <a:avLst/>
            <a:gdLst>
              <a:gd name="T0" fmla="*/ 14 w 26"/>
              <a:gd name="T1" fmla="*/ 52 h 52"/>
              <a:gd name="T2" fmla="*/ 26 w 26"/>
              <a:gd name="T3" fmla="*/ 49 h 52"/>
              <a:gd name="T4" fmla="*/ 13 w 26"/>
              <a:gd name="T5" fmla="*/ 0 h 52"/>
              <a:gd name="T6" fmla="*/ 0 w 26"/>
              <a:gd name="T7" fmla="*/ 3 h 52"/>
              <a:gd name="T8" fmla="*/ 14 w 26"/>
              <a:gd name="T9" fmla="*/ 52 h 52"/>
            </a:gdLst>
            <a:ahLst/>
            <a:cxnLst>
              <a:cxn ang="0">
                <a:pos x="T0" y="T1"/>
              </a:cxn>
              <a:cxn ang="0">
                <a:pos x="T2" y="T3"/>
              </a:cxn>
              <a:cxn ang="0">
                <a:pos x="T4" y="T5"/>
              </a:cxn>
              <a:cxn ang="0">
                <a:pos x="T6" y="T7"/>
              </a:cxn>
              <a:cxn ang="0">
                <a:pos x="T8" y="T9"/>
              </a:cxn>
            </a:cxnLst>
            <a:rect l="0" t="0" r="r" b="b"/>
            <a:pathLst>
              <a:path w="26" h="52">
                <a:moveTo>
                  <a:pt x="14" y="52"/>
                </a:moveTo>
                <a:lnTo>
                  <a:pt x="26" y="49"/>
                </a:lnTo>
                <a:lnTo>
                  <a:pt x="13" y="0"/>
                </a:lnTo>
                <a:lnTo>
                  <a:pt x="0" y="3"/>
                </a:lnTo>
                <a:lnTo>
                  <a:pt x="14" y="5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66947" name="Freeform 35"/>
          <p:cNvSpPr>
            <a:spLocks/>
          </p:cNvSpPr>
          <p:nvPr/>
        </p:nvSpPr>
        <p:spPr bwMode="auto">
          <a:xfrm>
            <a:off x="3322638" y="2724150"/>
            <a:ext cx="20637" cy="42863"/>
          </a:xfrm>
          <a:custGeom>
            <a:avLst/>
            <a:gdLst>
              <a:gd name="T0" fmla="*/ 14 w 27"/>
              <a:gd name="T1" fmla="*/ 52 h 52"/>
              <a:gd name="T2" fmla="*/ 27 w 27"/>
              <a:gd name="T3" fmla="*/ 49 h 52"/>
              <a:gd name="T4" fmla="*/ 13 w 27"/>
              <a:gd name="T5" fmla="*/ 0 h 52"/>
              <a:gd name="T6" fmla="*/ 0 w 27"/>
              <a:gd name="T7" fmla="*/ 3 h 52"/>
              <a:gd name="T8" fmla="*/ 14 w 27"/>
              <a:gd name="T9" fmla="*/ 52 h 52"/>
            </a:gdLst>
            <a:ahLst/>
            <a:cxnLst>
              <a:cxn ang="0">
                <a:pos x="T0" y="T1"/>
              </a:cxn>
              <a:cxn ang="0">
                <a:pos x="T2" y="T3"/>
              </a:cxn>
              <a:cxn ang="0">
                <a:pos x="T4" y="T5"/>
              </a:cxn>
              <a:cxn ang="0">
                <a:pos x="T6" y="T7"/>
              </a:cxn>
              <a:cxn ang="0">
                <a:pos x="T8" y="T9"/>
              </a:cxn>
            </a:cxnLst>
            <a:rect l="0" t="0" r="r" b="b"/>
            <a:pathLst>
              <a:path w="27" h="52">
                <a:moveTo>
                  <a:pt x="14" y="52"/>
                </a:moveTo>
                <a:lnTo>
                  <a:pt x="27" y="49"/>
                </a:lnTo>
                <a:lnTo>
                  <a:pt x="13" y="0"/>
                </a:lnTo>
                <a:lnTo>
                  <a:pt x="0" y="3"/>
                </a:lnTo>
                <a:lnTo>
                  <a:pt x="14" y="5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66948" name="Freeform 36"/>
          <p:cNvSpPr>
            <a:spLocks/>
          </p:cNvSpPr>
          <p:nvPr/>
        </p:nvSpPr>
        <p:spPr bwMode="auto">
          <a:xfrm>
            <a:off x="3300413" y="2646363"/>
            <a:ext cx="19050" cy="41275"/>
          </a:xfrm>
          <a:custGeom>
            <a:avLst/>
            <a:gdLst>
              <a:gd name="T0" fmla="*/ 14 w 25"/>
              <a:gd name="T1" fmla="*/ 52 h 52"/>
              <a:gd name="T2" fmla="*/ 25 w 25"/>
              <a:gd name="T3" fmla="*/ 49 h 52"/>
              <a:gd name="T4" fmla="*/ 11 w 25"/>
              <a:gd name="T5" fmla="*/ 0 h 52"/>
              <a:gd name="T6" fmla="*/ 0 w 25"/>
              <a:gd name="T7" fmla="*/ 3 h 52"/>
              <a:gd name="T8" fmla="*/ 14 w 25"/>
              <a:gd name="T9" fmla="*/ 52 h 52"/>
            </a:gdLst>
            <a:ahLst/>
            <a:cxnLst>
              <a:cxn ang="0">
                <a:pos x="T0" y="T1"/>
              </a:cxn>
              <a:cxn ang="0">
                <a:pos x="T2" y="T3"/>
              </a:cxn>
              <a:cxn ang="0">
                <a:pos x="T4" y="T5"/>
              </a:cxn>
              <a:cxn ang="0">
                <a:pos x="T6" y="T7"/>
              </a:cxn>
              <a:cxn ang="0">
                <a:pos x="T8" y="T9"/>
              </a:cxn>
            </a:cxnLst>
            <a:rect l="0" t="0" r="r" b="b"/>
            <a:pathLst>
              <a:path w="25" h="52">
                <a:moveTo>
                  <a:pt x="14" y="52"/>
                </a:moveTo>
                <a:lnTo>
                  <a:pt x="25" y="49"/>
                </a:lnTo>
                <a:lnTo>
                  <a:pt x="11" y="0"/>
                </a:lnTo>
                <a:lnTo>
                  <a:pt x="0" y="3"/>
                </a:lnTo>
                <a:lnTo>
                  <a:pt x="14" y="5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66949" name="Freeform 37"/>
          <p:cNvSpPr>
            <a:spLocks/>
          </p:cNvSpPr>
          <p:nvPr/>
        </p:nvSpPr>
        <p:spPr bwMode="auto">
          <a:xfrm>
            <a:off x="3276600" y="2566988"/>
            <a:ext cx="20638" cy="42862"/>
          </a:xfrm>
          <a:custGeom>
            <a:avLst/>
            <a:gdLst>
              <a:gd name="T0" fmla="*/ 16 w 26"/>
              <a:gd name="T1" fmla="*/ 52 h 52"/>
              <a:gd name="T2" fmla="*/ 26 w 26"/>
              <a:gd name="T3" fmla="*/ 49 h 52"/>
              <a:gd name="T4" fmla="*/ 12 w 26"/>
              <a:gd name="T5" fmla="*/ 0 h 52"/>
              <a:gd name="T6" fmla="*/ 0 w 26"/>
              <a:gd name="T7" fmla="*/ 3 h 52"/>
              <a:gd name="T8" fmla="*/ 16 w 26"/>
              <a:gd name="T9" fmla="*/ 52 h 52"/>
            </a:gdLst>
            <a:ahLst/>
            <a:cxnLst>
              <a:cxn ang="0">
                <a:pos x="T0" y="T1"/>
              </a:cxn>
              <a:cxn ang="0">
                <a:pos x="T2" y="T3"/>
              </a:cxn>
              <a:cxn ang="0">
                <a:pos x="T4" y="T5"/>
              </a:cxn>
              <a:cxn ang="0">
                <a:pos x="T6" y="T7"/>
              </a:cxn>
              <a:cxn ang="0">
                <a:pos x="T8" y="T9"/>
              </a:cxn>
            </a:cxnLst>
            <a:rect l="0" t="0" r="r" b="b"/>
            <a:pathLst>
              <a:path w="26" h="52">
                <a:moveTo>
                  <a:pt x="16" y="52"/>
                </a:moveTo>
                <a:lnTo>
                  <a:pt x="26" y="49"/>
                </a:lnTo>
                <a:lnTo>
                  <a:pt x="12" y="0"/>
                </a:lnTo>
                <a:lnTo>
                  <a:pt x="0" y="3"/>
                </a:lnTo>
                <a:lnTo>
                  <a:pt x="16" y="5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66950" name="Freeform 38"/>
          <p:cNvSpPr>
            <a:spLocks/>
          </p:cNvSpPr>
          <p:nvPr/>
        </p:nvSpPr>
        <p:spPr bwMode="auto">
          <a:xfrm>
            <a:off x="3260725" y="2508250"/>
            <a:ext cx="14288" cy="22225"/>
          </a:xfrm>
          <a:custGeom>
            <a:avLst/>
            <a:gdLst>
              <a:gd name="T0" fmla="*/ 6 w 19"/>
              <a:gd name="T1" fmla="*/ 28 h 28"/>
              <a:gd name="T2" fmla="*/ 19 w 19"/>
              <a:gd name="T3" fmla="*/ 25 h 28"/>
              <a:gd name="T4" fmla="*/ 11 w 19"/>
              <a:gd name="T5" fmla="*/ 0 h 28"/>
              <a:gd name="T6" fmla="*/ 0 w 19"/>
              <a:gd name="T7" fmla="*/ 3 h 28"/>
              <a:gd name="T8" fmla="*/ 6 w 19"/>
              <a:gd name="T9" fmla="*/ 28 h 28"/>
            </a:gdLst>
            <a:ahLst/>
            <a:cxnLst>
              <a:cxn ang="0">
                <a:pos x="T0" y="T1"/>
              </a:cxn>
              <a:cxn ang="0">
                <a:pos x="T2" y="T3"/>
              </a:cxn>
              <a:cxn ang="0">
                <a:pos x="T4" y="T5"/>
              </a:cxn>
              <a:cxn ang="0">
                <a:pos x="T6" y="T7"/>
              </a:cxn>
              <a:cxn ang="0">
                <a:pos x="T8" y="T9"/>
              </a:cxn>
            </a:cxnLst>
            <a:rect l="0" t="0" r="r" b="b"/>
            <a:pathLst>
              <a:path w="19" h="28">
                <a:moveTo>
                  <a:pt x="6" y="28"/>
                </a:moveTo>
                <a:lnTo>
                  <a:pt x="19" y="25"/>
                </a:lnTo>
                <a:lnTo>
                  <a:pt x="11" y="0"/>
                </a:lnTo>
                <a:lnTo>
                  <a:pt x="0" y="3"/>
                </a:lnTo>
                <a:lnTo>
                  <a:pt x="6"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66951" name="Freeform 39"/>
          <p:cNvSpPr>
            <a:spLocks/>
          </p:cNvSpPr>
          <p:nvPr/>
        </p:nvSpPr>
        <p:spPr bwMode="auto">
          <a:xfrm>
            <a:off x="3832225" y="2586038"/>
            <a:ext cx="26988" cy="44450"/>
          </a:xfrm>
          <a:custGeom>
            <a:avLst/>
            <a:gdLst>
              <a:gd name="T0" fmla="*/ 22 w 32"/>
              <a:gd name="T1" fmla="*/ 56 h 56"/>
              <a:gd name="T2" fmla="*/ 32 w 32"/>
              <a:gd name="T3" fmla="*/ 49 h 56"/>
              <a:gd name="T4" fmla="*/ 11 w 32"/>
              <a:gd name="T5" fmla="*/ 0 h 56"/>
              <a:gd name="T6" fmla="*/ 0 w 32"/>
              <a:gd name="T7" fmla="*/ 6 h 56"/>
              <a:gd name="T8" fmla="*/ 22 w 32"/>
              <a:gd name="T9" fmla="*/ 56 h 56"/>
            </a:gdLst>
            <a:ahLst/>
            <a:cxnLst>
              <a:cxn ang="0">
                <a:pos x="T0" y="T1"/>
              </a:cxn>
              <a:cxn ang="0">
                <a:pos x="T2" y="T3"/>
              </a:cxn>
              <a:cxn ang="0">
                <a:pos x="T4" y="T5"/>
              </a:cxn>
              <a:cxn ang="0">
                <a:pos x="T6" y="T7"/>
              </a:cxn>
              <a:cxn ang="0">
                <a:pos x="T8" y="T9"/>
              </a:cxn>
            </a:cxnLst>
            <a:rect l="0" t="0" r="r" b="b"/>
            <a:pathLst>
              <a:path w="32" h="56">
                <a:moveTo>
                  <a:pt x="22" y="56"/>
                </a:moveTo>
                <a:lnTo>
                  <a:pt x="32" y="49"/>
                </a:lnTo>
                <a:lnTo>
                  <a:pt x="11" y="0"/>
                </a:lnTo>
                <a:lnTo>
                  <a:pt x="0" y="6"/>
                </a:lnTo>
                <a:lnTo>
                  <a:pt x="22" y="5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66952" name="Freeform 40"/>
          <p:cNvSpPr>
            <a:spLocks/>
          </p:cNvSpPr>
          <p:nvPr/>
        </p:nvSpPr>
        <p:spPr bwMode="auto">
          <a:xfrm>
            <a:off x="3800475" y="2506663"/>
            <a:ext cx="25400" cy="44450"/>
          </a:xfrm>
          <a:custGeom>
            <a:avLst/>
            <a:gdLst>
              <a:gd name="T0" fmla="*/ 20 w 33"/>
              <a:gd name="T1" fmla="*/ 55 h 55"/>
              <a:gd name="T2" fmla="*/ 33 w 33"/>
              <a:gd name="T3" fmla="*/ 49 h 55"/>
              <a:gd name="T4" fmla="*/ 11 w 33"/>
              <a:gd name="T5" fmla="*/ 0 h 55"/>
              <a:gd name="T6" fmla="*/ 0 w 33"/>
              <a:gd name="T7" fmla="*/ 6 h 55"/>
              <a:gd name="T8" fmla="*/ 20 w 33"/>
              <a:gd name="T9" fmla="*/ 55 h 55"/>
            </a:gdLst>
            <a:ahLst/>
            <a:cxnLst>
              <a:cxn ang="0">
                <a:pos x="T0" y="T1"/>
              </a:cxn>
              <a:cxn ang="0">
                <a:pos x="T2" y="T3"/>
              </a:cxn>
              <a:cxn ang="0">
                <a:pos x="T4" y="T5"/>
              </a:cxn>
              <a:cxn ang="0">
                <a:pos x="T6" y="T7"/>
              </a:cxn>
              <a:cxn ang="0">
                <a:pos x="T8" y="T9"/>
              </a:cxn>
            </a:cxnLst>
            <a:rect l="0" t="0" r="r" b="b"/>
            <a:pathLst>
              <a:path w="33" h="55">
                <a:moveTo>
                  <a:pt x="20" y="55"/>
                </a:moveTo>
                <a:lnTo>
                  <a:pt x="33" y="49"/>
                </a:lnTo>
                <a:lnTo>
                  <a:pt x="11" y="0"/>
                </a:lnTo>
                <a:lnTo>
                  <a:pt x="0" y="6"/>
                </a:lnTo>
                <a:lnTo>
                  <a:pt x="20" y="5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66953" name="Freeform 41"/>
          <p:cNvSpPr>
            <a:spLocks/>
          </p:cNvSpPr>
          <p:nvPr/>
        </p:nvSpPr>
        <p:spPr bwMode="auto">
          <a:xfrm>
            <a:off x="3765550" y="2428875"/>
            <a:ext cx="25400" cy="44450"/>
          </a:xfrm>
          <a:custGeom>
            <a:avLst/>
            <a:gdLst>
              <a:gd name="T0" fmla="*/ 21 w 32"/>
              <a:gd name="T1" fmla="*/ 55 h 55"/>
              <a:gd name="T2" fmla="*/ 32 w 32"/>
              <a:gd name="T3" fmla="*/ 49 h 55"/>
              <a:gd name="T4" fmla="*/ 12 w 32"/>
              <a:gd name="T5" fmla="*/ 0 h 55"/>
              <a:gd name="T6" fmla="*/ 0 w 32"/>
              <a:gd name="T7" fmla="*/ 6 h 55"/>
              <a:gd name="T8" fmla="*/ 21 w 32"/>
              <a:gd name="T9" fmla="*/ 55 h 55"/>
            </a:gdLst>
            <a:ahLst/>
            <a:cxnLst>
              <a:cxn ang="0">
                <a:pos x="T0" y="T1"/>
              </a:cxn>
              <a:cxn ang="0">
                <a:pos x="T2" y="T3"/>
              </a:cxn>
              <a:cxn ang="0">
                <a:pos x="T4" y="T5"/>
              </a:cxn>
              <a:cxn ang="0">
                <a:pos x="T6" y="T7"/>
              </a:cxn>
              <a:cxn ang="0">
                <a:pos x="T8" y="T9"/>
              </a:cxn>
            </a:cxnLst>
            <a:rect l="0" t="0" r="r" b="b"/>
            <a:pathLst>
              <a:path w="32" h="55">
                <a:moveTo>
                  <a:pt x="21" y="55"/>
                </a:moveTo>
                <a:lnTo>
                  <a:pt x="32" y="49"/>
                </a:lnTo>
                <a:lnTo>
                  <a:pt x="12" y="0"/>
                </a:lnTo>
                <a:lnTo>
                  <a:pt x="0" y="6"/>
                </a:lnTo>
                <a:lnTo>
                  <a:pt x="21" y="5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66954" name="Freeform 42"/>
          <p:cNvSpPr>
            <a:spLocks/>
          </p:cNvSpPr>
          <p:nvPr/>
        </p:nvSpPr>
        <p:spPr bwMode="auto">
          <a:xfrm>
            <a:off x="3732213" y="2349500"/>
            <a:ext cx="25400" cy="44450"/>
          </a:xfrm>
          <a:custGeom>
            <a:avLst/>
            <a:gdLst>
              <a:gd name="T0" fmla="*/ 22 w 33"/>
              <a:gd name="T1" fmla="*/ 55 h 55"/>
              <a:gd name="T2" fmla="*/ 33 w 33"/>
              <a:gd name="T3" fmla="*/ 49 h 55"/>
              <a:gd name="T4" fmla="*/ 11 w 33"/>
              <a:gd name="T5" fmla="*/ 0 h 55"/>
              <a:gd name="T6" fmla="*/ 0 w 33"/>
              <a:gd name="T7" fmla="*/ 6 h 55"/>
              <a:gd name="T8" fmla="*/ 22 w 33"/>
              <a:gd name="T9" fmla="*/ 55 h 55"/>
            </a:gdLst>
            <a:ahLst/>
            <a:cxnLst>
              <a:cxn ang="0">
                <a:pos x="T0" y="T1"/>
              </a:cxn>
              <a:cxn ang="0">
                <a:pos x="T2" y="T3"/>
              </a:cxn>
              <a:cxn ang="0">
                <a:pos x="T4" y="T5"/>
              </a:cxn>
              <a:cxn ang="0">
                <a:pos x="T6" y="T7"/>
              </a:cxn>
              <a:cxn ang="0">
                <a:pos x="T8" y="T9"/>
              </a:cxn>
            </a:cxnLst>
            <a:rect l="0" t="0" r="r" b="b"/>
            <a:pathLst>
              <a:path w="33" h="55">
                <a:moveTo>
                  <a:pt x="22" y="55"/>
                </a:moveTo>
                <a:lnTo>
                  <a:pt x="33" y="49"/>
                </a:lnTo>
                <a:lnTo>
                  <a:pt x="11" y="0"/>
                </a:lnTo>
                <a:lnTo>
                  <a:pt x="0" y="6"/>
                </a:lnTo>
                <a:lnTo>
                  <a:pt x="22" y="5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66955" name="Freeform 43"/>
          <p:cNvSpPr>
            <a:spLocks/>
          </p:cNvSpPr>
          <p:nvPr/>
        </p:nvSpPr>
        <p:spPr bwMode="auto">
          <a:xfrm>
            <a:off x="3697288" y="2271713"/>
            <a:ext cx="26987" cy="44450"/>
          </a:xfrm>
          <a:custGeom>
            <a:avLst/>
            <a:gdLst>
              <a:gd name="T0" fmla="*/ 21 w 32"/>
              <a:gd name="T1" fmla="*/ 56 h 56"/>
              <a:gd name="T2" fmla="*/ 32 w 32"/>
              <a:gd name="T3" fmla="*/ 50 h 56"/>
              <a:gd name="T4" fmla="*/ 12 w 32"/>
              <a:gd name="T5" fmla="*/ 0 h 56"/>
              <a:gd name="T6" fmla="*/ 0 w 32"/>
              <a:gd name="T7" fmla="*/ 7 h 56"/>
              <a:gd name="T8" fmla="*/ 21 w 32"/>
              <a:gd name="T9" fmla="*/ 56 h 56"/>
            </a:gdLst>
            <a:ahLst/>
            <a:cxnLst>
              <a:cxn ang="0">
                <a:pos x="T0" y="T1"/>
              </a:cxn>
              <a:cxn ang="0">
                <a:pos x="T2" y="T3"/>
              </a:cxn>
              <a:cxn ang="0">
                <a:pos x="T4" y="T5"/>
              </a:cxn>
              <a:cxn ang="0">
                <a:pos x="T6" y="T7"/>
              </a:cxn>
              <a:cxn ang="0">
                <a:pos x="T8" y="T9"/>
              </a:cxn>
            </a:cxnLst>
            <a:rect l="0" t="0" r="r" b="b"/>
            <a:pathLst>
              <a:path w="32" h="56">
                <a:moveTo>
                  <a:pt x="21" y="56"/>
                </a:moveTo>
                <a:lnTo>
                  <a:pt x="32" y="50"/>
                </a:lnTo>
                <a:lnTo>
                  <a:pt x="12" y="0"/>
                </a:lnTo>
                <a:lnTo>
                  <a:pt x="0" y="7"/>
                </a:lnTo>
                <a:lnTo>
                  <a:pt x="21" y="5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66956" name="Freeform 44"/>
          <p:cNvSpPr>
            <a:spLocks/>
          </p:cNvSpPr>
          <p:nvPr/>
        </p:nvSpPr>
        <p:spPr bwMode="auto">
          <a:xfrm>
            <a:off x="3673475" y="2212975"/>
            <a:ext cx="17463" cy="23813"/>
          </a:xfrm>
          <a:custGeom>
            <a:avLst/>
            <a:gdLst>
              <a:gd name="T0" fmla="*/ 11 w 21"/>
              <a:gd name="T1" fmla="*/ 31 h 31"/>
              <a:gd name="T2" fmla="*/ 21 w 21"/>
              <a:gd name="T3" fmla="*/ 25 h 31"/>
              <a:gd name="T4" fmla="*/ 11 w 21"/>
              <a:gd name="T5" fmla="*/ 0 h 31"/>
              <a:gd name="T6" fmla="*/ 0 w 21"/>
              <a:gd name="T7" fmla="*/ 6 h 31"/>
              <a:gd name="T8" fmla="*/ 11 w 21"/>
              <a:gd name="T9" fmla="*/ 31 h 31"/>
            </a:gdLst>
            <a:ahLst/>
            <a:cxnLst>
              <a:cxn ang="0">
                <a:pos x="T0" y="T1"/>
              </a:cxn>
              <a:cxn ang="0">
                <a:pos x="T2" y="T3"/>
              </a:cxn>
              <a:cxn ang="0">
                <a:pos x="T4" y="T5"/>
              </a:cxn>
              <a:cxn ang="0">
                <a:pos x="T6" y="T7"/>
              </a:cxn>
              <a:cxn ang="0">
                <a:pos x="T8" y="T9"/>
              </a:cxn>
            </a:cxnLst>
            <a:rect l="0" t="0" r="r" b="b"/>
            <a:pathLst>
              <a:path w="21" h="31">
                <a:moveTo>
                  <a:pt x="11" y="31"/>
                </a:moveTo>
                <a:lnTo>
                  <a:pt x="21" y="25"/>
                </a:lnTo>
                <a:lnTo>
                  <a:pt x="11" y="0"/>
                </a:lnTo>
                <a:lnTo>
                  <a:pt x="0" y="6"/>
                </a:lnTo>
                <a:lnTo>
                  <a:pt x="11"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66957" name="Freeform 45"/>
          <p:cNvSpPr>
            <a:spLocks/>
          </p:cNvSpPr>
          <p:nvPr/>
        </p:nvSpPr>
        <p:spPr bwMode="auto">
          <a:xfrm>
            <a:off x="2552700" y="3059113"/>
            <a:ext cx="22225" cy="41275"/>
          </a:xfrm>
          <a:custGeom>
            <a:avLst/>
            <a:gdLst>
              <a:gd name="T0" fmla="*/ 0 w 26"/>
              <a:gd name="T1" fmla="*/ 49 h 53"/>
              <a:gd name="T2" fmla="*/ 11 w 26"/>
              <a:gd name="T3" fmla="*/ 53 h 53"/>
              <a:gd name="T4" fmla="*/ 26 w 26"/>
              <a:gd name="T5" fmla="*/ 3 h 53"/>
              <a:gd name="T6" fmla="*/ 14 w 26"/>
              <a:gd name="T7" fmla="*/ 0 h 53"/>
              <a:gd name="T8" fmla="*/ 0 w 26"/>
              <a:gd name="T9" fmla="*/ 49 h 53"/>
            </a:gdLst>
            <a:ahLst/>
            <a:cxnLst>
              <a:cxn ang="0">
                <a:pos x="T0" y="T1"/>
              </a:cxn>
              <a:cxn ang="0">
                <a:pos x="T2" y="T3"/>
              </a:cxn>
              <a:cxn ang="0">
                <a:pos x="T4" y="T5"/>
              </a:cxn>
              <a:cxn ang="0">
                <a:pos x="T6" y="T7"/>
              </a:cxn>
              <a:cxn ang="0">
                <a:pos x="T8" y="T9"/>
              </a:cxn>
            </a:cxnLst>
            <a:rect l="0" t="0" r="r" b="b"/>
            <a:pathLst>
              <a:path w="26" h="53">
                <a:moveTo>
                  <a:pt x="0" y="49"/>
                </a:moveTo>
                <a:lnTo>
                  <a:pt x="11" y="53"/>
                </a:lnTo>
                <a:lnTo>
                  <a:pt x="26" y="3"/>
                </a:lnTo>
                <a:lnTo>
                  <a:pt x="14" y="0"/>
                </a:lnTo>
                <a:lnTo>
                  <a:pt x="0" y="4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66958" name="Freeform 46"/>
          <p:cNvSpPr>
            <a:spLocks/>
          </p:cNvSpPr>
          <p:nvPr/>
        </p:nvSpPr>
        <p:spPr bwMode="auto">
          <a:xfrm>
            <a:off x="2576513" y="2979738"/>
            <a:ext cx="20637" cy="42862"/>
          </a:xfrm>
          <a:custGeom>
            <a:avLst/>
            <a:gdLst>
              <a:gd name="T0" fmla="*/ 0 w 27"/>
              <a:gd name="T1" fmla="*/ 49 h 52"/>
              <a:gd name="T2" fmla="*/ 13 w 27"/>
              <a:gd name="T3" fmla="*/ 52 h 52"/>
              <a:gd name="T4" fmla="*/ 27 w 27"/>
              <a:gd name="T5" fmla="*/ 3 h 52"/>
              <a:gd name="T6" fmla="*/ 14 w 27"/>
              <a:gd name="T7" fmla="*/ 0 h 52"/>
              <a:gd name="T8" fmla="*/ 0 w 27"/>
              <a:gd name="T9" fmla="*/ 49 h 52"/>
            </a:gdLst>
            <a:ahLst/>
            <a:cxnLst>
              <a:cxn ang="0">
                <a:pos x="T0" y="T1"/>
              </a:cxn>
              <a:cxn ang="0">
                <a:pos x="T2" y="T3"/>
              </a:cxn>
              <a:cxn ang="0">
                <a:pos x="T4" y="T5"/>
              </a:cxn>
              <a:cxn ang="0">
                <a:pos x="T6" y="T7"/>
              </a:cxn>
              <a:cxn ang="0">
                <a:pos x="T8" y="T9"/>
              </a:cxn>
            </a:cxnLst>
            <a:rect l="0" t="0" r="r" b="b"/>
            <a:pathLst>
              <a:path w="27" h="52">
                <a:moveTo>
                  <a:pt x="0" y="49"/>
                </a:moveTo>
                <a:lnTo>
                  <a:pt x="13" y="52"/>
                </a:lnTo>
                <a:lnTo>
                  <a:pt x="27" y="3"/>
                </a:lnTo>
                <a:lnTo>
                  <a:pt x="14" y="0"/>
                </a:lnTo>
                <a:lnTo>
                  <a:pt x="0" y="4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66959" name="Freeform 47"/>
          <p:cNvSpPr>
            <a:spLocks/>
          </p:cNvSpPr>
          <p:nvPr/>
        </p:nvSpPr>
        <p:spPr bwMode="auto">
          <a:xfrm>
            <a:off x="2600325" y="2901950"/>
            <a:ext cx="20638" cy="41275"/>
          </a:xfrm>
          <a:custGeom>
            <a:avLst/>
            <a:gdLst>
              <a:gd name="T0" fmla="*/ 0 w 26"/>
              <a:gd name="T1" fmla="*/ 49 h 52"/>
              <a:gd name="T2" fmla="*/ 12 w 26"/>
              <a:gd name="T3" fmla="*/ 52 h 52"/>
              <a:gd name="T4" fmla="*/ 26 w 26"/>
              <a:gd name="T5" fmla="*/ 3 h 52"/>
              <a:gd name="T6" fmla="*/ 15 w 26"/>
              <a:gd name="T7" fmla="*/ 0 h 52"/>
              <a:gd name="T8" fmla="*/ 0 w 26"/>
              <a:gd name="T9" fmla="*/ 49 h 52"/>
            </a:gdLst>
            <a:ahLst/>
            <a:cxnLst>
              <a:cxn ang="0">
                <a:pos x="T0" y="T1"/>
              </a:cxn>
              <a:cxn ang="0">
                <a:pos x="T2" y="T3"/>
              </a:cxn>
              <a:cxn ang="0">
                <a:pos x="T4" y="T5"/>
              </a:cxn>
              <a:cxn ang="0">
                <a:pos x="T6" y="T7"/>
              </a:cxn>
              <a:cxn ang="0">
                <a:pos x="T8" y="T9"/>
              </a:cxn>
            </a:cxnLst>
            <a:rect l="0" t="0" r="r" b="b"/>
            <a:pathLst>
              <a:path w="26" h="52">
                <a:moveTo>
                  <a:pt x="0" y="49"/>
                </a:moveTo>
                <a:lnTo>
                  <a:pt x="12" y="52"/>
                </a:lnTo>
                <a:lnTo>
                  <a:pt x="26" y="3"/>
                </a:lnTo>
                <a:lnTo>
                  <a:pt x="15" y="0"/>
                </a:lnTo>
                <a:lnTo>
                  <a:pt x="0" y="4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66960" name="Freeform 48"/>
          <p:cNvSpPr>
            <a:spLocks/>
          </p:cNvSpPr>
          <p:nvPr/>
        </p:nvSpPr>
        <p:spPr bwMode="auto">
          <a:xfrm>
            <a:off x="2622550" y="2822575"/>
            <a:ext cx="22225" cy="42863"/>
          </a:xfrm>
          <a:custGeom>
            <a:avLst/>
            <a:gdLst>
              <a:gd name="T0" fmla="*/ 0 w 28"/>
              <a:gd name="T1" fmla="*/ 49 h 52"/>
              <a:gd name="T2" fmla="*/ 12 w 28"/>
              <a:gd name="T3" fmla="*/ 52 h 52"/>
              <a:gd name="T4" fmla="*/ 28 w 28"/>
              <a:gd name="T5" fmla="*/ 3 h 52"/>
              <a:gd name="T6" fmla="*/ 15 w 28"/>
              <a:gd name="T7" fmla="*/ 0 h 52"/>
              <a:gd name="T8" fmla="*/ 0 w 28"/>
              <a:gd name="T9" fmla="*/ 49 h 52"/>
            </a:gdLst>
            <a:ahLst/>
            <a:cxnLst>
              <a:cxn ang="0">
                <a:pos x="T0" y="T1"/>
              </a:cxn>
              <a:cxn ang="0">
                <a:pos x="T2" y="T3"/>
              </a:cxn>
              <a:cxn ang="0">
                <a:pos x="T4" y="T5"/>
              </a:cxn>
              <a:cxn ang="0">
                <a:pos x="T6" y="T7"/>
              </a:cxn>
              <a:cxn ang="0">
                <a:pos x="T8" y="T9"/>
              </a:cxn>
            </a:cxnLst>
            <a:rect l="0" t="0" r="r" b="b"/>
            <a:pathLst>
              <a:path w="28" h="52">
                <a:moveTo>
                  <a:pt x="0" y="49"/>
                </a:moveTo>
                <a:lnTo>
                  <a:pt x="12" y="52"/>
                </a:lnTo>
                <a:lnTo>
                  <a:pt x="28" y="3"/>
                </a:lnTo>
                <a:lnTo>
                  <a:pt x="15" y="0"/>
                </a:lnTo>
                <a:lnTo>
                  <a:pt x="0" y="4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66961" name="Freeform 49"/>
          <p:cNvSpPr>
            <a:spLocks/>
          </p:cNvSpPr>
          <p:nvPr/>
        </p:nvSpPr>
        <p:spPr bwMode="auto">
          <a:xfrm>
            <a:off x="2646363" y="2744788"/>
            <a:ext cx="22225" cy="41275"/>
          </a:xfrm>
          <a:custGeom>
            <a:avLst/>
            <a:gdLst>
              <a:gd name="T0" fmla="*/ 0 w 28"/>
              <a:gd name="T1" fmla="*/ 49 h 52"/>
              <a:gd name="T2" fmla="*/ 13 w 28"/>
              <a:gd name="T3" fmla="*/ 52 h 52"/>
              <a:gd name="T4" fmla="*/ 28 w 28"/>
              <a:gd name="T5" fmla="*/ 3 h 52"/>
              <a:gd name="T6" fmla="*/ 16 w 28"/>
              <a:gd name="T7" fmla="*/ 0 h 52"/>
              <a:gd name="T8" fmla="*/ 0 w 28"/>
              <a:gd name="T9" fmla="*/ 49 h 52"/>
            </a:gdLst>
            <a:ahLst/>
            <a:cxnLst>
              <a:cxn ang="0">
                <a:pos x="T0" y="T1"/>
              </a:cxn>
              <a:cxn ang="0">
                <a:pos x="T2" y="T3"/>
              </a:cxn>
              <a:cxn ang="0">
                <a:pos x="T4" y="T5"/>
              </a:cxn>
              <a:cxn ang="0">
                <a:pos x="T6" y="T7"/>
              </a:cxn>
              <a:cxn ang="0">
                <a:pos x="T8" y="T9"/>
              </a:cxn>
            </a:cxnLst>
            <a:rect l="0" t="0" r="r" b="b"/>
            <a:pathLst>
              <a:path w="28" h="52">
                <a:moveTo>
                  <a:pt x="0" y="49"/>
                </a:moveTo>
                <a:lnTo>
                  <a:pt x="13" y="52"/>
                </a:lnTo>
                <a:lnTo>
                  <a:pt x="28" y="3"/>
                </a:lnTo>
                <a:lnTo>
                  <a:pt x="16" y="0"/>
                </a:lnTo>
                <a:lnTo>
                  <a:pt x="0" y="4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66962" name="Freeform 50"/>
          <p:cNvSpPr>
            <a:spLocks/>
          </p:cNvSpPr>
          <p:nvPr/>
        </p:nvSpPr>
        <p:spPr bwMode="auto">
          <a:xfrm>
            <a:off x="2671763" y="2665413"/>
            <a:ext cx="20637" cy="42862"/>
          </a:xfrm>
          <a:custGeom>
            <a:avLst/>
            <a:gdLst>
              <a:gd name="T0" fmla="*/ 0 w 27"/>
              <a:gd name="T1" fmla="*/ 50 h 53"/>
              <a:gd name="T2" fmla="*/ 11 w 27"/>
              <a:gd name="T3" fmla="*/ 53 h 53"/>
              <a:gd name="T4" fmla="*/ 27 w 27"/>
              <a:gd name="T5" fmla="*/ 4 h 53"/>
              <a:gd name="T6" fmla="*/ 14 w 27"/>
              <a:gd name="T7" fmla="*/ 0 h 53"/>
              <a:gd name="T8" fmla="*/ 0 w 27"/>
              <a:gd name="T9" fmla="*/ 50 h 53"/>
            </a:gdLst>
            <a:ahLst/>
            <a:cxnLst>
              <a:cxn ang="0">
                <a:pos x="T0" y="T1"/>
              </a:cxn>
              <a:cxn ang="0">
                <a:pos x="T2" y="T3"/>
              </a:cxn>
              <a:cxn ang="0">
                <a:pos x="T4" y="T5"/>
              </a:cxn>
              <a:cxn ang="0">
                <a:pos x="T6" y="T7"/>
              </a:cxn>
              <a:cxn ang="0">
                <a:pos x="T8" y="T9"/>
              </a:cxn>
            </a:cxnLst>
            <a:rect l="0" t="0" r="r" b="b"/>
            <a:pathLst>
              <a:path w="27" h="53">
                <a:moveTo>
                  <a:pt x="0" y="50"/>
                </a:moveTo>
                <a:lnTo>
                  <a:pt x="11" y="53"/>
                </a:lnTo>
                <a:lnTo>
                  <a:pt x="27" y="4"/>
                </a:lnTo>
                <a:lnTo>
                  <a:pt x="14" y="0"/>
                </a:lnTo>
                <a:lnTo>
                  <a:pt x="0" y="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66963" name="Freeform 51"/>
          <p:cNvSpPr>
            <a:spLocks/>
          </p:cNvSpPr>
          <p:nvPr/>
        </p:nvSpPr>
        <p:spPr bwMode="auto">
          <a:xfrm>
            <a:off x="2693988" y="2587625"/>
            <a:ext cx="22225" cy="41275"/>
          </a:xfrm>
          <a:custGeom>
            <a:avLst/>
            <a:gdLst>
              <a:gd name="T0" fmla="*/ 0 w 26"/>
              <a:gd name="T1" fmla="*/ 50 h 53"/>
              <a:gd name="T2" fmla="*/ 12 w 26"/>
              <a:gd name="T3" fmla="*/ 53 h 53"/>
              <a:gd name="T4" fmla="*/ 26 w 26"/>
              <a:gd name="T5" fmla="*/ 3 h 53"/>
              <a:gd name="T6" fmla="*/ 14 w 26"/>
              <a:gd name="T7" fmla="*/ 0 h 53"/>
              <a:gd name="T8" fmla="*/ 0 w 26"/>
              <a:gd name="T9" fmla="*/ 50 h 53"/>
            </a:gdLst>
            <a:ahLst/>
            <a:cxnLst>
              <a:cxn ang="0">
                <a:pos x="T0" y="T1"/>
              </a:cxn>
              <a:cxn ang="0">
                <a:pos x="T2" y="T3"/>
              </a:cxn>
              <a:cxn ang="0">
                <a:pos x="T4" y="T5"/>
              </a:cxn>
              <a:cxn ang="0">
                <a:pos x="T6" y="T7"/>
              </a:cxn>
              <a:cxn ang="0">
                <a:pos x="T8" y="T9"/>
              </a:cxn>
            </a:cxnLst>
            <a:rect l="0" t="0" r="r" b="b"/>
            <a:pathLst>
              <a:path w="26" h="53">
                <a:moveTo>
                  <a:pt x="0" y="50"/>
                </a:moveTo>
                <a:lnTo>
                  <a:pt x="12" y="53"/>
                </a:lnTo>
                <a:lnTo>
                  <a:pt x="26" y="3"/>
                </a:lnTo>
                <a:lnTo>
                  <a:pt x="14" y="0"/>
                </a:lnTo>
                <a:lnTo>
                  <a:pt x="0" y="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66964" name="Freeform 52"/>
          <p:cNvSpPr>
            <a:spLocks/>
          </p:cNvSpPr>
          <p:nvPr/>
        </p:nvSpPr>
        <p:spPr bwMode="auto">
          <a:xfrm>
            <a:off x="2717800" y="2508250"/>
            <a:ext cx="20638" cy="41275"/>
          </a:xfrm>
          <a:custGeom>
            <a:avLst/>
            <a:gdLst>
              <a:gd name="T0" fmla="*/ 0 w 26"/>
              <a:gd name="T1" fmla="*/ 50 h 53"/>
              <a:gd name="T2" fmla="*/ 13 w 26"/>
              <a:gd name="T3" fmla="*/ 53 h 53"/>
              <a:gd name="T4" fmla="*/ 26 w 26"/>
              <a:gd name="T5" fmla="*/ 3 h 53"/>
              <a:gd name="T6" fmla="*/ 16 w 26"/>
              <a:gd name="T7" fmla="*/ 0 h 53"/>
              <a:gd name="T8" fmla="*/ 0 w 26"/>
              <a:gd name="T9" fmla="*/ 50 h 53"/>
            </a:gdLst>
            <a:ahLst/>
            <a:cxnLst>
              <a:cxn ang="0">
                <a:pos x="T0" y="T1"/>
              </a:cxn>
              <a:cxn ang="0">
                <a:pos x="T2" y="T3"/>
              </a:cxn>
              <a:cxn ang="0">
                <a:pos x="T4" y="T5"/>
              </a:cxn>
              <a:cxn ang="0">
                <a:pos x="T6" y="T7"/>
              </a:cxn>
              <a:cxn ang="0">
                <a:pos x="T8" y="T9"/>
              </a:cxn>
            </a:cxnLst>
            <a:rect l="0" t="0" r="r" b="b"/>
            <a:pathLst>
              <a:path w="26" h="53">
                <a:moveTo>
                  <a:pt x="0" y="50"/>
                </a:moveTo>
                <a:lnTo>
                  <a:pt x="13" y="53"/>
                </a:lnTo>
                <a:lnTo>
                  <a:pt x="26" y="3"/>
                </a:lnTo>
                <a:lnTo>
                  <a:pt x="16" y="0"/>
                </a:lnTo>
                <a:lnTo>
                  <a:pt x="0" y="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66965" name="Rectangle 53"/>
          <p:cNvSpPr>
            <a:spLocks noChangeArrowheads="1"/>
          </p:cNvSpPr>
          <p:nvPr/>
        </p:nvSpPr>
        <p:spPr bwMode="auto">
          <a:xfrm>
            <a:off x="1676400" y="1660525"/>
            <a:ext cx="6778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sz="1600">
                <a:solidFill>
                  <a:schemeClr val="accent2"/>
                </a:solidFill>
              </a:rPr>
              <a:t>Cathode</a:t>
            </a:r>
          </a:p>
        </p:txBody>
      </p:sp>
      <p:sp>
        <p:nvSpPr>
          <p:cNvPr id="166966" name="Line 54"/>
          <p:cNvSpPr>
            <a:spLocks noChangeShapeType="1"/>
          </p:cNvSpPr>
          <p:nvPr/>
        </p:nvSpPr>
        <p:spPr bwMode="auto">
          <a:xfrm>
            <a:off x="2379663" y="1801813"/>
            <a:ext cx="661987" cy="44132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66967" name="Freeform 55"/>
          <p:cNvSpPr>
            <a:spLocks/>
          </p:cNvSpPr>
          <p:nvPr/>
        </p:nvSpPr>
        <p:spPr bwMode="auto">
          <a:xfrm>
            <a:off x="3008313" y="2206625"/>
            <a:ext cx="79375" cy="66675"/>
          </a:xfrm>
          <a:custGeom>
            <a:avLst/>
            <a:gdLst>
              <a:gd name="T0" fmla="*/ 0 w 99"/>
              <a:gd name="T1" fmla="*/ 69 h 86"/>
              <a:gd name="T2" fmla="*/ 32 w 99"/>
              <a:gd name="T3" fmla="*/ 42 h 86"/>
              <a:gd name="T4" fmla="*/ 43 w 99"/>
              <a:gd name="T5" fmla="*/ 0 h 86"/>
              <a:gd name="T6" fmla="*/ 99 w 99"/>
              <a:gd name="T7" fmla="*/ 86 h 86"/>
              <a:gd name="T8" fmla="*/ 0 w 99"/>
              <a:gd name="T9" fmla="*/ 69 h 86"/>
            </a:gdLst>
            <a:ahLst/>
            <a:cxnLst>
              <a:cxn ang="0">
                <a:pos x="T0" y="T1"/>
              </a:cxn>
              <a:cxn ang="0">
                <a:pos x="T2" y="T3"/>
              </a:cxn>
              <a:cxn ang="0">
                <a:pos x="T4" y="T5"/>
              </a:cxn>
              <a:cxn ang="0">
                <a:pos x="T6" y="T7"/>
              </a:cxn>
              <a:cxn ang="0">
                <a:pos x="T8" y="T9"/>
              </a:cxn>
            </a:cxnLst>
            <a:rect l="0" t="0" r="r" b="b"/>
            <a:pathLst>
              <a:path w="99" h="86">
                <a:moveTo>
                  <a:pt x="0" y="69"/>
                </a:moveTo>
                <a:lnTo>
                  <a:pt x="32" y="42"/>
                </a:lnTo>
                <a:lnTo>
                  <a:pt x="43" y="0"/>
                </a:lnTo>
                <a:lnTo>
                  <a:pt x="99" y="86"/>
                </a:lnTo>
                <a:lnTo>
                  <a:pt x="0" y="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66968" name="Rectangle 56"/>
          <p:cNvSpPr>
            <a:spLocks noChangeArrowheads="1"/>
          </p:cNvSpPr>
          <p:nvPr/>
        </p:nvSpPr>
        <p:spPr bwMode="auto">
          <a:xfrm>
            <a:off x="381000" y="2009775"/>
            <a:ext cx="1541463"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fr-FR" sz="1600">
                <a:solidFill>
                  <a:schemeClr val="accent2"/>
                </a:solidFill>
              </a:rPr>
              <a:t>Matériau</a:t>
            </a:r>
          </a:p>
          <a:p>
            <a:pPr algn="ctr"/>
            <a:r>
              <a:rPr lang="fr-FR" sz="1600">
                <a:solidFill>
                  <a:schemeClr val="accent2"/>
                </a:solidFill>
              </a:rPr>
              <a:t>électroluminescent</a:t>
            </a:r>
          </a:p>
        </p:txBody>
      </p:sp>
      <p:sp>
        <p:nvSpPr>
          <p:cNvPr id="166969" name="Line 57"/>
          <p:cNvSpPr>
            <a:spLocks noChangeShapeType="1"/>
          </p:cNvSpPr>
          <p:nvPr/>
        </p:nvSpPr>
        <p:spPr bwMode="auto">
          <a:xfrm>
            <a:off x="1966913" y="2332038"/>
            <a:ext cx="314325" cy="31591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66970" name="Freeform 58"/>
          <p:cNvSpPr>
            <a:spLocks/>
          </p:cNvSpPr>
          <p:nvPr/>
        </p:nvSpPr>
        <p:spPr bwMode="auto">
          <a:xfrm>
            <a:off x="2246313" y="2611438"/>
            <a:ext cx="74612" cy="74612"/>
          </a:xfrm>
          <a:custGeom>
            <a:avLst/>
            <a:gdLst>
              <a:gd name="T0" fmla="*/ 0 w 94"/>
              <a:gd name="T1" fmla="*/ 58 h 95"/>
              <a:gd name="T2" fmla="*/ 39 w 94"/>
              <a:gd name="T3" fmla="*/ 39 h 95"/>
              <a:gd name="T4" fmla="*/ 57 w 94"/>
              <a:gd name="T5" fmla="*/ 0 h 95"/>
              <a:gd name="T6" fmla="*/ 94 w 94"/>
              <a:gd name="T7" fmla="*/ 95 h 95"/>
              <a:gd name="T8" fmla="*/ 0 w 94"/>
              <a:gd name="T9" fmla="*/ 58 h 95"/>
            </a:gdLst>
            <a:ahLst/>
            <a:cxnLst>
              <a:cxn ang="0">
                <a:pos x="T0" y="T1"/>
              </a:cxn>
              <a:cxn ang="0">
                <a:pos x="T2" y="T3"/>
              </a:cxn>
              <a:cxn ang="0">
                <a:pos x="T4" y="T5"/>
              </a:cxn>
              <a:cxn ang="0">
                <a:pos x="T6" y="T7"/>
              </a:cxn>
              <a:cxn ang="0">
                <a:pos x="T8" y="T9"/>
              </a:cxn>
            </a:cxnLst>
            <a:rect l="0" t="0" r="r" b="b"/>
            <a:pathLst>
              <a:path w="94" h="95">
                <a:moveTo>
                  <a:pt x="0" y="58"/>
                </a:moveTo>
                <a:lnTo>
                  <a:pt x="39" y="39"/>
                </a:lnTo>
                <a:lnTo>
                  <a:pt x="57" y="0"/>
                </a:lnTo>
                <a:lnTo>
                  <a:pt x="94" y="95"/>
                </a:lnTo>
                <a:lnTo>
                  <a:pt x="0" y="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66971" name="Rectangle 59"/>
          <p:cNvSpPr>
            <a:spLocks noChangeArrowheads="1"/>
          </p:cNvSpPr>
          <p:nvPr/>
        </p:nvSpPr>
        <p:spPr bwMode="auto">
          <a:xfrm>
            <a:off x="228600" y="2574925"/>
            <a:ext cx="5413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sz="1600">
                <a:solidFill>
                  <a:schemeClr val="accent2"/>
                </a:solidFill>
              </a:rPr>
              <a:t>Anode</a:t>
            </a:r>
          </a:p>
        </p:txBody>
      </p:sp>
      <p:sp>
        <p:nvSpPr>
          <p:cNvPr id="166972" name="Line 60"/>
          <p:cNvSpPr>
            <a:spLocks noChangeShapeType="1"/>
          </p:cNvSpPr>
          <p:nvPr/>
        </p:nvSpPr>
        <p:spPr bwMode="auto">
          <a:xfrm>
            <a:off x="838200" y="2727325"/>
            <a:ext cx="550863" cy="16827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66973" name="Freeform 61"/>
          <p:cNvSpPr>
            <a:spLocks/>
          </p:cNvSpPr>
          <p:nvPr/>
        </p:nvSpPr>
        <p:spPr bwMode="auto">
          <a:xfrm>
            <a:off x="1357313" y="2859088"/>
            <a:ext cx="79375" cy="63500"/>
          </a:xfrm>
          <a:custGeom>
            <a:avLst/>
            <a:gdLst>
              <a:gd name="T0" fmla="*/ 0 w 100"/>
              <a:gd name="T1" fmla="*/ 71 h 80"/>
              <a:gd name="T2" fmla="*/ 31 w 100"/>
              <a:gd name="T3" fmla="*/ 41 h 80"/>
              <a:gd name="T4" fmla="*/ 39 w 100"/>
              <a:gd name="T5" fmla="*/ 0 h 80"/>
              <a:gd name="T6" fmla="*/ 100 w 100"/>
              <a:gd name="T7" fmla="*/ 80 h 80"/>
              <a:gd name="T8" fmla="*/ 0 w 100"/>
              <a:gd name="T9" fmla="*/ 71 h 80"/>
            </a:gdLst>
            <a:ahLst/>
            <a:cxnLst>
              <a:cxn ang="0">
                <a:pos x="T0" y="T1"/>
              </a:cxn>
              <a:cxn ang="0">
                <a:pos x="T2" y="T3"/>
              </a:cxn>
              <a:cxn ang="0">
                <a:pos x="T4" y="T5"/>
              </a:cxn>
              <a:cxn ang="0">
                <a:pos x="T6" y="T7"/>
              </a:cxn>
              <a:cxn ang="0">
                <a:pos x="T8" y="T9"/>
              </a:cxn>
            </a:cxnLst>
            <a:rect l="0" t="0" r="r" b="b"/>
            <a:pathLst>
              <a:path w="100" h="80">
                <a:moveTo>
                  <a:pt x="0" y="71"/>
                </a:moveTo>
                <a:lnTo>
                  <a:pt x="31" y="41"/>
                </a:lnTo>
                <a:lnTo>
                  <a:pt x="39" y="0"/>
                </a:lnTo>
                <a:lnTo>
                  <a:pt x="100" y="80"/>
                </a:lnTo>
                <a:lnTo>
                  <a:pt x="0" y="7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66974" name="Rectangle 62"/>
          <p:cNvSpPr>
            <a:spLocks noChangeArrowheads="1"/>
          </p:cNvSpPr>
          <p:nvPr/>
        </p:nvSpPr>
        <p:spPr bwMode="auto">
          <a:xfrm>
            <a:off x="152400" y="3244850"/>
            <a:ext cx="6683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sz="1600">
                <a:solidFill>
                  <a:schemeClr val="accent2"/>
                </a:solidFill>
              </a:rPr>
              <a:t>Substrat</a:t>
            </a:r>
          </a:p>
        </p:txBody>
      </p:sp>
      <p:sp>
        <p:nvSpPr>
          <p:cNvPr id="166975" name="Line 63"/>
          <p:cNvSpPr>
            <a:spLocks noChangeShapeType="1"/>
          </p:cNvSpPr>
          <p:nvPr/>
        </p:nvSpPr>
        <p:spPr bwMode="auto">
          <a:xfrm flipV="1">
            <a:off x="914400" y="3028950"/>
            <a:ext cx="466725" cy="30797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66976" name="Freeform 64"/>
          <p:cNvSpPr>
            <a:spLocks/>
          </p:cNvSpPr>
          <p:nvPr/>
        </p:nvSpPr>
        <p:spPr bwMode="auto">
          <a:xfrm>
            <a:off x="1358900" y="2995613"/>
            <a:ext cx="77788" cy="63500"/>
          </a:xfrm>
          <a:custGeom>
            <a:avLst/>
            <a:gdLst>
              <a:gd name="T0" fmla="*/ 0 w 99"/>
              <a:gd name="T1" fmla="*/ 81 h 81"/>
              <a:gd name="T2" fmla="*/ 22 w 99"/>
              <a:gd name="T3" fmla="*/ 44 h 81"/>
              <a:gd name="T4" fmla="*/ 16 w 99"/>
              <a:gd name="T5" fmla="*/ 0 h 81"/>
              <a:gd name="T6" fmla="*/ 99 w 99"/>
              <a:gd name="T7" fmla="*/ 58 h 81"/>
              <a:gd name="T8" fmla="*/ 0 w 99"/>
              <a:gd name="T9" fmla="*/ 81 h 81"/>
            </a:gdLst>
            <a:ahLst/>
            <a:cxnLst>
              <a:cxn ang="0">
                <a:pos x="T0" y="T1"/>
              </a:cxn>
              <a:cxn ang="0">
                <a:pos x="T2" y="T3"/>
              </a:cxn>
              <a:cxn ang="0">
                <a:pos x="T4" y="T5"/>
              </a:cxn>
              <a:cxn ang="0">
                <a:pos x="T6" y="T7"/>
              </a:cxn>
              <a:cxn ang="0">
                <a:pos x="T8" y="T9"/>
              </a:cxn>
            </a:cxnLst>
            <a:rect l="0" t="0" r="r" b="b"/>
            <a:pathLst>
              <a:path w="99" h="81">
                <a:moveTo>
                  <a:pt x="0" y="81"/>
                </a:moveTo>
                <a:lnTo>
                  <a:pt x="22" y="44"/>
                </a:lnTo>
                <a:lnTo>
                  <a:pt x="16" y="0"/>
                </a:lnTo>
                <a:lnTo>
                  <a:pt x="99" y="58"/>
                </a:lnTo>
                <a:lnTo>
                  <a:pt x="0" y="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66977" name="Line 65"/>
          <p:cNvSpPr>
            <a:spLocks noChangeShapeType="1"/>
          </p:cNvSpPr>
          <p:nvPr/>
        </p:nvSpPr>
        <p:spPr bwMode="auto">
          <a:xfrm flipH="1">
            <a:off x="3087688" y="2097088"/>
            <a:ext cx="1238250" cy="708025"/>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66978" name="Rectangle 66"/>
          <p:cNvSpPr>
            <a:spLocks noChangeArrowheads="1"/>
          </p:cNvSpPr>
          <p:nvPr/>
        </p:nvSpPr>
        <p:spPr bwMode="auto">
          <a:xfrm>
            <a:off x="4619625" y="2895600"/>
            <a:ext cx="1677988" cy="274638"/>
          </a:xfrm>
          <a:prstGeom prst="rect">
            <a:avLst/>
          </a:prstGeom>
          <a:solidFill>
            <a:srgbClr val="FFFFFF"/>
          </a:solidFill>
          <a:ln w="12700">
            <a:solidFill>
              <a:srgbClr val="FFFFFF"/>
            </a:solidFill>
            <a:miter lim="800000"/>
            <a:headEnd/>
            <a:tailEnd/>
          </a:ln>
        </p:spPr>
        <p:txBody>
          <a:bodyPr/>
          <a:lstStyle/>
          <a:p>
            <a:endParaRPr lang="fr-FR"/>
          </a:p>
        </p:txBody>
      </p:sp>
      <p:sp>
        <p:nvSpPr>
          <p:cNvPr id="166979" name="Rectangle 67"/>
          <p:cNvSpPr>
            <a:spLocks noChangeArrowheads="1"/>
          </p:cNvSpPr>
          <p:nvPr/>
        </p:nvSpPr>
        <p:spPr bwMode="auto">
          <a:xfrm>
            <a:off x="4713288" y="2943225"/>
            <a:ext cx="1570037"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sz="1200">
                <a:solidFill>
                  <a:srgbClr val="FFFFFF"/>
                </a:solidFill>
              </a:rPr>
              <a:t>fffffffggggpppplllmmmm</a:t>
            </a:r>
            <a:endParaRPr lang="fr-FR"/>
          </a:p>
        </p:txBody>
      </p:sp>
      <p:sp>
        <p:nvSpPr>
          <p:cNvPr id="166980" name="Rectangle 68"/>
          <p:cNvSpPr>
            <a:spLocks noChangeArrowheads="1"/>
          </p:cNvSpPr>
          <p:nvPr/>
        </p:nvSpPr>
        <p:spPr bwMode="auto">
          <a:xfrm>
            <a:off x="5138738" y="2763838"/>
            <a:ext cx="744537" cy="273050"/>
          </a:xfrm>
          <a:prstGeom prst="rect">
            <a:avLst/>
          </a:prstGeom>
          <a:solidFill>
            <a:srgbClr val="FFFFFF"/>
          </a:solidFill>
          <a:ln w="12700">
            <a:solidFill>
              <a:srgbClr val="FFFFFF"/>
            </a:solidFill>
            <a:miter lim="800000"/>
            <a:headEnd/>
            <a:tailEnd/>
          </a:ln>
        </p:spPr>
        <p:txBody>
          <a:bodyPr/>
          <a:lstStyle/>
          <a:p>
            <a:endParaRPr lang="fr-FR"/>
          </a:p>
        </p:txBody>
      </p:sp>
      <p:sp>
        <p:nvSpPr>
          <p:cNvPr id="166981" name="Rectangle 69"/>
          <p:cNvSpPr>
            <a:spLocks noChangeArrowheads="1"/>
          </p:cNvSpPr>
          <p:nvPr/>
        </p:nvSpPr>
        <p:spPr bwMode="auto">
          <a:xfrm>
            <a:off x="5232400" y="2811463"/>
            <a:ext cx="5842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sz="1200">
                <a:solidFill>
                  <a:srgbClr val="FFFFFF"/>
                </a:solidFill>
              </a:rPr>
              <a:t>fffffff,,,,,,</a:t>
            </a:r>
            <a:endParaRPr lang="fr-FR"/>
          </a:p>
        </p:txBody>
      </p:sp>
      <p:sp>
        <p:nvSpPr>
          <p:cNvPr id="166982" name="Line 70"/>
          <p:cNvSpPr>
            <a:spLocks noChangeShapeType="1"/>
          </p:cNvSpPr>
          <p:nvPr/>
        </p:nvSpPr>
        <p:spPr bwMode="auto">
          <a:xfrm>
            <a:off x="7770813" y="2362200"/>
            <a:ext cx="1587" cy="232410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66983" name="Oval 71"/>
          <p:cNvSpPr>
            <a:spLocks noChangeArrowheads="1"/>
          </p:cNvSpPr>
          <p:nvPr/>
        </p:nvSpPr>
        <p:spPr bwMode="auto">
          <a:xfrm>
            <a:off x="6108700" y="3892550"/>
            <a:ext cx="1222375" cy="568325"/>
          </a:xfrm>
          <a:prstGeom prst="ellipse">
            <a:avLst/>
          </a:prstGeom>
          <a:solidFill>
            <a:srgbClr val="FFFFFF"/>
          </a:solidFill>
          <a:ln w="12700">
            <a:solidFill>
              <a:srgbClr val="000000"/>
            </a:solidFill>
            <a:round/>
            <a:headEnd/>
            <a:tailEnd/>
          </a:ln>
        </p:spPr>
        <p:txBody>
          <a:bodyPr/>
          <a:lstStyle/>
          <a:p>
            <a:endParaRPr lang="fr-FR"/>
          </a:p>
        </p:txBody>
      </p:sp>
      <p:sp>
        <p:nvSpPr>
          <p:cNvPr id="166984" name="Rectangle 72"/>
          <p:cNvSpPr>
            <a:spLocks noChangeArrowheads="1"/>
          </p:cNvSpPr>
          <p:nvPr/>
        </p:nvSpPr>
        <p:spPr bwMode="auto">
          <a:xfrm>
            <a:off x="6269038" y="4000500"/>
            <a:ext cx="9509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sz="1200">
                <a:solidFill>
                  <a:schemeClr val="accent2"/>
                </a:solidFill>
              </a:rPr>
              <a:t>Recombinaison</a:t>
            </a:r>
            <a:endParaRPr lang="fr-FR">
              <a:solidFill>
                <a:schemeClr val="accent2"/>
              </a:solidFill>
            </a:endParaRPr>
          </a:p>
        </p:txBody>
      </p:sp>
      <p:sp>
        <p:nvSpPr>
          <p:cNvPr id="166985" name="Rectangle 73"/>
          <p:cNvSpPr>
            <a:spLocks noChangeArrowheads="1"/>
          </p:cNvSpPr>
          <p:nvPr/>
        </p:nvSpPr>
        <p:spPr bwMode="auto">
          <a:xfrm>
            <a:off x="6348413" y="4175125"/>
            <a:ext cx="782637"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sz="1200">
                <a:solidFill>
                  <a:schemeClr val="accent2"/>
                </a:solidFill>
              </a:rPr>
              <a:t>électron/trou</a:t>
            </a:r>
            <a:endParaRPr lang="fr-FR">
              <a:solidFill>
                <a:schemeClr val="accent2"/>
              </a:solidFill>
            </a:endParaRPr>
          </a:p>
        </p:txBody>
      </p:sp>
      <p:sp>
        <p:nvSpPr>
          <p:cNvPr id="166986" name="Oval 74"/>
          <p:cNvSpPr>
            <a:spLocks noChangeArrowheads="1"/>
          </p:cNvSpPr>
          <p:nvPr/>
        </p:nvSpPr>
        <p:spPr bwMode="auto">
          <a:xfrm>
            <a:off x="8285163" y="3311525"/>
            <a:ext cx="133350" cy="134938"/>
          </a:xfrm>
          <a:prstGeom prst="ellipse">
            <a:avLst/>
          </a:prstGeom>
          <a:solidFill>
            <a:srgbClr val="FFFFFF"/>
          </a:solidFill>
          <a:ln w="12700">
            <a:solidFill>
              <a:srgbClr val="000000"/>
            </a:solidFill>
            <a:round/>
            <a:headEnd/>
            <a:tailEnd/>
          </a:ln>
        </p:spPr>
        <p:txBody>
          <a:bodyPr/>
          <a:lstStyle/>
          <a:p>
            <a:endParaRPr lang="fr-FR"/>
          </a:p>
        </p:txBody>
      </p:sp>
      <p:sp>
        <p:nvSpPr>
          <p:cNvPr id="166987" name="Oval 75"/>
          <p:cNvSpPr>
            <a:spLocks noChangeArrowheads="1"/>
          </p:cNvSpPr>
          <p:nvPr/>
        </p:nvSpPr>
        <p:spPr bwMode="auto">
          <a:xfrm>
            <a:off x="7342188" y="3311525"/>
            <a:ext cx="133350" cy="134938"/>
          </a:xfrm>
          <a:prstGeom prst="ellipse">
            <a:avLst/>
          </a:prstGeom>
          <a:solidFill>
            <a:srgbClr val="000000"/>
          </a:solidFill>
          <a:ln w="12700">
            <a:solidFill>
              <a:srgbClr val="000000"/>
            </a:solidFill>
            <a:round/>
            <a:headEnd/>
            <a:tailEnd/>
          </a:ln>
        </p:spPr>
        <p:txBody>
          <a:bodyPr/>
          <a:lstStyle/>
          <a:p>
            <a:endParaRPr lang="fr-FR"/>
          </a:p>
        </p:txBody>
      </p:sp>
      <p:sp>
        <p:nvSpPr>
          <p:cNvPr id="166988" name="Rectangle 76"/>
          <p:cNvSpPr>
            <a:spLocks noChangeArrowheads="1"/>
          </p:cNvSpPr>
          <p:nvPr/>
        </p:nvSpPr>
        <p:spPr bwMode="auto">
          <a:xfrm>
            <a:off x="5094288" y="3311525"/>
            <a:ext cx="133350" cy="134938"/>
          </a:xfrm>
          <a:prstGeom prst="rect">
            <a:avLst/>
          </a:prstGeom>
          <a:solidFill>
            <a:srgbClr val="FFFFFF"/>
          </a:solidFill>
          <a:ln w="12700">
            <a:solidFill>
              <a:srgbClr val="000000"/>
            </a:solidFill>
            <a:miter lim="800000"/>
            <a:headEnd/>
            <a:tailEnd/>
          </a:ln>
        </p:spPr>
        <p:txBody>
          <a:bodyPr/>
          <a:lstStyle/>
          <a:p>
            <a:endParaRPr lang="fr-FR"/>
          </a:p>
        </p:txBody>
      </p:sp>
      <p:sp>
        <p:nvSpPr>
          <p:cNvPr id="166989" name="Rectangle 77"/>
          <p:cNvSpPr>
            <a:spLocks noChangeArrowheads="1"/>
          </p:cNvSpPr>
          <p:nvPr/>
        </p:nvSpPr>
        <p:spPr bwMode="auto">
          <a:xfrm>
            <a:off x="6037263" y="3311525"/>
            <a:ext cx="133350" cy="134938"/>
          </a:xfrm>
          <a:prstGeom prst="rect">
            <a:avLst/>
          </a:prstGeom>
          <a:solidFill>
            <a:srgbClr val="000000"/>
          </a:solidFill>
          <a:ln w="12700">
            <a:solidFill>
              <a:srgbClr val="000000"/>
            </a:solidFill>
            <a:miter lim="800000"/>
            <a:headEnd/>
            <a:tailEnd/>
          </a:ln>
        </p:spPr>
        <p:txBody>
          <a:bodyPr/>
          <a:lstStyle/>
          <a:p>
            <a:endParaRPr lang="fr-FR"/>
          </a:p>
        </p:txBody>
      </p:sp>
      <p:sp>
        <p:nvSpPr>
          <p:cNvPr id="166990" name="Line 78"/>
          <p:cNvSpPr>
            <a:spLocks noChangeShapeType="1"/>
          </p:cNvSpPr>
          <p:nvPr/>
        </p:nvSpPr>
        <p:spPr bwMode="auto">
          <a:xfrm>
            <a:off x="5305425" y="3378200"/>
            <a:ext cx="587375" cy="158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66991" name="Freeform 79"/>
          <p:cNvSpPr>
            <a:spLocks/>
          </p:cNvSpPr>
          <p:nvPr/>
        </p:nvSpPr>
        <p:spPr bwMode="auto">
          <a:xfrm>
            <a:off x="5867400" y="3338513"/>
            <a:ext cx="90488" cy="79375"/>
          </a:xfrm>
          <a:custGeom>
            <a:avLst/>
            <a:gdLst>
              <a:gd name="T0" fmla="*/ 0 w 115"/>
              <a:gd name="T1" fmla="*/ 99 h 99"/>
              <a:gd name="T2" fmla="*/ 18 w 115"/>
              <a:gd name="T3" fmla="*/ 50 h 99"/>
              <a:gd name="T4" fmla="*/ 0 w 115"/>
              <a:gd name="T5" fmla="*/ 0 h 99"/>
              <a:gd name="T6" fmla="*/ 115 w 115"/>
              <a:gd name="T7" fmla="*/ 50 h 99"/>
              <a:gd name="T8" fmla="*/ 0 w 115"/>
              <a:gd name="T9" fmla="*/ 99 h 99"/>
            </a:gdLst>
            <a:ahLst/>
            <a:cxnLst>
              <a:cxn ang="0">
                <a:pos x="T0" y="T1"/>
              </a:cxn>
              <a:cxn ang="0">
                <a:pos x="T2" y="T3"/>
              </a:cxn>
              <a:cxn ang="0">
                <a:pos x="T4" y="T5"/>
              </a:cxn>
              <a:cxn ang="0">
                <a:pos x="T6" y="T7"/>
              </a:cxn>
              <a:cxn ang="0">
                <a:pos x="T8" y="T9"/>
              </a:cxn>
            </a:cxnLst>
            <a:rect l="0" t="0" r="r" b="b"/>
            <a:pathLst>
              <a:path w="115" h="99">
                <a:moveTo>
                  <a:pt x="0" y="99"/>
                </a:moveTo>
                <a:lnTo>
                  <a:pt x="18" y="50"/>
                </a:lnTo>
                <a:lnTo>
                  <a:pt x="0" y="0"/>
                </a:lnTo>
                <a:lnTo>
                  <a:pt x="115" y="50"/>
                </a:lnTo>
                <a:lnTo>
                  <a:pt x="0" y="9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66992" name="Line 80"/>
          <p:cNvSpPr>
            <a:spLocks noChangeShapeType="1"/>
          </p:cNvSpPr>
          <p:nvPr/>
        </p:nvSpPr>
        <p:spPr bwMode="auto">
          <a:xfrm>
            <a:off x="7621588" y="3378200"/>
            <a:ext cx="587375" cy="158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66993" name="Freeform 81"/>
          <p:cNvSpPr>
            <a:spLocks/>
          </p:cNvSpPr>
          <p:nvPr/>
        </p:nvSpPr>
        <p:spPr bwMode="auto">
          <a:xfrm>
            <a:off x="7553325" y="3338513"/>
            <a:ext cx="90488" cy="79375"/>
          </a:xfrm>
          <a:custGeom>
            <a:avLst/>
            <a:gdLst>
              <a:gd name="T0" fmla="*/ 114 w 114"/>
              <a:gd name="T1" fmla="*/ 0 h 99"/>
              <a:gd name="T2" fmla="*/ 97 w 114"/>
              <a:gd name="T3" fmla="*/ 50 h 99"/>
              <a:gd name="T4" fmla="*/ 114 w 114"/>
              <a:gd name="T5" fmla="*/ 99 h 99"/>
              <a:gd name="T6" fmla="*/ 0 w 114"/>
              <a:gd name="T7" fmla="*/ 50 h 99"/>
              <a:gd name="T8" fmla="*/ 114 w 114"/>
              <a:gd name="T9" fmla="*/ 0 h 99"/>
            </a:gdLst>
            <a:ahLst/>
            <a:cxnLst>
              <a:cxn ang="0">
                <a:pos x="T0" y="T1"/>
              </a:cxn>
              <a:cxn ang="0">
                <a:pos x="T2" y="T3"/>
              </a:cxn>
              <a:cxn ang="0">
                <a:pos x="T4" y="T5"/>
              </a:cxn>
              <a:cxn ang="0">
                <a:pos x="T6" y="T7"/>
              </a:cxn>
              <a:cxn ang="0">
                <a:pos x="T8" y="T9"/>
              </a:cxn>
            </a:cxnLst>
            <a:rect l="0" t="0" r="r" b="b"/>
            <a:pathLst>
              <a:path w="114" h="99">
                <a:moveTo>
                  <a:pt x="114" y="0"/>
                </a:moveTo>
                <a:lnTo>
                  <a:pt x="97" y="50"/>
                </a:lnTo>
                <a:lnTo>
                  <a:pt x="114" y="99"/>
                </a:lnTo>
                <a:lnTo>
                  <a:pt x="0" y="50"/>
                </a:lnTo>
                <a:lnTo>
                  <a:pt x="11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66994" name="Arc 82"/>
          <p:cNvSpPr>
            <a:spLocks/>
          </p:cNvSpPr>
          <p:nvPr/>
        </p:nvSpPr>
        <p:spPr bwMode="auto">
          <a:xfrm>
            <a:off x="6248400" y="3384550"/>
            <a:ext cx="423863" cy="430213"/>
          </a:xfrm>
          <a:custGeom>
            <a:avLst/>
            <a:gdLst>
              <a:gd name="G0" fmla="+- 0 0 0"/>
              <a:gd name="G1" fmla="+- 21600 0 0"/>
              <a:gd name="G2" fmla="+- 21600 0 0"/>
              <a:gd name="T0" fmla="*/ 0 w 21305"/>
              <a:gd name="T1" fmla="*/ 0 h 21600"/>
              <a:gd name="T2" fmla="*/ 21305 w 21305"/>
              <a:gd name="T3" fmla="*/ 18043 h 21600"/>
              <a:gd name="T4" fmla="*/ 0 w 21305"/>
              <a:gd name="T5" fmla="*/ 21600 h 21600"/>
            </a:gdLst>
            <a:ahLst/>
            <a:cxnLst>
              <a:cxn ang="0">
                <a:pos x="T0" y="T1"/>
              </a:cxn>
              <a:cxn ang="0">
                <a:pos x="T2" y="T3"/>
              </a:cxn>
              <a:cxn ang="0">
                <a:pos x="T4" y="T5"/>
              </a:cxn>
            </a:cxnLst>
            <a:rect l="0" t="0" r="r" b="b"/>
            <a:pathLst>
              <a:path w="21305" h="21600" fill="none" extrusionOk="0">
                <a:moveTo>
                  <a:pt x="-1" y="0"/>
                </a:moveTo>
                <a:cubicBezTo>
                  <a:pt x="10556" y="0"/>
                  <a:pt x="19566" y="7630"/>
                  <a:pt x="21305" y="18042"/>
                </a:cubicBezTo>
              </a:path>
              <a:path w="21305" h="21600" stroke="0" extrusionOk="0">
                <a:moveTo>
                  <a:pt x="-1" y="0"/>
                </a:moveTo>
                <a:cubicBezTo>
                  <a:pt x="10556" y="0"/>
                  <a:pt x="19566" y="7630"/>
                  <a:pt x="21305" y="18042"/>
                </a:cubicBezTo>
                <a:lnTo>
                  <a:pt x="0" y="21600"/>
                </a:lnTo>
                <a:close/>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66995" name="Freeform 83"/>
          <p:cNvSpPr>
            <a:spLocks/>
          </p:cNvSpPr>
          <p:nvPr/>
        </p:nvSpPr>
        <p:spPr bwMode="auto">
          <a:xfrm>
            <a:off x="6627813" y="3719513"/>
            <a:ext cx="79375" cy="93662"/>
          </a:xfrm>
          <a:custGeom>
            <a:avLst/>
            <a:gdLst>
              <a:gd name="T0" fmla="*/ 0 w 99"/>
              <a:gd name="T1" fmla="*/ 10 h 118"/>
              <a:gd name="T2" fmla="*/ 51 w 99"/>
              <a:gd name="T3" fmla="*/ 21 h 118"/>
              <a:gd name="T4" fmla="*/ 99 w 99"/>
              <a:gd name="T5" fmla="*/ 0 h 118"/>
              <a:gd name="T6" fmla="*/ 61 w 99"/>
              <a:gd name="T7" fmla="*/ 118 h 118"/>
              <a:gd name="T8" fmla="*/ 0 w 99"/>
              <a:gd name="T9" fmla="*/ 10 h 118"/>
            </a:gdLst>
            <a:ahLst/>
            <a:cxnLst>
              <a:cxn ang="0">
                <a:pos x="T0" y="T1"/>
              </a:cxn>
              <a:cxn ang="0">
                <a:pos x="T2" y="T3"/>
              </a:cxn>
              <a:cxn ang="0">
                <a:pos x="T4" y="T5"/>
              </a:cxn>
              <a:cxn ang="0">
                <a:pos x="T6" y="T7"/>
              </a:cxn>
              <a:cxn ang="0">
                <a:pos x="T8" y="T9"/>
              </a:cxn>
            </a:cxnLst>
            <a:rect l="0" t="0" r="r" b="b"/>
            <a:pathLst>
              <a:path w="99" h="118">
                <a:moveTo>
                  <a:pt x="0" y="10"/>
                </a:moveTo>
                <a:lnTo>
                  <a:pt x="51" y="21"/>
                </a:lnTo>
                <a:lnTo>
                  <a:pt x="99" y="0"/>
                </a:lnTo>
                <a:lnTo>
                  <a:pt x="61" y="118"/>
                </a:lnTo>
                <a:lnTo>
                  <a:pt x="0"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66996" name="Arc 84"/>
          <p:cNvSpPr>
            <a:spLocks/>
          </p:cNvSpPr>
          <p:nvPr/>
        </p:nvSpPr>
        <p:spPr bwMode="auto">
          <a:xfrm>
            <a:off x="6832600" y="3382963"/>
            <a:ext cx="423863" cy="430212"/>
          </a:xfrm>
          <a:custGeom>
            <a:avLst/>
            <a:gdLst>
              <a:gd name="G0" fmla="+- 21308 0 0"/>
              <a:gd name="G1" fmla="+- 21600 0 0"/>
              <a:gd name="G2" fmla="+- 21600 0 0"/>
              <a:gd name="T0" fmla="*/ 0 w 21308"/>
              <a:gd name="T1" fmla="*/ 18062 h 21600"/>
              <a:gd name="T2" fmla="*/ 21229 w 21308"/>
              <a:gd name="T3" fmla="*/ 0 h 21600"/>
              <a:gd name="T4" fmla="*/ 21308 w 21308"/>
              <a:gd name="T5" fmla="*/ 21600 h 21600"/>
            </a:gdLst>
            <a:ahLst/>
            <a:cxnLst>
              <a:cxn ang="0">
                <a:pos x="T0" y="T1"/>
              </a:cxn>
              <a:cxn ang="0">
                <a:pos x="T2" y="T3"/>
              </a:cxn>
              <a:cxn ang="0">
                <a:pos x="T4" y="T5"/>
              </a:cxn>
            </a:cxnLst>
            <a:rect l="0" t="0" r="r" b="b"/>
            <a:pathLst>
              <a:path w="21308" h="21600" fill="none" extrusionOk="0">
                <a:moveTo>
                  <a:pt x="-1" y="18061"/>
                </a:moveTo>
                <a:cubicBezTo>
                  <a:pt x="1725" y="7670"/>
                  <a:pt x="10695" y="38"/>
                  <a:pt x="21229" y="0"/>
                </a:cubicBezTo>
              </a:path>
              <a:path w="21308" h="21600" stroke="0" extrusionOk="0">
                <a:moveTo>
                  <a:pt x="-1" y="18061"/>
                </a:moveTo>
                <a:cubicBezTo>
                  <a:pt x="1725" y="7670"/>
                  <a:pt x="10695" y="38"/>
                  <a:pt x="21229" y="0"/>
                </a:cubicBezTo>
                <a:lnTo>
                  <a:pt x="21308" y="21600"/>
                </a:lnTo>
                <a:close/>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66997" name="Freeform 85"/>
          <p:cNvSpPr>
            <a:spLocks/>
          </p:cNvSpPr>
          <p:nvPr/>
        </p:nvSpPr>
        <p:spPr bwMode="auto">
          <a:xfrm>
            <a:off x="6797675" y="3719513"/>
            <a:ext cx="77788" cy="93662"/>
          </a:xfrm>
          <a:custGeom>
            <a:avLst/>
            <a:gdLst>
              <a:gd name="T0" fmla="*/ 0 w 99"/>
              <a:gd name="T1" fmla="*/ 0 h 118"/>
              <a:gd name="T2" fmla="*/ 48 w 99"/>
              <a:gd name="T3" fmla="*/ 21 h 118"/>
              <a:gd name="T4" fmla="*/ 99 w 99"/>
              <a:gd name="T5" fmla="*/ 10 h 118"/>
              <a:gd name="T6" fmla="*/ 38 w 99"/>
              <a:gd name="T7" fmla="*/ 118 h 118"/>
              <a:gd name="T8" fmla="*/ 0 w 99"/>
              <a:gd name="T9" fmla="*/ 0 h 118"/>
            </a:gdLst>
            <a:ahLst/>
            <a:cxnLst>
              <a:cxn ang="0">
                <a:pos x="T0" y="T1"/>
              </a:cxn>
              <a:cxn ang="0">
                <a:pos x="T2" y="T3"/>
              </a:cxn>
              <a:cxn ang="0">
                <a:pos x="T4" y="T5"/>
              </a:cxn>
              <a:cxn ang="0">
                <a:pos x="T6" y="T7"/>
              </a:cxn>
              <a:cxn ang="0">
                <a:pos x="T8" y="T9"/>
              </a:cxn>
            </a:cxnLst>
            <a:rect l="0" t="0" r="r" b="b"/>
            <a:pathLst>
              <a:path w="99" h="118">
                <a:moveTo>
                  <a:pt x="0" y="0"/>
                </a:moveTo>
                <a:lnTo>
                  <a:pt x="48" y="21"/>
                </a:lnTo>
                <a:lnTo>
                  <a:pt x="99" y="10"/>
                </a:lnTo>
                <a:lnTo>
                  <a:pt x="38" y="118"/>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66998" name="Rectangle 86"/>
          <p:cNvSpPr>
            <a:spLocks noChangeArrowheads="1"/>
          </p:cNvSpPr>
          <p:nvPr/>
        </p:nvSpPr>
        <p:spPr bwMode="auto">
          <a:xfrm>
            <a:off x="8212138" y="2803525"/>
            <a:ext cx="785812" cy="423863"/>
          </a:xfrm>
          <a:prstGeom prst="rect">
            <a:avLst/>
          </a:prstGeom>
          <a:solidFill>
            <a:srgbClr val="FFFFFF"/>
          </a:solidFill>
          <a:ln w="12700">
            <a:solidFill>
              <a:srgbClr val="000000"/>
            </a:solidFill>
            <a:miter lim="800000"/>
            <a:headEnd/>
            <a:tailEnd/>
          </a:ln>
        </p:spPr>
        <p:txBody>
          <a:bodyPr/>
          <a:lstStyle/>
          <a:p>
            <a:endParaRPr lang="fr-FR"/>
          </a:p>
        </p:txBody>
      </p:sp>
      <p:sp>
        <p:nvSpPr>
          <p:cNvPr id="166999" name="Rectangle 87"/>
          <p:cNvSpPr>
            <a:spLocks noChangeArrowheads="1"/>
          </p:cNvSpPr>
          <p:nvPr/>
        </p:nvSpPr>
        <p:spPr bwMode="auto">
          <a:xfrm>
            <a:off x="8345488" y="2840038"/>
            <a:ext cx="544512"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sz="1200">
                <a:solidFill>
                  <a:schemeClr val="accent2"/>
                </a:solidFill>
              </a:rPr>
              <a:t>Injection</a:t>
            </a:r>
            <a:endParaRPr lang="fr-FR">
              <a:solidFill>
                <a:schemeClr val="accent2"/>
              </a:solidFill>
            </a:endParaRPr>
          </a:p>
        </p:txBody>
      </p:sp>
      <p:sp>
        <p:nvSpPr>
          <p:cNvPr id="167000" name="Rectangle 88"/>
          <p:cNvSpPr>
            <a:spLocks noChangeArrowheads="1"/>
          </p:cNvSpPr>
          <p:nvPr/>
        </p:nvSpPr>
        <p:spPr bwMode="auto">
          <a:xfrm>
            <a:off x="8283575" y="3013075"/>
            <a:ext cx="67945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sz="1200">
                <a:solidFill>
                  <a:schemeClr val="accent2"/>
                </a:solidFill>
              </a:rPr>
              <a:t>d’électrons</a:t>
            </a:r>
            <a:endParaRPr lang="fr-FR">
              <a:solidFill>
                <a:schemeClr val="accent2"/>
              </a:solidFill>
            </a:endParaRPr>
          </a:p>
        </p:txBody>
      </p:sp>
      <p:sp>
        <p:nvSpPr>
          <p:cNvPr id="167001" name="Rectangle 89"/>
          <p:cNvSpPr>
            <a:spLocks noChangeArrowheads="1"/>
          </p:cNvSpPr>
          <p:nvPr/>
        </p:nvSpPr>
        <p:spPr bwMode="auto">
          <a:xfrm>
            <a:off x="4659313" y="2803525"/>
            <a:ext cx="785812" cy="423863"/>
          </a:xfrm>
          <a:prstGeom prst="rect">
            <a:avLst/>
          </a:prstGeom>
          <a:solidFill>
            <a:srgbClr val="FFFFFF"/>
          </a:solidFill>
          <a:ln w="12700">
            <a:solidFill>
              <a:srgbClr val="000000"/>
            </a:solidFill>
            <a:miter lim="800000"/>
            <a:headEnd/>
            <a:tailEnd/>
          </a:ln>
        </p:spPr>
        <p:txBody>
          <a:bodyPr/>
          <a:lstStyle/>
          <a:p>
            <a:endParaRPr lang="fr-FR"/>
          </a:p>
        </p:txBody>
      </p:sp>
      <p:sp>
        <p:nvSpPr>
          <p:cNvPr id="167002" name="Rectangle 90"/>
          <p:cNvSpPr>
            <a:spLocks noChangeArrowheads="1"/>
          </p:cNvSpPr>
          <p:nvPr/>
        </p:nvSpPr>
        <p:spPr bwMode="auto">
          <a:xfrm>
            <a:off x="4792663" y="2840038"/>
            <a:ext cx="544512"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sz="1200">
                <a:solidFill>
                  <a:schemeClr val="accent2"/>
                </a:solidFill>
              </a:rPr>
              <a:t>Injection</a:t>
            </a:r>
            <a:endParaRPr lang="fr-FR">
              <a:solidFill>
                <a:schemeClr val="accent2"/>
              </a:solidFill>
            </a:endParaRPr>
          </a:p>
        </p:txBody>
      </p:sp>
      <p:sp>
        <p:nvSpPr>
          <p:cNvPr id="167003" name="Rectangle 91"/>
          <p:cNvSpPr>
            <a:spLocks noChangeArrowheads="1"/>
          </p:cNvSpPr>
          <p:nvPr/>
        </p:nvSpPr>
        <p:spPr bwMode="auto">
          <a:xfrm>
            <a:off x="4818063" y="3013075"/>
            <a:ext cx="48736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sz="1200">
                <a:solidFill>
                  <a:schemeClr val="accent2"/>
                </a:solidFill>
              </a:rPr>
              <a:t>de trous</a:t>
            </a:r>
            <a:endParaRPr lang="fr-FR">
              <a:solidFill>
                <a:schemeClr val="accent2"/>
              </a:solidFill>
            </a:endParaRPr>
          </a:p>
        </p:txBody>
      </p:sp>
      <p:sp>
        <p:nvSpPr>
          <p:cNvPr id="167004" name="Rectangle 92"/>
          <p:cNvSpPr>
            <a:spLocks noChangeArrowheads="1"/>
          </p:cNvSpPr>
          <p:nvPr/>
        </p:nvSpPr>
        <p:spPr bwMode="auto">
          <a:xfrm>
            <a:off x="4797425" y="2405063"/>
            <a:ext cx="531813"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sz="1200">
                <a:solidFill>
                  <a:schemeClr val="accent2"/>
                </a:solidFill>
              </a:rPr>
              <a:t>ANODE</a:t>
            </a:r>
            <a:endParaRPr lang="fr-FR">
              <a:solidFill>
                <a:schemeClr val="accent2"/>
              </a:solidFill>
            </a:endParaRPr>
          </a:p>
        </p:txBody>
      </p:sp>
      <p:sp>
        <p:nvSpPr>
          <p:cNvPr id="167005" name="Rectangle 93"/>
          <p:cNvSpPr>
            <a:spLocks noChangeArrowheads="1"/>
          </p:cNvSpPr>
          <p:nvPr/>
        </p:nvSpPr>
        <p:spPr bwMode="auto">
          <a:xfrm>
            <a:off x="8229600" y="2447925"/>
            <a:ext cx="72707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sz="1200">
                <a:solidFill>
                  <a:schemeClr val="accent2"/>
                </a:solidFill>
              </a:rPr>
              <a:t>CATHODE</a:t>
            </a:r>
            <a:endParaRPr lang="fr-FR">
              <a:solidFill>
                <a:schemeClr val="accent2"/>
              </a:solidFill>
            </a:endParaRPr>
          </a:p>
        </p:txBody>
      </p:sp>
      <p:sp>
        <p:nvSpPr>
          <p:cNvPr id="167006" name="Line 94"/>
          <p:cNvSpPr>
            <a:spLocks noChangeShapeType="1"/>
          </p:cNvSpPr>
          <p:nvPr/>
        </p:nvSpPr>
        <p:spPr bwMode="auto">
          <a:xfrm>
            <a:off x="6754813" y="4538663"/>
            <a:ext cx="1587" cy="306387"/>
          </a:xfrm>
          <a:prstGeom prst="line">
            <a:avLst/>
          </a:prstGeom>
          <a:noFill/>
          <a:ln w="476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67007" name="Freeform 95"/>
          <p:cNvSpPr>
            <a:spLocks/>
          </p:cNvSpPr>
          <p:nvPr/>
        </p:nvSpPr>
        <p:spPr bwMode="auto">
          <a:xfrm>
            <a:off x="6680200" y="4799013"/>
            <a:ext cx="150813" cy="174625"/>
          </a:xfrm>
          <a:custGeom>
            <a:avLst/>
            <a:gdLst>
              <a:gd name="T0" fmla="*/ 0 w 190"/>
              <a:gd name="T1" fmla="*/ 0 h 221"/>
              <a:gd name="T2" fmla="*/ 95 w 190"/>
              <a:gd name="T3" fmla="*/ 32 h 221"/>
              <a:gd name="T4" fmla="*/ 190 w 190"/>
              <a:gd name="T5" fmla="*/ 0 h 221"/>
              <a:gd name="T6" fmla="*/ 95 w 190"/>
              <a:gd name="T7" fmla="*/ 221 h 221"/>
              <a:gd name="T8" fmla="*/ 0 w 190"/>
              <a:gd name="T9" fmla="*/ 0 h 221"/>
            </a:gdLst>
            <a:ahLst/>
            <a:cxnLst>
              <a:cxn ang="0">
                <a:pos x="T0" y="T1"/>
              </a:cxn>
              <a:cxn ang="0">
                <a:pos x="T2" y="T3"/>
              </a:cxn>
              <a:cxn ang="0">
                <a:pos x="T4" y="T5"/>
              </a:cxn>
              <a:cxn ang="0">
                <a:pos x="T6" y="T7"/>
              </a:cxn>
              <a:cxn ang="0">
                <a:pos x="T8" y="T9"/>
              </a:cxn>
            </a:cxnLst>
            <a:rect l="0" t="0" r="r" b="b"/>
            <a:pathLst>
              <a:path w="190" h="221">
                <a:moveTo>
                  <a:pt x="0" y="0"/>
                </a:moveTo>
                <a:lnTo>
                  <a:pt x="95" y="32"/>
                </a:lnTo>
                <a:lnTo>
                  <a:pt x="190" y="0"/>
                </a:lnTo>
                <a:lnTo>
                  <a:pt x="95" y="22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67008" name="Rectangle 96"/>
          <p:cNvSpPr>
            <a:spLocks noChangeArrowheads="1"/>
          </p:cNvSpPr>
          <p:nvPr/>
        </p:nvSpPr>
        <p:spPr bwMode="auto">
          <a:xfrm>
            <a:off x="6472238" y="4979988"/>
            <a:ext cx="568325" cy="206375"/>
          </a:xfrm>
          <a:prstGeom prst="rect">
            <a:avLst/>
          </a:prstGeom>
          <a:solidFill>
            <a:srgbClr val="FFFFFF"/>
          </a:solidFill>
          <a:ln w="12700">
            <a:solidFill>
              <a:srgbClr val="000000"/>
            </a:solidFill>
            <a:miter lim="800000"/>
            <a:headEnd/>
            <a:tailEnd/>
          </a:ln>
        </p:spPr>
        <p:txBody>
          <a:bodyPr/>
          <a:lstStyle/>
          <a:p>
            <a:endParaRPr lang="fr-FR"/>
          </a:p>
        </p:txBody>
      </p:sp>
      <p:sp>
        <p:nvSpPr>
          <p:cNvPr id="167009" name="Rectangle 97"/>
          <p:cNvSpPr>
            <a:spLocks noChangeArrowheads="1"/>
          </p:cNvSpPr>
          <p:nvPr/>
        </p:nvSpPr>
        <p:spPr bwMode="auto">
          <a:xfrm>
            <a:off x="6537325" y="4987925"/>
            <a:ext cx="47625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sz="1200">
                <a:solidFill>
                  <a:srgbClr val="FF0000"/>
                </a:solidFill>
              </a:rPr>
              <a:t>Exciton</a:t>
            </a:r>
            <a:endParaRPr lang="fr-FR">
              <a:solidFill>
                <a:srgbClr val="FF0000"/>
              </a:solidFill>
            </a:endParaRPr>
          </a:p>
        </p:txBody>
      </p:sp>
      <p:sp>
        <p:nvSpPr>
          <p:cNvPr id="167010" name="Line 98"/>
          <p:cNvSpPr>
            <a:spLocks noChangeShapeType="1"/>
          </p:cNvSpPr>
          <p:nvPr/>
        </p:nvSpPr>
        <p:spPr bwMode="auto">
          <a:xfrm flipH="1">
            <a:off x="6367463" y="5192713"/>
            <a:ext cx="242887" cy="24130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67011" name="Freeform 99"/>
          <p:cNvSpPr>
            <a:spLocks/>
          </p:cNvSpPr>
          <p:nvPr/>
        </p:nvSpPr>
        <p:spPr bwMode="auto">
          <a:xfrm>
            <a:off x="6319838" y="5389563"/>
            <a:ext cx="92075" cy="92075"/>
          </a:xfrm>
          <a:custGeom>
            <a:avLst/>
            <a:gdLst>
              <a:gd name="T0" fmla="*/ 45 w 116"/>
              <a:gd name="T1" fmla="*/ 0 h 116"/>
              <a:gd name="T2" fmla="*/ 68 w 116"/>
              <a:gd name="T3" fmla="*/ 47 h 116"/>
              <a:gd name="T4" fmla="*/ 116 w 116"/>
              <a:gd name="T5" fmla="*/ 70 h 116"/>
              <a:gd name="T6" fmla="*/ 0 w 116"/>
              <a:gd name="T7" fmla="*/ 116 h 116"/>
              <a:gd name="T8" fmla="*/ 45 w 116"/>
              <a:gd name="T9" fmla="*/ 0 h 116"/>
            </a:gdLst>
            <a:ahLst/>
            <a:cxnLst>
              <a:cxn ang="0">
                <a:pos x="T0" y="T1"/>
              </a:cxn>
              <a:cxn ang="0">
                <a:pos x="T2" y="T3"/>
              </a:cxn>
              <a:cxn ang="0">
                <a:pos x="T4" y="T5"/>
              </a:cxn>
              <a:cxn ang="0">
                <a:pos x="T6" y="T7"/>
              </a:cxn>
              <a:cxn ang="0">
                <a:pos x="T8" y="T9"/>
              </a:cxn>
            </a:cxnLst>
            <a:rect l="0" t="0" r="r" b="b"/>
            <a:pathLst>
              <a:path w="116" h="116">
                <a:moveTo>
                  <a:pt x="45" y="0"/>
                </a:moveTo>
                <a:lnTo>
                  <a:pt x="68" y="47"/>
                </a:lnTo>
                <a:lnTo>
                  <a:pt x="116" y="70"/>
                </a:lnTo>
                <a:lnTo>
                  <a:pt x="0" y="116"/>
                </a:lnTo>
                <a:lnTo>
                  <a:pt x="4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67012" name="Line 100"/>
          <p:cNvSpPr>
            <a:spLocks noChangeShapeType="1"/>
          </p:cNvSpPr>
          <p:nvPr/>
        </p:nvSpPr>
        <p:spPr bwMode="auto">
          <a:xfrm>
            <a:off x="6900863" y="5192713"/>
            <a:ext cx="241300" cy="24130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67013" name="Freeform 101"/>
          <p:cNvSpPr>
            <a:spLocks/>
          </p:cNvSpPr>
          <p:nvPr/>
        </p:nvSpPr>
        <p:spPr bwMode="auto">
          <a:xfrm>
            <a:off x="7097713" y="5389563"/>
            <a:ext cx="92075" cy="92075"/>
          </a:xfrm>
          <a:custGeom>
            <a:avLst/>
            <a:gdLst>
              <a:gd name="T0" fmla="*/ 0 w 116"/>
              <a:gd name="T1" fmla="*/ 70 h 116"/>
              <a:gd name="T2" fmla="*/ 47 w 116"/>
              <a:gd name="T3" fmla="*/ 47 h 116"/>
              <a:gd name="T4" fmla="*/ 70 w 116"/>
              <a:gd name="T5" fmla="*/ 0 h 116"/>
              <a:gd name="T6" fmla="*/ 116 w 116"/>
              <a:gd name="T7" fmla="*/ 116 h 116"/>
              <a:gd name="T8" fmla="*/ 0 w 116"/>
              <a:gd name="T9" fmla="*/ 70 h 116"/>
            </a:gdLst>
            <a:ahLst/>
            <a:cxnLst>
              <a:cxn ang="0">
                <a:pos x="T0" y="T1"/>
              </a:cxn>
              <a:cxn ang="0">
                <a:pos x="T2" y="T3"/>
              </a:cxn>
              <a:cxn ang="0">
                <a:pos x="T4" y="T5"/>
              </a:cxn>
              <a:cxn ang="0">
                <a:pos x="T6" y="T7"/>
              </a:cxn>
              <a:cxn ang="0">
                <a:pos x="T8" y="T9"/>
              </a:cxn>
            </a:cxnLst>
            <a:rect l="0" t="0" r="r" b="b"/>
            <a:pathLst>
              <a:path w="116" h="116">
                <a:moveTo>
                  <a:pt x="0" y="70"/>
                </a:moveTo>
                <a:lnTo>
                  <a:pt x="47" y="47"/>
                </a:lnTo>
                <a:lnTo>
                  <a:pt x="70" y="0"/>
                </a:lnTo>
                <a:lnTo>
                  <a:pt x="116" y="116"/>
                </a:lnTo>
                <a:lnTo>
                  <a:pt x="0" y="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67014" name="Rectangle 102"/>
          <p:cNvSpPr>
            <a:spLocks noChangeArrowheads="1"/>
          </p:cNvSpPr>
          <p:nvPr/>
        </p:nvSpPr>
        <p:spPr bwMode="auto">
          <a:xfrm>
            <a:off x="6019800" y="5564188"/>
            <a:ext cx="5699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sz="1600" b="1">
                <a:solidFill>
                  <a:srgbClr val="FF0000"/>
                </a:solidFill>
              </a:rPr>
              <a:t>25% S</a:t>
            </a:r>
            <a:endParaRPr lang="fr-FR" sz="1600">
              <a:solidFill>
                <a:srgbClr val="FF0000"/>
              </a:solidFill>
            </a:endParaRPr>
          </a:p>
        </p:txBody>
      </p:sp>
      <p:sp>
        <p:nvSpPr>
          <p:cNvPr id="167015" name="Rectangle 103"/>
          <p:cNvSpPr>
            <a:spLocks noChangeArrowheads="1"/>
          </p:cNvSpPr>
          <p:nvPr/>
        </p:nvSpPr>
        <p:spPr bwMode="auto">
          <a:xfrm>
            <a:off x="6972300" y="5564188"/>
            <a:ext cx="5921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sz="1600" b="1">
                <a:solidFill>
                  <a:srgbClr val="000000"/>
                </a:solidFill>
              </a:rPr>
              <a:t>75% T</a:t>
            </a:r>
            <a:endParaRPr lang="fr-FR" sz="1600"/>
          </a:p>
        </p:txBody>
      </p:sp>
      <p:sp>
        <p:nvSpPr>
          <p:cNvPr id="167016" name="Line 104"/>
          <p:cNvSpPr>
            <a:spLocks noChangeShapeType="1"/>
          </p:cNvSpPr>
          <p:nvPr/>
        </p:nvSpPr>
        <p:spPr bwMode="auto">
          <a:xfrm>
            <a:off x="5159375" y="6426200"/>
            <a:ext cx="3194050" cy="158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67017" name="Rectangle 105"/>
          <p:cNvSpPr>
            <a:spLocks noChangeArrowheads="1"/>
          </p:cNvSpPr>
          <p:nvPr/>
        </p:nvSpPr>
        <p:spPr bwMode="auto">
          <a:xfrm>
            <a:off x="7543800" y="6461125"/>
            <a:ext cx="138588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sz="1600">
                <a:solidFill>
                  <a:schemeClr val="accent2"/>
                </a:solidFill>
              </a:rPr>
              <a:t>Etat</a:t>
            </a:r>
            <a:r>
              <a:rPr lang="fr-FR" sz="1200">
                <a:solidFill>
                  <a:schemeClr val="accent2"/>
                </a:solidFill>
              </a:rPr>
              <a:t> </a:t>
            </a:r>
            <a:r>
              <a:rPr lang="fr-FR" sz="1600">
                <a:solidFill>
                  <a:schemeClr val="accent2"/>
                </a:solidFill>
              </a:rPr>
              <a:t>fondamental</a:t>
            </a:r>
          </a:p>
        </p:txBody>
      </p:sp>
      <p:sp>
        <p:nvSpPr>
          <p:cNvPr id="167018" name="Rectangle 106"/>
          <p:cNvSpPr>
            <a:spLocks noChangeArrowheads="1"/>
          </p:cNvSpPr>
          <p:nvPr/>
        </p:nvSpPr>
        <p:spPr bwMode="auto">
          <a:xfrm>
            <a:off x="5486400" y="6003925"/>
            <a:ext cx="7810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sz="1600">
                <a:solidFill>
                  <a:srgbClr val="FF0000"/>
                </a:solidFill>
              </a:rPr>
              <a:t>Radiative</a:t>
            </a:r>
          </a:p>
        </p:txBody>
      </p:sp>
      <p:sp>
        <p:nvSpPr>
          <p:cNvPr id="167019" name="Rectangle 107"/>
          <p:cNvSpPr>
            <a:spLocks noChangeArrowheads="1"/>
          </p:cNvSpPr>
          <p:nvPr/>
        </p:nvSpPr>
        <p:spPr bwMode="auto">
          <a:xfrm>
            <a:off x="7185025" y="5865813"/>
            <a:ext cx="11113" cy="492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67020" name="Rectangle 108"/>
          <p:cNvSpPr>
            <a:spLocks noChangeArrowheads="1"/>
          </p:cNvSpPr>
          <p:nvPr/>
        </p:nvSpPr>
        <p:spPr bwMode="auto">
          <a:xfrm>
            <a:off x="7185025" y="5962650"/>
            <a:ext cx="11113" cy="492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67021" name="Rectangle 109"/>
          <p:cNvSpPr>
            <a:spLocks noChangeArrowheads="1"/>
          </p:cNvSpPr>
          <p:nvPr/>
        </p:nvSpPr>
        <p:spPr bwMode="auto">
          <a:xfrm>
            <a:off x="7185025" y="6059488"/>
            <a:ext cx="11113" cy="492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67022" name="Rectangle 110"/>
          <p:cNvSpPr>
            <a:spLocks noChangeArrowheads="1"/>
          </p:cNvSpPr>
          <p:nvPr/>
        </p:nvSpPr>
        <p:spPr bwMode="auto">
          <a:xfrm>
            <a:off x="7185025" y="6156325"/>
            <a:ext cx="11113" cy="492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67023" name="Rectangle 111"/>
          <p:cNvSpPr>
            <a:spLocks noChangeArrowheads="1"/>
          </p:cNvSpPr>
          <p:nvPr/>
        </p:nvSpPr>
        <p:spPr bwMode="auto">
          <a:xfrm>
            <a:off x="7185025" y="6253163"/>
            <a:ext cx="11113" cy="476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67024" name="Rectangle 112"/>
          <p:cNvSpPr>
            <a:spLocks noChangeArrowheads="1"/>
          </p:cNvSpPr>
          <p:nvPr/>
        </p:nvSpPr>
        <p:spPr bwMode="auto">
          <a:xfrm>
            <a:off x="7185025" y="6273800"/>
            <a:ext cx="11113"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67025" name="Freeform 113"/>
          <p:cNvSpPr>
            <a:spLocks/>
          </p:cNvSpPr>
          <p:nvPr/>
        </p:nvSpPr>
        <p:spPr bwMode="auto">
          <a:xfrm>
            <a:off x="7151688" y="6334125"/>
            <a:ext cx="77787" cy="92075"/>
          </a:xfrm>
          <a:custGeom>
            <a:avLst/>
            <a:gdLst>
              <a:gd name="T0" fmla="*/ 0 w 99"/>
              <a:gd name="T1" fmla="*/ 0 h 114"/>
              <a:gd name="T2" fmla="*/ 50 w 99"/>
              <a:gd name="T3" fmla="*/ 17 h 114"/>
              <a:gd name="T4" fmla="*/ 99 w 99"/>
              <a:gd name="T5" fmla="*/ 0 h 114"/>
              <a:gd name="T6" fmla="*/ 50 w 99"/>
              <a:gd name="T7" fmla="*/ 114 h 114"/>
              <a:gd name="T8" fmla="*/ 0 w 99"/>
              <a:gd name="T9" fmla="*/ 0 h 114"/>
            </a:gdLst>
            <a:ahLst/>
            <a:cxnLst>
              <a:cxn ang="0">
                <a:pos x="T0" y="T1"/>
              </a:cxn>
              <a:cxn ang="0">
                <a:pos x="T2" y="T3"/>
              </a:cxn>
              <a:cxn ang="0">
                <a:pos x="T4" y="T5"/>
              </a:cxn>
              <a:cxn ang="0">
                <a:pos x="T6" y="T7"/>
              </a:cxn>
              <a:cxn ang="0">
                <a:pos x="T8" y="T9"/>
              </a:cxn>
            </a:cxnLst>
            <a:rect l="0" t="0" r="r" b="b"/>
            <a:pathLst>
              <a:path w="99" h="114">
                <a:moveTo>
                  <a:pt x="0" y="0"/>
                </a:moveTo>
                <a:lnTo>
                  <a:pt x="50" y="17"/>
                </a:lnTo>
                <a:lnTo>
                  <a:pt x="99" y="0"/>
                </a:lnTo>
                <a:lnTo>
                  <a:pt x="50" y="11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67026" name="Rectangle 114"/>
          <p:cNvSpPr>
            <a:spLocks noChangeArrowheads="1"/>
          </p:cNvSpPr>
          <p:nvPr/>
        </p:nvSpPr>
        <p:spPr bwMode="auto">
          <a:xfrm>
            <a:off x="7467600" y="6003925"/>
            <a:ext cx="11144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sz="1600">
                <a:solidFill>
                  <a:srgbClr val="000000"/>
                </a:solidFill>
              </a:rPr>
              <a:t>Non radiative</a:t>
            </a:r>
            <a:endParaRPr lang="fr-FR" sz="1600"/>
          </a:p>
        </p:txBody>
      </p:sp>
      <p:sp>
        <p:nvSpPr>
          <p:cNvPr id="167027" name="Rectangle 115"/>
          <p:cNvSpPr>
            <a:spLocks noChangeArrowheads="1"/>
          </p:cNvSpPr>
          <p:nvPr/>
        </p:nvSpPr>
        <p:spPr bwMode="auto">
          <a:xfrm>
            <a:off x="4114800" y="6003925"/>
            <a:ext cx="11207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sz="1600">
                <a:solidFill>
                  <a:schemeClr val="accent2"/>
                </a:solidFill>
              </a:rPr>
              <a:t>Désexcitation</a:t>
            </a:r>
          </a:p>
        </p:txBody>
      </p:sp>
      <p:sp>
        <p:nvSpPr>
          <p:cNvPr id="167028" name="Rectangle 116"/>
          <p:cNvSpPr>
            <a:spLocks noChangeArrowheads="1"/>
          </p:cNvSpPr>
          <p:nvPr/>
        </p:nvSpPr>
        <p:spPr bwMode="auto">
          <a:xfrm>
            <a:off x="5305425" y="5818188"/>
            <a:ext cx="207963"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sz="3400">
                <a:solidFill>
                  <a:srgbClr val="000000"/>
                </a:solidFill>
              </a:rPr>
              <a:t>{</a:t>
            </a:r>
            <a:endParaRPr lang="fr-FR"/>
          </a:p>
        </p:txBody>
      </p:sp>
      <p:sp>
        <p:nvSpPr>
          <p:cNvPr id="167029" name="Rectangle 117"/>
          <p:cNvSpPr>
            <a:spLocks noChangeArrowheads="1"/>
          </p:cNvSpPr>
          <p:nvPr/>
        </p:nvSpPr>
        <p:spPr bwMode="auto">
          <a:xfrm>
            <a:off x="6370638" y="2895600"/>
            <a:ext cx="7921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sz="1600">
                <a:solidFill>
                  <a:schemeClr val="accent2"/>
                </a:solidFill>
              </a:rPr>
              <a:t>Transport</a:t>
            </a:r>
          </a:p>
        </p:txBody>
      </p:sp>
      <p:sp>
        <p:nvSpPr>
          <p:cNvPr id="167030" name="Rectangle 118"/>
          <p:cNvSpPr>
            <a:spLocks noChangeArrowheads="1"/>
          </p:cNvSpPr>
          <p:nvPr/>
        </p:nvSpPr>
        <p:spPr bwMode="auto">
          <a:xfrm>
            <a:off x="6451600" y="3048000"/>
            <a:ext cx="50800" cy="10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sz="700">
                <a:solidFill>
                  <a:srgbClr val="000000"/>
                </a:solidFill>
              </a:rPr>
              <a:t>+</a:t>
            </a:r>
            <a:endParaRPr lang="fr-FR"/>
          </a:p>
        </p:txBody>
      </p:sp>
      <p:sp>
        <p:nvSpPr>
          <p:cNvPr id="167031" name="Rectangle 119"/>
          <p:cNvSpPr>
            <a:spLocks noChangeArrowheads="1"/>
          </p:cNvSpPr>
          <p:nvPr/>
        </p:nvSpPr>
        <p:spPr bwMode="auto">
          <a:xfrm>
            <a:off x="7699375" y="3084513"/>
            <a:ext cx="30163" cy="10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sz="700">
                <a:solidFill>
                  <a:srgbClr val="000000"/>
                </a:solidFill>
              </a:rPr>
              <a:t>-</a:t>
            </a:r>
            <a:endParaRPr lang="fr-FR"/>
          </a:p>
        </p:txBody>
      </p:sp>
      <p:sp>
        <p:nvSpPr>
          <p:cNvPr id="167032" name="Line 120"/>
          <p:cNvSpPr>
            <a:spLocks noChangeShapeType="1"/>
          </p:cNvSpPr>
          <p:nvPr/>
        </p:nvSpPr>
        <p:spPr bwMode="auto">
          <a:xfrm>
            <a:off x="5638800" y="2362200"/>
            <a:ext cx="1588" cy="232410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67033" name="Line 121"/>
          <p:cNvSpPr>
            <a:spLocks noChangeShapeType="1"/>
          </p:cNvSpPr>
          <p:nvPr/>
        </p:nvSpPr>
        <p:spPr bwMode="auto">
          <a:xfrm>
            <a:off x="6019800" y="5867400"/>
            <a:ext cx="609600"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67034" name="Line 122"/>
          <p:cNvSpPr>
            <a:spLocks noChangeShapeType="1"/>
          </p:cNvSpPr>
          <p:nvPr/>
        </p:nvSpPr>
        <p:spPr bwMode="auto">
          <a:xfrm>
            <a:off x="6324600" y="5867400"/>
            <a:ext cx="0" cy="53340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67035" name="Line 123"/>
          <p:cNvSpPr>
            <a:spLocks noChangeShapeType="1"/>
          </p:cNvSpPr>
          <p:nvPr/>
        </p:nvSpPr>
        <p:spPr bwMode="auto">
          <a:xfrm>
            <a:off x="6934200" y="5867400"/>
            <a:ext cx="609600"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67036" name="Text Box 124"/>
          <p:cNvSpPr txBox="1">
            <a:spLocks noChangeArrowheads="1"/>
          </p:cNvSpPr>
          <p:nvPr/>
        </p:nvSpPr>
        <p:spPr bwMode="auto">
          <a:xfrm>
            <a:off x="1852613" y="4343400"/>
            <a:ext cx="12715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sz="2000">
                <a:solidFill>
                  <a:srgbClr val="FF0000"/>
                </a:solidFill>
              </a:rPr>
              <a:t>e = 100nm</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33122" name="Picture 2" descr="regleklechkow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676400"/>
            <a:ext cx="4138613" cy="3563938"/>
          </a:xfrm>
          <a:prstGeom prst="rect">
            <a:avLst/>
          </a:prstGeom>
          <a:solidFill>
            <a:schemeClr val="bg1"/>
          </a:solidFill>
        </p:spPr>
      </p:pic>
      <p:sp>
        <p:nvSpPr>
          <p:cNvPr id="133123" name="Rectangle 3"/>
          <p:cNvSpPr>
            <a:spLocks noGrp="1" noChangeArrowheads="1"/>
          </p:cNvSpPr>
          <p:nvPr>
            <p:ph type="title"/>
          </p:nvPr>
        </p:nvSpPr>
        <p:spPr>
          <a:xfrm>
            <a:off x="685800" y="-152400"/>
            <a:ext cx="7772400" cy="1143000"/>
          </a:xfrm>
        </p:spPr>
        <p:txBody>
          <a:bodyPr/>
          <a:lstStyle/>
          <a:p>
            <a:r>
              <a:rPr lang="fr-FR" sz="3600">
                <a:solidFill>
                  <a:srgbClr val="00FFFF"/>
                </a:solidFill>
                <a:latin typeface="Arial" charset="0"/>
              </a:rPr>
              <a:t>Règle de Klechowski</a:t>
            </a:r>
          </a:p>
        </p:txBody>
      </p:sp>
      <p:pic>
        <p:nvPicPr>
          <p:cNvPr id="133124" name="Picture 4" descr="klechkowsk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2133600"/>
            <a:ext cx="3381375" cy="2600325"/>
          </a:xfrm>
          <a:prstGeom prst="rect">
            <a:avLst/>
          </a:prstGeom>
          <a:solidFill>
            <a:schemeClr val="bg1"/>
          </a:solidFill>
        </p:spPr>
      </p:pic>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793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5200" y="1905000"/>
            <a:ext cx="5181600" cy="1652588"/>
          </a:xfrm>
          <a:prstGeom prst="rect">
            <a:avLst/>
          </a:prstGeom>
          <a:noFill/>
          <a:extLst>
            <a:ext uri="{909E8E84-426E-40DD-AFC4-6F175D3DCCD1}">
              <a14:hiddenFill xmlns:a14="http://schemas.microsoft.com/office/drawing/2010/main">
                <a:solidFill>
                  <a:srgbClr val="FFFFFF"/>
                </a:solidFill>
              </a14:hiddenFill>
            </a:ext>
          </a:extLst>
        </p:spPr>
      </p:pic>
      <p:pic>
        <p:nvPicPr>
          <p:cNvPr id="167939" name="Picture 3" descr="D:\users\lebarny\Pierre\Rasoir Philip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1828800"/>
            <a:ext cx="1693863" cy="3810000"/>
          </a:xfrm>
          <a:prstGeom prst="rect">
            <a:avLst/>
          </a:prstGeom>
          <a:noFill/>
          <a:extLst>
            <a:ext uri="{909E8E84-426E-40DD-AFC4-6F175D3DCCD1}">
              <a14:hiddenFill xmlns:a14="http://schemas.microsoft.com/office/drawing/2010/main">
                <a:solidFill>
                  <a:srgbClr val="FFFFFF"/>
                </a:solidFill>
              </a14:hiddenFill>
            </a:ext>
          </a:extLst>
        </p:spPr>
      </p:pic>
      <p:sp>
        <p:nvSpPr>
          <p:cNvPr id="167940" name="Text Box 4"/>
          <p:cNvSpPr txBox="1">
            <a:spLocks noChangeArrowheads="1"/>
          </p:cNvSpPr>
          <p:nvPr/>
        </p:nvSpPr>
        <p:spPr bwMode="auto">
          <a:xfrm>
            <a:off x="387350" y="5957888"/>
            <a:ext cx="2184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sz="2000"/>
              <a:t>Rasoir Philips 2002</a:t>
            </a:r>
          </a:p>
        </p:txBody>
      </p:sp>
      <p:sp>
        <p:nvSpPr>
          <p:cNvPr id="167941" name="Text Box 5"/>
          <p:cNvSpPr txBox="1">
            <a:spLocks noChangeArrowheads="1"/>
          </p:cNvSpPr>
          <p:nvPr/>
        </p:nvSpPr>
        <p:spPr bwMode="auto">
          <a:xfrm>
            <a:off x="4686300" y="3581400"/>
            <a:ext cx="26860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sz="2000"/>
              <a:t>Auto radio Pioneer 1999</a:t>
            </a:r>
          </a:p>
        </p:txBody>
      </p:sp>
      <p:graphicFrame>
        <p:nvGraphicFramePr>
          <p:cNvPr id="167942" name="Object 6"/>
          <p:cNvGraphicFramePr>
            <a:graphicFrameLocks noChangeAspect="1"/>
          </p:cNvGraphicFramePr>
          <p:nvPr/>
        </p:nvGraphicFramePr>
        <p:xfrm>
          <a:off x="3505200" y="4495800"/>
          <a:ext cx="2286000" cy="1919288"/>
        </p:xfrm>
        <a:graphic>
          <a:graphicData uri="http://schemas.openxmlformats.org/presentationml/2006/ole">
            <mc:AlternateContent xmlns:mc="http://schemas.openxmlformats.org/markup-compatibility/2006">
              <mc:Choice xmlns:v="urn:schemas-microsoft-com:vml" Requires="v">
                <p:oleObj spid="_x0000_s243713" name="Image" r:id="rId5" imgW="1371600" imgH="1152000" progId="Word.Picture.8">
                  <p:embed/>
                </p:oleObj>
              </mc:Choice>
              <mc:Fallback>
                <p:oleObj name="Image" r:id="rId5" imgW="1371600" imgH="1152000" progId="Word.Picture.8">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05200" y="4495800"/>
                        <a:ext cx="2286000" cy="1919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67943" name="Text Box 7"/>
          <p:cNvSpPr txBox="1">
            <a:spLocks noChangeArrowheads="1"/>
          </p:cNvSpPr>
          <p:nvPr/>
        </p:nvSpPr>
        <p:spPr bwMode="auto">
          <a:xfrm>
            <a:off x="6013450" y="5318125"/>
            <a:ext cx="15303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sz="2000"/>
              <a:t>eMagin 2000</a:t>
            </a:r>
          </a:p>
        </p:txBody>
      </p:sp>
      <p:sp>
        <p:nvSpPr>
          <p:cNvPr id="167944" name="Text Box 8"/>
          <p:cNvSpPr txBox="1">
            <a:spLocks noChangeArrowheads="1"/>
          </p:cNvSpPr>
          <p:nvPr/>
        </p:nvSpPr>
        <p:spPr bwMode="auto">
          <a:xfrm>
            <a:off x="623888" y="-44450"/>
            <a:ext cx="79311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sz="4000">
                <a:solidFill>
                  <a:schemeClr val="accent2"/>
                </a:solidFill>
              </a:rPr>
              <a:t>Exemple : Ecrans électroluminescents</a:t>
            </a: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Text Box 2"/>
          <p:cNvSpPr txBox="1">
            <a:spLocks noChangeArrowheads="1"/>
          </p:cNvSpPr>
          <p:nvPr/>
        </p:nvSpPr>
        <p:spPr bwMode="auto">
          <a:xfrm>
            <a:off x="296863" y="-152400"/>
            <a:ext cx="8523287"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sz="4000">
                <a:solidFill>
                  <a:schemeClr val="accent2"/>
                </a:solidFill>
              </a:rPr>
              <a:t>La chimie organique permet de faire des </a:t>
            </a:r>
          </a:p>
          <a:p>
            <a:pPr algn="ctr"/>
            <a:r>
              <a:rPr lang="fr-FR" sz="4000">
                <a:solidFill>
                  <a:schemeClr val="accent2"/>
                </a:solidFill>
              </a:rPr>
              <a:t>composés polyfonctionnels</a:t>
            </a:r>
          </a:p>
        </p:txBody>
      </p:sp>
      <p:sp>
        <p:nvSpPr>
          <p:cNvPr id="169987" name="Text Box 3"/>
          <p:cNvSpPr txBox="1">
            <a:spLocks noChangeArrowheads="1"/>
          </p:cNvSpPr>
          <p:nvPr/>
        </p:nvSpPr>
        <p:spPr bwMode="auto">
          <a:xfrm>
            <a:off x="371475" y="1447800"/>
            <a:ext cx="5045075"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2000"/>
              <a:t>Molécules de faible masse moléculaire</a:t>
            </a:r>
          </a:p>
          <a:p>
            <a:r>
              <a:rPr lang="fr-FR" sz="2000"/>
              <a:t>	- solution</a:t>
            </a:r>
          </a:p>
          <a:p>
            <a:r>
              <a:rPr lang="fr-FR" sz="2000"/>
              <a:t>	- films minces obtenus par sublimation</a:t>
            </a:r>
          </a:p>
          <a:p>
            <a:endParaRPr lang="fr-FR" sz="2000"/>
          </a:p>
          <a:p>
            <a:r>
              <a:rPr lang="fr-FR" sz="2000"/>
              <a:t>Polymères</a:t>
            </a:r>
          </a:p>
        </p:txBody>
      </p:sp>
      <p:graphicFrame>
        <p:nvGraphicFramePr>
          <p:cNvPr id="169988" name="Object 4"/>
          <p:cNvGraphicFramePr>
            <a:graphicFrameLocks noChangeAspect="1"/>
          </p:cNvGraphicFramePr>
          <p:nvPr/>
        </p:nvGraphicFramePr>
        <p:xfrm>
          <a:off x="1981200" y="3124200"/>
          <a:ext cx="1752600" cy="1254125"/>
        </p:xfrm>
        <a:graphic>
          <a:graphicData uri="http://schemas.openxmlformats.org/presentationml/2006/ole">
            <mc:AlternateContent xmlns:mc="http://schemas.openxmlformats.org/markup-compatibility/2006">
              <mc:Choice xmlns:v="urn:schemas-microsoft-com:vml" Requires="v">
                <p:oleObj spid="_x0000_s244740" name="CS ChemDraw Drawing" r:id="rId3" imgW="2395080" imgH="1714320" progId="ChemDraw.Document.4.5">
                  <p:embed/>
                </p:oleObj>
              </mc:Choice>
              <mc:Fallback>
                <p:oleObj name="CS ChemDraw Drawing" r:id="rId3" imgW="2395080" imgH="1714320" progId="ChemDraw.Document.4.5">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3124200"/>
                        <a:ext cx="1752600" cy="1254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169989" name="Group 5"/>
          <p:cNvGrpSpPr>
            <a:grpSpLocks/>
          </p:cNvGrpSpPr>
          <p:nvPr/>
        </p:nvGrpSpPr>
        <p:grpSpPr bwMode="auto">
          <a:xfrm>
            <a:off x="4710113" y="3200400"/>
            <a:ext cx="3214687" cy="722313"/>
            <a:chOff x="2967" y="2880"/>
            <a:chExt cx="2025" cy="455"/>
          </a:xfrm>
        </p:grpSpPr>
        <p:graphicFrame>
          <p:nvGraphicFramePr>
            <p:cNvPr id="169990" name="Object 6"/>
            <p:cNvGraphicFramePr>
              <a:graphicFrameLocks noChangeAspect="1"/>
            </p:cNvGraphicFramePr>
            <p:nvPr/>
          </p:nvGraphicFramePr>
          <p:xfrm>
            <a:off x="3068" y="2976"/>
            <a:ext cx="512" cy="274"/>
          </p:xfrm>
          <a:graphic>
            <a:graphicData uri="http://schemas.openxmlformats.org/presentationml/2006/ole">
              <mc:AlternateContent xmlns:mc="http://schemas.openxmlformats.org/markup-compatibility/2006">
                <mc:Choice xmlns:v="urn:schemas-microsoft-com:vml" Requires="v">
                  <p:oleObj spid="_x0000_s244741" name="CS ChemDraw Drawing" r:id="rId5" imgW="1112400" imgH="594360" progId="ChemDraw.Document.4.5">
                    <p:embed/>
                  </p:oleObj>
                </mc:Choice>
                <mc:Fallback>
                  <p:oleObj name="CS ChemDraw Drawing" r:id="rId5" imgW="1112400" imgH="594360" progId="ChemDraw.Document.4.5">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68" y="2976"/>
                          <a:ext cx="512" cy="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9991" name="Object 7"/>
            <p:cNvGraphicFramePr>
              <a:graphicFrameLocks noChangeAspect="1"/>
            </p:cNvGraphicFramePr>
            <p:nvPr/>
          </p:nvGraphicFramePr>
          <p:xfrm>
            <a:off x="3696" y="2880"/>
            <a:ext cx="523" cy="255"/>
          </p:xfrm>
          <a:graphic>
            <a:graphicData uri="http://schemas.openxmlformats.org/presentationml/2006/ole">
              <mc:AlternateContent xmlns:mc="http://schemas.openxmlformats.org/markup-compatibility/2006">
                <mc:Choice xmlns:v="urn:schemas-microsoft-com:vml" Requires="v">
                  <p:oleObj spid="_x0000_s244742" name="CS ChemDraw Drawing" r:id="rId7" imgW="1135080" imgH="553680" progId="ChemDraw.Document.4.5">
                    <p:embed/>
                  </p:oleObj>
                </mc:Choice>
                <mc:Fallback>
                  <p:oleObj name="CS ChemDraw Drawing" r:id="rId7" imgW="1135080" imgH="553680" progId="ChemDraw.Document.4.5">
                    <p:embed/>
                    <p:pic>
                      <p:nvPicPr>
                        <p:cNvPr id="0"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96" y="2880"/>
                          <a:ext cx="523" cy="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9992" name="Object 8"/>
            <p:cNvGraphicFramePr>
              <a:graphicFrameLocks noChangeAspect="1"/>
            </p:cNvGraphicFramePr>
            <p:nvPr/>
          </p:nvGraphicFramePr>
          <p:xfrm>
            <a:off x="4371" y="2934"/>
            <a:ext cx="533" cy="234"/>
          </p:xfrm>
          <a:graphic>
            <a:graphicData uri="http://schemas.openxmlformats.org/presentationml/2006/ole">
              <mc:AlternateContent xmlns:mc="http://schemas.openxmlformats.org/markup-compatibility/2006">
                <mc:Choice xmlns:v="urn:schemas-microsoft-com:vml" Requires="v">
                  <p:oleObj spid="_x0000_s244743" name="CS ChemDraw Drawing" r:id="rId9" imgW="1155600" imgH="507960" progId="ChemDraw.Document.4.5">
                    <p:embed/>
                  </p:oleObj>
                </mc:Choice>
                <mc:Fallback>
                  <p:oleObj name="CS ChemDraw Drawing" r:id="rId9" imgW="1155600" imgH="507960" progId="ChemDraw.Document.4.5">
                    <p:embed/>
                    <p:pic>
                      <p:nvPicPr>
                        <p:cNvPr id="0" name="Object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371" y="2934"/>
                          <a:ext cx="533" cy="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9993" name="Freeform 9"/>
            <p:cNvSpPr>
              <a:spLocks/>
            </p:cNvSpPr>
            <p:nvPr/>
          </p:nvSpPr>
          <p:spPr bwMode="auto">
            <a:xfrm>
              <a:off x="2967" y="3168"/>
              <a:ext cx="105" cy="167"/>
            </a:xfrm>
            <a:custGeom>
              <a:avLst/>
              <a:gdLst>
                <a:gd name="T0" fmla="*/ 0 w 144"/>
                <a:gd name="T1" fmla="*/ 240 h 240"/>
                <a:gd name="T2" fmla="*/ 48 w 144"/>
                <a:gd name="T3" fmla="*/ 96 h 240"/>
                <a:gd name="T4" fmla="*/ 96 w 144"/>
                <a:gd name="T5" fmla="*/ 48 h 240"/>
                <a:gd name="T6" fmla="*/ 144 w 144"/>
                <a:gd name="T7" fmla="*/ 0 h 240"/>
              </a:gdLst>
              <a:ahLst/>
              <a:cxnLst>
                <a:cxn ang="0">
                  <a:pos x="T0" y="T1"/>
                </a:cxn>
                <a:cxn ang="0">
                  <a:pos x="T2" y="T3"/>
                </a:cxn>
                <a:cxn ang="0">
                  <a:pos x="T4" y="T5"/>
                </a:cxn>
                <a:cxn ang="0">
                  <a:pos x="T6" y="T7"/>
                </a:cxn>
              </a:cxnLst>
              <a:rect l="0" t="0" r="r" b="b"/>
              <a:pathLst>
                <a:path w="144" h="240">
                  <a:moveTo>
                    <a:pt x="0" y="240"/>
                  </a:moveTo>
                  <a:cubicBezTo>
                    <a:pt x="16" y="184"/>
                    <a:pt x="32" y="128"/>
                    <a:pt x="48" y="96"/>
                  </a:cubicBezTo>
                  <a:cubicBezTo>
                    <a:pt x="64" y="64"/>
                    <a:pt x="80" y="64"/>
                    <a:pt x="96" y="48"/>
                  </a:cubicBezTo>
                  <a:cubicBezTo>
                    <a:pt x="112" y="32"/>
                    <a:pt x="128" y="16"/>
                    <a:pt x="144" y="0"/>
                  </a:cubicBezTo>
                </a:path>
              </a:pathLst>
            </a:cu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69994" name="Freeform 10"/>
            <p:cNvSpPr>
              <a:spLocks/>
            </p:cNvSpPr>
            <p:nvPr/>
          </p:nvSpPr>
          <p:spPr bwMode="auto">
            <a:xfrm>
              <a:off x="3504" y="2928"/>
              <a:ext cx="211" cy="47"/>
            </a:xfrm>
            <a:custGeom>
              <a:avLst/>
              <a:gdLst>
                <a:gd name="T0" fmla="*/ 0 w 288"/>
                <a:gd name="T1" fmla="*/ 56 h 56"/>
                <a:gd name="T2" fmla="*/ 96 w 288"/>
                <a:gd name="T3" fmla="*/ 8 h 56"/>
                <a:gd name="T4" fmla="*/ 288 w 288"/>
                <a:gd name="T5" fmla="*/ 8 h 56"/>
              </a:gdLst>
              <a:ahLst/>
              <a:cxnLst>
                <a:cxn ang="0">
                  <a:pos x="T0" y="T1"/>
                </a:cxn>
                <a:cxn ang="0">
                  <a:pos x="T2" y="T3"/>
                </a:cxn>
                <a:cxn ang="0">
                  <a:pos x="T4" y="T5"/>
                </a:cxn>
              </a:cxnLst>
              <a:rect l="0" t="0" r="r" b="b"/>
              <a:pathLst>
                <a:path w="288" h="56">
                  <a:moveTo>
                    <a:pt x="0" y="56"/>
                  </a:moveTo>
                  <a:cubicBezTo>
                    <a:pt x="24" y="36"/>
                    <a:pt x="48" y="16"/>
                    <a:pt x="96" y="8"/>
                  </a:cubicBezTo>
                  <a:cubicBezTo>
                    <a:pt x="144" y="0"/>
                    <a:pt x="216" y="4"/>
                    <a:pt x="288" y="8"/>
                  </a:cubicBezTo>
                </a:path>
              </a:pathLst>
            </a:cu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69995" name="Freeform 11"/>
            <p:cNvSpPr>
              <a:spLocks/>
            </p:cNvSpPr>
            <p:nvPr/>
          </p:nvSpPr>
          <p:spPr bwMode="auto">
            <a:xfrm>
              <a:off x="4176" y="3024"/>
              <a:ext cx="211" cy="72"/>
            </a:xfrm>
            <a:custGeom>
              <a:avLst/>
              <a:gdLst>
                <a:gd name="T0" fmla="*/ 0 w 288"/>
                <a:gd name="T1" fmla="*/ 0 h 104"/>
                <a:gd name="T2" fmla="*/ 144 w 288"/>
                <a:gd name="T3" fmla="*/ 96 h 104"/>
                <a:gd name="T4" fmla="*/ 240 w 288"/>
                <a:gd name="T5" fmla="*/ 48 h 104"/>
                <a:gd name="T6" fmla="*/ 288 w 288"/>
                <a:gd name="T7" fmla="*/ 0 h 104"/>
              </a:gdLst>
              <a:ahLst/>
              <a:cxnLst>
                <a:cxn ang="0">
                  <a:pos x="T0" y="T1"/>
                </a:cxn>
                <a:cxn ang="0">
                  <a:pos x="T2" y="T3"/>
                </a:cxn>
                <a:cxn ang="0">
                  <a:pos x="T4" y="T5"/>
                </a:cxn>
                <a:cxn ang="0">
                  <a:pos x="T6" y="T7"/>
                </a:cxn>
              </a:cxnLst>
              <a:rect l="0" t="0" r="r" b="b"/>
              <a:pathLst>
                <a:path w="288" h="104">
                  <a:moveTo>
                    <a:pt x="0" y="0"/>
                  </a:moveTo>
                  <a:cubicBezTo>
                    <a:pt x="52" y="44"/>
                    <a:pt x="104" y="88"/>
                    <a:pt x="144" y="96"/>
                  </a:cubicBezTo>
                  <a:cubicBezTo>
                    <a:pt x="184" y="104"/>
                    <a:pt x="216" y="64"/>
                    <a:pt x="240" y="48"/>
                  </a:cubicBezTo>
                  <a:cubicBezTo>
                    <a:pt x="264" y="32"/>
                    <a:pt x="276" y="16"/>
                    <a:pt x="288" y="0"/>
                  </a:cubicBezTo>
                </a:path>
              </a:pathLst>
            </a:cu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69996" name="Freeform 12"/>
            <p:cNvSpPr>
              <a:spLocks/>
            </p:cNvSpPr>
            <p:nvPr/>
          </p:nvSpPr>
          <p:spPr bwMode="auto">
            <a:xfrm>
              <a:off x="4887" y="3072"/>
              <a:ext cx="105" cy="47"/>
            </a:xfrm>
            <a:custGeom>
              <a:avLst/>
              <a:gdLst>
                <a:gd name="T0" fmla="*/ 0 w 144"/>
                <a:gd name="T1" fmla="*/ 8 h 56"/>
                <a:gd name="T2" fmla="*/ 96 w 144"/>
                <a:gd name="T3" fmla="*/ 8 h 56"/>
                <a:gd name="T4" fmla="*/ 144 w 144"/>
                <a:gd name="T5" fmla="*/ 56 h 56"/>
              </a:gdLst>
              <a:ahLst/>
              <a:cxnLst>
                <a:cxn ang="0">
                  <a:pos x="T0" y="T1"/>
                </a:cxn>
                <a:cxn ang="0">
                  <a:pos x="T2" y="T3"/>
                </a:cxn>
                <a:cxn ang="0">
                  <a:pos x="T4" y="T5"/>
                </a:cxn>
              </a:cxnLst>
              <a:rect l="0" t="0" r="r" b="b"/>
              <a:pathLst>
                <a:path w="144" h="56">
                  <a:moveTo>
                    <a:pt x="0" y="8"/>
                  </a:moveTo>
                  <a:cubicBezTo>
                    <a:pt x="36" y="4"/>
                    <a:pt x="72" y="0"/>
                    <a:pt x="96" y="8"/>
                  </a:cubicBezTo>
                  <a:cubicBezTo>
                    <a:pt x="120" y="16"/>
                    <a:pt x="132" y="36"/>
                    <a:pt x="144" y="56"/>
                  </a:cubicBezTo>
                </a:path>
              </a:pathLst>
            </a:cu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sp>
        <p:nvSpPr>
          <p:cNvPr id="169997" name="Text Box 13"/>
          <p:cNvSpPr txBox="1">
            <a:spLocks noChangeArrowheads="1"/>
          </p:cNvSpPr>
          <p:nvPr/>
        </p:nvSpPr>
        <p:spPr bwMode="auto">
          <a:xfrm>
            <a:off x="1295400" y="4572000"/>
            <a:ext cx="1563688"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2000"/>
              <a:t>- spin coating</a:t>
            </a:r>
          </a:p>
          <a:p>
            <a:r>
              <a:rPr lang="fr-FR" sz="2000"/>
              <a:t>- jet d ’encre</a:t>
            </a:r>
          </a:p>
        </p:txBody>
      </p:sp>
      <p:pic>
        <p:nvPicPr>
          <p:cNvPr id="169998" name="Picture 14" descr="D:\users\Pierre\Inkjet CDT.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495800" y="3962400"/>
            <a:ext cx="2971800" cy="26289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Text Box 2"/>
          <p:cNvSpPr txBox="1">
            <a:spLocks noChangeArrowheads="1"/>
          </p:cNvSpPr>
          <p:nvPr/>
        </p:nvSpPr>
        <p:spPr bwMode="auto">
          <a:xfrm>
            <a:off x="476250" y="31750"/>
            <a:ext cx="82137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sz="4000">
                <a:solidFill>
                  <a:schemeClr val="accent2"/>
                </a:solidFill>
              </a:rPr>
              <a:t>Procédés adaptés aux nanotechnologies</a:t>
            </a:r>
          </a:p>
        </p:txBody>
      </p:sp>
      <p:sp>
        <p:nvSpPr>
          <p:cNvPr id="171011" name="Text Box 3"/>
          <p:cNvSpPr txBox="1">
            <a:spLocks noChangeArrowheads="1"/>
          </p:cNvSpPr>
          <p:nvPr/>
        </p:nvSpPr>
        <p:spPr bwMode="auto">
          <a:xfrm>
            <a:off x="974725" y="2346325"/>
            <a:ext cx="6188075"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sz="2800"/>
              <a:t>- Films de Langmuir Blodgett</a:t>
            </a:r>
          </a:p>
          <a:p>
            <a:endParaRPr lang="fr-FR" sz="2800"/>
          </a:p>
          <a:p>
            <a:endParaRPr lang="fr-FR" sz="2800"/>
          </a:p>
          <a:p>
            <a:r>
              <a:rPr lang="fr-FR" sz="2800"/>
              <a:t>- Auto assemblage</a:t>
            </a: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Text Box 2"/>
          <p:cNvSpPr txBox="1">
            <a:spLocks noChangeArrowheads="1"/>
          </p:cNvSpPr>
          <p:nvPr/>
        </p:nvSpPr>
        <p:spPr bwMode="auto">
          <a:xfrm>
            <a:off x="1579563" y="0"/>
            <a:ext cx="599916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sz="4000">
                <a:solidFill>
                  <a:schemeClr val="accent2"/>
                </a:solidFill>
              </a:rPr>
              <a:t>Films de Langmuir-Blodgett</a:t>
            </a:r>
          </a:p>
        </p:txBody>
      </p:sp>
      <p:pic>
        <p:nvPicPr>
          <p:cNvPr id="172035" name="Picture 3" descr="A:\Cuve LB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1050" y="1528763"/>
            <a:ext cx="6026150" cy="1508125"/>
          </a:xfrm>
          <a:prstGeom prst="rect">
            <a:avLst/>
          </a:prstGeom>
          <a:noFill/>
          <a:extLst>
            <a:ext uri="{909E8E84-426E-40DD-AFC4-6F175D3DCCD1}">
              <a14:hiddenFill xmlns:a14="http://schemas.microsoft.com/office/drawing/2010/main">
                <a:solidFill>
                  <a:srgbClr val="FFFFFF"/>
                </a:solidFill>
              </a14:hiddenFill>
            </a:ext>
          </a:extLst>
        </p:spPr>
      </p:pic>
      <p:pic>
        <p:nvPicPr>
          <p:cNvPr id="172036" name="Picture 4" descr="A:\Cuve LB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71688" y="3230563"/>
            <a:ext cx="5984875" cy="1117600"/>
          </a:xfrm>
          <a:prstGeom prst="rect">
            <a:avLst/>
          </a:prstGeom>
          <a:noFill/>
          <a:extLst>
            <a:ext uri="{909E8E84-426E-40DD-AFC4-6F175D3DCCD1}">
              <a14:hiddenFill xmlns:a14="http://schemas.microsoft.com/office/drawing/2010/main">
                <a:solidFill>
                  <a:srgbClr val="FFFFFF"/>
                </a:solidFill>
              </a14:hiddenFill>
            </a:ext>
          </a:extLst>
        </p:spPr>
      </p:pic>
      <p:pic>
        <p:nvPicPr>
          <p:cNvPr id="172037" name="Picture 5" descr="A:\Cuve LB3.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71688" y="4652963"/>
            <a:ext cx="2301875" cy="1443037"/>
          </a:xfrm>
          <a:prstGeom prst="rect">
            <a:avLst/>
          </a:prstGeom>
          <a:noFill/>
          <a:extLst>
            <a:ext uri="{909E8E84-426E-40DD-AFC4-6F175D3DCCD1}">
              <a14:hiddenFill xmlns:a14="http://schemas.microsoft.com/office/drawing/2010/main">
                <a:solidFill>
                  <a:srgbClr val="FFFFFF"/>
                </a:solidFill>
              </a14:hiddenFill>
            </a:ext>
          </a:extLst>
        </p:spPr>
      </p:pic>
      <p:pic>
        <p:nvPicPr>
          <p:cNvPr id="172038" name="Picture 6" descr="A:\LB4.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99050" y="4424363"/>
            <a:ext cx="2590800" cy="163353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72039" name="Object 7"/>
          <p:cNvGraphicFramePr>
            <a:graphicFrameLocks noChangeAspect="1"/>
          </p:cNvGraphicFramePr>
          <p:nvPr/>
        </p:nvGraphicFramePr>
        <p:xfrm>
          <a:off x="623888" y="1757363"/>
          <a:ext cx="630237" cy="4267200"/>
        </p:xfrm>
        <a:graphic>
          <a:graphicData uri="http://schemas.openxmlformats.org/presentationml/2006/ole">
            <mc:AlternateContent xmlns:mc="http://schemas.openxmlformats.org/markup-compatibility/2006">
              <mc:Choice xmlns:v="urn:schemas-microsoft-com:vml" Requires="v">
                <p:oleObj spid="_x0000_s245761" name="CS ChemDraw Drawing" r:id="rId7" imgW="965160" imgH="6530040" progId="ChemDraw.Document.4.5">
                  <p:embed/>
                </p:oleObj>
              </mc:Choice>
              <mc:Fallback>
                <p:oleObj name="CS ChemDraw Drawing" r:id="rId7" imgW="965160" imgH="6530040" progId="ChemDraw.Document.4.5">
                  <p:embed/>
                  <p:pic>
                    <p:nvPicPr>
                      <p:cNvPr id="0"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3888" y="1757363"/>
                        <a:ext cx="630237"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3058" name="Object 2"/>
          <p:cNvGraphicFramePr>
            <a:graphicFrameLocks noChangeAspect="1"/>
          </p:cNvGraphicFramePr>
          <p:nvPr/>
        </p:nvGraphicFramePr>
        <p:xfrm>
          <a:off x="2214563" y="1420813"/>
          <a:ext cx="4714875" cy="484187"/>
        </p:xfrm>
        <a:graphic>
          <a:graphicData uri="http://schemas.openxmlformats.org/presentationml/2006/ole">
            <mc:AlternateContent xmlns:mc="http://schemas.openxmlformats.org/markup-compatibility/2006">
              <mc:Choice xmlns:v="urn:schemas-microsoft-com:vml" Requires="v">
                <p:oleObj spid="_x0000_s246786" name="CS ChemDraw Drawing" r:id="rId3" imgW="4714200" imgH="484920" progId="ChemDraw.Document.4.5">
                  <p:embed/>
                </p:oleObj>
              </mc:Choice>
              <mc:Fallback>
                <p:oleObj name="CS ChemDraw Drawing" r:id="rId3" imgW="4714200" imgH="484920" progId="ChemDraw.Document.4.5">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14563" y="1420813"/>
                        <a:ext cx="4714875" cy="484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3059" name="Object 3"/>
          <p:cNvGraphicFramePr>
            <a:graphicFrameLocks noChangeAspect="1"/>
          </p:cNvGraphicFramePr>
          <p:nvPr/>
        </p:nvGraphicFramePr>
        <p:xfrm>
          <a:off x="1792288" y="2995613"/>
          <a:ext cx="5557837" cy="1423987"/>
        </p:xfrm>
        <a:graphic>
          <a:graphicData uri="http://schemas.openxmlformats.org/presentationml/2006/ole">
            <mc:AlternateContent xmlns:mc="http://schemas.openxmlformats.org/markup-compatibility/2006">
              <mc:Choice xmlns:v="urn:schemas-microsoft-com:vml" Requires="v">
                <p:oleObj spid="_x0000_s246787" name="CS ChemDraw Drawing" r:id="rId5" imgW="5557320" imgH="1424880" progId="ChemDraw.Document.4.5">
                  <p:embed/>
                </p:oleObj>
              </mc:Choice>
              <mc:Fallback>
                <p:oleObj name="CS ChemDraw Drawing" r:id="rId5" imgW="5557320" imgH="1424880" progId="ChemDraw.Document.4.5">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2288" y="2995613"/>
                        <a:ext cx="5557837" cy="1423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3060" name="Text Box 4"/>
          <p:cNvSpPr txBox="1">
            <a:spLocks noChangeArrowheads="1"/>
          </p:cNvSpPr>
          <p:nvPr/>
        </p:nvSpPr>
        <p:spPr bwMode="auto">
          <a:xfrm>
            <a:off x="304800" y="2362200"/>
            <a:ext cx="4216400" cy="4572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t>Exemple : molécule pour l ’ONL</a:t>
            </a:r>
          </a:p>
        </p:txBody>
      </p:sp>
      <p:pic>
        <p:nvPicPr>
          <p:cNvPr id="173061" name="Picture 5" descr="A:\LBTROUGH.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81275" y="4648200"/>
            <a:ext cx="4048125" cy="2028825"/>
          </a:xfrm>
          <a:prstGeom prst="rect">
            <a:avLst/>
          </a:prstGeom>
          <a:noFill/>
          <a:extLst>
            <a:ext uri="{909E8E84-426E-40DD-AFC4-6F175D3DCCD1}">
              <a14:hiddenFill xmlns:a14="http://schemas.microsoft.com/office/drawing/2010/main">
                <a:solidFill>
                  <a:srgbClr val="FFFFFF"/>
                </a:solidFill>
              </a14:hiddenFill>
            </a:ext>
          </a:extLst>
        </p:spPr>
      </p:pic>
      <p:sp>
        <p:nvSpPr>
          <p:cNvPr id="173062" name="Text Box 6"/>
          <p:cNvSpPr txBox="1">
            <a:spLocks noChangeArrowheads="1"/>
          </p:cNvSpPr>
          <p:nvPr/>
        </p:nvSpPr>
        <p:spPr bwMode="auto">
          <a:xfrm>
            <a:off x="1573213" y="0"/>
            <a:ext cx="599916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sz="4000">
                <a:solidFill>
                  <a:schemeClr val="accent2"/>
                </a:solidFill>
              </a:rPr>
              <a:t>Films de Langmuir-Blodgett</a:t>
            </a: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82" name="Picture 2" descr="D:\users\lebarny\Pierre\Chimie Orga nanotechno\LB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127250"/>
            <a:ext cx="7467600" cy="3306763"/>
          </a:xfrm>
          <a:prstGeom prst="rect">
            <a:avLst/>
          </a:prstGeom>
          <a:noFill/>
          <a:extLst>
            <a:ext uri="{909E8E84-426E-40DD-AFC4-6F175D3DCCD1}">
              <a14:hiddenFill xmlns:a14="http://schemas.microsoft.com/office/drawing/2010/main">
                <a:solidFill>
                  <a:srgbClr val="FFFFFF"/>
                </a:solidFill>
              </a14:hiddenFill>
            </a:ext>
          </a:extLst>
        </p:spPr>
      </p:pic>
      <p:sp>
        <p:nvSpPr>
          <p:cNvPr id="174083" name="Text Box 3"/>
          <p:cNvSpPr txBox="1">
            <a:spLocks noChangeArrowheads="1"/>
          </p:cNvSpPr>
          <p:nvPr/>
        </p:nvSpPr>
        <p:spPr bwMode="auto">
          <a:xfrm>
            <a:off x="550863" y="0"/>
            <a:ext cx="8061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sz="4000">
                <a:solidFill>
                  <a:schemeClr val="accent2"/>
                </a:solidFill>
              </a:rPr>
              <a:t>Différents types de dépôts de films LB</a:t>
            </a: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5106" name="Picture 2" descr="A:\SAM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447800"/>
            <a:ext cx="6300788" cy="4360863"/>
          </a:xfrm>
          <a:prstGeom prst="rect">
            <a:avLst/>
          </a:prstGeom>
          <a:noFill/>
          <a:extLst>
            <a:ext uri="{909E8E84-426E-40DD-AFC4-6F175D3DCCD1}">
              <a14:hiddenFill xmlns:a14="http://schemas.microsoft.com/office/drawing/2010/main">
                <a:solidFill>
                  <a:srgbClr val="FFFFFF"/>
                </a:solidFill>
              </a14:hiddenFill>
            </a:ext>
          </a:extLst>
        </p:spPr>
      </p:pic>
      <p:sp>
        <p:nvSpPr>
          <p:cNvPr id="175107" name="Text Box 3"/>
          <p:cNvSpPr txBox="1">
            <a:spLocks noChangeArrowheads="1"/>
          </p:cNvSpPr>
          <p:nvPr/>
        </p:nvSpPr>
        <p:spPr bwMode="auto">
          <a:xfrm>
            <a:off x="2743200" y="76200"/>
            <a:ext cx="35433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4000">
                <a:solidFill>
                  <a:schemeClr val="accent2"/>
                </a:solidFill>
              </a:rPr>
              <a:t>Autoassemblage</a:t>
            </a:r>
          </a:p>
        </p:txBody>
      </p:sp>
      <p:graphicFrame>
        <p:nvGraphicFramePr>
          <p:cNvPr id="175108" name="Object 4"/>
          <p:cNvGraphicFramePr>
            <a:graphicFrameLocks noChangeAspect="1"/>
          </p:cNvGraphicFramePr>
          <p:nvPr/>
        </p:nvGraphicFramePr>
        <p:xfrm>
          <a:off x="3973513" y="6172200"/>
          <a:ext cx="3586162" cy="349250"/>
        </p:xfrm>
        <a:graphic>
          <a:graphicData uri="http://schemas.openxmlformats.org/presentationml/2006/ole">
            <mc:AlternateContent xmlns:mc="http://schemas.openxmlformats.org/markup-compatibility/2006">
              <mc:Choice xmlns:v="urn:schemas-microsoft-com:vml" Requires="v">
                <p:oleObj spid="_x0000_s247809" name="CS ChemDraw Drawing" r:id="rId4" imgW="3586320" imgH="350280" progId="ChemDraw.Document.4.5">
                  <p:embed/>
                </p:oleObj>
              </mc:Choice>
              <mc:Fallback>
                <p:oleObj name="CS ChemDraw Drawing" r:id="rId4" imgW="3586320" imgH="350280" progId="ChemDraw.Document.4.5">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73513" y="6172200"/>
                        <a:ext cx="3586162" cy="34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5109" name="Text Box 5"/>
          <p:cNvSpPr txBox="1">
            <a:spLocks noChangeArrowheads="1"/>
          </p:cNvSpPr>
          <p:nvPr/>
        </p:nvSpPr>
        <p:spPr bwMode="auto">
          <a:xfrm>
            <a:off x="1676400" y="6110288"/>
            <a:ext cx="19161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sz="2000"/>
              <a:t>Exemple de thiol</a:t>
            </a: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6130" name="Picture 2" descr="A:\Dip-p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495425"/>
            <a:ext cx="3733800" cy="2162175"/>
          </a:xfrm>
          <a:prstGeom prst="rect">
            <a:avLst/>
          </a:prstGeom>
          <a:noFill/>
          <a:extLst>
            <a:ext uri="{909E8E84-426E-40DD-AFC4-6F175D3DCCD1}">
              <a14:hiddenFill xmlns:a14="http://schemas.microsoft.com/office/drawing/2010/main">
                <a:solidFill>
                  <a:srgbClr val="FFFFFF"/>
                </a:solidFill>
              </a14:hiddenFill>
            </a:ext>
          </a:extLst>
        </p:spPr>
      </p:pic>
      <p:pic>
        <p:nvPicPr>
          <p:cNvPr id="176131" name="Picture 3" descr="A:\Dip-pen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1676400"/>
            <a:ext cx="1865313" cy="1981200"/>
          </a:xfrm>
          <a:prstGeom prst="rect">
            <a:avLst/>
          </a:prstGeom>
          <a:noFill/>
          <a:extLst>
            <a:ext uri="{909E8E84-426E-40DD-AFC4-6F175D3DCCD1}">
              <a14:hiddenFill xmlns:a14="http://schemas.microsoft.com/office/drawing/2010/main">
                <a:solidFill>
                  <a:srgbClr val="FFFFFF"/>
                </a:solidFill>
              </a14:hiddenFill>
            </a:ext>
          </a:extLst>
        </p:spPr>
      </p:pic>
      <p:pic>
        <p:nvPicPr>
          <p:cNvPr id="176132" name="Picture 4" descr="A:\Dip-pen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3800" y="4267200"/>
            <a:ext cx="6807200" cy="2438400"/>
          </a:xfrm>
          <a:prstGeom prst="rect">
            <a:avLst/>
          </a:prstGeom>
          <a:noFill/>
          <a:extLst>
            <a:ext uri="{909E8E84-426E-40DD-AFC4-6F175D3DCCD1}">
              <a14:hiddenFill xmlns:a14="http://schemas.microsoft.com/office/drawing/2010/main">
                <a:solidFill>
                  <a:srgbClr val="FFFFFF"/>
                </a:solidFill>
              </a14:hiddenFill>
            </a:ext>
          </a:extLst>
        </p:spPr>
      </p:pic>
      <p:sp>
        <p:nvSpPr>
          <p:cNvPr id="176133" name="Text Box 5"/>
          <p:cNvSpPr txBox="1">
            <a:spLocks noChangeArrowheads="1"/>
          </p:cNvSpPr>
          <p:nvPr/>
        </p:nvSpPr>
        <p:spPr bwMode="auto">
          <a:xfrm>
            <a:off x="779463" y="149225"/>
            <a:ext cx="7618412"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sz="4000">
                <a:solidFill>
                  <a:schemeClr val="accent2"/>
                </a:solidFill>
              </a:rPr>
              <a:t>Dip Pen Nanotechnologie DPN</a:t>
            </a:r>
          </a:p>
          <a:p>
            <a:pPr algn="ctr"/>
            <a:r>
              <a:rPr lang="fr-FR" sz="2000"/>
              <a:t>(</a:t>
            </a:r>
            <a:r>
              <a:rPr lang="fr-FR" sz="2000" i="1"/>
              <a:t>Institute for Nanotechnology Northwestern University Evanston Illinois</a:t>
            </a:r>
            <a:r>
              <a:rPr lang="fr-FR" sz="2000"/>
              <a:t>)</a:t>
            </a:r>
            <a:endParaRPr lang="fr-F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Text Box 2"/>
          <p:cNvSpPr txBox="1">
            <a:spLocks noChangeArrowheads="1"/>
          </p:cNvSpPr>
          <p:nvPr/>
        </p:nvSpPr>
        <p:spPr bwMode="auto">
          <a:xfrm>
            <a:off x="1868488" y="0"/>
            <a:ext cx="54324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sz="4000">
                <a:solidFill>
                  <a:schemeClr val="accent2"/>
                </a:solidFill>
              </a:rPr>
              <a:t>Dip Pen Nanotechnologie</a:t>
            </a:r>
          </a:p>
        </p:txBody>
      </p:sp>
      <p:sp>
        <p:nvSpPr>
          <p:cNvPr id="177155" name="Text Box 3"/>
          <p:cNvSpPr txBox="1">
            <a:spLocks noChangeArrowheads="1"/>
          </p:cNvSpPr>
          <p:nvPr/>
        </p:nvSpPr>
        <p:spPr bwMode="auto">
          <a:xfrm>
            <a:off x="152400" y="2133600"/>
            <a:ext cx="18002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t>* Thiols / Au</a:t>
            </a:r>
          </a:p>
        </p:txBody>
      </p:sp>
      <p:graphicFrame>
        <p:nvGraphicFramePr>
          <p:cNvPr id="177156" name="Object 4"/>
          <p:cNvGraphicFramePr>
            <a:graphicFrameLocks noChangeAspect="1"/>
          </p:cNvGraphicFramePr>
          <p:nvPr/>
        </p:nvGraphicFramePr>
        <p:xfrm>
          <a:off x="2438400" y="2165350"/>
          <a:ext cx="3586163" cy="349250"/>
        </p:xfrm>
        <a:graphic>
          <a:graphicData uri="http://schemas.openxmlformats.org/presentationml/2006/ole">
            <mc:AlternateContent xmlns:mc="http://schemas.openxmlformats.org/markup-compatibility/2006">
              <mc:Choice xmlns:v="urn:schemas-microsoft-com:vml" Requires="v">
                <p:oleObj spid="_x0000_s248833" name="CS ChemDraw Drawing" r:id="rId3" imgW="3586320" imgH="350280" progId="ChemDraw.Document.4.5">
                  <p:embed/>
                </p:oleObj>
              </mc:Choice>
              <mc:Fallback>
                <p:oleObj name="CS ChemDraw Drawing" r:id="rId3" imgW="3586320" imgH="350280" progId="ChemDraw.Document.4.5">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2165350"/>
                        <a:ext cx="3586163" cy="34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7157" name="Text Box 5"/>
          <p:cNvSpPr txBox="1">
            <a:spLocks noChangeArrowheads="1"/>
          </p:cNvSpPr>
          <p:nvPr/>
        </p:nvSpPr>
        <p:spPr bwMode="auto">
          <a:xfrm>
            <a:off x="152400" y="3124200"/>
            <a:ext cx="8897938" cy="337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t>* Silazane / Semi conducteur oxydé     </a:t>
            </a:r>
            <a:r>
              <a:rPr lang="fr-FR" i="1"/>
              <a:t>JACS, 123, 12 424, (2001)</a:t>
            </a:r>
          </a:p>
          <a:p>
            <a:endParaRPr lang="fr-FR"/>
          </a:p>
          <a:p>
            <a:r>
              <a:rPr lang="fr-FR"/>
              <a:t>* Sels métalliques / semiconducteurs    </a:t>
            </a:r>
            <a:r>
              <a:rPr lang="fr-FR" i="1"/>
              <a:t>JACS, 123, 2 105, (2001)</a:t>
            </a:r>
            <a:endParaRPr lang="fr-FR"/>
          </a:p>
          <a:p>
            <a:endParaRPr lang="fr-FR"/>
          </a:p>
          <a:p>
            <a:r>
              <a:rPr lang="fr-FR"/>
              <a:t>* Monomères / semiconducteurs          </a:t>
            </a:r>
            <a:r>
              <a:rPr lang="fr-FR" i="1"/>
              <a:t>JACS, 124, 522, (2002)</a:t>
            </a:r>
          </a:p>
          <a:p>
            <a:endParaRPr lang="fr-FR" i="1"/>
          </a:p>
          <a:p>
            <a:r>
              <a:rPr lang="fr-FR"/>
              <a:t>* ADN /Au     </a:t>
            </a:r>
            <a:r>
              <a:rPr lang="fr-FR" i="1"/>
              <a:t>Science, 296, 1836, (2002)</a:t>
            </a:r>
          </a:p>
          <a:p>
            <a:endParaRPr lang="fr-FR" i="1"/>
          </a:p>
          <a:p>
            <a:r>
              <a:rPr lang="fr-FR"/>
              <a:t>* Polymères conducteurs /Si modifié   </a:t>
            </a:r>
            <a:r>
              <a:rPr lang="fr-FR" i="1"/>
              <a:t>Adv. Mater., 14(20)1474, (2002)</a:t>
            </a:r>
          </a:p>
        </p:txBody>
      </p:sp>
      <p:sp>
        <p:nvSpPr>
          <p:cNvPr id="177158" name="Rectangle 6"/>
          <p:cNvSpPr>
            <a:spLocks noChangeArrowheads="1"/>
          </p:cNvSpPr>
          <p:nvPr/>
        </p:nvSpPr>
        <p:spPr bwMode="auto">
          <a:xfrm>
            <a:off x="1143000" y="1295400"/>
            <a:ext cx="6669088" cy="4572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t>Composés qui peuvent  être utilisés comme « encre »</a:t>
            </a: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8178" name="Picture 2" descr="A:\Dip-pen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990600"/>
            <a:ext cx="7532688" cy="5257800"/>
          </a:xfrm>
          <a:prstGeom prst="rect">
            <a:avLst/>
          </a:prstGeom>
          <a:noFill/>
          <a:extLst>
            <a:ext uri="{909E8E84-426E-40DD-AFC4-6F175D3DCCD1}">
              <a14:hiddenFill xmlns:a14="http://schemas.microsoft.com/office/drawing/2010/main">
                <a:solidFill>
                  <a:srgbClr val="FFFFFF"/>
                </a:solidFill>
              </a14:hiddenFill>
            </a:ext>
          </a:extLst>
        </p:spPr>
      </p:pic>
      <p:sp>
        <p:nvSpPr>
          <p:cNvPr id="178179" name="Text Box 3"/>
          <p:cNvSpPr txBox="1">
            <a:spLocks noChangeArrowheads="1"/>
          </p:cNvSpPr>
          <p:nvPr/>
        </p:nvSpPr>
        <p:spPr bwMode="auto">
          <a:xfrm>
            <a:off x="1855788" y="0"/>
            <a:ext cx="54324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sz="4000">
                <a:solidFill>
                  <a:schemeClr val="accent2"/>
                </a:solidFill>
              </a:rPr>
              <a:t>Dip Pen Nanotechnologie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9154" name="Picture 2"/>
          <p:cNvPicPr>
            <a:picLocks noChangeAspect="1" noChangeArrowheads="1"/>
          </p:cNvPicPr>
          <p:nvPr/>
        </p:nvPicPr>
        <p:blipFill>
          <a:blip r:embed="rId2">
            <a:extLst>
              <a:ext uri="{28A0092B-C50C-407E-A947-70E740481C1C}">
                <a14:useLocalDpi xmlns:a14="http://schemas.microsoft.com/office/drawing/2010/main" val="0"/>
              </a:ext>
            </a:extLst>
          </a:blip>
          <a:srcRect t="20499"/>
          <a:stretch>
            <a:fillRect/>
          </a:stretch>
        </p:blipFill>
        <p:spPr bwMode="auto">
          <a:xfrm>
            <a:off x="1443038" y="1830388"/>
            <a:ext cx="6481762" cy="38846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9156" name="Rectangle 4"/>
          <p:cNvSpPr>
            <a:spLocks noGrp="1" noChangeArrowheads="1"/>
          </p:cNvSpPr>
          <p:nvPr>
            <p:ph type="title"/>
          </p:nvPr>
        </p:nvSpPr>
        <p:spPr>
          <a:xfrm>
            <a:off x="685800" y="-228600"/>
            <a:ext cx="7772400" cy="1143000"/>
          </a:xfrm>
        </p:spPr>
        <p:txBody>
          <a:bodyPr/>
          <a:lstStyle/>
          <a:p>
            <a:r>
              <a:rPr lang="fr-FR" sz="3600">
                <a:solidFill>
                  <a:srgbClr val="00FFFF"/>
                </a:solidFill>
                <a:latin typeface="Arial" charset="0"/>
              </a:rPr>
              <a:t>Cases quantiques</a:t>
            </a:r>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Text Box 2" descr="Tapis tissé"/>
          <p:cNvSpPr txBox="1">
            <a:spLocks noChangeArrowheads="1"/>
          </p:cNvSpPr>
          <p:nvPr/>
        </p:nvSpPr>
        <p:spPr bwMode="auto">
          <a:xfrm>
            <a:off x="304800" y="0"/>
            <a:ext cx="8763000" cy="641350"/>
          </a:xfrm>
          <a:prstGeom prst="rect">
            <a:avLst/>
          </a:prstGeom>
          <a:noFill/>
          <a:ln>
            <a:noFill/>
          </a:ln>
          <a:effectLst/>
          <a:extLst>
            <a:ext uri="{909E8E84-426E-40DD-AFC4-6F175D3DCCD1}">
              <a14:hiddenFill xmlns:a14="http://schemas.microsoft.com/office/drawing/2010/main">
                <a:blipFill dpi="0" rotWithShape="0">
                  <a:blip r:embed="rId3"/>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sz="3600">
                <a:solidFill>
                  <a:schemeClr val="accent2"/>
                </a:solidFill>
              </a:rPr>
              <a:t>Chimie supramoléculaire et auto-organisation</a:t>
            </a:r>
            <a:endParaRPr lang="fr-FR" sz="3600">
              <a:solidFill>
                <a:schemeClr val="accent2"/>
              </a:solidFill>
              <a:latin typeface="Comic Sans MS" pitchFamily="66" charset="0"/>
            </a:endParaRPr>
          </a:p>
        </p:txBody>
      </p:sp>
      <p:sp>
        <p:nvSpPr>
          <p:cNvPr id="179203" name="Oval 3"/>
          <p:cNvSpPr>
            <a:spLocks noChangeArrowheads="1"/>
          </p:cNvSpPr>
          <p:nvPr/>
        </p:nvSpPr>
        <p:spPr bwMode="auto">
          <a:xfrm>
            <a:off x="2819400" y="2667000"/>
            <a:ext cx="3581400" cy="2057400"/>
          </a:xfrm>
          <a:prstGeom prst="ellipse">
            <a:avLst/>
          </a:prstGeom>
          <a:solidFill>
            <a:srgbClr val="FFCCCC"/>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79204" name="Oval 4"/>
          <p:cNvSpPr>
            <a:spLocks noChangeArrowheads="1"/>
          </p:cNvSpPr>
          <p:nvPr/>
        </p:nvSpPr>
        <p:spPr bwMode="auto">
          <a:xfrm>
            <a:off x="5562600" y="2667000"/>
            <a:ext cx="3581400" cy="2057400"/>
          </a:xfrm>
          <a:prstGeom prst="ellipse">
            <a:avLst/>
          </a:prstGeom>
          <a:solidFill>
            <a:srgbClr val="FF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79205" name="Oval 5"/>
          <p:cNvSpPr>
            <a:spLocks noChangeArrowheads="1"/>
          </p:cNvSpPr>
          <p:nvPr/>
        </p:nvSpPr>
        <p:spPr bwMode="auto">
          <a:xfrm>
            <a:off x="2819400" y="990600"/>
            <a:ext cx="3581400" cy="2057400"/>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79206" name="Oval 6"/>
          <p:cNvSpPr>
            <a:spLocks noChangeArrowheads="1"/>
          </p:cNvSpPr>
          <p:nvPr/>
        </p:nvSpPr>
        <p:spPr bwMode="auto">
          <a:xfrm>
            <a:off x="0" y="2590800"/>
            <a:ext cx="3581400" cy="2057400"/>
          </a:xfrm>
          <a:prstGeom prst="ellipse">
            <a:avLst/>
          </a:prstGeom>
          <a:solidFill>
            <a:srgbClr val="DDDDDD"/>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79207" name="Text Box 7"/>
          <p:cNvSpPr txBox="1">
            <a:spLocks noChangeArrowheads="1"/>
          </p:cNvSpPr>
          <p:nvPr/>
        </p:nvSpPr>
        <p:spPr bwMode="auto">
          <a:xfrm>
            <a:off x="3505200" y="1752600"/>
            <a:ext cx="21891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solidFill>
                  <a:srgbClr val="0000FF"/>
                </a:solidFill>
                <a:latin typeface="Comic Sans MS" pitchFamily="66" charset="0"/>
              </a:rPr>
              <a:t>Nanomachines</a:t>
            </a:r>
          </a:p>
        </p:txBody>
      </p:sp>
      <p:sp>
        <p:nvSpPr>
          <p:cNvPr id="179208" name="Text Box 8"/>
          <p:cNvSpPr txBox="1">
            <a:spLocks noChangeArrowheads="1"/>
          </p:cNvSpPr>
          <p:nvPr/>
        </p:nvSpPr>
        <p:spPr bwMode="auto">
          <a:xfrm>
            <a:off x="609600" y="3200400"/>
            <a:ext cx="227965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a:solidFill>
                  <a:srgbClr val="010000"/>
                </a:solidFill>
                <a:latin typeface="Comic Sans MS" pitchFamily="66" charset="0"/>
              </a:rPr>
              <a:t>Circuits à base</a:t>
            </a:r>
          </a:p>
          <a:p>
            <a:pPr algn="ctr"/>
            <a:r>
              <a:rPr lang="fr-FR">
                <a:solidFill>
                  <a:srgbClr val="010000"/>
                </a:solidFill>
                <a:latin typeface="Comic Sans MS" pitchFamily="66" charset="0"/>
              </a:rPr>
              <a:t>de nanotubes</a:t>
            </a:r>
            <a:endParaRPr lang="fr-FR"/>
          </a:p>
        </p:txBody>
      </p:sp>
      <p:sp>
        <p:nvSpPr>
          <p:cNvPr id="179209" name="Text Box 9"/>
          <p:cNvSpPr txBox="1">
            <a:spLocks noChangeArrowheads="1"/>
          </p:cNvSpPr>
          <p:nvPr/>
        </p:nvSpPr>
        <p:spPr bwMode="auto">
          <a:xfrm>
            <a:off x="6248400" y="3276600"/>
            <a:ext cx="227965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a:solidFill>
                  <a:srgbClr val="D60093"/>
                </a:solidFill>
                <a:latin typeface="Comic Sans MS" pitchFamily="66" charset="0"/>
              </a:rPr>
              <a:t>Circuits à base</a:t>
            </a:r>
          </a:p>
          <a:p>
            <a:pPr algn="ctr"/>
            <a:r>
              <a:rPr lang="fr-FR">
                <a:solidFill>
                  <a:srgbClr val="D60093"/>
                </a:solidFill>
                <a:latin typeface="Comic Sans MS" pitchFamily="66" charset="0"/>
              </a:rPr>
              <a:t>de molécules</a:t>
            </a:r>
            <a:endParaRPr lang="fr-FR"/>
          </a:p>
        </p:txBody>
      </p:sp>
      <p:sp>
        <p:nvSpPr>
          <p:cNvPr id="179210" name="Text Box 10"/>
          <p:cNvSpPr txBox="1">
            <a:spLocks noChangeArrowheads="1"/>
          </p:cNvSpPr>
          <p:nvPr/>
        </p:nvSpPr>
        <p:spPr bwMode="auto">
          <a:xfrm>
            <a:off x="3657600" y="3276600"/>
            <a:ext cx="1906588"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a:solidFill>
                  <a:srgbClr val="FF3300"/>
                </a:solidFill>
                <a:latin typeface="Comic Sans MS" pitchFamily="66" charset="0"/>
              </a:rPr>
              <a:t>Auto-</a:t>
            </a:r>
          </a:p>
          <a:p>
            <a:pPr algn="ctr"/>
            <a:r>
              <a:rPr lang="fr-FR">
                <a:solidFill>
                  <a:srgbClr val="FF3300"/>
                </a:solidFill>
                <a:latin typeface="Comic Sans MS" pitchFamily="66" charset="0"/>
              </a:rPr>
              <a:t>organisation</a:t>
            </a:r>
            <a:endParaRPr lang="fr-FR">
              <a:latin typeface="Comic Sans MS" pitchFamily="66" charset="0"/>
            </a:endParaRPr>
          </a:p>
        </p:txBody>
      </p:sp>
      <p:sp>
        <p:nvSpPr>
          <p:cNvPr id="179211" name="Oval 11"/>
          <p:cNvSpPr>
            <a:spLocks noChangeArrowheads="1"/>
          </p:cNvSpPr>
          <p:nvPr/>
        </p:nvSpPr>
        <p:spPr bwMode="auto">
          <a:xfrm>
            <a:off x="2819400" y="4267200"/>
            <a:ext cx="3581400" cy="2057400"/>
          </a:xfrm>
          <a:prstGeom prst="ellipse">
            <a:avLst/>
          </a:prstGeom>
          <a:solidFill>
            <a:srgbClr val="FF99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79212" name="Text Box 12"/>
          <p:cNvSpPr txBox="1">
            <a:spLocks noChangeArrowheads="1"/>
          </p:cNvSpPr>
          <p:nvPr/>
        </p:nvSpPr>
        <p:spPr bwMode="auto">
          <a:xfrm>
            <a:off x="3733800" y="4876800"/>
            <a:ext cx="183197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a:solidFill>
                  <a:srgbClr val="CC3300"/>
                </a:solidFill>
                <a:latin typeface="Comic Sans MS" pitchFamily="66" charset="0"/>
              </a:rPr>
              <a:t>Transistors</a:t>
            </a:r>
          </a:p>
          <a:p>
            <a:pPr algn="ctr"/>
            <a:r>
              <a:rPr lang="fr-FR">
                <a:solidFill>
                  <a:srgbClr val="CC3300"/>
                </a:solidFill>
                <a:latin typeface="Comic Sans MS" pitchFamily="66" charset="0"/>
              </a:rPr>
              <a:t>organiques</a:t>
            </a:r>
            <a:endParaRPr lang="fr-FR">
              <a:solidFill>
                <a:srgbClr val="3333FF"/>
              </a:solidFill>
              <a:latin typeface="Comic Sans MS" pitchFamily="66" charset="0"/>
            </a:endParaRP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ChangeArrowheads="1"/>
          </p:cNvSpPr>
          <p:nvPr/>
        </p:nvSpPr>
        <p:spPr bwMode="auto">
          <a:xfrm>
            <a:off x="3657600" y="2743200"/>
            <a:ext cx="1143000" cy="7620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83299" name="Text Box 3"/>
          <p:cNvSpPr txBox="1">
            <a:spLocks noChangeArrowheads="1"/>
          </p:cNvSpPr>
          <p:nvPr/>
        </p:nvSpPr>
        <p:spPr bwMode="auto">
          <a:xfrm>
            <a:off x="1905000" y="1143000"/>
            <a:ext cx="18669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1600" b="1" i="1">
                <a:solidFill>
                  <a:schemeClr val="accent2"/>
                </a:solidFill>
                <a:latin typeface="Comic Sans MS" pitchFamily="66" charset="0"/>
              </a:rPr>
              <a:t>Silanes sur SiOH</a:t>
            </a:r>
            <a:endParaRPr lang="fr-FR" sz="1600" b="1" i="1">
              <a:solidFill>
                <a:schemeClr val="accent2"/>
              </a:solidFill>
            </a:endParaRPr>
          </a:p>
        </p:txBody>
      </p:sp>
      <p:sp>
        <p:nvSpPr>
          <p:cNvPr id="183300" name="Rectangle 4"/>
          <p:cNvSpPr>
            <a:spLocks noChangeArrowheads="1"/>
          </p:cNvSpPr>
          <p:nvPr/>
        </p:nvSpPr>
        <p:spPr bwMode="auto">
          <a:xfrm>
            <a:off x="228600" y="1066800"/>
            <a:ext cx="4800600" cy="1905000"/>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pic>
        <p:nvPicPr>
          <p:cNvPr id="183301"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3200400"/>
            <a:ext cx="3810000" cy="2586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83302" name="Object 6"/>
          <p:cNvGraphicFramePr>
            <a:graphicFrameLocks noChangeAspect="1"/>
          </p:cNvGraphicFramePr>
          <p:nvPr/>
        </p:nvGraphicFramePr>
        <p:xfrm>
          <a:off x="3581400" y="1447800"/>
          <a:ext cx="1181100" cy="1363663"/>
        </p:xfrm>
        <a:graphic>
          <a:graphicData uri="http://schemas.openxmlformats.org/presentationml/2006/ole">
            <mc:AlternateContent xmlns:mc="http://schemas.openxmlformats.org/markup-compatibility/2006">
              <mc:Choice xmlns:v="urn:schemas-microsoft-com:vml" Requires="v">
                <p:oleObj spid="_x0000_s249859" name="ISIS/Draw Sketch" r:id="rId4" imgW="1180800" imgH="1363680" progId="ISISServer">
                  <p:embed/>
                </p:oleObj>
              </mc:Choice>
              <mc:Fallback>
                <p:oleObj name="ISIS/Draw Sketch" r:id="rId4" imgW="1180800" imgH="1363680" progId="ISISServer">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1400" y="1447800"/>
                        <a:ext cx="1181100" cy="1363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3303" name="Text Box 7"/>
          <p:cNvSpPr txBox="1">
            <a:spLocks noChangeArrowheads="1"/>
          </p:cNvSpPr>
          <p:nvPr/>
        </p:nvSpPr>
        <p:spPr bwMode="auto">
          <a:xfrm>
            <a:off x="685800" y="6223000"/>
            <a:ext cx="38481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1400">
                <a:solidFill>
                  <a:srgbClr val="0000FF"/>
                </a:solidFill>
              </a:rPr>
              <a:t>J. Collet et al. </a:t>
            </a:r>
            <a:r>
              <a:rPr lang="fr-FR" sz="1400" i="1">
                <a:solidFill>
                  <a:srgbClr val="0000FF"/>
                </a:solidFill>
              </a:rPr>
              <a:t>Appl. Phys. Lett.</a:t>
            </a:r>
            <a:r>
              <a:rPr lang="fr-FR" sz="1400">
                <a:solidFill>
                  <a:srgbClr val="0000FF"/>
                </a:solidFill>
              </a:rPr>
              <a:t>, </a:t>
            </a:r>
            <a:r>
              <a:rPr lang="fr-FR" sz="1400" b="1">
                <a:solidFill>
                  <a:srgbClr val="0000FF"/>
                </a:solidFill>
              </a:rPr>
              <a:t>2000</a:t>
            </a:r>
            <a:r>
              <a:rPr lang="fr-FR" sz="1400">
                <a:solidFill>
                  <a:srgbClr val="0000FF"/>
                </a:solidFill>
              </a:rPr>
              <a:t>, 76(10), 1339</a:t>
            </a:r>
          </a:p>
          <a:p>
            <a:r>
              <a:rPr lang="fr-FR" sz="1400">
                <a:solidFill>
                  <a:srgbClr val="0000FF"/>
                </a:solidFill>
              </a:rPr>
              <a:t>J.H. Schön et al. </a:t>
            </a:r>
            <a:r>
              <a:rPr lang="fr-FR" sz="1400" i="1">
                <a:solidFill>
                  <a:srgbClr val="0000FF"/>
                </a:solidFill>
              </a:rPr>
              <a:t>Appl. Phys. Lett.</a:t>
            </a:r>
            <a:r>
              <a:rPr lang="fr-FR" sz="1400">
                <a:solidFill>
                  <a:srgbClr val="0000FF"/>
                </a:solidFill>
              </a:rPr>
              <a:t>, </a:t>
            </a:r>
            <a:r>
              <a:rPr lang="fr-FR" sz="1400" b="1">
                <a:solidFill>
                  <a:srgbClr val="0000FF"/>
                </a:solidFill>
              </a:rPr>
              <a:t>2002</a:t>
            </a:r>
            <a:r>
              <a:rPr lang="fr-FR" sz="1400">
                <a:solidFill>
                  <a:srgbClr val="0000FF"/>
                </a:solidFill>
              </a:rPr>
              <a:t>, 80(2), 332</a:t>
            </a:r>
            <a:endParaRPr lang="fr-FR" sz="1200">
              <a:solidFill>
                <a:srgbClr val="0000FF"/>
              </a:solidFill>
            </a:endParaRPr>
          </a:p>
        </p:txBody>
      </p:sp>
      <p:sp>
        <p:nvSpPr>
          <p:cNvPr id="183304" name="Rectangle 8"/>
          <p:cNvSpPr>
            <a:spLocks noChangeArrowheads="1"/>
          </p:cNvSpPr>
          <p:nvPr/>
        </p:nvSpPr>
        <p:spPr bwMode="auto">
          <a:xfrm>
            <a:off x="7543800" y="2971800"/>
            <a:ext cx="381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pic>
        <p:nvPicPr>
          <p:cNvPr id="183305" name="Picture 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86400" y="3730625"/>
            <a:ext cx="3124200" cy="236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3306" name="Picture 10"/>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57800" y="760413"/>
            <a:ext cx="3657600" cy="2897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3307" name="Text Box 11"/>
          <p:cNvSpPr txBox="1">
            <a:spLocks noChangeArrowheads="1"/>
          </p:cNvSpPr>
          <p:nvPr/>
        </p:nvSpPr>
        <p:spPr bwMode="auto">
          <a:xfrm>
            <a:off x="5867400" y="6124575"/>
            <a:ext cx="235585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1600" i="1">
                <a:solidFill>
                  <a:schemeClr val="accent2"/>
                </a:solidFill>
                <a:latin typeface="Comic Sans MS" pitchFamily="66" charset="0"/>
              </a:rPr>
              <a:t>Mobilité = 0.05 cm</a:t>
            </a:r>
            <a:r>
              <a:rPr lang="fr-FR" sz="1600" i="1" baseline="30000">
                <a:solidFill>
                  <a:schemeClr val="accent2"/>
                </a:solidFill>
                <a:latin typeface="Comic Sans MS" pitchFamily="66" charset="0"/>
              </a:rPr>
              <a:t>2</a:t>
            </a:r>
            <a:r>
              <a:rPr lang="fr-FR" sz="1600" i="1">
                <a:solidFill>
                  <a:schemeClr val="accent2"/>
                </a:solidFill>
                <a:latin typeface="Comic Sans MS" pitchFamily="66" charset="0"/>
              </a:rPr>
              <a:t>/Vs</a:t>
            </a:r>
          </a:p>
          <a:p>
            <a:r>
              <a:rPr lang="fr-FR" sz="1600" i="1">
                <a:solidFill>
                  <a:schemeClr val="accent2"/>
                </a:solidFill>
                <a:latin typeface="Comic Sans MS" pitchFamily="66" charset="0"/>
              </a:rPr>
              <a:t>Rapport on/off = 10</a:t>
            </a:r>
            <a:r>
              <a:rPr lang="fr-FR" sz="1600" i="1" baseline="30000">
                <a:solidFill>
                  <a:schemeClr val="accent2"/>
                </a:solidFill>
                <a:latin typeface="Comic Sans MS" pitchFamily="66" charset="0"/>
              </a:rPr>
              <a:t>5</a:t>
            </a:r>
            <a:endParaRPr lang="fr-FR" sz="1600" b="1"/>
          </a:p>
        </p:txBody>
      </p:sp>
      <p:sp>
        <p:nvSpPr>
          <p:cNvPr id="183308" name="Rectangle 12"/>
          <p:cNvSpPr>
            <a:spLocks noChangeArrowheads="1"/>
          </p:cNvSpPr>
          <p:nvPr/>
        </p:nvSpPr>
        <p:spPr bwMode="auto">
          <a:xfrm>
            <a:off x="838200" y="2819400"/>
            <a:ext cx="1143000" cy="7620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83309" name="Line 13"/>
          <p:cNvSpPr>
            <a:spLocks noChangeShapeType="1"/>
          </p:cNvSpPr>
          <p:nvPr/>
        </p:nvSpPr>
        <p:spPr bwMode="auto">
          <a:xfrm>
            <a:off x="2514600" y="2133600"/>
            <a:ext cx="914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aphicFrame>
        <p:nvGraphicFramePr>
          <p:cNvPr id="183310" name="Object 14"/>
          <p:cNvGraphicFramePr>
            <a:graphicFrameLocks noChangeAspect="1"/>
          </p:cNvGraphicFramePr>
          <p:nvPr/>
        </p:nvGraphicFramePr>
        <p:xfrm>
          <a:off x="381000" y="1447800"/>
          <a:ext cx="563563" cy="1050925"/>
        </p:xfrm>
        <a:graphic>
          <a:graphicData uri="http://schemas.openxmlformats.org/presentationml/2006/ole">
            <mc:AlternateContent xmlns:mc="http://schemas.openxmlformats.org/markup-compatibility/2006">
              <mc:Choice xmlns:v="urn:schemas-microsoft-com:vml" Requires="v">
                <p:oleObj spid="_x0000_s249860" name="ISIS/Draw Sketch" r:id="rId8" imgW="563760" imgH="1051560" progId="ISISServer">
                  <p:embed/>
                </p:oleObj>
              </mc:Choice>
              <mc:Fallback>
                <p:oleObj name="ISIS/Draw Sketch" r:id="rId8" imgW="563760" imgH="1051560" progId="ISISServer">
                  <p:embed/>
                  <p:pic>
                    <p:nvPicPr>
                      <p:cNvPr id="0" name="Object 1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1000" y="1447800"/>
                        <a:ext cx="563563" cy="1050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3311" name="Text Box 15"/>
          <p:cNvSpPr txBox="1">
            <a:spLocks noChangeArrowheads="1"/>
          </p:cNvSpPr>
          <p:nvPr/>
        </p:nvSpPr>
        <p:spPr bwMode="auto">
          <a:xfrm>
            <a:off x="1050925" y="1890713"/>
            <a:ext cx="3873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1600"/>
              <a:t>ou</a:t>
            </a:r>
            <a:endParaRPr lang="fr-FR"/>
          </a:p>
        </p:txBody>
      </p:sp>
      <p:graphicFrame>
        <p:nvGraphicFramePr>
          <p:cNvPr id="183312" name="Object 16"/>
          <p:cNvGraphicFramePr>
            <a:graphicFrameLocks noChangeAspect="1"/>
          </p:cNvGraphicFramePr>
          <p:nvPr/>
        </p:nvGraphicFramePr>
        <p:xfrm>
          <a:off x="1295400" y="1524000"/>
          <a:ext cx="822325" cy="1050925"/>
        </p:xfrm>
        <a:graphic>
          <a:graphicData uri="http://schemas.openxmlformats.org/presentationml/2006/ole">
            <mc:AlternateContent xmlns:mc="http://schemas.openxmlformats.org/markup-compatibility/2006">
              <mc:Choice xmlns:v="urn:schemas-microsoft-com:vml" Requires="v">
                <p:oleObj spid="_x0000_s249861" name="ISIS/Draw Sketch" r:id="rId10" imgW="822960" imgH="1051560" progId="ISISServer">
                  <p:embed/>
                </p:oleObj>
              </mc:Choice>
              <mc:Fallback>
                <p:oleObj name="ISIS/Draw Sketch" r:id="rId10" imgW="822960" imgH="1051560" progId="ISISServer">
                  <p:embed/>
                  <p:pic>
                    <p:nvPicPr>
                      <p:cNvPr id="0" name="Object 1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95400" y="1524000"/>
                        <a:ext cx="822325" cy="1050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3313" name="Text Box 17"/>
          <p:cNvSpPr txBox="1">
            <a:spLocks noChangeArrowheads="1"/>
          </p:cNvSpPr>
          <p:nvPr/>
        </p:nvSpPr>
        <p:spPr bwMode="auto">
          <a:xfrm>
            <a:off x="1431925" y="26320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183314" name="Text Box 18"/>
          <p:cNvSpPr txBox="1">
            <a:spLocks noChangeArrowheads="1"/>
          </p:cNvSpPr>
          <p:nvPr/>
        </p:nvSpPr>
        <p:spPr bwMode="auto">
          <a:xfrm>
            <a:off x="990600" y="2590800"/>
            <a:ext cx="3714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1200">
                <a:latin typeface="Arial Narrow" pitchFamily="34" charset="0"/>
              </a:rPr>
              <a:t>OH</a:t>
            </a:r>
          </a:p>
        </p:txBody>
      </p:sp>
      <p:sp>
        <p:nvSpPr>
          <p:cNvPr id="183315" name="Text Box 19"/>
          <p:cNvSpPr txBox="1">
            <a:spLocks noChangeArrowheads="1"/>
          </p:cNvSpPr>
          <p:nvPr/>
        </p:nvSpPr>
        <p:spPr bwMode="auto">
          <a:xfrm>
            <a:off x="1219200" y="2590800"/>
            <a:ext cx="3714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1200">
                <a:latin typeface="Arial Narrow" pitchFamily="34" charset="0"/>
              </a:rPr>
              <a:t>OH</a:t>
            </a:r>
          </a:p>
        </p:txBody>
      </p:sp>
      <p:sp>
        <p:nvSpPr>
          <p:cNvPr id="183316" name="Text Box 20"/>
          <p:cNvSpPr txBox="1">
            <a:spLocks noChangeArrowheads="1"/>
          </p:cNvSpPr>
          <p:nvPr/>
        </p:nvSpPr>
        <p:spPr bwMode="auto">
          <a:xfrm>
            <a:off x="1447800" y="2590800"/>
            <a:ext cx="3714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1200">
                <a:latin typeface="Arial Narrow" pitchFamily="34" charset="0"/>
              </a:rPr>
              <a:t>OH</a:t>
            </a:r>
          </a:p>
        </p:txBody>
      </p:sp>
      <p:sp>
        <p:nvSpPr>
          <p:cNvPr id="183317" name="Text Box 21"/>
          <p:cNvSpPr txBox="1">
            <a:spLocks noChangeArrowheads="1"/>
          </p:cNvSpPr>
          <p:nvPr/>
        </p:nvSpPr>
        <p:spPr bwMode="auto">
          <a:xfrm>
            <a:off x="2197100" y="-76200"/>
            <a:ext cx="47720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sz="4000">
                <a:solidFill>
                  <a:schemeClr val="accent2"/>
                </a:solidFill>
              </a:rPr>
              <a:t>Transistor moléculaire</a:t>
            </a: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8500" y="1303338"/>
            <a:ext cx="4178300" cy="4259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4323" name="Text Box 3"/>
          <p:cNvSpPr txBox="1">
            <a:spLocks noChangeArrowheads="1"/>
          </p:cNvSpPr>
          <p:nvPr/>
        </p:nvSpPr>
        <p:spPr bwMode="auto">
          <a:xfrm>
            <a:off x="2527300" y="-76200"/>
            <a:ext cx="41338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sz="4000">
                <a:solidFill>
                  <a:schemeClr val="accent2"/>
                </a:solidFill>
              </a:rPr>
              <a:t>Nanocapteur de pH</a:t>
            </a:r>
          </a:p>
        </p:txBody>
      </p:sp>
      <p:pic>
        <p:nvPicPr>
          <p:cNvPr id="1843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916113"/>
            <a:ext cx="3387725" cy="3646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4325" name="Rectangle 5"/>
          <p:cNvSpPr>
            <a:spLocks noChangeArrowheads="1"/>
          </p:cNvSpPr>
          <p:nvPr/>
        </p:nvSpPr>
        <p:spPr bwMode="auto">
          <a:xfrm>
            <a:off x="1649413" y="2005013"/>
            <a:ext cx="336550" cy="36036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84326" name="Rectangle 6"/>
          <p:cNvSpPr>
            <a:spLocks noChangeArrowheads="1"/>
          </p:cNvSpPr>
          <p:nvPr/>
        </p:nvSpPr>
        <p:spPr bwMode="auto">
          <a:xfrm>
            <a:off x="4813300" y="1504950"/>
            <a:ext cx="227013" cy="2397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84327" name="Text Box 7"/>
          <p:cNvSpPr txBox="1">
            <a:spLocks noChangeArrowheads="1"/>
          </p:cNvSpPr>
          <p:nvPr/>
        </p:nvSpPr>
        <p:spPr bwMode="auto">
          <a:xfrm>
            <a:off x="5486400" y="5638800"/>
            <a:ext cx="23939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2000">
                <a:latin typeface="Arial Narrow" pitchFamily="34" charset="0"/>
              </a:rPr>
              <a:t>Si monocristallin dopé p</a:t>
            </a:r>
            <a:endParaRPr lang="fr-FR" sz="2000"/>
          </a:p>
        </p:txBody>
      </p:sp>
      <p:sp>
        <p:nvSpPr>
          <p:cNvPr id="184328" name="Text Box 8"/>
          <p:cNvSpPr txBox="1">
            <a:spLocks noChangeArrowheads="1"/>
          </p:cNvSpPr>
          <p:nvPr/>
        </p:nvSpPr>
        <p:spPr bwMode="auto">
          <a:xfrm>
            <a:off x="2716213" y="3794125"/>
            <a:ext cx="6365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2000">
                <a:latin typeface="Arial Narrow" pitchFamily="34" charset="0"/>
              </a:rPr>
              <a:t>SEM</a:t>
            </a:r>
            <a:endParaRPr lang="fr-FR" sz="2000"/>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Text Box 2"/>
          <p:cNvSpPr txBox="1">
            <a:spLocks noChangeArrowheads="1"/>
          </p:cNvSpPr>
          <p:nvPr/>
        </p:nvSpPr>
        <p:spPr bwMode="auto">
          <a:xfrm>
            <a:off x="2949575" y="0"/>
            <a:ext cx="35274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4000">
                <a:solidFill>
                  <a:schemeClr val="accent2"/>
                </a:solidFill>
              </a:rPr>
              <a:t>Bio nanocapteur</a:t>
            </a:r>
          </a:p>
        </p:txBody>
      </p:sp>
      <p:grpSp>
        <p:nvGrpSpPr>
          <p:cNvPr id="185347" name="Group 3"/>
          <p:cNvGrpSpPr>
            <a:grpSpLocks/>
          </p:cNvGrpSpPr>
          <p:nvPr/>
        </p:nvGrpSpPr>
        <p:grpSpPr bwMode="auto">
          <a:xfrm>
            <a:off x="762000" y="1905000"/>
            <a:ext cx="7559675" cy="2836863"/>
            <a:chOff x="1008" y="1680"/>
            <a:chExt cx="3898" cy="1206"/>
          </a:xfrm>
        </p:grpSpPr>
        <p:pic>
          <p:nvPicPr>
            <p:cNvPr id="18534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84" y="2160"/>
              <a:ext cx="1776" cy="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534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6" y="1680"/>
              <a:ext cx="1210" cy="1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5350"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3648" y="1824"/>
              <a:ext cx="166" cy="9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535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24" y="2736"/>
              <a:ext cx="449" cy="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5352" name="Line 8"/>
            <p:cNvSpPr>
              <a:spLocks noChangeShapeType="1"/>
            </p:cNvSpPr>
            <p:nvPr/>
          </p:nvSpPr>
          <p:spPr bwMode="auto">
            <a:xfrm>
              <a:off x="1392" y="2160"/>
              <a:ext cx="384"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85353" name="Text Box 9"/>
            <p:cNvSpPr txBox="1">
              <a:spLocks noChangeArrowheads="1"/>
            </p:cNvSpPr>
            <p:nvPr/>
          </p:nvSpPr>
          <p:spPr bwMode="auto">
            <a:xfrm>
              <a:off x="1008" y="2016"/>
              <a:ext cx="316" cy="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1400">
                  <a:latin typeface="Arial Narrow" pitchFamily="34" charset="0"/>
                </a:rPr>
                <a:t>biotine</a:t>
              </a:r>
            </a:p>
          </p:txBody>
        </p:sp>
        <p:sp>
          <p:nvSpPr>
            <p:cNvPr id="185354" name="Line 10"/>
            <p:cNvSpPr>
              <a:spLocks noChangeShapeType="1"/>
            </p:cNvSpPr>
            <p:nvPr/>
          </p:nvSpPr>
          <p:spPr bwMode="auto">
            <a:xfrm>
              <a:off x="2256" y="2112"/>
              <a:ext cx="384"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85355" name="Text Box 11"/>
            <p:cNvSpPr txBox="1">
              <a:spLocks noChangeArrowheads="1"/>
            </p:cNvSpPr>
            <p:nvPr/>
          </p:nvSpPr>
          <p:spPr bwMode="auto">
            <a:xfrm>
              <a:off x="1776" y="1968"/>
              <a:ext cx="521" cy="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1400">
                  <a:latin typeface="Arial Narrow" pitchFamily="34" charset="0"/>
                </a:rPr>
                <a:t>streptavidine</a:t>
              </a:r>
            </a:p>
          </p:txBody>
        </p:sp>
        <p:sp>
          <p:nvSpPr>
            <p:cNvPr id="185356" name="Text Box 12"/>
            <p:cNvSpPr txBox="1">
              <a:spLocks noChangeArrowheads="1"/>
            </p:cNvSpPr>
            <p:nvPr/>
          </p:nvSpPr>
          <p:spPr bwMode="auto">
            <a:xfrm>
              <a:off x="2496" y="2736"/>
              <a:ext cx="1066" cy="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1600" i="1">
                  <a:solidFill>
                    <a:srgbClr val="FF3300"/>
                  </a:solidFill>
                  <a:latin typeface="Comic Sans MS" pitchFamily="66" charset="0"/>
                </a:rPr>
                <a:t>10 pM de sensibilité</a:t>
              </a:r>
            </a:p>
          </p:txBody>
        </p:sp>
      </p:grpSp>
      <p:sp>
        <p:nvSpPr>
          <p:cNvPr id="185357" name="Rectangle 13"/>
          <p:cNvSpPr>
            <a:spLocks noChangeArrowheads="1"/>
          </p:cNvSpPr>
          <p:nvPr/>
        </p:nvSpPr>
        <p:spPr bwMode="auto">
          <a:xfrm>
            <a:off x="3044825" y="5283200"/>
            <a:ext cx="32686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sz="1600">
                <a:solidFill>
                  <a:srgbClr val="0000FF"/>
                </a:solidFill>
              </a:rPr>
              <a:t>Y. Cui et al. </a:t>
            </a:r>
            <a:r>
              <a:rPr lang="fr-FR" sz="1600" i="1">
                <a:solidFill>
                  <a:srgbClr val="0000FF"/>
                </a:solidFill>
              </a:rPr>
              <a:t>Science</a:t>
            </a:r>
            <a:r>
              <a:rPr lang="fr-FR" sz="1600">
                <a:solidFill>
                  <a:srgbClr val="0000FF"/>
                </a:solidFill>
              </a:rPr>
              <a:t>, </a:t>
            </a:r>
            <a:r>
              <a:rPr lang="fr-FR" sz="1600" b="1">
                <a:solidFill>
                  <a:srgbClr val="0000FF"/>
                </a:solidFill>
              </a:rPr>
              <a:t>2001</a:t>
            </a:r>
            <a:r>
              <a:rPr lang="fr-FR" sz="1600">
                <a:solidFill>
                  <a:srgbClr val="0000FF"/>
                </a:solidFill>
              </a:rPr>
              <a:t>, 293, 1289</a:t>
            </a:r>
            <a:endParaRPr lang="fr-FR" sz="1200">
              <a:solidFill>
                <a:srgbClr val="0000FF"/>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a:xfrm>
            <a:off x="685800" y="-228600"/>
            <a:ext cx="7772400" cy="1143000"/>
          </a:xfrm>
        </p:spPr>
        <p:txBody>
          <a:bodyPr/>
          <a:lstStyle/>
          <a:p>
            <a:r>
              <a:rPr lang="fr-FR" sz="3600">
                <a:solidFill>
                  <a:srgbClr val="00FFFF"/>
                </a:solidFill>
                <a:latin typeface="Arial" charset="0"/>
              </a:rPr>
              <a:t>Exemple</a:t>
            </a:r>
          </a:p>
        </p:txBody>
      </p:sp>
      <p:sp>
        <p:nvSpPr>
          <p:cNvPr id="191491" name="Rectangle 3"/>
          <p:cNvSpPr>
            <a:spLocks noGrp="1" noChangeArrowheads="1"/>
          </p:cNvSpPr>
          <p:nvPr>
            <p:ph type="body" idx="1"/>
          </p:nvPr>
        </p:nvSpPr>
        <p:spPr>
          <a:xfrm>
            <a:off x="381000" y="914400"/>
            <a:ext cx="8382000" cy="5715000"/>
          </a:xfrm>
        </p:spPr>
        <p:txBody>
          <a:bodyPr/>
          <a:lstStyle/>
          <a:p>
            <a:pPr algn="just">
              <a:buFontTx/>
              <a:buNone/>
            </a:pPr>
            <a:r>
              <a:rPr lang="fr-FR" sz="2800">
                <a:solidFill>
                  <a:schemeClr val="bg1"/>
                </a:solidFill>
                <a:cs typeface="Times New Roman" pitchFamily="18" charset="0"/>
              </a:rPr>
              <a:t>	On considère l'atome de sodium 1s</a:t>
            </a:r>
            <a:r>
              <a:rPr lang="fr-FR" sz="2800" baseline="30000">
                <a:solidFill>
                  <a:schemeClr val="bg1"/>
                </a:solidFill>
                <a:cs typeface="Times New Roman" pitchFamily="18" charset="0"/>
              </a:rPr>
              <a:t>2</a:t>
            </a:r>
            <a:r>
              <a:rPr lang="fr-FR" sz="2800">
                <a:solidFill>
                  <a:schemeClr val="bg1"/>
                </a:solidFill>
                <a:cs typeface="Times New Roman" pitchFamily="18" charset="0"/>
              </a:rPr>
              <a:t> 2s</a:t>
            </a:r>
            <a:r>
              <a:rPr lang="fr-FR" sz="2800" baseline="30000">
                <a:solidFill>
                  <a:schemeClr val="bg1"/>
                </a:solidFill>
                <a:cs typeface="Times New Roman" pitchFamily="18" charset="0"/>
              </a:rPr>
              <a:t>2</a:t>
            </a:r>
            <a:r>
              <a:rPr lang="fr-FR" sz="2800">
                <a:solidFill>
                  <a:schemeClr val="bg1"/>
                </a:solidFill>
                <a:cs typeface="Times New Roman" pitchFamily="18" charset="0"/>
              </a:rPr>
              <a:t> 2p</a:t>
            </a:r>
            <a:r>
              <a:rPr lang="fr-FR" sz="2800" baseline="30000">
                <a:solidFill>
                  <a:schemeClr val="bg1"/>
                </a:solidFill>
                <a:cs typeface="Times New Roman" pitchFamily="18" charset="0"/>
              </a:rPr>
              <a:t>6</a:t>
            </a:r>
            <a:r>
              <a:rPr lang="fr-FR" sz="2800">
                <a:solidFill>
                  <a:schemeClr val="bg1"/>
                </a:solidFill>
                <a:cs typeface="Times New Roman" pitchFamily="18" charset="0"/>
              </a:rPr>
              <a:t> 3s</a:t>
            </a:r>
            <a:r>
              <a:rPr lang="fr-FR" sz="2800" baseline="30000">
                <a:solidFill>
                  <a:schemeClr val="bg1"/>
                </a:solidFill>
                <a:cs typeface="Times New Roman" pitchFamily="18" charset="0"/>
              </a:rPr>
              <a:t>1</a:t>
            </a:r>
            <a:r>
              <a:rPr lang="fr-FR" sz="2800">
                <a:solidFill>
                  <a:schemeClr val="bg1"/>
                </a:solidFill>
                <a:cs typeface="Times New Roman" pitchFamily="18" charset="0"/>
              </a:rPr>
              <a:t>  :</a:t>
            </a:r>
          </a:p>
          <a:p>
            <a:pPr algn="just">
              <a:buFontTx/>
              <a:buNone/>
            </a:pPr>
            <a:r>
              <a:rPr lang="fr-FR" sz="2800">
                <a:solidFill>
                  <a:schemeClr val="bg1"/>
                </a:solidFill>
                <a:cs typeface="Times New Roman" pitchFamily="18" charset="0"/>
              </a:rPr>
              <a:t>	Représenter les cases quantiques correspondantes en faisant apparaître pour chaque case la valeur des nombres quantiques correspondants</a:t>
            </a:r>
          </a:p>
          <a:p>
            <a:pPr algn="just">
              <a:buFontTx/>
              <a:buNone/>
            </a:pPr>
            <a:r>
              <a:rPr lang="fr-FR" sz="2800">
                <a:solidFill>
                  <a:schemeClr val="bg1"/>
                </a:solidFill>
                <a:cs typeface="Times New Roman" pitchFamily="18" charset="0"/>
              </a:rPr>
              <a:t>	D'après cette structure le sodium est-il paramagnétique ou diamagnétique (justifier la réponse)</a:t>
            </a:r>
          </a:p>
          <a:p>
            <a:pPr algn="just">
              <a:buFontTx/>
              <a:buNone/>
            </a:pPr>
            <a:r>
              <a:rPr lang="fr-FR" sz="2800">
                <a:solidFill>
                  <a:schemeClr val="bg1"/>
                </a:solidFill>
                <a:cs typeface="Times New Roman" pitchFamily="18" charset="0"/>
              </a:rPr>
              <a:t>	Expliquer pourquoi la polarisabilité du sodium est grande</a:t>
            </a:r>
          </a:p>
          <a:p>
            <a:pPr algn="just">
              <a:buFontTx/>
              <a:buNone/>
            </a:pPr>
            <a:r>
              <a:rPr lang="fr-FR" sz="2800">
                <a:solidFill>
                  <a:schemeClr val="bg1"/>
                </a:solidFill>
                <a:cs typeface="Times New Roman" pitchFamily="18" charset="0"/>
              </a:rPr>
              <a:t>	La structure électronique du sodium peut également être notée : (Ne) 3s</a:t>
            </a:r>
            <a:r>
              <a:rPr lang="fr-FR" sz="2800" baseline="30000">
                <a:solidFill>
                  <a:schemeClr val="bg1"/>
                </a:solidFill>
                <a:cs typeface="Times New Roman" pitchFamily="18" charset="0"/>
              </a:rPr>
              <a:t>1</a:t>
            </a:r>
            <a:r>
              <a:rPr lang="fr-FR" sz="2800">
                <a:solidFill>
                  <a:schemeClr val="bg1"/>
                </a:solidFill>
                <a:cs typeface="Times New Roman" pitchFamily="18" charset="0"/>
              </a:rPr>
              <a:t> ; dire pourquoi </a:t>
            </a:r>
            <a:endParaRPr lang="fr-FR" sz="280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91491">
                                            <p:txEl>
                                              <p:pRg st="0" end="0"/>
                                            </p:txEl>
                                          </p:spTgt>
                                        </p:tgtEl>
                                        <p:attrNameLst>
                                          <p:attrName>style.visibility</p:attrName>
                                        </p:attrNameLst>
                                      </p:cBhvr>
                                      <p:to>
                                        <p:strVal val="visible"/>
                                      </p:to>
                                    </p:set>
                                    <p:anim calcmode="lin" valueType="num">
                                      <p:cBhvr additive="base">
                                        <p:cTn id="7" dur="500" fill="hold"/>
                                        <p:tgtEl>
                                          <p:spTgt spid="19149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9149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91491">
                                            <p:txEl>
                                              <p:pRg st="1" end="1"/>
                                            </p:txEl>
                                          </p:spTgt>
                                        </p:tgtEl>
                                        <p:attrNameLst>
                                          <p:attrName>style.visibility</p:attrName>
                                        </p:attrNameLst>
                                      </p:cBhvr>
                                      <p:to>
                                        <p:strVal val="visible"/>
                                      </p:to>
                                    </p:set>
                                    <p:anim calcmode="lin" valueType="num">
                                      <p:cBhvr additive="base">
                                        <p:cTn id="13" dur="500" fill="hold"/>
                                        <p:tgtEl>
                                          <p:spTgt spid="19149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9149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91491">
                                            <p:txEl>
                                              <p:pRg st="2" end="2"/>
                                            </p:txEl>
                                          </p:spTgt>
                                        </p:tgtEl>
                                        <p:attrNameLst>
                                          <p:attrName>style.visibility</p:attrName>
                                        </p:attrNameLst>
                                      </p:cBhvr>
                                      <p:to>
                                        <p:strVal val="visible"/>
                                      </p:to>
                                    </p:set>
                                    <p:anim calcmode="lin" valueType="num">
                                      <p:cBhvr additive="base">
                                        <p:cTn id="19" dur="500" fill="hold"/>
                                        <p:tgtEl>
                                          <p:spTgt spid="19149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9149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91491">
                                            <p:txEl>
                                              <p:pRg st="3" end="3"/>
                                            </p:txEl>
                                          </p:spTgt>
                                        </p:tgtEl>
                                        <p:attrNameLst>
                                          <p:attrName>style.visibility</p:attrName>
                                        </p:attrNameLst>
                                      </p:cBhvr>
                                      <p:to>
                                        <p:strVal val="visible"/>
                                      </p:to>
                                    </p:set>
                                    <p:anim calcmode="lin" valueType="num">
                                      <p:cBhvr additive="base">
                                        <p:cTn id="25" dur="500" fill="hold"/>
                                        <p:tgtEl>
                                          <p:spTgt spid="191491">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9149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91491">
                                            <p:txEl>
                                              <p:pRg st="4" end="4"/>
                                            </p:txEl>
                                          </p:spTgt>
                                        </p:tgtEl>
                                        <p:attrNameLst>
                                          <p:attrName>style.visibility</p:attrName>
                                        </p:attrNameLst>
                                      </p:cBhvr>
                                      <p:to>
                                        <p:strVal val="visible"/>
                                      </p:to>
                                    </p:set>
                                    <p:anim calcmode="lin" valueType="num">
                                      <p:cBhvr additive="base">
                                        <p:cTn id="31" dur="500" fill="hold"/>
                                        <p:tgtEl>
                                          <p:spTgt spid="191491">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91491">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491"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6850" name="Picture 2" descr="img14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30163"/>
            <a:ext cx="1993900" cy="6854825"/>
          </a:xfrm>
          <a:prstGeom prst="rect">
            <a:avLst/>
          </a:prstGeom>
          <a:solidFill>
            <a:schemeClr val="bg1"/>
          </a:solidFill>
        </p:spPr>
      </p:pic>
      <p:sp>
        <p:nvSpPr>
          <p:cNvPr id="206852" name="Text Box 4"/>
          <p:cNvSpPr txBox="1">
            <a:spLocks noChangeArrowheads="1"/>
          </p:cNvSpPr>
          <p:nvPr/>
        </p:nvSpPr>
        <p:spPr bwMode="auto">
          <a:xfrm>
            <a:off x="227013" y="141288"/>
            <a:ext cx="2898775"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sz="2800">
                <a:solidFill>
                  <a:srgbClr val="00FFFF"/>
                </a:solidFill>
                <a:latin typeface="Arial" charset="0"/>
              </a:rPr>
              <a:t>Début du tableau</a:t>
            </a:r>
          </a:p>
          <a:p>
            <a:pPr algn="ctr"/>
            <a:r>
              <a:rPr lang="fr-FR" sz="2800">
                <a:solidFill>
                  <a:srgbClr val="00FFFF"/>
                </a:solidFill>
                <a:latin typeface="Arial" charset="0"/>
              </a:rPr>
              <a:t>périodique</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290" name="Picture 1026" descr="A:\Table de Mendé.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8275" y="1295400"/>
            <a:ext cx="6257925" cy="2193925"/>
          </a:xfrm>
          <a:prstGeom prst="rect">
            <a:avLst/>
          </a:prstGeom>
          <a:noFill/>
          <a:extLst>
            <a:ext uri="{909E8E84-426E-40DD-AFC4-6F175D3DCCD1}">
              <a14:hiddenFill xmlns:a14="http://schemas.microsoft.com/office/drawing/2010/main">
                <a:solidFill>
                  <a:srgbClr val="FFFFFF"/>
                </a:solidFill>
              </a14:hiddenFill>
            </a:ext>
          </a:extLst>
        </p:spPr>
      </p:pic>
      <p:grpSp>
        <p:nvGrpSpPr>
          <p:cNvPr id="140291" name="Group 1027"/>
          <p:cNvGrpSpPr>
            <a:grpSpLocks/>
          </p:cNvGrpSpPr>
          <p:nvPr/>
        </p:nvGrpSpPr>
        <p:grpSpPr bwMode="auto">
          <a:xfrm>
            <a:off x="746125" y="4114800"/>
            <a:ext cx="2530475" cy="1677988"/>
            <a:chOff x="470" y="2793"/>
            <a:chExt cx="1594" cy="1057"/>
          </a:xfrm>
        </p:grpSpPr>
        <p:sp>
          <p:nvSpPr>
            <p:cNvPr id="140292" name="Rectangle 1028"/>
            <p:cNvSpPr>
              <a:spLocks noChangeArrowheads="1"/>
            </p:cNvSpPr>
            <p:nvPr/>
          </p:nvSpPr>
          <p:spPr bwMode="auto">
            <a:xfrm>
              <a:off x="912" y="3600"/>
              <a:ext cx="240" cy="2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40293" name="Rectangle 1029"/>
            <p:cNvSpPr>
              <a:spLocks noChangeArrowheads="1"/>
            </p:cNvSpPr>
            <p:nvPr/>
          </p:nvSpPr>
          <p:spPr bwMode="auto">
            <a:xfrm>
              <a:off x="912" y="3168"/>
              <a:ext cx="240" cy="2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40294" name="Rectangle 1030"/>
            <p:cNvSpPr>
              <a:spLocks noChangeArrowheads="1"/>
            </p:cNvSpPr>
            <p:nvPr/>
          </p:nvSpPr>
          <p:spPr bwMode="auto">
            <a:xfrm>
              <a:off x="1344" y="2832"/>
              <a:ext cx="240" cy="2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40295" name="Rectangle 1031"/>
            <p:cNvSpPr>
              <a:spLocks noChangeArrowheads="1"/>
            </p:cNvSpPr>
            <p:nvPr/>
          </p:nvSpPr>
          <p:spPr bwMode="auto">
            <a:xfrm>
              <a:off x="1584" y="2832"/>
              <a:ext cx="240" cy="2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40296" name="Rectangle 1032"/>
            <p:cNvSpPr>
              <a:spLocks noChangeArrowheads="1"/>
            </p:cNvSpPr>
            <p:nvPr/>
          </p:nvSpPr>
          <p:spPr bwMode="auto">
            <a:xfrm>
              <a:off x="1824" y="2832"/>
              <a:ext cx="240" cy="2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40297" name="Line 1033"/>
            <p:cNvSpPr>
              <a:spLocks noChangeShapeType="1"/>
            </p:cNvSpPr>
            <p:nvPr/>
          </p:nvSpPr>
          <p:spPr bwMode="auto">
            <a:xfrm flipV="1">
              <a:off x="960" y="3648"/>
              <a:ext cx="0" cy="144"/>
            </a:xfrm>
            <a:prstGeom prst="line">
              <a:avLst/>
            </a:prstGeom>
            <a:noFill/>
            <a:ln w="9525">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40298" name="Line 1034"/>
            <p:cNvSpPr>
              <a:spLocks noChangeShapeType="1"/>
            </p:cNvSpPr>
            <p:nvPr/>
          </p:nvSpPr>
          <p:spPr bwMode="auto">
            <a:xfrm flipV="1">
              <a:off x="1728" y="2880"/>
              <a:ext cx="0" cy="144"/>
            </a:xfrm>
            <a:prstGeom prst="line">
              <a:avLst/>
            </a:prstGeom>
            <a:noFill/>
            <a:ln w="9525">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40299" name="Line 1035"/>
            <p:cNvSpPr>
              <a:spLocks noChangeShapeType="1"/>
            </p:cNvSpPr>
            <p:nvPr/>
          </p:nvSpPr>
          <p:spPr bwMode="auto">
            <a:xfrm flipV="1">
              <a:off x="1440" y="2880"/>
              <a:ext cx="0" cy="144"/>
            </a:xfrm>
            <a:prstGeom prst="line">
              <a:avLst/>
            </a:prstGeom>
            <a:noFill/>
            <a:ln w="9525">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40300" name="Line 1036"/>
            <p:cNvSpPr>
              <a:spLocks noChangeShapeType="1"/>
            </p:cNvSpPr>
            <p:nvPr/>
          </p:nvSpPr>
          <p:spPr bwMode="auto">
            <a:xfrm flipV="1">
              <a:off x="960" y="3216"/>
              <a:ext cx="0" cy="144"/>
            </a:xfrm>
            <a:prstGeom prst="line">
              <a:avLst/>
            </a:prstGeom>
            <a:noFill/>
            <a:ln w="9525">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40301" name="Line 1037"/>
            <p:cNvSpPr>
              <a:spLocks noChangeShapeType="1"/>
            </p:cNvSpPr>
            <p:nvPr/>
          </p:nvSpPr>
          <p:spPr bwMode="auto">
            <a:xfrm>
              <a:off x="1056" y="3216"/>
              <a:ext cx="0" cy="144"/>
            </a:xfrm>
            <a:prstGeom prst="line">
              <a:avLst/>
            </a:prstGeom>
            <a:noFill/>
            <a:ln w="9525">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40302" name="Line 1038"/>
            <p:cNvSpPr>
              <a:spLocks noChangeShapeType="1"/>
            </p:cNvSpPr>
            <p:nvPr/>
          </p:nvSpPr>
          <p:spPr bwMode="auto">
            <a:xfrm>
              <a:off x="1056" y="3648"/>
              <a:ext cx="0" cy="144"/>
            </a:xfrm>
            <a:prstGeom prst="line">
              <a:avLst/>
            </a:prstGeom>
            <a:noFill/>
            <a:ln w="9525">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40303" name="Text Box 1039"/>
            <p:cNvSpPr txBox="1">
              <a:spLocks noChangeArrowheads="1"/>
            </p:cNvSpPr>
            <p:nvPr/>
          </p:nvSpPr>
          <p:spPr bwMode="auto">
            <a:xfrm>
              <a:off x="470" y="3600"/>
              <a:ext cx="258"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2000"/>
                <a:t>1s</a:t>
              </a:r>
            </a:p>
          </p:txBody>
        </p:sp>
        <p:sp>
          <p:nvSpPr>
            <p:cNvPr id="140304" name="Text Box 1040"/>
            <p:cNvSpPr txBox="1">
              <a:spLocks noChangeArrowheads="1"/>
            </p:cNvSpPr>
            <p:nvPr/>
          </p:nvSpPr>
          <p:spPr bwMode="auto">
            <a:xfrm>
              <a:off x="518" y="3177"/>
              <a:ext cx="11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sz="2000"/>
            </a:p>
          </p:txBody>
        </p:sp>
        <p:sp>
          <p:nvSpPr>
            <p:cNvPr id="140305" name="Text Box 1041"/>
            <p:cNvSpPr txBox="1">
              <a:spLocks noChangeArrowheads="1"/>
            </p:cNvSpPr>
            <p:nvPr/>
          </p:nvSpPr>
          <p:spPr bwMode="auto">
            <a:xfrm>
              <a:off x="480" y="3158"/>
              <a:ext cx="258"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2000"/>
                <a:t>2s</a:t>
              </a:r>
            </a:p>
          </p:txBody>
        </p:sp>
        <p:sp>
          <p:nvSpPr>
            <p:cNvPr id="140306" name="Text Box 1042"/>
            <p:cNvSpPr txBox="1">
              <a:spLocks noChangeArrowheads="1"/>
            </p:cNvSpPr>
            <p:nvPr/>
          </p:nvSpPr>
          <p:spPr bwMode="auto">
            <a:xfrm>
              <a:off x="480" y="2793"/>
              <a:ext cx="27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2000"/>
                <a:t>2p</a:t>
              </a:r>
            </a:p>
          </p:txBody>
        </p:sp>
      </p:grpSp>
      <p:sp>
        <p:nvSpPr>
          <p:cNvPr id="140307" name="Text Box 1043"/>
          <p:cNvSpPr txBox="1">
            <a:spLocks noChangeArrowheads="1"/>
          </p:cNvSpPr>
          <p:nvPr/>
        </p:nvSpPr>
        <p:spPr bwMode="auto">
          <a:xfrm>
            <a:off x="842963" y="6019800"/>
            <a:ext cx="25860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2000"/>
              <a:t>Atome de carbone isolé</a:t>
            </a:r>
          </a:p>
        </p:txBody>
      </p:sp>
      <p:sp>
        <p:nvSpPr>
          <p:cNvPr id="140308" name="Text Box 1044"/>
          <p:cNvSpPr txBox="1">
            <a:spLocks noChangeArrowheads="1"/>
          </p:cNvSpPr>
          <p:nvPr/>
        </p:nvSpPr>
        <p:spPr bwMode="auto">
          <a:xfrm>
            <a:off x="228600" y="0"/>
            <a:ext cx="8686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fr-FR" sz="3600">
                <a:latin typeface="Arial" charset="0"/>
              </a:rPr>
              <a:t>Exemple : l’atome de carbone</a:t>
            </a:r>
          </a:p>
        </p:txBody>
      </p:sp>
      <p:sp>
        <p:nvSpPr>
          <p:cNvPr id="140309" name="Rectangle 1045"/>
          <p:cNvSpPr>
            <a:spLocks noChangeArrowheads="1"/>
          </p:cNvSpPr>
          <p:nvPr/>
        </p:nvSpPr>
        <p:spPr bwMode="auto">
          <a:xfrm>
            <a:off x="6248400" y="1752600"/>
            <a:ext cx="304800" cy="457200"/>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40310" name="Text Box 1046"/>
          <p:cNvSpPr txBox="1">
            <a:spLocks noChangeArrowheads="1"/>
          </p:cNvSpPr>
          <p:nvPr/>
        </p:nvSpPr>
        <p:spPr bwMode="auto">
          <a:xfrm>
            <a:off x="5559425" y="5957888"/>
            <a:ext cx="232251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sz="2000"/>
              <a:t>Atome de carbone</a:t>
            </a:r>
          </a:p>
          <a:p>
            <a:pPr algn="ctr"/>
            <a:r>
              <a:rPr lang="fr-FR" sz="2000"/>
              <a:t>combiné : </a:t>
            </a:r>
            <a:r>
              <a:rPr lang="fr-FR" sz="2000">
                <a:solidFill>
                  <a:srgbClr val="FF0000"/>
                </a:solidFill>
              </a:rPr>
              <a:t>tétravalent</a:t>
            </a:r>
            <a:endParaRPr lang="fr-FR" sz="2000"/>
          </a:p>
        </p:txBody>
      </p:sp>
      <p:sp>
        <p:nvSpPr>
          <p:cNvPr id="140311" name="Rectangle 1047"/>
          <p:cNvSpPr>
            <a:spLocks noChangeArrowheads="1"/>
          </p:cNvSpPr>
          <p:nvPr/>
        </p:nvSpPr>
        <p:spPr bwMode="auto">
          <a:xfrm>
            <a:off x="6096000" y="5395913"/>
            <a:ext cx="381000" cy="381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40312" name="Rectangle 1048"/>
          <p:cNvSpPr>
            <a:spLocks noChangeArrowheads="1"/>
          </p:cNvSpPr>
          <p:nvPr/>
        </p:nvSpPr>
        <p:spPr bwMode="auto">
          <a:xfrm>
            <a:off x="6096000" y="4710113"/>
            <a:ext cx="381000" cy="381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40313" name="Rectangle 1049"/>
          <p:cNvSpPr>
            <a:spLocks noChangeArrowheads="1"/>
          </p:cNvSpPr>
          <p:nvPr/>
        </p:nvSpPr>
        <p:spPr bwMode="auto">
          <a:xfrm>
            <a:off x="6781800" y="4176713"/>
            <a:ext cx="381000" cy="381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40314" name="Rectangle 1050"/>
          <p:cNvSpPr>
            <a:spLocks noChangeArrowheads="1"/>
          </p:cNvSpPr>
          <p:nvPr/>
        </p:nvSpPr>
        <p:spPr bwMode="auto">
          <a:xfrm>
            <a:off x="7162800" y="4176713"/>
            <a:ext cx="381000" cy="381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40315" name="Rectangle 1051"/>
          <p:cNvSpPr>
            <a:spLocks noChangeArrowheads="1"/>
          </p:cNvSpPr>
          <p:nvPr/>
        </p:nvSpPr>
        <p:spPr bwMode="auto">
          <a:xfrm>
            <a:off x="7543800" y="4176713"/>
            <a:ext cx="381000" cy="381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40316" name="Line 1052"/>
          <p:cNvSpPr>
            <a:spLocks noChangeShapeType="1"/>
          </p:cNvSpPr>
          <p:nvPr/>
        </p:nvSpPr>
        <p:spPr bwMode="auto">
          <a:xfrm flipV="1">
            <a:off x="6172200" y="5472113"/>
            <a:ext cx="0" cy="228600"/>
          </a:xfrm>
          <a:prstGeom prst="line">
            <a:avLst/>
          </a:prstGeom>
          <a:noFill/>
          <a:ln w="9525">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40317" name="Line 1053"/>
          <p:cNvSpPr>
            <a:spLocks noChangeShapeType="1"/>
          </p:cNvSpPr>
          <p:nvPr/>
        </p:nvSpPr>
        <p:spPr bwMode="auto">
          <a:xfrm flipV="1">
            <a:off x="7391400" y="4252913"/>
            <a:ext cx="0" cy="228600"/>
          </a:xfrm>
          <a:prstGeom prst="line">
            <a:avLst/>
          </a:prstGeom>
          <a:noFill/>
          <a:ln w="9525">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40318" name="Line 1054"/>
          <p:cNvSpPr>
            <a:spLocks noChangeShapeType="1"/>
          </p:cNvSpPr>
          <p:nvPr/>
        </p:nvSpPr>
        <p:spPr bwMode="auto">
          <a:xfrm flipV="1">
            <a:off x="6934200" y="4252913"/>
            <a:ext cx="0" cy="228600"/>
          </a:xfrm>
          <a:prstGeom prst="line">
            <a:avLst/>
          </a:prstGeom>
          <a:noFill/>
          <a:ln w="9525">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40319" name="Line 1055"/>
          <p:cNvSpPr>
            <a:spLocks noChangeShapeType="1"/>
          </p:cNvSpPr>
          <p:nvPr/>
        </p:nvSpPr>
        <p:spPr bwMode="auto">
          <a:xfrm flipV="1">
            <a:off x="6248400" y="4786313"/>
            <a:ext cx="0" cy="228600"/>
          </a:xfrm>
          <a:prstGeom prst="line">
            <a:avLst/>
          </a:prstGeom>
          <a:noFill/>
          <a:ln w="9525">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40320" name="Line 1056"/>
          <p:cNvSpPr>
            <a:spLocks noChangeShapeType="1"/>
          </p:cNvSpPr>
          <p:nvPr/>
        </p:nvSpPr>
        <p:spPr bwMode="auto">
          <a:xfrm>
            <a:off x="6324600" y="5472113"/>
            <a:ext cx="0" cy="228600"/>
          </a:xfrm>
          <a:prstGeom prst="line">
            <a:avLst/>
          </a:prstGeom>
          <a:noFill/>
          <a:ln w="9525">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40321" name="Text Box 1057"/>
          <p:cNvSpPr txBox="1">
            <a:spLocks noChangeArrowheads="1"/>
          </p:cNvSpPr>
          <p:nvPr/>
        </p:nvSpPr>
        <p:spPr bwMode="auto">
          <a:xfrm>
            <a:off x="5394325" y="5395913"/>
            <a:ext cx="4095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2000"/>
              <a:t>1s</a:t>
            </a:r>
          </a:p>
        </p:txBody>
      </p:sp>
      <p:sp>
        <p:nvSpPr>
          <p:cNvPr id="140322" name="Text Box 1058"/>
          <p:cNvSpPr txBox="1">
            <a:spLocks noChangeArrowheads="1"/>
          </p:cNvSpPr>
          <p:nvPr/>
        </p:nvSpPr>
        <p:spPr bwMode="auto">
          <a:xfrm>
            <a:off x="5470525" y="4724400"/>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sz="2000"/>
          </a:p>
        </p:txBody>
      </p:sp>
      <p:sp>
        <p:nvSpPr>
          <p:cNvPr id="140323" name="Text Box 1059"/>
          <p:cNvSpPr txBox="1">
            <a:spLocks noChangeArrowheads="1"/>
          </p:cNvSpPr>
          <p:nvPr/>
        </p:nvSpPr>
        <p:spPr bwMode="auto">
          <a:xfrm>
            <a:off x="5410200" y="4694238"/>
            <a:ext cx="4095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2000"/>
              <a:t>2s</a:t>
            </a:r>
          </a:p>
        </p:txBody>
      </p:sp>
      <p:sp>
        <p:nvSpPr>
          <p:cNvPr id="140324" name="Text Box 1060"/>
          <p:cNvSpPr txBox="1">
            <a:spLocks noChangeArrowheads="1"/>
          </p:cNvSpPr>
          <p:nvPr/>
        </p:nvSpPr>
        <p:spPr bwMode="auto">
          <a:xfrm>
            <a:off x="5410200" y="4114800"/>
            <a:ext cx="438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2000"/>
              <a:t>2p</a:t>
            </a:r>
          </a:p>
        </p:txBody>
      </p:sp>
      <p:sp>
        <p:nvSpPr>
          <p:cNvPr id="140325" name="Line 1061"/>
          <p:cNvSpPr>
            <a:spLocks noChangeShapeType="1"/>
          </p:cNvSpPr>
          <p:nvPr/>
        </p:nvSpPr>
        <p:spPr bwMode="auto">
          <a:xfrm flipV="1">
            <a:off x="7772400" y="4267200"/>
            <a:ext cx="0" cy="228600"/>
          </a:xfrm>
          <a:prstGeom prst="line">
            <a:avLst/>
          </a:prstGeom>
          <a:noFill/>
          <a:ln w="9525">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25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038" y="177800"/>
            <a:ext cx="8796337" cy="6497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35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81000"/>
            <a:ext cx="7315200" cy="567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685800" y="-228600"/>
            <a:ext cx="7772400" cy="1143000"/>
          </a:xfrm>
        </p:spPr>
        <p:txBody>
          <a:bodyPr/>
          <a:lstStyle/>
          <a:p>
            <a:r>
              <a:rPr lang="fr-FR" sz="3600">
                <a:solidFill>
                  <a:srgbClr val="00FFFF"/>
                </a:solidFill>
                <a:latin typeface="Arial" charset="0"/>
              </a:rPr>
              <a:t>Les nombres quantiques</a:t>
            </a:r>
          </a:p>
        </p:txBody>
      </p:sp>
      <p:sp>
        <p:nvSpPr>
          <p:cNvPr id="59395" name="Rectangle 3"/>
          <p:cNvSpPr>
            <a:spLocks noGrp="1" noChangeArrowheads="1"/>
          </p:cNvSpPr>
          <p:nvPr>
            <p:ph type="body" idx="1"/>
          </p:nvPr>
        </p:nvSpPr>
        <p:spPr>
          <a:xfrm>
            <a:off x="685800" y="838200"/>
            <a:ext cx="7772400" cy="5562600"/>
          </a:xfrm>
        </p:spPr>
        <p:txBody>
          <a:bodyPr/>
          <a:lstStyle/>
          <a:p>
            <a:endParaRPr lang="fr-FR" sz="2800">
              <a:solidFill>
                <a:schemeClr val="bg1"/>
              </a:solidFill>
            </a:endParaRPr>
          </a:p>
          <a:p>
            <a:r>
              <a:rPr lang="fr-FR" sz="2800">
                <a:solidFill>
                  <a:schemeClr val="bg1"/>
                </a:solidFill>
              </a:rPr>
              <a:t>Trois nombres quantiques apparaissent lors de la résolution de l’équation de Schrödinger :</a:t>
            </a:r>
          </a:p>
          <a:p>
            <a:pPr marL="960438" lvl="1"/>
            <a:r>
              <a:rPr lang="fr-FR">
                <a:solidFill>
                  <a:schemeClr val="bg1"/>
                </a:solidFill>
              </a:rPr>
              <a:t>Le nombre quantique principal : </a:t>
            </a:r>
            <a:r>
              <a:rPr lang="fr-FR" i="1">
                <a:solidFill>
                  <a:schemeClr val="bg1"/>
                </a:solidFill>
              </a:rPr>
              <a:t>n</a:t>
            </a:r>
          </a:p>
          <a:p>
            <a:pPr marL="960438" lvl="1"/>
            <a:r>
              <a:rPr lang="fr-FR">
                <a:solidFill>
                  <a:schemeClr val="bg1"/>
                </a:solidFill>
              </a:rPr>
              <a:t>Le nombre quantique secondaire : </a:t>
            </a:r>
            <a:r>
              <a:rPr lang="fr-FR" i="1">
                <a:solidFill>
                  <a:schemeClr val="bg1"/>
                </a:solidFill>
              </a:rPr>
              <a:t>l</a:t>
            </a:r>
          </a:p>
          <a:p>
            <a:pPr marL="960438" lvl="1"/>
            <a:r>
              <a:rPr lang="fr-FR">
                <a:solidFill>
                  <a:schemeClr val="bg1"/>
                </a:solidFill>
              </a:rPr>
              <a:t>Le nombre quantique magnétique : </a:t>
            </a:r>
            <a:r>
              <a:rPr lang="fr-FR" i="1">
                <a:solidFill>
                  <a:schemeClr val="bg1"/>
                </a:solidFill>
              </a:rPr>
              <a:t>m</a:t>
            </a:r>
            <a:r>
              <a:rPr lang="fr-FR">
                <a:solidFill>
                  <a:schemeClr val="bg1"/>
                </a:solidFill>
              </a:rPr>
              <a:t> (ou </a:t>
            </a:r>
            <a:r>
              <a:rPr lang="fr-FR" i="1">
                <a:solidFill>
                  <a:schemeClr val="bg1"/>
                </a:solidFill>
              </a:rPr>
              <a:t>m</a:t>
            </a:r>
            <a:r>
              <a:rPr lang="fr-FR" i="1" baseline="-25000">
                <a:solidFill>
                  <a:schemeClr val="bg1"/>
                </a:solidFill>
              </a:rPr>
              <a:t>l</a:t>
            </a:r>
            <a:r>
              <a:rPr lang="fr-FR">
                <a:solidFill>
                  <a:schemeClr val="bg1"/>
                </a:solidFill>
              </a:rPr>
              <a:t>)</a:t>
            </a:r>
          </a:p>
          <a:p>
            <a:pPr marL="960438" lvl="1">
              <a:buFontTx/>
              <a:buNone/>
            </a:pPr>
            <a:endParaRPr lang="fr-FR">
              <a:solidFill>
                <a:schemeClr val="bg1"/>
              </a:solidFill>
            </a:endParaRPr>
          </a:p>
          <a:p>
            <a:r>
              <a:rPr lang="fr-FR" sz="2800">
                <a:solidFill>
                  <a:schemeClr val="bg1"/>
                </a:solidFill>
              </a:rPr>
              <a:t>Un quatrième nombre quantique doit être introduit</a:t>
            </a:r>
          </a:p>
          <a:p>
            <a:pPr marL="960438" lvl="1"/>
            <a:r>
              <a:rPr lang="fr-FR">
                <a:solidFill>
                  <a:schemeClr val="bg1"/>
                </a:solidFill>
              </a:rPr>
              <a:t>Le nombre quantique de spin : </a:t>
            </a:r>
            <a:r>
              <a:rPr lang="fr-FR" i="1">
                <a:solidFill>
                  <a:schemeClr val="bg1"/>
                </a:solidFill>
              </a:rPr>
              <a:t>s</a:t>
            </a:r>
            <a:r>
              <a:rPr lang="fr-FR">
                <a:solidFill>
                  <a:schemeClr val="bg1"/>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9395">
                                            <p:txEl>
                                              <p:pRg st="1" end="1"/>
                                            </p:txEl>
                                          </p:spTgt>
                                        </p:tgtEl>
                                        <p:attrNameLst>
                                          <p:attrName>style.visibility</p:attrName>
                                        </p:attrNameLst>
                                      </p:cBhvr>
                                      <p:to>
                                        <p:strVal val="visible"/>
                                      </p:to>
                                    </p:set>
                                    <p:anim calcmode="lin" valueType="num">
                                      <p:cBhvr additive="base">
                                        <p:cTn id="7" dur="500" fill="hold"/>
                                        <p:tgtEl>
                                          <p:spTgt spid="59395">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9395">
                                            <p:txEl>
                                              <p:pRg st="1" end="1"/>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59395">
                                            <p:txEl>
                                              <p:pRg st="2" end="2"/>
                                            </p:txEl>
                                          </p:spTgt>
                                        </p:tgtEl>
                                        <p:attrNameLst>
                                          <p:attrName>style.visibility</p:attrName>
                                        </p:attrNameLst>
                                      </p:cBhvr>
                                      <p:to>
                                        <p:strVal val="visible"/>
                                      </p:to>
                                    </p:set>
                                    <p:anim calcmode="lin" valueType="num">
                                      <p:cBhvr additive="base">
                                        <p:cTn id="11" dur="500" fill="hold"/>
                                        <p:tgtEl>
                                          <p:spTgt spid="59395">
                                            <p:txEl>
                                              <p:pRg st="2" end="2"/>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59395">
                                            <p:txEl>
                                              <p:pRg st="2" end="2"/>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59395">
                                            <p:txEl>
                                              <p:pRg st="3" end="3"/>
                                            </p:txEl>
                                          </p:spTgt>
                                        </p:tgtEl>
                                        <p:attrNameLst>
                                          <p:attrName>style.visibility</p:attrName>
                                        </p:attrNameLst>
                                      </p:cBhvr>
                                      <p:to>
                                        <p:strVal val="visible"/>
                                      </p:to>
                                    </p:set>
                                    <p:anim calcmode="lin" valueType="num">
                                      <p:cBhvr additive="base">
                                        <p:cTn id="15" dur="500" fill="hold"/>
                                        <p:tgtEl>
                                          <p:spTgt spid="59395">
                                            <p:txEl>
                                              <p:pRg st="3" end="3"/>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59395">
                                            <p:txEl>
                                              <p:pRg st="3" end="3"/>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59395">
                                            <p:txEl>
                                              <p:pRg st="4" end="4"/>
                                            </p:txEl>
                                          </p:spTgt>
                                        </p:tgtEl>
                                        <p:attrNameLst>
                                          <p:attrName>style.visibility</p:attrName>
                                        </p:attrNameLst>
                                      </p:cBhvr>
                                      <p:to>
                                        <p:strVal val="visible"/>
                                      </p:to>
                                    </p:set>
                                    <p:anim calcmode="lin" valueType="num">
                                      <p:cBhvr additive="base">
                                        <p:cTn id="19" dur="500" fill="hold"/>
                                        <p:tgtEl>
                                          <p:spTgt spid="59395">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939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9395">
                                            <p:txEl>
                                              <p:pRg st="6" end="6"/>
                                            </p:txEl>
                                          </p:spTgt>
                                        </p:tgtEl>
                                        <p:attrNameLst>
                                          <p:attrName>style.visibility</p:attrName>
                                        </p:attrNameLst>
                                      </p:cBhvr>
                                      <p:to>
                                        <p:strVal val="visible"/>
                                      </p:to>
                                    </p:set>
                                    <p:anim calcmode="lin" valueType="num">
                                      <p:cBhvr additive="base">
                                        <p:cTn id="25" dur="500" fill="hold"/>
                                        <p:tgtEl>
                                          <p:spTgt spid="59395">
                                            <p:txEl>
                                              <p:pRg st="6" end="6"/>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9395">
                                            <p:txEl>
                                              <p:pRg st="6" end="6"/>
                                            </p:txEl>
                                          </p:spTgt>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59395">
                                            <p:txEl>
                                              <p:pRg st="7" end="7"/>
                                            </p:txEl>
                                          </p:spTgt>
                                        </p:tgtEl>
                                        <p:attrNameLst>
                                          <p:attrName>style.visibility</p:attrName>
                                        </p:attrNameLst>
                                      </p:cBhvr>
                                      <p:to>
                                        <p:strVal val="visible"/>
                                      </p:to>
                                    </p:set>
                                    <p:anim calcmode="lin" valueType="num">
                                      <p:cBhvr additive="base">
                                        <p:cTn id="29" dur="500" fill="hold"/>
                                        <p:tgtEl>
                                          <p:spTgt spid="59395">
                                            <p:txEl>
                                              <p:pRg st="7" end="7"/>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59395">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1936750"/>
            <a:ext cx="3581400" cy="324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5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911350"/>
            <a:ext cx="3505200" cy="308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564" name="Rectangle 4"/>
          <p:cNvSpPr>
            <a:spLocks noChangeArrowheads="1"/>
          </p:cNvSpPr>
          <p:nvPr/>
        </p:nvSpPr>
        <p:spPr bwMode="auto">
          <a:xfrm>
            <a:off x="1447800" y="5105400"/>
            <a:ext cx="17145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buClr>
                <a:srgbClr val="FF0000"/>
              </a:buClr>
              <a:buFont typeface="Wingdings" pitchFamily="2" charset="2"/>
              <a:buNone/>
            </a:pPr>
            <a:r>
              <a:rPr lang="fr-FR">
                <a:latin typeface="Symbol" pitchFamily="18" charset="2"/>
              </a:rPr>
              <a:t>l</a:t>
            </a:r>
            <a:r>
              <a:rPr lang="fr-FR">
                <a:latin typeface="Arial" charset="0"/>
              </a:rPr>
              <a:t> = 950 nm</a:t>
            </a:r>
          </a:p>
        </p:txBody>
      </p:sp>
      <p:sp>
        <p:nvSpPr>
          <p:cNvPr id="194565" name="Rectangle 5"/>
          <p:cNvSpPr>
            <a:spLocks noChangeArrowheads="1"/>
          </p:cNvSpPr>
          <p:nvPr/>
        </p:nvSpPr>
        <p:spPr bwMode="auto">
          <a:xfrm>
            <a:off x="5448300" y="5105400"/>
            <a:ext cx="17145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buClr>
                <a:srgbClr val="FF0000"/>
              </a:buClr>
              <a:buFont typeface="Wingdings" pitchFamily="2" charset="2"/>
              <a:buNone/>
            </a:pPr>
            <a:r>
              <a:rPr lang="fr-FR">
                <a:latin typeface="Symbol" pitchFamily="18" charset="2"/>
              </a:rPr>
              <a:t>l</a:t>
            </a:r>
            <a:r>
              <a:rPr lang="fr-FR">
                <a:latin typeface="Arial" charset="0"/>
              </a:rPr>
              <a:t> = 480 nm</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periodic_table_complete"/>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8688" y="1039813"/>
            <a:ext cx="7453312" cy="5589587"/>
          </a:xfrm>
          <a:prstGeom prst="rect">
            <a:avLst/>
          </a:prstGeom>
          <a:solidFill>
            <a:schemeClr val="accent1">
              <a:alpha val="50000"/>
            </a:schemeClr>
          </a:solidFill>
        </p:spPr>
      </p:pic>
      <p:sp>
        <p:nvSpPr>
          <p:cNvPr id="51203" name="Rectangle 3"/>
          <p:cNvSpPr>
            <a:spLocks noGrp="1" noChangeArrowheads="1"/>
          </p:cNvSpPr>
          <p:nvPr>
            <p:ph type="title"/>
          </p:nvPr>
        </p:nvSpPr>
        <p:spPr>
          <a:xfrm>
            <a:off x="685800" y="-228600"/>
            <a:ext cx="7772400" cy="1143000"/>
          </a:xfrm>
        </p:spPr>
        <p:txBody>
          <a:bodyPr/>
          <a:lstStyle/>
          <a:p>
            <a:r>
              <a:rPr lang="fr-FR" sz="3600">
                <a:solidFill>
                  <a:schemeClr val="tx1"/>
                </a:solidFill>
                <a:latin typeface="Arial" charset="0"/>
              </a:rPr>
              <a:t>Tableau périodique</a:t>
            </a:r>
          </a:p>
        </p:txBody>
      </p:sp>
      <p:sp>
        <p:nvSpPr>
          <p:cNvPr id="51204" name="Text Box 4"/>
          <p:cNvSpPr txBox="1">
            <a:spLocks noChangeArrowheads="1"/>
          </p:cNvSpPr>
          <p:nvPr/>
        </p:nvSpPr>
        <p:spPr bwMode="auto">
          <a:xfrm>
            <a:off x="288925" y="1676400"/>
            <a:ext cx="812800" cy="457200"/>
          </a:xfrm>
          <a:prstGeom prst="rect">
            <a:avLst/>
          </a:prstGeom>
          <a:solidFill>
            <a:schemeClr val="accent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t>n = 1</a:t>
            </a:r>
          </a:p>
        </p:txBody>
      </p:sp>
      <p:sp>
        <p:nvSpPr>
          <p:cNvPr id="51205" name="Text Box 5"/>
          <p:cNvSpPr txBox="1">
            <a:spLocks noChangeArrowheads="1"/>
          </p:cNvSpPr>
          <p:nvPr/>
        </p:nvSpPr>
        <p:spPr bwMode="auto">
          <a:xfrm>
            <a:off x="304800" y="2133600"/>
            <a:ext cx="812800" cy="457200"/>
          </a:xfrm>
          <a:prstGeom prst="rect">
            <a:avLst/>
          </a:prstGeom>
          <a:solidFill>
            <a:schemeClr val="accent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t>n = 2</a:t>
            </a:r>
          </a:p>
        </p:txBody>
      </p:sp>
      <p:sp>
        <p:nvSpPr>
          <p:cNvPr id="51206" name="Text Box 6"/>
          <p:cNvSpPr txBox="1">
            <a:spLocks noChangeArrowheads="1"/>
          </p:cNvSpPr>
          <p:nvPr/>
        </p:nvSpPr>
        <p:spPr bwMode="auto">
          <a:xfrm>
            <a:off x="304800" y="2590800"/>
            <a:ext cx="812800" cy="457200"/>
          </a:xfrm>
          <a:prstGeom prst="rect">
            <a:avLst/>
          </a:prstGeom>
          <a:solidFill>
            <a:schemeClr val="accent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t>n = 3</a:t>
            </a:r>
          </a:p>
        </p:txBody>
      </p:sp>
      <p:sp>
        <p:nvSpPr>
          <p:cNvPr id="51207" name="Text Box 7"/>
          <p:cNvSpPr txBox="1">
            <a:spLocks noChangeArrowheads="1"/>
          </p:cNvSpPr>
          <p:nvPr/>
        </p:nvSpPr>
        <p:spPr bwMode="auto">
          <a:xfrm>
            <a:off x="304800" y="3124200"/>
            <a:ext cx="812800" cy="457200"/>
          </a:xfrm>
          <a:prstGeom prst="rect">
            <a:avLst/>
          </a:prstGeom>
          <a:solidFill>
            <a:schemeClr val="accent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a:t>n = 4</a:t>
            </a:r>
          </a:p>
        </p:txBody>
      </p:sp>
      <p:sp>
        <p:nvSpPr>
          <p:cNvPr id="51208" name="Text Box 8"/>
          <p:cNvSpPr txBox="1">
            <a:spLocks noChangeArrowheads="1"/>
          </p:cNvSpPr>
          <p:nvPr/>
        </p:nvSpPr>
        <p:spPr bwMode="auto">
          <a:xfrm>
            <a:off x="304800" y="3657600"/>
            <a:ext cx="812800" cy="457200"/>
          </a:xfrm>
          <a:prstGeom prst="rect">
            <a:avLst/>
          </a:prstGeom>
          <a:solidFill>
            <a:schemeClr val="accent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t>n = 5</a:t>
            </a:r>
          </a:p>
        </p:txBody>
      </p:sp>
      <p:sp>
        <p:nvSpPr>
          <p:cNvPr id="51209" name="Text Box 9"/>
          <p:cNvSpPr txBox="1">
            <a:spLocks noChangeArrowheads="1"/>
          </p:cNvSpPr>
          <p:nvPr/>
        </p:nvSpPr>
        <p:spPr bwMode="auto">
          <a:xfrm>
            <a:off x="304800" y="4191000"/>
            <a:ext cx="812800" cy="457200"/>
          </a:xfrm>
          <a:prstGeom prst="rect">
            <a:avLst/>
          </a:prstGeom>
          <a:solidFill>
            <a:schemeClr val="accent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t>n = 6</a:t>
            </a:r>
          </a:p>
        </p:txBody>
      </p:sp>
      <p:sp>
        <p:nvSpPr>
          <p:cNvPr id="51210" name="Text Box 10"/>
          <p:cNvSpPr txBox="1">
            <a:spLocks noChangeArrowheads="1"/>
          </p:cNvSpPr>
          <p:nvPr/>
        </p:nvSpPr>
        <p:spPr bwMode="auto">
          <a:xfrm>
            <a:off x="8324850" y="5257800"/>
            <a:ext cx="438150" cy="457200"/>
          </a:xfrm>
          <a:prstGeom prst="rect">
            <a:avLst/>
          </a:prstGeom>
          <a:solidFill>
            <a:srgbClr val="33CCCC">
              <a:alpha val="5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t>4f</a:t>
            </a:r>
          </a:p>
        </p:txBody>
      </p:sp>
      <p:sp>
        <p:nvSpPr>
          <p:cNvPr id="51211" name="Text Box 11"/>
          <p:cNvSpPr txBox="1">
            <a:spLocks noChangeArrowheads="1"/>
          </p:cNvSpPr>
          <p:nvPr/>
        </p:nvSpPr>
        <p:spPr bwMode="auto">
          <a:xfrm>
            <a:off x="330200" y="4648200"/>
            <a:ext cx="812800" cy="457200"/>
          </a:xfrm>
          <a:prstGeom prst="rect">
            <a:avLst/>
          </a:prstGeom>
          <a:solidFill>
            <a:schemeClr val="accent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t>n = 7</a:t>
            </a:r>
          </a:p>
        </p:txBody>
      </p:sp>
      <p:sp>
        <p:nvSpPr>
          <p:cNvPr id="51212" name="Rectangle 12"/>
          <p:cNvSpPr>
            <a:spLocks noChangeArrowheads="1"/>
          </p:cNvSpPr>
          <p:nvPr/>
        </p:nvSpPr>
        <p:spPr bwMode="auto">
          <a:xfrm>
            <a:off x="8305800" y="5791200"/>
            <a:ext cx="438150" cy="457200"/>
          </a:xfrm>
          <a:prstGeom prst="rect">
            <a:avLst/>
          </a:prstGeom>
          <a:solidFill>
            <a:srgbClr val="33CCCC">
              <a:alpha val="5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t>5f</a:t>
            </a:r>
          </a:p>
        </p:txBody>
      </p:sp>
      <p:sp>
        <p:nvSpPr>
          <p:cNvPr id="51214" name="Rectangle 14"/>
          <p:cNvSpPr>
            <a:spLocks noChangeArrowheads="1"/>
          </p:cNvSpPr>
          <p:nvPr/>
        </p:nvSpPr>
        <p:spPr bwMode="auto">
          <a:xfrm>
            <a:off x="6705600" y="4648200"/>
            <a:ext cx="381000" cy="549275"/>
          </a:xfrm>
          <a:prstGeom prst="rect">
            <a:avLst/>
          </a:prstGeom>
          <a:solidFill>
            <a:srgbClr val="FFFF00">
              <a:alpha val="5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sz="1000" b="1"/>
              <a:t>115</a:t>
            </a:r>
          </a:p>
          <a:p>
            <a:endParaRPr lang="fr-FR" sz="1000" b="1"/>
          </a:p>
          <a:p>
            <a:endParaRPr lang="fr-FR" sz="1000" b="1"/>
          </a:p>
        </p:txBody>
      </p:sp>
      <p:sp>
        <p:nvSpPr>
          <p:cNvPr id="51215" name="Rectangle 15"/>
          <p:cNvSpPr>
            <a:spLocks noChangeArrowheads="1"/>
          </p:cNvSpPr>
          <p:nvPr/>
        </p:nvSpPr>
        <p:spPr bwMode="auto">
          <a:xfrm>
            <a:off x="7848600" y="4648200"/>
            <a:ext cx="381000" cy="549275"/>
          </a:xfrm>
          <a:prstGeom prst="rect">
            <a:avLst/>
          </a:prstGeom>
          <a:solidFill>
            <a:srgbClr val="FFFF00">
              <a:alpha val="5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sz="1000" b="1"/>
              <a:t>118</a:t>
            </a:r>
          </a:p>
          <a:p>
            <a:endParaRPr lang="fr-FR" sz="1000" b="1"/>
          </a:p>
          <a:p>
            <a:endParaRPr lang="fr-FR" sz="1000" b="1"/>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2226" name="Picture 2" descr="ispt_ex_9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723900"/>
            <a:ext cx="7791450" cy="6134100"/>
          </a:xfrm>
          <a:prstGeom prst="rect">
            <a:avLst/>
          </a:prstGeom>
          <a:noFill/>
          <a:extLst>
            <a:ext uri="{909E8E84-426E-40DD-AFC4-6F175D3DCCD1}">
              <a14:hiddenFill xmlns:a14="http://schemas.microsoft.com/office/drawing/2010/main">
                <a:solidFill>
                  <a:srgbClr val="FFFFFF"/>
                </a:solidFill>
              </a14:hiddenFill>
            </a:ext>
          </a:extLst>
        </p:spPr>
      </p:pic>
      <p:sp>
        <p:nvSpPr>
          <p:cNvPr id="52227" name="Rectangle 3"/>
          <p:cNvSpPr>
            <a:spLocks noGrp="1" noChangeArrowheads="1"/>
          </p:cNvSpPr>
          <p:nvPr>
            <p:ph type="title"/>
          </p:nvPr>
        </p:nvSpPr>
        <p:spPr>
          <a:xfrm>
            <a:off x="685800" y="-228600"/>
            <a:ext cx="7772400" cy="1143000"/>
          </a:xfrm>
        </p:spPr>
        <p:txBody>
          <a:bodyPr/>
          <a:lstStyle/>
          <a:p>
            <a:r>
              <a:rPr lang="fr-FR" sz="3600">
                <a:solidFill>
                  <a:srgbClr val="00FFFF"/>
                </a:solidFill>
                <a:latin typeface="Arial" charset="0"/>
              </a:rPr>
              <a:t>Tableau périodique (e</a:t>
            </a:r>
            <a:r>
              <a:rPr lang="fr-FR" sz="3600" baseline="30000">
                <a:solidFill>
                  <a:srgbClr val="00FFFF"/>
                </a:solidFill>
                <a:latin typeface="Arial" charset="0"/>
              </a:rPr>
              <a:t>lt</a:t>
            </a:r>
            <a:r>
              <a:rPr lang="fr-FR" sz="3600">
                <a:solidFill>
                  <a:srgbClr val="00FFFF"/>
                </a:solidFill>
                <a:latin typeface="Arial" charset="0"/>
              </a:rPr>
              <a:t> 112)</a:t>
            </a:r>
          </a:p>
        </p:txBody>
      </p:sp>
      <p:sp>
        <p:nvSpPr>
          <p:cNvPr id="52228" name="Rectangle 4"/>
          <p:cNvSpPr>
            <a:spLocks noChangeArrowheads="1"/>
          </p:cNvSpPr>
          <p:nvPr/>
        </p:nvSpPr>
        <p:spPr bwMode="auto">
          <a:xfrm>
            <a:off x="0" y="5486400"/>
            <a:ext cx="9144000" cy="45720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a:solidFill>
                  <a:schemeClr val="bg1"/>
                </a:solidFill>
                <a:cs typeface="Times New Roman" pitchFamily="18" charset="0"/>
              </a:rPr>
              <a:t>1s</a:t>
            </a:r>
            <a:r>
              <a:rPr lang="fr-FR" baseline="30000">
                <a:solidFill>
                  <a:schemeClr val="bg1"/>
                </a:solidFill>
                <a:cs typeface="Times New Roman" pitchFamily="18" charset="0"/>
              </a:rPr>
              <a:t>2</a:t>
            </a:r>
            <a:r>
              <a:rPr lang="fr-FR">
                <a:solidFill>
                  <a:schemeClr val="bg1"/>
                </a:solidFill>
                <a:cs typeface="Times New Roman" pitchFamily="18" charset="0"/>
              </a:rPr>
              <a:t> 2s</a:t>
            </a:r>
            <a:r>
              <a:rPr lang="fr-FR" baseline="30000">
                <a:solidFill>
                  <a:schemeClr val="bg1"/>
                </a:solidFill>
                <a:cs typeface="Times New Roman" pitchFamily="18" charset="0"/>
              </a:rPr>
              <a:t>2</a:t>
            </a:r>
            <a:r>
              <a:rPr lang="fr-FR">
                <a:solidFill>
                  <a:schemeClr val="bg1"/>
                </a:solidFill>
                <a:cs typeface="Times New Roman" pitchFamily="18" charset="0"/>
              </a:rPr>
              <a:t> 2p</a:t>
            </a:r>
            <a:r>
              <a:rPr lang="fr-FR" baseline="30000">
                <a:solidFill>
                  <a:schemeClr val="bg1"/>
                </a:solidFill>
                <a:cs typeface="Times New Roman" pitchFamily="18" charset="0"/>
              </a:rPr>
              <a:t>6</a:t>
            </a:r>
            <a:r>
              <a:rPr lang="fr-FR">
                <a:solidFill>
                  <a:schemeClr val="bg1"/>
                </a:solidFill>
                <a:cs typeface="Times New Roman" pitchFamily="18" charset="0"/>
              </a:rPr>
              <a:t> 3s</a:t>
            </a:r>
            <a:r>
              <a:rPr lang="fr-FR" baseline="30000">
                <a:solidFill>
                  <a:schemeClr val="bg1"/>
                </a:solidFill>
                <a:cs typeface="Times New Roman" pitchFamily="18" charset="0"/>
              </a:rPr>
              <a:t>2</a:t>
            </a:r>
            <a:r>
              <a:rPr lang="fr-FR">
                <a:solidFill>
                  <a:schemeClr val="bg1"/>
                </a:solidFill>
                <a:cs typeface="Times New Roman" pitchFamily="18" charset="0"/>
              </a:rPr>
              <a:t> 3p</a:t>
            </a:r>
            <a:r>
              <a:rPr lang="fr-FR" baseline="30000">
                <a:solidFill>
                  <a:schemeClr val="bg1"/>
                </a:solidFill>
                <a:cs typeface="Times New Roman" pitchFamily="18" charset="0"/>
              </a:rPr>
              <a:t>6</a:t>
            </a:r>
            <a:r>
              <a:rPr lang="fr-FR">
                <a:solidFill>
                  <a:schemeClr val="bg1"/>
                </a:solidFill>
                <a:cs typeface="Times New Roman" pitchFamily="18" charset="0"/>
              </a:rPr>
              <a:t> 4s</a:t>
            </a:r>
            <a:r>
              <a:rPr lang="fr-FR" baseline="30000">
                <a:solidFill>
                  <a:schemeClr val="bg1"/>
                </a:solidFill>
                <a:cs typeface="Times New Roman" pitchFamily="18" charset="0"/>
              </a:rPr>
              <a:t>2</a:t>
            </a:r>
            <a:r>
              <a:rPr lang="fr-FR">
                <a:solidFill>
                  <a:schemeClr val="bg1"/>
                </a:solidFill>
                <a:cs typeface="Times New Roman" pitchFamily="18" charset="0"/>
              </a:rPr>
              <a:t> 3d</a:t>
            </a:r>
            <a:r>
              <a:rPr lang="fr-FR" baseline="30000">
                <a:solidFill>
                  <a:schemeClr val="bg1"/>
                </a:solidFill>
                <a:cs typeface="Times New Roman" pitchFamily="18" charset="0"/>
              </a:rPr>
              <a:t>10</a:t>
            </a:r>
            <a:r>
              <a:rPr lang="fr-FR">
                <a:solidFill>
                  <a:schemeClr val="bg1"/>
                </a:solidFill>
                <a:cs typeface="Times New Roman" pitchFamily="18" charset="0"/>
              </a:rPr>
              <a:t> 4p</a:t>
            </a:r>
            <a:r>
              <a:rPr lang="fr-FR" baseline="30000">
                <a:solidFill>
                  <a:schemeClr val="bg1"/>
                </a:solidFill>
                <a:cs typeface="Times New Roman" pitchFamily="18" charset="0"/>
              </a:rPr>
              <a:t>6</a:t>
            </a:r>
            <a:r>
              <a:rPr lang="fr-FR">
                <a:solidFill>
                  <a:schemeClr val="bg1"/>
                </a:solidFill>
                <a:cs typeface="Times New Roman" pitchFamily="18" charset="0"/>
              </a:rPr>
              <a:t> 5s</a:t>
            </a:r>
            <a:r>
              <a:rPr lang="fr-FR" baseline="30000">
                <a:solidFill>
                  <a:schemeClr val="bg1"/>
                </a:solidFill>
                <a:cs typeface="Times New Roman" pitchFamily="18" charset="0"/>
              </a:rPr>
              <a:t>2</a:t>
            </a:r>
            <a:r>
              <a:rPr lang="fr-FR">
                <a:solidFill>
                  <a:schemeClr val="bg1"/>
                </a:solidFill>
                <a:cs typeface="Times New Roman" pitchFamily="18" charset="0"/>
              </a:rPr>
              <a:t> 4d</a:t>
            </a:r>
            <a:r>
              <a:rPr lang="fr-FR" baseline="30000">
                <a:solidFill>
                  <a:schemeClr val="bg1"/>
                </a:solidFill>
                <a:cs typeface="Times New Roman" pitchFamily="18" charset="0"/>
              </a:rPr>
              <a:t>10</a:t>
            </a:r>
            <a:r>
              <a:rPr lang="fr-FR">
                <a:solidFill>
                  <a:schemeClr val="bg1"/>
                </a:solidFill>
                <a:cs typeface="Times New Roman" pitchFamily="18" charset="0"/>
              </a:rPr>
              <a:t> 5p</a:t>
            </a:r>
            <a:r>
              <a:rPr lang="fr-FR" baseline="30000">
                <a:solidFill>
                  <a:schemeClr val="bg1"/>
                </a:solidFill>
                <a:cs typeface="Times New Roman" pitchFamily="18" charset="0"/>
              </a:rPr>
              <a:t>6</a:t>
            </a:r>
            <a:r>
              <a:rPr lang="fr-FR">
                <a:solidFill>
                  <a:schemeClr val="bg1"/>
                </a:solidFill>
                <a:cs typeface="Times New Roman" pitchFamily="18" charset="0"/>
              </a:rPr>
              <a:t> 6s</a:t>
            </a:r>
            <a:r>
              <a:rPr lang="fr-FR" baseline="30000">
                <a:solidFill>
                  <a:schemeClr val="bg1"/>
                </a:solidFill>
                <a:cs typeface="Times New Roman" pitchFamily="18" charset="0"/>
              </a:rPr>
              <a:t>2</a:t>
            </a:r>
            <a:r>
              <a:rPr lang="fr-FR">
                <a:solidFill>
                  <a:schemeClr val="bg1"/>
                </a:solidFill>
                <a:cs typeface="Times New Roman" pitchFamily="18" charset="0"/>
              </a:rPr>
              <a:t> 4f</a:t>
            </a:r>
            <a:r>
              <a:rPr lang="fr-FR" baseline="30000">
                <a:solidFill>
                  <a:schemeClr val="bg1"/>
                </a:solidFill>
                <a:cs typeface="Times New Roman" pitchFamily="18" charset="0"/>
              </a:rPr>
              <a:t>14</a:t>
            </a:r>
            <a:r>
              <a:rPr lang="fr-FR">
                <a:solidFill>
                  <a:schemeClr val="bg1"/>
                </a:solidFill>
                <a:cs typeface="Times New Roman" pitchFamily="18" charset="0"/>
              </a:rPr>
              <a:t> 5d</a:t>
            </a:r>
            <a:r>
              <a:rPr lang="fr-FR" baseline="30000">
                <a:solidFill>
                  <a:schemeClr val="bg1"/>
                </a:solidFill>
                <a:cs typeface="Times New Roman" pitchFamily="18" charset="0"/>
              </a:rPr>
              <a:t>10</a:t>
            </a:r>
            <a:r>
              <a:rPr lang="fr-FR">
                <a:solidFill>
                  <a:schemeClr val="bg1"/>
                </a:solidFill>
                <a:cs typeface="Times New Roman" pitchFamily="18" charset="0"/>
              </a:rPr>
              <a:t> 6p</a:t>
            </a:r>
            <a:r>
              <a:rPr lang="fr-FR" baseline="30000">
                <a:solidFill>
                  <a:schemeClr val="bg1"/>
                </a:solidFill>
                <a:cs typeface="Times New Roman" pitchFamily="18" charset="0"/>
              </a:rPr>
              <a:t>6</a:t>
            </a:r>
            <a:r>
              <a:rPr lang="fr-FR">
                <a:solidFill>
                  <a:schemeClr val="bg1"/>
                </a:solidFill>
                <a:cs typeface="Times New Roman" pitchFamily="18" charset="0"/>
              </a:rPr>
              <a:t> 7s</a:t>
            </a:r>
            <a:r>
              <a:rPr lang="fr-FR" baseline="30000">
                <a:solidFill>
                  <a:schemeClr val="bg1"/>
                </a:solidFill>
                <a:cs typeface="Times New Roman" pitchFamily="18" charset="0"/>
              </a:rPr>
              <a:t>2</a:t>
            </a:r>
            <a:r>
              <a:rPr lang="fr-FR">
                <a:solidFill>
                  <a:schemeClr val="bg1"/>
                </a:solidFill>
                <a:cs typeface="Times New Roman" pitchFamily="18" charset="0"/>
              </a:rPr>
              <a:t> 5f</a:t>
            </a:r>
            <a:r>
              <a:rPr lang="fr-FR" baseline="30000">
                <a:solidFill>
                  <a:schemeClr val="bg1"/>
                </a:solidFill>
                <a:cs typeface="Times New Roman" pitchFamily="18" charset="0"/>
              </a:rPr>
              <a:t>14</a:t>
            </a:r>
            <a:r>
              <a:rPr lang="fr-FR">
                <a:solidFill>
                  <a:schemeClr val="bg1"/>
                </a:solidFill>
                <a:cs typeface="Times New Roman" pitchFamily="18" charset="0"/>
              </a:rPr>
              <a:t> 6d</a:t>
            </a:r>
            <a:r>
              <a:rPr lang="fr-FR" baseline="30000">
                <a:solidFill>
                  <a:schemeClr val="bg1"/>
                </a:solidFill>
                <a:cs typeface="Times New Roman" pitchFamily="18" charset="0"/>
              </a:rPr>
              <a:t>10</a:t>
            </a:r>
            <a:r>
              <a:rPr lang="fr-FR">
                <a:solidFill>
                  <a:schemeClr val="bg1"/>
                </a:solidFill>
              </a:rPr>
              <a:t>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4274" name="Picture 2" descr="Uuu is the symbol for Unununium, a &quot;transition metal.&quot; Unununium's atomic number is 111 and its relative atomic mass is (27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108200"/>
            <a:ext cx="8388350" cy="1473200"/>
          </a:xfrm>
          <a:prstGeom prst="rect">
            <a:avLst/>
          </a:prstGeom>
          <a:solidFill>
            <a:schemeClr val="bg1"/>
          </a:solidFill>
        </p:spPr>
      </p:pic>
      <p:pic>
        <p:nvPicPr>
          <p:cNvPr id="54275" name="Picture 3" descr="The 111th element of the periodic table, unununium, was discovered December 8th, 1994, when German scientists succeeded in fusing bismuth and nick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54888" y="0"/>
            <a:ext cx="1789112" cy="1789113"/>
          </a:xfrm>
          <a:prstGeom prst="rect">
            <a:avLst/>
          </a:prstGeom>
          <a:solidFill>
            <a:schemeClr val="bg1"/>
          </a:solidFill>
        </p:spPr>
      </p:pic>
      <p:sp>
        <p:nvSpPr>
          <p:cNvPr id="54276" name="Rectangle 4"/>
          <p:cNvSpPr>
            <a:spLocks noChangeArrowheads="1"/>
          </p:cNvSpPr>
          <p:nvPr/>
        </p:nvSpPr>
        <p:spPr bwMode="auto">
          <a:xfrm>
            <a:off x="381000" y="4117975"/>
            <a:ext cx="8458200" cy="2282825"/>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fr-FR">
                <a:latin typeface="Arial" charset="0"/>
                <a:cs typeface="Times New Roman" pitchFamily="18" charset="0"/>
              </a:rPr>
              <a:t>L’élément 111 (unununium) a été découvert en 1994 (seuls quelques atomes ont été créés par fusion entre des noyaux de bismuth et de nickel)</a:t>
            </a:r>
          </a:p>
          <a:p>
            <a:endParaRPr lang="fr-FR">
              <a:latin typeface="Arial" charset="0"/>
              <a:cs typeface="Times New Roman" pitchFamily="18" charset="0"/>
            </a:endParaRPr>
          </a:p>
          <a:p>
            <a:r>
              <a:rPr lang="fr-FR">
                <a:latin typeface="Arial" charset="0"/>
                <a:cs typeface="Times New Roman" pitchFamily="18" charset="0"/>
              </a:rPr>
              <a:t>L’élément 111 est chimiquement semblable au cuivre, à l’argent et à l’or</a:t>
            </a:r>
          </a:p>
        </p:txBody>
      </p:sp>
      <p:sp>
        <p:nvSpPr>
          <p:cNvPr id="54277" name="Rectangle 5"/>
          <p:cNvSpPr>
            <a:spLocks noGrp="1" noChangeArrowheads="1"/>
          </p:cNvSpPr>
          <p:nvPr>
            <p:ph type="title"/>
          </p:nvPr>
        </p:nvSpPr>
        <p:spPr>
          <a:xfrm>
            <a:off x="0" y="0"/>
            <a:ext cx="7315200" cy="1143000"/>
          </a:xfrm>
        </p:spPr>
        <p:txBody>
          <a:bodyPr/>
          <a:lstStyle/>
          <a:p>
            <a:r>
              <a:rPr lang="fr-FR" sz="3600">
                <a:solidFill>
                  <a:srgbClr val="00FFFF"/>
                </a:solidFill>
                <a:latin typeface="Arial" charset="0"/>
              </a:rPr>
              <a:t>Nouveaux éléments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34146" name="Picture 2" descr="Gruppe_14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7688"/>
            <a:ext cx="9140825" cy="6386512"/>
          </a:xfrm>
          <a:prstGeom prst="rect">
            <a:avLst/>
          </a:prstGeom>
          <a:noFill/>
          <a:extLst>
            <a:ext uri="{909E8E84-426E-40DD-AFC4-6F175D3DCCD1}">
              <a14:hiddenFill xmlns:a14="http://schemas.microsoft.com/office/drawing/2010/main">
                <a:solidFill>
                  <a:srgbClr val="FFFFFF"/>
                </a:solidFill>
              </a14:hiddenFill>
            </a:ext>
          </a:extLst>
        </p:spPr>
      </p:pic>
      <p:sp>
        <p:nvSpPr>
          <p:cNvPr id="134147" name="Rectangle 3"/>
          <p:cNvSpPr>
            <a:spLocks noGrp="1" noChangeArrowheads="1"/>
          </p:cNvSpPr>
          <p:nvPr>
            <p:ph type="title"/>
          </p:nvPr>
        </p:nvSpPr>
        <p:spPr>
          <a:xfrm>
            <a:off x="685800" y="-381000"/>
            <a:ext cx="7772400" cy="1143000"/>
          </a:xfrm>
        </p:spPr>
        <p:txBody>
          <a:bodyPr/>
          <a:lstStyle/>
          <a:p>
            <a:r>
              <a:rPr lang="fr-FR" sz="3600">
                <a:solidFill>
                  <a:srgbClr val="00FFFF"/>
                </a:solidFill>
                <a:latin typeface="Arial" charset="0"/>
              </a:rPr>
              <a:t>Nouveaux éléments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98658" name="Picture 2" descr="Element 115 - Unupenti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2209800"/>
            <a:ext cx="1957388" cy="2727325"/>
          </a:xfrm>
          <a:prstGeom prst="rect">
            <a:avLst/>
          </a:prstGeom>
          <a:noFill/>
          <a:extLst>
            <a:ext uri="{909E8E84-426E-40DD-AFC4-6F175D3DCCD1}">
              <a14:hiddenFill xmlns:a14="http://schemas.microsoft.com/office/drawing/2010/main">
                <a:solidFill>
                  <a:srgbClr val="FFFFFF"/>
                </a:solidFill>
              </a14:hiddenFill>
            </a:ext>
          </a:extLst>
        </p:spPr>
      </p:pic>
      <p:sp>
        <p:nvSpPr>
          <p:cNvPr id="198659" name="Rectangle 3"/>
          <p:cNvSpPr>
            <a:spLocks noChangeArrowheads="1"/>
          </p:cNvSpPr>
          <p:nvPr/>
        </p:nvSpPr>
        <p:spPr bwMode="auto">
          <a:xfrm>
            <a:off x="0" y="115888"/>
            <a:ext cx="9099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fr-FR" sz="3600" b="1">
                <a:solidFill>
                  <a:srgbClr val="00FFFF"/>
                </a:solidFill>
                <a:latin typeface="Arial" charset="0"/>
                <a:cs typeface="Arial" charset="0"/>
              </a:rPr>
              <a:t>SUPERHEAVY ELEMENTS DISCOVERED</a:t>
            </a:r>
            <a:endParaRPr lang="fr-FR" sz="3600">
              <a:solidFill>
                <a:srgbClr val="00FFFF"/>
              </a:solidFill>
              <a:latin typeface="Arial" charset="0"/>
              <a:cs typeface="Arial"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96610" name="Rectangle 2"/>
          <p:cNvSpPr>
            <a:spLocks noChangeArrowheads="1"/>
          </p:cNvSpPr>
          <p:nvPr/>
        </p:nvSpPr>
        <p:spPr bwMode="auto">
          <a:xfrm>
            <a:off x="838200" y="942975"/>
            <a:ext cx="7086600" cy="1190625"/>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sz="1800" b="1">
                <a:latin typeface="Arial" charset="0"/>
                <a:cs typeface="Arial" charset="0"/>
              </a:rPr>
              <a:t>Wednesday, June 9, 1999 Published at 10:52 GMT 11:52 UK </a:t>
            </a:r>
          </a:p>
          <a:p>
            <a:pPr algn="ctr" eaLnBrk="0" hangingPunct="0"/>
            <a:r>
              <a:rPr lang="en-US" sz="1800" b="1">
                <a:latin typeface="Arial" charset="0"/>
                <a:cs typeface="Arial" charset="0"/>
              </a:rPr>
              <a:t>New superheavy elements created </a:t>
            </a:r>
          </a:p>
          <a:p>
            <a:pPr algn="ctr" eaLnBrk="0" hangingPunct="0"/>
            <a:r>
              <a:rPr lang="en-US" sz="1800" b="1">
                <a:latin typeface="Arial" charset="0"/>
                <a:cs typeface="Arial" charset="0"/>
              </a:rPr>
              <a:t>                                                </a:t>
            </a:r>
            <a:br>
              <a:rPr lang="en-US" sz="1800" b="1">
                <a:latin typeface="Arial" charset="0"/>
                <a:cs typeface="Arial" charset="0"/>
              </a:rPr>
            </a:br>
            <a:r>
              <a:rPr lang="en-US" sz="1800" b="1">
                <a:latin typeface="Arial" charset="0"/>
                <a:cs typeface="Arial" charset="0"/>
              </a:rPr>
              <a:t>The collision of lead and krypton leads to the new elements</a:t>
            </a:r>
          </a:p>
        </p:txBody>
      </p:sp>
      <p:pic>
        <p:nvPicPr>
          <p:cNvPr id="196611" name="Picture 3" descr="The collision of lead and krypton leads to the new elemen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2111375"/>
            <a:ext cx="8259763" cy="2917825"/>
          </a:xfrm>
          <a:prstGeom prst="rect">
            <a:avLst/>
          </a:prstGeom>
          <a:noFill/>
          <a:extLst>
            <a:ext uri="{909E8E84-426E-40DD-AFC4-6F175D3DCCD1}">
              <a14:hiddenFill xmlns:a14="http://schemas.microsoft.com/office/drawing/2010/main">
                <a:solidFill>
                  <a:srgbClr val="FFFFFF"/>
                </a:solidFill>
              </a14:hiddenFill>
            </a:ext>
          </a:extLst>
        </p:spPr>
      </p:pic>
      <p:sp>
        <p:nvSpPr>
          <p:cNvPr id="196612" name="Rectangle 4"/>
          <p:cNvSpPr>
            <a:spLocks noChangeArrowheads="1"/>
          </p:cNvSpPr>
          <p:nvPr/>
        </p:nvSpPr>
        <p:spPr bwMode="auto">
          <a:xfrm>
            <a:off x="152400" y="5041900"/>
            <a:ext cx="8915400" cy="1739900"/>
          </a:xfrm>
          <a:prstGeom prst="rect">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sz="1800" b="1">
                <a:latin typeface="Arial" charset="0"/>
                <a:cs typeface="Arial" charset="0"/>
              </a:rPr>
              <a:t>Element 118 disappears two years after it was discovered</a:t>
            </a:r>
          </a:p>
          <a:p>
            <a:pPr algn="ctr"/>
            <a:r>
              <a:rPr lang="en-US" sz="1800" b="1">
                <a:latin typeface="Arial" charset="0"/>
                <a:cs typeface="Arial" charset="0"/>
              </a:rPr>
              <a:t>Researchers at the Lawrence Berkeley National Laboratory in the US have retracted their claim to have discovered element 118. The retraction follows more detailed analysis of the original data at Berkeley and the failure of experiments at Berkeley, the RIKEN laboratory in Japan, and the GSI laboratory in Germany to observe the element.</a:t>
            </a:r>
          </a:p>
        </p:txBody>
      </p:sp>
      <p:sp>
        <p:nvSpPr>
          <p:cNvPr id="196614" name="Rectangle 6"/>
          <p:cNvSpPr>
            <a:spLocks noGrp="1" noChangeArrowheads="1"/>
          </p:cNvSpPr>
          <p:nvPr>
            <p:ph type="title"/>
          </p:nvPr>
        </p:nvSpPr>
        <p:spPr>
          <a:xfrm>
            <a:off x="685800" y="-228600"/>
            <a:ext cx="7772400" cy="1143000"/>
          </a:xfrm>
        </p:spPr>
        <p:txBody>
          <a:bodyPr/>
          <a:lstStyle/>
          <a:p>
            <a:r>
              <a:rPr lang="fr-FR" sz="3600">
                <a:solidFill>
                  <a:srgbClr val="00FFFF"/>
                </a:solidFill>
                <a:latin typeface="Arial" charset="0"/>
                <a:cs typeface="Arial" charset="0"/>
              </a:rPr>
              <a:t>Element 118 (ununoctium)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0178" name="Picture 2" descr="period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84213"/>
            <a:ext cx="9205913" cy="5770562"/>
          </a:xfrm>
          <a:prstGeom prst="rect">
            <a:avLst/>
          </a:prstGeom>
          <a:noFill/>
          <a:extLst>
            <a:ext uri="{909E8E84-426E-40DD-AFC4-6F175D3DCCD1}">
              <a14:hiddenFill xmlns:a14="http://schemas.microsoft.com/office/drawing/2010/main">
                <a:solidFill>
                  <a:srgbClr val="FFFFFF"/>
                </a:solidFill>
              </a14:hiddenFill>
            </a:ext>
          </a:extLst>
        </p:spPr>
      </p:pic>
      <p:sp>
        <p:nvSpPr>
          <p:cNvPr id="50179" name="Rectangle 3"/>
          <p:cNvSpPr>
            <a:spLocks noGrp="1" noChangeArrowheads="1"/>
          </p:cNvSpPr>
          <p:nvPr>
            <p:ph type="title"/>
          </p:nvPr>
        </p:nvSpPr>
        <p:spPr>
          <a:xfrm>
            <a:off x="685800" y="-304800"/>
            <a:ext cx="7772400" cy="1143000"/>
          </a:xfrm>
        </p:spPr>
        <p:txBody>
          <a:bodyPr/>
          <a:lstStyle/>
          <a:p>
            <a:r>
              <a:rPr lang="fr-FR" sz="3600">
                <a:solidFill>
                  <a:srgbClr val="00FFFF"/>
                </a:solidFill>
                <a:latin typeface="Arial" charset="0"/>
              </a:rPr>
              <a:t>Tableau périodique</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97634" name="Picture 2" descr="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8075" y="1203325"/>
            <a:ext cx="7121525" cy="5426075"/>
          </a:xfrm>
          <a:prstGeom prst="rect">
            <a:avLst/>
          </a:prstGeom>
          <a:solidFill>
            <a:schemeClr val="bg1"/>
          </a:solidFill>
        </p:spPr>
      </p:pic>
      <p:sp>
        <p:nvSpPr>
          <p:cNvPr id="197635" name="Rectangle 3"/>
          <p:cNvSpPr>
            <a:spLocks noGrp="1" noChangeArrowheads="1"/>
          </p:cNvSpPr>
          <p:nvPr>
            <p:ph type="title"/>
          </p:nvPr>
        </p:nvSpPr>
        <p:spPr>
          <a:xfrm>
            <a:off x="685800" y="-152400"/>
            <a:ext cx="7772400" cy="1143000"/>
          </a:xfrm>
        </p:spPr>
        <p:txBody>
          <a:bodyPr/>
          <a:lstStyle/>
          <a:p>
            <a:r>
              <a:rPr lang="fr-FR" sz="3600">
                <a:solidFill>
                  <a:srgbClr val="00FFFF"/>
                </a:solidFill>
                <a:latin typeface="Arial" charset="0"/>
              </a:rPr>
              <a:t>Tableau des nucléïdes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517525" y="1295400"/>
            <a:ext cx="7613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t>Le mouvement de l’électron est décrit par sa fonction d’onde</a:t>
            </a:r>
          </a:p>
        </p:txBody>
      </p:sp>
      <p:graphicFrame>
        <p:nvGraphicFramePr>
          <p:cNvPr id="13315" name="Object 3"/>
          <p:cNvGraphicFramePr>
            <a:graphicFrameLocks noChangeAspect="1"/>
          </p:cNvGraphicFramePr>
          <p:nvPr/>
        </p:nvGraphicFramePr>
        <p:xfrm>
          <a:off x="8194675" y="1212850"/>
          <a:ext cx="568325" cy="615950"/>
        </p:xfrm>
        <a:graphic>
          <a:graphicData uri="http://schemas.openxmlformats.org/presentationml/2006/ole">
            <mc:AlternateContent xmlns:mc="http://schemas.openxmlformats.org/markup-compatibility/2006">
              <mc:Choice xmlns:v="urn:schemas-microsoft-com:vml" Requires="v">
                <p:oleObj spid="_x0000_s13324" name="Equation" r:id="rId3" imgW="152280" imgH="164880" progId="Equation.3">
                  <p:embed/>
                </p:oleObj>
              </mc:Choice>
              <mc:Fallback>
                <p:oleObj name="Equation" r:id="rId3" imgW="152280" imgH="164880" progId="Equation.3">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94675" y="1212850"/>
                        <a:ext cx="568325" cy="61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316" name="Text Box 4"/>
          <p:cNvSpPr txBox="1">
            <a:spLocks noChangeArrowheads="1"/>
          </p:cNvSpPr>
          <p:nvPr/>
        </p:nvSpPr>
        <p:spPr bwMode="auto">
          <a:xfrm>
            <a:off x="2414588" y="1905000"/>
            <a:ext cx="34528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a:solidFill>
                  <a:srgbClr val="FF0000"/>
                </a:solidFill>
              </a:rPr>
              <a:t>Equation de Schrödinger</a:t>
            </a:r>
          </a:p>
        </p:txBody>
      </p:sp>
      <p:graphicFrame>
        <p:nvGraphicFramePr>
          <p:cNvPr id="13317" name="Object 5"/>
          <p:cNvGraphicFramePr>
            <a:graphicFrameLocks noChangeAspect="1"/>
          </p:cNvGraphicFramePr>
          <p:nvPr/>
        </p:nvGraphicFramePr>
        <p:xfrm>
          <a:off x="1746250" y="2597150"/>
          <a:ext cx="5340350" cy="3956050"/>
        </p:xfrm>
        <a:graphic>
          <a:graphicData uri="http://schemas.openxmlformats.org/presentationml/2006/ole">
            <mc:AlternateContent xmlns:mc="http://schemas.openxmlformats.org/markup-compatibility/2006">
              <mc:Choice xmlns:v="urn:schemas-microsoft-com:vml" Requires="v">
                <p:oleObj spid="_x0000_s13325" name="Equation" r:id="rId5" imgW="2450880" imgH="1815840" progId="Equation.3">
                  <p:embed/>
                </p:oleObj>
              </mc:Choice>
              <mc:Fallback>
                <p:oleObj name="Equation" r:id="rId5" imgW="2450880" imgH="1815840" progId="Equation.3">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46250" y="2597150"/>
                        <a:ext cx="5340350" cy="39560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321" name="Rectangle 9"/>
          <p:cNvSpPr>
            <a:spLocks noGrp="1" noChangeArrowheads="1"/>
          </p:cNvSpPr>
          <p:nvPr>
            <p:ph type="title"/>
          </p:nvPr>
        </p:nvSpPr>
        <p:spPr>
          <a:xfrm>
            <a:off x="685800" y="-228600"/>
            <a:ext cx="7772400" cy="1143000"/>
          </a:xfrm>
        </p:spPr>
        <p:txBody>
          <a:bodyPr/>
          <a:lstStyle/>
          <a:p>
            <a:r>
              <a:rPr lang="fr-FR" sz="3600">
                <a:solidFill>
                  <a:schemeClr val="tx1"/>
                </a:solidFill>
                <a:latin typeface="Arial" charset="0"/>
              </a:rPr>
              <a:t>Justification et représentation</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685800" y="0"/>
            <a:ext cx="7772400" cy="1143000"/>
          </a:xfrm>
        </p:spPr>
        <p:txBody>
          <a:bodyPr/>
          <a:lstStyle/>
          <a:p>
            <a:r>
              <a:rPr lang="fr-FR" sz="3600">
                <a:solidFill>
                  <a:srgbClr val="00FFFF"/>
                </a:solidFill>
                <a:latin typeface="Arial" charset="0"/>
              </a:rPr>
              <a:t>Nombre quantique principal </a:t>
            </a:r>
            <a:r>
              <a:rPr lang="fr-FR" sz="3600" i="1">
                <a:solidFill>
                  <a:srgbClr val="00FFFF"/>
                </a:solidFill>
                <a:latin typeface="Arial" charset="0"/>
              </a:rPr>
              <a:t>n</a:t>
            </a:r>
            <a:r>
              <a:rPr lang="fr-FR" sz="3600">
                <a:solidFill>
                  <a:srgbClr val="00FFFF"/>
                </a:solidFill>
                <a:latin typeface="Arial" charset="0"/>
              </a:rPr>
              <a:t/>
            </a:r>
            <a:br>
              <a:rPr lang="fr-FR" sz="3600">
                <a:solidFill>
                  <a:srgbClr val="00FFFF"/>
                </a:solidFill>
                <a:latin typeface="Arial" charset="0"/>
              </a:rPr>
            </a:br>
            <a:r>
              <a:rPr lang="fr-FR" sz="2800">
                <a:solidFill>
                  <a:srgbClr val="00FFFF"/>
                </a:solidFill>
                <a:latin typeface="Arial" charset="0"/>
              </a:rPr>
              <a:t>(quantification de l’énergie)</a:t>
            </a:r>
          </a:p>
        </p:txBody>
      </p:sp>
      <p:graphicFrame>
        <p:nvGraphicFramePr>
          <p:cNvPr id="3075" name="Object 3"/>
          <p:cNvGraphicFramePr>
            <a:graphicFrameLocks noChangeAspect="1"/>
          </p:cNvGraphicFramePr>
          <p:nvPr/>
        </p:nvGraphicFramePr>
        <p:xfrm>
          <a:off x="1412875" y="1338263"/>
          <a:ext cx="6740525" cy="5367337"/>
        </p:xfrm>
        <a:graphic>
          <a:graphicData uri="http://schemas.openxmlformats.org/presentationml/2006/ole">
            <mc:AlternateContent xmlns:mc="http://schemas.openxmlformats.org/markup-compatibility/2006">
              <mc:Choice xmlns:v="urn:schemas-microsoft-com:vml" Requires="v">
                <p:oleObj spid="_x0000_s3077" name="Equation" r:id="rId3" imgW="2806560" imgH="2234880" progId="Equation.DSMT4">
                  <p:embed/>
                </p:oleObj>
              </mc:Choice>
              <mc:Fallback>
                <p:oleObj name="Equation" r:id="rId3" imgW="2806560" imgH="2234880" progId="Equation.DSMT4">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12875" y="1338263"/>
                        <a:ext cx="6740525" cy="53673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669925" y="990600"/>
            <a:ext cx="76231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t>Ecriture en coordonnées polaires et séparation des variables :</a:t>
            </a:r>
          </a:p>
        </p:txBody>
      </p:sp>
      <p:graphicFrame>
        <p:nvGraphicFramePr>
          <p:cNvPr id="14339" name="Object 3"/>
          <p:cNvGraphicFramePr>
            <a:graphicFrameLocks noChangeAspect="1"/>
          </p:cNvGraphicFramePr>
          <p:nvPr/>
        </p:nvGraphicFramePr>
        <p:xfrm>
          <a:off x="1524000" y="1600200"/>
          <a:ext cx="5867400" cy="893763"/>
        </p:xfrm>
        <a:graphic>
          <a:graphicData uri="http://schemas.openxmlformats.org/presentationml/2006/ole">
            <mc:AlternateContent xmlns:mc="http://schemas.openxmlformats.org/markup-compatibility/2006">
              <mc:Choice xmlns:v="urn:schemas-microsoft-com:vml" Requires="v">
                <p:oleObj spid="_x0000_s14349" name="Equation" r:id="rId3" imgW="1587240" imgH="241200" progId="Equation.3">
                  <p:embed/>
                </p:oleObj>
              </mc:Choice>
              <mc:Fallback>
                <p:oleObj name="Equation" r:id="rId3" imgW="1587240" imgH="241200" progId="Equation.3">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1600200"/>
                        <a:ext cx="5867400" cy="893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4340" name="Picture 4" descr="fig0108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5400" y="2971800"/>
            <a:ext cx="3475038" cy="34401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4341" name="Object 5"/>
          <p:cNvGraphicFramePr>
            <a:graphicFrameLocks noChangeAspect="1"/>
          </p:cNvGraphicFramePr>
          <p:nvPr/>
        </p:nvGraphicFramePr>
        <p:xfrm>
          <a:off x="762000" y="3276600"/>
          <a:ext cx="1670050" cy="906463"/>
        </p:xfrm>
        <a:graphic>
          <a:graphicData uri="http://schemas.openxmlformats.org/presentationml/2006/ole">
            <mc:AlternateContent xmlns:mc="http://schemas.openxmlformats.org/markup-compatibility/2006">
              <mc:Choice xmlns:v="urn:schemas-microsoft-com:vml" Requires="v">
                <p:oleObj spid="_x0000_s14350" name="Equation" r:id="rId6" imgW="444240" imgH="241200" progId="Equation.3">
                  <p:embed/>
                </p:oleObj>
              </mc:Choice>
              <mc:Fallback>
                <p:oleObj name="Equation" r:id="rId6" imgW="444240" imgH="241200" progId="Equation.3">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2000" y="3276600"/>
                        <a:ext cx="1670050" cy="906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342" name="Object 6"/>
          <p:cNvGraphicFramePr>
            <a:graphicFrameLocks noChangeAspect="1"/>
          </p:cNvGraphicFramePr>
          <p:nvPr/>
        </p:nvGraphicFramePr>
        <p:xfrm>
          <a:off x="762000" y="4724400"/>
          <a:ext cx="1835150" cy="711200"/>
        </p:xfrm>
        <a:graphic>
          <a:graphicData uri="http://schemas.openxmlformats.org/presentationml/2006/ole">
            <mc:AlternateContent xmlns:mc="http://schemas.openxmlformats.org/markup-compatibility/2006">
              <mc:Choice xmlns:v="urn:schemas-microsoft-com:vml" Requires="v">
                <p:oleObj spid="_x0000_s14351" name="Equation" r:id="rId8" imgW="622080" imgH="241200" progId="Equation.3">
                  <p:embed/>
                </p:oleObj>
              </mc:Choice>
              <mc:Fallback>
                <p:oleObj name="Equation" r:id="rId8" imgW="622080" imgH="241200" progId="Equation.3">
                  <p:embed/>
                  <p:pic>
                    <p:nvPicPr>
                      <p:cNvPr id="0" name="Object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2000" y="4724400"/>
                        <a:ext cx="1835150" cy="71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343" name="Text Box 7"/>
          <p:cNvSpPr txBox="1">
            <a:spLocks noChangeArrowheads="1"/>
          </p:cNvSpPr>
          <p:nvPr/>
        </p:nvSpPr>
        <p:spPr bwMode="auto">
          <a:xfrm>
            <a:off x="3108325" y="3394075"/>
            <a:ext cx="17970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BE"/>
              <a:t>Partie radiale</a:t>
            </a:r>
          </a:p>
        </p:txBody>
      </p:sp>
      <p:sp>
        <p:nvSpPr>
          <p:cNvPr id="14344" name="Text Box 8"/>
          <p:cNvSpPr txBox="1">
            <a:spLocks noChangeArrowheads="1"/>
          </p:cNvSpPr>
          <p:nvPr/>
        </p:nvSpPr>
        <p:spPr bwMode="auto">
          <a:xfrm>
            <a:off x="3184525" y="4841875"/>
            <a:ext cx="21018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t>Partie angulaire</a:t>
            </a:r>
          </a:p>
        </p:txBody>
      </p:sp>
      <p:sp>
        <p:nvSpPr>
          <p:cNvPr id="14345" name="Rectangle 9"/>
          <p:cNvSpPr>
            <a:spLocks noGrp="1" noChangeArrowheads="1"/>
          </p:cNvSpPr>
          <p:nvPr>
            <p:ph type="title"/>
          </p:nvPr>
        </p:nvSpPr>
        <p:spPr>
          <a:xfrm>
            <a:off x="0" y="-152400"/>
            <a:ext cx="9144000" cy="1143000"/>
          </a:xfrm>
        </p:spPr>
        <p:txBody>
          <a:bodyPr/>
          <a:lstStyle/>
          <a:p>
            <a:r>
              <a:rPr lang="fr-FR" sz="3600">
                <a:solidFill>
                  <a:schemeClr val="tx1"/>
                </a:solidFill>
                <a:latin typeface="Arial" charset="0"/>
              </a:rPr>
              <a:t>Résolution de l’équation de Schrödinger</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769938" y="228600"/>
            <a:ext cx="7807325" cy="1552575"/>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b="1" i="1"/>
              <a:t>n</a:t>
            </a:r>
            <a:r>
              <a:rPr lang="fr-FR" b="1"/>
              <a:t> = 1, 2, 3, 4….= nombre quantique principal</a:t>
            </a:r>
          </a:p>
          <a:p>
            <a:endParaRPr lang="fr-FR" b="1"/>
          </a:p>
          <a:p>
            <a:r>
              <a:rPr lang="fr-FR" b="1" i="1"/>
              <a:t>n</a:t>
            </a:r>
            <a:r>
              <a:rPr lang="fr-FR" b="1"/>
              <a:t> détermine l’énergie de l’électron</a:t>
            </a:r>
          </a:p>
          <a:p>
            <a:r>
              <a:rPr lang="fr-FR" b="1" i="1"/>
              <a:t>n</a:t>
            </a:r>
            <a:r>
              <a:rPr lang="fr-FR" b="1"/>
              <a:t> donne approximativement le volume effectif de l’orbitale</a:t>
            </a:r>
          </a:p>
        </p:txBody>
      </p:sp>
      <p:graphicFrame>
        <p:nvGraphicFramePr>
          <p:cNvPr id="15363" name="Object 3"/>
          <p:cNvGraphicFramePr>
            <a:graphicFrameLocks noChangeAspect="1"/>
          </p:cNvGraphicFramePr>
          <p:nvPr/>
        </p:nvGraphicFramePr>
        <p:xfrm>
          <a:off x="6299200" y="2643188"/>
          <a:ext cx="247650" cy="468312"/>
        </p:xfrm>
        <a:graphic>
          <a:graphicData uri="http://schemas.openxmlformats.org/presentationml/2006/ole">
            <mc:AlternateContent xmlns:mc="http://schemas.openxmlformats.org/markup-compatibility/2006">
              <mc:Choice xmlns:v="urn:schemas-microsoft-com:vml" Requires="v">
                <p:oleObj spid="_x0000_s231426" name="Equation" r:id="rId3" imgW="114120" imgH="215640" progId="Equation.3">
                  <p:embed/>
                </p:oleObj>
              </mc:Choice>
              <mc:Fallback>
                <p:oleObj name="Equation" r:id="rId3" imgW="114120" imgH="215640" progId="Equation.3">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99200" y="2643188"/>
                        <a:ext cx="247650" cy="46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5364" name="Picture 4" descr="fig0113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4419600"/>
            <a:ext cx="739775" cy="831850"/>
          </a:xfrm>
          <a:prstGeom prst="rect">
            <a:avLst/>
          </a:prstGeom>
          <a:solidFill>
            <a:schemeClr val="bg1"/>
          </a:solidFill>
        </p:spPr>
      </p:pic>
      <p:pic>
        <p:nvPicPr>
          <p:cNvPr id="15365" name="Picture 5" descr="fig0113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6600" y="3886200"/>
            <a:ext cx="1281113" cy="1441450"/>
          </a:xfrm>
          <a:prstGeom prst="rect">
            <a:avLst/>
          </a:prstGeom>
          <a:solidFill>
            <a:schemeClr val="bg1"/>
          </a:solidFill>
        </p:spPr>
      </p:pic>
      <p:pic>
        <p:nvPicPr>
          <p:cNvPr id="15366" name="Picture 6" descr="fig0113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3352800"/>
            <a:ext cx="2100263" cy="2362200"/>
          </a:xfrm>
          <a:prstGeom prst="rect">
            <a:avLst/>
          </a:prstGeom>
          <a:solidFill>
            <a:schemeClr val="bg1"/>
          </a:solidFill>
        </p:spPr>
      </p:pic>
      <p:sp>
        <p:nvSpPr>
          <p:cNvPr id="15367" name="Text Box 7"/>
          <p:cNvSpPr txBox="1">
            <a:spLocks noChangeArrowheads="1"/>
          </p:cNvSpPr>
          <p:nvPr/>
        </p:nvSpPr>
        <p:spPr bwMode="auto">
          <a:xfrm>
            <a:off x="990600" y="5943600"/>
            <a:ext cx="6832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n = 1			n = 2			       n = 3</a:t>
            </a:r>
          </a:p>
        </p:txBody>
      </p:sp>
      <p:graphicFrame>
        <p:nvGraphicFramePr>
          <p:cNvPr id="15368" name="Object 8"/>
          <p:cNvGraphicFramePr>
            <a:graphicFrameLocks noChangeAspect="1"/>
          </p:cNvGraphicFramePr>
          <p:nvPr/>
        </p:nvGraphicFramePr>
        <p:xfrm>
          <a:off x="2828925" y="2286000"/>
          <a:ext cx="2962275" cy="889000"/>
        </p:xfrm>
        <a:graphic>
          <a:graphicData uri="http://schemas.openxmlformats.org/presentationml/2006/ole">
            <mc:AlternateContent xmlns:mc="http://schemas.openxmlformats.org/markup-compatibility/2006">
              <mc:Choice xmlns:v="urn:schemas-microsoft-com:vml" Requires="v">
                <p:oleObj spid="_x0000_s231427" name="Equation" r:id="rId6" imgW="1523880" imgH="457200" progId="Equation.DSMT4">
                  <p:embed/>
                </p:oleObj>
              </mc:Choice>
              <mc:Fallback>
                <p:oleObj name="Equation" r:id="rId6" imgW="1523880" imgH="457200" progId="Equation.DSMT4">
                  <p:embed/>
                  <p:pic>
                    <p:nvPicPr>
                      <p:cNvPr id="0"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28925" y="2286000"/>
                        <a:ext cx="2962275" cy="889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1981200" y="152400"/>
            <a:ext cx="5426075" cy="1552575"/>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b="1" i="1"/>
              <a:t>l </a:t>
            </a:r>
            <a:r>
              <a:rPr lang="fr-FR" b="1"/>
              <a:t> est le nombre quantique secondaire</a:t>
            </a:r>
          </a:p>
          <a:p>
            <a:r>
              <a:rPr lang="fr-FR" b="1"/>
              <a:t>0, 1, 2, 3, 4 …</a:t>
            </a:r>
          </a:p>
          <a:p>
            <a:r>
              <a:rPr lang="fr-FR" b="1"/>
              <a:t>s, p, d, f …</a:t>
            </a:r>
          </a:p>
          <a:p>
            <a:r>
              <a:rPr lang="fr-FR" b="1" i="1"/>
              <a:t>l</a:t>
            </a:r>
            <a:r>
              <a:rPr lang="fr-FR" b="1"/>
              <a:t> détermine la forme générale de l’orbite</a:t>
            </a:r>
          </a:p>
        </p:txBody>
      </p:sp>
      <p:pic>
        <p:nvPicPr>
          <p:cNvPr id="16387" name="Picture 3" descr="fig0115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2286000"/>
            <a:ext cx="3070225" cy="4010025"/>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fig0113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209800"/>
            <a:ext cx="1616075" cy="1817688"/>
          </a:xfrm>
          <a:prstGeom prst="rect">
            <a:avLst/>
          </a:prstGeom>
          <a:noFill/>
          <a:extLst>
            <a:ext uri="{909E8E84-426E-40DD-AFC4-6F175D3DCCD1}">
              <a14:hiddenFill xmlns:a14="http://schemas.microsoft.com/office/drawing/2010/main">
                <a:solidFill>
                  <a:srgbClr val="FFFFFF"/>
                </a:solidFill>
              </a14:hiddenFill>
            </a:ext>
          </a:extLst>
        </p:spPr>
      </p:pic>
      <p:pic>
        <p:nvPicPr>
          <p:cNvPr id="16389" name="Picture 5" descr="fig0114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4572000"/>
            <a:ext cx="4648200" cy="1268413"/>
          </a:xfrm>
          <a:prstGeom prst="rect">
            <a:avLst/>
          </a:prstGeom>
          <a:noFill/>
          <a:extLst>
            <a:ext uri="{909E8E84-426E-40DD-AFC4-6F175D3DCCD1}">
              <a14:hiddenFill xmlns:a14="http://schemas.microsoft.com/office/drawing/2010/main">
                <a:solidFill>
                  <a:srgbClr val="FFFFFF"/>
                </a:solidFill>
              </a14:hiddenFill>
            </a:ext>
          </a:extLst>
        </p:spPr>
      </p:pic>
      <p:sp>
        <p:nvSpPr>
          <p:cNvPr id="16390" name="Text Box 6"/>
          <p:cNvSpPr txBox="1">
            <a:spLocks noChangeArrowheads="1"/>
          </p:cNvSpPr>
          <p:nvPr/>
        </p:nvSpPr>
        <p:spPr bwMode="auto">
          <a:xfrm>
            <a:off x="762000" y="6400800"/>
            <a:ext cx="7727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t>Pour chaque n, il y a n valeurs possibles du moment angulaire</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762000" y="304800"/>
            <a:ext cx="7793038" cy="1552575"/>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b="1" i="1"/>
              <a:t>m</a:t>
            </a:r>
            <a:r>
              <a:rPr lang="fr-FR" b="1" i="1" baseline="-25000"/>
              <a:t>l</a:t>
            </a:r>
            <a:r>
              <a:rPr lang="fr-FR" b="1"/>
              <a:t> (ou simplement </a:t>
            </a:r>
            <a:r>
              <a:rPr lang="fr-FR" b="1" i="1"/>
              <a:t>m</a:t>
            </a:r>
            <a:r>
              <a:rPr lang="fr-FR" b="1"/>
              <a:t>) est le nombre quantique magnétique</a:t>
            </a:r>
          </a:p>
          <a:p>
            <a:r>
              <a:rPr lang="fr-FR" b="1"/>
              <a:t> </a:t>
            </a:r>
          </a:p>
          <a:p>
            <a:r>
              <a:rPr lang="fr-FR" b="1"/>
              <a:t>	  </a:t>
            </a:r>
          </a:p>
          <a:p>
            <a:r>
              <a:rPr lang="fr-FR" b="1" i="1"/>
              <a:t>m</a:t>
            </a:r>
            <a:r>
              <a:rPr lang="fr-FR" b="1" i="1" baseline="-25000"/>
              <a:t>l</a:t>
            </a:r>
            <a:r>
              <a:rPr lang="fr-FR" b="1"/>
              <a:t> détermine l’orientation spatiale de l’orbite</a:t>
            </a:r>
          </a:p>
        </p:txBody>
      </p:sp>
      <p:pic>
        <p:nvPicPr>
          <p:cNvPr id="17411" name="Picture 3" descr="fig0115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2286000"/>
            <a:ext cx="3070225" cy="4010025"/>
          </a:xfrm>
          <a:prstGeom prst="rect">
            <a:avLst/>
          </a:prstGeom>
          <a:noFill/>
          <a:extLst>
            <a:ext uri="{909E8E84-426E-40DD-AFC4-6F175D3DCCD1}">
              <a14:hiddenFill xmlns:a14="http://schemas.microsoft.com/office/drawing/2010/main">
                <a:solidFill>
                  <a:srgbClr val="FFFFFF"/>
                </a:solidFill>
              </a14:hiddenFill>
            </a:ext>
          </a:extLst>
        </p:spPr>
      </p:pic>
      <p:pic>
        <p:nvPicPr>
          <p:cNvPr id="17412" name="Picture 4" descr="fig0113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2209800"/>
            <a:ext cx="1616075" cy="1817688"/>
          </a:xfrm>
          <a:prstGeom prst="rect">
            <a:avLst/>
          </a:prstGeom>
          <a:noFill/>
          <a:extLst>
            <a:ext uri="{909E8E84-426E-40DD-AFC4-6F175D3DCCD1}">
              <a14:hiddenFill xmlns:a14="http://schemas.microsoft.com/office/drawing/2010/main">
                <a:solidFill>
                  <a:srgbClr val="FFFFFF"/>
                </a:solidFill>
              </a14:hiddenFill>
            </a:ext>
          </a:extLst>
        </p:spPr>
      </p:pic>
      <p:pic>
        <p:nvPicPr>
          <p:cNvPr id="17413" name="Picture 5" descr="fig0114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4572000"/>
            <a:ext cx="4648200" cy="1268413"/>
          </a:xfrm>
          <a:prstGeom prst="rect">
            <a:avLst/>
          </a:prstGeom>
          <a:noFill/>
          <a:extLst>
            <a:ext uri="{909E8E84-426E-40DD-AFC4-6F175D3DCCD1}">
              <a14:hiddenFill xmlns:a14="http://schemas.microsoft.com/office/drawing/2010/main">
                <a:solidFill>
                  <a:srgbClr val="FFFFFF"/>
                </a:solidFill>
              </a14:hiddenFill>
            </a:ext>
          </a:extLst>
        </p:spPr>
      </p:pic>
      <p:sp>
        <p:nvSpPr>
          <p:cNvPr id="17416" name="Text Box 8"/>
          <p:cNvSpPr txBox="1">
            <a:spLocks noChangeArrowheads="1"/>
          </p:cNvSpPr>
          <p:nvPr/>
        </p:nvSpPr>
        <p:spPr bwMode="auto">
          <a:xfrm>
            <a:off x="0" y="62134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fr-FR"/>
              <a:t>Pour chaque l, il y a 2l+1valeur possible de m</a:t>
            </a:r>
            <a:r>
              <a:rPr lang="fr-FR" baseline="-25000"/>
              <a:t>l</a:t>
            </a:r>
          </a:p>
        </p:txBody>
      </p:sp>
      <p:graphicFrame>
        <p:nvGraphicFramePr>
          <p:cNvPr id="17418" name="Object 10"/>
          <p:cNvGraphicFramePr>
            <a:graphicFrameLocks noChangeAspect="1"/>
          </p:cNvGraphicFramePr>
          <p:nvPr/>
        </p:nvGraphicFramePr>
        <p:xfrm>
          <a:off x="3505200" y="914400"/>
          <a:ext cx="1976438" cy="422275"/>
        </p:xfrm>
        <a:graphic>
          <a:graphicData uri="http://schemas.openxmlformats.org/presentationml/2006/ole">
            <mc:AlternateContent xmlns:mc="http://schemas.openxmlformats.org/markup-compatibility/2006">
              <mc:Choice xmlns:v="urn:schemas-microsoft-com:vml" Requires="v">
                <p:oleObj spid="_x0000_s232449" name="Equation" r:id="rId6" imgW="952200" imgH="203040" progId="Equation.3">
                  <p:embed/>
                </p:oleObj>
              </mc:Choice>
              <mc:Fallback>
                <p:oleObj name="Equation" r:id="rId6" imgW="952200" imgH="203040" progId="Equation.3">
                  <p:embed/>
                  <p:pic>
                    <p:nvPicPr>
                      <p:cNvPr id="0" name="Object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05200" y="914400"/>
                        <a:ext cx="1976438" cy="42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228600" y="1250950"/>
            <a:ext cx="41068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t>Orbitale s (n = 1 ; l = 0 ;  m = 0)</a:t>
            </a:r>
          </a:p>
        </p:txBody>
      </p:sp>
      <p:graphicFrame>
        <p:nvGraphicFramePr>
          <p:cNvPr id="18435" name="Object 3"/>
          <p:cNvGraphicFramePr>
            <a:graphicFrameLocks noChangeAspect="1"/>
          </p:cNvGraphicFramePr>
          <p:nvPr/>
        </p:nvGraphicFramePr>
        <p:xfrm>
          <a:off x="2686050" y="2286000"/>
          <a:ext cx="3257550" cy="1108075"/>
        </p:xfrm>
        <a:graphic>
          <a:graphicData uri="http://schemas.openxmlformats.org/presentationml/2006/ole">
            <mc:AlternateContent xmlns:mc="http://schemas.openxmlformats.org/markup-compatibility/2006">
              <mc:Choice xmlns:v="urn:schemas-microsoft-com:vml" Requires="v">
                <p:oleObj spid="_x0000_s18450" name="Equation" r:id="rId3" imgW="1231560" imgH="419040" progId="Equation.3">
                  <p:embed/>
                </p:oleObj>
              </mc:Choice>
              <mc:Fallback>
                <p:oleObj name="Equation" r:id="rId3" imgW="1231560" imgH="419040" progId="Equation.3">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86050" y="2286000"/>
                        <a:ext cx="3257550" cy="110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18436" name="Group 4"/>
          <p:cNvGrpSpPr>
            <a:grpSpLocks/>
          </p:cNvGrpSpPr>
          <p:nvPr/>
        </p:nvGrpSpPr>
        <p:grpSpPr bwMode="auto">
          <a:xfrm>
            <a:off x="2286000" y="3733800"/>
            <a:ext cx="4191000" cy="2743200"/>
            <a:chOff x="1392" y="2256"/>
            <a:chExt cx="2640" cy="1728"/>
          </a:xfrm>
        </p:grpSpPr>
        <p:sp>
          <p:nvSpPr>
            <p:cNvPr id="18437" name="Line 5"/>
            <p:cNvSpPr>
              <a:spLocks noChangeShapeType="1"/>
            </p:cNvSpPr>
            <p:nvPr/>
          </p:nvSpPr>
          <p:spPr bwMode="auto">
            <a:xfrm>
              <a:off x="1680" y="3552"/>
              <a:ext cx="235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8438" name="Line 6"/>
            <p:cNvSpPr>
              <a:spLocks noChangeShapeType="1"/>
            </p:cNvSpPr>
            <p:nvPr/>
          </p:nvSpPr>
          <p:spPr bwMode="auto">
            <a:xfrm flipV="1">
              <a:off x="2016" y="2352"/>
              <a:ext cx="0" cy="163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8439" name="Arc 7"/>
            <p:cNvSpPr>
              <a:spLocks/>
            </p:cNvSpPr>
            <p:nvPr/>
          </p:nvSpPr>
          <p:spPr bwMode="auto">
            <a:xfrm flipH="1" flipV="1">
              <a:off x="2016" y="2688"/>
              <a:ext cx="1056" cy="7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8440" name="Text Box 8"/>
            <p:cNvSpPr txBox="1">
              <a:spLocks noChangeArrowheads="1"/>
            </p:cNvSpPr>
            <p:nvPr/>
          </p:nvSpPr>
          <p:spPr bwMode="auto">
            <a:xfrm>
              <a:off x="3014" y="3530"/>
              <a:ext cx="18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r</a:t>
              </a:r>
            </a:p>
          </p:txBody>
        </p:sp>
        <p:graphicFrame>
          <p:nvGraphicFramePr>
            <p:cNvPr id="18441" name="Object 9"/>
            <p:cNvGraphicFramePr>
              <a:graphicFrameLocks noChangeAspect="1"/>
            </p:cNvGraphicFramePr>
            <p:nvPr/>
          </p:nvGraphicFramePr>
          <p:xfrm>
            <a:off x="1392" y="2448"/>
            <a:ext cx="520" cy="425"/>
          </p:xfrm>
          <a:graphic>
            <a:graphicData uri="http://schemas.openxmlformats.org/presentationml/2006/ole">
              <mc:AlternateContent xmlns:mc="http://schemas.openxmlformats.org/markup-compatibility/2006">
                <mc:Choice xmlns:v="urn:schemas-microsoft-com:vml" Requires="v">
                  <p:oleObj spid="_x0000_s18451" name="Equation" r:id="rId5" imgW="279360" imgH="228600" progId="Equation.3">
                    <p:embed/>
                  </p:oleObj>
                </mc:Choice>
                <mc:Fallback>
                  <p:oleObj name="Equation" r:id="rId5" imgW="279360" imgH="228600" progId="Equation.3">
                    <p:embed/>
                    <p:pic>
                      <p:nvPicPr>
                        <p:cNvPr id="0"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92" y="2448"/>
                          <a:ext cx="520" cy="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442" name="Line 10"/>
            <p:cNvSpPr>
              <a:spLocks noChangeShapeType="1"/>
            </p:cNvSpPr>
            <p:nvPr/>
          </p:nvSpPr>
          <p:spPr bwMode="auto">
            <a:xfrm flipH="1">
              <a:off x="2064" y="2640"/>
              <a:ext cx="432" cy="48"/>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aphicFrame>
          <p:nvGraphicFramePr>
            <p:cNvPr id="18443" name="Object 11"/>
            <p:cNvGraphicFramePr>
              <a:graphicFrameLocks noChangeAspect="1"/>
            </p:cNvGraphicFramePr>
            <p:nvPr/>
          </p:nvGraphicFramePr>
          <p:xfrm>
            <a:off x="2544" y="2256"/>
            <a:ext cx="427" cy="612"/>
          </p:xfrm>
          <a:graphic>
            <a:graphicData uri="http://schemas.openxmlformats.org/presentationml/2006/ole">
              <mc:AlternateContent xmlns:mc="http://schemas.openxmlformats.org/markup-compatibility/2006">
                <mc:Choice xmlns:v="urn:schemas-microsoft-com:vml" Requires="v">
                  <p:oleObj spid="_x0000_s18452" name="Equation" r:id="rId7" imgW="291960" imgH="419040" progId="Equation.3">
                    <p:embed/>
                  </p:oleObj>
                </mc:Choice>
                <mc:Fallback>
                  <p:oleObj name="Equation" r:id="rId7" imgW="291960" imgH="419040" progId="Equation.3">
                    <p:embed/>
                    <p:pic>
                      <p:nvPicPr>
                        <p:cNvPr id="0" name="Object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44" y="2256"/>
                          <a:ext cx="427" cy="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aphicFrame>
        <p:nvGraphicFramePr>
          <p:cNvPr id="18444" name="Object 12"/>
          <p:cNvGraphicFramePr>
            <a:graphicFrameLocks noChangeAspect="1"/>
          </p:cNvGraphicFramePr>
          <p:nvPr/>
        </p:nvGraphicFramePr>
        <p:xfrm>
          <a:off x="4892675" y="1187450"/>
          <a:ext cx="3717925" cy="565150"/>
        </p:xfrm>
        <a:graphic>
          <a:graphicData uri="http://schemas.openxmlformats.org/presentationml/2006/ole">
            <mc:AlternateContent xmlns:mc="http://schemas.openxmlformats.org/markup-compatibility/2006">
              <mc:Choice xmlns:v="urn:schemas-microsoft-com:vml" Requires="v">
                <p:oleObj spid="_x0000_s18453" name="Equation" r:id="rId9" imgW="1587240" imgH="241200" progId="Equation.3">
                  <p:embed/>
                </p:oleObj>
              </mc:Choice>
              <mc:Fallback>
                <p:oleObj name="Equation" r:id="rId9" imgW="1587240" imgH="241200" progId="Equation.3">
                  <p:embed/>
                  <p:pic>
                    <p:nvPicPr>
                      <p:cNvPr id="0" name="Object 1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92675" y="1187450"/>
                        <a:ext cx="3717925" cy="56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445" name="Rectangle 13"/>
          <p:cNvSpPr>
            <a:spLocks noGrp="1" noChangeArrowheads="1"/>
          </p:cNvSpPr>
          <p:nvPr>
            <p:ph type="title"/>
          </p:nvPr>
        </p:nvSpPr>
        <p:spPr>
          <a:xfrm>
            <a:off x="762000" y="-152400"/>
            <a:ext cx="7772400" cy="1143000"/>
          </a:xfrm>
        </p:spPr>
        <p:txBody>
          <a:bodyPr/>
          <a:lstStyle/>
          <a:p>
            <a:r>
              <a:rPr lang="fr-FR" sz="4000">
                <a:solidFill>
                  <a:schemeClr val="accent2"/>
                </a:solidFill>
              </a:rPr>
              <a:t>Exemple orbitale 1s (Hydrogène)</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459" name="Object 3"/>
          <p:cNvGraphicFramePr>
            <a:graphicFrameLocks noChangeAspect="1"/>
          </p:cNvGraphicFramePr>
          <p:nvPr/>
        </p:nvGraphicFramePr>
        <p:xfrm>
          <a:off x="990600" y="1905000"/>
          <a:ext cx="3076575" cy="1092200"/>
        </p:xfrm>
        <a:graphic>
          <a:graphicData uri="http://schemas.openxmlformats.org/presentationml/2006/ole">
            <mc:AlternateContent xmlns:mc="http://schemas.openxmlformats.org/markup-compatibility/2006">
              <mc:Choice xmlns:v="urn:schemas-microsoft-com:vml" Requires="v">
                <p:oleObj spid="_x0000_s19477" name="Equation" r:id="rId3" imgW="1180800" imgH="419040" progId="Equation.3">
                  <p:embed/>
                </p:oleObj>
              </mc:Choice>
              <mc:Fallback>
                <p:oleObj name="Equation" r:id="rId3" imgW="1180800" imgH="419040" progId="Equation.3">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1905000"/>
                        <a:ext cx="3076575" cy="109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19460" name="Group 4"/>
          <p:cNvGrpSpPr>
            <a:grpSpLocks/>
          </p:cNvGrpSpPr>
          <p:nvPr/>
        </p:nvGrpSpPr>
        <p:grpSpPr bwMode="auto">
          <a:xfrm>
            <a:off x="2133600" y="3733800"/>
            <a:ext cx="4572000" cy="3048000"/>
            <a:chOff x="1488" y="1968"/>
            <a:chExt cx="2880" cy="1920"/>
          </a:xfrm>
        </p:grpSpPr>
        <p:sp>
          <p:nvSpPr>
            <p:cNvPr id="19461" name="Line 5"/>
            <p:cNvSpPr>
              <a:spLocks noChangeShapeType="1"/>
            </p:cNvSpPr>
            <p:nvPr/>
          </p:nvSpPr>
          <p:spPr bwMode="auto">
            <a:xfrm flipV="1">
              <a:off x="2352" y="2256"/>
              <a:ext cx="0" cy="163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nvGrpSpPr>
            <p:cNvPr id="19462" name="Group 6"/>
            <p:cNvGrpSpPr>
              <a:grpSpLocks/>
            </p:cNvGrpSpPr>
            <p:nvPr/>
          </p:nvGrpSpPr>
          <p:grpSpPr bwMode="auto">
            <a:xfrm>
              <a:off x="1488" y="1968"/>
              <a:ext cx="2880" cy="1754"/>
              <a:chOff x="1488" y="1968"/>
              <a:chExt cx="2880" cy="1754"/>
            </a:xfrm>
          </p:grpSpPr>
          <p:sp>
            <p:nvSpPr>
              <p:cNvPr id="19463" name="Line 7"/>
              <p:cNvSpPr>
                <a:spLocks noChangeShapeType="1"/>
              </p:cNvSpPr>
              <p:nvPr/>
            </p:nvSpPr>
            <p:spPr bwMode="auto">
              <a:xfrm>
                <a:off x="2016" y="3456"/>
                <a:ext cx="235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9464" name="Arc 8"/>
              <p:cNvSpPr>
                <a:spLocks/>
              </p:cNvSpPr>
              <p:nvPr/>
            </p:nvSpPr>
            <p:spPr bwMode="auto">
              <a:xfrm flipH="1" flipV="1">
                <a:off x="2352" y="2592"/>
                <a:ext cx="1056" cy="7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9465" name="Text Box 9"/>
              <p:cNvSpPr txBox="1">
                <a:spLocks noChangeArrowheads="1"/>
              </p:cNvSpPr>
              <p:nvPr/>
            </p:nvSpPr>
            <p:spPr bwMode="auto">
              <a:xfrm>
                <a:off x="3350" y="3434"/>
                <a:ext cx="18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r</a:t>
                </a:r>
              </a:p>
            </p:txBody>
          </p:sp>
          <p:sp>
            <p:nvSpPr>
              <p:cNvPr id="19466" name="Line 10"/>
              <p:cNvSpPr>
                <a:spLocks noChangeShapeType="1"/>
              </p:cNvSpPr>
              <p:nvPr/>
            </p:nvSpPr>
            <p:spPr bwMode="auto">
              <a:xfrm flipH="1">
                <a:off x="2400" y="2544"/>
                <a:ext cx="432" cy="48"/>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aphicFrame>
            <p:nvGraphicFramePr>
              <p:cNvPr id="19467" name="Object 11"/>
              <p:cNvGraphicFramePr>
                <a:graphicFrameLocks noChangeAspect="1"/>
              </p:cNvGraphicFramePr>
              <p:nvPr/>
            </p:nvGraphicFramePr>
            <p:xfrm>
              <a:off x="1488" y="2160"/>
              <a:ext cx="728" cy="560"/>
            </p:xfrm>
            <a:graphic>
              <a:graphicData uri="http://schemas.openxmlformats.org/presentationml/2006/ole">
                <mc:AlternateContent xmlns:mc="http://schemas.openxmlformats.org/markup-compatibility/2006">
                  <mc:Choice xmlns:v="urn:schemas-microsoft-com:vml" Requires="v">
                    <p:oleObj spid="_x0000_s19478" name="Equation" r:id="rId5" imgW="330120" imgH="253800" progId="Equation.3">
                      <p:embed/>
                    </p:oleObj>
                  </mc:Choice>
                  <mc:Fallback>
                    <p:oleObj name="Equation" r:id="rId5" imgW="330120" imgH="253800" progId="Equation.3">
                      <p:embed/>
                      <p:pic>
                        <p:nvPicPr>
                          <p:cNvPr id="0" name="Object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88" y="2160"/>
                            <a:ext cx="728" cy="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468" name="Object 12"/>
              <p:cNvGraphicFramePr>
                <a:graphicFrameLocks noChangeAspect="1"/>
              </p:cNvGraphicFramePr>
              <p:nvPr/>
            </p:nvGraphicFramePr>
            <p:xfrm>
              <a:off x="2928" y="1968"/>
              <a:ext cx="294" cy="700"/>
            </p:xfrm>
            <a:graphic>
              <a:graphicData uri="http://schemas.openxmlformats.org/presentationml/2006/ole">
                <mc:AlternateContent xmlns:mc="http://schemas.openxmlformats.org/markup-compatibility/2006">
                  <mc:Choice xmlns:v="urn:schemas-microsoft-com:vml" Requires="v">
                    <p:oleObj spid="_x0000_s19479" name="Equation" r:id="rId7" imgW="164880" imgH="393480" progId="Equation.3">
                      <p:embed/>
                    </p:oleObj>
                  </mc:Choice>
                  <mc:Fallback>
                    <p:oleObj name="Equation" r:id="rId7" imgW="164880" imgH="393480" progId="Equation.3">
                      <p:embed/>
                      <p:pic>
                        <p:nvPicPr>
                          <p:cNvPr id="0" name="Object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28" y="1968"/>
                            <a:ext cx="294" cy="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sp>
        <p:nvSpPr>
          <p:cNvPr id="19469" name="Text Box 13"/>
          <p:cNvSpPr txBox="1">
            <a:spLocks noChangeArrowheads="1"/>
          </p:cNvSpPr>
          <p:nvPr/>
        </p:nvSpPr>
        <p:spPr bwMode="auto">
          <a:xfrm>
            <a:off x="457200" y="1143000"/>
            <a:ext cx="8439150" cy="457200"/>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sym typeface="Symbol" pitchFamily="18" charset="2"/>
              </a:rPr>
              <a:t>² d</a:t>
            </a:r>
            <a:r>
              <a:rPr lang="fr-FR"/>
              <a:t>onne la probabilité de trouver l’électron en un point de l’espace</a:t>
            </a:r>
          </a:p>
        </p:txBody>
      </p:sp>
      <p:sp>
        <p:nvSpPr>
          <p:cNvPr id="19470" name="Rectangle 14"/>
          <p:cNvSpPr>
            <a:spLocks noGrp="1" noChangeArrowheads="1"/>
          </p:cNvSpPr>
          <p:nvPr>
            <p:ph type="title"/>
          </p:nvPr>
        </p:nvSpPr>
        <p:spPr>
          <a:xfrm>
            <a:off x="685800" y="-228600"/>
            <a:ext cx="7772400" cy="1143000"/>
          </a:xfrm>
        </p:spPr>
        <p:txBody>
          <a:bodyPr/>
          <a:lstStyle/>
          <a:p>
            <a:r>
              <a:rPr lang="fr-FR" sz="4000">
                <a:solidFill>
                  <a:schemeClr val="accent2"/>
                </a:solidFill>
              </a:rPr>
              <a:t>Signification physique</a:t>
            </a:r>
          </a:p>
        </p:txBody>
      </p:sp>
      <p:graphicFrame>
        <p:nvGraphicFramePr>
          <p:cNvPr id="19472" name="Object 16"/>
          <p:cNvGraphicFramePr>
            <a:graphicFrameLocks noChangeAspect="1"/>
          </p:cNvGraphicFramePr>
          <p:nvPr/>
        </p:nvGraphicFramePr>
        <p:xfrm>
          <a:off x="5105400" y="1905000"/>
          <a:ext cx="3027363" cy="1144588"/>
        </p:xfrm>
        <a:graphic>
          <a:graphicData uri="http://schemas.openxmlformats.org/presentationml/2006/ole">
            <mc:AlternateContent xmlns:mc="http://schemas.openxmlformats.org/markup-compatibility/2006">
              <mc:Choice xmlns:v="urn:schemas-microsoft-com:vml" Requires="v">
                <p:oleObj spid="_x0000_s19480" name="Equation" r:id="rId9" imgW="939600" imgH="355320" progId="Equation.3">
                  <p:embed/>
                </p:oleObj>
              </mc:Choice>
              <mc:Fallback>
                <p:oleObj name="Equation" r:id="rId9" imgW="939600" imgH="355320" progId="Equation.3">
                  <p:embed/>
                  <p:pic>
                    <p:nvPicPr>
                      <p:cNvPr id="0" name="Object 1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05400" y="1905000"/>
                        <a:ext cx="3027363" cy="1144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507" name="Group 3"/>
          <p:cNvGrpSpPr>
            <a:grpSpLocks/>
          </p:cNvGrpSpPr>
          <p:nvPr/>
        </p:nvGrpSpPr>
        <p:grpSpPr bwMode="auto">
          <a:xfrm>
            <a:off x="304800" y="2438400"/>
            <a:ext cx="2362200" cy="2286000"/>
            <a:chOff x="192" y="1536"/>
            <a:chExt cx="1488" cy="1440"/>
          </a:xfrm>
        </p:grpSpPr>
        <p:sp>
          <p:nvSpPr>
            <p:cNvPr id="21508" name="Oval 4"/>
            <p:cNvSpPr>
              <a:spLocks noChangeArrowheads="1"/>
            </p:cNvSpPr>
            <p:nvPr/>
          </p:nvSpPr>
          <p:spPr bwMode="auto">
            <a:xfrm>
              <a:off x="864" y="2160"/>
              <a:ext cx="192" cy="19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1509" name="Oval 5"/>
            <p:cNvSpPr>
              <a:spLocks noChangeArrowheads="1"/>
            </p:cNvSpPr>
            <p:nvPr/>
          </p:nvSpPr>
          <p:spPr bwMode="auto">
            <a:xfrm>
              <a:off x="528" y="1824"/>
              <a:ext cx="864" cy="864"/>
            </a:xfrm>
            <a:prstGeom prst="ellipse">
              <a:avLst/>
            </a:prstGeom>
            <a:noFill/>
            <a:ln w="762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1510" name="Oval 6"/>
            <p:cNvSpPr>
              <a:spLocks noChangeArrowheads="1"/>
            </p:cNvSpPr>
            <p:nvPr/>
          </p:nvSpPr>
          <p:spPr bwMode="auto">
            <a:xfrm>
              <a:off x="192" y="1536"/>
              <a:ext cx="1488" cy="1440"/>
            </a:xfrm>
            <a:prstGeom prst="ellipse">
              <a:avLst/>
            </a:prstGeom>
            <a:noFill/>
            <a:ln w="76200">
              <a:solidFill>
                <a:srgbClr val="00FF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1511" name="Line 7"/>
            <p:cNvSpPr>
              <a:spLocks noChangeShapeType="1"/>
            </p:cNvSpPr>
            <p:nvPr/>
          </p:nvSpPr>
          <p:spPr bwMode="auto">
            <a:xfrm flipV="1">
              <a:off x="1008" y="2016"/>
              <a:ext cx="240" cy="24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1512" name="Line 8"/>
            <p:cNvSpPr>
              <a:spLocks noChangeShapeType="1"/>
            </p:cNvSpPr>
            <p:nvPr/>
          </p:nvSpPr>
          <p:spPr bwMode="auto">
            <a:xfrm>
              <a:off x="1008" y="2256"/>
              <a:ext cx="67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sp>
        <p:nvSpPr>
          <p:cNvPr id="21513" name="Text Box 9"/>
          <p:cNvSpPr txBox="1">
            <a:spLocks noChangeArrowheads="1"/>
          </p:cNvSpPr>
          <p:nvPr/>
        </p:nvSpPr>
        <p:spPr bwMode="auto">
          <a:xfrm>
            <a:off x="381000" y="1295400"/>
            <a:ext cx="57499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200"/>
              <a:t>Volume de la coquille de rayon r :</a:t>
            </a:r>
          </a:p>
        </p:txBody>
      </p:sp>
      <p:graphicFrame>
        <p:nvGraphicFramePr>
          <p:cNvPr id="21514" name="Object 10"/>
          <p:cNvGraphicFramePr>
            <a:graphicFrameLocks noChangeAspect="1"/>
          </p:cNvGraphicFramePr>
          <p:nvPr/>
        </p:nvGraphicFramePr>
        <p:xfrm>
          <a:off x="6324600" y="1295400"/>
          <a:ext cx="1216025" cy="525463"/>
        </p:xfrm>
        <a:graphic>
          <a:graphicData uri="http://schemas.openxmlformats.org/presentationml/2006/ole">
            <mc:AlternateContent xmlns:mc="http://schemas.openxmlformats.org/markup-compatibility/2006">
              <mc:Choice xmlns:v="urn:schemas-microsoft-com:vml" Requires="v">
                <p:oleObj spid="_x0000_s21522" name="Equation" r:id="rId3" imgW="469800" imgH="203040" progId="Equation.3">
                  <p:embed/>
                </p:oleObj>
              </mc:Choice>
              <mc:Fallback>
                <p:oleObj name="Equation" r:id="rId3" imgW="469800" imgH="203040" progId="Equation.3">
                  <p:embed/>
                  <p:pic>
                    <p:nvPicPr>
                      <p:cNvPr id="0" name="Object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1295400"/>
                        <a:ext cx="1216025" cy="525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1516" name="Text Box 12"/>
          <p:cNvSpPr txBox="1">
            <a:spLocks noChangeArrowheads="1"/>
          </p:cNvSpPr>
          <p:nvPr/>
        </p:nvSpPr>
        <p:spPr bwMode="auto">
          <a:xfrm>
            <a:off x="344488" y="5486400"/>
            <a:ext cx="8494712" cy="822325"/>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t>La Fonction de Distribution Radiale (FDR) indique la probabilité de</a:t>
            </a:r>
          </a:p>
          <a:p>
            <a:r>
              <a:rPr lang="fr-FR"/>
              <a:t>trouver l’électron à différentes positions r</a:t>
            </a:r>
          </a:p>
        </p:txBody>
      </p:sp>
      <p:sp>
        <p:nvSpPr>
          <p:cNvPr id="21517" name="Rectangle 13"/>
          <p:cNvSpPr>
            <a:spLocks noGrp="1" noChangeArrowheads="1"/>
          </p:cNvSpPr>
          <p:nvPr>
            <p:ph type="title"/>
          </p:nvPr>
        </p:nvSpPr>
        <p:spPr>
          <a:xfrm>
            <a:off x="685800" y="-228600"/>
            <a:ext cx="7772400" cy="1143000"/>
          </a:xfrm>
        </p:spPr>
        <p:txBody>
          <a:bodyPr/>
          <a:lstStyle/>
          <a:p>
            <a:r>
              <a:rPr lang="fr-FR" sz="4000">
                <a:solidFill>
                  <a:schemeClr val="accent2"/>
                </a:solidFill>
              </a:rPr>
              <a:t>Rayon le plus probable</a:t>
            </a:r>
          </a:p>
        </p:txBody>
      </p:sp>
      <p:graphicFrame>
        <p:nvGraphicFramePr>
          <p:cNvPr id="21519" name="Object 15"/>
          <p:cNvGraphicFramePr>
            <a:graphicFrameLocks noChangeAspect="1"/>
          </p:cNvGraphicFramePr>
          <p:nvPr/>
        </p:nvGraphicFramePr>
        <p:xfrm>
          <a:off x="3533775" y="2659063"/>
          <a:ext cx="5019675" cy="1455737"/>
        </p:xfrm>
        <a:graphic>
          <a:graphicData uri="http://schemas.openxmlformats.org/presentationml/2006/ole">
            <mc:AlternateContent xmlns:mc="http://schemas.openxmlformats.org/markup-compatibility/2006">
              <mc:Choice xmlns:v="urn:schemas-microsoft-com:vml" Requires="v">
                <p:oleObj spid="_x0000_s21523" name="Equation" r:id="rId5" imgW="1663560" imgH="482400" progId="Equation.3">
                  <p:embed/>
                </p:oleObj>
              </mc:Choice>
              <mc:Fallback>
                <p:oleObj name="Equation" r:id="rId5" imgW="1663560" imgH="482400" progId="Equation.3">
                  <p:embed/>
                  <p:pic>
                    <p:nvPicPr>
                      <p:cNvPr id="0" name="Object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33775" y="2659063"/>
                        <a:ext cx="5019675" cy="1455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6096000" y="2743200"/>
            <a:ext cx="20288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Orbitale 1s (H)</a:t>
            </a:r>
          </a:p>
        </p:txBody>
      </p:sp>
      <p:pic>
        <p:nvPicPr>
          <p:cNvPr id="22531" name="Picture 3" descr="fig0111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990600"/>
            <a:ext cx="3559175" cy="3886200"/>
          </a:xfrm>
          <a:prstGeom prst="rect">
            <a:avLst/>
          </a:prstGeom>
          <a:noFill/>
          <a:extLst>
            <a:ext uri="{909E8E84-426E-40DD-AFC4-6F175D3DCCD1}">
              <a14:hiddenFill xmlns:a14="http://schemas.microsoft.com/office/drawing/2010/main">
                <a:solidFill>
                  <a:srgbClr val="FFFFFF"/>
                </a:solidFill>
              </a14:hiddenFill>
            </a:ext>
          </a:extLst>
        </p:spPr>
      </p:pic>
      <p:sp>
        <p:nvSpPr>
          <p:cNvPr id="22533" name="Text Box 5"/>
          <p:cNvSpPr txBox="1">
            <a:spLocks noChangeArrowheads="1"/>
          </p:cNvSpPr>
          <p:nvPr/>
        </p:nvSpPr>
        <p:spPr bwMode="auto">
          <a:xfrm>
            <a:off x="381000" y="6096000"/>
            <a:ext cx="31607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Rayon le plus probable :</a:t>
            </a:r>
          </a:p>
        </p:txBody>
      </p:sp>
      <p:graphicFrame>
        <p:nvGraphicFramePr>
          <p:cNvPr id="22535" name="Object 7"/>
          <p:cNvGraphicFramePr>
            <a:graphicFrameLocks noChangeAspect="1"/>
          </p:cNvGraphicFramePr>
          <p:nvPr/>
        </p:nvGraphicFramePr>
        <p:xfrm>
          <a:off x="457200" y="5167313"/>
          <a:ext cx="4627563" cy="547687"/>
        </p:xfrm>
        <a:graphic>
          <a:graphicData uri="http://schemas.openxmlformats.org/presentationml/2006/ole">
            <mc:AlternateContent xmlns:mc="http://schemas.openxmlformats.org/markup-compatibility/2006">
              <mc:Choice xmlns:v="urn:schemas-microsoft-com:vml" Requires="v">
                <p:oleObj spid="_x0000_s22540" name="Equation" r:id="rId4" imgW="1930320" imgH="228600" progId="Equation.3">
                  <p:embed/>
                </p:oleObj>
              </mc:Choice>
              <mc:Fallback>
                <p:oleObj name="Equation" r:id="rId4" imgW="1930320" imgH="228600" progId="Equation.3">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5167313"/>
                        <a:ext cx="4627563" cy="547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536" name="Object 8"/>
          <p:cNvGraphicFramePr>
            <a:graphicFrameLocks noChangeAspect="1"/>
          </p:cNvGraphicFramePr>
          <p:nvPr/>
        </p:nvGraphicFramePr>
        <p:xfrm>
          <a:off x="3886200" y="5943600"/>
          <a:ext cx="1439863" cy="720725"/>
        </p:xfrm>
        <a:graphic>
          <a:graphicData uri="http://schemas.openxmlformats.org/presentationml/2006/ole">
            <mc:AlternateContent xmlns:mc="http://schemas.openxmlformats.org/markup-compatibility/2006">
              <mc:Choice xmlns:v="urn:schemas-microsoft-com:vml" Requires="v">
                <p:oleObj spid="_x0000_s22541" name="Equation" r:id="rId6" imgW="787320" imgH="393480" progId="Equation.3">
                  <p:embed/>
                </p:oleObj>
              </mc:Choice>
              <mc:Fallback>
                <p:oleObj name="Equation" r:id="rId6" imgW="787320" imgH="393480" progId="Equation.3">
                  <p:embed/>
                  <p:pic>
                    <p:nvPicPr>
                      <p:cNvPr id="0"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86200" y="5943600"/>
                        <a:ext cx="1439863" cy="72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2537" name="Rectangle 9"/>
          <p:cNvSpPr>
            <a:spLocks noGrp="1" noChangeArrowheads="1"/>
          </p:cNvSpPr>
          <p:nvPr>
            <p:ph type="title"/>
          </p:nvPr>
        </p:nvSpPr>
        <p:spPr>
          <a:xfrm>
            <a:off x="685800" y="-304800"/>
            <a:ext cx="7772400" cy="1143000"/>
          </a:xfrm>
        </p:spPr>
        <p:txBody>
          <a:bodyPr/>
          <a:lstStyle/>
          <a:p>
            <a:r>
              <a:rPr lang="fr-FR" sz="4000">
                <a:solidFill>
                  <a:schemeClr val="accent2"/>
                </a:solidFill>
              </a:rPr>
              <a:t>Rayon le plus probable</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0" y="-152400"/>
            <a:ext cx="9144000" cy="1143000"/>
          </a:xfrm>
        </p:spPr>
        <p:txBody>
          <a:bodyPr/>
          <a:lstStyle/>
          <a:p>
            <a:r>
              <a:rPr lang="fr-FR" sz="3200">
                <a:solidFill>
                  <a:schemeClr val="accent2"/>
                </a:solidFill>
                <a:latin typeface="Arial" charset="0"/>
              </a:rPr>
              <a:t>Fonction </a:t>
            </a:r>
            <a:r>
              <a:rPr lang="fr-FR" sz="3200">
                <a:solidFill>
                  <a:schemeClr val="accent2"/>
                </a:solidFill>
                <a:latin typeface="Arial" charset="0"/>
                <a:sym typeface="Symbol" pitchFamily="18" charset="2"/>
              </a:rPr>
              <a:t> pour les orbitales 1s, 2s, 3s, 2p, 3p </a:t>
            </a:r>
            <a:endParaRPr lang="fr-FR" sz="3200">
              <a:solidFill>
                <a:schemeClr val="accent2"/>
              </a:solidFill>
              <a:latin typeface="Arial" charset="0"/>
            </a:endParaRPr>
          </a:p>
        </p:txBody>
      </p:sp>
      <p:pic>
        <p:nvPicPr>
          <p:cNvPr id="36867" name="Picture 3" descr="fig0109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800" y="1371600"/>
            <a:ext cx="4318000" cy="4405313"/>
          </a:xfrm>
          <a:prstGeom prst="rect">
            <a:avLst/>
          </a:prstGeom>
          <a:noFill/>
          <a:extLst>
            <a:ext uri="{909E8E84-426E-40DD-AFC4-6F175D3DCCD1}">
              <a14:hiddenFill xmlns:a14="http://schemas.microsoft.com/office/drawing/2010/main">
                <a:solidFill>
                  <a:srgbClr val="FFFFFF"/>
                </a:solidFill>
              </a14:hiddenFill>
            </a:ext>
          </a:extLst>
        </p:spPr>
      </p:pic>
      <p:pic>
        <p:nvPicPr>
          <p:cNvPr id="36868" name="Picture 4" descr="fig0110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6150" y="2286000"/>
            <a:ext cx="4311650" cy="35496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fig0112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3913" y="1331913"/>
            <a:ext cx="5373687" cy="5373687"/>
          </a:xfrm>
          <a:prstGeom prst="rect">
            <a:avLst/>
          </a:prstGeom>
          <a:noFill/>
          <a:extLst>
            <a:ext uri="{909E8E84-426E-40DD-AFC4-6F175D3DCCD1}">
              <a14:hiddenFill xmlns:a14="http://schemas.microsoft.com/office/drawing/2010/main">
                <a:solidFill>
                  <a:srgbClr val="FFFFFF"/>
                </a:solidFill>
              </a14:hiddenFill>
            </a:ext>
          </a:extLst>
        </p:spPr>
      </p:pic>
      <p:sp>
        <p:nvSpPr>
          <p:cNvPr id="25603" name="Rectangle 3"/>
          <p:cNvSpPr>
            <a:spLocks noGrp="1" noChangeArrowheads="1"/>
          </p:cNvSpPr>
          <p:nvPr>
            <p:ph type="title"/>
          </p:nvPr>
        </p:nvSpPr>
        <p:spPr>
          <a:xfrm>
            <a:off x="228600" y="-228600"/>
            <a:ext cx="8839200" cy="1143000"/>
          </a:xfrm>
        </p:spPr>
        <p:txBody>
          <a:bodyPr/>
          <a:lstStyle/>
          <a:p>
            <a:r>
              <a:rPr lang="fr-FR" sz="2800">
                <a:solidFill>
                  <a:schemeClr val="accent2"/>
                </a:solidFill>
                <a:latin typeface="Arial" charset="0"/>
              </a:rPr>
              <a:t>Rayon le plus probable pour les orbitales 2s et 2p</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0"/>
            <a:ext cx="7772400" cy="1143000"/>
          </a:xfrm>
        </p:spPr>
        <p:txBody>
          <a:bodyPr/>
          <a:lstStyle/>
          <a:p>
            <a:r>
              <a:rPr lang="fr-FR" sz="3600">
                <a:solidFill>
                  <a:srgbClr val="00FFFF"/>
                </a:solidFill>
                <a:latin typeface="Arial" charset="0"/>
              </a:rPr>
              <a:t>Nombre quantique secondaire </a:t>
            </a:r>
            <a:r>
              <a:rPr lang="fr-FR" sz="3600" i="1">
                <a:solidFill>
                  <a:srgbClr val="00FFFF"/>
                </a:solidFill>
                <a:latin typeface="Arial" charset="0"/>
              </a:rPr>
              <a:t>l</a:t>
            </a:r>
            <a:r>
              <a:rPr lang="fr-FR">
                <a:solidFill>
                  <a:srgbClr val="00FFFF"/>
                </a:solidFill>
                <a:latin typeface="Arial" charset="0"/>
              </a:rPr>
              <a:t/>
            </a:r>
            <a:br>
              <a:rPr lang="fr-FR">
                <a:solidFill>
                  <a:srgbClr val="00FFFF"/>
                </a:solidFill>
                <a:latin typeface="Arial" charset="0"/>
              </a:rPr>
            </a:br>
            <a:r>
              <a:rPr lang="fr-FR" sz="2800">
                <a:solidFill>
                  <a:srgbClr val="00FFFF"/>
                </a:solidFill>
                <a:latin typeface="Arial" charset="0"/>
              </a:rPr>
              <a:t>(quantification du moment cinétique orbital)</a:t>
            </a:r>
          </a:p>
        </p:txBody>
      </p:sp>
      <p:sp>
        <p:nvSpPr>
          <p:cNvPr id="4099" name="Rectangle 3"/>
          <p:cNvSpPr>
            <a:spLocks noGrp="1" noChangeArrowheads="1"/>
          </p:cNvSpPr>
          <p:nvPr>
            <p:ph type="body" idx="1"/>
          </p:nvPr>
        </p:nvSpPr>
        <p:spPr>
          <a:xfrm>
            <a:off x="685800" y="1981200"/>
            <a:ext cx="8077200" cy="4114800"/>
          </a:xfrm>
          <a:solidFill>
            <a:schemeClr val="bg1"/>
          </a:solidFill>
        </p:spPr>
        <p:txBody>
          <a:bodyPr/>
          <a:lstStyle/>
          <a:p>
            <a:pPr>
              <a:buFontTx/>
              <a:buNone/>
            </a:pPr>
            <a:r>
              <a:rPr lang="fr-FR"/>
              <a:t>	</a:t>
            </a:r>
            <a:r>
              <a:rPr lang="fr-FR" i="1"/>
              <a:t>l</a:t>
            </a:r>
            <a:r>
              <a:rPr lang="fr-FR"/>
              <a:t> est un entier qui prend toutes les valeurs entières de </a:t>
            </a:r>
            <a:r>
              <a:rPr lang="fr-FR" i="1"/>
              <a:t>0</a:t>
            </a:r>
            <a:r>
              <a:rPr lang="fr-FR"/>
              <a:t> à </a:t>
            </a:r>
            <a:r>
              <a:rPr lang="fr-FR" i="1"/>
              <a:t>n-1</a:t>
            </a:r>
          </a:p>
          <a:p>
            <a:pPr>
              <a:buFontTx/>
              <a:buNone/>
            </a:pPr>
            <a:endParaRPr lang="fr-FR" i="1"/>
          </a:p>
          <a:p>
            <a:pPr>
              <a:buFontTx/>
              <a:buNone/>
            </a:pPr>
            <a:r>
              <a:rPr lang="fr-FR" i="1"/>
              <a:t>				</a:t>
            </a:r>
            <a:r>
              <a:rPr lang="fr-FR">
                <a:sym typeface="Symbol" pitchFamily="18" charset="2"/>
              </a:rPr>
              <a:t> </a:t>
            </a:r>
            <a:r>
              <a:rPr lang="fr-FR" i="1">
                <a:sym typeface="Symbol" pitchFamily="18" charset="2"/>
              </a:rPr>
              <a:t>l </a:t>
            </a:r>
            <a:r>
              <a:rPr lang="fr-FR">
                <a:sym typeface="Symbol" pitchFamily="18" charset="2"/>
              </a:rPr>
              <a:t>  n</a:t>
            </a:r>
          </a:p>
          <a:p>
            <a:pPr>
              <a:buFontTx/>
              <a:buNone/>
            </a:pPr>
            <a:endParaRPr lang="fr-FR">
              <a:sym typeface="Symbol" pitchFamily="18" charset="2"/>
            </a:endParaRPr>
          </a:p>
          <a:p>
            <a:pPr>
              <a:buFontTx/>
              <a:buNone/>
            </a:pPr>
            <a:r>
              <a:rPr lang="fr-FR">
                <a:sym typeface="Symbol" pitchFamily="18" charset="2"/>
              </a:rPr>
              <a:t>	s (</a:t>
            </a:r>
            <a:r>
              <a:rPr lang="fr-FR" i="1">
                <a:sym typeface="Symbol" pitchFamily="18" charset="2"/>
              </a:rPr>
              <a:t>l</a:t>
            </a:r>
            <a:r>
              <a:rPr lang="fr-FR">
                <a:sym typeface="Symbol" pitchFamily="18" charset="2"/>
              </a:rPr>
              <a:t> = 0)  ;  p (</a:t>
            </a:r>
            <a:r>
              <a:rPr lang="fr-FR" i="1">
                <a:sym typeface="Symbol" pitchFamily="18" charset="2"/>
              </a:rPr>
              <a:t>l</a:t>
            </a:r>
            <a:r>
              <a:rPr lang="fr-FR">
                <a:sym typeface="Symbol" pitchFamily="18" charset="2"/>
              </a:rPr>
              <a:t> = 1)  ; d (</a:t>
            </a:r>
            <a:r>
              <a:rPr lang="fr-FR" i="1">
                <a:sym typeface="Symbol" pitchFamily="18" charset="2"/>
              </a:rPr>
              <a:t>l</a:t>
            </a:r>
            <a:r>
              <a:rPr lang="fr-FR">
                <a:sym typeface="Symbol" pitchFamily="18" charset="2"/>
              </a:rPr>
              <a:t> = 2)  ; f (</a:t>
            </a:r>
            <a:r>
              <a:rPr lang="fr-FR" i="1">
                <a:sym typeface="Symbol" pitchFamily="18" charset="2"/>
              </a:rPr>
              <a:t>l</a:t>
            </a:r>
            <a:r>
              <a:rPr lang="fr-FR">
                <a:sym typeface="Symbol" pitchFamily="18" charset="2"/>
              </a:rPr>
              <a:t> = 3) …</a:t>
            </a:r>
          </a:p>
          <a:p>
            <a:pPr>
              <a:buFontTx/>
              <a:buNone/>
            </a:pPr>
            <a:r>
              <a:rPr lang="fr-FR">
                <a:sym typeface="Symbol" pitchFamily="18" charset="2"/>
              </a:rPr>
              <a:t>	sharp      ;  principal ; diffuse    ; fundamental</a:t>
            </a:r>
            <a:endParaRPr lang="fr-F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228600" y="2514600"/>
            <a:ext cx="4406900" cy="831850"/>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t>Fonction angulaire : Y</a:t>
            </a:r>
          </a:p>
          <a:p>
            <a:r>
              <a:rPr lang="fr-FR" b="1">
                <a:solidFill>
                  <a:srgbClr val="FF0000"/>
                </a:solidFill>
              </a:rPr>
              <a:t>Nombre de nœuds angulaires = </a:t>
            </a:r>
            <a:r>
              <a:rPr lang="fr-FR" b="1" i="1">
                <a:solidFill>
                  <a:srgbClr val="FF0000"/>
                </a:solidFill>
              </a:rPr>
              <a:t>l</a:t>
            </a:r>
          </a:p>
        </p:txBody>
      </p:sp>
      <p:graphicFrame>
        <p:nvGraphicFramePr>
          <p:cNvPr id="26627" name="Object 3"/>
          <p:cNvGraphicFramePr>
            <a:graphicFrameLocks noChangeAspect="1"/>
          </p:cNvGraphicFramePr>
          <p:nvPr/>
        </p:nvGraphicFramePr>
        <p:xfrm>
          <a:off x="1600200" y="990600"/>
          <a:ext cx="5867400" cy="893763"/>
        </p:xfrm>
        <a:graphic>
          <a:graphicData uri="http://schemas.openxmlformats.org/presentationml/2006/ole">
            <mc:AlternateContent xmlns:mc="http://schemas.openxmlformats.org/markup-compatibility/2006">
              <mc:Choice xmlns:v="urn:schemas-microsoft-com:vml" Requires="v">
                <p:oleObj spid="_x0000_s26640" name="Equation" r:id="rId3" imgW="1587240" imgH="241200" progId="Equation.3">
                  <p:embed/>
                </p:oleObj>
              </mc:Choice>
              <mc:Fallback>
                <p:oleObj name="Equation" r:id="rId3" imgW="1587240" imgH="241200" progId="Equation.3">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990600"/>
                        <a:ext cx="5867400" cy="893763"/>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6628" name="Text Box 4"/>
          <p:cNvSpPr txBox="1">
            <a:spLocks noChangeArrowheads="1"/>
          </p:cNvSpPr>
          <p:nvPr/>
        </p:nvSpPr>
        <p:spPr bwMode="auto">
          <a:xfrm>
            <a:off x="8077200" y="2667000"/>
            <a:ext cx="10239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a:t>
            </a:r>
            <a:r>
              <a:rPr lang="en-US" i="1"/>
              <a:t>l</a:t>
            </a:r>
            <a:r>
              <a:rPr lang="en-US"/>
              <a:t> = 0) </a:t>
            </a:r>
          </a:p>
        </p:txBody>
      </p:sp>
      <p:graphicFrame>
        <p:nvGraphicFramePr>
          <p:cNvPr id="26629" name="Object 5"/>
          <p:cNvGraphicFramePr>
            <a:graphicFrameLocks noChangeAspect="1"/>
          </p:cNvGraphicFramePr>
          <p:nvPr/>
        </p:nvGraphicFramePr>
        <p:xfrm>
          <a:off x="5905500" y="2347913"/>
          <a:ext cx="2019300" cy="1233487"/>
        </p:xfrm>
        <a:graphic>
          <a:graphicData uri="http://schemas.openxmlformats.org/presentationml/2006/ole">
            <mc:AlternateContent xmlns:mc="http://schemas.openxmlformats.org/markup-compatibility/2006">
              <mc:Choice xmlns:v="urn:schemas-microsoft-com:vml" Requires="v">
                <p:oleObj spid="_x0000_s26641" name="Equation" r:id="rId5" imgW="685800" imgH="419040" progId="Equation.3">
                  <p:embed/>
                </p:oleObj>
              </mc:Choice>
              <mc:Fallback>
                <p:oleObj name="Equation" r:id="rId5" imgW="685800" imgH="419040" progId="Equation.3">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05500" y="2347913"/>
                        <a:ext cx="2019300" cy="1233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26630" name="Group 6"/>
          <p:cNvGrpSpPr>
            <a:grpSpLocks/>
          </p:cNvGrpSpPr>
          <p:nvPr/>
        </p:nvGrpSpPr>
        <p:grpSpPr bwMode="auto">
          <a:xfrm>
            <a:off x="6019800" y="3962400"/>
            <a:ext cx="2819400" cy="2819400"/>
            <a:chOff x="3792" y="2208"/>
            <a:chExt cx="1776" cy="1776"/>
          </a:xfrm>
        </p:grpSpPr>
        <p:sp>
          <p:nvSpPr>
            <p:cNvPr id="26631" name="Line 7"/>
            <p:cNvSpPr>
              <a:spLocks noChangeShapeType="1"/>
            </p:cNvSpPr>
            <p:nvPr/>
          </p:nvSpPr>
          <p:spPr bwMode="auto">
            <a:xfrm>
              <a:off x="3792" y="3072"/>
              <a:ext cx="177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6632" name="Line 8"/>
            <p:cNvSpPr>
              <a:spLocks noChangeShapeType="1"/>
            </p:cNvSpPr>
            <p:nvPr/>
          </p:nvSpPr>
          <p:spPr bwMode="auto">
            <a:xfrm>
              <a:off x="4512" y="2208"/>
              <a:ext cx="0" cy="177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6633" name="Oval 9"/>
            <p:cNvSpPr>
              <a:spLocks noChangeArrowheads="1"/>
            </p:cNvSpPr>
            <p:nvPr/>
          </p:nvSpPr>
          <p:spPr bwMode="auto">
            <a:xfrm>
              <a:off x="4080" y="2592"/>
              <a:ext cx="912" cy="912"/>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6634" name="Line 10"/>
            <p:cNvSpPr>
              <a:spLocks noChangeShapeType="1"/>
            </p:cNvSpPr>
            <p:nvPr/>
          </p:nvSpPr>
          <p:spPr bwMode="auto">
            <a:xfrm flipV="1">
              <a:off x="4512" y="2304"/>
              <a:ext cx="528" cy="76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sp>
        <p:nvSpPr>
          <p:cNvPr id="26635" name="Text Box 11"/>
          <p:cNvSpPr txBox="1">
            <a:spLocks noChangeArrowheads="1"/>
          </p:cNvSpPr>
          <p:nvPr/>
        </p:nvSpPr>
        <p:spPr bwMode="auto">
          <a:xfrm>
            <a:off x="304800" y="4679950"/>
            <a:ext cx="5010150" cy="1704975"/>
          </a:xfrm>
          <a:prstGeom prst="rect">
            <a:avLst/>
          </a:prstGeom>
          <a:solidFill>
            <a:srgbClr val="FF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i="1" u="sng"/>
              <a:t>Pour l = 0</a:t>
            </a:r>
            <a:r>
              <a:rPr lang="fr-FR"/>
              <a:t> :</a:t>
            </a:r>
          </a:p>
          <a:p>
            <a:endParaRPr lang="fr-FR" sz="1000"/>
          </a:p>
          <a:p>
            <a:r>
              <a:rPr lang="fr-FR"/>
              <a:t>- Pas de dépendance angulaire permise</a:t>
            </a:r>
          </a:p>
          <a:p>
            <a:r>
              <a:rPr lang="fr-FR"/>
              <a:t>- Une seule orientation spatiale permise</a:t>
            </a:r>
          </a:p>
          <a:p>
            <a:r>
              <a:rPr lang="fr-FR"/>
              <a:t>   [pour une sphère (m</a:t>
            </a:r>
            <a:r>
              <a:rPr lang="fr-FR" baseline="-25000"/>
              <a:t>l</a:t>
            </a:r>
            <a:r>
              <a:rPr lang="fr-FR"/>
              <a:t> = 0)]</a:t>
            </a:r>
          </a:p>
        </p:txBody>
      </p:sp>
      <p:sp>
        <p:nvSpPr>
          <p:cNvPr id="26637" name="Rectangle 13"/>
          <p:cNvSpPr>
            <a:spLocks noGrp="1" noChangeArrowheads="1"/>
          </p:cNvSpPr>
          <p:nvPr>
            <p:ph type="title"/>
          </p:nvPr>
        </p:nvSpPr>
        <p:spPr>
          <a:xfrm>
            <a:off x="685800" y="-304800"/>
            <a:ext cx="7772400" cy="1143000"/>
          </a:xfrm>
        </p:spPr>
        <p:txBody>
          <a:bodyPr/>
          <a:lstStyle/>
          <a:p>
            <a:r>
              <a:rPr lang="fr-FR" sz="4000">
                <a:solidFill>
                  <a:schemeClr val="accent2"/>
                </a:solidFill>
              </a:rPr>
              <a:t>Dépendance angulaire (</a:t>
            </a:r>
            <a:r>
              <a:rPr lang="fr-FR" sz="4000" i="1">
                <a:solidFill>
                  <a:schemeClr val="accent2"/>
                </a:solidFill>
              </a:rPr>
              <a:t>l</a:t>
            </a:r>
            <a:r>
              <a:rPr lang="fr-FR" sz="4000">
                <a:solidFill>
                  <a:schemeClr val="accent2"/>
                </a:solidFill>
              </a:rPr>
              <a:t> = 0)</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866775" y="2057400"/>
            <a:ext cx="21050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i="1"/>
              <a:t>l</a:t>
            </a:r>
            <a:r>
              <a:rPr lang="fr-FR"/>
              <a:t> = 1(orbitale p)</a:t>
            </a:r>
          </a:p>
        </p:txBody>
      </p:sp>
      <p:graphicFrame>
        <p:nvGraphicFramePr>
          <p:cNvPr id="27651" name="Object 3"/>
          <p:cNvGraphicFramePr>
            <a:graphicFrameLocks noChangeAspect="1"/>
          </p:cNvGraphicFramePr>
          <p:nvPr/>
        </p:nvGraphicFramePr>
        <p:xfrm>
          <a:off x="3505200" y="1752600"/>
          <a:ext cx="2317750" cy="1055688"/>
        </p:xfrm>
        <a:graphic>
          <a:graphicData uri="http://schemas.openxmlformats.org/presentationml/2006/ole">
            <mc:AlternateContent xmlns:mc="http://schemas.openxmlformats.org/markup-compatibility/2006">
              <mc:Choice xmlns:v="urn:schemas-microsoft-com:vml" Requires="v">
                <p:oleObj spid="_x0000_s233475" name="Equation" r:id="rId3" imgW="1002960" imgH="457200" progId="Equation.3">
                  <p:embed/>
                </p:oleObj>
              </mc:Choice>
              <mc:Fallback>
                <p:oleObj name="Equation" r:id="rId3" imgW="1002960" imgH="457200" progId="Equation.3">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1752600"/>
                        <a:ext cx="2317750" cy="1055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7652" name="Line 4"/>
          <p:cNvSpPr>
            <a:spLocks noChangeShapeType="1"/>
          </p:cNvSpPr>
          <p:nvPr/>
        </p:nvSpPr>
        <p:spPr bwMode="auto">
          <a:xfrm>
            <a:off x="6096000" y="2209800"/>
            <a:ext cx="2667000"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7653" name="Line 5"/>
          <p:cNvSpPr>
            <a:spLocks noChangeShapeType="1"/>
          </p:cNvSpPr>
          <p:nvPr/>
        </p:nvSpPr>
        <p:spPr bwMode="auto">
          <a:xfrm flipV="1">
            <a:off x="7391400" y="1219200"/>
            <a:ext cx="0" cy="2057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7654" name="Oval 6"/>
          <p:cNvSpPr>
            <a:spLocks noChangeArrowheads="1"/>
          </p:cNvSpPr>
          <p:nvPr/>
        </p:nvSpPr>
        <p:spPr bwMode="auto">
          <a:xfrm>
            <a:off x="7086600" y="1295400"/>
            <a:ext cx="609600" cy="914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b="1">
                <a:solidFill>
                  <a:srgbClr val="FF0000"/>
                </a:solidFill>
              </a:rPr>
              <a:t>+</a:t>
            </a:r>
          </a:p>
        </p:txBody>
      </p:sp>
      <p:sp>
        <p:nvSpPr>
          <p:cNvPr id="27655" name="Oval 7"/>
          <p:cNvSpPr>
            <a:spLocks noChangeArrowheads="1"/>
          </p:cNvSpPr>
          <p:nvPr/>
        </p:nvSpPr>
        <p:spPr bwMode="auto">
          <a:xfrm>
            <a:off x="7086600" y="2209800"/>
            <a:ext cx="609600" cy="914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b="1">
                <a:solidFill>
                  <a:srgbClr val="FF0000"/>
                </a:solidFill>
              </a:rPr>
              <a:t>-</a:t>
            </a:r>
          </a:p>
        </p:txBody>
      </p:sp>
      <p:sp>
        <p:nvSpPr>
          <p:cNvPr id="27656" name="Line 8"/>
          <p:cNvSpPr>
            <a:spLocks noChangeShapeType="1"/>
          </p:cNvSpPr>
          <p:nvPr/>
        </p:nvSpPr>
        <p:spPr bwMode="auto">
          <a:xfrm flipV="1">
            <a:off x="7391400" y="609600"/>
            <a:ext cx="762000" cy="1600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aphicFrame>
        <p:nvGraphicFramePr>
          <p:cNvPr id="27657" name="Object 9"/>
          <p:cNvGraphicFramePr>
            <a:graphicFrameLocks noChangeAspect="1"/>
          </p:cNvGraphicFramePr>
          <p:nvPr/>
        </p:nvGraphicFramePr>
        <p:xfrm>
          <a:off x="7543800" y="690563"/>
          <a:ext cx="269875" cy="376237"/>
        </p:xfrm>
        <a:graphic>
          <a:graphicData uri="http://schemas.openxmlformats.org/presentationml/2006/ole">
            <mc:AlternateContent xmlns:mc="http://schemas.openxmlformats.org/markup-compatibility/2006">
              <mc:Choice xmlns:v="urn:schemas-microsoft-com:vml" Requires="v">
                <p:oleObj spid="_x0000_s233476" name="Equation" r:id="rId5" imgW="126720" imgH="177480" progId="Equation.3">
                  <p:embed/>
                </p:oleObj>
              </mc:Choice>
              <mc:Fallback>
                <p:oleObj name="Equation" r:id="rId5" imgW="126720" imgH="177480" progId="Equation.3">
                  <p:embed/>
                  <p:pic>
                    <p:nvPicPr>
                      <p:cNvPr id="0"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43800" y="690563"/>
                        <a:ext cx="269875" cy="376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7659" name="Rectangle 11"/>
          <p:cNvSpPr>
            <a:spLocks noChangeArrowheads="1"/>
          </p:cNvSpPr>
          <p:nvPr/>
        </p:nvSpPr>
        <p:spPr bwMode="auto">
          <a:xfrm>
            <a:off x="2743200" y="3505200"/>
            <a:ext cx="441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b="1">
                <a:sym typeface="Symbol" pitchFamily="18" charset="2"/>
              </a:rPr>
              <a:t>  </a:t>
            </a:r>
            <a:r>
              <a:rPr lang="fr-FR" b="1"/>
              <a:t>Trois orientations spatiales</a:t>
            </a:r>
          </a:p>
        </p:txBody>
      </p:sp>
      <p:pic>
        <p:nvPicPr>
          <p:cNvPr id="27661" name="Picture 13" descr="fig0114c"/>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95400" y="4724400"/>
            <a:ext cx="4873625" cy="1330325"/>
          </a:xfrm>
          <a:prstGeom prst="rect">
            <a:avLst/>
          </a:prstGeom>
          <a:noFill/>
          <a:extLst>
            <a:ext uri="{909E8E84-426E-40DD-AFC4-6F175D3DCCD1}">
              <a14:hiddenFill xmlns:a14="http://schemas.microsoft.com/office/drawing/2010/main">
                <a:solidFill>
                  <a:srgbClr val="FFFFFF"/>
                </a:solidFill>
              </a14:hiddenFill>
            </a:ext>
          </a:extLst>
        </p:spPr>
      </p:pic>
      <p:sp>
        <p:nvSpPr>
          <p:cNvPr id="27662" name="Rectangle 14"/>
          <p:cNvSpPr>
            <a:spLocks noChangeArrowheads="1"/>
          </p:cNvSpPr>
          <p:nvPr/>
        </p:nvSpPr>
        <p:spPr bwMode="auto">
          <a:xfrm>
            <a:off x="1219200" y="0"/>
            <a:ext cx="611346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4000">
                <a:solidFill>
                  <a:schemeClr val="accent2"/>
                </a:solidFill>
              </a:rPr>
              <a:t>Dépendance angulaire (</a:t>
            </a:r>
            <a:r>
              <a:rPr lang="fr-FR" sz="4000" i="1">
                <a:solidFill>
                  <a:schemeClr val="accent2"/>
                </a:solidFill>
              </a:rPr>
              <a:t>l</a:t>
            </a:r>
            <a:r>
              <a:rPr lang="fr-FR" sz="4000">
                <a:solidFill>
                  <a:schemeClr val="accent2"/>
                </a:solidFill>
              </a:rPr>
              <a:t> = 1)</a:t>
            </a:r>
          </a:p>
        </p:txBody>
      </p:sp>
      <p:graphicFrame>
        <p:nvGraphicFramePr>
          <p:cNvPr id="27663" name="Object 15"/>
          <p:cNvGraphicFramePr>
            <a:graphicFrameLocks noChangeAspect="1"/>
          </p:cNvGraphicFramePr>
          <p:nvPr/>
        </p:nvGraphicFramePr>
        <p:xfrm>
          <a:off x="914400" y="3505200"/>
          <a:ext cx="1360488" cy="481013"/>
        </p:xfrm>
        <a:graphic>
          <a:graphicData uri="http://schemas.openxmlformats.org/presentationml/2006/ole">
            <mc:AlternateContent xmlns:mc="http://schemas.openxmlformats.org/markup-compatibility/2006">
              <mc:Choice xmlns:v="urn:schemas-microsoft-com:vml" Requires="v">
                <p:oleObj spid="_x0000_s233477" name="Equation" r:id="rId8" imgW="647640" imgH="228600" progId="Equation.3">
                  <p:embed/>
                </p:oleObj>
              </mc:Choice>
              <mc:Fallback>
                <p:oleObj name="Equation" r:id="rId8" imgW="647640" imgH="228600" progId="Equation.3">
                  <p:embed/>
                  <p:pic>
                    <p:nvPicPr>
                      <p:cNvPr id="0" name="Object 1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14400" y="3505200"/>
                        <a:ext cx="1360488" cy="48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7665" name="Rectangle 17"/>
          <p:cNvSpPr>
            <a:spLocks noChangeArrowheads="1"/>
          </p:cNvSpPr>
          <p:nvPr/>
        </p:nvSpPr>
        <p:spPr bwMode="auto">
          <a:xfrm>
            <a:off x="609600" y="3429000"/>
            <a:ext cx="6324600" cy="685800"/>
          </a:xfrm>
          <a:prstGeom prst="rect">
            <a:avLst/>
          </a:prstGeom>
          <a:solidFill>
            <a:srgbClr val="FFCC00">
              <a:alpha val="50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304800" y="1676400"/>
            <a:ext cx="21812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i="1"/>
              <a:t>l</a:t>
            </a:r>
            <a:r>
              <a:rPr lang="fr-FR"/>
              <a:t> = 2 (orbitale d)</a:t>
            </a:r>
            <a:endParaRPr lang="en-US"/>
          </a:p>
        </p:txBody>
      </p:sp>
      <p:sp>
        <p:nvSpPr>
          <p:cNvPr id="28676" name="Rectangle 4"/>
          <p:cNvSpPr>
            <a:spLocks noChangeArrowheads="1"/>
          </p:cNvSpPr>
          <p:nvPr/>
        </p:nvSpPr>
        <p:spPr bwMode="auto">
          <a:xfrm>
            <a:off x="609600" y="4495800"/>
            <a:ext cx="457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a:t>Cinq orientations spatiales permises</a:t>
            </a:r>
          </a:p>
        </p:txBody>
      </p:sp>
      <p:graphicFrame>
        <p:nvGraphicFramePr>
          <p:cNvPr id="28677" name="Object 5"/>
          <p:cNvGraphicFramePr>
            <a:graphicFrameLocks noChangeAspect="1"/>
          </p:cNvGraphicFramePr>
          <p:nvPr/>
        </p:nvGraphicFramePr>
        <p:xfrm>
          <a:off x="2628900" y="1524000"/>
          <a:ext cx="3314700" cy="876300"/>
        </p:xfrm>
        <a:graphic>
          <a:graphicData uri="http://schemas.openxmlformats.org/presentationml/2006/ole">
            <mc:AlternateContent xmlns:mc="http://schemas.openxmlformats.org/markup-compatibility/2006">
              <mc:Choice xmlns:v="urn:schemas-microsoft-com:vml" Requires="v">
                <p:oleObj spid="_x0000_s234498" name="Equation" r:id="rId3" imgW="1726920" imgH="457200" progId="Equation.3">
                  <p:embed/>
                </p:oleObj>
              </mc:Choice>
              <mc:Fallback>
                <p:oleObj name="Equation" r:id="rId3" imgW="1726920" imgH="457200"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8900" y="1524000"/>
                        <a:ext cx="33147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28679" name="Picture 7" descr="fig0115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3124200"/>
            <a:ext cx="2779713" cy="3629025"/>
          </a:xfrm>
          <a:prstGeom prst="rect">
            <a:avLst/>
          </a:prstGeom>
          <a:noFill/>
          <a:extLst>
            <a:ext uri="{909E8E84-426E-40DD-AFC4-6F175D3DCCD1}">
              <a14:hiddenFill xmlns:a14="http://schemas.microsoft.com/office/drawing/2010/main">
                <a:solidFill>
                  <a:srgbClr val="FFFFFF"/>
                </a:solidFill>
              </a14:hiddenFill>
            </a:ext>
          </a:extLst>
        </p:spPr>
      </p:pic>
      <p:sp>
        <p:nvSpPr>
          <p:cNvPr id="28680" name="Line 8"/>
          <p:cNvSpPr>
            <a:spLocks noChangeShapeType="1"/>
          </p:cNvSpPr>
          <p:nvPr/>
        </p:nvSpPr>
        <p:spPr bwMode="auto">
          <a:xfrm>
            <a:off x="6248400" y="1371600"/>
            <a:ext cx="2362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8681" name="Line 9"/>
          <p:cNvSpPr>
            <a:spLocks noChangeShapeType="1"/>
          </p:cNvSpPr>
          <p:nvPr/>
        </p:nvSpPr>
        <p:spPr bwMode="auto">
          <a:xfrm flipV="1">
            <a:off x="7391400" y="304800"/>
            <a:ext cx="0" cy="2209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8682" name="Oval 10"/>
          <p:cNvSpPr>
            <a:spLocks noChangeArrowheads="1"/>
          </p:cNvSpPr>
          <p:nvPr/>
        </p:nvSpPr>
        <p:spPr bwMode="auto">
          <a:xfrm>
            <a:off x="7239000" y="609600"/>
            <a:ext cx="381000" cy="762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8683" name="Oval 11"/>
          <p:cNvSpPr>
            <a:spLocks noChangeArrowheads="1"/>
          </p:cNvSpPr>
          <p:nvPr/>
        </p:nvSpPr>
        <p:spPr bwMode="auto">
          <a:xfrm>
            <a:off x="7239000" y="1371600"/>
            <a:ext cx="381000" cy="762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8684" name="Oval 12"/>
          <p:cNvSpPr>
            <a:spLocks noChangeArrowheads="1"/>
          </p:cNvSpPr>
          <p:nvPr/>
        </p:nvSpPr>
        <p:spPr bwMode="auto">
          <a:xfrm>
            <a:off x="7467600" y="1143000"/>
            <a:ext cx="685800" cy="381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8685" name="Oval 13"/>
          <p:cNvSpPr>
            <a:spLocks noChangeArrowheads="1"/>
          </p:cNvSpPr>
          <p:nvPr/>
        </p:nvSpPr>
        <p:spPr bwMode="auto">
          <a:xfrm>
            <a:off x="6705600" y="1219200"/>
            <a:ext cx="685800" cy="381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8686" name="Line 14"/>
          <p:cNvSpPr>
            <a:spLocks noChangeShapeType="1"/>
          </p:cNvSpPr>
          <p:nvPr/>
        </p:nvSpPr>
        <p:spPr bwMode="auto">
          <a:xfrm flipV="1">
            <a:off x="6858000" y="457200"/>
            <a:ext cx="1295400" cy="167640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8687" name="Line 15"/>
          <p:cNvSpPr>
            <a:spLocks noChangeShapeType="1"/>
          </p:cNvSpPr>
          <p:nvPr/>
        </p:nvSpPr>
        <p:spPr bwMode="auto">
          <a:xfrm>
            <a:off x="6553200" y="609600"/>
            <a:ext cx="1676400" cy="144780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aphicFrame>
        <p:nvGraphicFramePr>
          <p:cNvPr id="28688" name="Object 16"/>
          <p:cNvGraphicFramePr>
            <a:graphicFrameLocks noChangeAspect="1"/>
          </p:cNvGraphicFramePr>
          <p:nvPr/>
        </p:nvGraphicFramePr>
        <p:xfrm>
          <a:off x="1828800" y="3886200"/>
          <a:ext cx="1749425" cy="442913"/>
        </p:xfrm>
        <a:graphic>
          <a:graphicData uri="http://schemas.openxmlformats.org/presentationml/2006/ole">
            <mc:AlternateContent xmlns:mc="http://schemas.openxmlformats.org/markup-compatibility/2006">
              <mc:Choice xmlns:v="urn:schemas-microsoft-com:vml" Requires="v">
                <p:oleObj spid="_x0000_s234499" name="Equation" r:id="rId6" imgW="901440" imgH="228600" progId="Equation.3">
                  <p:embed/>
                </p:oleObj>
              </mc:Choice>
              <mc:Fallback>
                <p:oleObj name="Equation" r:id="rId6" imgW="901440" imgH="228600" progId="Equation.3">
                  <p:embed/>
                  <p:pic>
                    <p:nvPicPr>
                      <p:cNvPr id="0" name="Object 1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28800" y="3886200"/>
                        <a:ext cx="1749425" cy="44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8689" name="Rectangle 17"/>
          <p:cNvSpPr>
            <a:spLocks noChangeArrowheads="1"/>
          </p:cNvSpPr>
          <p:nvPr/>
        </p:nvSpPr>
        <p:spPr bwMode="auto">
          <a:xfrm>
            <a:off x="0" y="0"/>
            <a:ext cx="611346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4000">
                <a:solidFill>
                  <a:schemeClr val="accent2"/>
                </a:solidFill>
              </a:rPr>
              <a:t>Dépendance angulaire (</a:t>
            </a:r>
            <a:r>
              <a:rPr lang="fr-FR" sz="4000" i="1">
                <a:solidFill>
                  <a:schemeClr val="accent2"/>
                </a:solidFill>
              </a:rPr>
              <a:t>l</a:t>
            </a:r>
            <a:r>
              <a:rPr lang="fr-FR" sz="4000">
                <a:solidFill>
                  <a:schemeClr val="accent2"/>
                </a:solidFill>
              </a:rPr>
              <a:t> = 2)</a:t>
            </a:r>
          </a:p>
        </p:txBody>
      </p:sp>
      <p:sp>
        <p:nvSpPr>
          <p:cNvPr id="28690" name="Rectangle 18"/>
          <p:cNvSpPr>
            <a:spLocks noChangeArrowheads="1"/>
          </p:cNvSpPr>
          <p:nvPr/>
        </p:nvSpPr>
        <p:spPr bwMode="auto">
          <a:xfrm>
            <a:off x="457200" y="3733800"/>
            <a:ext cx="5029200" cy="1600200"/>
          </a:xfrm>
          <a:prstGeom prst="rect">
            <a:avLst/>
          </a:prstGeom>
          <a:solidFill>
            <a:srgbClr val="FFCC00">
              <a:alpha val="50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3" name="Picture 3" descr="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5400" y="1600200"/>
            <a:ext cx="1676400" cy="990600"/>
          </a:xfrm>
          <a:prstGeom prst="rect">
            <a:avLst/>
          </a:prstGeom>
          <a:noFill/>
          <a:extLst>
            <a:ext uri="{909E8E84-426E-40DD-AFC4-6F175D3DCCD1}">
              <a14:hiddenFill xmlns:a14="http://schemas.microsoft.com/office/drawing/2010/main">
                <a:solidFill>
                  <a:srgbClr val="FFFFFF"/>
                </a:solidFill>
              </a14:hiddenFill>
            </a:ext>
          </a:extLst>
        </p:spPr>
      </p:pic>
      <p:pic>
        <p:nvPicPr>
          <p:cNvPr id="46084" name="Picture 4" descr="1-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90963" y="1295400"/>
            <a:ext cx="1366837" cy="1524000"/>
          </a:xfrm>
          <a:prstGeom prst="rect">
            <a:avLst/>
          </a:prstGeom>
          <a:noFill/>
          <a:extLst>
            <a:ext uri="{909E8E84-426E-40DD-AFC4-6F175D3DCCD1}">
              <a14:hiddenFill xmlns:a14="http://schemas.microsoft.com/office/drawing/2010/main">
                <a:solidFill>
                  <a:srgbClr val="FFFFFF"/>
                </a:solidFill>
              </a14:hiddenFill>
            </a:ext>
          </a:extLst>
        </p:spPr>
      </p:pic>
      <p:pic>
        <p:nvPicPr>
          <p:cNvPr id="46085" name="Picture 5" descr="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24600" y="1371600"/>
            <a:ext cx="13716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46086" name="Picture 6" descr="1-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47800" y="4208463"/>
            <a:ext cx="1371600" cy="1277937"/>
          </a:xfrm>
          <a:prstGeom prst="rect">
            <a:avLst/>
          </a:prstGeom>
          <a:noFill/>
          <a:extLst>
            <a:ext uri="{909E8E84-426E-40DD-AFC4-6F175D3DCCD1}">
              <a14:hiddenFill xmlns:a14="http://schemas.microsoft.com/office/drawing/2010/main">
                <a:solidFill>
                  <a:srgbClr val="FFFFFF"/>
                </a:solidFill>
              </a14:hiddenFill>
            </a:ext>
          </a:extLst>
        </p:spPr>
      </p:pic>
      <p:pic>
        <p:nvPicPr>
          <p:cNvPr id="46087" name="Picture 7" descr="1-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810000" y="4338638"/>
            <a:ext cx="1524000" cy="995362"/>
          </a:xfrm>
          <a:prstGeom prst="rect">
            <a:avLst/>
          </a:prstGeom>
          <a:noFill/>
          <a:extLst>
            <a:ext uri="{909E8E84-426E-40DD-AFC4-6F175D3DCCD1}">
              <a14:hiddenFill xmlns:a14="http://schemas.microsoft.com/office/drawing/2010/main">
                <a:solidFill>
                  <a:srgbClr val="FFFFFF"/>
                </a:solidFill>
              </a14:hiddenFill>
            </a:ext>
          </a:extLst>
        </p:spPr>
      </p:pic>
      <p:pic>
        <p:nvPicPr>
          <p:cNvPr id="46088" name="Picture 8" descr="1-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248400" y="4238625"/>
            <a:ext cx="1524000" cy="117157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6089" name="Object 9"/>
          <p:cNvGraphicFramePr>
            <a:graphicFrameLocks noChangeAspect="1"/>
          </p:cNvGraphicFramePr>
          <p:nvPr/>
        </p:nvGraphicFramePr>
        <p:xfrm>
          <a:off x="1600200" y="2895600"/>
          <a:ext cx="762000" cy="393700"/>
        </p:xfrm>
        <a:graphic>
          <a:graphicData uri="http://schemas.openxmlformats.org/presentationml/2006/ole">
            <mc:AlternateContent xmlns:mc="http://schemas.openxmlformats.org/markup-compatibility/2006">
              <mc:Choice xmlns:v="urn:schemas-microsoft-com:vml" Requires="v">
                <p:oleObj spid="_x0000_s46140" name="Equation" r:id="rId9" imgW="444240" imgH="317160" progId="Equation.3">
                  <p:embed/>
                </p:oleObj>
              </mc:Choice>
              <mc:Fallback>
                <p:oleObj name="Equation" r:id="rId9" imgW="444240" imgH="317160" progId="Equation.3">
                  <p:embed/>
                  <p:pic>
                    <p:nvPicPr>
                      <p:cNvPr id="0" name="Object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00200" y="2895600"/>
                        <a:ext cx="762000" cy="393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6090" name="Object 10"/>
          <p:cNvGraphicFramePr>
            <a:graphicFrameLocks noChangeAspect="1"/>
          </p:cNvGraphicFramePr>
          <p:nvPr/>
        </p:nvGraphicFramePr>
        <p:xfrm>
          <a:off x="4179888" y="2895600"/>
          <a:ext cx="784225" cy="393700"/>
        </p:xfrm>
        <a:graphic>
          <a:graphicData uri="http://schemas.openxmlformats.org/presentationml/2006/ole">
            <mc:AlternateContent xmlns:mc="http://schemas.openxmlformats.org/markup-compatibility/2006">
              <mc:Choice xmlns:v="urn:schemas-microsoft-com:vml" Requires="v">
                <p:oleObj spid="_x0000_s46141" name="Equation" r:id="rId11" imgW="457200" imgH="317160" progId="Equation.3">
                  <p:embed/>
                </p:oleObj>
              </mc:Choice>
              <mc:Fallback>
                <p:oleObj name="Equation" r:id="rId11" imgW="457200" imgH="317160" progId="Equation.3">
                  <p:embed/>
                  <p:pic>
                    <p:nvPicPr>
                      <p:cNvPr id="0" name="Object 1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179888" y="2895600"/>
                        <a:ext cx="784225" cy="393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6091" name="Object 11"/>
          <p:cNvGraphicFramePr>
            <a:graphicFrameLocks noChangeAspect="1"/>
          </p:cNvGraphicFramePr>
          <p:nvPr/>
        </p:nvGraphicFramePr>
        <p:xfrm>
          <a:off x="6684963" y="2895600"/>
          <a:ext cx="827087" cy="393700"/>
        </p:xfrm>
        <a:graphic>
          <a:graphicData uri="http://schemas.openxmlformats.org/presentationml/2006/ole">
            <mc:AlternateContent xmlns:mc="http://schemas.openxmlformats.org/markup-compatibility/2006">
              <mc:Choice xmlns:v="urn:schemas-microsoft-com:vml" Requires="v">
                <p:oleObj spid="_x0000_s46142" name="Equation" r:id="rId13" imgW="482400" imgH="317160" progId="Equation.3">
                  <p:embed/>
                </p:oleObj>
              </mc:Choice>
              <mc:Fallback>
                <p:oleObj name="Equation" r:id="rId13" imgW="482400" imgH="317160" progId="Equation.3">
                  <p:embed/>
                  <p:pic>
                    <p:nvPicPr>
                      <p:cNvPr id="0" name="Object 1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684963" y="2895600"/>
                        <a:ext cx="827087" cy="393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6092" name="Object 12"/>
          <p:cNvGraphicFramePr>
            <a:graphicFrameLocks noChangeAspect="1"/>
          </p:cNvGraphicFramePr>
          <p:nvPr/>
        </p:nvGraphicFramePr>
        <p:xfrm>
          <a:off x="1828800" y="5562600"/>
          <a:ext cx="381000" cy="323850"/>
        </p:xfrm>
        <a:graphic>
          <a:graphicData uri="http://schemas.openxmlformats.org/presentationml/2006/ole">
            <mc:AlternateContent xmlns:mc="http://schemas.openxmlformats.org/markup-compatibility/2006">
              <mc:Choice xmlns:v="urn:schemas-microsoft-com:vml" Requires="v">
                <p:oleObj spid="_x0000_s46143" name="Equation" r:id="rId15" imgW="253800" imgH="215640" progId="Equation.3">
                  <p:embed/>
                </p:oleObj>
              </mc:Choice>
              <mc:Fallback>
                <p:oleObj name="Equation" r:id="rId15" imgW="253800" imgH="215640" progId="Equation.3">
                  <p:embed/>
                  <p:pic>
                    <p:nvPicPr>
                      <p:cNvPr id="0" name="Object 1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828800" y="5562600"/>
                        <a:ext cx="381000" cy="323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6093" name="Object 13"/>
          <p:cNvGraphicFramePr>
            <a:graphicFrameLocks noChangeAspect="1"/>
          </p:cNvGraphicFramePr>
          <p:nvPr/>
        </p:nvGraphicFramePr>
        <p:xfrm>
          <a:off x="4343400" y="5553075"/>
          <a:ext cx="381000" cy="342900"/>
        </p:xfrm>
        <a:graphic>
          <a:graphicData uri="http://schemas.openxmlformats.org/presentationml/2006/ole">
            <mc:AlternateContent xmlns:mc="http://schemas.openxmlformats.org/markup-compatibility/2006">
              <mc:Choice xmlns:v="urn:schemas-microsoft-com:vml" Requires="v">
                <p:oleObj spid="_x0000_s46144" name="Equation" r:id="rId17" imgW="253800" imgH="228600" progId="Equation.3">
                  <p:embed/>
                </p:oleObj>
              </mc:Choice>
              <mc:Fallback>
                <p:oleObj name="Equation" r:id="rId17" imgW="253800" imgH="228600" progId="Equation.3">
                  <p:embed/>
                  <p:pic>
                    <p:nvPicPr>
                      <p:cNvPr id="0" name="Object 13"/>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343400" y="5553075"/>
                        <a:ext cx="38100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6094" name="Object 14"/>
          <p:cNvGraphicFramePr>
            <a:graphicFrameLocks noChangeAspect="1"/>
          </p:cNvGraphicFramePr>
          <p:nvPr/>
        </p:nvGraphicFramePr>
        <p:xfrm>
          <a:off x="6924675" y="5543550"/>
          <a:ext cx="400050" cy="361950"/>
        </p:xfrm>
        <a:graphic>
          <a:graphicData uri="http://schemas.openxmlformats.org/presentationml/2006/ole">
            <mc:AlternateContent xmlns:mc="http://schemas.openxmlformats.org/markup-compatibility/2006">
              <mc:Choice xmlns:v="urn:schemas-microsoft-com:vml" Requires="v">
                <p:oleObj spid="_x0000_s46145" name="Equation" r:id="rId19" imgW="266400" imgH="241200" progId="Equation.3">
                  <p:embed/>
                </p:oleObj>
              </mc:Choice>
              <mc:Fallback>
                <p:oleObj name="Equation" r:id="rId19" imgW="266400" imgH="241200" progId="Equation.3">
                  <p:embed/>
                  <p:pic>
                    <p:nvPicPr>
                      <p:cNvPr id="0" name="Object 14"/>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924675" y="5543550"/>
                        <a:ext cx="400050" cy="361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6095" name="Line 15"/>
          <p:cNvSpPr>
            <a:spLocks noChangeShapeType="1"/>
          </p:cNvSpPr>
          <p:nvPr/>
        </p:nvSpPr>
        <p:spPr bwMode="auto">
          <a:xfrm flipV="1">
            <a:off x="2133600" y="1066800"/>
            <a:ext cx="0" cy="83820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6096" name="Line 16"/>
          <p:cNvSpPr>
            <a:spLocks noChangeShapeType="1"/>
          </p:cNvSpPr>
          <p:nvPr/>
        </p:nvSpPr>
        <p:spPr bwMode="auto">
          <a:xfrm flipV="1">
            <a:off x="4572000" y="1066800"/>
            <a:ext cx="0" cy="22860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6097" name="Line 17"/>
          <p:cNvSpPr>
            <a:spLocks noChangeShapeType="1"/>
          </p:cNvSpPr>
          <p:nvPr/>
        </p:nvSpPr>
        <p:spPr bwMode="auto">
          <a:xfrm flipV="1">
            <a:off x="7010400" y="1066800"/>
            <a:ext cx="0" cy="38100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6098" name="Line 18"/>
          <p:cNvSpPr>
            <a:spLocks noChangeShapeType="1"/>
          </p:cNvSpPr>
          <p:nvPr/>
        </p:nvSpPr>
        <p:spPr bwMode="auto">
          <a:xfrm flipV="1">
            <a:off x="2133600" y="4038600"/>
            <a:ext cx="0" cy="76200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6099" name="Line 19"/>
          <p:cNvSpPr>
            <a:spLocks noChangeShapeType="1"/>
          </p:cNvSpPr>
          <p:nvPr/>
        </p:nvSpPr>
        <p:spPr bwMode="auto">
          <a:xfrm flipV="1">
            <a:off x="4572000" y="4038600"/>
            <a:ext cx="0" cy="76200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6100" name="Line 20"/>
          <p:cNvSpPr>
            <a:spLocks noChangeShapeType="1"/>
          </p:cNvSpPr>
          <p:nvPr/>
        </p:nvSpPr>
        <p:spPr bwMode="auto">
          <a:xfrm flipV="1">
            <a:off x="7010400" y="4038600"/>
            <a:ext cx="0" cy="76200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6101" name="Line 21"/>
          <p:cNvSpPr>
            <a:spLocks noChangeShapeType="1"/>
          </p:cNvSpPr>
          <p:nvPr/>
        </p:nvSpPr>
        <p:spPr bwMode="auto">
          <a:xfrm>
            <a:off x="2133600" y="2057400"/>
            <a:ext cx="1066800"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6102" name="Line 22"/>
          <p:cNvSpPr>
            <a:spLocks noChangeShapeType="1"/>
          </p:cNvSpPr>
          <p:nvPr/>
        </p:nvSpPr>
        <p:spPr bwMode="auto">
          <a:xfrm>
            <a:off x="4572000" y="2057400"/>
            <a:ext cx="1066800"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6103" name="Line 23"/>
          <p:cNvSpPr>
            <a:spLocks noChangeShapeType="1"/>
          </p:cNvSpPr>
          <p:nvPr/>
        </p:nvSpPr>
        <p:spPr bwMode="auto">
          <a:xfrm>
            <a:off x="7010400" y="2057400"/>
            <a:ext cx="1066800"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6104" name="Line 24"/>
          <p:cNvSpPr>
            <a:spLocks noChangeShapeType="1"/>
          </p:cNvSpPr>
          <p:nvPr/>
        </p:nvSpPr>
        <p:spPr bwMode="auto">
          <a:xfrm>
            <a:off x="2133600" y="4800600"/>
            <a:ext cx="1066800"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6105" name="Line 25"/>
          <p:cNvSpPr>
            <a:spLocks noChangeShapeType="1"/>
          </p:cNvSpPr>
          <p:nvPr/>
        </p:nvSpPr>
        <p:spPr bwMode="auto">
          <a:xfrm>
            <a:off x="4572000" y="4800600"/>
            <a:ext cx="1066800"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6106" name="Line 26"/>
          <p:cNvSpPr>
            <a:spLocks noChangeShapeType="1"/>
          </p:cNvSpPr>
          <p:nvPr/>
        </p:nvSpPr>
        <p:spPr bwMode="auto">
          <a:xfrm>
            <a:off x="7010400" y="4800600"/>
            <a:ext cx="1066800"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6107" name="Line 27"/>
          <p:cNvSpPr>
            <a:spLocks noChangeShapeType="1"/>
          </p:cNvSpPr>
          <p:nvPr/>
        </p:nvSpPr>
        <p:spPr bwMode="auto">
          <a:xfrm flipH="1">
            <a:off x="1600200" y="2057400"/>
            <a:ext cx="533400" cy="53340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6108" name="Line 28"/>
          <p:cNvSpPr>
            <a:spLocks noChangeShapeType="1"/>
          </p:cNvSpPr>
          <p:nvPr/>
        </p:nvSpPr>
        <p:spPr bwMode="auto">
          <a:xfrm flipH="1">
            <a:off x="1524000" y="4800600"/>
            <a:ext cx="609600" cy="60960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6109" name="Line 29"/>
          <p:cNvSpPr>
            <a:spLocks noChangeShapeType="1"/>
          </p:cNvSpPr>
          <p:nvPr/>
        </p:nvSpPr>
        <p:spPr bwMode="auto">
          <a:xfrm flipH="1">
            <a:off x="6400800" y="2057400"/>
            <a:ext cx="609600" cy="60960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6110" name="Line 30"/>
          <p:cNvSpPr>
            <a:spLocks noChangeShapeType="1"/>
          </p:cNvSpPr>
          <p:nvPr/>
        </p:nvSpPr>
        <p:spPr bwMode="auto">
          <a:xfrm flipH="1">
            <a:off x="3886200" y="2057400"/>
            <a:ext cx="685800" cy="68580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6111" name="Line 31"/>
          <p:cNvSpPr>
            <a:spLocks noChangeShapeType="1"/>
          </p:cNvSpPr>
          <p:nvPr/>
        </p:nvSpPr>
        <p:spPr bwMode="auto">
          <a:xfrm flipH="1">
            <a:off x="6400800" y="4800600"/>
            <a:ext cx="609600" cy="60960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6112" name="Line 32"/>
          <p:cNvSpPr>
            <a:spLocks noChangeShapeType="1"/>
          </p:cNvSpPr>
          <p:nvPr/>
        </p:nvSpPr>
        <p:spPr bwMode="auto">
          <a:xfrm flipH="1">
            <a:off x="3962400" y="4800600"/>
            <a:ext cx="609600" cy="60960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6113" name="Text Box 33"/>
          <p:cNvSpPr txBox="1">
            <a:spLocks noChangeArrowheads="1"/>
          </p:cNvSpPr>
          <p:nvPr/>
        </p:nvSpPr>
        <p:spPr bwMode="auto">
          <a:xfrm>
            <a:off x="1295400" y="2514600"/>
            <a:ext cx="2825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latinLnBrk="1">
              <a:spcBef>
                <a:spcPct val="50000"/>
              </a:spcBef>
            </a:pPr>
            <a:r>
              <a:rPr kumimoji="1" lang="en-US" altLang="ko-KR" sz="1800">
                <a:latin typeface="굴림" pitchFamily="50" charset="-127"/>
                <a:ea typeface="굴림" pitchFamily="50" charset="-127"/>
              </a:rPr>
              <a:t>x</a:t>
            </a:r>
          </a:p>
        </p:txBody>
      </p:sp>
      <p:sp>
        <p:nvSpPr>
          <p:cNvPr id="46114" name="Text Box 34"/>
          <p:cNvSpPr txBox="1">
            <a:spLocks noChangeArrowheads="1"/>
          </p:cNvSpPr>
          <p:nvPr/>
        </p:nvSpPr>
        <p:spPr bwMode="auto">
          <a:xfrm>
            <a:off x="6248400" y="5257800"/>
            <a:ext cx="2825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latinLnBrk="1">
              <a:spcBef>
                <a:spcPct val="50000"/>
              </a:spcBef>
            </a:pPr>
            <a:r>
              <a:rPr kumimoji="1" lang="en-US" altLang="ko-KR" sz="1800">
                <a:latin typeface="굴림" pitchFamily="50" charset="-127"/>
                <a:ea typeface="굴림" pitchFamily="50" charset="-127"/>
              </a:rPr>
              <a:t>x</a:t>
            </a:r>
          </a:p>
        </p:txBody>
      </p:sp>
      <p:sp>
        <p:nvSpPr>
          <p:cNvPr id="46115" name="Text Box 35"/>
          <p:cNvSpPr txBox="1">
            <a:spLocks noChangeArrowheads="1"/>
          </p:cNvSpPr>
          <p:nvPr/>
        </p:nvSpPr>
        <p:spPr bwMode="auto">
          <a:xfrm>
            <a:off x="3810000" y="5257800"/>
            <a:ext cx="2825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latinLnBrk="1">
              <a:spcBef>
                <a:spcPct val="50000"/>
              </a:spcBef>
            </a:pPr>
            <a:r>
              <a:rPr kumimoji="1" lang="en-US" altLang="ko-KR" sz="1800">
                <a:latin typeface="굴림" pitchFamily="50" charset="-127"/>
                <a:ea typeface="굴림" pitchFamily="50" charset="-127"/>
              </a:rPr>
              <a:t>x</a:t>
            </a:r>
          </a:p>
        </p:txBody>
      </p:sp>
      <p:sp>
        <p:nvSpPr>
          <p:cNvPr id="46116" name="Text Box 36"/>
          <p:cNvSpPr txBox="1">
            <a:spLocks noChangeArrowheads="1"/>
          </p:cNvSpPr>
          <p:nvPr/>
        </p:nvSpPr>
        <p:spPr bwMode="auto">
          <a:xfrm>
            <a:off x="1295400" y="5257800"/>
            <a:ext cx="2825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latinLnBrk="1">
              <a:spcBef>
                <a:spcPct val="50000"/>
              </a:spcBef>
            </a:pPr>
            <a:r>
              <a:rPr kumimoji="1" lang="en-US" altLang="ko-KR" sz="1800">
                <a:latin typeface="굴림" pitchFamily="50" charset="-127"/>
                <a:ea typeface="굴림" pitchFamily="50" charset="-127"/>
              </a:rPr>
              <a:t>x</a:t>
            </a:r>
          </a:p>
        </p:txBody>
      </p:sp>
      <p:sp>
        <p:nvSpPr>
          <p:cNvPr id="46117" name="Text Box 37"/>
          <p:cNvSpPr txBox="1">
            <a:spLocks noChangeArrowheads="1"/>
          </p:cNvSpPr>
          <p:nvPr/>
        </p:nvSpPr>
        <p:spPr bwMode="auto">
          <a:xfrm>
            <a:off x="6096000" y="2514600"/>
            <a:ext cx="2825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latinLnBrk="1">
              <a:spcBef>
                <a:spcPct val="50000"/>
              </a:spcBef>
            </a:pPr>
            <a:r>
              <a:rPr kumimoji="1" lang="en-US" altLang="ko-KR" sz="1800">
                <a:latin typeface="굴림" pitchFamily="50" charset="-127"/>
                <a:ea typeface="굴림" pitchFamily="50" charset="-127"/>
              </a:rPr>
              <a:t>x</a:t>
            </a:r>
          </a:p>
        </p:txBody>
      </p:sp>
      <p:sp>
        <p:nvSpPr>
          <p:cNvPr id="46118" name="Text Box 38"/>
          <p:cNvSpPr txBox="1">
            <a:spLocks noChangeArrowheads="1"/>
          </p:cNvSpPr>
          <p:nvPr/>
        </p:nvSpPr>
        <p:spPr bwMode="auto">
          <a:xfrm>
            <a:off x="3657600" y="2514600"/>
            <a:ext cx="2825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latinLnBrk="1">
              <a:spcBef>
                <a:spcPct val="50000"/>
              </a:spcBef>
            </a:pPr>
            <a:r>
              <a:rPr kumimoji="1" lang="en-US" altLang="ko-KR" sz="1800">
                <a:latin typeface="굴림" pitchFamily="50" charset="-127"/>
                <a:ea typeface="굴림" pitchFamily="50" charset="-127"/>
              </a:rPr>
              <a:t>x</a:t>
            </a:r>
          </a:p>
        </p:txBody>
      </p:sp>
      <p:sp>
        <p:nvSpPr>
          <p:cNvPr id="46119" name="Text Box 39"/>
          <p:cNvSpPr txBox="1">
            <a:spLocks noChangeArrowheads="1"/>
          </p:cNvSpPr>
          <p:nvPr/>
        </p:nvSpPr>
        <p:spPr bwMode="auto">
          <a:xfrm>
            <a:off x="5638800" y="1873250"/>
            <a:ext cx="2825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latinLnBrk="1">
              <a:spcBef>
                <a:spcPct val="50000"/>
              </a:spcBef>
            </a:pPr>
            <a:r>
              <a:rPr kumimoji="1" lang="en-US" altLang="ko-KR" sz="1800">
                <a:latin typeface="굴림" pitchFamily="50" charset="-127"/>
                <a:ea typeface="굴림" pitchFamily="50" charset="-127"/>
              </a:rPr>
              <a:t>y</a:t>
            </a:r>
          </a:p>
        </p:txBody>
      </p:sp>
      <p:sp>
        <p:nvSpPr>
          <p:cNvPr id="46120" name="Text Box 40"/>
          <p:cNvSpPr txBox="1">
            <a:spLocks noChangeArrowheads="1"/>
          </p:cNvSpPr>
          <p:nvPr/>
        </p:nvSpPr>
        <p:spPr bwMode="auto">
          <a:xfrm>
            <a:off x="3200400" y="1873250"/>
            <a:ext cx="2825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latinLnBrk="1">
              <a:spcBef>
                <a:spcPct val="50000"/>
              </a:spcBef>
            </a:pPr>
            <a:r>
              <a:rPr kumimoji="1" lang="en-US" altLang="ko-KR" sz="1800">
                <a:latin typeface="굴림" pitchFamily="50" charset="-127"/>
                <a:ea typeface="굴림" pitchFamily="50" charset="-127"/>
              </a:rPr>
              <a:t>y</a:t>
            </a:r>
          </a:p>
        </p:txBody>
      </p:sp>
      <p:sp>
        <p:nvSpPr>
          <p:cNvPr id="46121" name="Text Box 41"/>
          <p:cNvSpPr txBox="1">
            <a:spLocks noChangeArrowheads="1"/>
          </p:cNvSpPr>
          <p:nvPr/>
        </p:nvSpPr>
        <p:spPr bwMode="auto">
          <a:xfrm>
            <a:off x="8001000" y="4616450"/>
            <a:ext cx="2825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latinLnBrk="1">
              <a:spcBef>
                <a:spcPct val="50000"/>
              </a:spcBef>
            </a:pPr>
            <a:r>
              <a:rPr kumimoji="1" lang="en-US" altLang="ko-KR" sz="1800">
                <a:latin typeface="굴림" pitchFamily="50" charset="-127"/>
                <a:ea typeface="굴림" pitchFamily="50" charset="-127"/>
              </a:rPr>
              <a:t>y</a:t>
            </a:r>
          </a:p>
        </p:txBody>
      </p:sp>
      <p:sp>
        <p:nvSpPr>
          <p:cNvPr id="46122" name="Text Box 42"/>
          <p:cNvSpPr txBox="1">
            <a:spLocks noChangeArrowheads="1"/>
          </p:cNvSpPr>
          <p:nvPr/>
        </p:nvSpPr>
        <p:spPr bwMode="auto">
          <a:xfrm>
            <a:off x="5562600" y="4616450"/>
            <a:ext cx="2825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latinLnBrk="1">
              <a:spcBef>
                <a:spcPct val="50000"/>
              </a:spcBef>
            </a:pPr>
            <a:r>
              <a:rPr kumimoji="1" lang="en-US" altLang="ko-KR" sz="1800">
                <a:latin typeface="굴림" pitchFamily="50" charset="-127"/>
                <a:ea typeface="굴림" pitchFamily="50" charset="-127"/>
              </a:rPr>
              <a:t>y</a:t>
            </a:r>
          </a:p>
        </p:txBody>
      </p:sp>
      <p:sp>
        <p:nvSpPr>
          <p:cNvPr id="46123" name="Text Box 43"/>
          <p:cNvSpPr txBox="1">
            <a:spLocks noChangeArrowheads="1"/>
          </p:cNvSpPr>
          <p:nvPr/>
        </p:nvSpPr>
        <p:spPr bwMode="auto">
          <a:xfrm>
            <a:off x="3200400" y="4616450"/>
            <a:ext cx="2825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latinLnBrk="1">
              <a:spcBef>
                <a:spcPct val="50000"/>
              </a:spcBef>
            </a:pPr>
            <a:r>
              <a:rPr kumimoji="1" lang="en-US" altLang="ko-KR" sz="1800">
                <a:latin typeface="굴림" pitchFamily="50" charset="-127"/>
                <a:ea typeface="굴림" pitchFamily="50" charset="-127"/>
              </a:rPr>
              <a:t>y</a:t>
            </a:r>
          </a:p>
        </p:txBody>
      </p:sp>
      <p:sp>
        <p:nvSpPr>
          <p:cNvPr id="46124" name="Text Box 44"/>
          <p:cNvSpPr txBox="1">
            <a:spLocks noChangeArrowheads="1"/>
          </p:cNvSpPr>
          <p:nvPr/>
        </p:nvSpPr>
        <p:spPr bwMode="auto">
          <a:xfrm>
            <a:off x="8077200" y="1873250"/>
            <a:ext cx="2825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latinLnBrk="1">
              <a:spcBef>
                <a:spcPct val="50000"/>
              </a:spcBef>
            </a:pPr>
            <a:r>
              <a:rPr kumimoji="1" lang="en-US" altLang="ko-KR" sz="1800">
                <a:latin typeface="굴림" pitchFamily="50" charset="-127"/>
                <a:ea typeface="굴림" pitchFamily="50" charset="-127"/>
              </a:rPr>
              <a:t>y</a:t>
            </a:r>
          </a:p>
        </p:txBody>
      </p:sp>
      <p:sp>
        <p:nvSpPr>
          <p:cNvPr id="46125" name="Text Box 45"/>
          <p:cNvSpPr txBox="1">
            <a:spLocks noChangeArrowheads="1"/>
          </p:cNvSpPr>
          <p:nvPr/>
        </p:nvSpPr>
        <p:spPr bwMode="auto">
          <a:xfrm>
            <a:off x="2133600" y="3886200"/>
            <a:ext cx="2825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latinLnBrk="1">
              <a:spcBef>
                <a:spcPct val="50000"/>
              </a:spcBef>
            </a:pPr>
            <a:r>
              <a:rPr kumimoji="1" lang="en-US" altLang="ko-KR" sz="1800">
                <a:latin typeface="굴림" pitchFamily="50" charset="-127"/>
                <a:ea typeface="굴림" pitchFamily="50" charset="-127"/>
              </a:rPr>
              <a:t>z</a:t>
            </a:r>
          </a:p>
        </p:txBody>
      </p:sp>
      <p:sp>
        <p:nvSpPr>
          <p:cNvPr id="46126" name="Text Box 46"/>
          <p:cNvSpPr txBox="1">
            <a:spLocks noChangeArrowheads="1"/>
          </p:cNvSpPr>
          <p:nvPr/>
        </p:nvSpPr>
        <p:spPr bwMode="auto">
          <a:xfrm>
            <a:off x="7010400" y="882650"/>
            <a:ext cx="2825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latinLnBrk="1">
              <a:spcBef>
                <a:spcPct val="50000"/>
              </a:spcBef>
            </a:pPr>
            <a:r>
              <a:rPr kumimoji="1" lang="en-US" altLang="ko-KR" sz="1800">
                <a:latin typeface="굴림" pitchFamily="50" charset="-127"/>
                <a:ea typeface="굴림" pitchFamily="50" charset="-127"/>
              </a:rPr>
              <a:t>z</a:t>
            </a:r>
          </a:p>
        </p:txBody>
      </p:sp>
      <p:sp>
        <p:nvSpPr>
          <p:cNvPr id="46127" name="Text Box 47"/>
          <p:cNvSpPr txBox="1">
            <a:spLocks noChangeArrowheads="1"/>
          </p:cNvSpPr>
          <p:nvPr/>
        </p:nvSpPr>
        <p:spPr bwMode="auto">
          <a:xfrm>
            <a:off x="4572000" y="882650"/>
            <a:ext cx="2825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latinLnBrk="1">
              <a:spcBef>
                <a:spcPct val="50000"/>
              </a:spcBef>
            </a:pPr>
            <a:r>
              <a:rPr kumimoji="1" lang="en-US" altLang="ko-KR" sz="1800">
                <a:latin typeface="굴림" pitchFamily="50" charset="-127"/>
                <a:ea typeface="굴림" pitchFamily="50" charset="-127"/>
              </a:rPr>
              <a:t>z</a:t>
            </a:r>
          </a:p>
        </p:txBody>
      </p:sp>
      <p:sp>
        <p:nvSpPr>
          <p:cNvPr id="46128" name="Text Box 48"/>
          <p:cNvSpPr txBox="1">
            <a:spLocks noChangeArrowheads="1"/>
          </p:cNvSpPr>
          <p:nvPr/>
        </p:nvSpPr>
        <p:spPr bwMode="auto">
          <a:xfrm>
            <a:off x="2133600" y="882650"/>
            <a:ext cx="2825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latinLnBrk="1">
              <a:spcBef>
                <a:spcPct val="50000"/>
              </a:spcBef>
            </a:pPr>
            <a:r>
              <a:rPr kumimoji="1" lang="en-US" altLang="ko-KR" sz="1800">
                <a:latin typeface="굴림" pitchFamily="50" charset="-127"/>
                <a:ea typeface="굴림" pitchFamily="50" charset="-127"/>
              </a:rPr>
              <a:t>z</a:t>
            </a:r>
          </a:p>
        </p:txBody>
      </p:sp>
      <p:sp>
        <p:nvSpPr>
          <p:cNvPr id="46129" name="Text Box 49"/>
          <p:cNvSpPr txBox="1">
            <a:spLocks noChangeArrowheads="1"/>
          </p:cNvSpPr>
          <p:nvPr/>
        </p:nvSpPr>
        <p:spPr bwMode="auto">
          <a:xfrm>
            <a:off x="7010400" y="3886200"/>
            <a:ext cx="2825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latinLnBrk="1">
              <a:spcBef>
                <a:spcPct val="50000"/>
              </a:spcBef>
            </a:pPr>
            <a:r>
              <a:rPr kumimoji="1" lang="en-US" altLang="ko-KR" sz="1800">
                <a:latin typeface="굴림" pitchFamily="50" charset="-127"/>
                <a:ea typeface="굴림" pitchFamily="50" charset="-127"/>
              </a:rPr>
              <a:t>z</a:t>
            </a:r>
          </a:p>
        </p:txBody>
      </p:sp>
      <p:sp>
        <p:nvSpPr>
          <p:cNvPr id="46130" name="Text Box 50"/>
          <p:cNvSpPr txBox="1">
            <a:spLocks noChangeArrowheads="1"/>
          </p:cNvSpPr>
          <p:nvPr/>
        </p:nvSpPr>
        <p:spPr bwMode="auto">
          <a:xfrm>
            <a:off x="4572000" y="3962400"/>
            <a:ext cx="2825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latinLnBrk="1">
              <a:spcBef>
                <a:spcPct val="50000"/>
              </a:spcBef>
            </a:pPr>
            <a:r>
              <a:rPr kumimoji="1" lang="en-US" altLang="ko-KR" sz="1800">
                <a:latin typeface="굴림" pitchFamily="50" charset="-127"/>
                <a:ea typeface="굴림" pitchFamily="50" charset="-127"/>
              </a:rPr>
              <a:t>z</a:t>
            </a:r>
          </a:p>
        </p:txBody>
      </p:sp>
      <p:graphicFrame>
        <p:nvGraphicFramePr>
          <p:cNvPr id="46131" name="Object 51"/>
          <p:cNvGraphicFramePr>
            <a:graphicFrameLocks noChangeAspect="1"/>
          </p:cNvGraphicFramePr>
          <p:nvPr/>
        </p:nvGraphicFramePr>
        <p:xfrm>
          <a:off x="2438400" y="6216650"/>
          <a:ext cx="4210050" cy="641350"/>
        </p:xfrm>
        <a:graphic>
          <a:graphicData uri="http://schemas.openxmlformats.org/presentationml/2006/ole">
            <mc:AlternateContent xmlns:mc="http://schemas.openxmlformats.org/markup-compatibility/2006">
              <mc:Choice xmlns:v="urn:schemas-microsoft-com:vml" Requires="v">
                <p:oleObj spid="_x0000_s46146" name="Equation" r:id="rId21" imgW="1587240" imgH="241200" progId="Equation.3">
                  <p:embed/>
                </p:oleObj>
              </mc:Choice>
              <mc:Fallback>
                <p:oleObj name="Equation" r:id="rId21" imgW="1587240" imgH="241200" progId="Equation.3">
                  <p:embed/>
                  <p:pic>
                    <p:nvPicPr>
                      <p:cNvPr id="0" name="Object 51"/>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438400" y="6216650"/>
                        <a:ext cx="4210050" cy="641350"/>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6132" name="Rectangle 52"/>
          <p:cNvSpPr>
            <a:spLocks noGrp="1" noChangeArrowheads="1"/>
          </p:cNvSpPr>
          <p:nvPr>
            <p:ph type="title"/>
          </p:nvPr>
        </p:nvSpPr>
        <p:spPr>
          <a:xfrm>
            <a:off x="685800" y="-304800"/>
            <a:ext cx="7772400" cy="1143000"/>
          </a:xfrm>
        </p:spPr>
        <p:txBody>
          <a:bodyPr/>
          <a:lstStyle/>
          <a:p>
            <a:r>
              <a:rPr lang="fr-FR" sz="4000">
                <a:solidFill>
                  <a:schemeClr val="accent2"/>
                </a:solidFill>
              </a:rPr>
              <a:t>Autres exemples</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7586" name="Rectangle 2"/>
          <p:cNvSpPr>
            <a:spLocks noGrp="1" noChangeArrowheads="1"/>
          </p:cNvSpPr>
          <p:nvPr>
            <p:ph type="ctrTitle"/>
          </p:nvPr>
        </p:nvSpPr>
        <p:spPr>
          <a:xfrm>
            <a:off x="609600" y="-76200"/>
            <a:ext cx="7924800" cy="914400"/>
          </a:xfrm>
        </p:spPr>
        <p:txBody>
          <a:bodyPr/>
          <a:lstStyle/>
          <a:p>
            <a:r>
              <a:rPr lang="fr-FR" sz="3600">
                <a:solidFill>
                  <a:srgbClr val="00FFFF"/>
                </a:solidFill>
                <a:latin typeface="Arial" charset="0"/>
              </a:rPr>
              <a:t>Les interactions moléculaires</a:t>
            </a:r>
          </a:p>
        </p:txBody>
      </p:sp>
      <p:grpSp>
        <p:nvGrpSpPr>
          <p:cNvPr id="67587" name="Group 3"/>
          <p:cNvGrpSpPr>
            <a:grpSpLocks/>
          </p:cNvGrpSpPr>
          <p:nvPr/>
        </p:nvGrpSpPr>
        <p:grpSpPr bwMode="auto">
          <a:xfrm>
            <a:off x="1066800" y="1295400"/>
            <a:ext cx="6934200" cy="5029200"/>
            <a:chOff x="672" y="816"/>
            <a:chExt cx="4368" cy="3168"/>
          </a:xfrm>
        </p:grpSpPr>
        <p:pic>
          <p:nvPicPr>
            <p:cNvPr id="6758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 y="816"/>
              <a:ext cx="4368" cy="3168"/>
            </a:xfrm>
            <a:prstGeom prst="rect">
              <a:avLst/>
            </a:prstGeom>
            <a:noFill/>
            <a:ln w="12700" cap="flat" cmpd="sng">
              <a:solidFill>
                <a:srgbClr val="FF00FF"/>
              </a:solidFill>
              <a:prstDash val="solid"/>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7589" name="Group 5"/>
            <p:cNvGrpSpPr>
              <a:grpSpLocks/>
            </p:cNvGrpSpPr>
            <p:nvPr/>
          </p:nvGrpSpPr>
          <p:grpSpPr bwMode="auto">
            <a:xfrm>
              <a:off x="3168" y="3600"/>
              <a:ext cx="1872" cy="288"/>
              <a:chOff x="3216" y="3408"/>
              <a:chExt cx="1872" cy="288"/>
            </a:xfrm>
          </p:grpSpPr>
          <p:sp>
            <p:nvSpPr>
              <p:cNvPr id="67590" name="Rectangle 6"/>
              <p:cNvSpPr>
                <a:spLocks noChangeArrowheads="1"/>
              </p:cNvSpPr>
              <p:nvPr/>
            </p:nvSpPr>
            <p:spPr bwMode="auto">
              <a:xfrm>
                <a:off x="3216" y="3408"/>
                <a:ext cx="1824" cy="288"/>
              </a:xfrm>
              <a:prstGeom prst="rect">
                <a:avLst/>
              </a:prstGeom>
              <a:solidFill>
                <a:schemeClr val="accent2"/>
              </a:solidFill>
              <a:ln w="12700">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67591" name="Text Box 7"/>
              <p:cNvSpPr txBox="1">
                <a:spLocks noChangeArrowheads="1"/>
              </p:cNvSpPr>
              <p:nvPr/>
            </p:nvSpPr>
            <p:spPr bwMode="auto">
              <a:xfrm>
                <a:off x="3216" y="3408"/>
                <a:ext cx="187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b="1">
                    <a:solidFill>
                      <a:schemeClr val="bg2"/>
                    </a:solidFill>
                  </a:rPr>
                  <a:t>Structure de la glace</a:t>
                </a:r>
              </a:p>
            </p:txBody>
          </p:sp>
        </p:grpSp>
      </p:grpSp>
    </p:spTree>
  </p:cSld>
  <p:clrMapOvr>
    <a:masterClrMapping/>
  </p:clrMapOvr>
  <p:transition spd="med">
    <p:random/>
  </p:transition>
</p:sld>
</file>

<file path=ppt/slides/slide45.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sp>
        <p:nvSpPr>
          <p:cNvPr id="222210" name="Rectangle 2"/>
          <p:cNvSpPr>
            <a:spLocks noGrp="1" noChangeArrowheads="1"/>
          </p:cNvSpPr>
          <p:nvPr>
            <p:ph type="title"/>
          </p:nvPr>
        </p:nvSpPr>
        <p:spPr>
          <a:xfrm>
            <a:off x="150813" y="-304800"/>
            <a:ext cx="8840787" cy="1143000"/>
          </a:xfrm>
        </p:spPr>
        <p:txBody>
          <a:bodyPr/>
          <a:lstStyle/>
          <a:p>
            <a:r>
              <a:rPr lang="fr-FR" sz="3600">
                <a:solidFill>
                  <a:srgbClr val="00FFFF"/>
                </a:solidFill>
                <a:latin typeface="Arial" charset="0"/>
              </a:rPr>
              <a:t>Les niveaux de structuration de la matière</a:t>
            </a:r>
          </a:p>
        </p:txBody>
      </p:sp>
      <p:sp>
        <p:nvSpPr>
          <p:cNvPr id="222211" name="Rectangle 3"/>
          <p:cNvSpPr>
            <a:spLocks noGrp="1" noChangeArrowheads="1"/>
          </p:cNvSpPr>
          <p:nvPr>
            <p:ph type="body" sz="half" idx="2"/>
          </p:nvPr>
        </p:nvSpPr>
        <p:spPr>
          <a:xfrm>
            <a:off x="-304800" y="762000"/>
            <a:ext cx="9448800" cy="3048000"/>
          </a:xfrm>
        </p:spPr>
        <p:txBody>
          <a:bodyPr/>
          <a:lstStyle/>
          <a:p>
            <a:pPr marL="457200" indent="-457200" defTabSz="320675">
              <a:lnSpc>
                <a:spcPct val="90000"/>
              </a:lnSpc>
              <a:buFontTx/>
              <a:buNone/>
            </a:pPr>
            <a:r>
              <a:rPr lang="fr-FR" sz="2200" b="1">
                <a:solidFill>
                  <a:schemeClr val="bg1"/>
                </a:solidFill>
              </a:rPr>
              <a:t>         La matière est structurée à plusieurs niveaux : </a:t>
            </a:r>
          </a:p>
          <a:p>
            <a:pPr marL="457200" indent="-457200" defTabSz="320675">
              <a:lnSpc>
                <a:spcPct val="90000"/>
              </a:lnSpc>
              <a:buFontTx/>
              <a:buNone/>
            </a:pPr>
            <a:endParaRPr lang="fr-FR" sz="1200" b="1">
              <a:solidFill>
                <a:schemeClr val="bg1"/>
              </a:solidFill>
            </a:endParaRPr>
          </a:p>
          <a:p>
            <a:pPr marL="669925" lvl="1" indent="-7938" defTabSz="320675">
              <a:lnSpc>
                <a:spcPct val="90000"/>
              </a:lnSpc>
              <a:buFont typeface="Wingdings" pitchFamily="2" charset="2"/>
              <a:buNone/>
            </a:pPr>
            <a:r>
              <a:rPr lang="fr-FR" sz="2200">
                <a:solidFill>
                  <a:srgbClr val="00FFFF"/>
                </a:solidFill>
              </a:rPr>
              <a:t>1. Le niveau nucléaire</a:t>
            </a:r>
          </a:p>
          <a:p>
            <a:pPr marL="669925" lvl="1" indent="-7938" defTabSz="320675">
              <a:lnSpc>
                <a:spcPct val="90000"/>
              </a:lnSpc>
              <a:buFont typeface="Wingdings" pitchFamily="2" charset="2"/>
              <a:buNone/>
            </a:pPr>
            <a:endParaRPr lang="fr-FR" sz="2200">
              <a:solidFill>
                <a:srgbClr val="00FFFF"/>
              </a:solidFill>
            </a:endParaRPr>
          </a:p>
          <a:p>
            <a:pPr marL="669925" lvl="1" indent="-7938" defTabSz="320675">
              <a:lnSpc>
                <a:spcPct val="90000"/>
              </a:lnSpc>
              <a:buFont typeface="Wingdings" pitchFamily="2" charset="2"/>
              <a:buNone/>
            </a:pPr>
            <a:r>
              <a:rPr lang="fr-FR" sz="2200">
                <a:solidFill>
                  <a:srgbClr val="00FFFF"/>
                </a:solidFill>
              </a:rPr>
              <a:t>2. Le niveau atomique</a:t>
            </a:r>
            <a:r>
              <a:rPr lang="fr-FR" sz="2200">
                <a:solidFill>
                  <a:schemeClr val="bg1"/>
                </a:solidFill>
              </a:rPr>
              <a:t>, où l’interaction électromagnétique lie les électrons au noyau selon les règles de la mécanique quantique (règle de Klechkowski, règle de Hund, principe d’exclusion de Pauli)</a:t>
            </a:r>
          </a:p>
          <a:p>
            <a:pPr marL="669925" lvl="1" indent="-7938" defTabSz="320675">
              <a:lnSpc>
                <a:spcPct val="90000"/>
              </a:lnSpc>
              <a:buFont typeface="Wingdings" pitchFamily="2" charset="2"/>
              <a:buNone/>
            </a:pPr>
            <a:endParaRPr lang="fr-FR" sz="2200">
              <a:solidFill>
                <a:schemeClr val="bg1"/>
              </a:solidFill>
            </a:endParaRPr>
          </a:p>
          <a:p>
            <a:pPr marL="669925" lvl="1" indent="-7938" defTabSz="320675">
              <a:lnSpc>
                <a:spcPct val="90000"/>
              </a:lnSpc>
              <a:buFont typeface="Wingdings" pitchFamily="2" charset="2"/>
              <a:buNone/>
            </a:pPr>
            <a:r>
              <a:rPr lang="fr-FR" sz="2200">
                <a:solidFill>
                  <a:srgbClr val="00FFFF"/>
                </a:solidFill>
              </a:rPr>
              <a:t>3. Le niveau moléculaire</a:t>
            </a:r>
            <a:r>
              <a:rPr lang="fr-FR" sz="2200">
                <a:solidFill>
                  <a:schemeClr val="bg1"/>
                </a:solidFill>
              </a:rPr>
              <a:t>, où les atomes sont liés par des liaisons covalentes (électromagnétique) qui obéissent à la mécanique quantique (principe d’exclusion de Pauli, règle de l’octet)</a:t>
            </a:r>
          </a:p>
        </p:txBody>
      </p:sp>
      <p:pic>
        <p:nvPicPr>
          <p:cNvPr id="22221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095875"/>
            <a:ext cx="381000" cy="381000"/>
          </a:xfrm>
          <a:prstGeom prst="rect">
            <a:avLst/>
          </a:prstGeom>
          <a:solidFill>
            <a:schemeClr val="tx1"/>
          </a:solidFill>
          <a:ln w="12700">
            <a:solidFill>
              <a:schemeClr val="hlink"/>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2214" name="Text Box 6"/>
          <p:cNvSpPr txBox="1">
            <a:spLocks noChangeArrowheads="1"/>
          </p:cNvSpPr>
          <p:nvPr/>
        </p:nvSpPr>
        <p:spPr bwMode="auto">
          <a:xfrm>
            <a:off x="228600" y="4943475"/>
            <a:ext cx="8686800"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190500" indent="3175">
              <a:defRPr sz="2400">
                <a:solidFill>
                  <a:schemeClr val="tx1"/>
                </a:solidFill>
                <a:latin typeface="Times New Roman" pitchFamily="18" charset="0"/>
              </a:defRPr>
            </a:lvl2pPr>
            <a:lvl3pPr marL="1771650" indent="-457200">
              <a:defRPr sz="2400">
                <a:solidFill>
                  <a:schemeClr val="tx1"/>
                </a:solidFill>
                <a:latin typeface="Times New Roman" pitchFamily="18" charset="0"/>
              </a:defRPr>
            </a:lvl3pPr>
            <a:lvl4pPr marL="2419350" indent="-457200">
              <a:defRPr sz="2400">
                <a:solidFill>
                  <a:schemeClr val="tx1"/>
                </a:solidFill>
                <a:latin typeface="Times New Roman" pitchFamily="18" charset="0"/>
              </a:defRPr>
            </a:lvl4pPr>
            <a:lvl5pPr marL="3067050" indent="-457200">
              <a:defRPr sz="2400">
                <a:solidFill>
                  <a:schemeClr val="tx1"/>
                </a:solidFill>
                <a:latin typeface="Times New Roman" pitchFamily="18" charset="0"/>
              </a:defRPr>
            </a:lvl5pPr>
            <a:lvl6pPr marL="3524250" indent="-457200" fontAlgn="base">
              <a:spcBef>
                <a:spcPct val="0"/>
              </a:spcBef>
              <a:spcAft>
                <a:spcPct val="0"/>
              </a:spcAft>
              <a:defRPr sz="2400">
                <a:solidFill>
                  <a:schemeClr val="tx1"/>
                </a:solidFill>
                <a:latin typeface="Times New Roman" pitchFamily="18" charset="0"/>
              </a:defRPr>
            </a:lvl6pPr>
            <a:lvl7pPr marL="3981450" indent="-457200" fontAlgn="base">
              <a:spcBef>
                <a:spcPct val="0"/>
              </a:spcBef>
              <a:spcAft>
                <a:spcPct val="0"/>
              </a:spcAft>
              <a:defRPr sz="2400">
                <a:solidFill>
                  <a:schemeClr val="tx1"/>
                </a:solidFill>
                <a:latin typeface="Times New Roman" pitchFamily="18" charset="0"/>
              </a:defRPr>
            </a:lvl7pPr>
            <a:lvl8pPr marL="4438650" indent="-457200" fontAlgn="base">
              <a:spcBef>
                <a:spcPct val="0"/>
              </a:spcBef>
              <a:spcAft>
                <a:spcPct val="0"/>
              </a:spcAft>
              <a:defRPr sz="2400">
                <a:solidFill>
                  <a:schemeClr val="tx1"/>
                </a:solidFill>
                <a:latin typeface="Times New Roman" pitchFamily="18" charset="0"/>
              </a:defRPr>
            </a:lvl8pPr>
            <a:lvl9pPr marL="4895850" indent="-457200" fontAlgn="base">
              <a:spcBef>
                <a:spcPct val="0"/>
              </a:spcBef>
              <a:spcAft>
                <a:spcPct val="0"/>
              </a:spcAft>
              <a:defRPr sz="2400">
                <a:solidFill>
                  <a:schemeClr val="tx1"/>
                </a:solidFill>
                <a:latin typeface="Times New Roman" pitchFamily="18" charset="0"/>
              </a:defRPr>
            </a:lvl9pPr>
          </a:lstStyle>
          <a:p>
            <a:pPr lvl="1">
              <a:lnSpc>
                <a:spcPct val="90000"/>
              </a:lnSpc>
              <a:spcBef>
                <a:spcPct val="20000"/>
              </a:spcBef>
              <a:buClr>
                <a:schemeClr val="tx1"/>
              </a:buClr>
              <a:buFont typeface="Wingdings" pitchFamily="2" charset="2"/>
              <a:buNone/>
            </a:pPr>
            <a:r>
              <a:rPr lang="fr-FR" sz="2200">
                <a:solidFill>
                  <a:schemeClr val="bg1"/>
                </a:solidFill>
              </a:rPr>
              <a:t>La liaison covalente peut s’étendre à tout un cristal et donner                  naissance aux solides covalents (diamants), ioniques et métalliques</a:t>
            </a:r>
            <a:endParaRPr lang="fr-FR" sz="2800">
              <a:solidFill>
                <a:schemeClr val="bg1"/>
              </a:solidFill>
            </a:endParaRPr>
          </a:p>
        </p:txBody>
      </p:sp>
      <p:sp>
        <p:nvSpPr>
          <p:cNvPr id="222215" name="Text Box 7"/>
          <p:cNvSpPr txBox="1">
            <a:spLocks noChangeArrowheads="1"/>
          </p:cNvSpPr>
          <p:nvPr/>
        </p:nvSpPr>
        <p:spPr bwMode="auto">
          <a:xfrm>
            <a:off x="-228600" y="5784850"/>
            <a:ext cx="9144000" cy="996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New Roman" pitchFamily="18" charset="0"/>
              </a:defRPr>
            </a:lvl1pPr>
            <a:lvl2pPr marL="647700">
              <a:defRPr sz="2400">
                <a:solidFill>
                  <a:schemeClr val="tx1"/>
                </a:solidFill>
                <a:latin typeface="Times New Roman" pitchFamily="18" charset="0"/>
              </a:defRPr>
            </a:lvl2pPr>
            <a:lvl3pPr marL="1689100" indent="-457200">
              <a:defRPr sz="2400">
                <a:solidFill>
                  <a:schemeClr val="tx1"/>
                </a:solidFill>
                <a:latin typeface="Times New Roman" pitchFamily="18" charset="0"/>
              </a:defRPr>
            </a:lvl3pPr>
            <a:lvl4pPr marL="2336800" indent="-457200">
              <a:defRPr sz="2400">
                <a:solidFill>
                  <a:schemeClr val="tx1"/>
                </a:solidFill>
                <a:latin typeface="Times New Roman" pitchFamily="18" charset="0"/>
              </a:defRPr>
            </a:lvl4pPr>
            <a:lvl5pPr marL="2984500" indent="-457200">
              <a:defRPr sz="2400">
                <a:solidFill>
                  <a:schemeClr val="tx1"/>
                </a:solidFill>
                <a:latin typeface="Times New Roman" pitchFamily="18" charset="0"/>
              </a:defRPr>
            </a:lvl5pPr>
            <a:lvl6pPr marL="3441700" indent="-457200" fontAlgn="base">
              <a:spcBef>
                <a:spcPct val="0"/>
              </a:spcBef>
              <a:spcAft>
                <a:spcPct val="0"/>
              </a:spcAft>
              <a:defRPr sz="2400">
                <a:solidFill>
                  <a:schemeClr val="tx1"/>
                </a:solidFill>
                <a:latin typeface="Times New Roman" pitchFamily="18" charset="0"/>
              </a:defRPr>
            </a:lvl6pPr>
            <a:lvl7pPr marL="3898900" indent="-457200" fontAlgn="base">
              <a:spcBef>
                <a:spcPct val="0"/>
              </a:spcBef>
              <a:spcAft>
                <a:spcPct val="0"/>
              </a:spcAft>
              <a:defRPr sz="2400">
                <a:solidFill>
                  <a:schemeClr val="tx1"/>
                </a:solidFill>
                <a:latin typeface="Times New Roman" pitchFamily="18" charset="0"/>
              </a:defRPr>
            </a:lvl7pPr>
            <a:lvl8pPr marL="4356100" indent="-457200" fontAlgn="base">
              <a:spcBef>
                <a:spcPct val="0"/>
              </a:spcBef>
              <a:spcAft>
                <a:spcPct val="0"/>
              </a:spcAft>
              <a:defRPr sz="2400">
                <a:solidFill>
                  <a:schemeClr val="tx1"/>
                </a:solidFill>
                <a:latin typeface="Times New Roman" pitchFamily="18" charset="0"/>
              </a:defRPr>
            </a:lvl8pPr>
            <a:lvl9pPr marL="4813300" indent="-457200" fontAlgn="base">
              <a:spcBef>
                <a:spcPct val="0"/>
              </a:spcBef>
              <a:spcAft>
                <a:spcPct val="0"/>
              </a:spcAft>
              <a:defRPr sz="2400">
                <a:solidFill>
                  <a:schemeClr val="tx1"/>
                </a:solidFill>
                <a:latin typeface="Times New Roman" pitchFamily="18" charset="0"/>
              </a:defRPr>
            </a:lvl9pPr>
          </a:lstStyle>
          <a:p>
            <a:pPr lvl="1">
              <a:lnSpc>
                <a:spcPct val="90000"/>
              </a:lnSpc>
              <a:spcBef>
                <a:spcPct val="20000"/>
              </a:spcBef>
              <a:buClr>
                <a:schemeClr val="tx1"/>
              </a:buClr>
              <a:buFont typeface="Wingdings" pitchFamily="2" charset="2"/>
              <a:buNone/>
            </a:pPr>
            <a:r>
              <a:rPr lang="fr-FR" sz="2200">
                <a:solidFill>
                  <a:schemeClr val="bg1"/>
                </a:solidFill>
              </a:rPr>
              <a:t>4. </a:t>
            </a:r>
            <a:r>
              <a:rPr lang="fr-FR" sz="2200">
                <a:solidFill>
                  <a:srgbClr val="00FFFF"/>
                </a:solidFill>
              </a:rPr>
              <a:t>Le niveau des phases condensées</a:t>
            </a:r>
            <a:r>
              <a:rPr lang="fr-FR" sz="2200">
                <a:solidFill>
                  <a:schemeClr val="bg1"/>
                </a:solidFill>
              </a:rPr>
              <a:t> (liquides et solides moléculaires), où la cohésion est assurée par des interactions électromagnétiques moins énergétiques et non soumises aux règles d’exclusion</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22211">
                                            <p:txEl>
                                              <p:pRg st="0" end="0"/>
                                            </p:txEl>
                                          </p:spTgt>
                                        </p:tgtEl>
                                        <p:attrNameLst>
                                          <p:attrName>style.visibility</p:attrName>
                                        </p:attrNameLst>
                                      </p:cBhvr>
                                      <p:to>
                                        <p:strVal val="visible"/>
                                      </p:to>
                                    </p:set>
                                    <p:anim calcmode="lin" valueType="num">
                                      <p:cBhvr additive="base">
                                        <p:cTn id="7" dur="500" fill="hold"/>
                                        <p:tgtEl>
                                          <p:spTgt spid="22221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22211">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22211">
                                            <p:txEl>
                                              <p:pRg st="2" end="2"/>
                                            </p:txEl>
                                          </p:spTgt>
                                        </p:tgtEl>
                                        <p:attrNameLst>
                                          <p:attrName>style.visibility</p:attrName>
                                        </p:attrNameLst>
                                      </p:cBhvr>
                                      <p:to>
                                        <p:strVal val="visible"/>
                                      </p:to>
                                    </p:set>
                                    <p:anim calcmode="lin" valueType="num">
                                      <p:cBhvr additive="base">
                                        <p:cTn id="11" dur="500" fill="hold"/>
                                        <p:tgtEl>
                                          <p:spTgt spid="222211">
                                            <p:txEl>
                                              <p:pRg st="2" end="2"/>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222211">
                                            <p:txEl>
                                              <p:pRg st="2" end="2"/>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222211">
                                            <p:txEl>
                                              <p:pRg st="4" end="4"/>
                                            </p:txEl>
                                          </p:spTgt>
                                        </p:tgtEl>
                                        <p:attrNameLst>
                                          <p:attrName>style.visibility</p:attrName>
                                        </p:attrNameLst>
                                      </p:cBhvr>
                                      <p:to>
                                        <p:strVal val="visible"/>
                                      </p:to>
                                    </p:set>
                                    <p:anim calcmode="lin" valueType="num">
                                      <p:cBhvr additive="base">
                                        <p:cTn id="15" dur="500" fill="hold"/>
                                        <p:tgtEl>
                                          <p:spTgt spid="222211">
                                            <p:txEl>
                                              <p:pRg st="4" end="4"/>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222211">
                                            <p:txEl>
                                              <p:pRg st="4" end="4"/>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222211">
                                            <p:txEl>
                                              <p:pRg st="6" end="6"/>
                                            </p:txEl>
                                          </p:spTgt>
                                        </p:tgtEl>
                                        <p:attrNameLst>
                                          <p:attrName>style.visibility</p:attrName>
                                        </p:attrNameLst>
                                      </p:cBhvr>
                                      <p:to>
                                        <p:strVal val="visible"/>
                                      </p:to>
                                    </p:set>
                                    <p:anim calcmode="lin" valueType="num">
                                      <p:cBhvr additive="base">
                                        <p:cTn id="19" dur="500" fill="hold"/>
                                        <p:tgtEl>
                                          <p:spTgt spid="222211">
                                            <p:txEl>
                                              <p:pRg st="6" end="6"/>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22211">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222212"/>
                                        </p:tgtEl>
                                        <p:attrNameLst>
                                          <p:attrName>style.visibility</p:attrName>
                                        </p:attrNameLst>
                                      </p:cBhvr>
                                      <p:to>
                                        <p:strVal val="visible"/>
                                      </p:to>
                                    </p:set>
                                    <p:anim calcmode="lin" valueType="num">
                                      <p:cBhvr additive="base">
                                        <p:cTn id="25" dur="500" fill="hold"/>
                                        <p:tgtEl>
                                          <p:spTgt spid="222212"/>
                                        </p:tgtEl>
                                        <p:attrNameLst>
                                          <p:attrName>ppt_x</p:attrName>
                                        </p:attrNameLst>
                                      </p:cBhvr>
                                      <p:tavLst>
                                        <p:tav tm="0">
                                          <p:val>
                                            <p:strVal val="0-#ppt_w/2"/>
                                          </p:val>
                                        </p:tav>
                                        <p:tav tm="100000">
                                          <p:val>
                                            <p:strVal val="#ppt_x"/>
                                          </p:val>
                                        </p:tav>
                                      </p:tavLst>
                                    </p:anim>
                                    <p:anim calcmode="lin" valueType="num">
                                      <p:cBhvr additive="base">
                                        <p:cTn id="26" dur="500" fill="hold"/>
                                        <p:tgtEl>
                                          <p:spTgt spid="222212"/>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22214"/>
                                        </p:tgtEl>
                                        <p:attrNameLst>
                                          <p:attrName>style.visibility</p:attrName>
                                        </p:attrNameLst>
                                      </p:cBhvr>
                                      <p:to>
                                        <p:strVal val="visible"/>
                                      </p:to>
                                    </p:set>
                                    <p:anim calcmode="lin" valueType="num">
                                      <p:cBhvr additive="base">
                                        <p:cTn id="31" dur="500" fill="hold"/>
                                        <p:tgtEl>
                                          <p:spTgt spid="222214"/>
                                        </p:tgtEl>
                                        <p:attrNameLst>
                                          <p:attrName>ppt_x</p:attrName>
                                        </p:attrNameLst>
                                      </p:cBhvr>
                                      <p:tavLst>
                                        <p:tav tm="0">
                                          <p:val>
                                            <p:strVal val="0-#ppt_w/2"/>
                                          </p:val>
                                        </p:tav>
                                        <p:tav tm="100000">
                                          <p:val>
                                            <p:strVal val="#ppt_x"/>
                                          </p:val>
                                        </p:tav>
                                      </p:tavLst>
                                    </p:anim>
                                    <p:anim calcmode="lin" valueType="num">
                                      <p:cBhvr additive="base">
                                        <p:cTn id="32" dur="500" fill="hold"/>
                                        <p:tgtEl>
                                          <p:spTgt spid="222214"/>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22215"/>
                                        </p:tgtEl>
                                        <p:attrNameLst>
                                          <p:attrName>style.visibility</p:attrName>
                                        </p:attrNameLst>
                                      </p:cBhvr>
                                      <p:to>
                                        <p:strVal val="visible"/>
                                      </p:to>
                                    </p:set>
                                    <p:anim calcmode="lin" valueType="num">
                                      <p:cBhvr additive="base">
                                        <p:cTn id="37" dur="500" fill="hold"/>
                                        <p:tgtEl>
                                          <p:spTgt spid="222215"/>
                                        </p:tgtEl>
                                        <p:attrNameLst>
                                          <p:attrName>ppt_x</p:attrName>
                                        </p:attrNameLst>
                                      </p:cBhvr>
                                      <p:tavLst>
                                        <p:tav tm="0">
                                          <p:val>
                                            <p:strVal val="0-#ppt_w/2"/>
                                          </p:val>
                                        </p:tav>
                                        <p:tav tm="100000">
                                          <p:val>
                                            <p:strVal val="#ppt_x"/>
                                          </p:val>
                                        </p:tav>
                                      </p:tavLst>
                                    </p:anim>
                                    <p:anim calcmode="lin" valueType="num">
                                      <p:cBhvr additive="base">
                                        <p:cTn id="38" dur="500" fill="hold"/>
                                        <p:tgtEl>
                                          <p:spTgt spid="2222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211" grpId="0" build="p" autoUpdateAnimBg="0"/>
      <p:bldP spid="222214" grpId="0" autoUpdateAnimBg="0"/>
      <p:bldP spid="222215" grpId="0"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sp>
        <p:nvSpPr>
          <p:cNvPr id="223234" name="Rectangle 2"/>
          <p:cNvSpPr>
            <a:spLocks noGrp="1" noChangeArrowheads="1"/>
          </p:cNvSpPr>
          <p:nvPr>
            <p:ph type="title"/>
          </p:nvPr>
        </p:nvSpPr>
        <p:spPr>
          <a:xfrm>
            <a:off x="1371600" y="-76200"/>
            <a:ext cx="6705600" cy="914400"/>
          </a:xfrm>
        </p:spPr>
        <p:txBody>
          <a:bodyPr/>
          <a:lstStyle/>
          <a:p>
            <a:r>
              <a:rPr lang="fr-FR" sz="3600">
                <a:solidFill>
                  <a:srgbClr val="00FFFF"/>
                </a:solidFill>
                <a:latin typeface="Arial" charset="0"/>
              </a:rPr>
              <a:t>La liaison chimique</a:t>
            </a:r>
          </a:p>
        </p:txBody>
      </p:sp>
      <p:sp>
        <p:nvSpPr>
          <p:cNvPr id="223235" name="Text Box 3"/>
          <p:cNvSpPr txBox="1">
            <a:spLocks noChangeArrowheads="1"/>
          </p:cNvSpPr>
          <p:nvPr/>
        </p:nvSpPr>
        <p:spPr bwMode="auto">
          <a:xfrm>
            <a:off x="1066800" y="2895600"/>
            <a:ext cx="7467600" cy="278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90000"/>
              </a:lnSpc>
              <a:spcBef>
                <a:spcPct val="20000"/>
              </a:spcBef>
              <a:buClr>
                <a:schemeClr val="tx2"/>
              </a:buClr>
              <a:buSzPct val="75000"/>
              <a:buFont typeface="Wingdings" pitchFamily="2" charset="2"/>
              <a:buChar char="l"/>
            </a:pPr>
            <a:r>
              <a:rPr lang="fr-FR" sz="2800" b="1">
                <a:solidFill>
                  <a:schemeClr val="bg1"/>
                </a:solidFill>
              </a:rPr>
              <a:t> </a:t>
            </a:r>
            <a:r>
              <a:rPr lang="fr-FR" sz="2800">
                <a:solidFill>
                  <a:srgbClr val="00FFFF"/>
                </a:solidFill>
              </a:rPr>
              <a:t>Son caractère spécifique</a:t>
            </a:r>
            <a:r>
              <a:rPr lang="fr-FR" sz="2800">
                <a:solidFill>
                  <a:schemeClr val="bg1"/>
                </a:solidFill>
              </a:rPr>
              <a:t> : selon sa nature et l’énergie mise en jeu, elle conditionne les réactions chimiques (liaisons covalente, ionique et métallique) ou les propriétés physiques de la matière et certaines propriétés des molécules biochimiques (interactions ions-dipôle et dipôle-dipôle) </a:t>
            </a:r>
          </a:p>
        </p:txBody>
      </p:sp>
      <p:sp>
        <p:nvSpPr>
          <p:cNvPr id="223236" name="Text Box 4"/>
          <p:cNvSpPr txBox="1">
            <a:spLocks noChangeArrowheads="1"/>
          </p:cNvSpPr>
          <p:nvPr/>
        </p:nvSpPr>
        <p:spPr bwMode="auto">
          <a:xfrm>
            <a:off x="1066800" y="1295400"/>
            <a:ext cx="74676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Clr>
                <a:schemeClr val="tx2"/>
              </a:buClr>
              <a:buSzPct val="170000"/>
              <a:buFontTx/>
              <a:buChar char="•"/>
            </a:pPr>
            <a:r>
              <a:rPr lang="fr-FR" sz="2800" b="1">
                <a:solidFill>
                  <a:schemeClr val="bg1"/>
                </a:solidFill>
              </a:rPr>
              <a:t> </a:t>
            </a:r>
            <a:r>
              <a:rPr lang="fr-FR" sz="2800">
                <a:solidFill>
                  <a:srgbClr val="00FFFF"/>
                </a:solidFill>
              </a:rPr>
              <a:t>Son caractère universel</a:t>
            </a:r>
            <a:r>
              <a:rPr lang="fr-FR" sz="2800">
                <a:solidFill>
                  <a:schemeClr val="bg1"/>
                </a:solidFill>
              </a:rPr>
              <a:t> : elle repose sur l’interaction électromagnétique</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23236"/>
                                        </p:tgtEl>
                                        <p:attrNameLst>
                                          <p:attrName>style.visibility</p:attrName>
                                        </p:attrNameLst>
                                      </p:cBhvr>
                                      <p:to>
                                        <p:strVal val="visible"/>
                                      </p:to>
                                    </p:set>
                                    <p:anim calcmode="lin" valueType="num">
                                      <p:cBhvr additive="base">
                                        <p:cTn id="7" dur="500" fill="hold"/>
                                        <p:tgtEl>
                                          <p:spTgt spid="223236"/>
                                        </p:tgtEl>
                                        <p:attrNameLst>
                                          <p:attrName>ppt_x</p:attrName>
                                        </p:attrNameLst>
                                      </p:cBhvr>
                                      <p:tavLst>
                                        <p:tav tm="0">
                                          <p:val>
                                            <p:strVal val="0-#ppt_w/2"/>
                                          </p:val>
                                        </p:tav>
                                        <p:tav tm="100000">
                                          <p:val>
                                            <p:strVal val="#ppt_x"/>
                                          </p:val>
                                        </p:tav>
                                      </p:tavLst>
                                    </p:anim>
                                    <p:anim calcmode="lin" valueType="num">
                                      <p:cBhvr additive="base">
                                        <p:cTn id="8" dur="500" fill="hold"/>
                                        <p:tgtEl>
                                          <p:spTgt spid="22323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23235"/>
                                        </p:tgtEl>
                                        <p:attrNameLst>
                                          <p:attrName>style.visibility</p:attrName>
                                        </p:attrNameLst>
                                      </p:cBhvr>
                                      <p:to>
                                        <p:strVal val="visible"/>
                                      </p:to>
                                    </p:set>
                                    <p:anim calcmode="lin" valueType="num">
                                      <p:cBhvr additive="base">
                                        <p:cTn id="13" dur="500" fill="hold"/>
                                        <p:tgtEl>
                                          <p:spTgt spid="223235"/>
                                        </p:tgtEl>
                                        <p:attrNameLst>
                                          <p:attrName>ppt_x</p:attrName>
                                        </p:attrNameLst>
                                      </p:cBhvr>
                                      <p:tavLst>
                                        <p:tav tm="0">
                                          <p:val>
                                            <p:strVal val="0-#ppt_w/2"/>
                                          </p:val>
                                        </p:tav>
                                        <p:tav tm="100000">
                                          <p:val>
                                            <p:strVal val="#ppt_x"/>
                                          </p:val>
                                        </p:tav>
                                      </p:tavLst>
                                    </p:anim>
                                    <p:anim calcmode="lin" valueType="num">
                                      <p:cBhvr additive="base">
                                        <p:cTn id="14" dur="500" fill="hold"/>
                                        <p:tgtEl>
                                          <p:spTgt spid="2232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235" grpId="0" autoUpdateAnimBg="0"/>
      <p:bldP spid="223236" grpId="0"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609600" y="76200"/>
            <a:ext cx="8081963" cy="609600"/>
          </a:xfrm>
        </p:spPr>
        <p:txBody>
          <a:bodyPr/>
          <a:lstStyle/>
          <a:p>
            <a:r>
              <a:rPr lang="fr-FR" sz="3600">
                <a:solidFill>
                  <a:srgbClr val="00FFFF"/>
                </a:solidFill>
                <a:latin typeface="Arial" charset="0"/>
              </a:rPr>
              <a:t>Les états physiques de la matière</a:t>
            </a:r>
          </a:p>
        </p:txBody>
      </p:sp>
      <p:sp>
        <p:nvSpPr>
          <p:cNvPr id="74755" name="Rectangle 3"/>
          <p:cNvSpPr>
            <a:spLocks noGrp="1" noChangeArrowheads="1"/>
          </p:cNvSpPr>
          <p:nvPr>
            <p:ph type="body" sz="half" idx="2"/>
          </p:nvPr>
        </p:nvSpPr>
        <p:spPr>
          <a:xfrm>
            <a:off x="304800" y="914400"/>
            <a:ext cx="8686800" cy="2895600"/>
          </a:xfrm>
        </p:spPr>
        <p:txBody>
          <a:bodyPr/>
          <a:lstStyle/>
          <a:p>
            <a:pPr>
              <a:lnSpc>
                <a:spcPct val="90000"/>
              </a:lnSpc>
            </a:pPr>
            <a:r>
              <a:rPr lang="fr-FR" sz="2400">
                <a:solidFill>
                  <a:schemeClr val="bg1"/>
                </a:solidFill>
              </a:rPr>
              <a:t>Qu’est-ce qui conditionne l’état physique d’une substance à la température ordinaire ? </a:t>
            </a:r>
          </a:p>
          <a:p>
            <a:pPr>
              <a:lnSpc>
                <a:spcPct val="90000"/>
              </a:lnSpc>
              <a:buFontTx/>
              <a:buNone/>
            </a:pPr>
            <a:endParaRPr lang="fr-FR" sz="600">
              <a:solidFill>
                <a:schemeClr val="bg1"/>
              </a:solidFill>
            </a:endParaRPr>
          </a:p>
          <a:p>
            <a:pPr>
              <a:lnSpc>
                <a:spcPct val="90000"/>
              </a:lnSpc>
            </a:pPr>
            <a:r>
              <a:rPr lang="fr-FR" sz="2400">
                <a:solidFill>
                  <a:schemeClr val="bg1"/>
                </a:solidFill>
              </a:rPr>
              <a:t>Pourquoi cet état diffère-t-il d’une substance à une autre ?</a:t>
            </a:r>
          </a:p>
          <a:p>
            <a:pPr lvl="1">
              <a:lnSpc>
                <a:spcPct val="90000"/>
              </a:lnSpc>
            </a:pPr>
            <a:r>
              <a:rPr lang="fr-FR" sz="2400">
                <a:solidFill>
                  <a:schemeClr val="bg1"/>
                </a:solidFill>
              </a:rPr>
              <a:t>L’eau et l’éthanol sont à l’état liquide, </a:t>
            </a:r>
          </a:p>
          <a:p>
            <a:pPr lvl="1">
              <a:lnSpc>
                <a:spcPct val="90000"/>
              </a:lnSpc>
            </a:pPr>
            <a:r>
              <a:rPr lang="fr-FR" sz="2400">
                <a:solidFill>
                  <a:schemeClr val="bg1"/>
                </a:solidFill>
              </a:rPr>
              <a:t>le dioxygène et le diazote à l’état gazeux, </a:t>
            </a:r>
          </a:p>
          <a:p>
            <a:pPr lvl="1">
              <a:lnSpc>
                <a:spcPct val="90000"/>
              </a:lnSpc>
            </a:pPr>
            <a:r>
              <a:rPr lang="fr-FR" sz="2400">
                <a:solidFill>
                  <a:schemeClr val="bg1"/>
                </a:solidFill>
              </a:rPr>
              <a:t>le fer et le chlorure de sodium à l’état solide</a:t>
            </a:r>
          </a:p>
          <a:p>
            <a:pPr lvl="1">
              <a:lnSpc>
                <a:spcPct val="90000"/>
              </a:lnSpc>
              <a:buFontTx/>
              <a:buNone/>
            </a:pPr>
            <a:endParaRPr lang="fr-FR" sz="600">
              <a:solidFill>
                <a:schemeClr val="bg1"/>
              </a:solidFill>
            </a:endParaRPr>
          </a:p>
          <a:p>
            <a:pPr>
              <a:lnSpc>
                <a:spcPct val="90000"/>
              </a:lnSpc>
            </a:pPr>
            <a:r>
              <a:rPr lang="fr-FR" sz="2400">
                <a:solidFill>
                  <a:schemeClr val="bg1"/>
                </a:solidFill>
              </a:rPr>
              <a:t>Pourquoi cet état physique change-t-il avec la température ?</a:t>
            </a:r>
          </a:p>
        </p:txBody>
      </p:sp>
      <p:grpSp>
        <p:nvGrpSpPr>
          <p:cNvPr id="74756" name="Group 4"/>
          <p:cNvGrpSpPr>
            <a:grpSpLocks/>
          </p:cNvGrpSpPr>
          <p:nvPr/>
        </p:nvGrpSpPr>
        <p:grpSpPr bwMode="auto">
          <a:xfrm>
            <a:off x="381000" y="4038600"/>
            <a:ext cx="8305800" cy="2819400"/>
            <a:chOff x="240" y="2544"/>
            <a:chExt cx="5232" cy="1776"/>
          </a:xfrm>
        </p:grpSpPr>
        <p:sp>
          <p:nvSpPr>
            <p:cNvPr id="74757" name="Rectangle 5"/>
            <p:cNvSpPr>
              <a:spLocks noChangeArrowheads="1"/>
            </p:cNvSpPr>
            <p:nvPr/>
          </p:nvSpPr>
          <p:spPr bwMode="auto">
            <a:xfrm>
              <a:off x="240" y="2544"/>
              <a:ext cx="5232" cy="1440"/>
            </a:xfrm>
            <a:prstGeom prst="rect">
              <a:avLst/>
            </a:prstGeom>
            <a:solidFill>
              <a:schemeClr val="accent1"/>
            </a:solidFill>
            <a:ln w="12700">
              <a:solidFill>
                <a:schemeClr val="accent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nvGrpSpPr>
            <p:cNvPr id="74758" name="Group 6"/>
            <p:cNvGrpSpPr>
              <a:grpSpLocks/>
            </p:cNvGrpSpPr>
            <p:nvPr/>
          </p:nvGrpSpPr>
          <p:grpSpPr bwMode="auto">
            <a:xfrm>
              <a:off x="336" y="2736"/>
              <a:ext cx="5040" cy="1104"/>
              <a:chOff x="432" y="2736"/>
              <a:chExt cx="4752" cy="1008"/>
            </a:xfrm>
          </p:grpSpPr>
          <p:sp>
            <p:nvSpPr>
              <p:cNvPr id="74759" name="Rectangle 7"/>
              <p:cNvSpPr>
                <a:spLocks noChangeArrowheads="1"/>
              </p:cNvSpPr>
              <p:nvPr/>
            </p:nvSpPr>
            <p:spPr bwMode="auto">
              <a:xfrm>
                <a:off x="432" y="2736"/>
                <a:ext cx="1392" cy="1008"/>
              </a:xfrm>
              <a:prstGeom prst="rect">
                <a:avLst/>
              </a:prstGeom>
              <a:solidFill>
                <a:srgbClr val="FFFF99"/>
              </a:solidFill>
              <a:ln w="127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nvGrpSpPr>
              <p:cNvPr id="74760" name="Group 8"/>
              <p:cNvGrpSpPr>
                <a:grpSpLocks/>
              </p:cNvGrpSpPr>
              <p:nvPr/>
            </p:nvGrpSpPr>
            <p:grpSpPr bwMode="auto">
              <a:xfrm>
                <a:off x="535" y="2880"/>
                <a:ext cx="1237" cy="144"/>
                <a:chOff x="576" y="2688"/>
                <a:chExt cx="1152" cy="144"/>
              </a:xfrm>
            </p:grpSpPr>
            <p:grpSp>
              <p:nvGrpSpPr>
                <p:cNvPr id="74761" name="Group 9"/>
                <p:cNvGrpSpPr>
                  <a:grpSpLocks/>
                </p:cNvGrpSpPr>
                <p:nvPr/>
              </p:nvGrpSpPr>
              <p:grpSpPr bwMode="auto">
                <a:xfrm>
                  <a:off x="576" y="2688"/>
                  <a:ext cx="1008" cy="144"/>
                  <a:chOff x="624" y="2688"/>
                  <a:chExt cx="1008" cy="144"/>
                </a:xfrm>
              </p:grpSpPr>
              <p:sp>
                <p:nvSpPr>
                  <p:cNvPr id="74762" name="Oval 10"/>
                  <p:cNvSpPr>
                    <a:spLocks noChangeArrowheads="1"/>
                  </p:cNvSpPr>
                  <p:nvPr/>
                </p:nvSpPr>
                <p:spPr bwMode="auto">
                  <a:xfrm>
                    <a:off x="624" y="2688"/>
                    <a:ext cx="144" cy="144"/>
                  </a:xfrm>
                  <a:prstGeom prst="ellipse">
                    <a:avLst/>
                  </a:prstGeom>
                  <a:gradFill rotWithShape="0">
                    <a:gsLst>
                      <a:gs pos="0">
                        <a:srgbClr val="969696"/>
                      </a:gs>
                      <a:gs pos="100000">
                        <a:srgbClr val="969696">
                          <a:gamma/>
                          <a:shade val="21176"/>
                          <a:invGamma/>
                        </a:srgbClr>
                      </a:gs>
                    </a:gsLst>
                    <a:lin ang="5400000" scaled="1"/>
                  </a:gradFill>
                  <a:ln w="12700">
                    <a:solidFill>
                      <a:srgbClr val="80808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74763" name="Oval 11"/>
                  <p:cNvSpPr>
                    <a:spLocks noChangeArrowheads="1"/>
                  </p:cNvSpPr>
                  <p:nvPr/>
                </p:nvSpPr>
                <p:spPr bwMode="auto">
                  <a:xfrm>
                    <a:off x="768" y="2688"/>
                    <a:ext cx="144" cy="144"/>
                  </a:xfrm>
                  <a:prstGeom prst="ellipse">
                    <a:avLst/>
                  </a:prstGeom>
                  <a:gradFill rotWithShape="0">
                    <a:gsLst>
                      <a:gs pos="0">
                        <a:srgbClr val="969696"/>
                      </a:gs>
                      <a:gs pos="100000">
                        <a:srgbClr val="969696">
                          <a:gamma/>
                          <a:shade val="21176"/>
                          <a:invGamma/>
                        </a:srgbClr>
                      </a:gs>
                    </a:gsLst>
                    <a:lin ang="5400000" scaled="1"/>
                  </a:gradFill>
                  <a:ln w="12700">
                    <a:solidFill>
                      <a:srgbClr val="80808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74764" name="Oval 12"/>
                  <p:cNvSpPr>
                    <a:spLocks noChangeArrowheads="1"/>
                  </p:cNvSpPr>
                  <p:nvPr/>
                </p:nvSpPr>
                <p:spPr bwMode="auto">
                  <a:xfrm>
                    <a:off x="912" y="2688"/>
                    <a:ext cx="144" cy="144"/>
                  </a:xfrm>
                  <a:prstGeom prst="ellipse">
                    <a:avLst/>
                  </a:prstGeom>
                  <a:gradFill rotWithShape="0">
                    <a:gsLst>
                      <a:gs pos="0">
                        <a:srgbClr val="969696"/>
                      </a:gs>
                      <a:gs pos="100000">
                        <a:srgbClr val="969696">
                          <a:gamma/>
                          <a:shade val="21176"/>
                          <a:invGamma/>
                        </a:srgbClr>
                      </a:gs>
                    </a:gsLst>
                    <a:lin ang="5400000" scaled="1"/>
                  </a:gradFill>
                  <a:ln w="12700">
                    <a:solidFill>
                      <a:srgbClr val="80808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74765" name="Oval 13"/>
                  <p:cNvSpPr>
                    <a:spLocks noChangeArrowheads="1"/>
                  </p:cNvSpPr>
                  <p:nvPr/>
                </p:nvSpPr>
                <p:spPr bwMode="auto">
                  <a:xfrm>
                    <a:off x="1056" y="2688"/>
                    <a:ext cx="144" cy="144"/>
                  </a:xfrm>
                  <a:prstGeom prst="ellipse">
                    <a:avLst/>
                  </a:prstGeom>
                  <a:gradFill rotWithShape="0">
                    <a:gsLst>
                      <a:gs pos="0">
                        <a:srgbClr val="969696"/>
                      </a:gs>
                      <a:gs pos="100000">
                        <a:srgbClr val="969696">
                          <a:gamma/>
                          <a:shade val="21176"/>
                          <a:invGamma/>
                        </a:srgbClr>
                      </a:gs>
                    </a:gsLst>
                    <a:lin ang="5400000" scaled="1"/>
                  </a:gradFill>
                  <a:ln w="12700">
                    <a:solidFill>
                      <a:srgbClr val="80808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74766" name="Oval 14"/>
                  <p:cNvSpPr>
                    <a:spLocks noChangeArrowheads="1"/>
                  </p:cNvSpPr>
                  <p:nvPr/>
                </p:nvSpPr>
                <p:spPr bwMode="auto">
                  <a:xfrm>
                    <a:off x="1344" y="2688"/>
                    <a:ext cx="144" cy="144"/>
                  </a:xfrm>
                  <a:prstGeom prst="ellipse">
                    <a:avLst/>
                  </a:prstGeom>
                  <a:gradFill rotWithShape="0">
                    <a:gsLst>
                      <a:gs pos="0">
                        <a:srgbClr val="969696"/>
                      </a:gs>
                      <a:gs pos="100000">
                        <a:srgbClr val="969696">
                          <a:gamma/>
                          <a:shade val="21176"/>
                          <a:invGamma/>
                        </a:srgbClr>
                      </a:gs>
                    </a:gsLst>
                    <a:lin ang="5400000" scaled="1"/>
                  </a:gradFill>
                  <a:ln w="12700">
                    <a:solidFill>
                      <a:srgbClr val="80808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74767" name="Oval 15"/>
                  <p:cNvSpPr>
                    <a:spLocks noChangeArrowheads="1"/>
                  </p:cNvSpPr>
                  <p:nvPr/>
                </p:nvSpPr>
                <p:spPr bwMode="auto">
                  <a:xfrm>
                    <a:off x="1200" y="2688"/>
                    <a:ext cx="144" cy="144"/>
                  </a:xfrm>
                  <a:prstGeom prst="ellipse">
                    <a:avLst/>
                  </a:prstGeom>
                  <a:gradFill rotWithShape="0">
                    <a:gsLst>
                      <a:gs pos="0">
                        <a:srgbClr val="969696"/>
                      </a:gs>
                      <a:gs pos="100000">
                        <a:srgbClr val="969696">
                          <a:gamma/>
                          <a:shade val="21176"/>
                          <a:invGamma/>
                        </a:srgbClr>
                      </a:gs>
                    </a:gsLst>
                    <a:lin ang="5400000" scaled="1"/>
                  </a:gradFill>
                  <a:ln w="12700">
                    <a:solidFill>
                      <a:srgbClr val="80808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74768" name="Oval 16"/>
                  <p:cNvSpPr>
                    <a:spLocks noChangeArrowheads="1"/>
                  </p:cNvSpPr>
                  <p:nvPr/>
                </p:nvSpPr>
                <p:spPr bwMode="auto">
                  <a:xfrm>
                    <a:off x="1488" y="2688"/>
                    <a:ext cx="144" cy="144"/>
                  </a:xfrm>
                  <a:prstGeom prst="ellipse">
                    <a:avLst/>
                  </a:prstGeom>
                  <a:gradFill rotWithShape="0">
                    <a:gsLst>
                      <a:gs pos="0">
                        <a:srgbClr val="969696"/>
                      </a:gs>
                      <a:gs pos="100000">
                        <a:srgbClr val="969696">
                          <a:gamma/>
                          <a:shade val="21176"/>
                          <a:invGamma/>
                        </a:srgbClr>
                      </a:gs>
                    </a:gsLst>
                    <a:lin ang="5400000" scaled="1"/>
                  </a:gradFill>
                  <a:ln w="12700">
                    <a:solidFill>
                      <a:srgbClr val="80808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sp>
              <p:nvSpPr>
                <p:cNvPr id="74769" name="Oval 17"/>
                <p:cNvSpPr>
                  <a:spLocks noChangeArrowheads="1"/>
                </p:cNvSpPr>
                <p:nvPr/>
              </p:nvSpPr>
              <p:spPr bwMode="auto">
                <a:xfrm>
                  <a:off x="1584" y="2688"/>
                  <a:ext cx="144" cy="144"/>
                </a:xfrm>
                <a:prstGeom prst="ellipse">
                  <a:avLst/>
                </a:prstGeom>
                <a:gradFill rotWithShape="0">
                  <a:gsLst>
                    <a:gs pos="0">
                      <a:srgbClr val="969696"/>
                    </a:gs>
                    <a:gs pos="100000">
                      <a:srgbClr val="969696">
                        <a:gamma/>
                        <a:shade val="21176"/>
                        <a:invGamma/>
                      </a:srgbClr>
                    </a:gs>
                  </a:gsLst>
                  <a:lin ang="5400000" scaled="1"/>
                </a:gradFill>
                <a:ln w="12700">
                  <a:solidFill>
                    <a:srgbClr val="80808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grpSp>
            <p:nvGrpSpPr>
              <p:cNvPr id="74770" name="Group 18"/>
              <p:cNvGrpSpPr>
                <a:grpSpLocks/>
              </p:cNvGrpSpPr>
              <p:nvPr/>
            </p:nvGrpSpPr>
            <p:grpSpPr bwMode="auto">
              <a:xfrm>
                <a:off x="484" y="3024"/>
                <a:ext cx="1237" cy="144"/>
                <a:chOff x="576" y="2688"/>
                <a:chExt cx="1152" cy="144"/>
              </a:xfrm>
            </p:grpSpPr>
            <p:grpSp>
              <p:nvGrpSpPr>
                <p:cNvPr id="74771" name="Group 19"/>
                <p:cNvGrpSpPr>
                  <a:grpSpLocks/>
                </p:cNvGrpSpPr>
                <p:nvPr/>
              </p:nvGrpSpPr>
              <p:grpSpPr bwMode="auto">
                <a:xfrm>
                  <a:off x="576" y="2688"/>
                  <a:ext cx="1008" cy="144"/>
                  <a:chOff x="624" y="2688"/>
                  <a:chExt cx="1008" cy="144"/>
                </a:xfrm>
              </p:grpSpPr>
              <p:sp>
                <p:nvSpPr>
                  <p:cNvPr id="74772" name="Oval 20"/>
                  <p:cNvSpPr>
                    <a:spLocks noChangeArrowheads="1"/>
                  </p:cNvSpPr>
                  <p:nvPr/>
                </p:nvSpPr>
                <p:spPr bwMode="auto">
                  <a:xfrm>
                    <a:off x="624" y="2688"/>
                    <a:ext cx="144" cy="144"/>
                  </a:xfrm>
                  <a:prstGeom prst="ellipse">
                    <a:avLst/>
                  </a:prstGeom>
                  <a:gradFill rotWithShape="0">
                    <a:gsLst>
                      <a:gs pos="0">
                        <a:srgbClr val="969696"/>
                      </a:gs>
                      <a:gs pos="100000">
                        <a:srgbClr val="969696">
                          <a:gamma/>
                          <a:shade val="21176"/>
                          <a:invGamma/>
                        </a:srgbClr>
                      </a:gs>
                    </a:gsLst>
                    <a:lin ang="5400000" scaled="1"/>
                  </a:gradFill>
                  <a:ln w="12700">
                    <a:solidFill>
                      <a:srgbClr val="80808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74773" name="Oval 21"/>
                  <p:cNvSpPr>
                    <a:spLocks noChangeArrowheads="1"/>
                  </p:cNvSpPr>
                  <p:nvPr/>
                </p:nvSpPr>
                <p:spPr bwMode="auto">
                  <a:xfrm>
                    <a:off x="768" y="2688"/>
                    <a:ext cx="144" cy="144"/>
                  </a:xfrm>
                  <a:prstGeom prst="ellipse">
                    <a:avLst/>
                  </a:prstGeom>
                  <a:gradFill rotWithShape="0">
                    <a:gsLst>
                      <a:gs pos="0">
                        <a:srgbClr val="969696"/>
                      </a:gs>
                      <a:gs pos="100000">
                        <a:srgbClr val="969696">
                          <a:gamma/>
                          <a:shade val="21176"/>
                          <a:invGamma/>
                        </a:srgbClr>
                      </a:gs>
                    </a:gsLst>
                    <a:lin ang="5400000" scaled="1"/>
                  </a:gradFill>
                  <a:ln w="12700">
                    <a:solidFill>
                      <a:srgbClr val="80808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74774" name="Oval 22"/>
                  <p:cNvSpPr>
                    <a:spLocks noChangeArrowheads="1"/>
                  </p:cNvSpPr>
                  <p:nvPr/>
                </p:nvSpPr>
                <p:spPr bwMode="auto">
                  <a:xfrm>
                    <a:off x="912" y="2688"/>
                    <a:ext cx="144" cy="144"/>
                  </a:xfrm>
                  <a:prstGeom prst="ellipse">
                    <a:avLst/>
                  </a:prstGeom>
                  <a:gradFill rotWithShape="0">
                    <a:gsLst>
                      <a:gs pos="0">
                        <a:srgbClr val="969696"/>
                      </a:gs>
                      <a:gs pos="100000">
                        <a:srgbClr val="969696">
                          <a:gamma/>
                          <a:shade val="21176"/>
                          <a:invGamma/>
                        </a:srgbClr>
                      </a:gs>
                    </a:gsLst>
                    <a:lin ang="5400000" scaled="1"/>
                  </a:gradFill>
                  <a:ln w="12700">
                    <a:solidFill>
                      <a:srgbClr val="80808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74775" name="Oval 23"/>
                  <p:cNvSpPr>
                    <a:spLocks noChangeArrowheads="1"/>
                  </p:cNvSpPr>
                  <p:nvPr/>
                </p:nvSpPr>
                <p:spPr bwMode="auto">
                  <a:xfrm>
                    <a:off x="1056" y="2688"/>
                    <a:ext cx="144" cy="144"/>
                  </a:xfrm>
                  <a:prstGeom prst="ellipse">
                    <a:avLst/>
                  </a:prstGeom>
                  <a:gradFill rotWithShape="0">
                    <a:gsLst>
                      <a:gs pos="0">
                        <a:srgbClr val="969696"/>
                      </a:gs>
                      <a:gs pos="100000">
                        <a:srgbClr val="969696">
                          <a:gamma/>
                          <a:shade val="21176"/>
                          <a:invGamma/>
                        </a:srgbClr>
                      </a:gs>
                    </a:gsLst>
                    <a:lin ang="5400000" scaled="1"/>
                  </a:gradFill>
                  <a:ln w="12700">
                    <a:solidFill>
                      <a:srgbClr val="80808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74776" name="Oval 24"/>
                  <p:cNvSpPr>
                    <a:spLocks noChangeArrowheads="1"/>
                  </p:cNvSpPr>
                  <p:nvPr/>
                </p:nvSpPr>
                <p:spPr bwMode="auto">
                  <a:xfrm>
                    <a:off x="1344" y="2688"/>
                    <a:ext cx="144" cy="144"/>
                  </a:xfrm>
                  <a:prstGeom prst="ellipse">
                    <a:avLst/>
                  </a:prstGeom>
                  <a:gradFill rotWithShape="0">
                    <a:gsLst>
                      <a:gs pos="0">
                        <a:srgbClr val="969696"/>
                      </a:gs>
                      <a:gs pos="100000">
                        <a:srgbClr val="969696">
                          <a:gamma/>
                          <a:shade val="21176"/>
                          <a:invGamma/>
                        </a:srgbClr>
                      </a:gs>
                    </a:gsLst>
                    <a:lin ang="5400000" scaled="1"/>
                  </a:gradFill>
                  <a:ln w="12700">
                    <a:solidFill>
                      <a:srgbClr val="80808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74777" name="Oval 25"/>
                  <p:cNvSpPr>
                    <a:spLocks noChangeArrowheads="1"/>
                  </p:cNvSpPr>
                  <p:nvPr/>
                </p:nvSpPr>
                <p:spPr bwMode="auto">
                  <a:xfrm>
                    <a:off x="1200" y="2688"/>
                    <a:ext cx="144" cy="144"/>
                  </a:xfrm>
                  <a:prstGeom prst="ellipse">
                    <a:avLst/>
                  </a:prstGeom>
                  <a:gradFill rotWithShape="0">
                    <a:gsLst>
                      <a:gs pos="0">
                        <a:srgbClr val="969696"/>
                      </a:gs>
                      <a:gs pos="100000">
                        <a:srgbClr val="969696">
                          <a:gamma/>
                          <a:shade val="21176"/>
                          <a:invGamma/>
                        </a:srgbClr>
                      </a:gs>
                    </a:gsLst>
                    <a:lin ang="5400000" scaled="1"/>
                  </a:gradFill>
                  <a:ln w="12700">
                    <a:solidFill>
                      <a:srgbClr val="80808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74778" name="Oval 26"/>
                  <p:cNvSpPr>
                    <a:spLocks noChangeArrowheads="1"/>
                  </p:cNvSpPr>
                  <p:nvPr/>
                </p:nvSpPr>
                <p:spPr bwMode="auto">
                  <a:xfrm>
                    <a:off x="1488" y="2688"/>
                    <a:ext cx="144" cy="144"/>
                  </a:xfrm>
                  <a:prstGeom prst="ellipse">
                    <a:avLst/>
                  </a:prstGeom>
                  <a:gradFill rotWithShape="0">
                    <a:gsLst>
                      <a:gs pos="0">
                        <a:srgbClr val="969696"/>
                      </a:gs>
                      <a:gs pos="100000">
                        <a:srgbClr val="969696">
                          <a:gamma/>
                          <a:shade val="21176"/>
                          <a:invGamma/>
                        </a:srgbClr>
                      </a:gs>
                    </a:gsLst>
                    <a:lin ang="5400000" scaled="1"/>
                  </a:gradFill>
                  <a:ln w="12700">
                    <a:solidFill>
                      <a:srgbClr val="80808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sp>
              <p:nvSpPr>
                <p:cNvPr id="74779" name="Oval 27"/>
                <p:cNvSpPr>
                  <a:spLocks noChangeArrowheads="1"/>
                </p:cNvSpPr>
                <p:nvPr/>
              </p:nvSpPr>
              <p:spPr bwMode="auto">
                <a:xfrm>
                  <a:off x="1584" y="2688"/>
                  <a:ext cx="144" cy="144"/>
                </a:xfrm>
                <a:prstGeom prst="ellipse">
                  <a:avLst/>
                </a:prstGeom>
                <a:gradFill rotWithShape="0">
                  <a:gsLst>
                    <a:gs pos="0">
                      <a:srgbClr val="969696"/>
                    </a:gs>
                    <a:gs pos="100000">
                      <a:srgbClr val="969696">
                        <a:gamma/>
                        <a:shade val="21176"/>
                        <a:invGamma/>
                      </a:srgbClr>
                    </a:gs>
                  </a:gsLst>
                  <a:lin ang="5400000" scaled="1"/>
                </a:gradFill>
                <a:ln w="12700">
                  <a:solidFill>
                    <a:srgbClr val="80808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grpSp>
            <p:nvGrpSpPr>
              <p:cNvPr id="74780" name="Group 28"/>
              <p:cNvGrpSpPr>
                <a:grpSpLocks/>
              </p:cNvGrpSpPr>
              <p:nvPr/>
            </p:nvGrpSpPr>
            <p:grpSpPr bwMode="auto">
              <a:xfrm>
                <a:off x="587" y="3168"/>
                <a:ext cx="1237" cy="144"/>
                <a:chOff x="576" y="2688"/>
                <a:chExt cx="1152" cy="144"/>
              </a:xfrm>
            </p:grpSpPr>
            <p:grpSp>
              <p:nvGrpSpPr>
                <p:cNvPr id="74781" name="Group 29"/>
                <p:cNvGrpSpPr>
                  <a:grpSpLocks/>
                </p:cNvGrpSpPr>
                <p:nvPr/>
              </p:nvGrpSpPr>
              <p:grpSpPr bwMode="auto">
                <a:xfrm>
                  <a:off x="576" y="2688"/>
                  <a:ext cx="1008" cy="144"/>
                  <a:chOff x="624" y="2688"/>
                  <a:chExt cx="1008" cy="144"/>
                </a:xfrm>
              </p:grpSpPr>
              <p:sp>
                <p:nvSpPr>
                  <p:cNvPr id="74782" name="Oval 30"/>
                  <p:cNvSpPr>
                    <a:spLocks noChangeArrowheads="1"/>
                  </p:cNvSpPr>
                  <p:nvPr/>
                </p:nvSpPr>
                <p:spPr bwMode="auto">
                  <a:xfrm>
                    <a:off x="624" y="2688"/>
                    <a:ext cx="144" cy="144"/>
                  </a:xfrm>
                  <a:prstGeom prst="ellipse">
                    <a:avLst/>
                  </a:prstGeom>
                  <a:gradFill rotWithShape="0">
                    <a:gsLst>
                      <a:gs pos="0">
                        <a:srgbClr val="969696"/>
                      </a:gs>
                      <a:gs pos="100000">
                        <a:srgbClr val="969696">
                          <a:gamma/>
                          <a:shade val="21176"/>
                          <a:invGamma/>
                        </a:srgbClr>
                      </a:gs>
                    </a:gsLst>
                    <a:lin ang="5400000" scaled="1"/>
                  </a:gradFill>
                  <a:ln w="12700">
                    <a:solidFill>
                      <a:srgbClr val="80808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74783" name="Oval 31"/>
                  <p:cNvSpPr>
                    <a:spLocks noChangeArrowheads="1"/>
                  </p:cNvSpPr>
                  <p:nvPr/>
                </p:nvSpPr>
                <p:spPr bwMode="auto">
                  <a:xfrm>
                    <a:off x="768" y="2688"/>
                    <a:ext cx="144" cy="144"/>
                  </a:xfrm>
                  <a:prstGeom prst="ellipse">
                    <a:avLst/>
                  </a:prstGeom>
                  <a:gradFill rotWithShape="0">
                    <a:gsLst>
                      <a:gs pos="0">
                        <a:srgbClr val="969696"/>
                      </a:gs>
                      <a:gs pos="100000">
                        <a:srgbClr val="969696">
                          <a:gamma/>
                          <a:shade val="21176"/>
                          <a:invGamma/>
                        </a:srgbClr>
                      </a:gs>
                    </a:gsLst>
                    <a:lin ang="5400000" scaled="1"/>
                  </a:gradFill>
                  <a:ln w="12700">
                    <a:solidFill>
                      <a:srgbClr val="80808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74784" name="Oval 32"/>
                  <p:cNvSpPr>
                    <a:spLocks noChangeArrowheads="1"/>
                  </p:cNvSpPr>
                  <p:nvPr/>
                </p:nvSpPr>
                <p:spPr bwMode="auto">
                  <a:xfrm>
                    <a:off x="912" y="2688"/>
                    <a:ext cx="144" cy="144"/>
                  </a:xfrm>
                  <a:prstGeom prst="ellipse">
                    <a:avLst/>
                  </a:prstGeom>
                  <a:gradFill rotWithShape="0">
                    <a:gsLst>
                      <a:gs pos="0">
                        <a:srgbClr val="969696"/>
                      </a:gs>
                      <a:gs pos="100000">
                        <a:srgbClr val="969696">
                          <a:gamma/>
                          <a:shade val="21176"/>
                          <a:invGamma/>
                        </a:srgbClr>
                      </a:gs>
                    </a:gsLst>
                    <a:lin ang="5400000" scaled="1"/>
                  </a:gradFill>
                  <a:ln w="12700">
                    <a:solidFill>
                      <a:srgbClr val="80808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74785" name="Oval 33"/>
                  <p:cNvSpPr>
                    <a:spLocks noChangeArrowheads="1"/>
                  </p:cNvSpPr>
                  <p:nvPr/>
                </p:nvSpPr>
                <p:spPr bwMode="auto">
                  <a:xfrm>
                    <a:off x="1056" y="2688"/>
                    <a:ext cx="144" cy="144"/>
                  </a:xfrm>
                  <a:prstGeom prst="ellipse">
                    <a:avLst/>
                  </a:prstGeom>
                  <a:gradFill rotWithShape="0">
                    <a:gsLst>
                      <a:gs pos="0">
                        <a:srgbClr val="969696"/>
                      </a:gs>
                      <a:gs pos="100000">
                        <a:srgbClr val="969696">
                          <a:gamma/>
                          <a:shade val="21176"/>
                          <a:invGamma/>
                        </a:srgbClr>
                      </a:gs>
                    </a:gsLst>
                    <a:lin ang="5400000" scaled="1"/>
                  </a:gradFill>
                  <a:ln w="12700">
                    <a:solidFill>
                      <a:srgbClr val="80808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74786" name="Oval 34"/>
                  <p:cNvSpPr>
                    <a:spLocks noChangeArrowheads="1"/>
                  </p:cNvSpPr>
                  <p:nvPr/>
                </p:nvSpPr>
                <p:spPr bwMode="auto">
                  <a:xfrm>
                    <a:off x="1344" y="2688"/>
                    <a:ext cx="144" cy="144"/>
                  </a:xfrm>
                  <a:prstGeom prst="ellipse">
                    <a:avLst/>
                  </a:prstGeom>
                  <a:gradFill rotWithShape="0">
                    <a:gsLst>
                      <a:gs pos="0">
                        <a:srgbClr val="969696"/>
                      </a:gs>
                      <a:gs pos="100000">
                        <a:srgbClr val="969696">
                          <a:gamma/>
                          <a:shade val="21176"/>
                          <a:invGamma/>
                        </a:srgbClr>
                      </a:gs>
                    </a:gsLst>
                    <a:lin ang="5400000" scaled="1"/>
                  </a:gradFill>
                  <a:ln w="12700">
                    <a:solidFill>
                      <a:srgbClr val="80808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74787" name="Oval 35"/>
                  <p:cNvSpPr>
                    <a:spLocks noChangeArrowheads="1"/>
                  </p:cNvSpPr>
                  <p:nvPr/>
                </p:nvSpPr>
                <p:spPr bwMode="auto">
                  <a:xfrm>
                    <a:off x="1200" y="2688"/>
                    <a:ext cx="144" cy="144"/>
                  </a:xfrm>
                  <a:prstGeom prst="ellipse">
                    <a:avLst/>
                  </a:prstGeom>
                  <a:gradFill rotWithShape="0">
                    <a:gsLst>
                      <a:gs pos="0">
                        <a:srgbClr val="969696"/>
                      </a:gs>
                      <a:gs pos="100000">
                        <a:srgbClr val="969696">
                          <a:gamma/>
                          <a:shade val="21176"/>
                          <a:invGamma/>
                        </a:srgbClr>
                      </a:gs>
                    </a:gsLst>
                    <a:lin ang="5400000" scaled="1"/>
                  </a:gradFill>
                  <a:ln w="12700">
                    <a:solidFill>
                      <a:srgbClr val="80808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74788" name="Oval 36"/>
                  <p:cNvSpPr>
                    <a:spLocks noChangeArrowheads="1"/>
                  </p:cNvSpPr>
                  <p:nvPr/>
                </p:nvSpPr>
                <p:spPr bwMode="auto">
                  <a:xfrm>
                    <a:off x="1488" y="2688"/>
                    <a:ext cx="144" cy="144"/>
                  </a:xfrm>
                  <a:prstGeom prst="ellipse">
                    <a:avLst/>
                  </a:prstGeom>
                  <a:gradFill rotWithShape="0">
                    <a:gsLst>
                      <a:gs pos="0">
                        <a:srgbClr val="969696"/>
                      </a:gs>
                      <a:gs pos="100000">
                        <a:srgbClr val="969696">
                          <a:gamma/>
                          <a:shade val="21176"/>
                          <a:invGamma/>
                        </a:srgbClr>
                      </a:gs>
                    </a:gsLst>
                    <a:lin ang="5400000" scaled="1"/>
                  </a:gradFill>
                  <a:ln w="12700">
                    <a:solidFill>
                      <a:srgbClr val="80808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sp>
              <p:nvSpPr>
                <p:cNvPr id="74789" name="Oval 37"/>
                <p:cNvSpPr>
                  <a:spLocks noChangeArrowheads="1"/>
                </p:cNvSpPr>
                <p:nvPr/>
              </p:nvSpPr>
              <p:spPr bwMode="auto">
                <a:xfrm>
                  <a:off x="1584" y="2688"/>
                  <a:ext cx="144" cy="144"/>
                </a:xfrm>
                <a:prstGeom prst="ellipse">
                  <a:avLst/>
                </a:prstGeom>
                <a:gradFill rotWithShape="0">
                  <a:gsLst>
                    <a:gs pos="0">
                      <a:srgbClr val="969696"/>
                    </a:gs>
                    <a:gs pos="100000">
                      <a:srgbClr val="969696">
                        <a:gamma/>
                        <a:shade val="21176"/>
                        <a:invGamma/>
                      </a:srgbClr>
                    </a:gs>
                  </a:gsLst>
                  <a:lin ang="5400000" scaled="1"/>
                </a:gradFill>
                <a:ln w="12700">
                  <a:solidFill>
                    <a:srgbClr val="80808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grpSp>
            <p:nvGrpSpPr>
              <p:cNvPr id="74790" name="Group 38"/>
              <p:cNvGrpSpPr>
                <a:grpSpLocks/>
              </p:cNvGrpSpPr>
              <p:nvPr/>
            </p:nvGrpSpPr>
            <p:grpSpPr bwMode="auto">
              <a:xfrm>
                <a:off x="484" y="3312"/>
                <a:ext cx="1237" cy="144"/>
                <a:chOff x="576" y="2688"/>
                <a:chExt cx="1152" cy="144"/>
              </a:xfrm>
            </p:grpSpPr>
            <p:grpSp>
              <p:nvGrpSpPr>
                <p:cNvPr id="74791" name="Group 39"/>
                <p:cNvGrpSpPr>
                  <a:grpSpLocks/>
                </p:cNvGrpSpPr>
                <p:nvPr/>
              </p:nvGrpSpPr>
              <p:grpSpPr bwMode="auto">
                <a:xfrm>
                  <a:off x="576" y="2688"/>
                  <a:ext cx="1008" cy="144"/>
                  <a:chOff x="624" y="2688"/>
                  <a:chExt cx="1008" cy="144"/>
                </a:xfrm>
              </p:grpSpPr>
              <p:sp>
                <p:nvSpPr>
                  <p:cNvPr id="74792" name="Oval 40"/>
                  <p:cNvSpPr>
                    <a:spLocks noChangeArrowheads="1"/>
                  </p:cNvSpPr>
                  <p:nvPr/>
                </p:nvSpPr>
                <p:spPr bwMode="auto">
                  <a:xfrm>
                    <a:off x="624" y="2688"/>
                    <a:ext cx="144" cy="144"/>
                  </a:xfrm>
                  <a:prstGeom prst="ellipse">
                    <a:avLst/>
                  </a:prstGeom>
                  <a:gradFill rotWithShape="0">
                    <a:gsLst>
                      <a:gs pos="0">
                        <a:srgbClr val="969696"/>
                      </a:gs>
                      <a:gs pos="100000">
                        <a:srgbClr val="969696">
                          <a:gamma/>
                          <a:shade val="21176"/>
                          <a:invGamma/>
                        </a:srgbClr>
                      </a:gs>
                    </a:gsLst>
                    <a:lin ang="5400000" scaled="1"/>
                  </a:gradFill>
                  <a:ln w="12700">
                    <a:solidFill>
                      <a:srgbClr val="80808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74793" name="Oval 41"/>
                  <p:cNvSpPr>
                    <a:spLocks noChangeArrowheads="1"/>
                  </p:cNvSpPr>
                  <p:nvPr/>
                </p:nvSpPr>
                <p:spPr bwMode="auto">
                  <a:xfrm>
                    <a:off x="768" y="2688"/>
                    <a:ext cx="144" cy="144"/>
                  </a:xfrm>
                  <a:prstGeom prst="ellipse">
                    <a:avLst/>
                  </a:prstGeom>
                  <a:gradFill rotWithShape="0">
                    <a:gsLst>
                      <a:gs pos="0">
                        <a:srgbClr val="969696"/>
                      </a:gs>
                      <a:gs pos="100000">
                        <a:srgbClr val="969696">
                          <a:gamma/>
                          <a:shade val="21176"/>
                          <a:invGamma/>
                        </a:srgbClr>
                      </a:gs>
                    </a:gsLst>
                    <a:lin ang="5400000" scaled="1"/>
                  </a:gradFill>
                  <a:ln w="12700">
                    <a:solidFill>
                      <a:srgbClr val="80808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74794" name="Oval 42"/>
                  <p:cNvSpPr>
                    <a:spLocks noChangeArrowheads="1"/>
                  </p:cNvSpPr>
                  <p:nvPr/>
                </p:nvSpPr>
                <p:spPr bwMode="auto">
                  <a:xfrm>
                    <a:off x="912" y="2688"/>
                    <a:ext cx="144" cy="144"/>
                  </a:xfrm>
                  <a:prstGeom prst="ellipse">
                    <a:avLst/>
                  </a:prstGeom>
                  <a:gradFill rotWithShape="0">
                    <a:gsLst>
                      <a:gs pos="0">
                        <a:srgbClr val="969696"/>
                      </a:gs>
                      <a:gs pos="100000">
                        <a:srgbClr val="969696">
                          <a:gamma/>
                          <a:shade val="21176"/>
                          <a:invGamma/>
                        </a:srgbClr>
                      </a:gs>
                    </a:gsLst>
                    <a:lin ang="5400000" scaled="1"/>
                  </a:gradFill>
                  <a:ln w="12700">
                    <a:solidFill>
                      <a:srgbClr val="80808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74795" name="Oval 43"/>
                  <p:cNvSpPr>
                    <a:spLocks noChangeArrowheads="1"/>
                  </p:cNvSpPr>
                  <p:nvPr/>
                </p:nvSpPr>
                <p:spPr bwMode="auto">
                  <a:xfrm>
                    <a:off x="1056" y="2688"/>
                    <a:ext cx="144" cy="144"/>
                  </a:xfrm>
                  <a:prstGeom prst="ellipse">
                    <a:avLst/>
                  </a:prstGeom>
                  <a:gradFill rotWithShape="0">
                    <a:gsLst>
                      <a:gs pos="0">
                        <a:srgbClr val="969696"/>
                      </a:gs>
                      <a:gs pos="100000">
                        <a:srgbClr val="969696">
                          <a:gamma/>
                          <a:shade val="21176"/>
                          <a:invGamma/>
                        </a:srgbClr>
                      </a:gs>
                    </a:gsLst>
                    <a:lin ang="5400000" scaled="1"/>
                  </a:gradFill>
                  <a:ln w="12700">
                    <a:solidFill>
                      <a:srgbClr val="80808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74796" name="Oval 44"/>
                  <p:cNvSpPr>
                    <a:spLocks noChangeArrowheads="1"/>
                  </p:cNvSpPr>
                  <p:nvPr/>
                </p:nvSpPr>
                <p:spPr bwMode="auto">
                  <a:xfrm>
                    <a:off x="1344" y="2688"/>
                    <a:ext cx="144" cy="144"/>
                  </a:xfrm>
                  <a:prstGeom prst="ellipse">
                    <a:avLst/>
                  </a:prstGeom>
                  <a:gradFill rotWithShape="0">
                    <a:gsLst>
                      <a:gs pos="0">
                        <a:srgbClr val="969696"/>
                      </a:gs>
                      <a:gs pos="100000">
                        <a:srgbClr val="969696">
                          <a:gamma/>
                          <a:shade val="21176"/>
                          <a:invGamma/>
                        </a:srgbClr>
                      </a:gs>
                    </a:gsLst>
                    <a:lin ang="5400000" scaled="1"/>
                  </a:gradFill>
                  <a:ln w="12700">
                    <a:solidFill>
                      <a:srgbClr val="80808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74797" name="Oval 45"/>
                  <p:cNvSpPr>
                    <a:spLocks noChangeArrowheads="1"/>
                  </p:cNvSpPr>
                  <p:nvPr/>
                </p:nvSpPr>
                <p:spPr bwMode="auto">
                  <a:xfrm>
                    <a:off x="1200" y="2688"/>
                    <a:ext cx="144" cy="144"/>
                  </a:xfrm>
                  <a:prstGeom prst="ellipse">
                    <a:avLst/>
                  </a:prstGeom>
                  <a:gradFill rotWithShape="0">
                    <a:gsLst>
                      <a:gs pos="0">
                        <a:srgbClr val="969696"/>
                      </a:gs>
                      <a:gs pos="100000">
                        <a:srgbClr val="969696">
                          <a:gamma/>
                          <a:shade val="21176"/>
                          <a:invGamma/>
                        </a:srgbClr>
                      </a:gs>
                    </a:gsLst>
                    <a:lin ang="5400000" scaled="1"/>
                  </a:gradFill>
                  <a:ln w="12700">
                    <a:solidFill>
                      <a:srgbClr val="80808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74798" name="Oval 46"/>
                  <p:cNvSpPr>
                    <a:spLocks noChangeArrowheads="1"/>
                  </p:cNvSpPr>
                  <p:nvPr/>
                </p:nvSpPr>
                <p:spPr bwMode="auto">
                  <a:xfrm>
                    <a:off x="1488" y="2688"/>
                    <a:ext cx="144" cy="144"/>
                  </a:xfrm>
                  <a:prstGeom prst="ellipse">
                    <a:avLst/>
                  </a:prstGeom>
                  <a:gradFill rotWithShape="0">
                    <a:gsLst>
                      <a:gs pos="0">
                        <a:srgbClr val="969696"/>
                      </a:gs>
                      <a:gs pos="100000">
                        <a:srgbClr val="969696">
                          <a:gamma/>
                          <a:shade val="21176"/>
                          <a:invGamma/>
                        </a:srgbClr>
                      </a:gs>
                    </a:gsLst>
                    <a:lin ang="5400000" scaled="1"/>
                  </a:gradFill>
                  <a:ln w="12700">
                    <a:solidFill>
                      <a:srgbClr val="80808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sp>
              <p:nvSpPr>
                <p:cNvPr id="74799" name="Oval 47"/>
                <p:cNvSpPr>
                  <a:spLocks noChangeArrowheads="1"/>
                </p:cNvSpPr>
                <p:nvPr/>
              </p:nvSpPr>
              <p:spPr bwMode="auto">
                <a:xfrm>
                  <a:off x="1584" y="2688"/>
                  <a:ext cx="144" cy="144"/>
                </a:xfrm>
                <a:prstGeom prst="ellipse">
                  <a:avLst/>
                </a:prstGeom>
                <a:gradFill rotWithShape="0">
                  <a:gsLst>
                    <a:gs pos="0">
                      <a:srgbClr val="969696"/>
                    </a:gs>
                    <a:gs pos="100000">
                      <a:srgbClr val="969696">
                        <a:gamma/>
                        <a:shade val="21176"/>
                        <a:invGamma/>
                      </a:srgbClr>
                    </a:gs>
                  </a:gsLst>
                  <a:lin ang="5400000" scaled="1"/>
                </a:gradFill>
                <a:ln w="12700">
                  <a:solidFill>
                    <a:srgbClr val="80808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grpSp>
            <p:nvGrpSpPr>
              <p:cNvPr id="74800" name="Group 48"/>
              <p:cNvGrpSpPr>
                <a:grpSpLocks/>
              </p:cNvGrpSpPr>
              <p:nvPr/>
            </p:nvGrpSpPr>
            <p:grpSpPr bwMode="auto">
              <a:xfrm>
                <a:off x="587" y="3456"/>
                <a:ext cx="1237" cy="144"/>
                <a:chOff x="576" y="2688"/>
                <a:chExt cx="1152" cy="144"/>
              </a:xfrm>
            </p:grpSpPr>
            <p:grpSp>
              <p:nvGrpSpPr>
                <p:cNvPr id="74801" name="Group 49"/>
                <p:cNvGrpSpPr>
                  <a:grpSpLocks/>
                </p:cNvGrpSpPr>
                <p:nvPr/>
              </p:nvGrpSpPr>
              <p:grpSpPr bwMode="auto">
                <a:xfrm>
                  <a:off x="576" y="2688"/>
                  <a:ext cx="1008" cy="144"/>
                  <a:chOff x="624" y="2688"/>
                  <a:chExt cx="1008" cy="144"/>
                </a:xfrm>
              </p:grpSpPr>
              <p:sp>
                <p:nvSpPr>
                  <p:cNvPr id="74802" name="Oval 50"/>
                  <p:cNvSpPr>
                    <a:spLocks noChangeArrowheads="1"/>
                  </p:cNvSpPr>
                  <p:nvPr/>
                </p:nvSpPr>
                <p:spPr bwMode="auto">
                  <a:xfrm>
                    <a:off x="624" y="2688"/>
                    <a:ext cx="144" cy="144"/>
                  </a:xfrm>
                  <a:prstGeom prst="ellipse">
                    <a:avLst/>
                  </a:prstGeom>
                  <a:gradFill rotWithShape="0">
                    <a:gsLst>
                      <a:gs pos="0">
                        <a:srgbClr val="969696"/>
                      </a:gs>
                      <a:gs pos="100000">
                        <a:srgbClr val="969696">
                          <a:gamma/>
                          <a:shade val="21176"/>
                          <a:invGamma/>
                        </a:srgbClr>
                      </a:gs>
                    </a:gsLst>
                    <a:lin ang="5400000" scaled="1"/>
                  </a:gradFill>
                  <a:ln w="12700">
                    <a:solidFill>
                      <a:srgbClr val="80808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74803" name="Oval 51"/>
                  <p:cNvSpPr>
                    <a:spLocks noChangeArrowheads="1"/>
                  </p:cNvSpPr>
                  <p:nvPr/>
                </p:nvSpPr>
                <p:spPr bwMode="auto">
                  <a:xfrm>
                    <a:off x="768" y="2688"/>
                    <a:ext cx="144" cy="144"/>
                  </a:xfrm>
                  <a:prstGeom prst="ellipse">
                    <a:avLst/>
                  </a:prstGeom>
                  <a:gradFill rotWithShape="0">
                    <a:gsLst>
                      <a:gs pos="0">
                        <a:srgbClr val="969696"/>
                      </a:gs>
                      <a:gs pos="100000">
                        <a:srgbClr val="969696">
                          <a:gamma/>
                          <a:shade val="21176"/>
                          <a:invGamma/>
                        </a:srgbClr>
                      </a:gs>
                    </a:gsLst>
                    <a:lin ang="5400000" scaled="1"/>
                  </a:gradFill>
                  <a:ln w="12700">
                    <a:solidFill>
                      <a:srgbClr val="80808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74804" name="Oval 52"/>
                  <p:cNvSpPr>
                    <a:spLocks noChangeArrowheads="1"/>
                  </p:cNvSpPr>
                  <p:nvPr/>
                </p:nvSpPr>
                <p:spPr bwMode="auto">
                  <a:xfrm>
                    <a:off x="912" y="2688"/>
                    <a:ext cx="144" cy="144"/>
                  </a:xfrm>
                  <a:prstGeom prst="ellipse">
                    <a:avLst/>
                  </a:prstGeom>
                  <a:gradFill rotWithShape="0">
                    <a:gsLst>
                      <a:gs pos="0">
                        <a:srgbClr val="969696"/>
                      </a:gs>
                      <a:gs pos="100000">
                        <a:srgbClr val="969696">
                          <a:gamma/>
                          <a:shade val="21176"/>
                          <a:invGamma/>
                        </a:srgbClr>
                      </a:gs>
                    </a:gsLst>
                    <a:lin ang="5400000" scaled="1"/>
                  </a:gradFill>
                  <a:ln w="12700">
                    <a:solidFill>
                      <a:srgbClr val="80808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74805" name="Oval 53"/>
                  <p:cNvSpPr>
                    <a:spLocks noChangeArrowheads="1"/>
                  </p:cNvSpPr>
                  <p:nvPr/>
                </p:nvSpPr>
                <p:spPr bwMode="auto">
                  <a:xfrm>
                    <a:off x="1056" y="2688"/>
                    <a:ext cx="144" cy="144"/>
                  </a:xfrm>
                  <a:prstGeom prst="ellipse">
                    <a:avLst/>
                  </a:prstGeom>
                  <a:gradFill rotWithShape="0">
                    <a:gsLst>
                      <a:gs pos="0">
                        <a:srgbClr val="969696"/>
                      </a:gs>
                      <a:gs pos="100000">
                        <a:srgbClr val="969696">
                          <a:gamma/>
                          <a:shade val="21176"/>
                          <a:invGamma/>
                        </a:srgbClr>
                      </a:gs>
                    </a:gsLst>
                    <a:lin ang="5400000" scaled="1"/>
                  </a:gradFill>
                  <a:ln w="12700">
                    <a:solidFill>
                      <a:srgbClr val="80808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74806" name="Oval 54"/>
                  <p:cNvSpPr>
                    <a:spLocks noChangeArrowheads="1"/>
                  </p:cNvSpPr>
                  <p:nvPr/>
                </p:nvSpPr>
                <p:spPr bwMode="auto">
                  <a:xfrm>
                    <a:off x="1344" y="2688"/>
                    <a:ext cx="144" cy="144"/>
                  </a:xfrm>
                  <a:prstGeom prst="ellipse">
                    <a:avLst/>
                  </a:prstGeom>
                  <a:gradFill rotWithShape="0">
                    <a:gsLst>
                      <a:gs pos="0">
                        <a:srgbClr val="969696"/>
                      </a:gs>
                      <a:gs pos="100000">
                        <a:srgbClr val="969696">
                          <a:gamma/>
                          <a:shade val="21176"/>
                          <a:invGamma/>
                        </a:srgbClr>
                      </a:gs>
                    </a:gsLst>
                    <a:lin ang="5400000" scaled="1"/>
                  </a:gradFill>
                  <a:ln w="12700">
                    <a:solidFill>
                      <a:srgbClr val="80808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74807" name="Oval 55"/>
                  <p:cNvSpPr>
                    <a:spLocks noChangeArrowheads="1"/>
                  </p:cNvSpPr>
                  <p:nvPr/>
                </p:nvSpPr>
                <p:spPr bwMode="auto">
                  <a:xfrm>
                    <a:off x="1200" y="2688"/>
                    <a:ext cx="144" cy="144"/>
                  </a:xfrm>
                  <a:prstGeom prst="ellipse">
                    <a:avLst/>
                  </a:prstGeom>
                  <a:gradFill rotWithShape="0">
                    <a:gsLst>
                      <a:gs pos="0">
                        <a:srgbClr val="969696"/>
                      </a:gs>
                      <a:gs pos="100000">
                        <a:srgbClr val="969696">
                          <a:gamma/>
                          <a:shade val="21176"/>
                          <a:invGamma/>
                        </a:srgbClr>
                      </a:gs>
                    </a:gsLst>
                    <a:lin ang="5400000" scaled="1"/>
                  </a:gradFill>
                  <a:ln w="12700">
                    <a:solidFill>
                      <a:srgbClr val="80808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74808" name="Oval 56"/>
                  <p:cNvSpPr>
                    <a:spLocks noChangeArrowheads="1"/>
                  </p:cNvSpPr>
                  <p:nvPr/>
                </p:nvSpPr>
                <p:spPr bwMode="auto">
                  <a:xfrm>
                    <a:off x="1488" y="2688"/>
                    <a:ext cx="144" cy="144"/>
                  </a:xfrm>
                  <a:prstGeom prst="ellipse">
                    <a:avLst/>
                  </a:prstGeom>
                  <a:gradFill rotWithShape="0">
                    <a:gsLst>
                      <a:gs pos="0">
                        <a:srgbClr val="969696"/>
                      </a:gs>
                      <a:gs pos="100000">
                        <a:srgbClr val="969696">
                          <a:gamma/>
                          <a:shade val="21176"/>
                          <a:invGamma/>
                        </a:srgbClr>
                      </a:gs>
                    </a:gsLst>
                    <a:lin ang="5400000" scaled="1"/>
                  </a:gradFill>
                  <a:ln w="12700">
                    <a:solidFill>
                      <a:srgbClr val="80808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sp>
              <p:nvSpPr>
                <p:cNvPr id="74809" name="Oval 57"/>
                <p:cNvSpPr>
                  <a:spLocks noChangeArrowheads="1"/>
                </p:cNvSpPr>
                <p:nvPr/>
              </p:nvSpPr>
              <p:spPr bwMode="auto">
                <a:xfrm>
                  <a:off x="1584" y="2688"/>
                  <a:ext cx="144" cy="144"/>
                </a:xfrm>
                <a:prstGeom prst="ellipse">
                  <a:avLst/>
                </a:prstGeom>
                <a:gradFill rotWithShape="0">
                  <a:gsLst>
                    <a:gs pos="0">
                      <a:srgbClr val="969696"/>
                    </a:gs>
                    <a:gs pos="100000">
                      <a:srgbClr val="969696">
                        <a:gamma/>
                        <a:shade val="21176"/>
                        <a:invGamma/>
                      </a:srgbClr>
                    </a:gs>
                  </a:gsLst>
                  <a:lin ang="5400000" scaled="1"/>
                </a:gradFill>
                <a:ln w="12700">
                  <a:solidFill>
                    <a:srgbClr val="80808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grpSp>
            <p:nvGrpSpPr>
              <p:cNvPr id="74810" name="Group 58"/>
              <p:cNvGrpSpPr>
                <a:grpSpLocks/>
              </p:cNvGrpSpPr>
              <p:nvPr/>
            </p:nvGrpSpPr>
            <p:grpSpPr bwMode="auto">
              <a:xfrm>
                <a:off x="484" y="3600"/>
                <a:ext cx="1237" cy="144"/>
                <a:chOff x="576" y="2688"/>
                <a:chExt cx="1152" cy="144"/>
              </a:xfrm>
            </p:grpSpPr>
            <p:grpSp>
              <p:nvGrpSpPr>
                <p:cNvPr id="74811" name="Group 59"/>
                <p:cNvGrpSpPr>
                  <a:grpSpLocks/>
                </p:cNvGrpSpPr>
                <p:nvPr/>
              </p:nvGrpSpPr>
              <p:grpSpPr bwMode="auto">
                <a:xfrm>
                  <a:off x="576" y="2688"/>
                  <a:ext cx="1008" cy="144"/>
                  <a:chOff x="624" y="2688"/>
                  <a:chExt cx="1008" cy="144"/>
                </a:xfrm>
              </p:grpSpPr>
              <p:sp>
                <p:nvSpPr>
                  <p:cNvPr id="74812" name="Oval 60"/>
                  <p:cNvSpPr>
                    <a:spLocks noChangeArrowheads="1"/>
                  </p:cNvSpPr>
                  <p:nvPr/>
                </p:nvSpPr>
                <p:spPr bwMode="auto">
                  <a:xfrm>
                    <a:off x="624" y="2688"/>
                    <a:ext cx="144" cy="144"/>
                  </a:xfrm>
                  <a:prstGeom prst="ellipse">
                    <a:avLst/>
                  </a:prstGeom>
                  <a:gradFill rotWithShape="0">
                    <a:gsLst>
                      <a:gs pos="0">
                        <a:srgbClr val="969696"/>
                      </a:gs>
                      <a:gs pos="100000">
                        <a:srgbClr val="969696">
                          <a:gamma/>
                          <a:shade val="21176"/>
                          <a:invGamma/>
                        </a:srgbClr>
                      </a:gs>
                    </a:gsLst>
                    <a:lin ang="5400000" scaled="1"/>
                  </a:gradFill>
                  <a:ln w="12700">
                    <a:solidFill>
                      <a:srgbClr val="80808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74813" name="Oval 61"/>
                  <p:cNvSpPr>
                    <a:spLocks noChangeArrowheads="1"/>
                  </p:cNvSpPr>
                  <p:nvPr/>
                </p:nvSpPr>
                <p:spPr bwMode="auto">
                  <a:xfrm>
                    <a:off x="768" y="2688"/>
                    <a:ext cx="144" cy="144"/>
                  </a:xfrm>
                  <a:prstGeom prst="ellipse">
                    <a:avLst/>
                  </a:prstGeom>
                  <a:gradFill rotWithShape="0">
                    <a:gsLst>
                      <a:gs pos="0">
                        <a:srgbClr val="969696"/>
                      </a:gs>
                      <a:gs pos="100000">
                        <a:srgbClr val="969696">
                          <a:gamma/>
                          <a:shade val="21176"/>
                          <a:invGamma/>
                        </a:srgbClr>
                      </a:gs>
                    </a:gsLst>
                    <a:lin ang="5400000" scaled="1"/>
                  </a:gradFill>
                  <a:ln w="12700">
                    <a:solidFill>
                      <a:srgbClr val="80808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74814" name="Oval 62"/>
                  <p:cNvSpPr>
                    <a:spLocks noChangeArrowheads="1"/>
                  </p:cNvSpPr>
                  <p:nvPr/>
                </p:nvSpPr>
                <p:spPr bwMode="auto">
                  <a:xfrm>
                    <a:off x="912" y="2688"/>
                    <a:ext cx="144" cy="144"/>
                  </a:xfrm>
                  <a:prstGeom prst="ellipse">
                    <a:avLst/>
                  </a:prstGeom>
                  <a:gradFill rotWithShape="0">
                    <a:gsLst>
                      <a:gs pos="0">
                        <a:srgbClr val="969696"/>
                      </a:gs>
                      <a:gs pos="100000">
                        <a:srgbClr val="969696">
                          <a:gamma/>
                          <a:shade val="21176"/>
                          <a:invGamma/>
                        </a:srgbClr>
                      </a:gs>
                    </a:gsLst>
                    <a:lin ang="5400000" scaled="1"/>
                  </a:gradFill>
                  <a:ln w="12700">
                    <a:solidFill>
                      <a:srgbClr val="80808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74815" name="Oval 63"/>
                  <p:cNvSpPr>
                    <a:spLocks noChangeArrowheads="1"/>
                  </p:cNvSpPr>
                  <p:nvPr/>
                </p:nvSpPr>
                <p:spPr bwMode="auto">
                  <a:xfrm>
                    <a:off x="1056" y="2688"/>
                    <a:ext cx="144" cy="144"/>
                  </a:xfrm>
                  <a:prstGeom prst="ellipse">
                    <a:avLst/>
                  </a:prstGeom>
                  <a:gradFill rotWithShape="0">
                    <a:gsLst>
                      <a:gs pos="0">
                        <a:srgbClr val="969696"/>
                      </a:gs>
                      <a:gs pos="100000">
                        <a:srgbClr val="969696">
                          <a:gamma/>
                          <a:shade val="21176"/>
                          <a:invGamma/>
                        </a:srgbClr>
                      </a:gs>
                    </a:gsLst>
                    <a:lin ang="5400000" scaled="1"/>
                  </a:gradFill>
                  <a:ln w="12700">
                    <a:solidFill>
                      <a:srgbClr val="80808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74816" name="Oval 64"/>
                  <p:cNvSpPr>
                    <a:spLocks noChangeArrowheads="1"/>
                  </p:cNvSpPr>
                  <p:nvPr/>
                </p:nvSpPr>
                <p:spPr bwMode="auto">
                  <a:xfrm>
                    <a:off x="1344" y="2688"/>
                    <a:ext cx="144" cy="144"/>
                  </a:xfrm>
                  <a:prstGeom prst="ellipse">
                    <a:avLst/>
                  </a:prstGeom>
                  <a:gradFill rotWithShape="0">
                    <a:gsLst>
                      <a:gs pos="0">
                        <a:srgbClr val="969696"/>
                      </a:gs>
                      <a:gs pos="100000">
                        <a:srgbClr val="969696">
                          <a:gamma/>
                          <a:shade val="21176"/>
                          <a:invGamma/>
                        </a:srgbClr>
                      </a:gs>
                    </a:gsLst>
                    <a:lin ang="5400000" scaled="1"/>
                  </a:gradFill>
                  <a:ln w="12700">
                    <a:solidFill>
                      <a:srgbClr val="80808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74817" name="Oval 65"/>
                  <p:cNvSpPr>
                    <a:spLocks noChangeArrowheads="1"/>
                  </p:cNvSpPr>
                  <p:nvPr/>
                </p:nvSpPr>
                <p:spPr bwMode="auto">
                  <a:xfrm>
                    <a:off x="1200" y="2688"/>
                    <a:ext cx="144" cy="144"/>
                  </a:xfrm>
                  <a:prstGeom prst="ellipse">
                    <a:avLst/>
                  </a:prstGeom>
                  <a:gradFill rotWithShape="0">
                    <a:gsLst>
                      <a:gs pos="0">
                        <a:srgbClr val="969696"/>
                      </a:gs>
                      <a:gs pos="100000">
                        <a:srgbClr val="969696">
                          <a:gamma/>
                          <a:shade val="21176"/>
                          <a:invGamma/>
                        </a:srgbClr>
                      </a:gs>
                    </a:gsLst>
                    <a:lin ang="5400000" scaled="1"/>
                  </a:gradFill>
                  <a:ln w="12700">
                    <a:solidFill>
                      <a:srgbClr val="80808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74818" name="Oval 66"/>
                  <p:cNvSpPr>
                    <a:spLocks noChangeArrowheads="1"/>
                  </p:cNvSpPr>
                  <p:nvPr/>
                </p:nvSpPr>
                <p:spPr bwMode="auto">
                  <a:xfrm>
                    <a:off x="1488" y="2688"/>
                    <a:ext cx="144" cy="144"/>
                  </a:xfrm>
                  <a:prstGeom prst="ellipse">
                    <a:avLst/>
                  </a:prstGeom>
                  <a:gradFill rotWithShape="0">
                    <a:gsLst>
                      <a:gs pos="0">
                        <a:srgbClr val="969696"/>
                      </a:gs>
                      <a:gs pos="100000">
                        <a:srgbClr val="969696">
                          <a:gamma/>
                          <a:shade val="21176"/>
                          <a:invGamma/>
                        </a:srgbClr>
                      </a:gs>
                    </a:gsLst>
                    <a:lin ang="5400000" scaled="1"/>
                  </a:gradFill>
                  <a:ln w="12700">
                    <a:solidFill>
                      <a:srgbClr val="80808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sp>
              <p:nvSpPr>
                <p:cNvPr id="74819" name="Oval 67"/>
                <p:cNvSpPr>
                  <a:spLocks noChangeArrowheads="1"/>
                </p:cNvSpPr>
                <p:nvPr/>
              </p:nvSpPr>
              <p:spPr bwMode="auto">
                <a:xfrm>
                  <a:off x="1584" y="2688"/>
                  <a:ext cx="144" cy="144"/>
                </a:xfrm>
                <a:prstGeom prst="ellipse">
                  <a:avLst/>
                </a:prstGeom>
                <a:gradFill rotWithShape="0">
                  <a:gsLst>
                    <a:gs pos="0">
                      <a:srgbClr val="969696"/>
                    </a:gs>
                    <a:gs pos="100000">
                      <a:srgbClr val="969696">
                        <a:gamma/>
                        <a:shade val="21176"/>
                        <a:invGamma/>
                      </a:srgbClr>
                    </a:gs>
                  </a:gsLst>
                  <a:lin ang="5400000" scaled="1"/>
                </a:gradFill>
                <a:ln w="12700">
                  <a:solidFill>
                    <a:srgbClr val="80808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grpSp>
            <p:nvGrpSpPr>
              <p:cNvPr id="74820" name="Group 68"/>
              <p:cNvGrpSpPr>
                <a:grpSpLocks/>
              </p:cNvGrpSpPr>
              <p:nvPr/>
            </p:nvGrpSpPr>
            <p:grpSpPr bwMode="auto">
              <a:xfrm>
                <a:off x="484" y="2736"/>
                <a:ext cx="1237" cy="144"/>
                <a:chOff x="576" y="2688"/>
                <a:chExt cx="1152" cy="144"/>
              </a:xfrm>
            </p:grpSpPr>
            <p:grpSp>
              <p:nvGrpSpPr>
                <p:cNvPr id="74821" name="Group 69"/>
                <p:cNvGrpSpPr>
                  <a:grpSpLocks/>
                </p:cNvGrpSpPr>
                <p:nvPr/>
              </p:nvGrpSpPr>
              <p:grpSpPr bwMode="auto">
                <a:xfrm>
                  <a:off x="576" y="2688"/>
                  <a:ext cx="1008" cy="144"/>
                  <a:chOff x="624" y="2688"/>
                  <a:chExt cx="1008" cy="144"/>
                </a:xfrm>
              </p:grpSpPr>
              <p:sp>
                <p:nvSpPr>
                  <p:cNvPr id="74822" name="Oval 70"/>
                  <p:cNvSpPr>
                    <a:spLocks noChangeArrowheads="1"/>
                  </p:cNvSpPr>
                  <p:nvPr/>
                </p:nvSpPr>
                <p:spPr bwMode="auto">
                  <a:xfrm>
                    <a:off x="624" y="2688"/>
                    <a:ext cx="144" cy="144"/>
                  </a:xfrm>
                  <a:prstGeom prst="ellipse">
                    <a:avLst/>
                  </a:prstGeom>
                  <a:gradFill rotWithShape="0">
                    <a:gsLst>
                      <a:gs pos="0">
                        <a:srgbClr val="969696"/>
                      </a:gs>
                      <a:gs pos="100000">
                        <a:srgbClr val="969696">
                          <a:gamma/>
                          <a:shade val="21176"/>
                          <a:invGamma/>
                        </a:srgbClr>
                      </a:gs>
                    </a:gsLst>
                    <a:lin ang="5400000" scaled="1"/>
                  </a:gradFill>
                  <a:ln w="12700">
                    <a:solidFill>
                      <a:srgbClr val="80808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74823" name="Oval 71"/>
                  <p:cNvSpPr>
                    <a:spLocks noChangeArrowheads="1"/>
                  </p:cNvSpPr>
                  <p:nvPr/>
                </p:nvSpPr>
                <p:spPr bwMode="auto">
                  <a:xfrm>
                    <a:off x="768" y="2688"/>
                    <a:ext cx="144" cy="144"/>
                  </a:xfrm>
                  <a:prstGeom prst="ellipse">
                    <a:avLst/>
                  </a:prstGeom>
                  <a:gradFill rotWithShape="0">
                    <a:gsLst>
                      <a:gs pos="0">
                        <a:srgbClr val="969696"/>
                      </a:gs>
                      <a:gs pos="100000">
                        <a:srgbClr val="969696">
                          <a:gamma/>
                          <a:shade val="21176"/>
                          <a:invGamma/>
                        </a:srgbClr>
                      </a:gs>
                    </a:gsLst>
                    <a:lin ang="5400000" scaled="1"/>
                  </a:gradFill>
                  <a:ln w="12700">
                    <a:solidFill>
                      <a:srgbClr val="80808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74824" name="Oval 72"/>
                  <p:cNvSpPr>
                    <a:spLocks noChangeArrowheads="1"/>
                  </p:cNvSpPr>
                  <p:nvPr/>
                </p:nvSpPr>
                <p:spPr bwMode="auto">
                  <a:xfrm>
                    <a:off x="912" y="2688"/>
                    <a:ext cx="144" cy="144"/>
                  </a:xfrm>
                  <a:prstGeom prst="ellipse">
                    <a:avLst/>
                  </a:prstGeom>
                  <a:gradFill rotWithShape="0">
                    <a:gsLst>
                      <a:gs pos="0">
                        <a:srgbClr val="969696"/>
                      </a:gs>
                      <a:gs pos="100000">
                        <a:srgbClr val="969696">
                          <a:gamma/>
                          <a:shade val="21176"/>
                          <a:invGamma/>
                        </a:srgbClr>
                      </a:gs>
                    </a:gsLst>
                    <a:lin ang="5400000" scaled="1"/>
                  </a:gradFill>
                  <a:ln w="12700">
                    <a:solidFill>
                      <a:srgbClr val="80808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74825" name="Oval 73"/>
                  <p:cNvSpPr>
                    <a:spLocks noChangeArrowheads="1"/>
                  </p:cNvSpPr>
                  <p:nvPr/>
                </p:nvSpPr>
                <p:spPr bwMode="auto">
                  <a:xfrm>
                    <a:off x="1056" y="2688"/>
                    <a:ext cx="144" cy="144"/>
                  </a:xfrm>
                  <a:prstGeom prst="ellipse">
                    <a:avLst/>
                  </a:prstGeom>
                  <a:gradFill rotWithShape="0">
                    <a:gsLst>
                      <a:gs pos="0">
                        <a:srgbClr val="969696"/>
                      </a:gs>
                      <a:gs pos="100000">
                        <a:srgbClr val="969696">
                          <a:gamma/>
                          <a:shade val="21176"/>
                          <a:invGamma/>
                        </a:srgbClr>
                      </a:gs>
                    </a:gsLst>
                    <a:lin ang="5400000" scaled="1"/>
                  </a:gradFill>
                  <a:ln w="12700">
                    <a:solidFill>
                      <a:srgbClr val="80808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74826" name="Oval 74"/>
                  <p:cNvSpPr>
                    <a:spLocks noChangeArrowheads="1"/>
                  </p:cNvSpPr>
                  <p:nvPr/>
                </p:nvSpPr>
                <p:spPr bwMode="auto">
                  <a:xfrm>
                    <a:off x="1344" y="2688"/>
                    <a:ext cx="144" cy="144"/>
                  </a:xfrm>
                  <a:prstGeom prst="ellipse">
                    <a:avLst/>
                  </a:prstGeom>
                  <a:gradFill rotWithShape="0">
                    <a:gsLst>
                      <a:gs pos="0">
                        <a:srgbClr val="969696"/>
                      </a:gs>
                      <a:gs pos="100000">
                        <a:srgbClr val="969696">
                          <a:gamma/>
                          <a:shade val="21176"/>
                          <a:invGamma/>
                        </a:srgbClr>
                      </a:gs>
                    </a:gsLst>
                    <a:lin ang="5400000" scaled="1"/>
                  </a:gradFill>
                  <a:ln w="12700">
                    <a:solidFill>
                      <a:srgbClr val="80808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74827" name="Oval 75"/>
                  <p:cNvSpPr>
                    <a:spLocks noChangeArrowheads="1"/>
                  </p:cNvSpPr>
                  <p:nvPr/>
                </p:nvSpPr>
                <p:spPr bwMode="auto">
                  <a:xfrm>
                    <a:off x="1200" y="2688"/>
                    <a:ext cx="144" cy="144"/>
                  </a:xfrm>
                  <a:prstGeom prst="ellipse">
                    <a:avLst/>
                  </a:prstGeom>
                  <a:gradFill rotWithShape="0">
                    <a:gsLst>
                      <a:gs pos="0">
                        <a:srgbClr val="969696"/>
                      </a:gs>
                      <a:gs pos="100000">
                        <a:srgbClr val="969696">
                          <a:gamma/>
                          <a:shade val="21176"/>
                          <a:invGamma/>
                        </a:srgbClr>
                      </a:gs>
                    </a:gsLst>
                    <a:lin ang="5400000" scaled="1"/>
                  </a:gradFill>
                  <a:ln w="12700">
                    <a:solidFill>
                      <a:srgbClr val="80808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74828" name="Oval 76"/>
                  <p:cNvSpPr>
                    <a:spLocks noChangeArrowheads="1"/>
                  </p:cNvSpPr>
                  <p:nvPr/>
                </p:nvSpPr>
                <p:spPr bwMode="auto">
                  <a:xfrm>
                    <a:off x="1488" y="2688"/>
                    <a:ext cx="144" cy="144"/>
                  </a:xfrm>
                  <a:prstGeom prst="ellipse">
                    <a:avLst/>
                  </a:prstGeom>
                  <a:gradFill rotWithShape="0">
                    <a:gsLst>
                      <a:gs pos="0">
                        <a:srgbClr val="969696"/>
                      </a:gs>
                      <a:gs pos="100000">
                        <a:srgbClr val="969696">
                          <a:gamma/>
                          <a:shade val="21176"/>
                          <a:invGamma/>
                        </a:srgbClr>
                      </a:gs>
                    </a:gsLst>
                    <a:lin ang="5400000" scaled="1"/>
                  </a:gradFill>
                  <a:ln w="12700">
                    <a:solidFill>
                      <a:srgbClr val="80808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sp>
              <p:nvSpPr>
                <p:cNvPr id="74829" name="Oval 77"/>
                <p:cNvSpPr>
                  <a:spLocks noChangeArrowheads="1"/>
                </p:cNvSpPr>
                <p:nvPr/>
              </p:nvSpPr>
              <p:spPr bwMode="auto">
                <a:xfrm>
                  <a:off x="1584" y="2688"/>
                  <a:ext cx="144" cy="144"/>
                </a:xfrm>
                <a:prstGeom prst="ellipse">
                  <a:avLst/>
                </a:prstGeom>
                <a:gradFill rotWithShape="0">
                  <a:gsLst>
                    <a:gs pos="0">
                      <a:srgbClr val="969696"/>
                    </a:gs>
                    <a:gs pos="100000">
                      <a:srgbClr val="969696">
                        <a:gamma/>
                        <a:shade val="21176"/>
                        <a:invGamma/>
                      </a:srgbClr>
                    </a:gs>
                  </a:gsLst>
                  <a:lin ang="5400000" scaled="1"/>
                </a:gradFill>
                <a:ln w="12700">
                  <a:solidFill>
                    <a:srgbClr val="80808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sp>
            <p:nvSpPr>
              <p:cNvPr id="74830" name="Rectangle 78"/>
              <p:cNvSpPr>
                <a:spLocks noChangeArrowheads="1"/>
              </p:cNvSpPr>
              <p:nvPr/>
            </p:nvSpPr>
            <p:spPr bwMode="auto">
              <a:xfrm>
                <a:off x="3888" y="2736"/>
                <a:ext cx="1296" cy="1008"/>
              </a:xfrm>
              <a:prstGeom prst="rect">
                <a:avLst/>
              </a:prstGeom>
              <a:solidFill>
                <a:srgbClr val="99CC00"/>
              </a:solidFill>
              <a:ln w="12700">
                <a:solidFill>
                  <a:srgbClr val="FF99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74831" name="Oval 79"/>
              <p:cNvSpPr>
                <a:spLocks noChangeArrowheads="1"/>
              </p:cNvSpPr>
              <p:nvPr/>
            </p:nvSpPr>
            <p:spPr bwMode="auto">
              <a:xfrm>
                <a:off x="4087" y="3504"/>
                <a:ext cx="148" cy="144"/>
              </a:xfrm>
              <a:prstGeom prst="ellipse">
                <a:avLst/>
              </a:prstGeom>
              <a:gradFill rotWithShape="0">
                <a:gsLst>
                  <a:gs pos="0">
                    <a:schemeClr val="accent2"/>
                  </a:gs>
                  <a:gs pos="100000">
                    <a:schemeClr val="accent2">
                      <a:gamma/>
                      <a:shade val="46275"/>
                      <a:invGamma/>
                    </a:schemeClr>
                  </a:gs>
                </a:gsLst>
                <a:lin ang="5400000" scaled="1"/>
              </a:gradFill>
              <a:ln w="12700">
                <a:solidFill>
                  <a:srgbClr val="FF99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74832" name="Oval 80"/>
              <p:cNvSpPr>
                <a:spLocks noChangeArrowheads="1"/>
              </p:cNvSpPr>
              <p:nvPr/>
            </p:nvSpPr>
            <p:spPr bwMode="auto">
              <a:xfrm>
                <a:off x="4883" y="3312"/>
                <a:ext cx="150" cy="144"/>
              </a:xfrm>
              <a:prstGeom prst="ellipse">
                <a:avLst/>
              </a:prstGeom>
              <a:gradFill rotWithShape="0">
                <a:gsLst>
                  <a:gs pos="0">
                    <a:schemeClr val="accent2"/>
                  </a:gs>
                  <a:gs pos="100000">
                    <a:schemeClr val="accent2">
                      <a:gamma/>
                      <a:shade val="46275"/>
                      <a:invGamma/>
                    </a:schemeClr>
                  </a:gs>
                </a:gsLst>
                <a:lin ang="5400000" scaled="1"/>
              </a:gradFill>
              <a:ln w="12700">
                <a:solidFill>
                  <a:srgbClr val="FF99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74833" name="Oval 81"/>
              <p:cNvSpPr>
                <a:spLocks noChangeArrowheads="1"/>
              </p:cNvSpPr>
              <p:nvPr/>
            </p:nvSpPr>
            <p:spPr bwMode="auto">
              <a:xfrm>
                <a:off x="4185" y="2880"/>
                <a:ext cx="150" cy="144"/>
              </a:xfrm>
              <a:prstGeom prst="ellipse">
                <a:avLst/>
              </a:prstGeom>
              <a:gradFill rotWithShape="0">
                <a:gsLst>
                  <a:gs pos="0">
                    <a:schemeClr val="accent2"/>
                  </a:gs>
                  <a:gs pos="100000">
                    <a:schemeClr val="accent2">
                      <a:gamma/>
                      <a:shade val="46275"/>
                      <a:invGamma/>
                    </a:schemeClr>
                  </a:gs>
                </a:gsLst>
                <a:lin ang="5400000" scaled="1"/>
              </a:gradFill>
              <a:ln w="12700">
                <a:solidFill>
                  <a:srgbClr val="FF99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74834" name="Rectangle 82"/>
              <p:cNvSpPr>
                <a:spLocks noChangeArrowheads="1"/>
              </p:cNvSpPr>
              <p:nvPr/>
            </p:nvSpPr>
            <p:spPr bwMode="auto">
              <a:xfrm>
                <a:off x="2160" y="2736"/>
                <a:ext cx="1392" cy="1008"/>
              </a:xfrm>
              <a:prstGeom prst="rect">
                <a:avLst/>
              </a:prstGeom>
              <a:solidFill>
                <a:srgbClr val="CC99FF"/>
              </a:solidFill>
              <a:ln w="127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74835" name="Oval 83"/>
              <p:cNvSpPr>
                <a:spLocks noChangeArrowheads="1"/>
              </p:cNvSpPr>
              <p:nvPr/>
            </p:nvSpPr>
            <p:spPr bwMode="auto">
              <a:xfrm>
                <a:off x="2208" y="2736"/>
                <a:ext cx="155" cy="144"/>
              </a:xfrm>
              <a:prstGeom prst="ellipse">
                <a:avLst/>
              </a:prstGeom>
              <a:gradFill rotWithShape="0">
                <a:gsLst>
                  <a:gs pos="0">
                    <a:srgbClr val="99CC00"/>
                  </a:gs>
                  <a:gs pos="100000">
                    <a:srgbClr val="99CC00">
                      <a:gamma/>
                      <a:shade val="46275"/>
                      <a:invGamma/>
                    </a:srgbClr>
                  </a:gs>
                </a:gsLst>
                <a:lin ang="5400000" scaled="1"/>
              </a:gradFill>
              <a:ln w="12700">
                <a:solidFill>
                  <a:srgbClr val="99CC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74836" name="Oval 84"/>
              <p:cNvSpPr>
                <a:spLocks noChangeArrowheads="1"/>
              </p:cNvSpPr>
              <p:nvPr/>
            </p:nvSpPr>
            <p:spPr bwMode="auto">
              <a:xfrm>
                <a:off x="2400" y="2784"/>
                <a:ext cx="155" cy="144"/>
              </a:xfrm>
              <a:prstGeom prst="ellipse">
                <a:avLst/>
              </a:prstGeom>
              <a:gradFill rotWithShape="0">
                <a:gsLst>
                  <a:gs pos="0">
                    <a:srgbClr val="99CC00"/>
                  </a:gs>
                  <a:gs pos="100000">
                    <a:srgbClr val="99CC00">
                      <a:gamma/>
                      <a:shade val="46275"/>
                      <a:invGamma/>
                    </a:srgbClr>
                  </a:gs>
                </a:gsLst>
                <a:lin ang="5400000" scaled="1"/>
              </a:gradFill>
              <a:ln w="12700">
                <a:solidFill>
                  <a:srgbClr val="99CC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74837" name="Oval 85"/>
              <p:cNvSpPr>
                <a:spLocks noChangeArrowheads="1"/>
              </p:cNvSpPr>
              <p:nvPr/>
            </p:nvSpPr>
            <p:spPr bwMode="auto">
              <a:xfrm>
                <a:off x="2208" y="2928"/>
                <a:ext cx="155" cy="144"/>
              </a:xfrm>
              <a:prstGeom prst="ellipse">
                <a:avLst/>
              </a:prstGeom>
              <a:gradFill rotWithShape="0">
                <a:gsLst>
                  <a:gs pos="0">
                    <a:srgbClr val="99CC00"/>
                  </a:gs>
                  <a:gs pos="100000">
                    <a:srgbClr val="99CC00">
                      <a:gamma/>
                      <a:shade val="46275"/>
                      <a:invGamma/>
                    </a:srgbClr>
                  </a:gs>
                </a:gsLst>
                <a:lin ang="5400000" scaled="1"/>
              </a:gradFill>
              <a:ln w="12700">
                <a:solidFill>
                  <a:srgbClr val="99CC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74838" name="Oval 86"/>
              <p:cNvSpPr>
                <a:spLocks noChangeArrowheads="1"/>
              </p:cNvSpPr>
              <p:nvPr/>
            </p:nvSpPr>
            <p:spPr bwMode="auto">
              <a:xfrm>
                <a:off x="2400" y="2976"/>
                <a:ext cx="155" cy="144"/>
              </a:xfrm>
              <a:prstGeom prst="ellipse">
                <a:avLst/>
              </a:prstGeom>
              <a:gradFill rotWithShape="0">
                <a:gsLst>
                  <a:gs pos="0">
                    <a:srgbClr val="99CC00"/>
                  </a:gs>
                  <a:gs pos="100000">
                    <a:srgbClr val="99CC00">
                      <a:gamma/>
                      <a:shade val="46275"/>
                      <a:invGamma/>
                    </a:srgbClr>
                  </a:gs>
                </a:gsLst>
                <a:lin ang="5400000" scaled="1"/>
              </a:gradFill>
              <a:ln w="12700">
                <a:solidFill>
                  <a:srgbClr val="99CC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74839" name="Oval 87"/>
              <p:cNvSpPr>
                <a:spLocks noChangeArrowheads="1"/>
              </p:cNvSpPr>
              <p:nvPr/>
            </p:nvSpPr>
            <p:spPr bwMode="auto">
              <a:xfrm>
                <a:off x="2571" y="2928"/>
                <a:ext cx="154" cy="144"/>
              </a:xfrm>
              <a:prstGeom prst="ellipse">
                <a:avLst/>
              </a:prstGeom>
              <a:gradFill rotWithShape="0">
                <a:gsLst>
                  <a:gs pos="0">
                    <a:srgbClr val="99CC00"/>
                  </a:gs>
                  <a:gs pos="100000">
                    <a:srgbClr val="99CC00">
                      <a:gamma/>
                      <a:shade val="46275"/>
                      <a:invGamma/>
                    </a:srgbClr>
                  </a:gs>
                </a:gsLst>
                <a:lin ang="5400000" scaled="1"/>
              </a:gradFill>
              <a:ln w="12700">
                <a:solidFill>
                  <a:srgbClr val="99CC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74840" name="Oval 88"/>
              <p:cNvSpPr>
                <a:spLocks noChangeArrowheads="1"/>
              </p:cNvSpPr>
              <p:nvPr/>
            </p:nvSpPr>
            <p:spPr bwMode="auto">
              <a:xfrm>
                <a:off x="2571" y="2784"/>
                <a:ext cx="154" cy="144"/>
              </a:xfrm>
              <a:prstGeom prst="ellipse">
                <a:avLst/>
              </a:prstGeom>
              <a:gradFill rotWithShape="0">
                <a:gsLst>
                  <a:gs pos="0">
                    <a:srgbClr val="99CC00"/>
                  </a:gs>
                  <a:gs pos="100000">
                    <a:srgbClr val="99CC00">
                      <a:gamma/>
                      <a:shade val="46275"/>
                      <a:invGamma/>
                    </a:srgbClr>
                  </a:gs>
                </a:gsLst>
                <a:lin ang="5400000" scaled="1"/>
              </a:gradFill>
              <a:ln w="12700">
                <a:solidFill>
                  <a:srgbClr val="99CC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74841" name="Oval 89"/>
              <p:cNvSpPr>
                <a:spLocks noChangeArrowheads="1"/>
              </p:cNvSpPr>
              <p:nvPr/>
            </p:nvSpPr>
            <p:spPr bwMode="auto">
              <a:xfrm>
                <a:off x="2415" y="3120"/>
                <a:ext cx="156" cy="144"/>
              </a:xfrm>
              <a:prstGeom prst="ellipse">
                <a:avLst/>
              </a:prstGeom>
              <a:gradFill rotWithShape="0">
                <a:gsLst>
                  <a:gs pos="0">
                    <a:srgbClr val="99CC00"/>
                  </a:gs>
                  <a:gs pos="100000">
                    <a:srgbClr val="99CC00">
                      <a:gamma/>
                      <a:shade val="46275"/>
                      <a:invGamma/>
                    </a:srgbClr>
                  </a:gs>
                </a:gsLst>
                <a:lin ang="5400000" scaled="1"/>
              </a:gradFill>
              <a:ln w="12700">
                <a:solidFill>
                  <a:srgbClr val="99CC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74842" name="Oval 90"/>
              <p:cNvSpPr>
                <a:spLocks noChangeArrowheads="1"/>
              </p:cNvSpPr>
              <p:nvPr/>
            </p:nvSpPr>
            <p:spPr bwMode="auto">
              <a:xfrm>
                <a:off x="2623" y="3072"/>
                <a:ext cx="154" cy="144"/>
              </a:xfrm>
              <a:prstGeom prst="ellipse">
                <a:avLst/>
              </a:prstGeom>
              <a:gradFill rotWithShape="0">
                <a:gsLst>
                  <a:gs pos="0">
                    <a:srgbClr val="99CC00"/>
                  </a:gs>
                  <a:gs pos="100000">
                    <a:srgbClr val="99CC00">
                      <a:gamma/>
                      <a:shade val="46275"/>
                      <a:invGamma/>
                    </a:srgbClr>
                  </a:gs>
                </a:gsLst>
                <a:lin ang="5400000" scaled="1"/>
              </a:gradFill>
              <a:ln w="12700">
                <a:solidFill>
                  <a:srgbClr val="99CC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74843" name="Oval 91"/>
              <p:cNvSpPr>
                <a:spLocks noChangeArrowheads="1"/>
              </p:cNvSpPr>
              <p:nvPr/>
            </p:nvSpPr>
            <p:spPr bwMode="auto">
              <a:xfrm>
                <a:off x="2725" y="2736"/>
                <a:ext cx="155" cy="144"/>
              </a:xfrm>
              <a:prstGeom prst="ellipse">
                <a:avLst/>
              </a:prstGeom>
              <a:gradFill rotWithShape="0">
                <a:gsLst>
                  <a:gs pos="0">
                    <a:srgbClr val="99CC00"/>
                  </a:gs>
                  <a:gs pos="100000">
                    <a:srgbClr val="99CC00">
                      <a:gamma/>
                      <a:shade val="46275"/>
                      <a:invGamma/>
                    </a:srgbClr>
                  </a:gs>
                </a:gsLst>
                <a:lin ang="5400000" scaled="1"/>
              </a:gradFill>
              <a:ln w="12700">
                <a:solidFill>
                  <a:srgbClr val="99CC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74844" name="Oval 92"/>
              <p:cNvSpPr>
                <a:spLocks noChangeArrowheads="1"/>
              </p:cNvSpPr>
              <p:nvPr/>
            </p:nvSpPr>
            <p:spPr bwMode="auto">
              <a:xfrm>
                <a:off x="2777" y="2928"/>
                <a:ext cx="155" cy="144"/>
              </a:xfrm>
              <a:prstGeom prst="ellipse">
                <a:avLst/>
              </a:prstGeom>
              <a:gradFill rotWithShape="0">
                <a:gsLst>
                  <a:gs pos="0">
                    <a:srgbClr val="99CC00"/>
                  </a:gs>
                  <a:gs pos="100000">
                    <a:srgbClr val="99CC00">
                      <a:gamma/>
                      <a:shade val="46275"/>
                      <a:invGamma/>
                    </a:srgbClr>
                  </a:gs>
                </a:gsLst>
                <a:lin ang="5400000" scaled="1"/>
              </a:gradFill>
              <a:ln w="12700">
                <a:solidFill>
                  <a:srgbClr val="99CC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74845" name="Oval 93"/>
              <p:cNvSpPr>
                <a:spLocks noChangeArrowheads="1"/>
              </p:cNvSpPr>
              <p:nvPr/>
            </p:nvSpPr>
            <p:spPr bwMode="auto">
              <a:xfrm>
                <a:off x="2880" y="2784"/>
                <a:ext cx="155" cy="144"/>
              </a:xfrm>
              <a:prstGeom prst="ellipse">
                <a:avLst/>
              </a:prstGeom>
              <a:gradFill rotWithShape="0">
                <a:gsLst>
                  <a:gs pos="0">
                    <a:srgbClr val="99CC00"/>
                  </a:gs>
                  <a:gs pos="100000">
                    <a:srgbClr val="99CC00">
                      <a:gamma/>
                      <a:shade val="46275"/>
                      <a:invGamma/>
                    </a:srgbClr>
                  </a:gs>
                </a:gsLst>
                <a:lin ang="5400000" scaled="1"/>
              </a:gradFill>
              <a:ln w="12700">
                <a:solidFill>
                  <a:srgbClr val="99CC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74846" name="Oval 94"/>
              <p:cNvSpPr>
                <a:spLocks noChangeArrowheads="1"/>
              </p:cNvSpPr>
              <p:nvPr/>
            </p:nvSpPr>
            <p:spPr bwMode="auto">
              <a:xfrm>
                <a:off x="2256" y="3120"/>
                <a:ext cx="155" cy="144"/>
              </a:xfrm>
              <a:prstGeom prst="ellipse">
                <a:avLst/>
              </a:prstGeom>
              <a:gradFill rotWithShape="0">
                <a:gsLst>
                  <a:gs pos="0">
                    <a:srgbClr val="99CC00"/>
                  </a:gs>
                  <a:gs pos="100000">
                    <a:srgbClr val="99CC00">
                      <a:gamma/>
                      <a:shade val="46275"/>
                      <a:invGamma/>
                    </a:srgbClr>
                  </a:gs>
                </a:gsLst>
                <a:lin ang="5400000" scaled="1"/>
              </a:gradFill>
              <a:ln w="12700">
                <a:solidFill>
                  <a:srgbClr val="99CC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74847" name="Oval 95"/>
              <p:cNvSpPr>
                <a:spLocks noChangeArrowheads="1"/>
              </p:cNvSpPr>
              <p:nvPr/>
            </p:nvSpPr>
            <p:spPr bwMode="auto">
              <a:xfrm>
                <a:off x="2415" y="3264"/>
                <a:ext cx="156" cy="144"/>
              </a:xfrm>
              <a:prstGeom prst="ellipse">
                <a:avLst/>
              </a:prstGeom>
              <a:gradFill rotWithShape="0">
                <a:gsLst>
                  <a:gs pos="0">
                    <a:srgbClr val="99CC00"/>
                  </a:gs>
                  <a:gs pos="100000">
                    <a:srgbClr val="99CC00">
                      <a:gamma/>
                      <a:shade val="46275"/>
                      <a:invGamma/>
                    </a:srgbClr>
                  </a:gs>
                </a:gsLst>
                <a:lin ang="5400000" scaled="1"/>
              </a:gradFill>
              <a:ln w="12700">
                <a:solidFill>
                  <a:srgbClr val="99CC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74848" name="Oval 96"/>
              <p:cNvSpPr>
                <a:spLocks noChangeArrowheads="1"/>
              </p:cNvSpPr>
              <p:nvPr/>
            </p:nvSpPr>
            <p:spPr bwMode="auto">
              <a:xfrm>
                <a:off x="2571" y="3216"/>
                <a:ext cx="154" cy="144"/>
              </a:xfrm>
              <a:prstGeom prst="ellipse">
                <a:avLst/>
              </a:prstGeom>
              <a:gradFill rotWithShape="0">
                <a:gsLst>
                  <a:gs pos="0">
                    <a:srgbClr val="99CC00"/>
                  </a:gs>
                  <a:gs pos="100000">
                    <a:srgbClr val="99CC00">
                      <a:gamma/>
                      <a:shade val="46275"/>
                      <a:invGamma/>
                    </a:srgbClr>
                  </a:gs>
                </a:gsLst>
                <a:lin ang="5400000" scaled="1"/>
              </a:gradFill>
              <a:ln w="12700">
                <a:solidFill>
                  <a:srgbClr val="99CC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74849" name="Oval 97"/>
              <p:cNvSpPr>
                <a:spLocks noChangeArrowheads="1"/>
              </p:cNvSpPr>
              <p:nvPr/>
            </p:nvSpPr>
            <p:spPr bwMode="auto">
              <a:xfrm>
                <a:off x="2777" y="3120"/>
                <a:ext cx="155" cy="144"/>
              </a:xfrm>
              <a:prstGeom prst="ellipse">
                <a:avLst/>
              </a:prstGeom>
              <a:gradFill rotWithShape="0">
                <a:gsLst>
                  <a:gs pos="0">
                    <a:srgbClr val="99CC00"/>
                  </a:gs>
                  <a:gs pos="100000">
                    <a:srgbClr val="99CC00">
                      <a:gamma/>
                      <a:shade val="46275"/>
                      <a:invGamma/>
                    </a:srgbClr>
                  </a:gs>
                </a:gsLst>
                <a:lin ang="5400000" scaled="1"/>
              </a:gradFill>
              <a:ln w="12700">
                <a:solidFill>
                  <a:srgbClr val="99CC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74850" name="Oval 98"/>
              <p:cNvSpPr>
                <a:spLocks noChangeArrowheads="1"/>
              </p:cNvSpPr>
              <p:nvPr/>
            </p:nvSpPr>
            <p:spPr bwMode="auto">
              <a:xfrm>
                <a:off x="2932" y="3072"/>
                <a:ext cx="155" cy="144"/>
              </a:xfrm>
              <a:prstGeom prst="ellipse">
                <a:avLst/>
              </a:prstGeom>
              <a:gradFill rotWithShape="0">
                <a:gsLst>
                  <a:gs pos="0">
                    <a:srgbClr val="99CC00"/>
                  </a:gs>
                  <a:gs pos="100000">
                    <a:srgbClr val="99CC00">
                      <a:gamma/>
                      <a:shade val="46275"/>
                      <a:invGamma/>
                    </a:srgbClr>
                  </a:gs>
                </a:gsLst>
                <a:lin ang="5400000" scaled="1"/>
              </a:gradFill>
              <a:ln w="12700">
                <a:solidFill>
                  <a:srgbClr val="99CC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74851" name="Oval 99"/>
              <p:cNvSpPr>
                <a:spLocks noChangeArrowheads="1"/>
              </p:cNvSpPr>
              <p:nvPr/>
            </p:nvSpPr>
            <p:spPr bwMode="auto">
              <a:xfrm>
                <a:off x="3072" y="2736"/>
                <a:ext cx="155" cy="144"/>
              </a:xfrm>
              <a:prstGeom prst="ellipse">
                <a:avLst/>
              </a:prstGeom>
              <a:gradFill rotWithShape="0">
                <a:gsLst>
                  <a:gs pos="0">
                    <a:srgbClr val="99CC00"/>
                  </a:gs>
                  <a:gs pos="100000">
                    <a:srgbClr val="99CC00">
                      <a:gamma/>
                      <a:shade val="46275"/>
                      <a:invGamma/>
                    </a:srgbClr>
                  </a:gs>
                </a:gsLst>
                <a:lin ang="5400000" scaled="1"/>
              </a:gradFill>
              <a:ln w="12700">
                <a:solidFill>
                  <a:srgbClr val="99CC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74852" name="Oval 100"/>
              <p:cNvSpPr>
                <a:spLocks noChangeArrowheads="1"/>
              </p:cNvSpPr>
              <p:nvPr/>
            </p:nvSpPr>
            <p:spPr bwMode="auto">
              <a:xfrm>
                <a:off x="2983" y="2928"/>
                <a:ext cx="156" cy="144"/>
              </a:xfrm>
              <a:prstGeom prst="ellipse">
                <a:avLst/>
              </a:prstGeom>
              <a:gradFill rotWithShape="0">
                <a:gsLst>
                  <a:gs pos="0">
                    <a:srgbClr val="99CC00"/>
                  </a:gs>
                  <a:gs pos="100000">
                    <a:srgbClr val="99CC00">
                      <a:gamma/>
                      <a:shade val="46275"/>
                      <a:invGamma/>
                    </a:srgbClr>
                  </a:gs>
                </a:gsLst>
                <a:lin ang="5400000" scaled="1"/>
              </a:gradFill>
              <a:ln w="12700">
                <a:solidFill>
                  <a:srgbClr val="99CC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74853" name="Oval 101"/>
              <p:cNvSpPr>
                <a:spLocks noChangeArrowheads="1"/>
              </p:cNvSpPr>
              <p:nvPr/>
            </p:nvSpPr>
            <p:spPr bwMode="auto">
              <a:xfrm rot="10800000" flipV="1">
                <a:off x="3139" y="2928"/>
                <a:ext cx="156" cy="144"/>
              </a:xfrm>
              <a:prstGeom prst="ellipse">
                <a:avLst/>
              </a:prstGeom>
              <a:gradFill rotWithShape="0">
                <a:gsLst>
                  <a:gs pos="0">
                    <a:srgbClr val="99CC00"/>
                  </a:gs>
                  <a:gs pos="100000">
                    <a:srgbClr val="99CC00">
                      <a:gamma/>
                      <a:shade val="46275"/>
                      <a:invGamma/>
                    </a:srgbClr>
                  </a:gs>
                </a:gsLst>
                <a:lin ang="5400000" scaled="1"/>
              </a:gradFill>
              <a:ln w="12700">
                <a:solidFill>
                  <a:srgbClr val="99CC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74854" name="Oval 102"/>
              <p:cNvSpPr>
                <a:spLocks noChangeArrowheads="1"/>
              </p:cNvSpPr>
              <p:nvPr/>
            </p:nvSpPr>
            <p:spPr bwMode="auto">
              <a:xfrm rot="10800000" flipV="1">
                <a:off x="3312" y="3216"/>
                <a:ext cx="155" cy="144"/>
              </a:xfrm>
              <a:prstGeom prst="ellipse">
                <a:avLst/>
              </a:prstGeom>
              <a:gradFill rotWithShape="0">
                <a:gsLst>
                  <a:gs pos="0">
                    <a:srgbClr val="99CC00"/>
                  </a:gs>
                  <a:gs pos="100000">
                    <a:srgbClr val="99CC00">
                      <a:gamma/>
                      <a:shade val="46275"/>
                      <a:invGamma/>
                    </a:srgbClr>
                  </a:gs>
                </a:gsLst>
                <a:lin ang="5400000" scaled="1"/>
              </a:gradFill>
              <a:ln w="12700">
                <a:solidFill>
                  <a:srgbClr val="99CC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74855" name="Oval 103"/>
              <p:cNvSpPr>
                <a:spLocks noChangeArrowheads="1"/>
              </p:cNvSpPr>
              <p:nvPr/>
            </p:nvSpPr>
            <p:spPr bwMode="auto">
              <a:xfrm rot="10800000" flipV="1">
                <a:off x="3243" y="2784"/>
                <a:ext cx="154" cy="144"/>
              </a:xfrm>
              <a:prstGeom prst="ellipse">
                <a:avLst/>
              </a:prstGeom>
              <a:gradFill rotWithShape="0">
                <a:gsLst>
                  <a:gs pos="0">
                    <a:srgbClr val="99CC00"/>
                  </a:gs>
                  <a:gs pos="100000">
                    <a:srgbClr val="99CC00">
                      <a:gamma/>
                      <a:shade val="46275"/>
                      <a:invGamma/>
                    </a:srgbClr>
                  </a:gs>
                </a:gsLst>
                <a:lin ang="5400000" scaled="1"/>
              </a:gradFill>
              <a:ln w="12700">
                <a:solidFill>
                  <a:srgbClr val="99CC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74856" name="Oval 104"/>
              <p:cNvSpPr>
                <a:spLocks noChangeArrowheads="1"/>
              </p:cNvSpPr>
              <p:nvPr/>
            </p:nvSpPr>
            <p:spPr bwMode="auto">
              <a:xfrm rot="10800000" flipV="1">
                <a:off x="3360" y="3408"/>
                <a:ext cx="155" cy="144"/>
              </a:xfrm>
              <a:prstGeom prst="ellipse">
                <a:avLst/>
              </a:prstGeom>
              <a:gradFill rotWithShape="0">
                <a:gsLst>
                  <a:gs pos="0">
                    <a:srgbClr val="99CC00"/>
                  </a:gs>
                  <a:gs pos="100000">
                    <a:srgbClr val="99CC00">
                      <a:gamma/>
                      <a:shade val="46275"/>
                      <a:invGamma/>
                    </a:srgbClr>
                  </a:gs>
                </a:gsLst>
                <a:lin ang="5400000" scaled="1"/>
              </a:gradFill>
              <a:ln w="12700">
                <a:solidFill>
                  <a:srgbClr val="99CC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74857" name="Oval 105"/>
              <p:cNvSpPr>
                <a:spLocks noChangeArrowheads="1"/>
              </p:cNvSpPr>
              <p:nvPr/>
            </p:nvSpPr>
            <p:spPr bwMode="auto">
              <a:xfrm rot="10800000" flipV="1">
                <a:off x="3168" y="3360"/>
                <a:ext cx="155" cy="144"/>
              </a:xfrm>
              <a:prstGeom prst="ellipse">
                <a:avLst/>
              </a:prstGeom>
              <a:gradFill rotWithShape="0">
                <a:gsLst>
                  <a:gs pos="0">
                    <a:srgbClr val="99CC00"/>
                  </a:gs>
                  <a:gs pos="100000">
                    <a:srgbClr val="99CC00">
                      <a:gamma/>
                      <a:shade val="46275"/>
                      <a:invGamma/>
                    </a:srgbClr>
                  </a:gs>
                </a:gsLst>
                <a:lin ang="5400000" scaled="1"/>
              </a:gradFill>
              <a:ln w="12700">
                <a:solidFill>
                  <a:srgbClr val="99CC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74858" name="Oval 106"/>
              <p:cNvSpPr>
                <a:spLocks noChangeArrowheads="1"/>
              </p:cNvSpPr>
              <p:nvPr/>
            </p:nvSpPr>
            <p:spPr bwMode="auto">
              <a:xfrm rot="10800000" flipV="1">
                <a:off x="3120" y="3216"/>
                <a:ext cx="155" cy="144"/>
              </a:xfrm>
              <a:prstGeom prst="ellipse">
                <a:avLst/>
              </a:prstGeom>
              <a:gradFill rotWithShape="0">
                <a:gsLst>
                  <a:gs pos="0">
                    <a:srgbClr val="99CC00"/>
                  </a:gs>
                  <a:gs pos="100000">
                    <a:srgbClr val="99CC00">
                      <a:gamma/>
                      <a:shade val="46275"/>
                      <a:invGamma/>
                    </a:srgbClr>
                  </a:gs>
                </a:gsLst>
                <a:lin ang="5400000" scaled="1"/>
              </a:gradFill>
              <a:ln w="12700">
                <a:solidFill>
                  <a:srgbClr val="99CC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74859" name="Oval 107"/>
              <p:cNvSpPr>
                <a:spLocks noChangeArrowheads="1"/>
              </p:cNvSpPr>
              <p:nvPr/>
            </p:nvSpPr>
            <p:spPr bwMode="auto">
              <a:xfrm rot="10800000" flipV="1">
                <a:off x="2256" y="3312"/>
                <a:ext cx="155" cy="144"/>
              </a:xfrm>
              <a:prstGeom prst="ellipse">
                <a:avLst/>
              </a:prstGeom>
              <a:gradFill rotWithShape="0">
                <a:gsLst>
                  <a:gs pos="0">
                    <a:srgbClr val="99CC00"/>
                  </a:gs>
                  <a:gs pos="100000">
                    <a:srgbClr val="99CC00">
                      <a:gamma/>
                      <a:shade val="46275"/>
                      <a:invGamma/>
                    </a:srgbClr>
                  </a:gs>
                </a:gsLst>
                <a:lin ang="5400000" scaled="1"/>
              </a:gradFill>
              <a:ln w="12700">
                <a:solidFill>
                  <a:srgbClr val="99CC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74860" name="Oval 108"/>
              <p:cNvSpPr>
                <a:spLocks noChangeArrowheads="1"/>
              </p:cNvSpPr>
              <p:nvPr/>
            </p:nvSpPr>
            <p:spPr bwMode="auto">
              <a:xfrm rot="10800000" flipV="1">
                <a:off x="3120" y="3504"/>
                <a:ext cx="155" cy="144"/>
              </a:xfrm>
              <a:prstGeom prst="ellipse">
                <a:avLst/>
              </a:prstGeom>
              <a:gradFill rotWithShape="0">
                <a:gsLst>
                  <a:gs pos="0">
                    <a:srgbClr val="99CC00"/>
                  </a:gs>
                  <a:gs pos="100000">
                    <a:srgbClr val="99CC00">
                      <a:gamma/>
                      <a:shade val="46275"/>
                      <a:invGamma/>
                    </a:srgbClr>
                  </a:gs>
                </a:gsLst>
                <a:lin ang="5400000" scaled="1"/>
              </a:gradFill>
              <a:ln w="12700">
                <a:solidFill>
                  <a:srgbClr val="99CC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74861" name="Oval 109"/>
              <p:cNvSpPr>
                <a:spLocks noChangeArrowheads="1"/>
              </p:cNvSpPr>
              <p:nvPr/>
            </p:nvSpPr>
            <p:spPr bwMode="auto">
              <a:xfrm rot="10800000" flipV="1">
                <a:off x="2928" y="3216"/>
                <a:ext cx="155" cy="144"/>
              </a:xfrm>
              <a:prstGeom prst="ellipse">
                <a:avLst/>
              </a:prstGeom>
              <a:gradFill rotWithShape="0">
                <a:gsLst>
                  <a:gs pos="0">
                    <a:srgbClr val="99CC00"/>
                  </a:gs>
                  <a:gs pos="100000">
                    <a:srgbClr val="99CC00">
                      <a:gamma/>
                      <a:shade val="46275"/>
                      <a:invGamma/>
                    </a:srgbClr>
                  </a:gs>
                </a:gsLst>
                <a:lin ang="5400000" scaled="1"/>
              </a:gradFill>
              <a:ln w="12700">
                <a:solidFill>
                  <a:srgbClr val="99CC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74862" name="Oval 110"/>
              <p:cNvSpPr>
                <a:spLocks noChangeArrowheads="1"/>
              </p:cNvSpPr>
              <p:nvPr/>
            </p:nvSpPr>
            <p:spPr bwMode="auto">
              <a:xfrm rot="10800000" flipV="1">
                <a:off x="2976" y="3360"/>
                <a:ext cx="155" cy="144"/>
              </a:xfrm>
              <a:prstGeom prst="ellipse">
                <a:avLst/>
              </a:prstGeom>
              <a:gradFill rotWithShape="0">
                <a:gsLst>
                  <a:gs pos="0">
                    <a:srgbClr val="99CC00"/>
                  </a:gs>
                  <a:gs pos="100000">
                    <a:srgbClr val="99CC00">
                      <a:gamma/>
                      <a:shade val="46275"/>
                      <a:invGamma/>
                    </a:srgbClr>
                  </a:gs>
                </a:gsLst>
                <a:lin ang="5400000" scaled="1"/>
              </a:gradFill>
              <a:ln w="12700">
                <a:solidFill>
                  <a:srgbClr val="99CC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74863" name="Oval 111"/>
              <p:cNvSpPr>
                <a:spLocks noChangeArrowheads="1"/>
              </p:cNvSpPr>
              <p:nvPr/>
            </p:nvSpPr>
            <p:spPr bwMode="auto">
              <a:xfrm rot="10800000" flipV="1">
                <a:off x="3139" y="3072"/>
                <a:ext cx="156" cy="144"/>
              </a:xfrm>
              <a:prstGeom prst="ellipse">
                <a:avLst/>
              </a:prstGeom>
              <a:gradFill rotWithShape="0">
                <a:gsLst>
                  <a:gs pos="0">
                    <a:srgbClr val="99CC00"/>
                  </a:gs>
                  <a:gs pos="100000">
                    <a:srgbClr val="99CC00">
                      <a:gamma/>
                      <a:shade val="46275"/>
                      <a:invGamma/>
                    </a:srgbClr>
                  </a:gs>
                </a:gsLst>
                <a:lin ang="5400000" scaled="1"/>
              </a:gradFill>
              <a:ln w="12700">
                <a:solidFill>
                  <a:srgbClr val="99CC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74864" name="Oval 112"/>
              <p:cNvSpPr>
                <a:spLocks noChangeArrowheads="1"/>
              </p:cNvSpPr>
              <p:nvPr/>
            </p:nvSpPr>
            <p:spPr bwMode="auto">
              <a:xfrm rot="10800000" flipV="1">
                <a:off x="3345" y="3072"/>
                <a:ext cx="155" cy="144"/>
              </a:xfrm>
              <a:prstGeom prst="ellipse">
                <a:avLst/>
              </a:prstGeom>
              <a:gradFill rotWithShape="0">
                <a:gsLst>
                  <a:gs pos="0">
                    <a:srgbClr val="99CC00"/>
                  </a:gs>
                  <a:gs pos="100000">
                    <a:srgbClr val="99CC00">
                      <a:gamma/>
                      <a:shade val="46275"/>
                      <a:invGamma/>
                    </a:srgbClr>
                  </a:gs>
                </a:gsLst>
                <a:lin ang="5400000" scaled="1"/>
              </a:gradFill>
              <a:ln w="12700">
                <a:solidFill>
                  <a:srgbClr val="99CC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74865" name="Oval 113"/>
              <p:cNvSpPr>
                <a:spLocks noChangeArrowheads="1"/>
              </p:cNvSpPr>
              <p:nvPr/>
            </p:nvSpPr>
            <p:spPr bwMode="auto">
              <a:xfrm rot="10800000" flipV="1">
                <a:off x="3360" y="2880"/>
                <a:ext cx="155" cy="144"/>
              </a:xfrm>
              <a:prstGeom prst="ellipse">
                <a:avLst/>
              </a:prstGeom>
              <a:gradFill rotWithShape="0">
                <a:gsLst>
                  <a:gs pos="0">
                    <a:srgbClr val="99CC00"/>
                  </a:gs>
                  <a:gs pos="100000">
                    <a:srgbClr val="99CC00">
                      <a:gamma/>
                      <a:shade val="46275"/>
                      <a:invGamma/>
                    </a:srgbClr>
                  </a:gs>
                </a:gsLst>
                <a:lin ang="5400000" scaled="1"/>
              </a:gradFill>
              <a:ln w="12700">
                <a:solidFill>
                  <a:srgbClr val="99CC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74866" name="Oval 114"/>
              <p:cNvSpPr>
                <a:spLocks noChangeArrowheads="1"/>
              </p:cNvSpPr>
              <p:nvPr/>
            </p:nvSpPr>
            <p:spPr bwMode="auto">
              <a:xfrm rot="10800000" flipV="1">
                <a:off x="2983" y="3599"/>
                <a:ext cx="154" cy="144"/>
              </a:xfrm>
              <a:prstGeom prst="ellipse">
                <a:avLst/>
              </a:prstGeom>
              <a:gradFill rotWithShape="0">
                <a:gsLst>
                  <a:gs pos="0">
                    <a:srgbClr val="99CC00"/>
                  </a:gs>
                  <a:gs pos="100000">
                    <a:srgbClr val="99CC00">
                      <a:gamma/>
                      <a:shade val="46275"/>
                      <a:invGamma/>
                    </a:srgbClr>
                  </a:gs>
                </a:gsLst>
                <a:lin ang="5400000" scaled="1"/>
              </a:gradFill>
              <a:ln w="12700">
                <a:solidFill>
                  <a:srgbClr val="99CC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74867" name="Oval 115"/>
              <p:cNvSpPr>
                <a:spLocks noChangeArrowheads="1"/>
              </p:cNvSpPr>
              <p:nvPr/>
            </p:nvSpPr>
            <p:spPr bwMode="auto">
              <a:xfrm rot="10800000" flipV="1">
                <a:off x="2827" y="3551"/>
                <a:ext cx="156" cy="144"/>
              </a:xfrm>
              <a:prstGeom prst="ellipse">
                <a:avLst/>
              </a:prstGeom>
              <a:gradFill rotWithShape="0">
                <a:gsLst>
                  <a:gs pos="0">
                    <a:srgbClr val="99CC00"/>
                  </a:gs>
                  <a:gs pos="100000">
                    <a:srgbClr val="99CC00">
                      <a:gamma/>
                      <a:shade val="46275"/>
                      <a:invGamma/>
                    </a:srgbClr>
                  </a:gs>
                </a:gsLst>
                <a:lin ang="5400000" scaled="1"/>
              </a:gradFill>
              <a:ln w="12700">
                <a:solidFill>
                  <a:srgbClr val="99CC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74868" name="Oval 116"/>
              <p:cNvSpPr>
                <a:spLocks noChangeArrowheads="1"/>
              </p:cNvSpPr>
              <p:nvPr/>
            </p:nvSpPr>
            <p:spPr bwMode="auto">
              <a:xfrm rot="10800000" flipV="1">
                <a:off x="2724" y="3263"/>
                <a:ext cx="155" cy="144"/>
              </a:xfrm>
              <a:prstGeom prst="ellipse">
                <a:avLst/>
              </a:prstGeom>
              <a:gradFill rotWithShape="0">
                <a:gsLst>
                  <a:gs pos="0">
                    <a:srgbClr val="99CC00"/>
                  </a:gs>
                  <a:gs pos="100000">
                    <a:srgbClr val="99CC00">
                      <a:gamma/>
                      <a:shade val="46275"/>
                      <a:invGamma/>
                    </a:srgbClr>
                  </a:gs>
                </a:gsLst>
                <a:lin ang="5400000" scaled="1"/>
              </a:gradFill>
              <a:ln w="12700">
                <a:solidFill>
                  <a:srgbClr val="99CC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74869" name="Oval 117"/>
              <p:cNvSpPr>
                <a:spLocks noChangeArrowheads="1"/>
              </p:cNvSpPr>
              <p:nvPr/>
            </p:nvSpPr>
            <p:spPr bwMode="auto">
              <a:xfrm rot="10800000" flipV="1">
                <a:off x="2776" y="3407"/>
                <a:ext cx="155" cy="144"/>
              </a:xfrm>
              <a:prstGeom prst="ellipse">
                <a:avLst/>
              </a:prstGeom>
              <a:gradFill rotWithShape="0">
                <a:gsLst>
                  <a:gs pos="0">
                    <a:srgbClr val="99CC00"/>
                  </a:gs>
                  <a:gs pos="100000">
                    <a:srgbClr val="99CC00">
                      <a:gamma/>
                      <a:shade val="46275"/>
                      <a:invGamma/>
                    </a:srgbClr>
                  </a:gs>
                </a:gsLst>
                <a:lin ang="5400000" scaled="1"/>
              </a:gradFill>
              <a:ln w="12700">
                <a:solidFill>
                  <a:srgbClr val="99CC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74870" name="Oval 118"/>
              <p:cNvSpPr>
                <a:spLocks noChangeArrowheads="1"/>
              </p:cNvSpPr>
              <p:nvPr/>
            </p:nvSpPr>
            <p:spPr bwMode="auto">
              <a:xfrm>
                <a:off x="2260" y="3504"/>
                <a:ext cx="155" cy="144"/>
              </a:xfrm>
              <a:prstGeom prst="ellipse">
                <a:avLst/>
              </a:prstGeom>
              <a:gradFill rotWithShape="0">
                <a:gsLst>
                  <a:gs pos="0">
                    <a:srgbClr val="99CC00"/>
                  </a:gs>
                  <a:gs pos="100000">
                    <a:srgbClr val="99CC00">
                      <a:gamma/>
                      <a:shade val="46275"/>
                      <a:invGamma/>
                    </a:srgbClr>
                  </a:gs>
                </a:gsLst>
                <a:lin ang="5400000" scaled="1"/>
              </a:gradFill>
              <a:ln w="12700">
                <a:solidFill>
                  <a:srgbClr val="99CC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74871" name="Oval 119"/>
              <p:cNvSpPr>
                <a:spLocks noChangeArrowheads="1"/>
              </p:cNvSpPr>
              <p:nvPr/>
            </p:nvSpPr>
            <p:spPr bwMode="auto">
              <a:xfrm>
                <a:off x="2400" y="3600"/>
                <a:ext cx="155" cy="144"/>
              </a:xfrm>
              <a:prstGeom prst="ellipse">
                <a:avLst/>
              </a:prstGeom>
              <a:gradFill rotWithShape="0">
                <a:gsLst>
                  <a:gs pos="0">
                    <a:srgbClr val="99CC00"/>
                  </a:gs>
                  <a:gs pos="100000">
                    <a:srgbClr val="99CC00">
                      <a:gamma/>
                      <a:shade val="46275"/>
                      <a:invGamma/>
                    </a:srgbClr>
                  </a:gs>
                </a:gsLst>
                <a:lin ang="5400000" scaled="1"/>
              </a:gradFill>
              <a:ln w="12700">
                <a:solidFill>
                  <a:srgbClr val="99CC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74872" name="Oval 120"/>
              <p:cNvSpPr>
                <a:spLocks noChangeArrowheads="1"/>
              </p:cNvSpPr>
              <p:nvPr/>
            </p:nvSpPr>
            <p:spPr bwMode="auto">
              <a:xfrm>
                <a:off x="2467" y="3408"/>
                <a:ext cx="156" cy="144"/>
              </a:xfrm>
              <a:prstGeom prst="ellipse">
                <a:avLst/>
              </a:prstGeom>
              <a:gradFill rotWithShape="0">
                <a:gsLst>
                  <a:gs pos="0">
                    <a:srgbClr val="99CC00"/>
                  </a:gs>
                  <a:gs pos="100000">
                    <a:srgbClr val="99CC00">
                      <a:gamma/>
                      <a:shade val="46275"/>
                      <a:invGamma/>
                    </a:srgbClr>
                  </a:gs>
                </a:gsLst>
                <a:lin ang="5400000" scaled="1"/>
              </a:gradFill>
              <a:ln w="12700">
                <a:solidFill>
                  <a:srgbClr val="99CC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74873" name="Oval 121"/>
              <p:cNvSpPr>
                <a:spLocks noChangeArrowheads="1"/>
              </p:cNvSpPr>
              <p:nvPr/>
            </p:nvSpPr>
            <p:spPr bwMode="auto">
              <a:xfrm>
                <a:off x="3264" y="3600"/>
                <a:ext cx="155" cy="144"/>
              </a:xfrm>
              <a:prstGeom prst="ellipse">
                <a:avLst/>
              </a:prstGeom>
              <a:gradFill rotWithShape="0">
                <a:gsLst>
                  <a:gs pos="0">
                    <a:srgbClr val="99CC00"/>
                  </a:gs>
                  <a:gs pos="100000">
                    <a:srgbClr val="99CC00">
                      <a:gamma/>
                      <a:shade val="46275"/>
                      <a:invGamma/>
                    </a:srgbClr>
                  </a:gs>
                </a:gsLst>
                <a:lin ang="5400000" scaled="1"/>
              </a:gradFill>
              <a:ln w="12700">
                <a:solidFill>
                  <a:srgbClr val="99CC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74874" name="Oval 122"/>
              <p:cNvSpPr>
                <a:spLocks noChangeArrowheads="1"/>
              </p:cNvSpPr>
              <p:nvPr/>
            </p:nvSpPr>
            <p:spPr bwMode="auto">
              <a:xfrm>
                <a:off x="2623" y="3408"/>
                <a:ext cx="154" cy="144"/>
              </a:xfrm>
              <a:prstGeom prst="ellipse">
                <a:avLst/>
              </a:prstGeom>
              <a:gradFill rotWithShape="0">
                <a:gsLst>
                  <a:gs pos="0">
                    <a:srgbClr val="99CC00"/>
                  </a:gs>
                  <a:gs pos="100000">
                    <a:srgbClr val="99CC00">
                      <a:gamma/>
                      <a:shade val="46275"/>
                      <a:invGamma/>
                    </a:srgbClr>
                  </a:gs>
                </a:gsLst>
                <a:lin ang="5400000" scaled="1"/>
              </a:gradFill>
              <a:ln w="12700">
                <a:solidFill>
                  <a:srgbClr val="99CC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74875" name="Oval 123"/>
              <p:cNvSpPr>
                <a:spLocks noChangeArrowheads="1"/>
              </p:cNvSpPr>
              <p:nvPr/>
            </p:nvSpPr>
            <p:spPr bwMode="auto">
              <a:xfrm>
                <a:off x="2623" y="3552"/>
                <a:ext cx="154" cy="144"/>
              </a:xfrm>
              <a:prstGeom prst="ellipse">
                <a:avLst/>
              </a:prstGeom>
              <a:gradFill rotWithShape="0">
                <a:gsLst>
                  <a:gs pos="0">
                    <a:srgbClr val="99CC00"/>
                  </a:gs>
                  <a:gs pos="100000">
                    <a:srgbClr val="99CC00">
                      <a:gamma/>
                      <a:shade val="46275"/>
                      <a:invGamma/>
                    </a:srgbClr>
                  </a:gs>
                </a:gsLst>
                <a:lin ang="5400000" scaled="1"/>
              </a:gradFill>
              <a:ln w="12700">
                <a:solidFill>
                  <a:srgbClr val="99CC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sp>
          <p:nvSpPr>
            <p:cNvPr id="74876" name="Rectangle 124"/>
            <p:cNvSpPr>
              <a:spLocks noChangeArrowheads="1"/>
            </p:cNvSpPr>
            <p:nvPr/>
          </p:nvSpPr>
          <p:spPr bwMode="auto">
            <a:xfrm>
              <a:off x="240" y="3984"/>
              <a:ext cx="5232" cy="336"/>
            </a:xfrm>
            <a:prstGeom prst="rect">
              <a:avLst/>
            </a:prstGeom>
            <a:solidFill>
              <a:schemeClr val="accent1"/>
            </a:solidFill>
            <a:ln w="12700">
              <a:solidFill>
                <a:schemeClr val="accent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sz="3200">
                  <a:solidFill>
                    <a:schemeClr val="bg2"/>
                  </a:solidFill>
                </a:rPr>
                <a:t>Solide                 liquide                  gaz</a:t>
              </a:r>
            </a:p>
            <a:p>
              <a:pPr algn="ctr"/>
              <a:endParaRPr lang="fr-FR" sz="2800"/>
            </a:p>
          </p:txBody>
        </p:sp>
      </p:gr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4755">
                                            <p:txEl>
                                              <p:pRg st="0" end="0"/>
                                            </p:txEl>
                                          </p:spTgt>
                                        </p:tgtEl>
                                        <p:attrNameLst>
                                          <p:attrName>style.visibility</p:attrName>
                                        </p:attrNameLst>
                                      </p:cBhvr>
                                      <p:to>
                                        <p:strVal val="visible"/>
                                      </p:to>
                                    </p:set>
                                    <p:anim calcmode="lin" valueType="num">
                                      <p:cBhvr additive="base">
                                        <p:cTn id="7" dur="500" fill="hold"/>
                                        <p:tgtEl>
                                          <p:spTgt spid="7475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475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4755">
                                            <p:txEl>
                                              <p:pRg st="2" end="2"/>
                                            </p:txEl>
                                          </p:spTgt>
                                        </p:tgtEl>
                                        <p:attrNameLst>
                                          <p:attrName>style.visibility</p:attrName>
                                        </p:attrNameLst>
                                      </p:cBhvr>
                                      <p:to>
                                        <p:strVal val="visible"/>
                                      </p:to>
                                    </p:set>
                                    <p:anim calcmode="lin" valueType="num">
                                      <p:cBhvr additive="base">
                                        <p:cTn id="13" dur="500" fill="hold"/>
                                        <p:tgtEl>
                                          <p:spTgt spid="74755">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4755">
                                            <p:txEl>
                                              <p:pRg st="2" end="2"/>
                                            </p:tx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74755">
                                            <p:txEl>
                                              <p:pRg st="3" end="3"/>
                                            </p:txEl>
                                          </p:spTgt>
                                        </p:tgtEl>
                                        <p:attrNameLst>
                                          <p:attrName>style.visibility</p:attrName>
                                        </p:attrNameLst>
                                      </p:cBhvr>
                                      <p:to>
                                        <p:strVal val="visible"/>
                                      </p:to>
                                    </p:set>
                                    <p:anim calcmode="lin" valueType="num">
                                      <p:cBhvr additive="base">
                                        <p:cTn id="17" dur="500" fill="hold"/>
                                        <p:tgtEl>
                                          <p:spTgt spid="74755">
                                            <p:txEl>
                                              <p:pRg st="3" end="3"/>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74755">
                                            <p:txEl>
                                              <p:pRg st="3" end="3"/>
                                            </p:tx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74755">
                                            <p:txEl>
                                              <p:pRg st="4" end="4"/>
                                            </p:txEl>
                                          </p:spTgt>
                                        </p:tgtEl>
                                        <p:attrNameLst>
                                          <p:attrName>style.visibility</p:attrName>
                                        </p:attrNameLst>
                                      </p:cBhvr>
                                      <p:to>
                                        <p:strVal val="visible"/>
                                      </p:to>
                                    </p:set>
                                    <p:anim calcmode="lin" valueType="num">
                                      <p:cBhvr additive="base">
                                        <p:cTn id="21" dur="500" fill="hold"/>
                                        <p:tgtEl>
                                          <p:spTgt spid="74755">
                                            <p:txEl>
                                              <p:pRg st="4" end="4"/>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74755">
                                            <p:txEl>
                                              <p:pRg st="4" end="4"/>
                                            </p:txEl>
                                          </p:spTgt>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74755">
                                            <p:txEl>
                                              <p:pRg st="5" end="5"/>
                                            </p:txEl>
                                          </p:spTgt>
                                        </p:tgtEl>
                                        <p:attrNameLst>
                                          <p:attrName>style.visibility</p:attrName>
                                        </p:attrNameLst>
                                      </p:cBhvr>
                                      <p:to>
                                        <p:strVal val="visible"/>
                                      </p:to>
                                    </p:set>
                                    <p:anim calcmode="lin" valueType="num">
                                      <p:cBhvr additive="base">
                                        <p:cTn id="25" dur="500" fill="hold"/>
                                        <p:tgtEl>
                                          <p:spTgt spid="74755">
                                            <p:txEl>
                                              <p:pRg st="5" end="5"/>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74755">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74755">
                                            <p:txEl>
                                              <p:pRg st="7" end="7"/>
                                            </p:txEl>
                                          </p:spTgt>
                                        </p:tgtEl>
                                        <p:attrNameLst>
                                          <p:attrName>style.visibility</p:attrName>
                                        </p:attrNameLst>
                                      </p:cBhvr>
                                      <p:to>
                                        <p:strVal val="visible"/>
                                      </p:to>
                                    </p:set>
                                    <p:anim calcmode="lin" valueType="num">
                                      <p:cBhvr additive="base">
                                        <p:cTn id="31" dur="500" fill="hold"/>
                                        <p:tgtEl>
                                          <p:spTgt spid="74755">
                                            <p:txEl>
                                              <p:pRg st="7" end="7"/>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74755">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5" grpId="0" build="p"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457200" y="228600"/>
            <a:ext cx="8234363" cy="609600"/>
          </a:xfrm>
        </p:spPr>
        <p:txBody>
          <a:bodyPr/>
          <a:lstStyle/>
          <a:p>
            <a:r>
              <a:rPr lang="fr-FR" sz="3600">
                <a:solidFill>
                  <a:srgbClr val="00FFFF"/>
                </a:solidFill>
                <a:latin typeface="Arial" charset="0"/>
              </a:rPr>
              <a:t>Les trois types de liaison interatomique</a:t>
            </a:r>
          </a:p>
        </p:txBody>
      </p:sp>
      <p:sp>
        <p:nvSpPr>
          <p:cNvPr id="89091" name="Text Box 3"/>
          <p:cNvSpPr txBox="1">
            <a:spLocks noChangeArrowheads="1"/>
          </p:cNvSpPr>
          <p:nvPr/>
        </p:nvSpPr>
        <p:spPr bwMode="auto">
          <a:xfrm>
            <a:off x="381000" y="5943600"/>
            <a:ext cx="830738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sz="2800">
                <a:solidFill>
                  <a:schemeClr val="bg1"/>
                </a:solidFill>
              </a:rPr>
              <a:t>Liaison ionique      liaison covalente     liaison métallique</a:t>
            </a:r>
          </a:p>
        </p:txBody>
      </p:sp>
      <p:grpSp>
        <p:nvGrpSpPr>
          <p:cNvPr id="89092" name="Group 4"/>
          <p:cNvGrpSpPr>
            <a:grpSpLocks/>
          </p:cNvGrpSpPr>
          <p:nvPr/>
        </p:nvGrpSpPr>
        <p:grpSpPr bwMode="auto">
          <a:xfrm>
            <a:off x="3200400" y="1295400"/>
            <a:ext cx="2743200" cy="4419600"/>
            <a:chOff x="2016" y="816"/>
            <a:chExt cx="1728" cy="2784"/>
          </a:xfrm>
        </p:grpSpPr>
        <p:sp>
          <p:nvSpPr>
            <p:cNvPr id="89093" name="Rectangle 5"/>
            <p:cNvSpPr>
              <a:spLocks noChangeArrowheads="1"/>
            </p:cNvSpPr>
            <p:nvPr/>
          </p:nvSpPr>
          <p:spPr bwMode="auto">
            <a:xfrm>
              <a:off x="2016" y="816"/>
              <a:ext cx="1728" cy="2784"/>
            </a:xfrm>
            <a:prstGeom prst="rect">
              <a:avLst/>
            </a:prstGeom>
            <a:solidFill>
              <a:srgbClr val="C0C0C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nvGrpSpPr>
            <p:cNvPr id="89094" name="Group 6"/>
            <p:cNvGrpSpPr>
              <a:grpSpLocks/>
            </p:cNvGrpSpPr>
            <p:nvPr/>
          </p:nvGrpSpPr>
          <p:grpSpPr bwMode="auto">
            <a:xfrm rot="3205185">
              <a:off x="2270" y="2837"/>
              <a:ext cx="578" cy="572"/>
              <a:chOff x="3792" y="1920"/>
              <a:chExt cx="720" cy="624"/>
            </a:xfrm>
          </p:grpSpPr>
          <p:sp>
            <p:nvSpPr>
              <p:cNvPr id="89095" name="Oval 7"/>
              <p:cNvSpPr>
                <a:spLocks noChangeArrowheads="1"/>
              </p:cNvSpPr>
              <p:nvPr/>
            </p:nvSpPr>
            <p:spPr bwMode="auto">
              <a:xfrm>
                <a:off x="3792" y="2160"/>
                <a:ext cx="432" cy="384"/>
              </a:xfrm>
              <a:prstGeom prst="ellipse">
                <a:avLst/>
              </a:prstGeom>
              <a:gradFill rotWithShape="0">
                <a:gsLst>
                  <a:gs pos="0">
                    <a:srgbClr val="FF00FF"/>
                  </a:gs>
                  <a:gs pos="100000">
                    <a:srgbClr val="FF00FF">
                      <a:gamma/>
                      <a:shade val="30196"/>
                      <a:invGamma/>
                    </a:srgbClr>
                  </a:gs>
                </a:gsLst>
                <a:lin ang="5400000" scaled="1"/>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9096" name="Oval 8"/>
              <p:cNvSpPr>
                <a:spLocks noChangeArrowheads="1"/>
              </p:cNvSpPr>
              <p:nvPr/>
            </p:nvSpPr>
            <p:spPr bwMode="auto">
              <a:xfrm>
                <a:off x="4032" y="1920"/>
                <a:ext cx="480" cy="432"/>
              </a:xfrm>
              <a:prstGeom prst="ellipse">
                <a:avLst/>
              </a:prstGeom>
              <a:gradFill rotWithShape="0">
                <a:gsLst>
                  <a:gs pos="0">
                    <a:srgbClr val="FF6600"/>
                  </a:gs>
                  <a:gs pos="100000">
                    <a:srgbClr val="FF6600">
                      <a:gamma/>
                      <a:shade val="30196"/>
                      <a:invGamma/>
                    </a:srgbClr>
                  </a:gs>
                </a:gsLst>
                <a:lin ang="5400000" scaled="1"/>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grpSp>
          <p:nvGrpSpPr>
            <p:cNvPr id="89097" name="Group 9"/>
            <p:cNvGrpSpPr>
              <a:grpSpLocks/>
            </p:cNvGrpSpPr>
            <p:nvPr/>
          </p:nvGrpSpPr>
          <p:grpSpPr bwMode="auto">
            <a:xfrm rot="4068170">
              <a:off x="2979" y="2834"/>
              <a:ext cx="578" cy="572"/>
              <a:chOff x="3792" y="1920"/>
              <a:chExt cx="720" cy="624"/>
            </a:xfrm>
          </p:grpSpPr>
          <p:sp>
            <p:nvSpPr>
              <p:cNvPr id="89098" name="Oval 10"/>
              <p:cNvSpPr>
                <a:spLocks noChangeArrowheads="1"/>
              </p:cNvSpPr>
              <p:nvPr/>
            </p:nvSpPr>
            <p:spPr bwMode="auto">
              <a:xfrm>
                <a:off x="3792" y="2160"/>
                <a:ext cx="432" cy="384"/>
              </a:xfrm>
              <a:prstGeom prst="ellipse">
                <a:avLst/>
              </a:prstGeom>
              <a:gradFill rotWithShape="0">
                <a:gsLst>
                  <a:gs pos="0">
                    <a:srgbClr val="FF00FF"/>
                  </a:gs>
                  <a:gs pos="100000">
                    <a:srgbClr val="FF00FF">
                      <a:gamma/>
                      <a:shade val="30196"/>
                      <a:invGamma/>
                    </a:srgbClr>
                  </a:gs>
                </a:gsLst>
                <a:lin ang="5400000" scaled="1"/>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9099" name="Oval 11"/>
              <p:cNvSpPr>
                <a:spLocks noChangeArrowheads="1"/>
              </p:cNvSpPr>
              <p:nvPr/>
            </p:nvSpPr>
            <p:spPr bwMode="auto">
              <a:xfrm>
                <a:off x="4032" y="1920"/>
                <a:ext cx="480" cy="432"/>
              </a:xfrm>
              <a:prstGeom prst="ellipse">
                <a:avLst/>
              </a:prstGeom>
              <a:gradFill rotWithShape="0">
                <a:gsLst>
                  <a:gs pos="0">
                    <a:srgbClr val="FF6600"/>
                  </a:gs>
                  <a:gs pos="100000">
                    <a:srgbClr val="FF6600">
                      <a:gamma/>
                      <a:shade val="30196"/>
                      <a:invGamma/>
                    </a:srgbClr>
                  </a:gs>
                </a:gsLst>
                <a:lin ang="5400000" scaled="1"/>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sp>
          <p:nvSpPr>
            <p:cNvPr id="89100" name="Oval 12"/>
            <p:cNvSpPr>
              <a:spLocks noChangeArrowheads="1"/>
            </p:cNvSpPr>
            <p:nvPr/>
          </p:nvSpPr>
          <p:spPr bwMode="auto">
            <a:xfrm>
              <a:off x="2904" y="912"/>
              <a:ext cx="440" cy="375"/>
            </a:xfrm>
            <a:prstGeom prst="ellipse">
              <a:avLst/>
            </a:prstGeom>
            <a:gradFill rotWithShape="0">
              <a:gsLst>
                <a:gs pos="0">
                  <a:srgbClr val="FF6600"/>
                </a:gs>
                <a:gs pos="100000">
                  <a:srgbClr val="FF6600">
                    <a:gamma/>
                    <a:shade val="30196"/>
                    <a:invGamma/>
                  </a:srgbClr>
                </a:gs>
              </a:gsLst>
              <a:lin ang="5400000" scaled="1"/>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9101" name="Oval 13"/>
            <p:cNvSpPr>
              <a:spLocks noChangeArrowheads="1"/>
            </p:cNvSpPr>
            <p:nvPr/>
          </p:nvSpPr>
          <p:spPr bwMode="auto">
            <a:xfrm>
              <a:off x="2200" y="954"/>
              <a:ext cx="396" cy="333"/>
            </a:xfrm>
            <a:prstGeom prst="ellipse">
              <a:avLst/>
            </a:prstGeom>
            <a:gradFill rotWithShape="0">
              <a:gsLst>
                <a:gs pos="0">
                  <a:srgbClr val="FF00FF"/>
                </a:gs>
                <a:gs pos="100000">
                  <a:srgbClr val="FF00FF">
                    <a:gamma/>
                    <a:shade val="30196"/>
                    <a:invGamma/>
                  </a:srgbClr>
                </a:gs>
              </a:gsLst>
              <a:lin ang="5400000" scaled="1"/>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9102" name="Line 14"/>
            <p:cNvSpPr>
              <a:spLocks noChangeShapeType="1"/>
            </p:cNvSpPr>
            <p:nvPr/>
          </p:nvSpPr>
          <p:spPr bwMode="auto">
            <a:xfrm>
              <a:off x="2552" y="1287"/>
              <a:ext cx="220" cy="209"/>
            </a:xfrm>
            <a:prstGeom prst="line">
              <a:avLst/>
            </a:prstGeom>
            <a:noFill/>
            <a:ln w="28575">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89103" name="Line 15"/>
            <p:cNvSpPr>
              <a:spLocks noChangeShapeType="1"/>
            </p:cNvSpPr>
            <p:nvPr/>
          </p:nvSpPr>
          <p:spPr bwMode="auto">
            <a:xfrm flipH="1">
              <a:off x="2816" y="1287"/>
              <a:ext cx="176" cy="209"/>
            </a:xfrm>
            <a:prstGeom prst="line">
              <a:avLst/>
            </a:prstGeom>
            <a:noFill/>
            <a:ln w="28575">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89104" name="Oval 16"/>
            <p:cNvSpPr>
              <a:spLocks noChangeArrowheads="1"/>
            </p:cNvSpPr>
            <p:nvPr/>
          </p:nvSpPr>
          <p:spPr bwMode="auto">
            <a:xfrm>
              <a:off x="2420" y="1538"/>
              <a:ext cx="396" cy="333"/>
            </a:xfrm>
            <a:prstGeom prst="ellipse">
              <a:avLst/>
            </a:prstGeom>
            <a:gradFill rotWithShape="0">
              <a:gsLst>
                <a:gs pos="0">
                  <a:srgbClr val="FF00FF"/>
                </a:gs>
                <a:gs pos="100000">
                  <a:srgbClr val="FF00FF">
                    <a:gamma/>
                    <a:shade val="30196"/>
                    <a:invGamma/>
                  </a:srgbClr>
                </a:gs>
              </a:gsLst>
              <a:lin ang="5400000" scaled="1"/>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9105" name="Oval 17"/>
            <p:cNvSpPr>
              <a:spLocks noChangeArrowheads="1"/>
            </p:cNvSpPr>
            <p:nvPr/>
          </p:nvSpPr>
          <p:spPr bwMode="auto">
            <a:xfrm>
              <a:off x="2728" y="1496"/>
              <a:ext cx="440" cy="375"/>
            </a:xfrm>
            <a:prstGeom prst="ellipse">
              <a:avLst/>
            </a:prstGeom>
            <a:gradFill rotWithShape="0">
              <a:gsLst>
                <a:gs pos="0">
                  <a:srgbClr val="FF6600"/>
                </a:gs>
                <a:gs pos="100000">
                  <a:srgbClr val="FF6600">
                    <a:gamma/>
                    <a:shade val="30196"/>
                    <a:invGamma/>
                  </a:srgbClr>
                </a:gs>
              </a:gsLst>
              <a:lin ang="5400000" scaled="1"/>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9106" name="Rectangle 18"/>
            <p:cNvSpPr>
              <a:spLocks noChangeArrowheads="1"/>
            </p:cNvSpPr>
            <p:nvPr/>
          </p:nvSpPr>
          <p:spPr bwMode="auto">
            <a:xfrm>
              <a:off x="2244" y="995"/>
              <a:ext cx="31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2000" b="1"/>
                <a:t>Cl </a:t>
              </a:r>
            </a:p>
          </p:txBody>
        </p:sp>
        <p:sp>
          <p:nvSpPr>
            <p:cNvPr id="89107" name="Rectangle 19"/>
            <p:cNvSpPr>
              <a:spLocks noChangeArrowheads="1"/>
            </p:cNvSpPr>
            <p:nvPr/>
          </p:nvSpPr>
          <p:spPr bwMode="auto">
            <a:xfrm>
              <a:off x="2992" y="995"/>
              <a:ext cx="29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2000" b="1"/>
                <a:t>Br</a:t>
              </a:r>
            </a:p>
          </p:txBody>
        </p:sp>
        <p:sp>
          <p:nvSpPr>
            <p:cNvPr id="89108" name="Rectangle 20"/>
            <p:cNvSpPr>
              <a:spLocks noChangeArrowheads="1"/>
            </p:cNvSpPr>
            <p:nvPr/>
          </p:nvSpPr>
          <p:spPr bwMode="auto">
            <a:xfrm>
              <a:off x="2464" y="1579"/>
              <a:ext cx="65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2000" b="1"/>
                <a:t>Cl     Br</a:t>
              </a:r>
            </a:p>
          </p:txBody>
        </p:sp>
        <p:sp>
          <p:nvSpPr>
            <p:cNvPr id="89109" name="Line 21"/>
            <p:cNvSpPr>
              <a:spLocks noChangeShapeType="1"/>
            </p:cNvSpPr>
            <p:nvPr/>
          </p:nvSpPr>
          <p:spPr bwMode="auto">
            <a:xfrm>
              <a:off x="2688" y="1728"/>
              <a:ext cx="176" cy="0"/>
            </a:xfrm>
            <a:prstGeom prst="line">
              <a:avLst/>
            </a:prstGeom>
            <a:noFill/>
            <a:ln w="2857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nvGrpSpPr>
            <p:cNvPr id="89110" name="Group 22"/>
            <p:cNvGrpSpPr>
              <a:grpSpLocks/>
            </p:cNvGrpSpPr>
            <p:nvPr/>
          </p:nvGrpSpPr>
          <p:grpSpPr bwMode="auto">
            <a:xfrm>
              <a:off x="2112" y="2038"/>
              <a:ext cx="660" cy="543"/>
              <a:chOff x="3792" y="1920"/>
              <a:chExt cx="720" cy="624"/>
            </a:xfrm>
          </p:grpSpPr>
          <p:sp>
            <p:nvSpPr>
              <p:cNvPr id="89111" name="Oval 23"/>
              <p:cNvSpPr>
                <a:spLocks noChangeArrowheads="1"/>
              </p:cNvSpPr>
              <p:nvPr/>
            </p:nvSpPr>
            <p:spPr bwMode="auto">
              <a:xfrm>
                <a:off x="3792" y="2160"/>
                <a:ext cx="432" cy="384"/>
              </a:xfrm>
              <a:prstGeom prst="ellipse">
                <a:avLst/>
              </a:prstGeom>
              <a:gradFill rotWithShape="0">
                <a:gsLst>
                  <a:gs pos="0">
                    <a:srgbClr val="FF00FF"/>
                  </a:gs>
                  <a:gs pos="100000">
                    <a:srgbClr val="FF00FF">
                      <a:gamma/>
                      <a:shade val="30196"/>
                      <a:invGamma/>
                    </a:srgbClr>
                  </a:gs>
                </a:gsLst>
                <a:lin ang="5400000" scaled="1"/>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9112" name="Oval 24"/>
              <p:cNvSpPr>
                <a:spLocks noChangeArrowheads="1"/>
              </p:cNvSpPr>
              <p:nvPr/>
            </p:nvSpPr>
            <p:spPr bwMode="auto">
              <a:xfrm>
                <a:off x="4032" y="1920"/>
                <a:ext cx="480" cy="432"/>
              </a:xfrm>
              <a:prstGeom prst="ellipse">
                <a:avLst/>
              </a:prstGeom>
              <a:gradFill rotWithShape="0">
                <a:gsLst>
                  <a:gs pos="0">
                    <a:srgbClr val="FF6600"/>
                  </a:gs>
                  <a:gs pos="100000">
                    <a:srgbClr val="FF6600">
                      <a:gamma/>
                      <a:shade val="30196"/>
                      <a:invGamma/>
                    </a:srgbClr>
                  </a:gs>
                </a:gsLst>
                <a:lin ang="5400000" scaled="1"/>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grpSp>
          <p:nvGrpSpPr>
            <p:cNvPr id="89113" name="Group 25"/>
            <p:cNvGrpSpPr>
              <a:grpSpLocks/>
            </p:cNvGrpSpPr>
            <p:nvPr/>
          </p:nvGrpSpPr>
          <p:grpSpPr bwMode="auto">
            <a:xfrm rot="1405866">
              <a:off x="2553" y="2405"/>
              <a:ext cx="616" cy="542"/>
              <a:chOff x="3792" y="1920"/>
              <a:chExt cx="720" cy="624"/>
            </a:xfrm>
          </p:grpSpPr>
          <p:sp>
            <p:nvSpPr>
              <p:cNvPr id="89114" name="Oval 26"/>
              <p:cNvSpPr>
                <a:spLocks noChangeArrowheads="1"/>
              </p:cNvSpPr>
              <p:nvPr/>
            </p:nvSpPr>
            <p:spPr bwMode="auto">
              <a:xfrm>
                <a:off x="3792" y="2160"/>
                <a:ext cx="432" cy="384"/>
              </a:xfrm>
              <a:prstGeom prst="ellipse">
                <a:avLst/>
              </a:prstGeom>
              <a:gradFill rotWithShape="0">
                <a:gsLst>
                  <a:gs pos="0">
                    <a:srgbClr val="FF00FF"/>
                  </a:gs>
                  <a:gs pos="100000">
                    <a:srgbClr val="FF00FF">
                      <a:gamma/>
                      <a:shade val="30196"/>
                      <a:invGamma/>
                    </a:srgbClr>
                  </a:gs>
                </a:gsLst>
                <a:lin ang="5400000" scaled="1"/>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9115" name="Oval 27"/>
              <p:cNvSpPr>
                <a:spLocks noChangeArrowheads="1"/>
              </p:cNvSpPr>
              <p:nvPr/>
            </p:nvSpPr>
            <p:spPr bwMode="auto">
              <a:xfrm>
                <a:off x="4032" y="1920"/>
                <a:ext cx="480" cy="432"/>
              </a:xfrm>
              <a:prstGeom prst="ellipse">
                <a:avLst/>
              </a:prstGeom>
              <a:gradFill rotWithShape="0">
                <a:gsLst>
                  <a:gs pos="0">
                    <a:srgbClr val="FF6600"/>
                  </a:gs>
                  <a:gs pos="100000">
                    <a:srgbClr val="FF6600">
                      <a:gamma/>
                      <a:shade val="30196"/>
                      <a:invGamma/>
                    </a:srgbClr>
                  </a:gs>
                </a:gsLst>
                <a:lin ang="5400000" scaled="1"/>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grpSp>
          <p:nvGrpSpPr>
            <p:cNvPr id="89116" name="Group 28"/>
            <p:cNvGrpSpPr>
              <a:grpSpLocks/>
            </p:cNvGrpSpPr>
            <p:nvPr/>
          </p:nvGrpSpPr>
          <p:grpSpPr bwMode="auto">
            <a:xfrm rot="-3663278">
              <a:off x="3092" y="2130"/>
              <a:ext cx="559" cy="544"/>
              <a:chOff x="3792" y="1920"/>
              <a:chExt cx="720" cy="624"/>
            </a:xfrm>
          </p:grpSpPr>
          <p:sp>
            <p:nvSpPr>
              <p:cNvPr id="89117" name="Oval 29"/>
              <p:cNvSpPr>
                <a:spLocks noChangeArrowheads="1"/>
              </p:cNvSpPr>
              <p:nvPr/>
            </p:nvSpPr>
            <p:spPr bwMode="auto">
              <a:xfrm>
                <a:off x="3792" y="2160"/>
                <a:ext cx="432" cy="384"/>
              </a:xfrm>
              <a:prstGeom prst="ellipse">
                <a:avLst/>
              </a:prstGeom>
              <a:gradFill rotWithShape="0">
                <a:gsLst>
                  <a:gs pos="0">
                    <a:srgbClr val="FF00FF"/>
                  </a:gs>
                  <a:gs pos="100000">
                    <a:srgbClr val="FF00FF">
                      <a:gamma/>
                      <a:shade val="30196"/>
                      <a:invGamma/>
                    </a:srgbClr>
                  </a:gs>
                </a:gsLst>
                <a:lin ang="5400000" scaled="1"/>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9118" name="Oval 30"/>
              <p:cNvSpPr>
                <a:spLocks noChangeArrowheads="1"/>
              </p:cNvSpPr>
              <p:nvPr/>
            </p:nvSpPr>
            <p:spPr bwMode="auto">
              <a:xfrm>
                <a:off x="4032" y="1920"/>
                <a:ext cx="480" cy="432"/>
              </a:xfrm>
              <a:prstGeom prst="ellipse">
                <a:avLst/>
              </a:prstGeom>
              <a:gradFill rotWithShape="0">
                <a:gsLst>
                  <a:gs pos="0">
                    <a:srgbClr val="FF6600"/>
                  </a:gs>
                  <a:gs pos="100000">
                    <a:srgbClr val="FF6600">
                      <a:gamma/>
                      <a:shade val="30196"/>
                      <a:invGamma/>
                    </a:srgbClr>
                  </a:gs>
                </a:gsLst>
                <a:lin ang="5400000" scaled="1"/>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grpSp>
      <p:grpSp>
        <p:nvGrpSpPr>
          <p:cNvPr id="89119" name="Group 31"/>
          <p:cNvGrpSpPr>
            <a:grpSpLocks/>
          </p:cNvGrpSpPr>
          <p:nvPr/>
        </p:nvGrpSpPr>
        <p:grpSpPr bwMode="auto">
          <a:xfrm>
            <a:off x="228600" y="1143000"/>
            <a:ext cx="2743200" cy="4572000"/>
            <a:chOff x="144" y="720"/>
            <a:chExt cx="1728" cy="2880"/>
          </a:xfrm>
        </p:grpSpPr>
        <p:sp>
          <p:nvSpPr>
            <p:cNvPr id="89120" name="Rectangle 32"/>
            <p:cNvSpPr>
              <a:spLocks noChangeArrowheads="1"/>
            </p:cNvSpPr>
            <p:nvPr/>
          </p:nvSpPr>
          <p:spPr bwMode="auto">
            <a:xfrm>
              <a:off x="144" y="816"/>
              <a:ext cx="1728" cy="2784"/>
            </a:xfrm>
            <a:prstGeom prst="rect">
              <a:avLst/>
            </a:prstGeom>
            <a:solidFill>
              <a:srgbClr val="C0C0C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nvGrpSpPr>
            <p:cNvPr id="89121" name="Group 33"/>
            <p:cNvGrpSpPr>
              <a:grpSpLocks/>
            </p:cNvGrpSpPr>
            <p:nvPr/>
          </p:nvGrpSpPr>
          <p:grpSpPr bwMode="auto">
            <a:xfrm>
              <a:off x="192" y="1968"/>
              <a:ext cx="1680" cy="1496"/>
              <a:chOff x="720" y="1392"/>
              <a:chExt cx="2160" cy="1954"/>
            </a:xfrm>
          </p:grpSpPr>
          <p:grpSp>
            <p:nvGrpSpPr>
              <p:cNvPr id="89122" name="Group 34"/>
              <p:cNvGrpSpPr>
                <a:grpSpLocks/>
              </p:cNvGrpSpPr>
              <p:nvPr/>
            </p:nvGrpSpPr>
            <p:grpSpPr bwMode="auto">
              <a:xfrm>
                <a:off x="720" y="1392"/>
                <a:ext cx="1632" cy="1426"/>
                <a:chOff x="720" y="1392"/>
                <a:chExt cx="1632" cy="1426"/>
              </a:xfrm>
            </p:grpSpPr>
            <p:grpSp>
              <p:nvGrpSpPr>
                <p:cNvPr id="89123" name="Group 35"/>
                <p:cNvGrpSpPr>
                  <a:grpSpLocks/>
                </p:cNvGrpSpPr>
                <p:nvPr/>
              </p:nvGrpSpPr>
              <p:grpSpPr bwMode="auto">
                <a:xfrm>
                  <a:off x="720" y="1392"/>
                  <a:ext cx="1632" cy="754"/>
                  <a:chOff x="720" y="1392"/>
                  <a:chExt cx="1632" cy="754"/>
                </a:xfrm>
              </p:grpSpPr>
              <p:grpSp>
                <p:nvGrpSpPr>
                  <p:cNvPr id="89124" name="Group 36"/>
                  <p:cNvGrpSpPr>
                    <a:grpSpLocks/>
                  </p:cNvGrpSpPr>
                  <p:nvPr/>
                </p:nvGrpSpPr>
                <p:grpSpPr bwMode="auto">
                  <a:xfrm>
                    <a:off x="720" y="1392"/>
                    <a:ext cx="480" cy="706"/>
                    <a:chOff x="816" y="2112"/>
                    <a:chExt cx="480" cy="706"/>
                  </a:xfrm>
                </p:grpSpPr>
                <p:sp>
                  <p:nvSpPr>
                    <p:cNvPr id="89125" name="Oval 37"/>
                    <p:cNvSpPr>
                      <a:spLocks noChangeArrowheads="1"/>
                    </p:cNvSpPr>
                    <p:nvPr/>
                  </p:nvSpPr>
                  <p:spPr bwMode="auto">
                    <a:xfrm>
                      <a:off x="912" y="2544"/>
                      <a:ext cx="288" cy="274"/>
                    </a:xfrm>
                    <a:prstGeom prst="ellipse">
                      <a:avLst/>
                    </a:prstGeom>
                    <a:gradFill rotWithShape="0">
                      <a:gsLst>
                        <a:gs pos="0">
                          <a:srgbClr val="666699"/>
                        </a:gs>
                        <a:gs pos="100000">
                          <a:srgbClr val="666699">
                            <a:gamma/>
                            <a:shade val="33333"/>
                            <a:invGamma/>
                          </a:srgbClr>
                        </a:gs>
                      </a:gsLst>
                      <a:lin ang="5400000" scaled="1"/>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9126" name="Oval 38"/>
                    <p:cNvSpPr>
                      <a:spLocks noChangeArrowheads="1"/>
                    </p:cNvSpPr>
                    <p:nvPr/>
                  </p:nvSpPr>
                  <p:spPr bwMode="auto">
                    <a:xfrm>
                      <a:off x="816" y="2112"/>
                      <a:ext cx="480" cy="446"/>
                    </a:xfrm>
                    <a:prstGeom prst="ellipse">
                      <a:avLst/>
                    </a:prstGeom>
                    <a:gradFill rotWithShape="0">
                      <a:gsLst>
                        <a:gs pos="0">
                          <a:srgbClr val="99CC00"/>
                        </a:gs>
                        <a:gs pos="100000">
                          <a:srgbClr val="99CC00">
                            <a:gamma/>
                            <a:shade val="27451"/>
                            <a:invGamma/>
                          </a:srgbClr>
                        </a:gs>
                      </a:gsLst>
                      <a:lin ang="5400000" scaled="1"/>
                    </a:gradFill>
                    <a:ln>
                      <a:noFill/>
                    </a:ln>
                    <a:effectLst/>
                    <a:extLst>
                      <a:ext uri="{91240B29-F687-4F45-9708-019B960494DF}">
                        <a14:hiddenLine xmlns:a14="http://schemas.microsoft.com/office/drawing/2010/main" w="12700">
                          <a:solidFill>
                            <a:srgbClr val="339966"/>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grpSp>
                <p:nvGrpSpPr>
                  <p:cNvPr id="89127" name="Group 39"/>
                  <p:cNvGrpSpPr>
                    <a:grpSpLocks/>
                  </p:cNvGrpSpPr>
                  <p:nvPr/>
                </p:nvGrpSpPr>
                <p:grpSpPr bwMode="auto">
                  <a:xfrm>
                    <a:off x="1488" y="1392"/>
                    <a:ext cx="480" cy="706"/>
                    <a:chOff x="816" y="2112"/>
                    <a:chExt cx="480" cy="706"/>
                  </a:xfrm>
                </p:grpSpPr>
                <p:sp>
                  <p:nvSpPr>
                    <p:cNvPr id="89128" name="Oval 40"/>
                    <p:cNvSpPr>
                      <a:spLocks noChangeArrowheads="1"/>
                    </p:cNvSpPr>
                    <p:nvPr/>
                  </p:nvSpPr>
                  <p:spPr bwMode="auto">
                    <a:xfrm>
                      <a:off x="912" y="2544"/>
                      <a:ext cx="288" cy="274"/>
                    </a:xfrm>
                    <a:prstGeom prst="ellipse">
                      <a:avLst/>
                    </a:prstGeom>
                    <a:gradFill rotWithShape="0">
                      <a:gsLst>
                        <a:gs pos="0">
                          <a:srgbClr val="666699"/>
                        </a:gs>
                        <a:gs pos="100000">
                          <a:srgbClr val="666699">
                            <a:gamma/>
                            <a:shade val="33333"/>
                            <a:invGamma/>
                          </a:srgbClr>
                        </a:gs>
                      </a:gsLst>
                      <a:lin ang="5400000" scaled="1"/>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9129" name="Oval 41"/>
                    <p:cNvSpPr>
                      <a:spLocks noChangeArrowheads="1"/>
                    </p:cNvSpPr>
                    <p:nvPr/>
                  </p:nvSpPr>
                  <p:spPr bwMode="auto">
                    <a:xfrm>
                      <a:off x="816" y="2112"/>
                      <a:ext cx="480" cy="446"/>
                    </a:xfrm>
                    <a:prstGeom prst="ellipse">
                      <a:avLst/>
                    </a:prstGeom>
                    <a:gradFill rotWithShape="0">
                      <a:gsLst>
                        <a:gs pos="0">
                          <a:srgbClr val="99CC00"/>
                        </a:gs>
                        <a:gs pos="100000">
                          <a:srgbClr val="99CC00">
                            <a:gamma/>
                            <a:shade val="27451"/>
                            <a:invGamma/>
                          </a:srgbClr>
                        </a:gs>
                      </a:gsLst>
                      <a:lin ang="5400000" scaled="1"/>
                    </a:gradFill>
                    <a:ln>
                      <a:noFill/>
                    </a:ln>
                    <a:effectLst/>
                    <a:extLst>
                      <a:ext uri="{91240B29-F687-4F45-9708-019B960494DF}">
                        <a14:hiddenLine xmlns:a14="http://schemas.microsoft.com/office/drawing/2010/main" w="12700">
                          <a:solidFill>
                            <a:srgbClr val="339966"/>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grpSp>
                <p:nvGrpSpPr>
                  <p:cNvPr id="89130" name="Group 42"/>
                  <p:cNvGrpSpPr>
                    <a:grpSpLocks/>
                  </p:cNvGrpSpPr>
                  <p:nvPr/>
                </p:nvGrpSpPr>
                <p:grpSpPr bwMode="auto">
                  <a:xfrm flipV="1">
                    <a:off x="1104" y="1440"/>
                    <a:ext cx="480" cy="706"/>
                    <a:chOff x="816" y="2112"/>
                    <a:chExt cx="480" cy="706"/>
                  </a:xfrm>
                </p:grpSpPr>
                <p:sp>
                  <p:nvSpPr>
                    <p:cNvPr id="89131" name="Oval 43"/>
                    <p:cNvSpPr>
                      <a:spLocks noChangeArrowheads="1"/>
                    </p:cNvSpPr>
                    <p:nvPr/>
                  </p:nvSpPr>
                  <p:spPr bwMode="auto">
                    <a:xfrm>
                      <a:off x="912" y="2544"/>
                      <a:ext cx="288" cy="274"/>
                    </a:xfrm>
                    <a:prstGeom prst="ellipse">
                      <a:avLst/>
                    </a:prstGeom>
                    <a:gradFill rotWithShape="0">
                      <a:gsLst>
                        <a:gs pos="0">
                          <a:srgbClr val="666699"/>
                        </a:gs>
                        <a:gs pos="100000">
                          <a:srgbClr val="666699">
                            <a:gamma/>
                            <a:shade val="33333"/>
                            <a:invGamma/>
                          </a:srgbClr>
                        </a:gs>
                      </a:gsLst>
                      <a:lin ang="5400000" scaled="1"/>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9132" name="Oval 44"/>
                    <p:cNvSpPr>
                      <a:spLocks noChangeArrowheads="1"/>
                    </p:cNvSpPr>
                    <p:nvPr/>
                  </p:nvSpPr>
                  <p:spPr bwMode="auto">
                    <a:xfrm>
                      <a:off x="816" y="2112"/>
                      <a:ext cx="480" cy="446"/>
                    </a:xfrm>
                    <a:prstGeom prst="ellipse">
                      <a:avLst/>
                    </a:prstGeom>
                    <a:gradFill rotWithShape="0">
                      <a:gsLst>
                        <a:gs pos="0">
                          <a:srgbClr val="99CC00"/>
                        </a:gs>
                        <a:gs pos="100000">
                          <a:srgbClr val="99CC00">
                            <a:gamma/>
                            <a:shade val="27451"/>
                            <a:invGamma/>
                          </a:srgbClr>
                        </a:gs>
                      </a:gsLst>
                      <a:lin ang="5400000" scaled="1"/>
                    </a:gradFill>
                    <a:ln>
                      <a:noFill/>
                    </a:ln>
                    <a:effectLst/>
                    <a:extLst>
                      <a:ext uri="{91240B29-F687-4F45-9708-019B960494DF}">
                        <a14:hiddenLine xmlns:a14="http://schemas.microsoft.com/office/drawing/2010/main" w="12700">
                          <a:solidFill>
                            <a:srgbClr val="339966"/>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grpSp>
                <p:nvGrpSpPr>
                  <p:cNvPr id="89133" name="Group 45"/>
                  <p:cNvGrpSpPr>
                    <a:grpSpLocks/>
                  </p:cNvGrpSpPr>
                  <p:nvPr/>
                </p:nvGrpSpPr>
                <p:grpSpPr bwMode="auto">
                  <a:xfrm flipV="1">
                    <a:off x="1872" y="1440"/>
                    <a:ext cx="480" cy="706"/>
                    <a:chOff x="816" y="2112"/>
                    <a:chExt cx="480" cy="706"/>
                  </a:xfrm>
                </p:grpSpPr>
                <p:sp>
                  <p:nvSpPr>
                    <p:cNvPr id="89134" name="Oval 46"/>
                    <p:cNvSpPr>
                      <a:spLocks noChangeArrowheads="1"/>
                    </p:cNvSpPr>
                    <p:nvPr/>
                  </p:nvSpPr>
                  <p:spPr bwMode="auto">
                    <a:xfrm>
                      <a:off x="912" y="2544"/>
                      <a:ext cx="288" cy="274"/>
                    </a:xfrm>
                    <a:prstGeom prst="ellipse">
                      <a:avLst/>
                    </a:prstGeom>
                    <a:gradFill rotWithShape="0">
                      <a:gsLst>
                        <a:gs pos="0">
                          <a:srgbClr val="666699"/>
                        </a:gs>
                        <a:gs pos="100000">
                          <a:srgbClr val="666699">
                            <a:gamma/>
                            <a:shade val="33333"/>
                            <a:invGamma/>
                          </a:srgbClr>
                        </a:gs>
                      </a:gsLst>
                      <a:lin ang="5400000" scaled="1"/>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9135" name="Oval 47"/>
                    <p:cNvSpPr>
                      <a:spLocks noChangeArrowheads="1"/>
                    </p:cNvSpPr>
                    <p:nvPr/>
                  </p:nvSpPr>
                  <p:spPr bwMode="auto">
                    <a:xfrm>
                      <a:off x="816" y="2112"/>
                      <a:ext cx="480" cy="446"/>
                    </a:xfrm>
                    <a:prstGeom prst="ellipse">
                      <a:avLst/>
                    </a:prstGeom>
                    <a:gradFill rotWithShape="0">
                      <a:gsLst>
                        <a:gs pos="0">
                          <a:srgbClr val="99CC00"/>
                        </a:gs>
                        <a:gs pos="100000">
                          <a:srgbClr val="99CC00">
                            <a:gamma/>
                            <a:shade val="27451"/>
                            <a:invGamma/>
                          </a:srgbClr>
                        </a:gs>
                      </a:gsLst>
                      <a:lin ang="5400000" scaled="1"/>
                    </a:gradFill>
                    <a:ln>
                      <a:noFill/>
                    </a:ln>
                    <a:effectLst/>
                    <a:extLst>
                      <a:ext uri="{91240B29-F687-4F45-9708-019B960494DF}">
                        <a14:hiddenLine xmlns:a14="http://schemas.microsoft.com/office/drawing/2010/main" w="12700">
                          <a:solidFill>
                            <a:srgbClr val="339966"/>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grpSp>
            <p:grpSp>
              <p:nvGrpSpPr>
                <p:cNvPr id="89136" name="Group 48"/>
                <p:cNvGrpSpPr>
                  <a:grpSpLocks/>
                </p:cNvGrpSpPr>
                <p:nvPr/>
              </p:nvGrpSpPr>
              <p:grpSpPr bwMode="auto">
                <a:xfrm>
                  <a:off x="720" y="2064"/>
                  <a:ext cx="1632" cy="754"/>
                  <a:chOff x="720" y="1392"/>
                  <a:chExt cx="1632" cy="754"/>
                </a:xfrm>
              </p:grpSpPr>
              <p:grpSp>
                <p:nvGrpSpPr>
                  <p:cNvPr id="89137" name="Group 49"/>
                  <p:cNvGrpSpPr>
                    <a:grpSpLocks/>
                  </p:cNvGrpSpPr>
                  <p:nvPr/>
                </p:nvGrpSpPr>
                <p:grpSpPr bwMode="auto">
                  <a:xfrm>
                    <a:off x="720" y="1392"/>
                    <a:ext cx="480" cy="706"/>
                    <a:chOff x="816" y="2112"/>
                    <a:chExt cx="480" cy="706"/>
                  </a:xfrm>
                </p:grpSpPr>
                <p:sp>
                  <p:nvSpPr>
                    <p:cNvPr id="89138" name="Oval 50"/>
                    <p:cNvSpPr>
                      <a:spLocks noChangeArrowheads="1"/>
                    </p:cNvSpPr>
                    <p:nvPr/>
                  </p:nvSpPr>
                  <p:spPr bwMode="auto">
                    <a:xfrm>
                      <a:off x="912" y="2544"/>
                      <a:ext cx="288" cy="274"/>
                    </a:xfrm>
                    <a:prstGeom prst="ellipse">
                      <a:avLst/>
                    </a:prstGeom>
                    <a:gradFill rotWithShape="0">
                      <a:gsLst>
                        <a:gs pos="0">
                          <a:srgbClr val="666699"/>
                        </a:gs>
                        <a:gs pos="100000">
                          <a:srgbClr val="666699">
                            <a:gamma/>
                            <a:shade val="33333"/>
                            <a:invGamma/>
                          </a:srgbClr>
                        </a:gs>
                      </a:gsLst>
                      <a:lin ang="5400000" scaled="1"/>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9139" name="Oval 51"/>
                    <p:cNvSpPr>
                      <a:spLocks noChangeArrowheads="1"/>
                    </p:cNvSpPr>
                    <p:nvPr/>
                  </p:nvSpPr>
                  <p:spPr bwMode="auto">
                    <a:xfrm>
                      <a:off x="816" y="2112"/>
                      <a:ext cx="480" cy="446"/>
                    </a:xfrm>
                    <a:prstGeom prst="ellipse">
                      <a:avLst/>
                    </a:prstGeom>
                    <a:gradFill rotWithShape="0">
                      <a:gsLst>
                        <a:gs pos="0">
                          <a:srgbClr val="99CC00"/>
                        </a:gs>
                        <a:gs pos="100000">
                          <a:srgbClr val="99CC00">
                            <a:gamma/>
                            <a:shade val="27451"/>
                            <a:invGamma/>
                          </a:srgbClr>
                        </a:gs>
                      </a:gsLst>
                      <a:lin ang="5400000" scaled="1"/>
                    </a:gradFill>
                    <a:ln>
                      <a:noFill/>
                    </a:ln>
                    <a:effectLst/>
                    <a:extLst>
                      <a:ext uri="{91240B29-F687-4F45-9708-019B960494DF}">
                        <a14:hiddenLine xmlns:a14="http://schemas.microsoft.com/office/drawing/2010/main" w="12700">
                          <a:solidFill>
                            <a:srgbClr val="339966"/>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grpSp>
                <p:nvGrpSpPr>
                  <p:cNvPr id="89140" name="Group 52"/>
                  <p:cNvGrpSpPr>
                    <a:grpSpLocks/>
                  </p:cNvGrpSpPr>
                  <p:nvPr/>
                </p:nvGrpSpPr>
                <p:grpSpPr bwMode="auto">
                  <a:xfrm>
                    <a:off x="1488" y="1392"/>
                    <a:ext cx="480" cy="706"/>
                    <a:chOff x="816" y="2112"/>
                    <a:chExt cx="480" cy="706"/>
                  </a:xfrm>
                </p:grpSpPr>
                <p:sp>
                  <p:nvSpPr>
                    <p:cNvPr id="89141" name="Oval 53"/>
                    <p:cNvSpPr>
                      <a:spLocks noChangeArrowheads="1"/>
                    </p:cNvSpPr>
                    <p:nvPr/>
                  </p:nvSpPr>
                  <p:spPr bwMode="auto">
                    <a:xfrm>
                      <a:off x="912" y="2544"/>
                      <a:ext cx="288" cy="274"/>
                    </a:xfrm>
                    <a:prstGeom prst="ellipse">
                      <a:avLst/>
                    </a:prstGeom>
                    <a:gradFill rotWithShape="0">
                      <a:gsLst>
                        <a:gs pos="0">
                          <a:srgbClr val="666699"/>
                        </a:gs>
                        <a:gs pos="100000">
                          <a:srgbClr val="666699">
                            <a:gamma/>
                            <a:shade val="33333"/>
                            <a:invGamma/>
                          </a:srgbClr>
                        </a:gs>
                      </a:gsLst>
                      <a:lin ang="5400000" scaled="1"/>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9142" name="Oval 54"/>
                    <p:cNvSpPr>
                      <a:spLocks noChangeArrowheads="1"/>
                    </p:cNvSpPr>
                    <p:nvPr/>
                  </p:nvSpPr>
                  <p:spPr bwMode="auto">
                    <a:xfrm>
                      <a:off x="816" y="2112"/>
                      <a:ext cx="480" cy="446"/>
                    </a:xfrm>
                    <a:prstGeom prst="ellipse">
                      <a:avLst/>
                    </a:prstGeom>
                    <a:gradFill rotWithShape="0">
                      <a:gsLst>
                        <a:gs pos="0">
                          <a:srgbClr val="99CC00"/>
                        </a:gs>
                        <a:gs pos="100000">
                          <a:srgbClr val="99CC00">
                            <a:gamma/>
                            <a:shade val="27451"/>
                            <a:invGamma/>
                          </a:srgbClr>
                        </a:gs>
                      </a:gsLst>
                      <a:lin ang="5400000" scaled="1"/>
                    </a:gradFill>
                    <a:ln>
                      <a:noFill/>
                    </a:ln>
                    <a:effectLst/>
                    <a:extLst>
                      <a:ext uri="{91240B29-F687-4F45-9708-019B960494DF}">
                        <a14:hiddenLine xmlns:a14="http://schemas.microsoft.com/office/drawing/2010/main" w="12700">
                          <a:solidFill>
                            <a:srgbClr val="339966"/>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grpSp>
                <p:nvGrpSpPr>
                  <p:cNvPr id="89143" name="Group 55"/>
                  <p:cNvGrpSpPr>
                    <a:grpSpLocks/>
                  </p:cNvGrpSpPr>
                  <p:nvPr/>
                </p:nvGrpSpPr>
                <p:grpSpPr bwMode="auto">
                  <a:xfrm flipV="1">
                    <a:off x="1104" y="1440"/>
                    <a:ext cx="480" cy="706"/>
                    <a:chOff x="816" y="2112"/>
                    <a:chExt cx="480" cy="706"/>
                  </a:xfrm>
                </p:grpSpPr>
                <p:sp>
                  <p:nvSpPr>
                    <p:cNvPr id="89144" name="Oval 56"/>
                    <p:cNvSpPr>
                      <a:spLocks noChangeArrowheads="1"/>
                    </p:cNvSpPr>
                    <p:nvPr/>
                  </p:nvSpPr>
                  <p:spPr bwMode="auto">
                    <a:xfrm>
                      <a:off x="912" y="2544"/>
                      <a:ext cx="288" cy="274"/>
                    </a:xfrm>
                    <a:prstGeom prst="ellipse">
                      <a:avLst/>
                    </a:prstGeom>
                    <a:gradFill rotWithShape="0">
                      <a:gsLst>
                        <a:gs pos="0">
                          <a:srgbClr val="666699"/>
                        </a:gs>
                        <a:gs pos="100000">
                          <a:srgbClr val="666699">
                            <a:gamma/>
                            <a:shade val="33333"/>
                            <a:invGamma/>
                          </a:srgbClr>
                        </a:gs>
                      </a:gsLst>
                      <a:lin ang="5400000" scaled="1"/>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9145" name="Oval 57"/>
                    <p:cNvSpPr>
                      <a:spLocks noChangeArrowheads="1"/>
                    </p:cNvSpPr>
                    <p:nvPr/>
                  </p:nvSpPr>
                  <p:spPr bwMode="auto">
                    <a:xfrm>
                      <a:off x="816" y="2112"/>
                      <a:ext cx="480" cy="446"/>
                    </a:xfrm>
                    <a:prstGeom prst="ellipse">
                      <a:avLst/>
                    </a:prstGeom>
                    <a:gradFill rotWithShape="0">
                      <a:gsLst>
                        <a:gs pos="0">
                          <a:srgbClr val="99CC00"/>
                        </a:gs>
                        <a:gs pos="100000">
                          <a:srgbClr val="99CC00">
                            <a:gamma/>
                            <a:shade val="27451"/>
                            <a:invGamma/>
                          </a:srgbClr>
                        </a:gs>
                      </a:gsLst>
                      <a:lin ang="5400000" scaled="1"/>
                    </a:gradFill>
                    <a:ln>
                      <a:noFill/>
                    </a:ln>
                    <a:effectLst/>
                    <a:extLst>
                      <a:ext uri="{91240B29-F687-4F45-9708-019B960494DF}">
                        <a14:hiddenLine xmlns:a14="http://schemas.microsoft.com/office/drawing/2010/main" w="12700">
                          <a:solidFill>
                            <a:srgbClr val="339966"/>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grpSp>
                <p:nvGrpSpPr>
                  <p:cNvPr id="89146" name="Group 58"/>
                  <p:cNvGrpSpPr>
                    <a:grpSpLocks/>
                  </p:cNvGrpSpPr>
                  <p:nvPr/>
                </p:nvGrpSpPr>
                <p:grpSpPr bwMode="auto">
                  <a:xfrm flipV="1">
                    <a:off x="1872" y="1440"/>
                    <a:ext cx="480" cy="706"/>
                    <a:chOff x="816" y="2112"/>
                    <a:chExt cx="480" cy="706"/>
                  </a:xfrm>
                </p:grpSpPr>
                <p:sp>
                  <p:nvSpPr>
                    <p:cNvPr id="89147" name="Oval 59"/>
                    <p:cNvSpPr>
                      <a:spLocks noChangeArrowheads="1"/>
                    </p:cNvSpPr>
                    <p:nvPr/>
                  </p:nvSpPr>
                  <p:spPr bwMode="auto">
                    <a:xfrm>
                      <a:off x="912" y="2544"/>
                      <a:ext cx="288" cy="274"/>
                    </a:xfrm>
                    <a:prstGeom prst="ellipse">
                      <a:avLst/>
                    </a:prstGeom>
                    <a:gradFill rotWithShape="0">
                      <a:gsLst>
                        <a:gs pos="0">
                          <a:srgbClr val="666699"/>
                        </a:gs>
                        <a:gs pos="100000">
                          <a:srgbClr val="666699">
                            <a:gamma/>
                            <a:shade val="33333"/>
                            <a:invGamma/>
                          </a:srgbClr>
                        </a:gs>
                      </a:gsLst>
                      <a:lin ang="5400000" scaled="1"/>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9148" name="Oval 60"/>
                    <p:cNvSpPr>
                      <a:spLocks noChangeArrowheads="1"/>
                    </p:cNvSpPr>
                    <p:nvPr/>
                  </p:nvSpPr>
                  <p:spPr bwMode="auto">
                    <a:xfrm>
                      <a:off x="816" y="2112"/>
                      <a:ext cx="480" cy="446"/>
                    </a:xfrm>
                    <a:prstGeom prst="ellipse">
                      <a:avLst/>
                    </a:prstGeom>
                    <a:gradFill rotWithShape="0">
                      <a:gsLst>
                        <a:gs pos="0">
                          <a:srgbClr val="99CC00"/>
                        </a:gs>
                        <a:gs pos="100000">
                          <a:srgbClr val="99CC00">
                            <a:gamma/>
                            <a:shade val="27451"/>
                            <a:invGamma/>
                          </a:srgbClr>
                        </a:gs>
                      </a:gsLst>
                      <a:lin ang="5400000" scaled="1"/>
                    </a:gradFill>
                    <a:ln>
                      <a:noFill/>
                    </a:ln>
                    <a:effectLst/>
                    <a:extLst>
                      <a:ext uri="{91240B29-F687-4F45-9708-019B960494DF}">
                        <a14:hiddenLine xmlns:a14="http://schemas.microsoft.com/office/drawing/2010/main" w="12700">
                          <a:solidFill>
                            <a:srgbClr val="339966"/>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grpSp>
          </p:grpSp>
          <p:grpSp>
            <p:nvGrpSpPr>
              <p:cNvPr id="89149" name="Group 61"/>
              <p:cNvGrpSpPr>
                <a:grpSpLocks/>
              </p:cNvGrpSpPr>
              <p:nvPr/>
            </p:nvGrpSpPr>
            <p:grpSpPr bwMode="auto">
              <a:xfrm flipV="1">
                <a:off x="864" y="1584"/>
                <a:ext cx="1632" cy="1426"/>
                <a:chOff x="720" y="1392"/>
                <a:chExt cx="1632" cy="1426"/>
              </a:xfrm>
            </p:grpSpPr>
            <p:grpSp>
              <p:nvGrpSpPr>
                <p:cNvPr id="89150" name="Group 62"/>
                <p:cNvGrpSpPr>
                  <a:grpSpLocks/>
                </p:cNvGrpSpPr>
                <p:nvPr/>
              </p:nvGrpSpPr>
              <p:grpSpPr bwMode="auto">
                <a:xfrm>
                  <a:off x="720" y="1392"/>
                  <a:ext cx="1632" cy="754"/>
                  <a:chOff x="720" y="1392"/>
                  <a:chExt cx="1632" cy="754"/>
                </a:xfrm>
              </p:grpSpPr>
              <p:grpSp>
                <p:nvGrpSpPr>
                  <p:cNvPr id="89151" name="Group 63"/>
                  <p:cNvGrpSpPr>
                    <a:grpSpLocks/>
                  </p:cNvGrpSpPr>
                  <p:nvPr/>
                </p:nvGrpSpPr>
                <p:grpSpPr bwMode="auto">
                  <a:xfrm>
                    <a:off x="720" y="1392"/>
                    <a:ext cx="480" cy="706"/>
                    <a:chOff x="816" y="2112"/>
                    <a:chExt cx="480" cy="706"/>
                  </a:xfrm>
                </p:grpSpPr>
                <p:sp>
                  <p:nvSpPr>
                    <p:cNvPr id="89152" name="Oval 64"/>
                    <p:cNvSpPr>
                      <a:spLocks noChangeArrowheads="1"/>
                    </p:cNvSpPr>
                    <p:nvPr/>
                  </p:nvSpPr>
                  <p:spPr bwMode="auto">
                    <a:xfrm>
                      <a:off x="912" y="2544"/>
                      <a:ext cx="288" cy="274"/>
                    </a:xfrm>
                    <a:prstGeom prst="ellipse">
                      <a:avLst/>
                    </a:prstGeom>
                    <a:gradFill rotWithShape="0">
                      <a:gsLst>
                        <a:gs pos="0">
                          <a:srgbClr val="666699"/>
                        </a:gs>
                        <a:gs pos="100000">
                          <a:srgbClr val="666699">
                            <a:gamma/>
                            <a:shade val="33333"/>
                            <a:invGamma/>
                          </a:srgbClr>
                        </a:gs>
                      </a:gsLst>
                      <a:lin ang="5400000" scaled="1"/>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9153" name="Oval 65"/>
                    <p:cNvSpPr>
                      <a:spLocks noChangeArrowheads="1"/>
                    </p:cNvSpPr>
                    <p:nvPr/>
                  </p:nvSpPr>
                  <p:spPr bwMode="auto">
                    <a:xfrm>
                      <a:off x="816" y="2112"/>
                      <a:ext cx="480" cy="446"/>
                    </a:xfrm>
                    <a:prstGeom prst="ellipse">
                      <a:avLst/>
                    </a:prstGeom>
                    <a:gradFill rotWithShape="0">
                      <a:gsLst>
                        <a:gs pos="0">
                          <a:srgbClr val="99CC00"/>
                        </a:gs>
                        <a:gs pos="100000">
                          <a:srgbClr val="99CC00">
                            <a:gamma/>
                            <a:shade val="27451"/>
                            <a:invGamma/>
                          </a:srgbClr>
                        </a:gs>
                      </a:gsLst>
                      <a:lin ang="5400000" scaled="1"/>
                    </a:gradFill>
                    <a:ln>
                      <a:noFill/>
                    </a:ln>
                    <a:effectLst/>
                    <a:extLst>
                      <a:ext uri="{91240B29-F687-4F45-9708-019B960494DF}">
                        <a14:hiddenLine xmlns:a14="http://schemas.microsoft.com/office/drawing/2010/main" w="12700">
                          <a:solidFill>
                            <a:srgbClr val="339966"/>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grpSp>
                <p:nvGrpSpPr>
                  <p:cNvPr id="89154" name="Group 66"/>
                  <p:cNvGrpSpPr>
                    <a:grpSpLocks/>
                  </p:cNvGrpSpPr>
                  <p:nvPr/>
                </p:nvGrpSpPr>
                <p:grpSpPr bwMode="auto">
                  <a:xfrm>
                    <a:off x="1488" y="1392"/>
                    <a:ext cx="480" cy="706"/>
                    <a:chOff x="816" y="2112"/>
                    <a:chExt cx="480" cy="706"/>
                  </a:xfrm>
                </p:grpSpPr>
                <p:sp>
                  <p:nvSpPr>
                    <p:cNvPr id="89155" name="Oval 67"/>
                    <p:cNvSpPr>
                      <a:spLocks noChangeArrowheads="1"/>
                    </p:cNvSpPr>
                    <p:nvPr/>
                  </p:nvSpPr>
                  <p:spPr bwMode="auto">
                    <a:xfrm>
                      <a:off x="912" y="2544"/>
                      <a:ext cx="288" cy="274"/>
                    </a:xfrm>
                    <a:prstGeom prst="ellipse">
                      <a:avLst/>
                    </a:prstGeom>
                    <a:gradFill rotWithShape="0">
                      <a:gsLst>
                        <a:gs pos="0">
                          <a:srgbClr val="666699"/>
                        </a:gs>
                        <a:gs pos="100000">
                          <a:srgbClr val="666699">
                            <a:gamma/>
                            <a:shade val="33333"/>
                            <a:invGamma/>
                          </a:srgbClr>
                        </a:gs>
                      </a:gsLst>
                      <a:lin ang="5400000" scaled="1"/>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9156" name="Oval 68"/>
                    <p:cNvSpPr>
                      <a:spLocks noChangeArrowheads="1"/>
                    </p:cNvSpPr>
                    <p:nvPr/>
                  </p:nvSpPr>
                  <p:spPr bwMode="auto">
                    <a:xfrm>
                      <a:off x="816" y="2112"/>
                      <a:ext cx="480" cy="446"/>
                    </a:xfrm>
                    <a:prstGeom prst="ellipse">
                      <a:avLst/>
                    </a:prstGeom>
                    <a:gradFill rotWithShape="0">
                      <a:gsLst>
                        <a:gs pos="0">
                          <a:srgbClr val="99CC00"/>
                        </a:gs>
                        <a:gs pos="100000">
                          <a:srgbClr val="99CC00">
                            <a:gamma/>
                            <a:shade val="27451"/>
                            <a:invGamma/>
                          </a:srgbClr>
                        </a:gs>
                      </a:gsLst>
                      <a:lin ang="5400000" scaled="1"/>
                    </a:gradFill>
                    <a:ln>
                      <a:noFill/>
                    </a:ln>
                    <a:effectLst/>
                    <a:extLst>
                      <a:ext uri="{91240B29-F687-4F45-9708-019B960494DF}">
                        <a14:hiddenLine xmlns:a14="http://schemas.microsoft.com/office/drawing/2010/main" w="12700">
                          <a:solidFill>
                            <a:srgbClr val="339966"/>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grpSp>
                <p:nvGrpSpPr>
                  <p:cNvPr id="89157" name="Group 69"/>
                  <p:cNvGrpSpPr>
                    <a:grpSpLocks/>
                  </p:cNvGrpSpPr>
                  <p:nvPr/>
                </p:nvGrpSpPr>
                <p:grpSpPr bwMode="auto">
                  <a:xfrm flipV="1">
                    <a:off x="1104" y="1440"/>
                    <a:ext cx="480" cy="706"/>
                    <a:chOff x="816" y="2112"/>
                    <a:chExt cx="480" cy="706"/>
                  </a:xfrm>
                </p:grpSpPr>
                <p:sp>
                  <p:nvSpPr>
                    <p:cNvPr id="89158" name="Oval 70"/>
                    <p:cNvSpPr>
                      <a:spLocks noChangeArrowheads="1"/>
                    </p:cNvSpPr>
                    <p:nvPr/>
                  </p:nvSpPr>
                  <p:spPr bwMode="auto">
                    <a:xfrm>
                      <a:off x="912" y="2544"/>
                      <a:ext cx="288" cy="274"/>
                    </a:xfrm>
                    <a:prstGeom prst="ellipse">
                      <a:avLst/>
                    </a:prstGeom>
                    <a:gradFill rotWithShape="0">
                      <a:gsLst>
                        <a:gs pos="0">
                          <a:srgbClr val="666699"/>
                        </a:gs>
                        <a:gs pos="100000">
                          <a:srgbClr val="666699">
                            <a:gamma/>
                            <a:shade val="33333"/>
                            <a:invGamma/>
                          </a:srgbClr>
                        </a:gs>
                      </a:gsLst>
                      <a:lin ang="5400000" scaled="1"/>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9159" name="Oval 71"/>
                    <p:cNvSpPr>
                      <a:spLocks noChangeArrowheads="1"/>
                    </p:cNvSpPr>
                    <p:nvPr/>
                  </p:nvSpPr>
                  <p:spPr bwMode="auto">
                    <a:xfrm>
                      <a:off x="816" y="2112"/>
                      <a:ext cx="480" cy="446"/>
                    </a:xfrm>
                    <a:prstGeom prst="ellipse">
                      <a:avLst/>
                    </a:prstGeom>
                    <a:gradFill rotWithShape="0">
                      <a:gsLst>
                        <a:gs pos="0">
                          <a:srgbClr val="99CC00"/>
                        </a:gs>
                        <a:gs pos="100000">
                          <a:srgbClr val="99CC00">
                            <a:gamma/>
                            <a:shade val="27451"/>
                            <a:invGamma/>
                          </a:srgbClr>
                        </a:gs>
                      </a:gsLst>
                      <a:lin ang="5400000" scaled="1"/>
                    </a:gradFill>
                    <a:ln>
                      <a:noFill/>
                    </a:ln>
                    <a:effectLst/>
                    <a:extLst>
                      <a:ext uri="{91240B29-F687-4F45-9708-019B960494DF}">
                        <a14:hiddenLine xmlns:a14="http://schemas.microsoft.com/office/drawing/2010/main" w="12700">
                          <a:solidFill>
                            <a:srgbClr val="339966"/>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grpSp>
                <p:nvGrpSpPr>
                  <p:cNvPr id="89160" name="Group 72"/>
                  <p:cNvGrpSpPr>
                    <a:grpSpLocks/>
                  </p:cNvGrpSpPr>
                  <p:nvPr/>
                </p:nvGrpSpPr>
                <p:grpSpPr bwMode="auto">
                  <a:xfrm flipV="1">
                    <a:off x="1872" y="1440"/>
                    <a:ext cx="480" cy="706"/>
                    <a:chOff x="816" y="2112"/>
                    <a:chExt cx="480" cy="706"/>
                  </a:xfrm>
                </p:grpSpPr>
                <p:sp>
                  <p:nvSpPr>
                    <p:cNvPr id="89161" name="Oval 73"/>
                    <p:cNvSpPr>
                      <a:spLocks noChangeArrowheads="1"/>
                    </p:cNvSpPr>
                    <p:nvPr/>
                  </p:nvSpPr>
                  <p:spPr bwMode="auto">
                    <a:xfrm>
                      <a:off x="912" y="2544"/>
                      <a:ext cx="288" cy="274"/>
                    </a:xfrm>
                    <a:prstGeom prst="ellipse">
                      <a:avLst/>
                    </a:prstGeom>
                    <a:gradFill rotWithShape="0">
                      <a:gsLst>
                        <a:gs pos="0">
                          <a:srgbClr val="666699"/>
                        </a:gs>
                        <a:gs pos="100000">
                          <a:srgbClr val="666699">
                            <a:gamma/>
                            <a:shade val="33333"/>
                            <a:invGamma/>
                          </a:srgbClr>
                        </a:gs>
                      </a:gsLst>
                      <a:lin ang="5400000" scaled="1"/>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9162" name="Oval 74"/>
                    <p:cNvSpPr>
                      <a:spLocks noChangeArrowheads="1"/>
                    </p:cNvSpPr>
                    <p:nvPr/>
                  </p:nvSpPr>
                  <p:spPr bwMode="auto">
                    <a:xfrm>
                      <a:off x="816" y="2112"/>
                      <a:ext cx="480" cy="446"/>
                    </a:xfrm>
                    <a:prstGeom prst="ellipse">
                      <a:avLst/>
                    </a:prstGeom>
                    <a:gradFill rotWithShape="0">
                      <a:gsLst>
                        <a:gs pos="0">
                          <a:srgbClr val="99CC00"/>
                        </a:gs>
                        <a:gs pos="100000">
                          <a:srgbClr val="99CC00">
                            <a:gamma/>
                            <a:shade val="27451"/>
                            <a:invGamma/>
                          </a:srgbClr>
                        </a:gs>
                      </a:gsLst>
                      <a:lin ang="5400000" scaled="1"/>
                    </a:gradFill>
                    <a:ln>
                      <a:noFill/>
                    </a:ln>
                    <a:effectLst/>
                    <a:extLst>
                      <a:ext uri="{91240B29-F687-4F45-9708-019B960494DF}">
                        <a14:hiddenLine xmlns:a14="http://schemas.microsoft.com/office/drawing/2010/main" w="12700">
                          <a:solidFill>
                            <a:srgbClr val="339966"/>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grpSp>
            <p:grpSp>
              <p:nvGrpSpPr>
                <p:cNvPr id="89163" name="Group 75"/>
                <p:cNvGrpSpPr>
                  <a:grpSpLocks/>
                </p:cNvGrpSpPr>
                <p:nvPr/>
              </p:nvGrpSpPr>
              <p:grpSpPr bwMode="auto">
                <a:xfrm>
                  <a:off x="720" y="2064"/>
                  <a:ext cx="1632" cy="754"/>
                  <a:chOff x="720" y="1392"/>
                  <a:chExt cx="1632" cy="754"/>
                </a:xfrm>
              </p:grpSpPr>
              <p:grpSp>
                <p:nvGrpSpPr>
                  <p:cNvPr id="89164" name="Group 76"/>
                  <p:cNvGrpSpPr>
                    <a:grpSpLocks/>
                  </p:cNvGrpSpPr>
                  <p:nvPr/>
                </p:nvGrpSpPr>
                <p:grpSpPr bwMode="auto">
                  <a:xfrm>
                    <a:off x="720" y="1392"/>
                    <a:ext cx="480" cy="706"/>
                    <a:chOff x="816" y="2112"/>
                    <a:chExt cx="480" cy="706"/>
                  </a:xfrm>
                </p:grpSpPr>
                <p:sp>
                  <p:nvSpPr>
                    <p:cNvPr id="89165" name="Oval 77"/>
                    <p:cNvSpPr>
                      <a:spLocks noChangeArrowheads="1"/>
                    </p:cNvSpPr>
                    <p:nvPr/>
                  </p:nvSpPr>
                  <p:spPr bwMode="auto">
                    <a:xfrm>
                      <a:off x="912" y="2544"/>
                      <a:ext cx="288" cy="274"/>
                    </a:xfrm>
                    <a:prstGeom prst="ellipse">
                      <a:avLst/>
                    </a:prstGeom>
                    <a:gradFill rotWithShape="0">
                      <a:gsLst>
                        <a:gs pos="0">
                          <a:srgbClr val="666699"/>
                        </a:gs>
                        <a:gs pos="100000">
                          <a:srgbClr val="666699">
                            <a:gamma/>
                            <a:shade val="33333"/>
                            <a:invGamma/>
                          </a:srgbClr>
                        </a:gs>
                      </a:gsLst>
                      <a:lin ang="5400000" scaled="1"/>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9166" name="Oval 78"/>
                    <p:cNvSpPr>
                      <a:spLocks noChangeArrowheads="1"/>
                    </p:cNvSpPr>
                    <p:nvPr/>
                  </p:nvSpPr>
                  <p:spPr bwMode="auto">
                    <a:xfrm>
                      <a:off x="816" y="2112"/>
                      <a:ext cx="480" cy="446"/>
                    </a:xfrm>
                    <a:prstGeom prst="ellipse">
                      <a:avLst/>
                    </a:prstGeom>
                    <a:gradFill rotWithShape="0">
                      <a:gsLst>
                        <a:gs pos="0">
                          <a:srgbClr val="99CC00"/>
                        </a:gs>
                        <a:gs pos="100000">
                          <a:srgbClr val="99CC00">
                            <a:gamma/>
                            <a:shade val="27451"/>
                            <a:invGamma/>
                          </a:srgbClr>
                        </a:gs>
                      </a:gsLst>
                      <a:lin ang="5400000" scaled="1"/>
                    </a:gradFill>
                    <a:ln>
                      <a:noFill/>
                    </a:ln>
                    <a:effectLst/>
                    <a:extLst>
                      <a:ext uri="{91240B29-F687-4F45-9708-019B960494DF}">
                        <a14:hiddenLine xmlns:a14="http://schemas.microsoft.com/office/drawing/2010/main" w="12700">
                          <a:solidFill>
                            <a:srgbClr val="339966"/>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grpSp>
                <p:nvGrpSpPr>
                  <p:cNvPr id="89167" name="Group 79"/>
                  <p:cNvGrpSpPr>
                    <a:grpSpLocks/>
                  </p:cNvGrpSpPr>
                  <p:nvPr/>
                </p:nvGrpSpPr>
                <p:grpSpPr bwMode="auto">
                  <a:xfrm>
                    <a:off x="1488" y="1392"/>
                    <a:ext cx="480" cy="706"/>
                    <a:chOff x="816" y="2112"/>
                    <a:chExt cx="480" cy="706"/>
                  </a:xfrm>
                </p:grpSpPr>
                <p:sp>
                  <p:nvSpPr>
                    <p:cNvPr id="89168" name="Oval 80"/>
                    <p:cNvSpPr>
                      <a:spLocks noChangeArrowheads="1"/>
                    </p:cNvSpPr>
                    <p:nvPr/>
                  </p:nvSpPr>
                  <p:spPr bwMode="auto">
                    <a:xfrm>
                      <a:off x="912" y="2544"/>
                      <a:ext cx="288" cy="274"/>
                    </a:xfrm>
                    <a:prstGeom prst="ellipse">
                      <a:avLst/>
                    </a:prstGeom>
                    <a:gradFill rotWithShape="0">
                      <a:gsLst>
                        <a:gs pos="0">
                          <a:srgbClr val="666699"/>
                        </a:gs>
                        <a:gs pos="100000">
                          <a:srgbClr val="666699">
                            <a:gamma/>
                            <a:shade val="33333"/>
                            <a:invGamma/>
                          </a:srgbClr>
                        </a:gs>
                      </a:gsLst>
                      <a:lin ang="5400000" scaled="1"/>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9169" name="Oval 81"/>
                    <p:cNvSpPr>
                      <a:spLocks noChangeArrowheads="1"/>
                    </p:cNvSpPr>
                    <p:nvPr/>
                  </p:nvSpPr>
                  <p:spPr bwMode="auto">
                    <a:xfrm>
                      <a:off x="816" y="2112"/>
                      <a:ext cx="480" cy="446"/>
                    </a:xfrm>
                    <a:prstGeom prst="ellipse">
                      <a:avLst/>
                    </a:prstGeom>
                    <a:gradFill rotWithShape="0">
                      <a:gsLst>
                        <a:gs pos="0">
                          <a:srgbClr val="99CC00"/>
                        </a:gs>
                        <a:gs pos="100000">
                          <a:srgbClr val="99CC00">
                            <a:gamma/>
                            <a:shade val="27451"/>
                            <a:invGamma/>
                          </a:srgbClr>
                        </a:gs>
                      </a:gsLst>
                      <a:lin ang="5400000" scaled="1"/>
                    </a:gradFill>
                    <a:ln>
                      <a:noFill/>
                    </a:ln>
                    <a:effectLst/>
                    <a:extLst>
                      <a:ext uri="{91240B29-F687-4F45-9708-019B960494DF}">
                        <a14:hiddenLine xmlns:a14="http://schemas.microsoft.com/office/drawing/2010/main" w="12700">
                          <a:solidFill>
                            <a:srgbClr val="339966"/>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grpSp>
                <p:nvGrpSpPr>
                  <p:cNvPr id="89170" name="Group 82"/>
                  <p:cNvGrpSpPr>
                    <a:grpSpLocks/>
                  </p:cNvGrpSpPr>
                  <p:nvPr/>
                </p:nvGrpSpPr>
                <p:grpSpPr bwMode="auto">
                  <a:xfrm flipV="1">
                    <a:off x="1104" y="1440"/>
                    <a:ext cx="480" cy="706"/>
                    <a:chOff x="816" y="2112"/>
                    <a:chExt cx="480" cy="706"/>
                  </a:xfrm>
                </p:grpSpPr>
                <p:sp>
                  <p:nvSpPr>
                    <p:cNvPr id="89171" name="Oval 83"/>
                    <p:cNvSpPr>
                      <a:spLocks noChangeArrowheads="1"/>
                    </p:cNvSpPr>
                    <p:nvPr/>
                  </p:nvSpPr>
                  <p:spPr bwMode="auto">
                    <a:xfrm>
                      <a:off x="912" y="2544"/>
                      <a:ext cx="288" cy="274"/>
                    </a:xfrm>
                    <a:prstGeom prst="ellipse">
                      <a:avLst/>
                    </a:prstGeom>
                    <a:gradFill rotWithShape="0">
                      <a:gsLst>
                        <a:gs pos="0">
                          <a:srgbClr val="666699"/>
                        </a:gs>
                        <a:gs pos="100000">
                          <a:srgbClr val="666699">
                            <a:gamma/>
                            <a:shade val="33333"/>
                            <a:invGamma/>
                          </a:srgbClr>
                        </a:gs>
                      </a:gsLst>
                      <a:lin ang="5400000" scaled="1"/>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9172" name="Oval 84"/>
                    <p:cNvSpPr>
                      <a:spLocks noChangeArrowheads="1"/>
                    </p:cNvSpPr>
                    <p:nvPr/>
                  </p:nvSpPr>
                  <p:spPr bwMode="auto">
                    <a:xfrm>
                      <a:off x="816" y="2112"/>
                      <a:ext cx="480" cy="446"/>
                    </a:xfrm>
                    <a:prstGeom prst="ellipse">
                      <a:avLst/>
                    </a:prstGeom>
                    <a:gradFill rotWithShape="0">
                      <a:gsLst>
                        <a:gs pos="0">
                          <a:srgbClr val="99CC00"/>
                        </a:gs>
                        <a:gs pos="100000">
                          <a:srgbClr val="99CC00">
                            <a:gamma/>
                            <a:shade val="27451"/>
                            <a:invGamma/>
                          </a:srgbClr>
                        </a:gs>
                      </a:gsLst>
                      <a:lin ang="5400000" scaled="1"/>
                    </a:gradFill>
                    <a:ln>
                      <a:noFill/>
                    </a:ln>
                    <a:effectLst/>
                    <a:extLst>
                      <a:ext uri="{91240B29-F687-4F45-9708-019B960494DF}">
                        <a14:hiddenLine xmlns:a14="http://schemas.microsoft.com/office/drawing/2010/main" w="12700">
                          <a:solidFill>
                            <a:srgbClr val="339966"/>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grpSp>
                <p:nvGrpSpPr>
                  <p:cNvPr id="89173" name="Group 85"/>
                  <p:cNvGrpSpPr>
                    <a:grpSpLocks/>
                  </p:cNvGrpSpPr>
                  <p:nvPr/>
                </p:nvGrpSpPr>
                <p:grpSpPr bwMode="auto">
                  <a:xfrm flipV="1">
                    <a:off x="1872" y="1440"/>
                    <a:ext cx="480" cy="706"/>
                    <a:chOff x="816" y="2112"/>
                    <a:chExt cx="480" cy="706"/>
                  </a:xfrm>
                </p:grpSpPr>
                <p:sp>
                  <p:nvSpPr>
                    <p:cNvPr id="89174" name="Oval 86"/>
                    <p:cNvSpPr>
                      <a:spLocks noChangeArrowheads="1"/>
                    </p:cNvSpPr>
                    <p:nvPr/>
                  </p:nvSpPr>
                  <p:spPr bwMode="auto">
                    <a:xfrm>
                      <a:off x="912" y="2544"/>
                      <a:ext cx="288" cy="274"/>
                    </a:xfrm>
                    <a:prstGeom prst="ellipse">
                      <a:avLst/>
                    </a:prstGeom>
                    <a:gradFill rotWithShape="0">
                      <a:gsLst>
                        <a:gs pos="0">
                          <a:srgbClr val="666699"/>
                        </a:gs>
                        <a:gs pos="100000">
                          <a:srgbClr val="666699">
                            <a:gamma/>
                            <a:shade val="33333"/>
                            <a:invGamma/>
                          </a:srgbClr>
                        </a:gs>
                      </a:gsLst>
                      <a:lin ang="5400000" scaled="1"/>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9175" name="Oval 87"/>
                    <p:cNvSpPr>
                      <a:spLocks noChangeArrowheads="1"/>
                    </p:cNvSpPr>
                    <p:nvPr/>
                  </p:nvSpPr>
                  <p:spPr bwMode="auto">
                    <a:xfrm>
                      <a:off x="816" y="2112"/>
                      <a:ext cx="480" cy="446"/>
                    </a:xfrm>
                    <a:prstGeom prst="ellipse">
                      <a:avLst/>
                    </a:prstGeom>
                    <a:gradFill rotWithShape="0">
                      <a:gsLst>
                        <a:gs pos="0">
                          <a:srgbClr val="99CC00"/>
                        </a:gs>
                        <a:gs pos="100000">
                          <a:srgbClr val="99CC00">
                            <a:gamma/>
                            <a:shade val="27451"/>
                            <a:invGamma/>
                          </a:srgbClr>
                        </a:gs>
                      </a:gsLst>
                      <a:lin ang="5400000" scaled="1"/>
                    </a:gradFill>
                    <a:ln>
                      <a:noFill/>
                    </a:ln>
                    <a:effectLst/>
                    <a:extLst>
                      <a:ext uri="{91240B29-F687-4F45-9708-019B960494DF}">
                        <a14:hiddenLine xmlns:a14="http://schemas.microsoft.com/office/drawing/2010/main" w="12700">
                          <a:solidFill>
                            <a:srgbClr val="339966"/>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grpSp>
          </p:grpSp>
          <p:grpSp>
            <p:nvGrpSpPr>
              <p:cNvPr id="89176" name="Group 88"/>
              <p:cNvGrpSpPr>
                <a:grpSpLocks/>
              </p:cNvGrpSpPr>
              <p:nvPr/>
            </p:nvGrpSpPr>
            <p:grpSpPr bwMode="auto">
              <a:xfrm>
                <a:off x="1104" y="1776"/>
                <a:ext cx="1632" cy="1426"/>
                <a:chOff x="720" y="1392"/>
                <a:chExt cx="1632" cy="1426"/>
              </a:xfrm>
            </p:grpSpPr>
            <p:grpSp>
              <p:nvGrpSpPr>
                <p:cNvPr id="89177" name="Group 89"/>
                <p:cNvGrpSpPr>
                  <a:grpSpLocks/>
                </p:cNvGrpSpPr>
                <p:nvPr/>
              </p:nvGrpSpPr>
              <p:grpSpPr bwMode="auto">
                <a:xfrm>
                  <a:off x="720" y="1392"/>
                  <a:ext cx="1632" cy="754"/>
                  <a:chOff x="720" y="1392"/>
                  <a:chExt cx="1632" cy="754"/>
                </a:xfrm>
              </p:grpSpPr>
              <p:grpSp>
                <p:nvGrpSpPr>
                  <p:cNvPr id="89178" name="Group 90"/>
                  <p:cNvGrpSpPr>
                    <a:grpSpLocks/>
                  </p:cNvGrpSpPr>
                  <p:nvPr/>
                </p:nvGrpSpPr>
                <p:grpSpPr bwMode="auto">
                  <a:xfrm>
                    <a:off x="720" y="1392"/>
                    <a:ext cx="480" cy="706"/>
                    <a:chOff x="816" y="2112"/>
                    <a:chExt cx="480" cy="706"/>
                  </a:xfrm>
                </p:grpSpPr>
                <p:sp>
                  <p:nvSpPr>
                    <p:cNvPr id="89179" name="Oval 91"/>
                    <p:cNvSpPr>
                      <a:spLocks noChangeArrowheads="1"/>
                    </p:cNvSpPr>
                    <p:nvPr/>
                  </p:nvSpPr>
                  <p:spPr bwMode="auto">
                    <a:xfrm>
                      <a:off x="912" y="2544"/>
                      <a:ext cx="288" cy="274"/>
                    </a:xfrm>
                    <a:prstGeom prst="ellipse">
                      <a:avLst/>
                    </a:prstGeom>
                    <a:gradFill rotWithShape="0">
                      <a:gsLst>
                        <a:gs pos="0">
                          <a:srgbClr val="666699"/>
                        </a:gs>
                        <a:gs pos="100000">
                          <a:srgbClr val="666699">
                            <a:gamma/>
                            <a:shade val="33333"/>
                            <a:invGamma/>
                          </a:srgbClr>
                        </a:gs>
                      </a:gsLst>
                      <a:lin ang="5400000" scaled="1"/>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9180" name="Oval 92"/>
                    <p:cNvSpPr>
                      <a:spLocks noChangeArrowheads="1"/>
                    </p:cNvSpPr>
                    <p:nvPr/>
                  </p:nvSpPr>
                  <p:spPr bwMode="auto">
                    <a:xfrm>
                      <a:off x="816" y="2112"/>
                      <a:ext cx="480" cy="446"/>
                    </a:xfrm>
                    <a:prstGeom prst="ellipse">
                      <a:avLst/>
                    </a:prstGeom>
                    <a:gradFill rotWithShape="0">
                      <a:gsLst>
                        <a:gs pos="0">
                          <a:srgbClr val="99CC00"/>
                        </a:gs>
                        <a:gs pos="100000">
                          <a:srgbClr val="99CC00">
                            <a:gamma/>
                            <a:shade val="27451"/>
                            <a:invGamma/>
                          </a:srgbClr>
                        </a:gs>
                      </a:gsLst>
                      <a:lin ang="5400000" scaled="1"/>
                    </a:gradFill>
                    <a:ln>
                      <a:noFill/>
                    </a:ln>
                    <a:effectLst/>
                    <a:extLst>
                      <a:ext uri="{91240B29-F687-4F45-9708-019B960494DF}">
                        <a14:hiddenLine xmlns:a14="http://schemas.microsoft.com/office/drawing/2010/main" w="12700">
                          <a:solidFill>
                            <a:srgbClr val="339966"/>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grpSp>
                <p:nvGrpSpPr>
                  <p:cNvPr id="89181" name="Group 93"/>
                  <p:cNvGrpSpPr>
                    <a:grpSpLocks/>
                  </p:cNvGrpSpPr>
                  <p:nvPr/>
                </p:nvGrpSpPr>
                <p:grpSpPr bwMode="auto">
                  <a:xfrm>
                    <a:off x="1488" y="1392"/>
                    <a:ext cx="480" cy="706"/>
                    <a:chOff x="816" y="2112"/>
                    <a:chExt cx="480" cy="706"/>
                  </a:xfrm>
                </p:grpSpPr>
                <p:sp>
                  <p:nvSpPr>
                    <p:cNvPr id="89182" name="Oval 94"/>
                    <p:cNvSpPr>
                      <a:spLocks noChangeArrowheads="1"/>
                    </p:cNvSpPr>
                    <p:nvPr/>
                  </p:nvSpPr>
                  <p:spPr bwMode="auto">
                    <a:xfrm>
                      <a:off x="912" y="2544"/>
                      <a:ext cx="288" cy="274"/>
                    </a:xfrm>
                    <a:prstGeom prst="ellipse">
                      <a:avLst/>
                    </a:prstGeom>
                    <a:gradFill rotWithShape="0">
                      <a:gsLst>
                        <a:gs pos="0">
                          <a:srgbClr val="666699"/>
                        </a:gs>
                        <a:gs pos="100000">
                          <a:srgbClr val="666699">
                            <a:gamma/>
                            <a:shade val="33333"/>
                            <a:invGamma/>
                          </a:srgbClr>
                        </a:gs>
                      </a:gsLst>
                      <a:lin ang="5400000" scaled="1"/>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9183" name="Oval 95"/>
                    <p:cNvSpPr>
                      <a:spLocks noChangeArrowheads="1"/>
                    </p:cNvSpPr>
                    <p:nvPr/>
                  </p:nvSpPr>
                  <p:spPr bwMode="auto">
                    <a:xfrm>
                      <a:off x="816" y="2112"/>
                      <a:ext cx="480" cy="446"/>
                    </a:xfrm>
                    <a:prstGeom prst="ellipse">
                      <a:avLst/>
                    </a:prstGeom>
                    <a:gradFill rotWithShape="0">
                      <a:gsLst>
                        <a:gs pos="0">
                          <a:srgbClr val="99CC00"/>
                        </a:gs>
                        <a:gs pos="100000">
                          <a:srgbClr val="99CC00">
                            <a:gamma/>
                            <a:shade val="27451"/>
                            <a:invGamma/>
                          </a:srgbClr>
                        </a:gs>
                      </a:gsLst>
                      <a:lin ang="5400000" scaled="1"/>
                    </a:gradFill>
                    <a:ln>
                      <a:noFill/>
                    </a:ln>
                    <a:effectLst/>
                    <a:extLst>
                      <a:ext uri="{91240B29-F687-4F45-9708-019B960494DF}">
                        <a14:hiddenLine xmlns:a14="http://schemas.microsoft.com/office/drawing/2010/main" w="12700">
                          <a:solidFill>
                            <a:srgbClr val="339966"/>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grpSp>
                <p:nvGrpSpPr>
                  <p:cNvPr id="89184" name="Group 96"/>
                  <p:cNvGrpSpPr>
                    <a:grpSpLocks/>
                  </p:cNvGrpSpPr>
                  <p:nvPr/>
                </p:nvGrpSpPr>
                <p:grpSpPr bwMode="auto">
                  <a:xfrm flipV="1">
                    <a:off x="1104" y="1440"/>
                    <a:ext cx="480" cy="706"/>
                    <a:chOff x="816" y="2112"/>
                    <a:chExt cx="480" cy="706"/>
                  </a:xfrm>
                </p:grpSpPr>
                <p:sp>
                  <p:nvSpPr>
                    <p:cNvPr id="89185" name="Oval 97"/>
                    <p:cNvSpPr>
                      <a:spLocks noChangeArrowheads="1"/>
                    </p:cNvSpPr>
                    <p:nvPr/>
                  </p:nvSpPr>
                  <p:spPr bwMode="auto">
                    <a:xfrm>
                      <a:off x="912" y="2544"/>
                      <a:ext cx="288" cy="274"/>
                    </a:xfrm>
                    <a:prstGeom prst="ellipse">
                      <a:avLst/>
                    </a:prstGeom>
                    <a:gradFill rotWithShape="0">
                      <a:gsLst>
                        <a:gs pos="0">
                          <a:srgbClr val="666699"/>
                        </a:gs>
                        <a:gs pos="100000">
                          <a:srgbClr val="666699">
                            <a:gamma/>
                            <a:shade val="33333"/>
                            <a:invGamma/>
                          </a:srgbClr>
                        </a:gs>
                      </a:gsLst>
                      <a:lin ang="5400000" scaled="1"/>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9186" name="Oval 98"/>
                    <p:cNvSpPr>
                      <a:spLocks noChangeArrowheads="1"/>
                    </p:cNvSpPr>
                    <p:nvPr/>
                  </p:nvSpPr>
                  <p:spPr bwMode="auto">
                    <a:xfrm>
                      <a:off x="816" y="2112"/>
                      <a:ext cx="480" cy="446"/>
                    </a:xfrm>
                    <a:prstGeom prst="ellipse">
                      <a:avLst/>
                    </a:prstGeom>
                    <a:gradFill rotWithShape="0">
                      <a:gsLst>
                        <a:gs pos="0">
                          <a:srgbClr val="99CC00"/>
                        </a:gs>
                        <a:gs pos="100000">
                          <a:srgbClr val="99CC00">
                            <a:gamma/>
                            <a:shade val="27451"/>
                            <a:invGamma/>
                          </a:srgbClr>
                        </a:gs>
                      </a:gsLst>
                      <a:lin ang="5400000" scaled="1"/>
                    </a:gradFill>
                    <a:ln>
                      <a:noFill/>
                    </a:ln>
                    <a:effectLst/>
                    <a:extLst>
                      <a:ext uri="{91240B29-F687-4F45-9708-019B960494DF}">
                        <a14:hiddenLine xmlns:a14="http://schemas.microsoft.com/office/drawing/2010/main" w="12700">
                          <a:solidFill>
                            <a:srgbClr val="339966"/>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grpSp>
                <p:nvGrpSpPr>
                  <p:cNvPr id="89187" name="Group 99"/>
                  <p:cNvGrpSpPr>
                    <a:grpSpLocks/>
                  </p:cNvGrpSpPr>
                  <p:nvPr/>
                </p:nvGrpSpPr>
                <p:grpSpPr bwMode="auto">
                  <a:xfrm flipV="1">
                    <a:off x="1872" y="1440"/>
                    <a:ext cx="480" cy="706"/>
                    <a:chOff x="816" y="2112"/>
                    <a:chExt cx="480" cy="706"/>
                  </a:xfrm>
                </p:grpSpPr>
                <p:sp>
                  <p:nvSpPr>
                    <p:cNvPr id="89188" name="Oval 100"/>
                    <p:cNvSpPr>
                      <a:spLocks noChangeArrowheads="1"/>
                    </p:cNvSpPr>
                    <p:nvPr/>
                  </p:nvSpPr>
                  <p:spPr bwMode="auto">
                    <a:xfrm>
                      <a:off x="912" y="2544"/>
                      <a:ext cx="288" cy="274"/>
                    </a:xfrm>
                    <a:prstGeom prst="ellipse">
                      <a:avLst/>
                    </a:prstGeom>
                    <a:gradFill rotWithShape="0">
                      <a:gsLst>
                        <a:gs pos="0">
                          <a:srgbClr val="666699"/>
                        </a:gs>
                        <a:gs pos="100000">
                          <a:srgbClr val="666699">
                            <a:gamma/>
                            <a:shade val="33333"/>
                            <a:invGamma/>
                          </a:srgbClr>
                        </a:gs>
                      </a:gsLst>
                      <a:lin ang="5400000" scaled="1"/>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9189" name="Oval 101"/>
                    <p:cNvSpPr>
                      <a:spLocks noChangeArrowheads="1"/>
                    </p:cNvSpPr>
                    <p:nvPr/>
                  </p:nvSpPr>
                  <p:spPr bwMode="auto">
                    <a:xfrm>
                      <a:off x="816" y="2112"/>
                      <a:ext cx="480" cy="446"/>
                    </a:xfrm>
                    <a:prstGeom prst="ellipse">
                      <a:avLst/>
                    </a:prstGeom>
                    <a:gradFill rotWithShape="0">
                      <a:gsLst>
                        <a:gs pos="0">
                          <a:srgbClr val="99CC00"/>
                        </a:gs>
                        <a:gs pos="100000">
                          <a:srgbClr val="99CC00">
                            <a:gamma/>
                            <a:shade val="27451"/>
                            <a:invGamma/>
                          </a:srgbClr>
                        </a:gs>
                      </a:gsLst>
                      <a:lin ang="5400000" scaled="1"/>
                    </a:gradFill>
                    <a:ln>
                      <a:noFill/>
                    </a:ln>
                    <a:effectLst/>
                    <a:extLst>
                      <a:ext uri="{91240B29-F687-4F45-9708-019B960494DF}">
                        <a14:hiddenLine xmlns:a14="http://schemas.microsoft.com/office/drawing/2010/main" w="12700">
                          <a:solidFill>
                            <a:srgbClr val="339966"/>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grpSp>
            <p:grpSp>
              <p:nvGrpSpPr>
                <p:cNvPr id="89190" name="Group 102"/>
                <p:cNvGrpSpPr>
                  <a:grpSpLocks/>
                </p:cNvGrpSpPr>
                <p:nvPr/>
              </p:nvGrpSpPr>
              <p:grpSpPr bwMode="auto">
                <a:xfrm>
                  <a:off x="720" y="2064"/>
                  <a:ext cx="1632" cy="754"/>
                  <a:chOff x="720" y="1392"/>
                  <a:chExt cx="1632" cy="754"/>
                </a:xfrm>
              </p:grpSpPr>
              <p:grpSp>
                <p:nvGrpSpPr>
                  <p:cNvPr id="89191" name="Group 103"/>
                  <p:cNvGrpSpPr>
                    <a:grpSpLocks/>
                  </p:cNvGrpSpPr>
                  <p:nvPr/>
                </p:nvGrpSpPr>
                <p:grpSpPr bwMode="auto">
                  <a:xfrm>
                    <a:off x="720" y="1392"/>
                    <a:ext cx="480" cy="706"/>
                    <a:chOff x="816" y="2112"/>
                    <a:chExt cx="480" cy="706"/>
                  </a:xfrm>
                </p:grpSpPr>
                <p:sp>
                  <p:nvSpPr>
                    <p:cNvPr id="89192" name="Oval 104"/>
                    <p:cNvSpPr>
                      <a:spLocks noChangeArrowheads="1"/>
                    </p:cNvSpPr>
                    <p:nvPr/>
                  </p:nvSpPr>
                  <p:spPr bwMode="auto">
                    <a:xfrm>
                      <a:off x="912" y="2544"/>
                      <a:ext cx="288" cy="274"/>
                    </a:xfrm>
                    <a:prstGeom prst="ellipse">
                      <a:avLst/>
                    </a:prstGeom>
                    <a:gradFill rotWithShape="0">
                      <a:gsLst>
                        <a:gs pos="0">
                          <a:srgbClr val="666699"/>
                        </a:gs>
                        <a:gs pos="100000">
                          <a:srgbClr val="666699">
                            <a:gamma/>
                            <a:shade val="33333"/>
                            <a:invGamma/>
                          </a:srgbClr>
                        </a:gs>
                      </a:gsLst>
                      <a:lin ang="5400000" scaled="1"/>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9193" name="Oval 105"/>
                    <p:cNvSpPr>
                      <a:spLocks noChangeArrowheads="1"/>
                    </p:cNvSpPr>
                    <p:nvPr/>
                  </p:nvSpPr>
                  <p:spPr bwMode="auto">
                    <a:xfrm>
                      <a:off x="816" y="2112"/>
                      <a:ext cx="480" cy="446"/>
                    </a:xfrm>
                    <a:prstGeom prst="ellipse">
                      <a:avLst/>
                    </a:prstGeom>
                    <a:gradFill rotWithShape="0">
                      <a:gsLst>
                        <a:gs pos="0">
                          <a:srgbClr val="99CC00"/>
                        </a:gs>
                        <a:gs pos="100000">
                          <a:srgbClr val="99CC00">
                            <a:gamma/>
                            <a:shade val="27451"/>
                            <a:invGamma/>
                          </a:srgbClr>
                        </a:gs>
                      </a:gsLst>
                      <a:lin ang="5400000" scaled="1"/>
                    </a:gradFill>
                    <a:ln>
                      <a:noFill/>
                    </a:ln>
                    <a:effectLst/>
                    <a:extLst>
                      <a:ext uri="{91240B29-F687-4F45-9708-019B960494DF}">
                        <a14:hiddenLine xmlns:a14="http://schemas.microsoft.com/office/drawing/2010/main" w="12700">
                          <a:solidFill>
                            <a:srgbClr val="339966"/>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grpSp>
                <p:nvGrpSpPr>
                  <p:cNvPr id="89194" name="Group 106"/>
                  <p:cNvGrpSpPr>
                    <a:grpSpLocks/>
                  </p:cNvGrpSpPr>
                  <p:nvPr/>
                </p:nvGrpSpPr>
                <p:grpSpPr bwMode="auto">
                  <a:xfrm>
                    <a:off x="1488" y="1392"/>
                    <a:ext cx="480" cy="706"/>
                    <a:chOff x="816" y="2112"/>
                    <a:chExt cx="480" cy="706"/>
                  </a:xfrm>
                </p:grpSpPr>
                <p:sp>
                  <p:nvSpPr>
                    <p:cNvPr id="89195" name="Oval 107"/>
                    <p:cNvSpPr>
                      <a:spLocks noChangeArrowheads="1"/>
                    </p:cNvSpPr>
                    <p:nvPr/>
                  </p:nvSpPr>
                  <p:spPr bwMode="auto">
                    <a:xfrm>
                      <a:off x="912" y="2544"/>
                      <a:ext cx="288" cy="274"/>
                    </a:xfrm>
                    <a:prstGeom prst="ellipse">
                      <a:avLst/>
                    </a:prstGeom>
                    <a:gradFill rotWithShape="0">
                      <a:gsLst>
                        <a:gs pos="0">
                          <a:srgbClr val="666699"/>
                        </a:gs>
                        <a:gs pos="100000">
                          <a:srgbClr val="666699">
                            <a:gamma/>
                            <a:shade val="33333"/>
                            <a:invGamma/>
                          </a:srgbClr>
                        </a:gs>
                      </a:gsLst>
                      <a:lin ang="5400000" scaled="1"/>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9196" name="Oval 108"/>
                    <p:cNvSpPr>
                      <a:spLocks noChangeArrowheads="1"/>
                    </p:cNvSpPr>
                    <p:nvPr/>
                  </p:nvSpPr>
                  <p:spPr bwMode="auto">
                    <a:xfrm>
                      <a:off x="816" y="2112"/>
                      <a:ext cx="480" cy="446"/>
                    </a:xfrm>
                    <a:prstGeom prst="ellipse">
                      <a:avLst/>
                    </a:prstGeom>
                    <a:gradFill rotWithShape="0">
                      <a:gsLst>
                        <a:gs pos="0">
                          <a:srgbClr val="99CC00"/>
                        </a:gs>
                        <a:gs pos="100000">
                          <a:srgbClr val="99CC00">
                            <a:gamma/>
                            <a:shade val="27451"/>
                            <a:invGamma/>
                          </a:srgbClr>
                        </a:gs>
                      </a:gsLst>
                      <a:lin ang="5400000" scaled="1"/>
                    </a:gradFill>
                    <a:ln>
                      <a:noFill/>
                    </a:ln>
                    <a:effectLst/>
                    <a:extLst>
                      <a:ext uri="{91240B29-F687-4F45-9708-019B960494DF}">
                        <a14:hiddenLine xmlns:a14="http://schemas.microsoft.com/office/drawing/2010/main" w="12700">
                          <a:solidFill>
                            <a:srgbClr val="339966"/>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grpSp>
                <p:nvGrpSpPr>
                  <p:cNvPr id="89197" name="Group 109"/>
                  <p:cNvGrpSpPr>
                    <a:grpSpLocks/>
                  </p:cNvGrpSpPr>
                  <p:nvPr/>
                </p:nvGrpSpPr>
                <p:grpSpPr bwMode="auto">
                  <a:xfrm flipV="1">
                    <a:off x="1104" y="1440"/>
                    <a:ext cx="480" cy="706"/>
                    <a:chOff x="816" y="2112"/>
                    <a:chExt cx="480" cy="706"/>
                  </a:xfrm>
                </p:grpSpPr>
                <p:sp>
                  <p:nvSpPr>
                    <p:cNvPr id="89198" name="Oval 110"/>
                    <p:cNvSpPr>
                      <a:spLocks noChangeArrowheads="1"/>
                    </p:cNvSpPr>
                    <p:nvPr/>
                  </p:nvSpPr>
                  <p:spPr bwMode="auto">
                    <a:xfrm>
                      <a:off x="912" y="2544"/>
                      <a:ext cx="288" cy="274"/>
                    </a:xfrm>
                    <a:prstGeom prst="ellipse">
                      <a:avLst/>
                    </a:prstGeom>
                    <a:gradFill rotWithShape="0">
                      <a:gsLst>
                        <a:gs pos="0">
                          <a:srgbClr val="666699"/>
                        </a:gs>
                        <a:gs pos="100000">
                          <a:srgbClr val="666699">
                            <a:gamma/>
                            <a:shade val="33333"/>
                            <a:invGamma/>
                          </a:srgbClr>
                        </a:gs>
                      </a:gsLst>
                      <a:lin ang="5400000" scaled="1"/>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9199" name="Oval 111"/>
                    <p:cNvSpPr>
                      <a:spLocks noChangeArrowheads="1"/>
                    </p:cNvSpPr>
                    <p:nvPr/>
                  </p:nvSpPr>
                  <p:spPr bwMode="auto">
                    <a:xfrm>
                      <a:off x="816" y="2112"/>
                      <a:ext cx="480" cy="446"/>
                    </a:xfrm>
                    <a:prstGeom prst="ellipse">
                      <a:avLst/>
                    </a:prstGeom>
                    <a:gradFill rotWithShape="0">
                      <a:gsLst>
                        <a:gs pos="0">
                          <a:srgbClr val="99CC00"/>
                        </a:gs>
                        <a:gs pos="100000">
                          <a:srgbClr val="99CC00">
                            <a:gamma/>
                            <a:shade val="27451"/>
                            <a:invGamma/>
                          </a:srgbClr>
                        </a:gs>
                      </a:gsLst>
                      <a:lin ang="5400000" scaled="1"/>
                    </a:gradFill>
                    <a:ln>
                      <a:noFill/>
                    </a:ln>
                    <a:effectLst/>
                    <a:extLst>
                      <a:ext uri="{91240B29-F687-4F45-9708-019B960494DF}">
                        <a14:hiddenLine xmlns:a14="http://schemas.microsoft.com/office/drawing/2010/main" w="12700">
                          <a:solidFill>
                            <a:srgbClr val="339966"/>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grpSp>
                <p:nvGrpSpPr>
                  <p:cNvPr id="89200" name="Group 112"/>
                  <p:cNvGrpSpPr>
                    <a:grpSpLocks/>
                  </p:cNvGrpSpPr>
                  <p:nvPr/>
                </p:nvGrpSpPr>
                <p:grpSpPr bwMode="auto">
                  <a:xfrm flipV="1">
                    <a:off x="1872" y="1440"/>
                    <a:ext cx="480" cy="706"/>
                    <a:chOff x="816" y="2112"/>
                    <a:chExt cx="480" cy="706"/>
                  </a:xfrm>
                </p:grpSpPr>
                <p:sp>
                  <p:nvSpPr>
                    <p:cNvPr id="89201" name="Oval 113"/>
                    <p:cNvSpPr>
                      <a:spLocks noChangeArrowheads="1"/>
                    </p:cNvSpPr>
                    <p:nvPr/>
                  </p:nvSpPr>
                  <p:spPr bwMode="auto">
                    <a:xfrm>
                      <a:off x="912" y="2544"/>
                      <a:ext cx="288" cy="274"/>
                    </a:xfrm>
                    <a:prstGeom prst="ellipse">
                      <a:avLst/>
                    </a:prstGeom>
                    <a:gradFill rotWithShape="0">
                      <a:gsLst>
                        <a:gs pos="0">
                          <a:srgbClr val="666699"/>
                        </a:gs>
                        <a:gs pos="100000">
                          <a:srgbClr val="666699">
                            <a:gamma/>
                            <a:shade val="33333"/>
                            <a:invGamma/>
                          </a:srgbClr>
                        </a:gs>
                      </a:gsLst>
                      <a:lin ang="5400000" scaled="1"/>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9202" name="Oval 114"/>
                    <p:cNvSpPr>
                      <a:spLocks noChangeArrowheads="1"/>
                    </p:cNvSpPr>
                    <p:nvPr/>
                  </p:nvSpPr>
                  <p:spPr bwMode="auto">
                    <a:xfrm>
                      <a:off x="816" y="2112"/>
                      <a:ext cx="480" cy="446"/>
                    </a:xfrm>
                    <a:prstGeom prst="ellipse">
                      <a:avLst/>
                    </a:prstGeom>
                    <a:gradFill rotWithShape="0">
                      <a:gsLst>
                        <a:gs pos="0">
                          <a:srgbClr val="99CC00"/>
                        </a:gs>
                        <a:gs pos="100000">
                          <a:srgbClr val="99CC00">
                            <a:gamma/>
                            <a:shade val="27451"/>
                            <a:invGamma/>
                          </a:srgbClr>
                        </a:gs>
                      </a:gsLst>
                      <a:lin ang="5400000" scaled="1"/>
                    </a:gradFill>
                    <a:ln>
                      <a:noFill/>
                    </a:ln>
                    <a:effectLst/>
                    <a:extLst>
                      <a:ext uri="{91240B29-F687-4F45-9708-019B960494DF}">
                        <a14:hiddenLine xmlns:a14="http://schemas.microsoft.com/office/drawing/2010/main" w="12700">
                          <a:solidFill>
                            <a:srgbClr val="339966"/>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grpSp>
          </p:grpSp>
          <p:grpSp>
            <p:nvGrpSpPr>
              <p:cNvPr id="89203" name="Group 115"/>
              <p:cNvGrpSpPr>
                <a:grpSpLocks/>
              </p:cNvGrpSpPr>
              <p:nvPr/>
            </p:nvGrpSpPr>
            <p:grpSpPr bwMode="auto">
              <a:xfrm flipV="1">
                <a:off x="1248" y="1920"/>
                <a:ext cx="1632" cy="1426"/>
                <a:chOff x="720" y="1392"/>
                <a:chExt cx="1632" cy="1426"/>
              </a:xfrm>
            </p:grpSpPr>
            <p:grpSp>
              <p:nvGrpSpPr>
                <p:cNvPr id="89204" name="Group 116"/>
                <p:cNvGrpSpPr>
                  <a:grpSpLocks/>
                </p:cNvGrpSpPr>
                <p:nvPr/>
              </p:nvGrpSpPr>
              <p:grpSpPr bwMode="auto">
                <a:xfrm>
                  <a:off x="720" y="1392"/>
                  <a:ext cx="1632" cy="754"/>
                  <a:chOff x="720" y="1392"/>
                  <a:chExt cx="1632" cy="754"/>
                </a:xfrm>
              </p:grpSpPr>
              <p:grpSp>
                <p:nvGrpSpPr>
                  <p:cNvPr id="89205" name="Group 117"/>
                  <p:cNvGrpSpPr>
                    <a:grpSpLocks/>
                  </p:cNvGrpSpPr>
                  <p:nvPr/>
                </p:nvGrpSpPr>
                <p:grpSpPr bwMode="auto">
                  <a:xfrm>
                    <a:off x="720" y="1392"/>
                    <a:ext cx="480" cy="706"/>
                    <a:chOff x="816" y="2112"/>
                    <a:chExt cx="480" cy="706"/>
                  </a:xfrm>
                </p:grpSpPr>
                <p:sp>
                  <p:nvSpPr>
                    <p:cNvPr id="89206" name="Oval 118"/>
                    <p:cNvSpPr>
                      <a:spLocks noChangeArrowheads="1"/>
                    </p:cNvSpPr>
                    <p:nvPr/>
                  </p:nvSpPr>
                  <p:spPr bwMode="auto">
                    <a:xfrm>
                      <a:off x="912" y="2544"/>
                      <a:ext cx="288" cy="274"/>
                    </a:xfrm>
                    <a:prstGeom prst="ellipse">
                      <a:avLst/>
                    </a:prstGeom>
                    <a:gradFill rotWithShape="0">
                      <a:gsLst>
                        <a:gs pos="0">
                          <a:srgbClr val="666699"/>
                        </a:gs>
                        <a:gs pos="100000">
                          <a:srgbClr val="666699">
                            <a:gamma/>
                            <a:shade val="33333"/>
                            <a:invGamma/>
                          </a:srgbClr>
                        </a:gs>
                      </a:gsLst>
                      <a:lin ang="5400000" scaled="1"/>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9207" name="Oval 119"/>
                    <p:cNvSpPr>
                      <a:spLocks noChangeArrowheads="1"/>
                    </p:cNvSpPr>
                    <p:nvPr/>
                  </p:nvSpPr>
                  <p:spPr bwMode="auto">
                    <a:xfrm>
                      <a:off x="816" y="2112"/>
                      <a:ext cx="480" cy="446"/>
                    </a:xfrm>
                    <a:prstGeom prst="ellipse">
                      <a:avLst/>
                    </a:prstGeom>
                    <a:gradFill rotWithShape="0">
                      <a:gsLst>
                        <a:gs pos="0">
                          <a:srgbClr val="99CC00"/>
                        </a:gs>
                        <a:gs pos="100000">
                          <a:srgbClr val="99CC00">
                            <a:gamma/>
                            <a:shade val="27451"/>
                            <a:invGamma/>
                          </a:srgbClr>
                        </a:gs>
                      </a:gsLst>
                      <a:lin ang="5400000" scaled="1"/>
                    </a:gradFill>
                    <a:ln>
                      <a:noFill/>
                    </a:ln>
                    <a:effectLst/>
                    <a:extLst>
                      <a:ext uri="{91240B29-F687-4F45-9708-019B960494DF}">
                        <a14:hiddenLine xmlns:a14="http://schemas.microsoft.com/office/drawing/2010/main" w="12700">
                          <a:solidFill>
                            <a:srgbClr val="339966"/>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grpSp>
                <p:nvGrpSpPr>
                  <p:cNvPr id="89208" name="Group 120"/>
                  <p:cNvGrpSpPr>
                    <a:grpSpLocks/>
                  </p:cNvGrpSpPr>
                  <p:nvPr/>
                </p:nvGrpSpPr>
                <p:grpSpPr bwMode="auto">
                  <a:xfrm>
                    <a:off x="1488" y="1392"/>
                    <a:ext cx="480" cy="706"/>
                    <a:chOff x="816" y="2112"/>
                    <a:chExt cx="480" cy="706"/>
                  </a:xfrm>
                </p:grpSpPr>
                <p:sp>
                  <p:nvSpPr>
                    <p:cNvPr id="89209" name="Oval 121"/>
                    <p:cNvSpPr>
                      <a:spLocks noChangeArrowheads="1"/>
                    </p:cNvSpPr>
                    <p:nvPr/>
                  </p:nvSpPr>
                  <p:spPr bwMode="auto">
                    <a:xfrm>
                      <a:off x="912" y="2544"/>
                      <a:ext cx="288" cy="274"/>
                    </a:xfrm>
                    <a:prstGeom prst="ellipse">
                      <a:avLst/>
                    </a:prstGeom>
                    <a:gradFill rotWithShape="0">
                      <a:gsLst>
                        <a:gs pos="0">
                          <a:srgbClr val="666699"/>
                        </a:gs>
                        <a:gs pos="100000">
                          <a:srgbClr val="666699">
                            <a:gamma/>
                            <a:shade val="33333"/>
                            <a:invGamma/>
                          </a:srgbClr>
                        </a:gs>
                      </a:gsLst>
                      <a:lin ang="5400000" scaled="1"/>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9210" name="Oval 122"/>
                    <p:cNvSpPr>
                      <a:spLocks noChangeArrowheads="1"/>
                    </p:cNvSpPr>
                    <p:nvPr/>
                  </p:nvSpPr>
                  <p:spPr bwMode="auto">
                    <a:xfrm>
                      <a:off x="816" y="2112"/>
                      <a:ext cx="480" cy="446"/>
                    </a:xfrm>
                    <a:prstGeom prst="ellipse">
                      <a:avLst/>
                    </a:prstGeom>
                    <a:gradFill rotWithShape="0">
                      <a:gsLst>
                        <a:gs pos="0">
                          <a:srgbClr val="99CC00"/>
                        </a:gs>
                        <a:gs pos="100000">
                          <a:srgbClr val="99CC00">
                            <a:gamma/>
                            <a:shade val="27451"/>
                            <a:invGamma/>
                          </a:srgbClr>
                        </a:gs>
                      </a:gsLst>
                      <a:lin ang="5400000" scaled="1"/>
                    </a:gradFill>
                    <a:ln>
                      <a:noFill/>
                    </a:ln>
                    <a:effectLst/>
                    <a:extLst>
                      <a:ext uri="{91240B29-F687-4F45-9708-019B960494DF}">
                        <a14:hiddenLine xmlns:a14="http://schemas.microsoft.com/office/drawing/2010/main" w="12700">
                          <a:solidFill>
                            <a:srgbClr val="339966"/>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grpSp>
                <p:nvGrpSpPr>
                  <p:cNvPr id="89211" name="Group 123"/>
                  <p:cNvGrpSpPr>
                    <a:grpSpLocks/>
                  </p:cNvGrpSpPr>
                  <p:nvPr/>
                </p:nvGrpSpPr>
                <p:grpSpPr bwMode="auto">
                  <a:xfrm flipV="1">
                    <a:off x="1104" y="1440"/>
                    <a:ext cx="480" cy="706"/>
                    <a:chOff x="816" y="2112"/>
                    <a:chExt cx="480" cy="706"/>
                  </a:xfrm>
                </p:grpSpPr>
                <p:sp>
                  <p:nvSpPr>
                    <p:cNvPr id="89212" name="Oval 124"/>
                    <p:cNvSpPr>
                      <a:spLocks noChangeArrowheads="1"/>
                    </p:cNvSpPr>
                    <p:nvPr/>
                  </p:nvSpPr>
                  <p:spPr bwMode="auto">
                    <a:xfrm>
                      <a:off x="912" y="2544"/>
                      <a:ext cx="288" cy="274"/>
                    </a:xfrm>
                    <a:prstGeom prst="ellipse">
                      <a:avLst/>
                    </a:prstGeom>
                    <a:gradFill rotWithShape="0">
                      <a:gsLst>
                        <a:gs pos="0">
                          <a:srgbClr val="666699"/>
                        </a:gs>
                        <a:gs pos="100000">
                          <a:srgbClr val="666699">
                            <a:gamma/>
                            <a:shade val="33333"/>
                            <a:invGamma/>
                          </a:srgbClr>
                        </a:gs>
                      </a:gsLst>
                      <a:lin ang="5400000" scaled="1"/>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9213" name="Oval 125"/>
                    <p:cNvSpPr>
                      <a:spLocks noChangeArrowheads="1"/>
                    </p:cNvSpPr>
                    <p:nvPr/>
                  </p:nvSpPr>
                  <p:spPr bwMode="auto">
                    <a:xfrm>
                      <a:off x="816" y="2112"/>
                      <a:ext cx="480" cy="446"/>
                    </a:xfrm>
                    <a:prstGeom prst="ellipse">
                      <a:avLst/>
                    </a:prstGeom>
                    <a:gradFill rotWithShape="0">
                      <a:gsLst>
                        <a:gs pos="0">
                          <a:srgbClr val="99CC00"/>
                        </a:gs>
                        <a:gs pos="100000">
                          <a:srgbClr val="99CC00">
                            <a:gamma/>
                            <a:shade val="27451"/>
                            <a:invGamma/>
                          </a:srgbClr>
                        </a:gs>
                      </a:gsLst>
                      <a:lin ang="5400000" scaled="1"/>
                    </a:gradFill>
                    <a:ln>
                      <a:noFill/>
                    </a:ln>
                    <a:effectLst/>
                    <a:extLst>
                      <a:ext uri="{91240B29-F687-4F45-9708-019B960494DF}">
                        <a14:hiddenLine xmlns:a14="http://schemas.microsoft.com/office/drawing/2010/main" w="12700">
                          <a:solidFill>
                            <a:srgbClr val="339966"/>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grpSp>
                <p:nvGrpSpPr>
                  <p:cNvPr id="89214" name="Group 126"/>
                  <p:cNvGrpSpPr>
                    <a:grpSpLocks/>
                  </p:cNvGrpSpPr>
                  <p:nvPr/>
                </p:nvGrpSpPr>
                <p:grpSpPr bwMode="auto">
                  <a:xfrm flipV="1">
                    <a:off x="1872" y="1440"/>
                    <a:ext cx="480" cy="706"/>
                    <a:chOff x="816" y="2112"/>
                    <a:chExt cx="480" cy="706"/>
                  </a:xfrm>
                </p:grpSpPr>
                <p:sp>
                  <p:nvSpPr>
                    <p:cNvPr id="89215" name="Oval 127"/>
                    <p:cNvSpPr>
                      <a:spLocks noChangeArrowheads="1"/>
                    </p:cNvSpPr>
                    <p:nvPr/>
                  </p:nvSpPr>
                  <p:spPr bwMode="auto">
                    <a:xfrm>
                      <a:off x="912" y="2544"/>
                      <a:ext cx="288" cy="274"/>
                    </a:xfrm>
                    <a:prstGeom prst="ellipse">
                      <a:avLst/>
                    </a:prstGeom>
                    <a:gradFill rotWithShape="0">
                      <a:gsLst>
                        <a:gs pos="0">
                          <a:srgbClr val="666699"/>
                        </a:gs>
                        <a:gs pos="100000">
                          <a:srgbClr val="666699">
                            <a:gamma/>
                            <a:shade val="33333"/>
                            <a:invGamma/>
                          </a:srgbClr>
                        </a:gs>
                      </a:gsLst>
                      <a:lin ang="5400000" scaled="1"/>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9216" name="Oval 128"/>
                    <p:cNvSpPr>
                      <a:spLocks noChangeArrowheads="1"/>
                    </p:cNvSpPr>
                    <p:nvPr/>
                  </p:nvSpPr>
                  <p:spPr bwMode="auto">
                    <a:xfrm>
                      <a:off x="816" y="2112"/>
                      <a:ext cx="480" cy="446"/>
                    </a:xfrm>
                    <a:prstGeom prst="ellipse">
                      <a:avLst/>
                    </a:prstGeom>
                    <a:gradFill rotWithShape="0">
                      <a:gsLst>
                        <a:gs pos="0">
                          <a:srgbClr val="99CC00"/>
                        </a:gs>
                        <a:gs pos="100000">
                          <a:srgbClr val="99CC00">
                            <a:gamma/>
                            <a:shade val="27451"/>
                            <a:invGamma/>
                          </a:srgbClr>
                        </a:gs>
                      </a:gsLst>
                      <a:lin ang="5400000" scaled="1"/>
                    </a:gradFill>
                    <a:ln>
                      <a:noFill/>
                    </a:ln>
                    <a:effectLst/>
                    <a:extLst>
                      <a:ext uri="{91240B29-F687-4F45-9708-019B960494DF}">
                        <a14:hiddenLine xmlns:a14="http://schemas.microsoft.com/office/drawing/2010/main" w="12700">
                          <a:solidFill>
                            <a:srgbClr val="339966"/>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grpSp>
            <p:grpSp>
              <p:nvGrpSpPr>
                <p:cNvPr id="89217" name="Group 129"/>
                <p:cNvGrpSpPr>
                  <a:grpSpLocks/>
                </p:cNvGrpSpPr>
                <p:nvPr/>
              </p:nvGrpSpPr>
              <p:grpSpPr bwMode="auto">
                <a:xfrm>
                  <a:off x="720" y="2064"/>
                  <a:ext cx="1632" cy="754"/>
                  <a:chOff x="720" y="1392"/>
                  <a:chExt cx="1632" cy="754"/>
                </a:xfrm>
              </p:grpSpPr>
              <p:grpSp>
                <p:nvGrpSpPr>
                  <p:cNvPr id="89218" name="Group 130"/>
                  <p:cNvGrpSpPr>
                    <a:grpSpLocks/>
                  </p:cNvGrpSpPr>
                  <p:nvPr/>
                </p:nvGrpSpPr>
                <p:grpSpPr bwMode="auto">
                  <a:xfrm>
                    <a:off x="720" y="1392"/>
                    <a:ext cx="480" cy="706"/>
                    <a:chOff x="816" y="2112"/>
                    <a:chExt cx="480" cy="706"/>
                  </a:xfrm>
                </p:grpSpPr>
                <p:sp>
                  <p:nvSpPr>
                    <p:cNvPr id="89219" name="Oval 131"/>
                    <p:cNvSpPr>
                      <a:spLocks noChangeArrowheads="1"/>
                    </p:cNvSpPr>
                    <p:nvPr/>
                  </p:nvSpPr>
                  <p:spPr bwMode="auto">
                    <a:xfrm>
                      <a:off x="912" y="2544"/>
                      <a:ext cx="288" cy="274"/>
                    </a:xfrm>
                    <a:prstGeom prst="ellipse">
                      <a:avLst/>
                    </a:prstGeom>
                    <a:gradFill rotWithShape="0">
                      <a:gsLst>
                        <a:gs pos="0">
                          <a:srgbClr val="666699"/>
                        </a:gs>
                        <a:gs pos="100000">
                          <a:srgbClr val="666699">
                            <a:gamma/>
                            <a:shade val="33333"/>
                            <a:invGamma/>
                          </a:srgbClr>
                        </a:gs>
                      </a:gsLst>
                      <a:lin ang="5400000" scaled="1"/>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9220" name="Oval 132"/>
                    <p:cNvSpPr>
                      <a:spLocks noChangeArrowheads="1"/>
                    </p:cNvSpPr>
                    <p:nvPr/>
                  </p:nvSpPr>
                  <p:spPr bwMode="auto">
                    <a:xfrm>
                      <a:off x="816" y="2112"/>
                      <a:ext cx="480" cy="446"/>
                    </a:xfrm>
                    <a:prstGeom prst="ellipse">
                      <a:avLst/>
                    </a:prstGeom>
                    <a:gradFill rotWithShape="0">
                      <a:gsLst>
                        <a:gs pos="0">
                          <a:srgbClr val="99CC00"/>
                        </a:gs>
                        <a:gs pos="100000">
                          <a:srgbClr val="99CC00">
                            <a:gamma/>
                            <a:shade val="27451"/>
                            <a:invGamma/>
                          </a:srgbClr>
                        </a:gs>
                      </a:gsLst>
                      <a:lin ang="5400000" scaled="1"/>
                    </a:gradFill>
                    <a:ln>
                      <a:noFill/>
                    </a:ln>
                    <a:effectLst/>
                    <a:extLst>
                      <a:ext uri="{91240B29-F687-4F45-9708-019B960494DF}">
                        <a14:hiddenLine xmlns:a14="http://schemas.microsoft.com/office/drawing/2010/main" w="12700">
                          <a:solidFill>
                            <a:srgbClr val="339966"/>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grpSp>
                <p:nvGrpSpPr>
                  <p:cNvPr id="89221" name="Group 133"/>
                  <p:cNvGrpSpPr>
                    <a:grpSpLocks/>
                  </p:cNvGrpSpPr>
                  <p:nvPr/>
                </p:nvGrpSpPr>
                <p:grpSpPr bwMode="auto">
                  <a:xfrm>
                    <a:off x="1488" y="1392"/>
                    <a:ext cx="480" cy="706"/>
                    <a:chOff x="816" y="2112"/>
                    <a:chExt cx="480" cy="706"/>
                  </a:xfrm>
                </p:grpSpPr>
                <p:sp>
                  <p:nvSpPr>
                    <p:cNvPr id="89222" name="Oval 134"/>
                    <p:cNvSpPr>
                      <a:spLocks noChangeArrowheads="1"/>
                    </p:cNvSpPr>
                    <p:nvPr/>
                  </p:nvSpPr>
                  <p:spPr bwMode="auto">
                    <a:xfrm>
                      <a:off x="912" y="2544"/>
                      <a:ext cx="288" cy="274"/>
                    </a:xfrm>
                    <a:prstGeom prst="ellipse">
                      <a:avLst/>
                    </a:prstGeom>
                    <a:gradFill rotWithShape="0">
                      <a:gsLst>
                        <a:gs pos="0">
                          <a:srgbClr val="666699"/>
                        </a:gs>
                        <a:gs pos="100000">
                          <a:srgbClr val="666699">
                            <a:gamma/>
                            <a:shade val="33333"/>
                            <a:invGamma/>
                          </a:srgbClr>
                        </a:gs>
                      </a:gsLst>
                      <a:lin ang="5400000" scaled="1"/>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9223" name="Oval 135"/>
                    <p:cNvSpPr>
                      <a:spLocks noChangeArrowheads="1"/>
                    </p:cNvSpPr>
                    <p:nvPr/>
                  </p:nvSpPr>
                  <p:spPr bwMode="auto">
                    <a:xfrm>
                      <a:off x="816" y="2112"/>
                      <a:ext cx="480" cy="446"/>
                    </a:xfrm>
                    <a:prstGeom prst="ellipse">
                      <a:avLst/>
                    </a:prstGeom>
                    <a:gradFill rotWithShape="0">
                      <a:gsLst>
                        <a:gs pos="0">
                          <a:srgbClr val="99CC00"/>
                        </a:gs>
                        <a:gs pos="100000">
                          <a:srgbClr val="99CC00">
                            <a:gamma/>
                            <a:shade val="27451"/>
                            <a:invGamma/>
                          </a:srgbClr>
                        </a:gs>
                      </a:gsLst>
                      <a:lin ang="5400000" scaled="1"/>
                    </a:gradFill>
                    <a:ln>
                      <a:noFill/>
                    </a:ln>
                    <a:effectLst/>
                    <a:extLst>
                      <a:ext uri="{91240B29-F687-4F45-9708-019B960494DF}">
                        <a14:hiddenLine xmlns:a14="http://schemas.microsoft.com/office/drawing/2010/main" w="12700">
                          <a:solidFill>
                            <a:srgbClr val="339966"/>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grpSp>
                <p:nvGrpSpPr>
                  <p:cNvPr id="89224" name="Group 136"/>
                  <p:cNvGrpSpPr>
                    <a:grpSpLocks/>
                  </p:cNvGrpSpPr>
                  <p:nvPr/>
                </p:nvGrpSpPr>
                <p:grpSpPr bwMode="auto">
                  <a:xfrm flipV="1">
                    <a:off x="1104" y="1440"/>
                    <a:ext cx="480" cy="706"/>
                    <a:chOff x="816" y="2112"/>
                    <a:chExt cx="480" cy="706"/>
                  </a:xfrm>
                </p:grpSpPr>
                <p:sp>
                  <p:nvSpPr>
                    <p:cNvPr id="89225" name="Oval 137"/>
                    <p:cNvSpPr>
                      <a:spLocks noChangeArrowheads="1"/>
                    </p:cNvSpPr>
                    <p:nvPr/>
                  </p:nvSpPr>
                  <p:spPr bwMode="auto">
                    <a:xfrm>
                      <a:off x="912" y="2544"/>
                      <a:ext cx="288" cy="274"/>
                    </a:xfrm>
                    <a:prstGeom prst="ellipse">
                      <a:avLst/>
                    </a:prstGeom>
                    <a:gradFill rotWithShape="0">
                      <a:gsLst>
                        <a:gs pos="0">
                          <a:srgbClr val="666699"/>
                        </a:gs>
                        <a:gs pos="100000">
                          <a:srgbClr val="666699">
                            <a:gamma/>
                            <a:shade val="33333"/>
                            <a:invGamma/>
                          </a:srgbClr>
                        </a:gs>
                      </a:gsLst>
                      <a:lin ang="5400000" scaled="1"/>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9226" name="Oval 138"/>
                    <p:cNvSpPr>
                      <a:spLocks noChangeArrowheads="1"/>
                    </p:cNvSpPr>
                    <p:nvPr/>
                  </p:nvSpPr>
                  <p:spPr bwMode="auto">
                    <a:xfrm>
                      <a:off x="816" y="2112"/>
                      <a:ext cx="480" cy="446"/>
                    </a:xfrm>
                    <a:prstGeom prst="ellipse">
                      <a:avLst/>
                    </a:prstGeom>
                    <a:gradFill rotWithShape="0">
                      <a:gsLst>
                        <a:gs pos="0">
                          <a:srgbClr val="99CC00"/>
                        </a:gs>
                        <a:gs pos="100000">
                          <a:srgbClr val="99CC00">
                            <a:gamma/>
                            <a:shade val="27451"/>
                            <a:invGamma/>
                          </a:srgbClr>
                        </a:gs>
                      </a:gsLst>
                      <a:lin ang="5400000" scaled="1"/>
                    </a:gradFill>
                    <a:ln>
                      <a:noFill/>
                    </a:ln>
                    <a:effectLst/>
                    <a:extLst>
                      <a:ext uri="{91240B29-F687-4F45-9708-019B960494DF}">
                        <a14:hiddenLine xmlns:a14="http://schemas.microsoft.com/office/drawing/2010/main" w="12700">
                          <a:solidFill>
                            <a:srgbClr val="339966"/>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grpSp>
                <p:nvGrpSpPr>
                  <p:cNvPr id="89227" name="Group 139"/>
                  <p:cNvGrpSpPr>
                    <a:grpSpLocks/>
                  </p:cNvGrpSpPr>
                  <p:nvPr/>
                </p:nvGrpSpPr>
                <p:grpSpPr bwMode="auto">
                  <a:xfrm flipV="1">
                    <a:off x="1872" y="1440"/>
                    <a:ext cx="480" cy="706"/>
                    <a:chOff x="816" y="2112"/>
                    <a:chExt cx="480" cy="706"/>
                  </a:xfrm>
                </p:grpSpPr>
                <p:sp>
                  <p:nvSpPr>
                    <p:cNvPr id="89228" name="Oval 140"/>
                    <p:cNvSpPr>
                      <a:spLocks noChangeArrowheads="1"/>
                    </p:cNvSpPr>
                    <p:nvPr/>
                  </p:nvSpPr>
                  <p:spPr bwMode="auto">
                    <a:xfrm>
                      <a:off x="912" y="2544"/>
                      <a:ext cx="288" cy="274"/>
                    </a:xfrm>
                    <a:prstGeom prst="ellipse">
                      <a:avLst/>
                    </a:prstGeom>
                    <a:gradFill rotWithShape="0">
                      <a:gsLst>
                        <a:gs pos="0">
                          <a:srgbClr val="666699"/>
                        </a:gs>
                        <a:gs pos="100000">
                          <a:srgbClr val="666699">
                            <a:gamma/>
                            <a:shade val="33333"/>
                            <a:invGamma/>
                          </a:srgbClr>
                        </a:gs>
                      </a:gsLst>
                      <a:lin ang="5400000" scaled="1"/>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9229" name="Oval 141"/>
                    <p:cNvSpPr>
                      <a:spLocks noChangeArrowheads="1"/>
                    </p:cNvSpPr>
                    <p:nvPr/>
                  </p:nvSpPr>
                  <p:spPr bwMode="auto">
                    <a:xfrm>
                      <a:off x="816" y="2112"/>
                      <a:ext cx="480" cy="446"/>
                    </a:xfrm>
                    <a:prstGeom prst="ellipse">
                      <a:avLst/>
                    </a:prstGeom>
                    <a:gradFill rotWithShape="0">
                      <a:gsLst>
                        <a:gs pos="0">
                          <a:srgbClr val="99CC00"/>
                        </a:gs>
                        <a:gs pos="100000">
                          <a:srgbClr val="99CC00">
                            <a:gamma/>
                            <a:shade val="27451"/>
                            <a:invGamma/>
                          </a:srgbClr>
                        </a:gs>
                      </a:gsLst>
                      <a:lin ang="5400000" scaled="1"/>
                    </a:gradFill>
                    <a:ln>
                      <a:noFill/>
                    </a:ln>
                    <a:effectLst/>
                    <a:extLst>
                      <a:ext uri="{91240B29-F687-4F45-9708-019B960494DF}">
                        <a14:hiddenLine xmlns:a14="http://schemas.microsoft.com/office/drawing/2010/main" w="12700">
                          <a:solidFill>
                            <a:srgbClr val="339966"/>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grpSp>
          </p:grpSp>
        </p:grpSp>
        <p:sp>
          <p:nvSpPr>
            <p:cNvPr id="89230" name="Text Box 142"/>
            <p:cNvSpPr txBox="1">
              <a:spLocks noChangeArrowheads="1"/>
            </p:cNvSpPr>
            <p:nvPr/>
          </p:nvSpPr>
          <p:spPr bwMode="auto">
            <a:xfrm>
              <a:off x="864" y="720"/>
              <a:ext cx="26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solidFill>
                    <a:schemeClr val="bg2"/>
                  </a:solidFill>
                </a:rPr>
                <a:t>e-</a:t>
              </a:r>
            </a:p>
          </p:txBody>
        </p:sp>
        <p:sp>
          <p:nvSpPr>
            <p:cNvPr id="89231" name="Oval 143"/>
            <p:cNvSpPr>
              <a:spLocks noChangeArrowheads="1"/>
            </p:cNvSpPr>
            <p:nvPr/>
          </p:nvSpPr>
          <p:spPr bwMode="auto">
            <a:xfrm>
              <a:off x="1227" y="911"/>
              <a:ext cx="217" cy="198"/>
            </a:xfrm>
            <a:prstGeom prst="ellipse">
              <a:avLst/>
            </a:prstGeom>
            <a:gradFill rotWithShape="0">
              <a:gsLst>
                <a:gs pos="0">
                  <a:srgbClr val="99CC00"/>
                </a:gs>
                <a:gs pos="100000">
                  <a:srgbClr val="99CC00">
                    <a:gamma/>
                    <a:shade val="24314"/>
                    <a:invGamma/>
                  </a:srgbClr>
                </a:gs>
              </a:gsLst>
              <a:lin ang="5400000" scaled="1"/>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9232" name="Oval 144"/>
            <p:cNvSpPr>
              <a:spLocks noChangeArrowheads="1"/>
            </p:cNvSpPr>
            <p:nvPr/>
          </p:nvSpPr>
          <p:spPr bwMode="auto">
            <a:xfrm>
              <a:off x="432" y="842"/>
              <a:ext cx="361" cy="322"/>
            </a:xfrm>
            <a:prstGeom prst="ellipse">
              <a:avLst/>
            </a:prstGeom>
            <a:gradFill rotWithShape="0">
              <a:gsLst>
                <a:gs pos="0">
                  <a:srgbClr val="666699"/>
                </a:gs>
                <a:gs pos="100000">
                  <a:srgbClr val="666699">
                    <a:gamma/>
                    <a:shade val="27451"/>
                    <a:invGamma/>
                  </a:srgbClr>
                </a:gs>
              </a:gsLst>
              <a:lin ang="5400000" scaled="1"/>
            </a:gradFill>
            <a:ln>
              <a:noFill/>
            </a:ln>
            <a:effectLst/>
            <a:extLst>
              <a:ext uri="{91240B29-F687-4F45-9708-019B960494DF}">
                <a14:hiddenLine xmlns:a14="http://schemas.microsoft.com/office/drawing/2010/main" w="12700">
                  <a:solidFill>
                    <a:srgbClr val="339966"/>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9233" name="Line 145"/>
            <p:cNvSpPr>
              <a:spLocks noChangeShapeType="1"/>
            </p:cNvSpPr>
            <p:nvPr/>
          </p:nvSpPr>
          <p:spPr bwMode="auto">
            <a:xfrm>
              <a:off x="866" y="981"/>
              <a:ext cx="325" cy="0"/>
            </a:xfrm>
            <a:prstGeom prst="line">
              <a:avLst/>
            </a:prstGeom>
            <a:noFill/>
            <a:ln w="38100">
              <a:solidFill>
                <a:srgbClr val="000000"/>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nvGrpSpPr>
            <p:cNvPr id="89234" name="Group 146"/>
            <p:cNvGrpSpPr>
              <a:grpSpLocks/>
            </p:cNvGrpSpPr>
            <p:nvPr/>
          </p:nvGrpSpPr>
          <p:grpSpPr bwMode="auto">
            <a:xfrm flipH="1">
              <a:off x="504" y="1327"/>
              <a:ext cx="1048" cy="610"/>
              <a:chOff x="3216" y="2160"/>
              <a:chExt cx="1344" cy="844"/>
            </a:xfrm>
          </p:grpSpPr>
          <p:sp>
            <p:nvSpPr>
              <p:cNvPr id="89235" name="Oval 147"/>
              <p:cNvSpPr>
                <a:spLocks noChangeArrowheads="1"/>
              </p:cNvSpPr>
              <p:nvPr/>
            </p:nvSpPr>
            <p:spPr bwMode="auto">
              <a:xfrm flipV="1">
                <a:off x="4272" y="2236"/>
                <a:ext cx="288" cy="274"/>
              </a:xfrm>
              <a:prstGeom prst="ellipse">
                <a:avLst/>
              </a:prstGeom>
              <a:gradFill rotWithShape="0">
                <a:gsLst>
                  <a:gs pos="0">
                    <a:srgbClr val="666699"/>
                  </a:gs>
                  <a:gs pos="100000">
                    <a:srgbClr val="666699">
                      <a:gamma/>
                      <a:shade val="33333"/>
                      <a:invGamma/>
                    </a:srgbClr>
                  </a:gs>
                </a:gsLst>
                <a:lin ang="5400000" scaled="1"/>
              </a:gradFill>
              <a:ln>
                <a:noFill/>
              </a:ln>
              <a:effectLst/>
              <a:extLst>
                <a:ext uri="{91240B29-F687-4F45-9708-019B960494DF}">
                  <a14:hiddenLine xmlns:a14="http://schemas.microsoft.com/office/drawing/2010/main" w="2857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9236" name="Oval 148"/>
              <p:cNvSpPr>
                <a:spLocks noChangeArrowheads="1"/>
              </p:cNvSpPr>
              <p:nvPr/>
            </p:nvSpPr>
            <p:spPr bwMode="auto">
              <a:xfrm flipV="1">
                <a:off x="3216" y="2160"/>
                <a:ext cx="480" cy="446"/>
              </a:xfrm>
              <a:prstGeom prst="ellipse">
                <a:avLst/>
              </a:prstGeom>
              <a:gradFill rotWithShape="0">
                <a:gsLst>
                  <a:gs pos="0">
                    <a:srgbClr val="99CC00"/>
                  </a:gs>
                  <a:gs pos="100000">
                    <a:srgbClr val="99CC00">
                      <a:gamma/>
                      <a:shade val="27451"/>
                      <a:invGamma/>
                    </a:srgbClr>
                  </a:gs>
                </a:gsLst>
                <a:lin ang="5400000" scaled="1"/>
              </a:gradFill>
              <a:ln>
                <a:noFill/>
              </a:ln>
              <a:effectLst/>
              <a:extLst>
                <a:ext uri="{91240B29-F687-4F45-9708-019B960494DF}">
                  <a14:hiddenLine xmlns:a14="http://schemas.microsoft.com/office/drawing/2010/main" w="28575">
                    <a:solidFill>
                      <a:srgbClr val="339966"/>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9237" name="Freeform 149"/>
              <p:cNvSpPr>
                <a:spLocks/>
              </p:cNvSpPr>
              <p:nvPr/>
            </p:nvSpPr>
            <p:spPr bwMode="auto">
              <a:xfrm flipH="1">
                <a:off x="3984" y="2332"/>
                <a:ext cx="288" cy="432"/>
              </a:xfrm>
              <a:custGeom>
                <a:avLst/>
                <a:gdLst>
                  <a:gd name="T0" fmla="*/ 0 w 384"/>
                  <a:gd name="T1" fmla="*/ 16 h 400"/>
                  <a:gd name="T2" fmla="*/ 96 w 384"/>
                  <a:gd name="T3" fmla="*/ 16 h 400"/>
                  <a:gd name="T4" fmla="*/ 240 w 384"/>
                  <a:gd name="T5" fmla="*/ 112 h 400"/>
                  <a:gd name="T6" fmla="*/ 384 w 384"/>
                  <a:gd name="T7" fmla="*/ 400 h 400"/>
                </a:gdLst>
                <a:ahLst/>
                <a:cxnLst>
                  <a:cxn ang="0">
                    <a:pos x="T0" y="T1"/>
                  </a:cxn>
                  <a:cxn ang="0">
                    <a:pos x="T2" y="T3"/>
                  </a:cxn>
                  <a:cxn ang="0">
                    <a:pos x="T4" y="T5"/>
                  </a:cxn>
                  <a:cxn ang="0">
                    <a:pos x="T6" y="T7"/>
                  </a:cxn>
                </a:cxnLst>
                <a:rect l="0" t="0" r="r" b="b"/>
                <a:pathLst>
                  <a:path w="384" h="400">
                    <a:moveTo>
                      <a:pt x="0" y="16"/>
                    </a:moveTo>
                    <a:cubicBezTo>
                      <a:pt x="28" y="8"/>
                      <a:pt x="56" y="0"/>
                      <a:pt x="96" y="16"/>
                    </a:cubicBezTo>
                    <a:cubicBezTo>
                      <a:pt x="136" y="32"/>
                      <a:pt x="192" y="48"/>
                      <a:pt x="240" y="112"/>
                    </a:cubicBezTo>
                    <a:cubicBezTo>
                      <a:pt x="288" y="176"/>
                      <a:pt x="360" y="352"/>
                      <a:pt x="384" y="400"/>
                    </a:cubicBezTo>
                  </a:path>
                </a:pathLst>
              </a:custGeom>
              <a:noFill/>
              <a:ln w="28575"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89238" name="Freeform 150"/>
              <p:cNvSpPr>
                <a:spLocks/>
              </p:cNvSpPr>
              <p:nvPr/>
            </p:nvSpPr>
            <p:spPr bwMode="auto">
              <a:xfrm>
                <a:off x="3696" y="2332"/>
                <a:ext cx="288" cy="432"/>
              </a:xfrm>
              <a:custGeom>
                <a:avLst/>
                <a:gdLst>
                  <a:gd name="T0" fmla="*/ 0 w 384"/>
                  <a:gd name="T1" fmla="*/ 16 h 400"/>
                  <a:gd name="T2" fmla="*/ 96 w 384"/>
                  <a:gd name="T3" fmla="*/ 16 h 400"/>
                  <a:gd name="T4" fmla="*/ 240 w 384"/>
                  <a:gd name="T5" fmla="*/ 112 h 400"/>
                  <a:gd name="T6" fmla="*/ 384 w 384"/>
                  <a:gd name="T7" fmla="*/ 400 h 400"/>
                </a:gdLst>
                <a:ahLst/>
                <a:cxnLst>
                  <a:cxn ang="0">
                    <a:pos x="T0" y="T1"/>
                  </a:cxn>
                  <a:cxn ang="0">
                    <a:pos x="T2" y="T3"/>
                  </a:cxn>
                  <a:cxn ang="0">
                    <a:pos x="T4" y="T5"/>
                  </a:cxn>
                  <a:cxn ang="0">
                    <a:pos x="T6" y="T7"/>
                  </a:cxn>
                </a:cxnLst>
                <a:rect l="0" t="0" r="r" b="b"/>
                <a:pathLst>
                  <a:path w="384" h="400">
                    <a:moveTo>
                      <a:pt x="0" y="16"/>
                    </a:moveTo>
                    <a:cubicBezTo>
                      <a:pt x="28" y="8"/>
                      <a:pt x="56" y="0"/>
                      <a:pt x="96" y="16"/>
                    </a:cubicBezTo>
                    <a:cubicBezTo>
                      <a:pt x="136" y="32"/>
                      <a:pt x="192" y="48"/>
                      <a:pt x="240" y="112"/>
                    </a:cubicBezTo>
                    <a:cubicBezTo>
                      <a:pt x="288" y="176"/>
                      <a:pt x="360" y="352"/>
                      <a:pt x="384" y="400"/>
                    </a:cubicBezTo>
                  </a:path>
                </a:pathLst>
              </a:custGeom>
              <a:noFill/>
              <a:ln w="28575"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89239" name="Line 151"/>
              <p:cNvSpPr>
                <a:spLocks noChangeShapeType="1"/>
              </p:cNvSpPr>
              <p:nvPr/>
            </p:nvSpPr>
            <p:spPr bwMode="auto">
              <a:xfrm>
                <a:off x="3984" y="2764"/>
                <a:ext cx="0" cy="240"/>
              </a:xfrm>
              <a:prstGeom prst="line">
                <a:avLst/>
              </a:prstGeom>
              <a:noFill/>
              <a:ln w="28575">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sp>
          <p:nvSpPr>
            <p:cNvPr id="89240" name="Line 152"/>
            <p:cNvSpPr>
              <a:spLocks noChangeShapeType="1"/>
            </p:cNvSpPr>
            <p:nvPr/>
          </p:nvSpPr>
          <p:spPr bwMode="auto">
            <a:xfrm>
              <a:off x="938" y="1119"/>
              <a:ext cx="0" cy="278"/>
            </a:xfrm>
            <a:prstGeom prst="line">
              <a:avLst/>
            </a:prstGeom>
            <a:noFill/>
            <a:ln w="381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89241" name="Text Box 153"/>
            <p:cNvSpPr txBox="1">
              <a:spLocks noChangeArrowheads="1"/>
            </p:cNvSpPr>
            <p:nvPr/>
          </p:nvSpPr>
          <p:spPr bwMode="auto">
            <a:xfrm>
              <a:off x="463" y="889"/>
              <a:ext cx="31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2000" b="1"/>
                <a:t>Na</a:t>
              </a:r>
            </a:p>
          </p:txBody>
        </p:sp>
        <p:sp>
          <p:nvSpPr>
            <p:cNvPr id="89242" name="Rectangle 154"/>
            <p:cNvSpPr>
              <a:spLocks noChangeArrowheads="1"/>
            </p:cNvSpPr>
            <p:nvPr/>
          </p:nvSpPr>
          <p:spPr bwMode="auto">
            <a:xfrm>
              <a:off x="472" y="1389"/>
              <a:ext cx="32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1600" b="1"/>
                <a:t>Na</a:t>
              </a:r>
              <a:r>
                <a:rPr lang="fr-FR" sz="1600" b="1" baseline="30000"/>
                <a:t>+</a:t>
              </a:r>
            </a:p>
          </p:txBody>
        </p:sp>
        <p:sp>
          <p:nvSpPr>
            <p:cNvPr id="89243" name="Rectangle 155"/>
            <p:cNvSpPr>
              <a:spLocks noChangeArrowheads="1"/>
            </p:cNvSpPr>
            <p:nvPr/>
          </p:nvSpPr>
          <p:spPr bwMode="auto">
            <a:xfrm>
              <a:off x="1232" y="1389"/>
              <a:ext cx="273"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1600" b="1"/>
                <a:t>Cl</a:t>
              </a:r>
              <a:r>
                <a:rPr lang="fr-FR" sz="1600" b="1" baseline="30000"/>
                <a:t>-</a:t>
              </a:r>
            </a:p>
          </p:txBody>
        </p:sp>
        <p:sp>
          <p:nvSpPr>
            <p:cNvPr id="89244" name="Rectangle 156"/>
            <p:cNvSpPr>
              <a:spLocks noChangeArrowheads="1"/>
            </p:cNvSpPr>
            <p:nvPr/>
          </p:nvSpPr>
          <p:spPr bwMode="auto">
            <a:xfrm>
              <a:off x="1192" y="882"/>
              <a:ext cx="27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2000" b="1"/>
                <a:t>Cl</a:t>
              </a:r>
              <a:endParaRPr lang="fr-FR" sz="2000" b="1" baseline="30000"/>
            </a:p>
          </p:txBody>
        </p:sp>
      </p:grpSp>
      <p:grpSp>
        <p:nvGrpSpPr>
          <p:cNvPr id="89245" name="Group 157"/>
          <p:cNvGrpSpPr>
            <a:grpSpLocks/>
          </p:cNvGrpSpPr>
          <p:nvPr/>
        </p:nvGrpSpPr>
        <p:grpSpPr bwMode="auto">
          <a:xfrm>
            <a:off x="6172200" y="1295400"/>
            <a:ext cx="2746375" cy="4419600"/>
            <a:chOff x="3888" y="816"/>
            <a:chExt cx="1730" cy="2784"/>
          </a:xfrm>
        </p:grpSpPr>
        <p:sp>
          <p:nvSpPr>
            <p:cNvPr id="89246" name="Rectangle 158"/>
            <p:cNvSpPr>
              <a:spLocks noChangeArrowheads="1"/>
            </p:cNvSpPr>
            <p:nvPr/>
          </p:nvSpPr>
          <p:spPr bwMode="auto">
            <a:xfrm>
              <a:off x="3888" y="816"/>
              <a:ext cx="1728" cy="2784"/>
            </a:xfrm>
            <a:prstGeom prst="rect">
              <a:avLst/>
            </a:prstGeom>
            <a:solidFill>
              <a:srgbClr val="C0C0C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fr-FR" sz="2000" b="1"/>
            </a:p>
            <a:p>
              <a:pPr algn="ctr"/>
              <a:r>
                <a:rPr lang="fr-FR" sz="1800" b="1"/>
                <a:t>Fe Fe</a:t>
              </a:r>
            </a:p>
          </p:txBody>
        </p:sp>
        <p:grpSp>
          <p:nvGrpSpPr>
            <p:cNvPr id="89247" name="Group 159"/>
            <p:cNvGrpSpPr>
              <a:grpSpLocks/>
            </p:cNvGrpSpPr>
            <p:nvPr/>
          </p:nvGrpSpPr>
          <p:grpSpPr bwMode="auto">
            <a:xfrm>
              <a:off x="3936" y="2064"/>
              <a:ext cx="1632" cy="1392"/>
              <a:chOff x="4032" y="1344"/>
              <a:chExt cx="1872" cy="1680"/>
            </a:xfrm>
          </p:grpSpPr>
          <p:grpSp>
            <p:nvGrpSpPr>
              <p:cNvPr id="89248" name="Group 160"/>
              <p:cNvGrpSpPr>
                <a:grpSpLocks/>
              </p:cNvGrpSpPr>
              <p:nvPr/>
            </p:nvGrpSpPr>
            <p:grpSpPr bwMode="auto">
              <a:xfrm>
                <a:off x="4032" y="1344"/>
                <a:ext cx="1440" cy="1296"/>
                <a:chOff x="4032" y="1344"/>
                <a:chExt cx="1440" cy="1296"/>
              </a:xfrm>
            </p:grpSpPr>
            <p:grpSp>
              <p:nvGrpSpPr>
                <p:cNvPr id="89249" name="Group 161"/>
                <p:cNvGrpSpPr>
                  <a:grpSpLocks/>
                </p:cNvGrpSpPr>
                <p:nvPr/>
              </p:nvGrpSpPr>
              <p:grpSpPr bwMode="auto">
                <a:xfrm>
                  <a:off x="4032" y="1344"/>
                  <a:ext cx="1440" cy="288"/>
                  <a:chOff x="4032" y="1344"/>
                  <a:chExt cx="1488" cy="288"/>
                </a:xfrm>
              </p:grpSpPr>
              <p:sp>
                <p:nvSpPr>
                  <p:cNvPr id="89250" name="Oval 162"/>
                  <p:cNvSpPr>
                    <a:spLocks noChangeArrowheads="1"/>
                  </p:cNvSpPr>
                  <p:nvPr/>
                </p:nvSpPr>
                <p:spPr bwMode="auto">
                  <a:xfrm>
                    <a:off x="4032" y="1344"/>
                    <a:ext cx="336" cy="288"/>
                  </a:xfrm>
                  <a:prstGeom prst="ellipse">
                    <a:avLst/>
                  </a:prstGeom>
                  <a:gradFill rotWithShape="0">
                    <a:gsLst>
                      <a:gs pos="0">
                        <a:srgbClr val="3366FF"/>
                      </a:gs>
                      <a:gs pos="100000">
                        <a:srgbClr val="3366FF">
                          <a:gamma/>
                          <a:shade val="33333"/>
                          <a:invGamma/>
                        </a:srgbClr>
                      </a:gs>
                    </a:gsLst>
                    <a:lin ang="5400000" scaled="1"/>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9251" name="Oval 163"/>
                  <p:cNvSpPr>
                    <a:spLocks noChangeArrowheads="1"/>
                  </p:cNvSpPr>
                  <p:nvPr/>
                </p:nvSpPr>
                <p:spPr bwMode="auto">
                  <a:xfrm>
                    <a:off x="4416" y="1344"/>
                    <a:ext cx="336" cy="288"/>
                  </a:xfrm>
                  <a:prstGeom prst="ellipse">
                    <a:avLst/>
                  </a:prstGeom>
                  <a:gradFill rotWithShape="0">
                    <a:gsLst>
                      <a:gs pos="0">
                        <a:srgbClr val="3366FF"/>
                      </a:gs>
                      <a:gs pos="100000">
                        <a:srgbClr val="3366FF">
                          <a:gamma/>
                          <a:shade val="33333"/>
                          <a:invGamma/>
                        </a:srgbClr>
                      </a:gs>
                    </a:gsLst>
                    <a:lin ang="5400000" scaled="1"/>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9252" name="Oval 164"/>
                  <p:cNvSpPr>
                    <a:spLocks noChangeArrowheads="1"/>
                  </p:cNvSpPr>
                  <p:nvPr/>
                </p:nvSpPr>
                <p:spPr bwMode="auto">
                  <a:xfrm>
                    <a:off x="5184" y="1344"/>
                    <a:ext cx="336" cy="288"/>
                  </a:xfrm>
                  <a:prstGeom prst="ellipse">
                    <a:avLst/>
                  </a:prstGeom>
                  <a:gradFill rotWithShape="0">
                    <a:gsLst>
                      <a:gs pos="0">
                        <a:srgbClr val="3366FF"/>
                      </a:gs>
                      <a:gs pos="100000">
                        <a:srgbClr val="3366FF">
                          <a:gamma/>
                          <a:shade val="33333"/>
                          <a:invGamma/>
                        </a:srgbClr>
                      </a:gs>
                    </a:gsLst>
                    <a:lin ang="5400000" scaled="1"/>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9253" name="Oval 165"/>
                  <p:cNvSpPr>
                    <a:spLocks noChangeArrowheads="1"/>
                  </p:cNvSpPr>
                  <p:nvPr/>
                </p:nvSpPr>
                <p:spPr bwMode="auto">
                  <a:xfrm>
                    <a:off x="4800" y="1344"/>
                    <a:ext cx="336" cy="288"/>
                  </a:xfrm>
                  <a:prstGeom prst="ellipse">
                    <a:avLst/>
                  </a:prstGeom>
                  <a:gradFill rotWithShape="0">
                    <a:gsLst>
                      <a:gs pos="0">
                        <a:srgbClr val="3366FF"/>
                      </a:gs>
                      <a:gs pos="100000">
                        <a:srgbClr val="3366FF">
                          <a:gamma/>
                          <a:shade val="33333"/>
                          <a:invGamma/>
                        </a:srgbClr>
                      </a:gs>
                    </a:gsLst>
                    <a:lin ang="5400000" scaled="1"/>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grpSp>
              <p:nvGrpSpPr>
                <p:cNvPr id="89254" name="Group 166"/>
                <p:cNvGrpSpPr>
                  <a:grpSpLocks/>
                </p:cNvGrpSpPr>
                <p:nvPr/>
              </p:nvGrpSpPr>
              <p:grpSpPr bwMode="auto">
                <a:xfrm>
                  <a:off x="4032" y="1680"/>
                  <a:ext cx="1440" cy="288"/>
                  <a:chOff x="4032" y="1344"/>
                  <a:chExt cx="1488" cy="288"/>
                </a:xfrm>
              </p:grpSpPr>
              <p:sp>
                <p:nvSpPr>
                  <p:cNvPr id="89255" name="Oval 167"/>
                  <p:cNvSpPr>
                    <a:spLocks noChangeArrowheads="1"/>
                  </p:cNvSpPr>
                  <p:nvPr/>
                </p:nvSpPr>
                <p:spPr bwMode="auto">
                  <a:xfrm>
                    <a:off x="4032" y="1344"/>
                    <a:ext cx="336" cy="288"/>
                  </a:xfrm>
                  <a:prstGeom prst="ellipse">
                    <a:avLst/>
                  </a:prstGeom>
                  <a:gradFill rotWithShape="0">
                    <a:gsLst>
                      <a:gs pos="0">
                        <a:srgbClr val="3366FF"/>
                      </a:gs>
                      <a:gs pos="100000">
                        <a:srgbClr val="3366FF">
                          <a:gamma/>
                          <a:shade val="33333"/>
                          <a:invGamma/>
                        </a:srgbClr>
                      </a:gs>
                    </a:gsLst>
                    <a:lin ang="5400000" scaled="1"/>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9256" name="Oval 168"/>
                  <p:cNvSpPr>
                    <a:spLocks noChangeArrowheads="1"/>
                  </p:cNvSpPr>
                  <p:nvPr/>
                </p:nvSpPr>
                <p:spPr bwMode="auto">
                  <a:xfrm>
                    <a:off x="4416" y="1344"/>
                    <a:ext cx="336" cy="288"/>
                  </a:xfrm>
                  <a:prstGeom prst="ellipse">
                    <a:avLst/>
                  </a:prstGeom>
                  <a:gradFill rotWithShape="0">
                    <a:gsLst>
                      <a:gs pos="0">
                        <a:srgbClr val="3366FF"/>
                      </a:gs>
                      <a:gs pos="100000">
                        <a:srgbClr val="3366FF">
                          <a:gamma/>
                          <a:shade val="33333"/>
                          <a:invGamma/>
                        </a:srgbClr>
                      </a:gs>
                    </a:gsLst>
                    <a:lin ang="5400000" scaled="1"/>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9257" name="Oval 169"/>
                  <p:cNvSpPr>
                    <a:spLocks noChangeArrowheads="1"/>
                  </p:cNvSpPr>
                  <p:nvPr/>
                </p:nvSpPr>
                <p:spPr bwMode="auto">
                  <a:xfrm>
                    <a:off x="5184" y="1344"/>
                    <a:ext cx="336" cy="288"/>
                  </a:xfrm>
                  <a:prstGeom prst="ellipse">
                    <a:avLst/>
                  </a:prstGeom>
                  <a:gradFill rotWithShape="0">
                    <a:gsLst>
                      <a:gs pos="0">
                        <a:srgbClr val="3366FF"/>
                      </a:gs>
                      <a:gs pos="100000">
                        <a:srgbClr val="3366FF">
                          <a:gamma/>
                          <a:shade val="33333"/>
                          <a:invGamma/>
                        </a:srgbClr>
                      </a:gs>
                    </a:gsLst>
                    <a:lin ang="5400000" scaled="1"/>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9258" name="Oval 170"/>
                  <p:cNvSpPr>
                    <a:spLocks noChangeArrowheads="1"/>
                  </p:cNvSpPr>
                  <p:nvPr/>
                </p:nvSpPr>
                <p:spPr bwMode="auto">
                  <a:xfrm>
                    <a:off x="4800" y="1344"/>
                    <a:ext cx="336" cy="288"/>
                  </a:xfrm>
                  <a:prstGeom prst="ellipse">
                    <a:avLst/>
                  </a:prstGeom>
                  <a:gradFill rotWithShape="0">
                    <a:gsLst>
                      <a:gs pos="0">
                        <a:srgbClr val="3366FF"/>
                      </a:gs>
                      <a:gs pos="100000">
                        <a:srgbClr val="3366FF">
                          <a:gamma/>
                          <a:shade val="33333"/>
                          <a:invGamma/>
                        </a:srgbClr>
                      </a:gs>
                    </a:gsLst>
                    <a:lin ang="5400000" scaled="1"/>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grpSp>
              <p:nvGrpSpPr>
                <p:cNvPr id="89259" name="Group 171"/>
                <p:cNvGrpSpPr>
                  <a:grpSpLocks/>
                </p:cNvGrpSpPr>
                <p:nvPr/>
              </p:nvGrpSpPr>
              <p:grpSpPr bwMode="auto">
                <a:xfrm>
                  <a:off x="4032" y="2352"/>
                  <a:ext cx="1440" cy="288"/>
                  <a:chOff x="4032" y="1344"/>
                  <a:chExt cx="1488" cy="288"/>
                </a:xfrm>
              </p:grpSpPr>
              <p:sp>
                <p:nvSpPr>
                  <p:cNvPr id="89260" name="Oval 172"/>
                  <p:cNvSpPr>
                    <a:spLocks noChangeArrowheads="1"/>
                  </p:cNvSpPr>
                  <p:nvPr/>
                </p:nvSpPr>
                <p:spPr bwMode="auto">
                  <a:xfrm>
                    <a:off x="4032" y="1344"/>
                    <a:ext cx="336" cy="288"/>
                  </a:xfrm>
                  <a:prstGeom prst="ellipse">
                    <a:avLst/>
                  </a:prstGeom>
                  <a:gradFill rotWithShape="0">
                    <a:gsLst>
                      <a:gs pos="0">
                        <a:srgbClr val="3366FF"/>
                      </a:gs>
                      <a:gs pos="100000">
                        <a:srgbClr val="3366FF">
                          <a:gamma/>
                          <a:shade val="33333"/>
                          <a:invGamma/>
                        </a:srgbClr>
                      </a:gs>
                    </a:gsLst>
                    <a:lin ang="5400000" scaled="1"/>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9261" name="Oval 173"/>
                  <p:cNvSpPr>
                    <a:spLocks noChangeArrowheads="1"/>
                  </p:cNvSpPr>
                  <p:nvPr/>
                </p:nvSpPr>
                <p:spPr bwMode="auto">
                  <a:xfrm>
                    <a:off x="4416" y="1344"/>
                    <a:ext cx="336" cy="288"/>
                  </a:xfrm>
                  <a:prstGeom prst="ellipse">
                    <a:avLst/>
                  </a:prstGeom>
                  <a:gradFill rotWithShape="0">
                    <a:gsLst>
                      <a:gs pos="0">
                        <a:srgbClr val="3366FF"/>
                      </a:gs>
                      <a:gs pos="100000">
                        <a:srgbClr val="3366FF">
                          <a:gamma/>
                          <a:shade val="33333"/>
                          <a:invGamma/>
                        </a:srgbClr>
                      </a:gs>
                    </a:gsLst>
                    <a:lin ang="5400000" scaled="1"/>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9262" name="Oval 174"/>
                  <p:cNvSpPr>
                    <a:spLocks noChangeArrowheads="1"/>
                  </p:cNvSpPr>
                  <p:nvPr/>
                </p:nvSpPr>
                <p:spPr bwMode="auto">
                  <a:xfrm>
                    <a:off x="5184" y="1344"/>
                    <a:ext cx="336" cy="288"/>
                  </a:xfrm>
                  <a:prstGeom prst="ellipse">
                    <a:avLst/>
                  </a:prstGeom>
                  <a:gradFill rotWithShape="0">
                    <a:gsLst>
                      <a:gs pos="0">
                        <a:srgbClr val="3366FF"/>
                      </a:gs>
                      <a:gs pos="100000">
                        <a:srgbClr val="3366FF">
                          <a:gamma/>
                          <a:shade val="33333"/>
                          <a:invGamma/>
                        </a:srgbClr>
                      </a:gs>
                    </a:gsLst>
                    <a:lin ang="5400000" scaled="1"/>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9263" name="Oval 175"/>
                  <p:cNvSpPr>
                    <a:spLocks noChangeArrowheads="1"/>
                  </p:cNvSpPr>
                  <p:nvPr/>
                </p:nvSpPr>
                <p:spPr bwMode="auto">
                  <a:xfrm>
                    <a:off x="4800" y="1344"/>
                    <a:ext cx="336" cy="288"/>
                  </a:xfrm>
                  <a:prstGeom prst="ellipse">
                    <a:avLst/>
                  </a:prstGeom>
                  <a:gradFill rotWithShape="0">
                    <a:gsLst>
                      <a:gs pos="0">
                        <a:srgbClr val="3366FF"/>
                      </a:gs>
                      <a:gs pos="100000">
                        <a:srgbClr val="3366FF">
                          <a:gamma/>
                          <a:shade val="33333"/>
                          <a:invGamma/>
                        </a:srgbClr>
                      </a:gs>
                    </a:gsLst>
                    <a:lin ang="5400000" scaled="1"/>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grpSp>
              <p:nvGrpSpPr>
                <p:cNvPr id="89264" name="Group 176"/>
                <p:cNvGrpSpPr>
                  <a:grpSpLocks/>
                </p:cNvGrpSpPr>
                <p:nvPr/>
              </p:nvGrpSpPr>
              <p:grpSpPr bwMode="auto">
                <a:xfrm>
                  <a:off x="4032" y="2016"/>
                  <a:ext cx="1440" cy="288"/>
                  <a:chOff x="4032" y="1344"/>
                  <a:chExt cx="1488" cy="288"/>
                </a:xfrm>
              </p:grpSpPr>
              <p:sp>
                <p:nvSpPr>
                  <p:cNvPr id="89265" name="Oval 177"/>
                  <p:cNvSpPr>
                    <a:spLocks noChangeArrowheads="1"/>
                  </p:cNvSpPr>
                  <p:nvPr/>
                </p:nvSpPr>
                <p:spPr bwMode="auto">
                  <a:xfrm>
                    <a:off x="4032" y="1344"/>
                    <a:ext cx="336" cy="288"/>
                  </a:xfrm>
                  <a:prstGeom prst="ellipse">
                    <a:avLst/>
                  </a:prstGeom>
                  <a:gradFill rotWithShape="0">
                    <a:gsLst>
                      <a:gs pos="0">
                        <a:srgbClr val="3366FF"/>
                      </a:gs>
                      <a:gs pos="100000">
                        <a:srgbClr val="3366FF">
                          <a:gamma/>
                          <a:shade val="33333"/>
                          <a:invGamma/>
                        </a:srgbClr>
                      </a:gs>
                    </a:gsLst>
                    <a:lin ang="5400000" scaled="1"/>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9266" name="Oval 178"/>
                  <p:cNvSpPr>
                    <a:spLocks noChangeArrowheads="1"/>
                  </p:cNvSpPr>
                  <p:nvPr/>
                </p:nvSpPr>
                <p:spPr bwMode="auto">
                  <a:xfrm>
                    <a:off x="4416" y="1344"/>
                    <a:ext cx="336" cy="288"/>
                  </a:xfrm>
                  <a:prstGeom prst="ellipse">
                    <a:avLst/>
                  </a:prstGeom>
                  <a:gradFill rotWithShape="0">
                    <a:gsLst>
                      <a:gs pos="0">
                        <a:srgbClr val="3366FF"/>
                      </a:gs>
                      <a:gs pos="100000">
                        <a:srgbClr val="3366FF">
                          <a:gamma/>
                          <a:shade val="33333"/>
                          <a:invGamma/>
                        </a:srgbClr>
                      </a:gs>
                    </a:gsLst>
                    <a:lin ang="5400000" scaled="1"/>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9267" name="Oval 179"/>
                  <p:cNvSpPr>
                    <a:spLocks noChangeArrowheads="1"/>
                  </p:cNvSpPr>
                  <p:nvPr/>
                </p:nvSpPr>
                <p:spPr bwMode="auto">
                  <a:xfrm>
                    <a:off x="5184" y="1344"/>
                    <a:ext cx="336" cy="288"/>
                  </a:xfrm>
                  <a:prstGeom prst="ellipse">
                    <a:avLst/>
                  </a:prstGeom>
                  <a:gradFill rotWithShape="0">
                    <a:gsLst>
                      <a:gs pos="0">
                        <a:srgbClr val="3366FF"/>
                      </a:gs>
                      <a:gs pos="100000">
                        <a:srgbClr val="3366FF">
                          <a:gamma/>
                          <a:shade val="33333"/>
                          <a:invGamma/>
                        </a:srgbClr>
                      </a:gs>
                    </a:gsLst>
                    <a:lin ang="5400000" scaled="1"/>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9268" name="Oval 180"/>
                  <p:cNvSpPr>
                    <a:spLocks noChangeArrowheads="1"/>
                  </p:cNvSpPr>
                  <p:nvPr/>
                </p:nvSpPr>
                <p:spPr bwMode="auto">
                  <a:xfrm>
                    <a:off x="4800" y="1344"/>
                    <a:ext cx="336" cy="288"/>
                  </a:xfrm>
                  <a:prstGeom prst="ellipse">
                    <a:avLst/>
                  </a:prstGeom>
                  <a:gradFill rotWithShape="0">
                    <a:gsLst>
                      <a:gs pos="0">
                        <a:srgbClr val="3366FF"/>
                      </a:gs>
                      <a:gs pos="100000">
                        <a:srgbClr val="3366FF">
                          <a:gamma/>
                          <a:shade val="33333"/>
                          <a:invGamma/>
                        </a:srgbClr>
                      </a:gs>
                    </a:gsLst>
                    <a:lin ang="5400000" scaled="1"/>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grpSp>
          <p:grpSp>
            <p:nvGrpSpPr>
              <p:cNvPr id="89269" name="Group 181"/>
              <p:cNvGrpSpPr>
                <a:grpSpLocks/>
              </p:cNvGrpSpPr>
              <p:nvPr/>
            </p:nvGrpSpPr>
            <p:grpSpPr bwMode="auto">
              <a:xfrm>
                <a:off x="4128" y="1440"/>
                <a:ext cx="1440" cy="1296"/>
                <a:chOff x="4032" y="1344"/>
                <a:chExt cx="1440" cy="1296"/>
              </a:xfrm>
            </p:grpSpPr>
            <p:grpSp>
              <p:nvGrpSpPr>
                <p:cNvPr id="89270" name="Group 182"/>
                <p:cNvGrpSpPr>
                  <a:grpSpLocks/>
                </p:cNvGrpSpPr>
                <p:nvPr/>
              </p:nvGrpSpPr>
              <p:grpSpPr bwMode="auto">
                <a:xfrm>
                  <a:off x="4032" y="1344"/>
                  <a:ext cx="1440" cy="288"/>
                  <a:chOff x="4032" y="1344"/>
                  <a:chExt cx="1488" cy="288"/>
                </a:xfrm>
              </p:grpSpPr>
              <p:sp>
                <p:nvSpPr>
                  <p:cNvPr id="89271" name="Oval 183"/>
                  <p:cNvSpPr>
                    <a:spLocks noChangeArrowheads="1"/>
                  </p:cNvSpPr>
                  <p:nvPr/>
                </p:nvSpPr>
                <p:spPr bwMode="auto">
                  <a:xfrm>
                    <a:off x="4032" y="1344"/>
                    <a:ext cx="336" cy="288"/>
                  </a:xfrm>
                  <a:prstGeom prst="ellipse">
                    <a:avLst/>
                  </a:prstGeom>
                  <a:gradFill rotWithShape="0">
                    <a:gsLst>
                      <a:gs pos="0">
                        <a:srgbClr val="3366FF"/>
                      </a:gs>
                      <a:gs pos="100000">
                        <a:srgbClr val="3366FF">
                          <a:gamma/>
                          <a:shade val="33333"/>
                          <a:invGamma/>
                        </a:srgbClr>
                      </a:gs>
                    </a:gsLst>
                    <a:lin ang="5400000" scaled="1"/>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9272" name="Oval 184"/>
                  <p:cNvSpPr>
                    <a:spLocks noChangeArrowheads="1"/>
                  </p:cNvSpPr>
                  <p:nvPr/>
                </p:nvSpPr>
                <p:spPr bwMode="auto">
                  <a:xfrm>
                    <a:off x="4416" y="1344"/>
                    <a:ext cx="336" cy="288"/>
                  </a:xfrm>
                  <a:prstGeom prst="ellipse">
                    <a:avLst/>
                  </a:prstGeom>
                  <a:gradFill rotWithShape="0">
                    <a:gsLst>
                      <a:gs pos="0">
                        <a:srgbClr val="3366FF"/>
                      </a:gs>
                      <a:gs pos="100000">
                        <a:srgbClr val="3366FF">
                          <a:gamma/>
                          <a:shade val="33333"/>
                          <a:invGamma/>
                        </a:srgbClr>
                      </a:gs>
                    </a:gsLst>
                    <a:lin ang="5400000" scaled="1"/>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9273" name="Oval 185"/>
                  <p:cNvSpPr>
                    <a:spLocks noChangeArrowheads="1"/>
                  </p:cNvSpPr>
                  <p:nvPr/>
                </p:nvSpPr>
                <p:spPr bwMode="auto">
                  <a:xfrm>
                    <a:off x="5184" y="1344"/>
                    <a:ext cx="336" cy="288"/>
                  </a:xfrm>
                  <a:prstGeom prst="ellipse">
                    <a:avLst/>
                  </a:prstGeom>
                  <a:gradFill rotWithShape="0">
                    <a:gsLst>
                      <a:gs pos="0">
                        <a:srgbClr val="3366FF"/>
                      </a:gs>
                      <a:gs pos="100000">
                        <a:srgbClr val="3366FF">
                          <a:gamma/>
                          <a:shade val="33333"/>
                          <a:invGamma/>
                        </a:srgbClr>
                      </a:gs>
                    </a:gsLst>
                    <a:lin ang="5400000" scaled="1"/>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9274" name="Oval 186"/>
                  <p:cNvSpPr>
                    <a:spLocks noChangeArrowheads="1"/>
                  </p:cNvSpPr>
                  <p:nvPr/>
                </p:nvSpPr>
                <p:spPr bwMode="auto">
                  <a:xfrm>
                    <a:off x="4800" y="1344"/>
                    <a:ext cx="336" cy="288"/>
                  </a:xfrm>
                  <a:prstGeom prst="ellipse">
                    <a:avLst/>
                  </a:prstGeom>
                  <a:gradFill rotWithShape="0">
                    <a:gsLst>
                      <a:gs pos="0">
                        <a:srgbClr val="3366FF"/>
                      </a:gs>
                      <a:gs pos="100000">
                        <a:srgbClr val="3366FF">
                          <a:gamma/>
                          <a:shade val="33333"/>
                          <a:invGamma/>
                        </a:srgbClr>
                      </a:gs>
                    </a:gsLst>
                    <a:lin ang="5400000" scaled="1"/>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grpSp>
              <p:nvGrpSpPr>
                <p:cNvPr id="89275" name="Group 187"/>
                <p:cNvGrpSpPr>
                  <a:grpSpLocks/>
                </p:cNvGrpSpPr>
                <p:nvPr/>
              </p:nvGrpSpPr>
              <p:grpSpPr bwMode="auto">
                <a:xfrm>
                  <a:off x="4032" y="1680"/>
                  <a:ext cx="1440" cy="288"/>
                  <a:chOff x="4032" y="1344"/>
                  <a:chExt cx="1488" cy="288"/>
                </a:xfrm>
              </p:grpSpPr>
              <p:sp>
                <p:nvSpPr>
                  <p:cNvPr id="89276" name="Oval 188"/>
                  <p:cNvSpPr>
                    <a:spLocks noChangeArrowheads="1"/>
                  </p:cNvSpPr>
                  <p:nvPr/>
                </p:nvSpPr>
                <p:spPr bwMode="auto">
                  <a:xfrm>
                    <a:off x="4032" y="1344"/>
                    <a:ext cx="336" cy="288"/>
                  </a:xfrm>
                  <a:prstGeom prst="ellipse">
                    <a:avLst/>
                  </a:prstGeom>
                  <a:gradFill rotWithShape="0">
                    <a:gsLst>
                      <a:gs pos="0">
                        <a:srgbClr val="3366FF"/>
                      </a:gs>
                      <a:gs pos="100000">
                        <a:srgbClr val="3366FF">
                          <a:gamma/>
                          <a:shade val="33333"/>
                          <a:invGamma/>
                        </a:srgbClr>
                      </a:gs>
                    </a:gsLst>
                    <a:lin ang="5400000" scaled="1"/>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9277" name="Oval 189"/>
                  <p:cNvSpPr>
                    <a:spLocks noChangeArrowheads="1"/>
                  </p:cNvSpPr>
                  <p:nvPr/>
                </p:nvSpPr>
                <p:spPr bwMode="auto">
                  <a:xfrm>
                    <a:off x="4416" y="1344"/>
                    <a:ext cx="336" cy="288"/>
                  </a:xfrm>
                  <a:prstGeom prst="ellipse">
                    <a:avLst/>
                  </a:prstGeom>
                  <a:gradFill rotWithShape="0">
                    <a:gsLst>
                      <a:gs pos="0">
                        <a:srgbClr val="3366FF"/>
                      </a:gs>
                      <a:gs pos="100000">
                        <a:srgbClr val="3366FF">
                          <a:gamma/>
                          <a:shade val="33333"/>
                          <a:invGamma/>
                        </a:srgbClr>
                      </a:gs>
                    </a:gsLst>
                    <a:lin ang="5400000" scaled="1"/>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9278" name="Oval 190"/>
                  <p:cNvSpPr>
                    <a:spLocks noChangeArrowheads="1"/>
                  </p:cNvSpPr>
                  <p:nvPr/>
                </p:nvSpPr>
                <p:spPr bwMode="auto">
                  <a:xfrm>
                    <a:off x="5184" y="1344"/>
                    <a:ext cx="336" cy="288"/>
                  </a:xfrm>
                  <a:prstGeom prst="ellipse">
                    <a:avLst/>
                  </a:prstGeom>
                  <a:gradFill rotWithShape="0">
                    <a:gsLst>
                      <a:gs pos="0">
                        <a:srgbClr val="3366FF"/>
                      </a:gs>
                      <a:gs pos="100000">
                        <a:srgbClr val="3366FF">
                          <a:gamma/>
                          <a:shade val="33333"/>
                          <a:invGamma/>
                        </a:srgbClr>
                      </a:gs>
                    </a:gsLst>
                    <a:lin ang="5400000" scaled="1"/>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9279" name="Oval 191"/>
                  <p:cNvSpPr>
                    <a:spLocks noChangeArrowheads="1"/>
                  </p:cNvSpPr>
                  <p:nvPr/>
                </p:nvSpPr>
                <p:spPr bwMode="auto">
                  <a:xfrm>
                    <a:off x="4800" y="1344"/>
                    <a:ext cx="336" cy="288"/>
                  </a:xfrm>
                  <a:prstGeom prst="ellipse">
                    <a:avLst/>
                  </a:prstGeom>
                  <a:gradFill rotWithShape="0">
                    <a:gsLst>
                      <a:gs pos="0">
                        <a:srgbClr val="3366FF"/>
                      </a:gs>
                      <a:gs pos="100000">
                        <a:srgbClr val="3366FF">
                          <a:gamma/>
                          <a:shade val="33333"/>
                          <a:invGamma/>
                        </a:srgbClr>
                      </a:gs>
                    </a:gsLst>
                    <a:lin ang="5400000" scaled="1"/>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grpSp>
              <p:nvGrpSpPr>
                <p:cNvPr id="89280" name="Group 192"/>
                <p:cNvGrpSpPr>
                  <a:grpSpLocks/>
                </p:cNvGrpSpPr>
                <p:nvPr/>
              </p:nvGrpSpPr>
              <p:grpSpPr bwMode="auto">
                <a:xfrm>
                  <a:off x="4032" y="2352"/>
                  <a:ext cx="1440" cy="288"/>
                  <a:chOff x="4032" y="1344"/>
                  <a:chExt cx="1488" cy="288"/>
                </a:xfrm>
              </p:grpSpPr>
              <p:sp>
                <p:nvSpPr>
                  <p:cNvPr id="89281" name="Oval 193"/>
                  <p:cNvSpPr>
                    <a:spLocks noChangeArrowheads="1"/>
                  </p:cNvSpPr>
                  <p:nvPr/>
                </p:nvSpPr>
                <p:spPr bwMode="auto">
                  <a:xfrm>
                    <a:off x="4032" y="1344"/>
                    <a:ext cx="336" cy="288"/>
                  </a:xfrm>
                  <a:prstGeom prst="ellipse">
                    <a:avLst/>
                  </a:prstGeom>
                  <a:gradFill rotWithShape="0">
                    <a:gsLst>
                      <a:gs pos="0">
                        <a:srgbClr val="3366FF"/>
                      </a:gs>
                      <a:gs pos="100000">
                        <a:srgbClr val="3366FF">
                          <a:gamma/>
                          <a:shade val="33333"/>
                          <a:invGamma/>
                        </a:srgbClr>
                      </a:gs>
                    </a:gsLst>
                    <a:lin ang="5400000" scaled="1"/>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9282" name="Oval 194"/>
                  <p:cNvSpPr>
                    <a:spLocks noChangeArrowheads="1"/>
                  </p:cNvSpPr>
                  <p:nvPr/>
                </p:nvSpPr>
                <p:spPr bwMode="auto">
                  <a:xfrm>
                    <a:off x="4416" y="1344"/>
                    <a:ext cx="336" cy="288"/>
                  </a:xfrm>
                  <a:prstGeom prst="ellipse">
                    <a:avLst/>
                  </a:prstGeom>
                  <a:gradFill rotWithShape="0">
                    <a:gsLst>
                      <a:gs pos="0">
                        <a:srgbClr val="3366FF"/>
                      </a:gs>
                      <a:gs pos="100000">
                        <a:srgbClr val="3366FF">
                          <a:gamma/>
                          <a:shade val="33333"/>
                          <a:invGamma/>
                        </a:srgbClr>
                      </a:gs>
                    </a:gsLst>
                    <a:lin ang="5400000" scaled="1"/>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9283" name="Oval 195"/>
                  <p:cNvSpPr>
                    <a:spLocks noChangeArrowheads="1"/>
                  </p:cNvSpPr>
                  <p:nvPr/>
                </p:nvSpPr>
                <p:spPr bwMode="auto">
                  <a:xfrm>
                    <a:off x="5184" y="1344"/>
                    <a:ext cx="336" cy="288"/>
                  </a:xfrm>
                  <a:prstGeom prst="ellipse">
                    <a:avLst/>
                  </a:prstGeom>
                  <a:gradFill rotWithShape="0">
                    <a:gsLst>
                      <a:gs pos="0">
                        <a:srgbClr val="3366FF"/>
                      </a:gs>
                      <a:gs pos="100000">
                        <a:srgbClr val="3366FF">
                          <a:gamma/>
                          <a:shade val="33333"/>
                          <a:invGamma/>
                        </a:srgbClr>
                      </a:gs>
                    </a:gsLst>
                    <a:lin ang="5400000" scaled="1"/>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9284" name="Oval 196"/>
                  <p:cNvSpPr>
                    <a:spLocks noChangeArrowheads="1"/>
                  </p:cNvSpPr>
                  <p:nvPr/>
                </p:nvSpPr>
                <p:spPr bwMode="auto">
                  <a:xfrm>
                    <a:off x="4800" y="1344"/>
                    <a:ext cx="336" cy="288"/>
                  </a:xfrm>
                  <a:prstGeom prst="ellipse">
                    <a:avLst/>
                  </a:prstGeom>
                  <a:gradFill rotWithShape="0">
                    <a:gsLst>
                      <a:gs pos="0">
                        <a:srgbClr val="3366FF"/>
                      </a:gs>
                      <a:gs pos="100000">
                        <a:srgbClr val="3366FF">
                          <a:gamma/>
                          <a:shade val="33333"/>
                          <a:invGamma/>
                        </a:srgbClr>
                      </a:gs>
                    </a:gsLst>
                    <a:lin ang="5400000" scaled="1"/>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grpSp>
              <p:nvGrpSpPr>
                <p:cNvPr id="89285" name="Group 197"/>
                <p:cNvGrpSpPr>
                  <a:grpSpLocks/>
                </p:cNvGrpSpPr>
                <p:nvPr/>
              </p:nvGrpSpPr>
              <p:grpSpPr bwMode="auto">
                <a:xfrm>
                  <a:off x="4032" y="2016"/>
                  <a:ext cx="1440" cy="288"/>
                  <a:chOff x="4032" y="1344"/>
                  <a:chExt cx="1488" cy="288"/>
                </a:xfrm>
              </p:grpSpPr>
              <p:sp>
                <p:nvSpPr>
                  <p:cNvPr id="89286" name="Oval 198"/>
                  <p:cNvSpPr>
                    <a:spLocks noChangeArrowheads="1"/>
                  </p:cNvSpPr>
                  <p:nvPr/>
                </p:nvSpPr>
                <p:spPr bwMode="auto">
                  <a:xfrm>
                    <a:off x="4032" y="1344"/>
                    <a:ext cx="336" cy="288"/>
                  </a:xfrm>
                  <a:prstGeom prst="ellipse">
                    <a:avLst/>
                  </a:prstGeom>
                  <a:gradFill rotWithShape="0">
                    <a:gsLst>
                      <a:gs pos="0">
                        <a:srgbClr val="3366FF"/>
                      </a:gs>
                      <a:gs pos="100000">
                        <a:srgbClr val="3366FF">
                          <a:gamma/>
                          <a:shade val="33333"/>
                          <a:invGamma/>
                        </a:srgbClr>
                      </a:gs>
                    </a:gsLst>
                    <a:lin ang="5400000" scaled="1"/>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9287" name="Oval 199"/>
                  <p:cNvSpPr>
                    <a:spLocks noChangeArrowheads="1"/>
                  </p:cNvSpPr>
                  <p:nvPr/>
                </p:nvSpPr>
                <p:spPr bwMode="auto">
                  <a:xfrm>
                    <a:off x="4416" y="1344"/>
                    <a:ext cx="336" cy="288"/>
                  </a:xfrm>
                  <a:prstGeom prst="ellipse">
                    <a:avLst/>
                  </a:prstGeom>
                  <a:gradFill rotWithShape="0">
                    <a:gsLst>
                      <a:gs pos="0">
                        <a:srgbClr val="3366FF"/>
                      </a:gs>
                      <a:gs pos="100000">
                        <a:srgbClr val="3366FF">
                          <a:gamma/>
                          <a:shade val="33333"/>
                          <a:invGamma/>
                        </a:srgbClr>
                      </a:gs>
                    </a:gsLst>
                    <a:lin ang="5400000" scaled="1"/>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9288" name="Oval 200"/>
                  <p:cNvSpPr>
                    <a:spLocks noChangeArrowheads="1"/>
                  </p:cNvSpPr>
                  <p:nvPr/>
                </p:nvSpPr>
                <p:spPr bwMode="auto">
                  <a:xfrm>
                    <a:off x="5184" y="1344"/>
                    <a:ext cx="336" cy="288"/>
                  </a:xfrm>
                  <a:prstGeom prst="ellipse">
                    <a:avLst/>
                  </a:prstGeom>
                  <a:gradFill rotWithShape="0">
                    <a:gsLst>
                      <a:gs pos="0">
                        <a:srgbClr val="3366FF"/>
                      </a:gs>
                      <a:gs pos="100000">
                        <a:srgbClr val="3366FF">
                          <a:gamma/>
                          <a:shade val="33333"/>
                          <a:invGamma/>
                        </a:srgbClr>
                      </a:gs>
                    </a:gsLst>
                    <a:lin ang="5400000" scaled="1"/>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9289" name="Oval 201"/>
                  <p:cNvSpPr>
                    <a:spLocks noChangeArrowheads="1"/>
                  </p:cNvSpPr>
                  <p:nvPr/>
                </p:nvSpPr>
                <p:spPr bwMode="auto">
                  <a:xfrm>
                    <a:off x="4800" y="1344"/>
                    <a:ext cx="336" cy="288"/>
                  </a:xfrm>
                  <a:prstGeom prst="ellipse">
                    <a:avLst/>
                  </a:prstGeom>
                  <a:gradFill rotWithShape="0">
                    <a:gsLst>
                      <a:gs pos="0">
                        <a:srgbClr val="3366FF"/>
                      </a:gs>
                      <a:gs pos="100000">
                        <a:srgbClr val="3366FF">
                          <a:gamma/>
                          <a:shade val="33333"/>
                          <a:invGamma/>
                        </a:srgbClr>
                      </a:gs>
                    </a:gsLst>
                    <a:lin ang="5400000" scaled="1"/>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grpSp>
          <p:grpSp>
            <p:nvGrpSpPr>
              <p:cNvPr id="89290" name="Group 202"/>
              <p:cNvGrpSpPr>
                <a:grpSpLocks/>
              </p:cNvGrpSpPr>
              <p:nvPr/>
            </p:nvGrpSpPr>
            <p:grpSpPr bwMode="auto">
              <a:xfrm>
                <a:off x="4224" y="1536"/>
                <a:ext cx="1440" cy="1296"/>
                <a:chOff x="4032" y="1344"/>
                <a:chExt cx="1440" cy="1296"/>
              </a:xfrm>
            </p:grpSpPr>
            <p:grpSp>
              <p:nvGrpSpPr>
                <p:cNvPr id="89291" name="Group 203"/>
                <p:cNvGrpSpPr>
                  <a:grpSpLocks/>
                </p:cNvGrpSpPr>
                <p:nvPr/>
              </p:nvGrpSpPr>
              <p:grpSpPr bwMode="auto">
                <a:xfrm>
                  <a:off x="4032" y="1344"/>
                  <a:ext cx="1440" cy="288"/>
                  <a:chOff x="4032" y="1344"/>
                  <a:chExt cx="1488" cy="288"/>
                </a:xfrm>
              </p:grpSpPr>
              <p:sp>
                <p:nvSpPr>
                  <p:cNvPr id="89292" name="Oval 204"/>
                  <p:cNvSpPr>
                    <a:spLocks noChangeArrowheads="1"/>
                  </p:cNvSpPr>
                  <p:nvPr/>
                </p:nvSpPr>
                <p:spPr bwMode="auto">
                  <a:xfrm>
                    <a:off x="4032" y="1344"/>
                    <a:ext cx="336" cy="288"/>
                  </a:xfrm>
                  <a:prstGeom prst="ellipse">
                    <a:avLst/>
                  </a:prstGeom>
                  <a:gradFill rotWithShape="0">
                    <a:gsLst>
                      <a:gs pos="0">
                        <a:srgbClr val="3366FF"/>
                      </a:gs>
                      <a:gs pos="100000">
                        <a:srgbClr val="3366FF">
                          <a:gamma/>
                          <a:shade val="33333"/>
                          <a:invGamma/>
                        </a:srgbClr>
                      </a:gs>
                    </a:gsLst>
                    <a:lin ang="5400000" scaled="1"/>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9293" name="Oval 205"/>
                  <p:cNvSpPr>
                    <a:spLocks noChangeArrowheads="1"/>
                  </p:cNvSpPr>
                  <p:nvPr/>
                </p:nvSpPr>
                <p:spPr bwMode="auto">
                  <a:xfrm>
                    <a:off x="4416" y="1344"/>
                    <a:ext cx="336" cy="288"/>
                  </a:xfrm>
                  <a:prstGeom prst="ellipse">
                    <a:avLst/>
                  </a:prstGeom>
                  <a:gradFill rotWithShape="0">
                    <a:gsLst>
                      <a:gs pos="0">
                        <a:srgbClr val="3366FF"/>
                      </a:gs>
                      <a:gs pos="100000">
                        <a:srgbClr val="3366FF">
                          <a:gamma/>
                          <a:shade val="33333"/>
                          <a:invGamma/>
                        </a:srgbClr>
                      </a:gs>
                    </a:gsLst>
                    <a:lin ang="5400000" scaled="1"/>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9294" name="Oval 206"/>
                  <p:cNvSpPr>
                    <a:spLocks noChangeArrowheads="1"/>
                  </p:cNvSpPr>
                  <p:nvPr/>
                </p:nvSpPr>
                <p:spPr bwMode="auto">
                  <a:xfrm>
                    <a:off x="5184" y="1344"/>
                    <a:ext cx="336" cy="288"/>
                  </a:xfrm>
                  <a:prstGeom prst="ellipse">
                    <a:avLst/>
                  </a:prstGeom>
                  <a:gradFill rotWithShape="0">
                    <a:gsLst>
                      <a:gs pos="0">
                        <a:srgbClr val="3366FF"/>
                      </a:gs>
                      <a:gs pos="100000">
                        <a:srgbClr val="3366FF">
                          <a:gamma/>
                          <a:shade val="33333"/>
                          <a:invGamma/>
                        </a:srgbClr>
                      </a:gs>
                    </a:gsLst>
                    <a:lin ang="5400000" scaled="1"/>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9295" name="Oval 207"/>
                  <p:cNvSpPr>
                    <a:spLocks noChangeArrowheads="1"/>
                  </p:cNvSpPr>
                  <p:nvPr/>
                </p:nvSpPr>
                <p:spPr bwMode="auto">
                  <a:xfrm>
                    <a:off x="4800" y="1344"/>
                    <a:ext cx="336" cy="288"/>
                  </a:xfrm>
                  <a:prstGeom prst="ellipse">
                    <a:avLst/>
                  </a:prstGeom>
                  <a:gradFill rotWithShape="0">
                    <a:gsLst>
                      <a:gs pos="0">
                        <a:srgbClr val="3366FF"/>
                      </a:gs>
                      <a:gs pos="100000">
                        <a:srgbClr val="3366FF">
                          <a:gamma/>
                          <a:shade val="33333"/>
                          <a:invGamma/>
                        </a:srgbClr>
                      </a:gs>
                    </a:gsLst>
                    <a:lin ang="5400000" scaled="1"/>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grpSp>
              <p:nvGrpSpPr>
                <p:cNvPr id="89296" name="Group 208"/>
                <p:cNvGrpSpPr>
                  <a:grpSpLocks/>
                </p:cNvGrpSpPr>
                <p:nvPr/>
              </p:nvGrpSpPr>
              <p:grpSpPr bwMode="auto">
                <a:xfrm>
                  <a:off x="4032" y="1680"/>
                  <a:ext cx="1440" cy="288"/>
                  <a:chOff x="4032" y="1344"/>
                  <a:chExt cx="1488" cy="288"/>
                </a:xfrm>
              </p:grpSpPr>
              <p:sp>
                <p:nvSpPr>
                  <p:cNvPr id="89297" name="Oval 209"/>
                  <p:cNvSpPr>
                    <a:spLocks noChangeArrowheads="1"/>
                  </p:cNvSpPr>
                  <p:nvPr/>
                </p:nvSpPr>
                <p:spPr bwMode="auto">
                  <a:xfrm>
                    <a:off x="4032" y="1344"/>
                    <a:ext cx="336" cy="288"/>
                  </a:xfrm>
                  <a:prstGeom prst="ellipse">
                    <a:avLst/>
                  </a:prstGeom>
                  <a:gradFill rotWithShape="0">
                    <a:gsLst>
                      <a:gs pos="0">
                        <a:srgbClr val="3366FF"/>
                      </a:gs>
                      <a:gs pos="100000">
                        <a:srgbClr val="3366FF">
                          <a:gamma/>
                          <a:shade val="33333"/>
                          <a:invGamma/>
                        </a:srgbClr>
                      </a:gs>
                    </a:gsLst>
                    <a:lin ang="5400000" scaled="1"/>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9298" name="Oval 210"/>
                  <p:cNvSpPr>
                    <a:spLocks noChangeArrowheads="1"/>
                  </p:cNvSpPr>
                  <p:nvPr/>
                </p:nvSpPr>
                <p:spPr bwMode="auto">
                  <a:xfrm>
                    <a:off x="4416" y="1344"/>
                    <a:ext cx="336" cy="288"/>
                  </a:xfrm>
                  <a:prstGeom prst="ellipse">
                    <a:avLst/>
                  </a:prstGeom>
                  <a:gradFill rotWithShape="0">
                    <a:gsLst>
                      <a:gs pos="0">
                        <a:srgbClr val="3366FF"/>
                      </a:gs>
                      <a:gs pos="100000">
                        <a:srgbClr val="3366FF">
                          <a:gamma/>
                          <a:shade val="33333"/>
                          <a:invGamma/>
                        </a:srgbClr>
                      </a:gs>
                    </a:gsLst>
                    <a:lin ang="5400000" scaled="1"/>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9299" name="Oval 211"/>
                  <p:cNvSpPr>
                    <a:spLocks noChangeArrowheads="1"/>
                  </p:cNvSpPr>
                  <p:nvPr/>
                </p:nvSpPr>
                <p:spPr bwMode="auto">
                  <a:xfrm>
                    <a:off x="5184" y="1344"/>
                    <a:ext cx="336" cy="288"/>
                  </a:xfrm>
                  <a:prstGeom prst="ellipse">
                    <a:avLst/>
                  </a:prstGeom>
                  <a:gradFill rotWithShape="0">
                    <a:gsLst>
                      <a:gs pos="0">
                        <a:srgbClr val="3366FF"/>
                      </a:gs>
                      <a:gs pos="100000">
                        <a:srgbClr val="3366FF">
                          <a:gamma/>
                          <a:shade val="33333"/>
                          <a:invGamma/>
                        </a:srgbClr>
                      </a:gs>
                    </a:gsLst>
                    <a:lin ang="5400000" scaled="1"/>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9300" name="Oval 212"/>
                  <p:cNvSpPr>
                    <a:spLocks noChangeArrowheads="1"/>
                  </p:cNvSpPr>
                  <p:nvPr/>
                </p:nvSpPr>
                <p:spPr bwMode="auto">
                  <a:xfrm>
                    <a:off x="4800" y="1344"/>
                    <a:ext cx="336" cy="288"/>
                  </a:xfrm>
                  <a:prstGeom prst="ellipse">
                    <a:avLst/>
                  </a:prstGeom>
                  <a:gradFill rotWithShape="0">
                    <a:gsLst>
                      <a:gs pos="0">
                        <a:srgbClr val="3366FF"/>
                      </a:gs>
                      <a:gs pos="100000">
                        <a:srgbClr val="3366FF">
                          <a:gamma/>
                          <a:shade val="33333"/>
                          <a:invGamma/>
                        </a:srgbClr>
                      </a:gs>
                    </a:gsLst>
                    <a:lin ang="5400000" scaled="1"/>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grpSp>
              <p:nvGrpSpPr>
                <p:cNvPr id="89301" name="Group 213"/>
                <p:cNvGrpSpPr>
                  <a:grpSpLocks/>
                </p:cNvGrpSpPr>
                <p:nvPr/>
              </p:nvGrpSpPr>
              <p:grpSpPr bwMode="auto">
                <a:xfrm>
                  <a:off x="4032" y="2352"/>
                  <a:ext cx="1440" cy="288"/>
                  <a:chOff x="4032" y="1344"/>
                  <a:chExt cx="1488" cy="288"/>
                </a:xfrm>
              </p:grpSpPr>
              <p:sp>
                <p:nvSpPr>
                  <p:cNvPr id="89302" name="Oval 214"/>
                  <p:cNvSpPr>
                    <a:spLocks noChangeArrowheads="1"/>
                  </p:cNvSpPr>
                  <p:nvPr/>
                </p:nvSpPr>
                <p:spPr bwMode="auto">
                  <a:xfrm>
                    <a:off x="4032" y="1344"/>
                    <a:ext cx="336" cy="288"/>
                  </a:xfrm>
                  <a:prstGeom prst="ellipse">
                    <a:avLst/>
                  </a:prstGeom>
                  <a:gradFill rotWithShape="0">
                    <a:gsLst>
                      <a:gs pos="0">
                        <a:srgbClr val="3366FF"/>
                      </a:gs>
                      <a:gs pos="100000">
                        <a:srgbClr val="3366FF">
                          <a:gamma/>
                          <a:shade val="33333"/>
                          <a:invGamma/>
                        </a:srgbClr>
                      </a:gs>
                    </a:gsLst>
                    <a:lin ang="5400000" scaled="1"/>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9303" name="Oval 215"/>
                  <p:cNvSpPr>
                    <a:spLocks noChangeArrowheads="1"/>
                  </p:cNvSpPr>
                  <p:nvPr/>
                </p:nvSpPr>
                <p:spPr bwMode="auto">
                  <a:xfrm>
                    <a:off x="4416" y="1344"/>
                    <a:ext cx="336" cy="288"/>
                  </a:xfrm>
                  <a:prstGeom prst="ellipse">
                    <a:avLst/>
                  </a:prstGeom>
                  <a:gradFill rotWithShape="0">
                    <a:gsLst>
                      <a:gs pos="0">
                        <a:srgbClr val="3366FF"/>
                      </a:gs>
                      <a:gs pos="100000">
                        <a:srgbClr val="3366FF">
                          <a:gamma/>
                          <a:shade val="33333"/>
                          <a:invGamma/>
                        </a:srgbClr>
                      </a:gs>
                    </a:gsLst>
                    <a:lin ang="5400000" scaled="1"/>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9304" name="Oval 216"/>
                  <p:cNvSpPr>
                    <a:spLocks noChangeArrowheads="1"/>
                  </p:cNvSpPr>
                  <p:nvPr/>
                </p:nvSpPr>
                <p:spPr bwMode="auto">
                  <a:xfrm>
                    <a:off x="5184" y="1344"/>
                    <a:ext cx="336" cy="288"/>
                  </a:xfrm>
                  <a:prstGeom prst="ellipse">
                    <a:avLst/>
                  </a:prstGeom>
                  <a:gradFill rotWithShape="0">
                    <a:gsLst>
                      <a:gs pos="0">
                        <a:srgbClr val="3366FF"/>
                      </a:gs>
                      <a:gs pos="100000">
                        <a:srgbClr val="3366FF">
                          <a:gamma/>
                          <a:shade val="33333"/>
                          <a:invGamma/>
                        </a:srgbClr>
                      </a:gs>
                    </a:gsLst>
                    <a:lin ang="5400000" scaled="1"/>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9305" name="Oval 217"/>
                  <p:cNvSpPr>
                    <a:spLocks noChangeArrowheads="1"/>
                  </p:cNvSpPr>
                  <p:nvPr/>
                </p:nvSpPr>
                <p:spPr bwMode="auto">
                  <a:xfrm>
                    <a:off x="4800" y="1344"/>
                    <a:ext cx="336" cy="288"/>
                  </a:xfrm>
                  <a:prstGeom prst="ellipse">
                    <a:avLst/>
                  </a:prstGeom>
                  <a:gradFill rotWithShape="0">
                    <a:gsLst>
                      <a:gs pos="0">
                        <a:srgbClr val="3366FF"/>
                      </a:gs>
                      <a:gs pos="100000">
                        <a:srgbClr val="3366FF">
                          <a:gamma/>
                          <a:shade val="33333"/>
                          <a:invGamma/>
                        </a:srgbClr>
                      </a:gs>
                    </a:gsLst>
                    <a:lin ang="5400000" scaled="1"/>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grpSp>
              <p:nvGrpSpPr>
                <p:cNvPr id="89306" name="Group 218"/>
                <p:cNvGrpSpPr>
                  <a:grpSpLocks/>
                </p:cNvGrpSpPr>
                <p:nvPr/>
              </p:nvGrpSpPr>
              <p:grpSpPr bwMode="auto">
                <a:xfrm>
                  <a:off x="4032" y="2016"/>
                  <a:ext cx="1440" cy="288"/>
                  <a:chOff x="4032" y="1344"/>
                  <a:chExt cx="1488" cy="288"/>
                </a:xfrm>
              </p:grpSpPr>
              <p:sp>
                <p:nvSpPr>
                  <p:cNvPr id="89307" name="Oval 219"/>
                  <p:cNvSpPr>
                    <a:spLocks noChangeArrowheads="1"/>
                  </p:cNvSpPr>
                  <p:nvPr/>
                </p:nvSpPr>
                <p:spPr bwMode="auto">
                  <a:xfrm>
                    <a:off x="4032" y="1344"/>
                    <a:ext cx="336" cy="288"/>
                  </a:xfrm>
                  <a:prstGeom prst="ellipse">
                    <a:avLst/>
                  </a:prstGeom>
                  <a:gradFill rotWithShape="0">
                    <a:gsLst>
                      <a:gs pos="0">
                        <a:srgbClr val="3366FF"/>
                      </a:gs>
                      <a:gs pos="100000">
                        <a:srgbClr val="3366FF">
                          <a:gamma/>
                          <a:shade val="33333"/>
                          <a:invGamma/>
                        </a:srgbClr>
                      </a:gs>
                    </a:gsLst>
                    <a:lin ang="5400000" scaled="1"/>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9308" name="Oval 220"/>
                  <p:cNvSpPr>
                    <a:spLocks noChangeArrowheads="1"/>
                  </p:cNvSpPr>
                  <p:nvPr/>
                </p:nvSpPr>
                <p:spPr bwMode="auto">
                  <a:xfrm>
                    <a:off x="4416" y="1344"/>
                    <a:ext cx="336" cy="288"/>
                  </a:xfrm>
                  <a:prstGeom prst="ellipse">
                    <a:avLst/>
                  </a:prstGeom>
                  <a:gradFill rotWithShape="0">
                    <a:gsLst>
                      <a:gs pos="0">
                        <a:srgbClr val="3366FF"/>
                      </a:gs>
                      <a:gs pos="100000">
                        <a:srgbClr val="3366FF">
                          <a:gamma/>
                          <a:shade val="33333"/>
                          <a:invGamma/>
                        </a:srgbClr>
                      </a:gs>
                    </a:gsLst>
                    <a:lin ang="5400000" scaled="1"/>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9309" name="Oval 221"/>
                  <p:cNvSpPr>
                    <a:spLocks noChangeArrowheads="1"/>
                  </p:cNvSpPr>
                  <p:nvPr/>
                </p:nvSpPr>
                <p:spPr bwMode="auto">
                  <a:xfrm>
                    <a:off x="5184" y="1344"/>
                    <a:ext cx="336" cy="288"/>
                  </a:xfrm>
                  <a:prstGeom prst="ellipse">
                    <a:avLst/>
                  </a:prstGeom>
                  <a:gradFill rotWithShape="0">
                    <a:gsLst>
                      <a:gs pos="0">
                        <a:srgbClr val="3366FF"/>
                      </a:gs>
                      <a:gs pos="100000">
                        <a:srgbClr val="3366FF">
                          <a:gamma/>
                          <a:shade val="33333"/>
                          <a:invGamma/>
                        </a:srgbClr>
                      </a:gs>
                    </a:gsLst>
                    <a:lin ang="5400000" scaled="1"/>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9310" name="Oval 222"/>
                  <p:cNvSpPr>
                    <a:spLocks noChangeArrowheads="1"/>
                  </p:cNvSpPr>
                  <p:nvPr/>
                </p:nvSpPr>
                <p:spPr bwMode="auto">
                  <a:xfrm>
                    <a:off x="4800" y="1344"/>
                    <a:ext cx="336" cy="288"/>
                  </a:xfrm>
                  <a:prstGeom prst="ellipse">
                    <a:avLst/>
                  </a:prstGeom>
                  <a:gradFill rotWithShape="0">
                    <a:gsLst>
                      <a:gs pos="0">
                        <a:srgbClr val="3366FF"/>
                      </a:gs>
                      <a:gs pos="100000">
                        <a:srgbClr val="3366FF">
                          <a:gamma/>
                          <a:shade val="33333"/>
                          <a:invGamma/>
                        </a:srgbClr>
                      </a:gs>
                    </a:gsLst>
                    <a:lin ang="5400000" scaled="1"/>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grpSp>
          <p:grpSp>
            <p:nvGrpSpPr>
              <p:cNvPr id="89311" name="Group 223"/>
              <p:cNvGrpSpPr>
                <a:grpSpLocks/>
              </p:cNvGrpSpPr>
              <p:nvPr/>
            </p:nvGrpSpPr>
            <p:grpSpPr bwMode="auto">
              <a:xfrm>
                <a:off x="4320" y="1632"/>
                <a:ext cx="1440" cy="1296"/>
                <a:chOff x="4032" y="1344"/>
                <a:chExt cx="1440" cy="1296"/>
              </a:xfrm>
            </p:grpSpPr>
            <p:grpSp>
              <p:nvGrpSpPr>
                <p:cNvPr id="89312" name="Group 224"/>
                <p:cNvGrpSpPr>
                  <a:grpSpLocks/>
                </p:cNvGrpSpPr>
                <p:nvPr/>
              </p:nvGrpSpPr>
              <p:grpSpPr bwMode="auto">
                <a:xfrm>
                  <a:off x="4032" y="1344"/>
                  <a:ext cx="1440" cy="288"/>
                  <a:chOff x="4032" y="1344"/>
                  <a:chExt cx="1488" cy="288"/>
                </a:xfrm>
              </p:grpSpPr>
              <p:sp>
                <p:nvSpPr>
                  <p:cNvPr id="89313" name="Oval 225"/>
                  <p:cNvSpPr>
                    <a:spLocks noChangeArrowheads="1"/>
                  </p:cNvSpPr>
                  <p:nvPr/>
                </p:nvSpPr>
                <p:spPr bwMode="auto">
                  <a:xfrm>
                    <a:off x="4032" y="1344"/>
                    <a:ext cx="336" cy="288"/>
                  </a:xfrm>
                  <a:prstGeom prst="ellipse">
                    <a:avLst/>
                  </a:prstGeom>
                  <a:gradFill rotWithShape="0">
                    <a:gsLst>
                      <a:gs pos="0">
                        <a:srgbClr val="3366FF"/>
                      </a:gs>
                      <a:gs pos="100000">
                        <a:srgbClr val="3366FF">
                          <a:gamma/>
                          <a:shade val="33333"/>
                          <a:invGamma/>
                        </a:srgbClr>
                      </a:gs>
                    </a:gsLst>
                    <a:lin ang="5400000" scaled="1"/>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9314" name="Oval 226"/>
                  <p:cNvSpPr>
                    <a:spLocks noChangeArrowheads="1"/>
                  </p:cNvSpPr>
                  <p:nvPr/>
                </p:nvSpPr>
                <p:spPr bwMode="auto">
                  <a:xfrm>
                    <a:off x="4416" y="1344"/>
                    <a:ext cx="336" cy="288"/>
                  </a:xfrm>
                  <a:prstGeom prst="ellipse">
                    <a:avLst/>
                  </a:prstGeom>
                  <a:gradFill rotWithShape="0">
                    <a:gsLst>
                      <a:gs pos="0">
                        <a:srgbClr val="3366FF"/>
                      </a:gs>
                      <a:gs pos="100000">
                        <a:srgbClr val="3366FF">
                          <a:gamma/>
                          <a:shade val="33333"/>
                          <a:invGamma/>
                        </a:srgbClr>
                      </a:gs>
                    </a:gsLst>
                    <a:lin ang="5400000" scaled="1"/>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9315" name="Oval 227"/>
                  <p:cNvSpPr>
                    <a:spLocks noChangeArrowheads="1"/>
                  </p:cNvSpPr>
                  <p:nvPr/>
                </p:nvSpPr>
                <p:spPr bwMode="auto">
                  <a:xfrm>
                    <a:off x="5184" y="1344"/>
                    <a:ext cx="336" cy="288"/>
                  </a:xfrm>
                  <a:prstGeom prst="ellipse">
                    <a:avLst/>
                  </a:prstGeom>
                  <a:gradFill rotWithShape="0">
                    <a:gsLst>
                      <a:gs pos="0">
                        <a:srgbClr val="3366FF"/>
                      </a:gs>
                      <a:gs pos="100000">
                        <a:srgbClr val="3366FF">
                          <a:gamma/>
                          <a:shade val="33333"/>
                          <a:invGamma/>
                        </a:srgbClr>
                      </a:gs>
                    </a:gsLst>
                    <a:lin ang="5400000" scaled="1"/>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9316" name="Oval 228"/>
                  <p:cNvSpPr>
                    <a:spLocks noChangeArrowheads="1"/>
                  </p:cNvSpPr>
                  <p:nvPr/>
                </p:nvSpPr>
                <p:spPr bwMode="auto">
                  <a:xfrm>
                    <a:off x="4800" y="1344"/>
                    <a:ext cx="336" cy="288"/>
                  </a:xfrm>
                  <a:prstGeom prst="ellipse">
                    <a:avLst/>
                  </a:prstGeom>
                  <a:gradFill rotWithShape="0">
                    <a:gsLst>
                      <a:gs pos="0">
                        <a:srgbClr val="3366FF"/>
                      </a:gs>
                      <a:gs pos="100000">
                        <a:srgbClr val="3366FF">
                          <a:gamma/>
                          <a:shade val="33333"/>
                          <a:invGamma/>
                        </a:srgbClr>
                      </a:gs>
                    </a:gsLst>
                    <a:lin ang="5400000" scaled="1"/>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grpSp>
              <p:nvGrpSpPr>
                <p:cNvPr id="89317" name="Group 229"/>
                <p:cNvGrpSpPr>
                  <a:grpSpLocks/>
                </p:cNvGrpSpPr>
                <p:nvPr/>
              </p:nvGrpSpPr>
              <p:grpSpPr bwMode="auto">
                <a:xfrm>
                  <a:off x="4032" y="1680"/>
                  <a:ext cx="1440" cy="288"/>
                  <a:chOff x="4032" y="1344"/>
                  <a:chExt cx="1488" cy="288"/>
                </a:xfrm>
              </p:grpSpPr>
              <p:sp>
                <p:nvSpPr>
                  <p:cNvPr id="89318" name="Oval 230"/>
                  <p:cNvSpPr>
                    <a:spLocks noChangeArrowheads="1"/>
                  </p:cNvSpPr>
                  <p:nvPr/>
                </p:nvSpPr>
                <p:spPr bwMode="auto">
                  <a:xfrm>
                    <a:off x="4032" y="1344"/>
                    <a:ext cx="336" cy="288"/>
                  </a:xfrm>
                  <a:prstGeom prst="ellipse">
                    <a:avLst/>
                  </a:prstGeom>
                  <a:gradFill rotWithShape="0">
                    <a:gsLst>
                      <a:gs pos="0">
                        <a:srgbClr val="3366FF"/>
                      </a:gs>
                      <a:gs pos="100000">
                        <a:srgbClr val="3366FF">
                          <a:gamma/>
                          <a:shade val="33333"/>
                          <a:invGamma/>
                        </a:srgbClr>
                      </a:gs>
                    </a:gsLst>
                    <a:lin ang="5400000" scaled="1"/>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9319" name="Oval 231"/>
                  <p:cNvSpPr>
                    <a:spLocks noChangeArrowheads="1"/>
                  </p:cNvSpPr>
                  <p:nvPr/>
                </p:nvSpPr>
                <p:spPr bwMode="auto">
                  <a:xfrm>
                    <a:off x="4416" y="1344"/>
                    <a:ext cx="336" cy="288"/>
                  </a:xfrm>
                  <a:prstGeom prst="ellipse">
                    <a:avLst/>
                  </a:prstGeom>
                  <a:gradFill rotWithShape="0">
                    <a:gsLst>
                      <a:gs pos="0">
                        <a:srgbClr val="3366FF"/>
                      </a:gs>
                      <a:gs pos="100000">
                        <a:srgbClr val="3366FF">
                          <a:gamma/>
                          <a:shade val="33333"/>
                          <a:invGamma/>
                        </a:srgbClr>
                      </a:gs>
                    </a:gsLst>
                    <a:lin ang="5400000" scaled="1"/>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9320" name="Oval 232"/>
                  <p:cNvSpPr>
                    <a:spLocks noChangeArrowheads="1"/>
                  </p:cNvSpPr>
                  <p:nvPr/>
                </p:nvSpPr>
                <p:spPr bwMode="auto">
                  <a:xfrm>
                    <a:off x="5184" y="1344"/>
                    <a:ext cx="336" cy="288"/>
                  </a:xfrm>
                  <a:prstGeom prst="ellipse">
                    <a:avLst/>
                  </a:prstGeom>
                  <a:gradFill rotWithShape="0">
                    <a:gsLst>
                      <a:gs pos="0">
                        <a:srgbClr val="3366FF"/>
                      </a:gs>
                      <a:gs pos="100000">
                        <a:srgbClr val="3366FF">
                          <a:gamma/>
                          <a:shade val="33333"/>
                          <a:invGamma/>
                        </a:srgbClr>
                      </a:gs>
                    </a:gsLst>
                    <a:lin ang="5400000" scaled="1"/>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9321" name="Oval 233"/>
                  <p:cNvSpPr>
                    <a:spLocks noChangeArrowheads="1"/>
                  </p:cNvSpPr>
                  <p:nvPr/>
                </p:nvSpPr>
                <p:spPr bwMode="auto">
                  <a:xfrm>
                    <a:off x="4800" y="1344"/>
                    <a:ext cx="336" cy="288"/>
                  </a:xfrm>
                  <a:prstGeom prst="ellipse">
                    <a:avLst/>
                  </a:prstGeom>
                  <a:gradFill rotWithShape="0">
                    <a:gsLst>
                      <a:gs pos="0">
                        <a:srgbClr val="3366FF"/>
                      </a:gs>
                      <a:gs pos="100000">
                        <a:srgbClr val="3366FF">
                          <a:gamma/>
                          <a:shade val="33333"/>
                          <a:invGamma/>
                        </a:srgbClr>
                      </a:gs>
                    </a:gsLst>
                    <a:lin ang="5400000" scaled="1"/>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grpSp>
              <p:nvGrpSpPr>
                <p:cNvPr id="89322" name="Group 234"/>
                <p:cNvGrpSpPr>
                  <a:grpSpLocks/>
                </p:cNvGrpSpPr>
                <p:nvPr/>
              </p:nvGrpSpPr>
              <p:grpSpPr bwMode="auto">
                <a:xfrm>
                  <a:off x="4032" y="2352"/>
                  <a:ext cx="1440" cy="288"/>
                  <a:chOff x="4032" y="1344"/>
                  <a:chExt cx="1488" cy="288"/>
                </a:xfrm>
              </p:grpSpPr>
              <p:sp>
                <p:nvSpPr>
                  <p:cNvPr id="89323" name="Oval 235"/>
                  <p:cNvSpPr>
                    <a:spLocks noChangeArrowheads="1"/>
                  </p:cNvSpPr>
                  <p:nvPr/>
                </p:nvSpPr>
                <p:spPr bwMode="auto">
                  <a:xfrm>
                    <a:off x="4032" y="1344"/>
                    <a:ext cx="336" cy="288"/>
                  </a:xfrm>
                  <a:prstGeom prst="ellipse">
                    <a:avLst/>
                  </a:prstGeom>
                  <a:gradFill rotWithShape="0">
                    <a:gsLst>
                      <a:gs pos="0">
                        <a:srgbClr val="3366FF"/>
                      </a:gs>
                      <a:gs pos="100000">
                        <a:srgbClr val="3366FF">
                          <a:gamma/>
                          <a:shade val="33333"/>
                          <a:invGamma/>
                        </a:srgbClr>
                      </a:gs>
                    </a:gsLst>
                    <a:lin ang="5400000" scaled="1"/>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9324" name="Oval 236"/>
                  <p:cNvSpPr>
                    <a:spLocks noChangeArrowheads="1"/>
                  </p:cNvSpPr>
                  <p:nvPr/>
                </p:nvSpPr>
                <p:spPr bwMode="auto">
                  <a:xfrm>
                    <a:off x="4416" y="1344"/>
                    <a:ext cx="336" cy="288"/>
                  </a:xfrm>
                  <a:prstGeom prst="ellipse">
                    <a:avLst/>
                  </a:prstGeom>
                  <a:gradFill rotWithShape="0">
                    <a:gsLst>
                      <a:gs pos="0">
                        <a:srgbClr val="3366FF"/>
                      </a:gs>
                      <a:gs pos="100000">
                        <a:srgbClr val="3366FF">
                          <a:gamma/>
                          <a:shade val="33333"/>
                          <a:invGamma/>
                        </a:srgbClr>
                      </a:gs>
                    </a:gsLst>
                    <a:lin ang="5400000" scaled="1"/>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9325" name="Oval 237"/>
                  <p:cNvSpPr>
                    <a:spLocks noChangeArrowheads="1"/>
                  </p:cNvSpPr>
                  <p:nvPr/>
                </p:nvSpPr>
                <p:spPr bwMode="auto">
                  <a:xfrm>
                    <a:off x="5184" y="1344"/>
                    <a:ext cx="336" cy="288"/>
                  </a:xfrm>
                  <a:prstGeom prst="ellipse">
                    <a:avLst/>
                  </a:prstGeom>
                  <a:gradFill rotWithShape="0">
                    <a:gsLst>
                      <a:gs pos="0">
                        <a:srgbClr val="3366FF"/>
                      </a:gs>
                      <a:gs pos="100000">
                        <a:srgbClr val="3366FF">
                          <a:gamma/>
                          <a:shade val="33333"/>
                          <a:invGamma/>
                        </a:srgbClr>
                      </a:gs>
                    </a:gsLst>
                    <a:lin ang="5400000" scaled="1"/>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9326" name="Oval 238"/>
                  <p:cNvSpPr>
                    <a:spLocks noChangeArrowheads="1"/>
                  </p:cNvSpPr>
                  <p:nvPr/>
                </p:nvSpPr>
                <p:spPr bwMode="auto">
                  <a:xfrm>
                    <a:off x="4800" y="1344"/>
                    <a:ext cx="336" cy="288"/>
                  </a:xfrm>
                  <a:prstGeom prst="ellipse">
                    <a:avLst/>
                  </a:prstGeom>
                  <a:gradFill rotWithShape="0">
                    <a:gsLst>
                      <a:gs pos="0">
                        <a:srgbClr val="3366FF"/>
                      </a:gs>
                      <a:gs pos="100000">
                        <a:srgbClr val="3366FF">
                          <a:gamma/>
                          <a:shade val="33333"/>
                          <a:invGamma/>
                        </a:srgbClr>
                      </a:gs>
                    </a:gsLst>
                    <a:lin ang="5400000" scaled="1"/>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grpSp>
              <p:nvGrpSpPr>
                <p:cNvPr id="89327" name="Group 239"/>
                <p:cNvGrpSpPr>
                  <a:grpSpLocks/>
                </p:cNvGrpSpPr>
                <p:nvPr/>
              </p:nvGrpSpPr>
              <p:grpSpPr bwMode="auto">
                <a:xfrm>
                  <a:off x="4032" y="2016"/>
                  <a:ext cx="1440" cy="288"/>
                  <a:chOff x="4032" y="1344"/>
                  <a:chExt cx="1488" cy="288"/>
                </a:xfrm>
              </p:grpSpPr>
              <p:sp>
                <p:nvSpPr>
                  <p:cNvPr id="89328" name="Oval 240"/>
                  <p:cNvSpPr>
                    <a:spLocks noChangeArrowheads="1"/>
                  </p:cNvSpPr>
                  <p:nvPr/>
                </p:nvSpPr>
                <p:spPr bwMode="auto">
                  <a:xfrm>
                    <a:off x="4032" y="1344"/>
                    <a:ext cx="336" cy="288"/>
                  </a:xfrm>
                  <a:prstGeom prst="ellipse">
                    <a:avLst/>
                  </a:prstGeom>
                  <a:gradFill rotWithShape="0">
                    <a:gsLst>
                      <a:gs pos="0">
                        <a:srgbClr val="3366FF"/>
                      </a:gs>
                      <a:gs pos="100000">
                        <a:srgbClr val="3366FF">
                          <a:gamma/>
                          <a:shade val="33333"/>
                          <a:invGamma/>
                        </a:srgbClr>
                      </a:gs>
                    </a:gsLst>
                    <a:lin ang="5400000" scaled="1"/>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9329" name="Oval 241"/>
                  <p:cNvSpPr>
                    <a:spLocks noChangeArrowheads="1"/>
                  </p:cNvSpPr>
                  <p:nvPr/>
                </p:nvSpPr>
                <p:spPr bwMode="auto">
                  <a:xfrm>
                    <a:off x="4416" y="1344"/>
                    <a:ext cx="336" cy="288"/>
                  </a:xfrm>
                  <a:prstGeom prst="ellipse">
                    <a:avLst/>
                  </a:prstGeom>
                  <a:gradFill rotWithShape="0">
                    <a:gsLst>
                      <a:gs pos="0">
                        <a:srgbClr val="3366FF"/>
                      </a:gs>
                      <a:gs pos="100000">
                        <a:srgbClr val="3366FF">
                          <a:gamma/>
                          <a:shade val="33333"/>
                          <a:invGamma/>
                        </a:srgbClr>
                      </a:gs>
                    </a:gsLst>
                    <a:lin ang="5400000" scaled="1"/>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9330" name="Oval 242"/>
                  <p:cNvSpPr>
                    <a:spLocks noChangeArrowheads="1"/>
                  </p:cNvSpPr>
                  <p:nvPr/>
                </p:nvSpPr>
                <p:spPr bwMode="auto">
                  <a:xfrm>
                    <a:off x="5184" y="1344"/>
                    <a:ext cx="336" cy="288"/>
                  </a:xfrm>
                  <a:prstGeom prst="ellipse">
                    <a:avLst/>
                  </a:prstGeom>
                  <a:gradFill rotWithShape="0">
                    <a:gsLst>
                      <a:gs pos="0">
                        <a:srgbClr val="3366FF"/>
                      </a:gs>
                      <a:gs pos="100000">
                        <a:srgbClr val="3366FF">
                          <a:gamma/>
                          <a:shade val="33333"/>
                          <a:invGamma/>
                        </a:srgbClr>
                      </a:gs>
                    </a:gsLst>
                    <a:lin ang="5400000" scaled="1"/>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9331" name="Oval 243"/>
                  <p:cNvSpPr>
                    <a:spLocks noChangeArrowheads="1"/>
                  </p:cNvSpPr>
                  <p:nvPr/>
                </p:nvSpPr>
                <p:spPr bwMode="auto">
                  <a:xfrm>
                    <a:off x="4800" y="1344"/>
                    <a:ext cx="336" cy="288"/>
                  </a:xfrm>
                  <a:prstGeom prst="ellipse">
                    <a:avLst/>
                  </a:prstGeom>
                  <a:gradFill rotWithShape="0">
                    <a:gsLst>
                      <a:gs pos="0">
                        <a:srgbClr val="3366FF"/>
                      </a:gs>
                      <a:gs pos="100000">
                        <a:srgbClr val="3366FF">
                          <a:gamma/>
                          <a:shade val="33333"/>
                          <a:invGamma/>
                        </a:srgbClr>
                      </a:gs>
                    </a:gsLst>
                    <a:lin ang="5400000" scaled="1"/>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grpSp>
          <p:grpSp>
            <p:nvGrpSpPr>
              <p:cNvPr id="89332" name="Group 244"/>
              <p:cNvGrpSpPr>
                <a:grpSpLocks/>
              </p:cNvGrpSpPr>
              <p:nvPr/>
            </p:nvGrpSpPr>
            <p:grpSpPr bwMode="auto">
              <a:xfrm>
                <a:off x="4464" y="1728"/>
                <a:ext cx="1440" cy="1296"/>
                <a:chOff x="4032" y="1344"/>
                <a:chExt cx="1440" cy="1296"/>
              </a:xfrm>
            </p:grpSpPr>
            <p:grpSp>
              <p:nvGrpSpPr>
                <p:cNvPr id="89333" name="Group 245"/>
                <p:cNvGrpSpPr>
                  <a:grpSpLocks/>
                </p:cNvGrpSpPr>
                <p:nvPr/>
              </p:nvGrpSpPr>
              <p:grpSpPr bwMode="auto">
                <a:xfrm>
                  <a:off x="4032" y="1344"/>
                  <a:ext cx="1440" cy="288"/>
                  <a:chOff x="4032" y="1344"/>
                  <a:chExt cx="1488" cy="288"/>
                </a:xfrm>
              </p:grpSpPr>
              <p:sp>
                <p:nvSpPr>
                  <p:cNvPr id="89334" name="Oval 246"/>
                  <p:cNvSpPr>
                    <a:spLocks noChangeArrowheads="1"/>
                  </p:cNvSpPr>
                  <p:nvPr/>
                </p:nvSpPr>
                <p:spPr bwMode="auto">
                  <a:xfrm>
                    <a:off x="4032" y="1344"/>
                    <a:ext cx="336" cy="288"/>
                  </a:xfrm>
                  <a:prstGeom prst="ellipse">
                    <a:avLst/>
                  </a:prstGeom>
                  <a:gradFill rotWithShape="0">
                    <a:gsLst>
                      <a:gs pos="0">
                        <a:srgbClr val="3366FF"/>
                      </a:gs>
                      <a:gs pos="100000">
                        <a:srgbClr val="3366FF">
                          <a:gamma/>
                          <a:shade val="33333"/>
                          <a:invGamma/>
                        </a:srgbClr>
                      </a:gs>
                    </a:gsLst>
                    <a:lin ang="5400000" scaled="1"/>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9335" name="Oval 247"/>
                  <p:cNvSpPr>
                    <a:spLocks noChangeArrowheads="1"/>
                  </p:cNvSpPr>
                  <p:nvPr/>
                </p:nvSpPr>
                <p:spPr bwMode="auto">
                  <a:xfrm>
                    <a:off x="4416" y="1344"/>
                    <a:ext cx="336" cy="288"/>
                  </a:xfrm>
                  <a:prstGeom prst="ellipse">
                    <a:avLst/>
                  </a:prstGeom>
                  <a:gradFill rotWithShape="0">
                    <a:gsLst>
                      <a:gs pos="0">
                        <a:srgbClr val="3366FF"/>
                      </a:gs>
                      <a:gs pos="100000">
                        <a:srgbClr val="3366FF">
                          <a:gamma/>
                          <a:shade val="33333"/>
                          <a:invGamma/>
                        </a:srgbClr>
                      </a:gs>
                    </a:gsLst>
                    <a:lin ang="5400000" scaled="1"/>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9336" name="Oval 248"/>
                  <p:cNvSpPr>
                    <a:spLocks noChangeArrowheads="1"/>
                  </p:cNvSpPr>
                  <p:nvPr/>
                </p:nvSpPr>
                <p:spPr bwMode="auto">
                  <a:xfrm>
                    <a:off x="5184" y="1344"/>
                    <a:ext cx="336" cy="288"/>
                  </a:xfrm>
                  <a:prstGeom prst="ellipse">
                    <a:avLst/>
                  </a:prstGeom>
                  <a:gradFill rotWithShape="0">
                    <a:gsLst>
                      <a:gs pos="0">
                        <a:srgbClr val="3366FF"/>
                      </a:gs>
                      <a:gs pos="100000">
                        <a:srgbClr val="3366FF">
                          <a:gamma/>
                          <a:shade val="33333"/>
                          <a:invGamma/>
                        </a:srgbClr>
                      </a:gs>
                    </a:gsLst>
                    <a:lin ang="5400000" scaled="1"/>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9337" name="Oval 249"/>
                  <p:cNvSpPr>
                    <a:spLocks noChangeArrowheads="1"/>
                  </p:cNvSpPr>
                  <p:nvPr/>
                </p:nvSpPr>
                <p:spPr bwMode="auto">
                  <a:xfrm>
                    <a:off x="4800" y="1344"/>
                    <a:ext cx="336" cy="288"/>
                  </a:xfrm>
                  <a:prstGeom prst="ellipse">
                    <a:avLst/>
                  </a:prstGeom>
                  <a:gradFill rotWithShape="0">
                    <a:gsLst>
                      <a:gs pos="0">
                        <a:srgbClr val="3366FF"/>
                      </a:gs>
                      <a:gs pos="100000">
                        <a:srgbClr val="3366FF">
                          <a:gamma/>
                          <a:shade val="33333"/>
                          <a:invGamma/>
                        </a:srgbClr>
                      </a:gs>
                    </a:gsLst>
                    <a:lin ang="5400000" scaled="1"/>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grpSp>
              <p:nvGrpSpPr>
                <p:cNvPr id="89338" name="Group 250"/>
                <p:cNvGrpSpPr>
                  <a:grpSpLocks/>
                </p:cNvGrpSpPr>
                <p:nvPr/>
              </p:nvGrpSpPr>
              <p:grpSpPr bwMode="auto">
                <a:xfrm>
                  <a:off x="4032" y="1680"/>
                  <a:ext cx="1440" cy="288"/>
                  <a:chOff x="4032" y="1344"/>
                  <a:chExt cx="1488" cy="288"/>
                </a:xfrm>
              </p:grpSpPr>
              <p:sp>
                <p:nvSpPr>
                  <p:cNvPr id="89339" name="Oval 251"/>
                  <p:cNvSpPr>
                    <a:spLocks noChangeArrowheads="1"/>
                  </p:cNvSpPr>
                  <p:nvPr/>
                </p:nvSpPr>
                <p:spPr bwMode="auto">
                  <a:xfrm>
                    <a:off x="4032" y="1344"/>
                    <a:ext cx="336" cy="288"/>
                  </a:xfrm>
                  <a:prstGeom prst="ellipse">
                    <a:avLst/>
                  </a:prstGeom>
                  <a:gradFill rotWithShape="0">
                    <a:gsLst>
                      <a:gs pos="0">
                        <a:srgbClr val="3366FF"/>
                      </a:gs>
                      <a:gs pos="100000">
                        <a:srgbClr val="3366FF">
                          <a:gamma/>
                          <a:shade val="33333"/>
                          <a:invGamma/>
                        </a:srgbClr>
                      </a:gs>
                    </a:gsLst>
                    <a:lin ang="5400000" scaled="1"/>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9340" name="Oval 252"/>
                  <p:cNvSpPr>
                    <a:spLocks noChangeArrowheads="1"/>
                  </p:cNvSpPr>
                  <p:nvPr/>
                </p:nvSpPr>
                <p:spPr bwMode="auto">
                  <a:xfrm>
                    <a:off x="4416" y="1344"/>
                    <a:ext cx="336" cy="288"/>
                  </a:xfrm>
                  <a:prstGeom prst="ellipse">
                    <a:avLst/>
                  </a:prstGeom>
                  <a:gradFill rotWithShape="0">
                    <a:gsLst>
                      <a:gs pos="0">
                        <a:srgbClr val="3366FF"/>
                      </a:gs>
                      <a:gs pos="100000">
                        <a:srgbClr val="3366FF">
                          <a:gamma/>
                          <a:shade val="33333"/>
                          <a:invGamma/>
                        </a:srgbClr>
                      </a:gs>
                    </a:gsLst>
                    <a:lin ang="5400000" scaled="1"/>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9341" name="Oval 253"/>
                  <p:cNvSpPr>
                    <a:spLocks noChangeArrowheads="1"/>
                  </p:cNvSpPr>
                  <p:nvPr/>
                </p:nvSpPr>
                <p:spPr bwMode="auto">
                  <a:xfrm>
                    <a:off x="5184" y="1344"/>
                    <a:ext cx="336" cy="288"/>
                  </a:xfrm>
                  <a:prstGeom prst="ellipse">
                    <a:avLst/>
                  </a:prstGeom>
                  <a:gradFill rotWithShape="0">
                    <a:gsLst>
                      <a:gs pos="0">
                        <a:srgbClr val="3366FF"/>
                      </a:gs>
                      <a:gs pos="100000">
                        <a:srgbClr val="3366FF">
                          <a:gamma/>
                          <a:shade val="33333"/>
                          <a:invGamma/>
                        </a:srgbClr>
                      </a:gs>
                    </a:gsLst>
                    <a:lin ang="5400000" scaled="1"/>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9342" name="Oval 254"/>
                  <p:cNvSpPr>
                    <a:spLocks noChangeArrowheads="1"/>
                  </p:cNvSpPr>
                  <p:nvPr/>
                </p:nvSpPr>
                <p:spPr bwMode="auto">
                  <a:xfrm>
                    <a:off x="4800" y="1344"/>
                    <a:ext cx="336" cy="288"/>
                  </a:xfrm>
                  <a:prstGeom prst="ellipse">
                    <a:avLst/>
                  </a:prstGeom>
                  <a:gradFill rotWithShape="0">
                    <a:gsLst>
                      <a:gs pos="0">
                        <a:srgbClr val="3366FF"/>
                      </a:gs>
                      <a:gs pos="100000">
                        <a:srgbClr val="3366FF">
                          <a:gamma/>
                          <a:shade val="33333"/>
                          <a:invGamma/>
                        </a:srgbClr>
                      </a:gs>
                    </a:gsLst>
                    <a:lin ang="5400000" scaled="1"/>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grpSp>
              <p:nvGrpSpPr>
                <p:cNvPr id="89343" name="Group 255"/>
                <p:cNvGrpSpPr>
                  <a:grpSpLocks/>
                </p:cNvGrpSpPr>
                <p:nvPr/>
              </p:nvGrpSpPr>
              <p:grpSpPr bwMode="auto">
                <a:xfrm>
                  <a:off x="4032" y="2352"/>
                  <a:ext cx="1440" cy="288"/>
                  <a:chOff x="4032" y="1344"/>
                  <a:chExt cx="1488" cy="288"/>
                </a:xfrm>
              </p:grpSpPr>
              <p:sp>
                <p:nvSpPr>
                  <p:cNvPr id="89344" name="Oval 256"/>
                  <p:cNvSpPr>
                    <a:spLocks noChangeArrowheads="1"/>
                  </p:cNvSpPr>
                  <p:nvPr/>
                </p:nvSpPr>
                <p:spPr bwMode="auto">
                  <a:xfrm>
                    <a:off x="4032" y="1344"/>
                    <a:ext cx="336" cy="288"/>
                  </a:xfrm>
                  <a:prstGeom prst="ellipse">
                    <a:avLst/>
                  </a:prstGeom>
                  <a:gradFill rotWithShape="0">
                    <a:gsLst>
                      <a:gs pos="0">
                        <a:srgbClr val="3366FF"/>
                      </a:gs>
                      <a:gs pos="100000">
                        <a:srgbClr val="3366FF">
                          <a:gamma/>
                          <a:shade val="33333"/>
                          <a:invGamma/>
                        </a:srgbClr>
                      </a:gs>
                    </a:gsLst>
                    <a:lin ang="5400000" scaled="1"/>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9345" name="Oval 257"/>
                  <p:cNvSpPr>
                    <a:spLocks noChangeArrowheads="1"/>
                  </p:cNvSpPr>
                  <p:nvPr/>
                </p:nvSpPr>
                <p:spPr bwMode="auto">
                  <a:xfrm>
                    <a:off x="4416" y="1344"/>
                    <a:ext cx="336" cy="288"/>
                  </a:xfrm>
                  <a:prstGeom prst="ellipse">
                    <a:avLst/>
                  </a:prstGeom>
                  <a:gradFill rotWithShape="0">
                    <a:gsLst>
                      <a:gs pos="0">
                        <a:srgbClr val="3366FF"/>
                      </a:gs>
                      <a:gs pos="100000">
                        <a:srgbClr val="3366FF">
                          <a:gamma/>
                          <a:shade val="33333"/>
                          <a:invGamma/>
                        </a:srgbClr>
                      </a:gs>
                    </a:gsLst>
                    <a:lin ang="5400000" scaled="1"/>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9346" name="Oval 258"/>
                  <p:cNvSpPr>
                    <a:spLocks noChangeArrowheads="1"/>
                  </p:cNvSpPr>
                  <p:nvPr/>
                </p:nvSpPr>
                <p:spPr bwMode="auto">
                  <a:xfrm>
                    <a:off x="5184" y="1344"/>
                    <a:ext cx="336" cy="288"/>
                  </a:xfrm>
                  <a:prstGeom prst="ellipse">
                    <a:avLst/>
                  </a:prstGeom>
                  <a:gradFill rotWithShape="0">
                    <a:gsLst>
                      <a:gs pos="0">
                        <a:srgbClr val="3366FF"/>
                      </a:gs>
                      <a:gs pos="100000">
                        <a:srgbClr val="3366FF">
                          <a:gamma/>
                          <a:shade val="33333"/>
                          <a:invGamma/>
                        </a:srgbClr>
                      </a:gs>
                    </a:gsLst>
                    <a:lin ang="5400000" scaled="1"/>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9347" name="Oval 259"/>
                  <p:cNvSpPr>
                    <a:spLocks noChangeArrowheads="1"/>
                  </p:cNvSpPr>
                  <p:nvPr/>
                </p:nvSpPr>
                <p:spPr bwMode="auto">
                  <a:xfrm>
                    <a:off x="4800" y="1344"/>
                    <a:ext cx="336" cy="288"/>
                  </a:xfrm>
                  <a:prstGeom prst="ellipse">
                    <a:avLst/>
                  </a:prstGeom>
                  <a:gradFill rotWithShape="0">
                    <a:gsLst>
                      <a:gs pos="0">
                        <a:srgbClr val="3366FF"/>
                      </a:gs>
                      <a:gs pos="100000">
                        <a:srgbClr val="3366FF">
                          <a:gamma/>
                          <a:shade val="33333"/>
                          <a:invGamma/>
                        </a:srgbClr>
                      </a:gs>
                    </a:gsLst>
                    <a:lin ang="5400000" scaled="1"/>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grpSp>
              <p:nvGrpSpPr>
                <p:cNvPr id="89348" name="Group 260"/>
                <p:cNvGrpSpPr>
                  <a:grpSpLocks/>
                </p:cNvGrpSpPr>
                <p:nvPr/>
              </p:nvGrpSpPr>
              <p:grpSpPr bwMode="auto">
                <a:xfrm>
                  <a:off x="4032" y="2016"/>
                  <a:ext cx="1440" cy="288"/>
                  <a:chOff x="4032" y="1344"/>
                  <a:chExt cx="1488" cy="288"/>
                </a:xfrm>
              </p:grpSpPr>
              <p:sp>
                <p:nvSpPr>
                  <p:cNvPr id="89349" name="Oval 261"/>
                  <p:cNvSpPr>
                    <a:spLocks noChangeArrowheads="1"/>
                  </p:cNvSpPr>
                  <p:nvPr/>
                </p:nvSpPr>
                <p:spPr bwMode="auto">
                  <a:xfrm>
                    <a:off x="4032" y="1344"/>
                    <a:ext cx="336" cy="288"/>
                  </a:xfrm>
                  <a:prstGeom prst="ellipse">
                    <a:avLst/>
                  </a:prstGeom>
                  <a:gradFill rotWithShape="0">
                    <a:gsLst>
                      <a:gs pos="0">
                        <a:srgbClr val="3366FF"/>
                      </a:gs>
                      <a:gs pos="100000">
                        <a:srgbClr val="3366FF">
                          <a:gamma/>
                          <a:shade val="33333"/>
                          <a:invGamma/>
                        </a:srgbClr>
                      </a:gs>
                    </a:gsLst>
                    <a:lin ang="5400000" scaled="1"/>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9350" name="Oval 262"/>
                  <p:cNvSpPr>
                    <a:spLocks noChangeArrowheads="1"/>
                  </p:cNvSpPr>
                  <p:nvPr/>
                </p:nvSpPr>
                <p:spPr bwMode="auto">
                  <a:xfrm>
                    <a:off x="4416" y="1344"/>
                    <a:ext cx="336" cy="288"/>
                  </a:xfrm>
                  <a:prstGeom prst="ellipse">
                    <a:avLst/>
                  </a:prstGeom>
                  <a:gradFill rotWithShape="0">
                    <a:gsLst>
                      <a:gs pos="0">
                        <a:srgbClr val="3366FF"/>
                      </a:gs>
                      <a:gs pos="100000">
                        <a:srgbClr val="3366FF">
                          <a:gamma/>
                          <a:shade val="33333"/>
                          <a:invGamma/>
                        </a:srgbClr>
                      </a:gs>
                    </a:gsLst>
                    <a:lin ang="5400000" scaled="1"/>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9351" name="Oval 263"/>
                  <p:cNvSpPr>
                    <a:spLocks noChangeArrowheads="1"/>
                  </p:cNvSpPr>
                  <p:nvPr/>
                </p:nvSpPr>
                <p:spPr bwMode="auto">
                  <a:xfrm>
                    <a:off x="5184" y="1344"/>
                    <a:ext cx="336" cy="288"/>
                  </a:xfrm>
                  <a:prstGeom prst="ellipse">
                    <a:avLst/>
                  </a:prstGeom>
                  <a:gradFill rotWithShape="0">
                    <a:gsLst>
                      <a:gs pos="0">
                        <a:srgbClr val="3366FF"/>
                      </a:gs>
                      <a:gs pos="100000">
                        <a:srgbClr val="3366FF">
                          <a:gamma/>
                          <a:shade val="33333"/>
                          <a:invGamma/>
                        </a:srgbClr>
                      </a:gs>
                    </a:gsLst>
                    <a:lin ang="5400000" scaled="1"/>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9352" name="Oval 264"/>
                  <p:cNvSpPr>
                    <a:spLocks noChangeArrowheads="1"/>
                  </p:cNvSpPr>
                  <p:nvPr/>
                </p:nvSpPr>
                <p:spPr bwMode="auto">
                  <a:xfrm>
                    <a:off x="4800" y="1344"/>
                    <a:ext cx="336" cy="288"/>
                  </a:xfrm>
                  <a:prstGeom prst="ellipse">
                    <a:avLst/>
                  </a:prstGeom>
                  <a:gradFill rotWithShape="0">
                    <a:gsLst>
                      <a:gs pos="0">
                        <a:srgbClr val="3366FF"/>
                      </a:gs>
                      <a:gs pos="100000">
                        <a:srgbClr val="3366FF">
                          <a:gamma/>
                          <a:shade val="33333"/>
                          <a:invGamma/>
                        </a:srgbClr>
                      </a:gs>
                    </a:gsLst>
                    <a:lin ang="5400000" scaled="1"/>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grpSp>
        </p:grpSp>
        <p:sp>
          <p:nvSpPr>
            <p:cNvPr id="89353" name="Line 265"/>
            <p:cNvSpPr>
              <a:spLocks noChangeShapeType="1"/>
            </p:cNvSpPr>
            <p:nvPr/>
          </p:nvSpPr>
          <p:spPr bwMode="auto">
            <a:xfrm flipH="1">
              <a:off x="4752" y="1920"/>
              <a:ext cx="288" cy="624"/>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89354" name="Text Box 266"/>
            <p:cNvSpPr txBox="1">
              <a:spLocks noChangeArrowheads="1"/>
            </p:cNvSpPr>
            <p:nvPr/>
          </p:nvSpPr>
          <p:spPr bwMode="auto">
            <a:xfrm>
              <a:off x="4752" y="1776"/>
              <a:ext cx="86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1400" b="1">
                  <a:solidFill>
                    <a:schemeClr val="bg2"/>
                  </a:solidFill>
                </a:rPr>
                <a:t>mer d’électrons</a:t>
              </a:r>
              <a:endParaRPr lang="fr-FR" sz="1800" b="1" baseline="30000">
                <a:solidFill>
                  <a:schemeClr val="bg2"/>
                </a:solidFill>
              </a:endParaRPr>
            </a:p>
          </p:txBody>
        </p:sp>
        <p:sp>
          <p:nvSpPr>
            <p:cNvPr id="89355" name="Oval 267"/>
            <p:cNvSpPr>
              <a:spLocks noChangeArrowheads="1"/>
            </p:cNvSpPr>
            <p:nvPr/>
          </p:nvSpPr>
          <p:spPr bwMode="auto">
            <a:xfrm>
              <a:off x="3984" y="1056"/>
              <a:ext cx="288" cy="240"/>
            </a:xfrm>
            <a:prstGeom prst="ellipse">
              <a:avLst/>
            </a:prstGeom>
            <a:gradFill rotWithShape="0">
              <a:gsLst>
                <a:gs pos="0">
                  <a:schemeClr val="folHlink"/>
                </a:gs>
                <a:gs pos="100000">
                  <a:schemeClr val="folHlink">
                    <a:gamma/>
                    <a:shade val="27451"/>
                    <a:invGamma/>
                  </a:schemeClr>
                </a:gs>
              </a:gsLst>
              <a:lin ang="5400000" scaled="1"/>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sz="1800" b="1"/>
                <a:t>Fe</a:t>
              </a:r>
            </a:p>
          </p:txBody>
        </p:sp>
        <p:sp>
          <p:nvSpPr>
            <p:cNvPr id="89356" name="Oval 268"/>
            <p:cNvSpPr>
              <a:spLocks noChangeArrowheads="1"/>
            </p:cNvSpPr>
            <p:nvPr/>
          </p:nvSpPr>
          <p:spPr bwMode="auto">
            <a:xfrm>
              <a:off x="4560" y="1440"/>
              <a:ext cx="288" cy="240"/>
            </a:xfrm>
            <a:prstGeom prst="ellipse">
              <a:avLst/>
            </a:prstGeom>
            <a:gradFill rotWithShape="0">
              <a:gsLst>
                <a:gs pos="0">
                  <a:schemeClr val="folHlink"/>
                </a:gs>
                <a:gs pos="100000">
                  <a:schemeClr val="folHlink">
                    <a:gamma/>
                    <a:shade val="27451"/>
                    <a:invGamma/>
                  </a:schemeClr>
                </a:gs>
              </a:gsLst>
              <a:lin ang="5400000" scaled="1"/>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sz="1800" b="1"/>
                <a:t>Fe</a:t>
              </a:r>
            </a:p>
          </p:txBody>
        </p:sp>
        <p:sp>
          <p:nvSpPr>
            <p:cNvPr id="89357" name="Oval 269"/>
            <p:cNvSpPr>
              <a:spLocks noChangeArrowheads="1"/>
            </p:cNvSpPr>
            <p:nvPr/>
          </p:nvSpPr>
          <p:spPr bwMode="auto">
            <a:xfrm>
              <a:off x="4560" y="912"/>
              <a:ext cx="288" cy="240"/>
            </a:xfrm>
            <a:prstGeom prst="ellipse">
              <a:avLst/>
            </a:prstGeom>
            <a:gradFill rotWithShape="0">
              <a:gsLst>
                <a:gs pos="0">
                  <a:schemeClr val="folHlink"/>
                </a:gs>
                <a:gs pos="100000">
                  <a:schemeClr val="folHlink">
                    <a:gamma/>
                    <a:shade val="27451"/>
                    <a:invGamma/>
                  </a:schemeClr>
                </a:gs>
              </a:gsLst>
              <a:lin ang="5400000" scaled="1"/>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9358" name="Oval 270"/>
            <p:cNvSpPr>
              <a:spLocks noChangeArrowheads="1"/>
            </p:cNvSpPr>
            <p:nvPr/>
          </p:nvSpPr>
          <p:spPr bwMode="auto">
            <a:xfrm>
              <a:off x="5136" y="1104"/>
              <a:ext cx="288" cy="240"/>
            </a:xfrm>
            <a:prstGeom prst="ellipse">
              <a:avLst/>
            </a:prstGeom>
            <a:gradFill rotWithShape="0">
              <a:gsLst>
                <a:gs pos="0">
                  <a:schemeClr val="folHlink"/>
                </a:gs>
                <a:gs pos="100000">
                  <a:schemeClr val="folHlink">
                    <a:gamma/>
                    <a:shade val="27451"/>
                    <a:invGamma/>
                  </a:schemeClr>
                </a:gs>
              </a:gsLst>
              <a:lin ang="5400000" scaled="1"/>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sz="1800" b="1"/>
                <a:t>Fe</a:t>
              </a:r>
            </a:p>
          </p:txBody>
        </p:sp>
        <p:sp>
          <p:nvSpPr>
            <p:cNvPr id="89359" name="Line 271"/>
            <p:cNvSpPr>
              <a:spLocks noChangeShapeType="1"/>
            </p:cNvSpPr>
            <p:nvPr/>
          </p:nvSpPr>
          <p:spPr bwMode="auto">
            <a:xfrm>
              <a:off x="4656" y="1728"/>
              <a:ext cx="0" cy="288"/>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89360" name="Rectangle 272"/>
            <p:cNvSpPr>
              <a:spLocks noChangeArrowheads="1"/>
            </p:cNvSpPr>
            <p:nvPr/>
          </p:nvSpPr>
          <p:spPr bwMode="auto">
            <a:xfrm>
              <a:off x="4560" y="912"/>
              <a:ext cx="30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1800" b="1"/>
                <a:t>Fe </a:t>
              </a:r>
            </a:p>
          </p:txBody>
        </p:sp>
      </p:gr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9091"/>
                                        </p:tgtEl>
                                        <p:attrNameLst>
                                          <p:attrName>style.visibility</p:attrName>
                                        </p:attrNameLst>
                                      </p:cBhvr>
                                      <p:to>
                                        <p:strVal val="visible"/>
                                      </p:to>
                                    </p:set>
                                    <p:anim calcmode="lin" valueType="num">
                                      <p:cBhvr additive="base">
                                        <p:cTn id="7" dur="500" fill="hold"/>
                                        <p:tgtEl>
                                          <p:spTgt spid="89091"/>
                                        </p:tgtEl>
                                        <p:attrNameLst>
                                          <p:attrName>ppt_x</p:attrName>
                                        </p:attrNameLst>
                                      </p:cBhvr>
                                      <p:tavLst>
                                        <p:tav tm="0">
                                          <p:val>
                                            <p:strVal val="0-#ppt_w/2"/>
                                          </p:val>
                                        </p:tav>
                                        <p:tav tm="100000">
                                          <p:val>
                                            <p:strVal val="#ppt_x"/>
                                          </p:val>
                                        </p:tav>
                                      </p:tavLst>
                                    </p:anim>
                                    <p:anim calcmode="lin" valueType="num">
                                      <p:cBhvr additive="base">
                                        <p:cTn id="8" dur="500" fill="hold"/>
                                        <p:tgtEl>
                                          <p:spTgt spid="89091"/>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89119"/>
                                        </p:tgtEl>
                                        <p:attrNameLst>
                                          <p:attrName>style.visibility</p:attrName>
                                        </p:attrNameLst>
                                      </p:cBhvr>
                                      <p:to>
                                        <p:strVal val="visible"/>
                                      </p:to>
                                    </p:set>
                                    <p:anim calcmode="lin" valueType="num">
                                      <p:cBhvr additive="base">
                                        <p:cTn id="13" dur="500" fill="hold"/>
                                        <p:tgtEl>
                                          <p:spTgt spid="89119"/>
                                        </p:tgtEl>
                                        <p:attrNameLst>
                                          <p:attrName>ppt_x</p:attrName>
                                        </p:attrNameLst>
                                      </p:cBhvr>
                                      <p:tavLst>
                                        <p:tav tm="0">
                                          <p:val>
                                            <p:strVal val="0-#ppt_w/2"/>
                                          </p:val>
                                        </p:tav>
                                        <p:tav tm="100000">
                                          <p:val>
                                            <p:strVal val="#ppt_x"/>
                                          </p:val>
                                        </p:tav>
                                      </p:tavLst>
                                    </p:anim>
                                    <p:anim calcmode="lin" valueType="num">
                                      <p:cBhvr additive="base">
                                        <p:cTn id="14" dur="500" fill="hold"/>
                                        <p:tgtEl>
                                          <p:spTgt spid="89119"/>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89092"/>
                                        </p:tgtEl>
                                        <p:attrNameLst>
                                          <p:attrName>style.visibility</p:attrName>
                                        </p:attrNameLst>
                                      </p:cBhvr>
                                      <p:to>
                                        <p:strVal val="visible"/>
                                      </p:to>
                                    </p:set>
                                    <p:anim calcmode="lin" valueType="num">
                                      <p:cBhvr additive="base">
                                        <p:cTn id="19" dur="500" fill="hold"/>
                                        <p:tgtEl>
                                          <p:spTgt spid="89092"/>
                                        </p:tgtEl>
                                        <p:attrNameLst>
                                          <p:attrName>ppt_x</p:attrName>
                                        </p:attrNameLst>
                                      </p:cBhvr>
                                      <p:tavLst>
                                        <p:tav tm="0">
                                          <p:val>
                                            <p:strVal val="0-#ppt_w/2"/>
                                          </p:val>
                                        </p:tav>
                                        <p:tav tm="100000">
                                          <p:val>
                                            <p:strVal val="#ppt_x"/>
                                          </p:val>
                                        </p:tav>
                                      </p:tavLst>
                                    </p:anim>
                                    <p:anim calcmode="lin" valueType="num">
                                      <p:cBhvr additive="base">
                                        <p:cTn id="20" dur="500" fill="hold"/>
                                        <p:tgtEl>
                                          <p:spTgt spid="89092"/>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89245"/>
                                        </p:tgtEl>
                                        <p:attrNameLst>
                                          <p:attrName>style.visibility</p:attrName>
                                        </p:attrNameLst>
                                      </p:cBhvr>
                                      <p:to>
                                        <p:strVal val="visible"/>
                                      </p:to>
                                    </p:set>
                                    <p:anim calcmode="lin" valueType="num">
                                      <p:cBhvr additive="base">
                                        <p:cTn id="25" dur="500" fill="hold"/>
                                        <p:tgtEl>
                                          <p:spTgt spid="89245"/>
                                        </p:tgtEl>
                                        <p:attrNameLst>
                                          <p:attrName>ppt_x</p:attrName>
                                        </p:attrNameLst>
                                      </p:cBhvr>
                                      <p:tavLst>
                                        <p:tav tm="0">
                                          <p:val>
                                            <p:strVal val="0-#ppt_w/2"/>
                                          </p:val>
                                        </p:tav>
                                        <p:tav tm="100000">
                                          <p:val>
                                            <p:strVal val="#ppt_x"/>
                                          </p:val>
                                        </p:tav>
                                      </p:tavLst>
                                    </p:anim>
                                    <p:anim calcmode="lin" valueType="num">
                                      <p:cBhvr additive="base">
                                        <p:cTn id="26" dur="500" fill="hold"/>
                                        <p:tgtEl>
                                          <p:spTgt spid="8924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1" grpId="0"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217090" name="Rectangle 2"/>
          <p:cNvSpPr>
            <a:spLocks noGrp="1" noChangeArrowheads="1"/>
          </p:cNvSpPr>
          <p:nvPr>
            <p:ph type="title"/>
          </p:nvPr>
        </p:nvSpPr>
        <p:spPr>
          <a:xfrm>
            <a:off x="0" y="0"/>
            <a:ext cx="9144000" cy="609600"/>
          </a:xfrm>
          <a:solidFill>
            <a:schemeClr val="tx1"/>
          </a:solidFill>
        </p:spPr>
        <p:txBody>
          <a:bodyPr/>
          <a:lstStyle/>
          <a:p>
            <a:r>
              <a:rPr lang="fr-FR" sz="3600">
                <a:solidFill>
                  <a:srgbClr val="00FFFF"/>
                </a:solidFill>
                <a:latin typeface="Arial" charset="0"/>
              </a:rPr>
              <a:t>La liaison covalente</a:t>
            </a:r>
          </a:p>
        </p:txBody>
      </p:sp>
      <p:sp>
        <p:nvSpPr>
          <p:cNvPr id="217091" name="Rectangle 3"/>
          <p:cNvSpPr>
            <a:spLocks noGrp="1" noChangeArrowheads="1"/>
          </p:cNvSpPr>
          <p:nvPr>
            <p:ph type="body" sz="half" idx="2"/>
          </p:nvPr>
        </p:nvSpPr>
        <p:spPr>
          <a:xfrm>
            <a:off x="0" y="609600"/>
            <a:ext cx="9144000" cy="3505200"/>
          </a:xfrm>
          <a:solidFill>
            <a:schemeClr val="tx1"/>
          </a:solidFill>
        </p:spPr>
        <p:txBody>
          <a:bodyPr/>
          <a:lstStyle/>
          <a:p>
            <a:pPr marL="0" indent="0" defTabSz="282575">
              <a:lnSpc>
                <a:spcPct val="90000"/>
              </a:lnSpc>
            </a:pPr>
            <a:r>
              <a:rPr lang="fr-FR" sz="2200">
                <a:solidFill>
                  <a:schemeClr val="bg1"/>
                </a:solidFill>
              </a:rPr>
              <a:t> La liaison covalente résulte de la mise en commun d’électrons par des atomes afin d’obtenir la configuration de plus basse énergie potentielle du système</a:t>
            </a:r>
          </a:p>
          <a:p>
            <a:pPr marL="0" indent="0" defTabSz="282575">
              <a:lnSpc>
                <a:spcPct val="90000"/>
              </a:lnSpc>
              <a:buFontTx/>
              <a:buNone/>
            </a:pPr>
            <a:endParaRPr lang="fr-FR" sz="2200">
              <a:solidFill>
                <a:schemeClr val="bg1"/>
              </a:solidFill>
            </a:endParaRPr>
          </a:p>
          <a:p>
            <a:pPr marL="0" indent="0" defTabSz="282575">
              <a:lnSpc>
                <a:spcPct val="90000"/>
              </a:lnSpc>
            </a:pPr>
            <a:r>
              <a:rPr lang="fr-FR" sz="2200">
                <a:solidFill>
                  <a:schemeClr val="bg1"/>
                </a:solidFill>
              </a:rPr>
              <a:t> Considérons le cas de la formation de la molécule H</a:t>
            </a:r>
            <a:r>
              <a:rPr lang="fr-FR" sz="2200" baseline="-25000">
                <a:solidFill>
                  <a:schemeClr val="bg1"/>
                </a:solidFill>
              </a:rPr>
              <a:t>2</a:t>
            </a:r>
            <a:r>
              <a:rPr lang="fr-FR" sz="2200">
                <a:solidFill>
                  <a:schemeClr val="bg1"/>
                </a:solidFill>
              </a:rPr>
              <a:t> à partir de deux atomes H : dans l’atome isolé, l’électron occupe un nuage diffus, de symétrie sphérique, appelé orbitale atomique 1s. </a:t>
            </a:r>
            <a:r>
              <a:rPr lang="fr-FR" sz="2200">
                <a:solidFill>
                  <a:srgbClr val="00FFFF"/>
                </a:solidFill>
              </a:rPr>
              <a:t>La combinaison des orbitales atomiques des deux atomes H conduit à deux orbitales moléculaires</a:t>
            </a:r>
            <a:r>
              <a:rPr lang="fr-FR" sz="2200">
                <a:solidFill>
                  <a:schemeClr val="bg1"/>
                </a:solidFill>
              </a:rPr>
              <a:t>, d’énergies et de formes différentes </a:t>
            </a:r>
            <a:r>
              <a:rPr lang="fr-FR" sz="2200">
                <a:solidFill>
                  <a:schemeClr val="bg1"/>
                </a:solidFill>
                <a:latin typeface="Symbol" pitchFamily="18" charset="2"/>
              </a:rPr>
              <a:t>s</a:t>
            </a:r>
            <a:r>
              <a:rPr lang="fr-FR" sz="2200">
                <a:solidFill>
                  <a:schemeClr val="bg1"/>
                </a:solidFill>
              </a:rPr>
              <a:t> et </a:t>
            </a:r>
            <a:r>
              <a:rPr lang="fr-FR" sz="2200">
                <a:solidFill>
                  <a:schemeClr val="bg1"/>
                </a:solidFill>
                <a:latin typeface="Symbol" pitchFamily="18" charset="2"/>
              </a:rPr>
              <a:t>s</a:t>
            </a:r>
            <a:r>
              <a:rPr lang="fr-FR" sz="2200">
                <a:solidFill>
                  <a:schemeClr val="bg1"/>
                </a:solidFill>
              </a:rPr>
              <a:t>*. La première, dite liante, est localisée entre les deux atomes, la seconde, dite antiliante, est constituée de deux lobes pointant vers l’extérieur</a:t>
            </a:r>
          </a:p>
          <a:p>
            <a:pPr marL="0" indent="0" defTabSz="282575">
              <a:lnSpc>
                <a:spcPct val="90000"/>
              </a:lnSpc>
              <a:buFontTx/>
              <a:buNone/>
            </a:pPr>
            <a:endParaRPr lang="fr-FR" sz="2200">
              <a:solidFill>
                <a:schemeClr val="bg1"/>
              </a:solidFill>
            </a:endParaRPr>
          </a:p>
        </p:txBody>
      </p:sp>
      <p:grpSp>
        <p:nvGrpSpPr>
          <p:cNvPr id="217092" name="Group 4"/>
          <p:cNvGrpSpPr>
            <a:grpSpLocks noChangeAspect="1"/>
          </p:cNvGrpSpPr>
          <p:nvPr/>
        </p:nvGrpSpPr>
        <p:grpSpPr bwMode="auto">
          <a:xfrm>
            <a:off x="304800" y="4267200"/>
            <a:ext cx="9155113" cy="2506663"/>
            <a:chOff x="183" y="2640"/>
            <a:chExt cx="5433" cy="1488"/>
          </a:xfrm>
        </p:grpSpPr>
        <p:sp>
          <p:nvSpPr>
            <p:cNvPr id="217093" name="Line 5"/>
            <p:cNvSpPr>
              <a:spLocks noChangeAspect="1" noChangeShapeType="1"/>
            </p:cNvSpPr>
            <p:nvPr/>
          </p:nvSpPr>
          <p:spPr bwMode="auto">
            <a:xfrm>
              <a:off x="1832" y="3358"/>
              <a:ext cx="555" cy="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nvGrpSpPr>
            <p:cNvPr id="217094" name="Group 6"/>
            <p:cNvGrpSpPr>
              <a:grpSpLocks noChangeAspect="1"/>
            </p:cNvGrpSpPr>
            <p:nvPr/>
          </p:nvGrpSpPr>
          <p:grpSpPr bwMode="auto">
            <a:xfrm>
              <a:off x="480" y="3112"/>
              <a:ext cx="1167" cy="475"/>
              <a:chOff x="384" y="3112"/>
              <a:chExt cx="1263" cy="475"/>
            </a:xfrm>
          </p:grpSpPr>
          <p:sp>
            <p:nvSpPr>
              <p:cNvPr id="217095" name="Oval 7"/>
              <p:cNvSpPr>
                <a:spLocks noChangeAspect="1" noChangeArrowheads="1"/>
              </p:cNvSpPr>
              <p:nvPr/>
            </p:nvSpPr>
            <p:spPr bwMode="auto">
              <a:xfrm>
                <a:off x="384" y="3112"/>
                <a:ext cx="556" cy="475"/>
              </a:xfrm>
              <a:prstGeom prst="ellipse">
                <a:avLst/>
              </a:prstGeom>
              <a:gradFill rotWithShape="0">
                <a:gsLst>
                  <a:gs pos="0">
                    <a:schemeClr val="accent1">
                      <a:gamma/>
                      <a:shade val="18039"/>
                      <a:invGamma/>
                    </a:schemeClr>
                  </a:gs>
                  <a:gs pos="50000">
                    <a:schemeClr val="accent1"/>
                  </a:gs>
                  <a:gs pos="100000">
                    <a:schemeClr val="accent1">
                      <a:gamma/>
                      <a:shade val="18039"/>
                      <a:invGamma/>
                    </a:schemeClr>
                  </a:gs>
                </a:gsLst>
                <a:lin ang="5400000" scaled="1"/>
              </a:gra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17096" name="Oval 8"/>
              <p:cNvSpPr>
                <a:spLocks noChangeAspect="1" noChangeArrowheads="1"/>
              </p:cNvSpPr>
              <p:nvPr/>
            </p:nvSpPr>
            <p:spPr bwMode="auto">
              <a:xfrm>
                <a:off x="1091" y="3112"/>
                <a:ext cx="556" cy="475"/>
              </a:xfrm>
              <a:prstGeom prst="ellipse">
                <a:avLst/>
              </a:prstGeom>
              <a:gradFill rotWithShape="0">
                <a:gsLst>
                  <a:gs pos="0">
                    <a:schemeClr val="accent1">
                      <a:gamma/>
                      <a:shade val="30196"/>
                      <a:invGamma/>
                    </a:schemeClr>
                  </a:gs>
                  <a:gs pos="50000">
                    <a:schemeClr val="accent1"/>
                  </a:gs>
                  <a:gs pos="100000">
                    <a:schemeClr val="accent1">
                      <a:gamma/>
                      <a:shade val="30196"/>
                      <a:invGamma/>
                    </a:schemeClr>
                  </a:gs>
                </a:gsLst>
                <a:lin ang="5400000" scaled="1"/>
              </a:gra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17097" name="Oval 9"/>
              <p:cNvSpPr>
                <a:spLocks noChangeAspect="1" noChangeArrowheads="1"/>
              </p:cNvSpPr>
              <p:nvPr/>
            </p:nvSpPr>
            <p:spPr bwMode="auto">
              <a:xfrm>
                <a:off x="637" y="3323"/>
                <a:ext cx="50" cy="53"/>
              </a:xfrm>
              <a:prstGeom prst="ellipse">
                <a:avLst/>
              </a:prstGeom>
              <a:solidFill>
                <a:schemeClr val="bg2"/>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800">
                  <a:solidFill>
                    <a:schemeClr val="bg2"/>
                  </a:solidFill>
                </a:endParaRPr>
              </a:p>
            </p:txBody>
          </p:sp>
          <p:sp>
            <p:nvSpPr>
              <p:cNvPr id="217098" name="Oval 10"/>
              <p:cNvSpPr>
                <a:spLocks noChangeAspect="1" noChangeArrowheads="1"/>
              </p:cNvSpPr>
              <p:nvPr/>
            </p:nvSpPr>
            <p:spPr bwMode="auto">
              <a:xfrm>
                <a:off x="1344" y="3323"/>
                <a:ext cx="50" cy="53"/>
              </a:xfrm>
              <a:prstGeom prst="ellipse">
                <a:avLst/>
              </a:prstGeom>
              <a:solidFill>
                <a:schemeClr val="bg2"/>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800">
                  <a:solidFill>
                    <a:schemeClr val="bg2"/>
                  </a:solidFill>
                </a:endParaRPr>
              </a:p>
            </p:txBody>
          </p:sp>
        </p:grpSp>
        <p:grpSp>
          <p:nvGrpSpPr>
            <p:cNvPr id="217099" name="Group 11"/>
            <p:cNvGrpSpPr>
              <a:grpSpLocks noChangeAspect="1"/>
            </p:cNvGrpSpPr>
            <p:nvPr/>
          </p:nvGrpSpPr>
          <p:grpSpPr bwMode="auto">
            <a:xfrm>
              <a:off x="2431" y="3615"/>
              <a:ext cx="1262" cy="422"/>
              <a:chOff x="2431" y="3615"/>
              <a:chExt cx="1262" cy="422"/>
            </a:xfrm>
          </p:grpSpPr>
          <p:sp>
            <p:nvSpPr>
              <p:cNvPr id="217100" name="Oval 12"/>
              <p:cNvSpPr>
                <a:spLocks noChangeAspect="1" noChangeArrowheads="1"/>
              </p:cNvSpPr>
              <p:nvPr/>
            </p:nvSpPr>
            <p:spPr bwMode="auto">
              <a:xfrm>
                <a:off x="2431" y="3615"/>
                <a:ext cx="1262" cy="422"/>
              </a:xfrm>
              <a:prstGeom prst="ellipse">
                <a:avLst/>
              </a:prstGeom>
              <a:gradFill rotWithShape="0">
                <a:gsLst>
                  <a:gs pos="0">
                    <a:schemeClr val="accent1"/>
                  </a:gs>
                  <a:gs pos="50000">
                    <a:schemeClr val="accent1">
                      <a:gamma/>
                      <a:shade val="46275"/>
                      <a:invGamma/>
                    </a:schemeClr>
                  </a:gs>
                  <a:gs pos="100000">
                    <a:schemeClr val="accent1"/>
                  </a:gs>
                </a:gsLst>
                <a:lin ang="0" scaled="1"/>
              </a:gra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17101" name="Oval 13"/>
              <p:cNvSpPr>
                <a:spLocks noChangeAspect="1" noChangeArrowheads="1"/>
              </p:cNvSpPr>
              <p:nvPr/>
            </p:nvSpPr>
            <p:spPr bwMode="auto">
              <a:xfrm>
                <a:off x="2633" y="3826"/>
                <a:ext cx="50" cy="53"/>
              </a:xfrm>
              <a:prstGeom prst="ellipse">
                <a:avLst/>
              </a:prstGeom>
              <a:solidFill>
                <a:schemeClr val="bg2"/>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800">
                  <a:solidFill>
                    <a:schemeClr val="bg2"/>
                  </a:solidFill>
                </a:endParaRPr>
              </a:p>
            </p:txBody>
          </p:sp>
          <p:sp>
            <p:nvSpPr>
              <p:cNvPr id="217102" name="Oval 14"/>
              <p:cNvSpPr>
                <a:spLocks noChangeAspect="1" noChangeArrowheads="1"/>
              </p:cNvSpPr>
              <p:nvPr/>
            </p:nvSpPr>
            <p:spPr bwMode="auto">
              <a:xfrm>
                <a:off x="3441" y="3826"/>
                <a:ext cx="50" cy="53"/>
              </a:xfrm>
              <a:prstGeom prst="ellipse">
                <a:avLst/>
              </a:prstGeom>
              <a:solidFill>
                <a:schemeClr val="bg2"/>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800">
                  <a:solidFill>
                    <a:schemeClr val="bg2"/>
                  </a:solidFill>
                </a:endParaRPr>
              </a:p>
            </p:txBody>
          </p:sp>
        </p:grpSp>
        <p:sp>
          <p:nvSpPr>
            <p:cNvPr id="217103" name="Oval 15"/>
            <p:cNvSpPr>
              <a:spLocks noChangeAspect="1" noChangeArrowheads="1"/>
            </p:cNvSpPr>
            <p:nvPr/>
          </p:nvSpPr>
          <p:spPr bwMode="auto">
            <a:xfrm>
              <a:off x="2281" y="2743"/>
              <a:ext cx="455" cy="264"/>
            </a:xfrm>
            <a:prstGeom prst="ellipse">
              <a:avLst/>
            </a:prstGeom>
            <a:gradFill rotWithShape="0">
              <a:gsLst>
                <a:gs pos="0">
                  <a:schemeClr val="accent1">
                    <a:gamma/>
                    <a:shade val="30196"/>
                    <a:invGamma/>
                  </a:schemeClr>
                </a:gs>
                <a:gs pos="100000">
                  <a:schemeClr val="accent1"/>
                </a:gs>
              </a:gsLst>
              <a:lin ang="0" scaled="1"/>
            </a:gra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17104" name="Oval 16"/>
            <p:cNvSpPr>
              <a:spLocks noChangeAspect="1" noChangeArrowheads="1"/>
            </p:cNvSpPr>
            <p:nvPr/>
          </p:nvSpPr>
          <p:spPr bwMode="auto">
            <a:xfrm>
              <a:off x="2584" y="2849"/>
              <a:ext cx="51" cy="52"/>
            </a:xfrm>
            <a:prstGeom prst="ellipse">
              <a:avLst/>
            </a:prstGeom>
            <a:solidFill>
              <a:schemeClr val="bg2"/>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800">
                <a:solidFill>
                  <a:schemeClr val="bg2"/>
                </a:solidFill>
              </a:endParaRPr>
            </a:p>
          </p:txBody>
        </p:sp>
        <p:sp>
          <p:nvSpPr>
            <p:cNvPr id="217105" name="Oval 17"/>
            <p:cNvSpPr>
              <a:spLocks noChangeAspect="1" noChangeArrowheads="1"/>
            </p:cNvSpPr>
            <p:nvPr/>
          </p:nvSpPr>
          <p:spPr bwMode="auto">
            <a:xfrm>
              <a:off x="3360" y="2736"/>
              <a:ext cx="454" cy="264"/>
            </a:xfrm>
            <a:prstGeom prst="ellipse">
              <a:avLst/>
            </a:prstGeom>
            <a:gradFill rotWithShape="0">
              <a:gsLst>
                <a:gs pos="0">
                  <a:schemeClr val="accent1"/>
                </a:gs>
                <a:gs pos="100000">
                  <a:schemeClr val="accent1">
                    <a:gamma/>
                    <a:shade val="36471"/>
                    <a:invGamma/>
                  </a:schemeClr>
                </a:gs>
              </a:gsLst>
              <a:lin ang="0" scaled="1"/>
            </a:gra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17106" name="Text Box 18"/>
            <p:cNvSpPr txBox="1">
              <a:spLocks noChangeAspect="1" noChangeArrowheads="1"/>
            </p:cNvSpPr>
            <p:nvPr/>
          </p:nvSpPr>
          <p:spPr bwMode="auto">
            <a:xfrm>
              <a:off x="3878" y="2691"/>
              <a:ext cx="1451" cy="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sz="2000" b="1"/>
                <a:t>Orbitale antiliante</a:t>
              </a:r>
            </a:p>
            <a:p>
              <a:endParaRPr lang="fr-FR" sz="2000" b="1"/>
            </a:p>
          </p:txBody>
        </p:sp>
        <p:sp>
          <p:nvSpPr>
            <p:cNvPr id="217107" name="Text Box 19"/>
            <p:cNvSpPr txBox="1">
              <a:spLocks noChangeAspect="1" noChangeArrowheads="1"/>
            </p:cNvSpPr>
            <p:nvPr/>
          </p:nvSpPr>
          <p:spPr bwMode="auto">
            <a:xfrm>
              <a:off x="3828" y="3666"/>
              <a:ext cx="1172" cy="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sz="2000" b="1"/>
                <a:t>Orbitale liante</a:t>
              </a:r>
            </a:p>
          </p:txBody>
        </p:sp>
        <p:sp>
          <p:nvSpPr>
            <p:cNvPr id="217108" name="Text Box 20"/>
            <p:cNvSpPr txBox="1">
              <a:spLocks noChangeAspect="1" noChangeArrowheads="1"/>
            </p:cNvSpPr>
            <p:nvPr/>
          </p:nvSpPr>
          <p:spPr bwMode="auto">
            <a:xfrm>
              <a:off x="384" y="3165"/>
              <a:ext cx="367" cy="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2800">
                  <a:solidFill>
                    <a:schemeClr val="bg2"/>
                  </a:solidFill>
                </a:rPr>
                <a:t>  H</a:t>
              </a:r>
            </a:p>
          </p:txBody>
        </p:sp>
        <p:sp>
          <p:nvSpPr>
            <p:cNvPr id="217109" name="Rectangle 21"/>
            <p:cNvSpPr>
              <a:spLocks noChangeAspect="1" noChangeArrowheads="1"/>
            </p:cNvSpPr>
            <p:nvPr/>
          </p:nvSpPr>
          <p:spPr bwMode="auto">
            <a:xfrm>
              <a:off x="1344" y="3165"/>
              <a:ext cx="314" cy="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2800">
                  <a:solidFill>
                    <a:schemeClr val="bg2"/>
                  </a:solidFill>
                </a:rPr>
                <a:t> H</a:t>
              </a:r>
            </a:p>
          </p:txBody>
        </p:sp>
        <p:sp>
          <p:nvSpPr>
            <p:cNvPr id="217110" name="Line 22"/>
            <p:cNvSpPr>
              <a:spLocks noChangeAspect="1" noChangeShapeType="1"/>
            </p:cNvSpPr>
            <p:nvPr/>
          </p:nvSpPr>
          <p:spPr bwMode="auto">
            <a:xfrm flipH="1" flipV="1">
              <a:off x="5376" y="2640"/>
              <a:ext cx="0" cy="1488"/>
            </a:xfrm>
            <a:prstGeom prst="line">
              <a:avLst/>
            </a:prstGeom>
            <a:noFill/>
            <a:ln w="38100">
              <a:solidFill>
                <a:srgbClr val="FFFF00"/>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17111" name="Rectangle 23"/>
            <p:cNvSpPr>
              <a:spLocks noChangeAspect="1" noChangeArrowheads="1"/>
            </p:cNvSpPr>
            <p:nvPr/>
          </p:nvSpPr>
          <p:spPr bwMode="auto">
            <a:xfrm>
              <a:off x="4677" y="3307"/>
              <a:ext cx="611" cy="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2000" b="1"/>
                <a:t>Énergie</a:t>
              </a:r>
            </a:p>
          </p:txBody>
        </p:sp>
        <p:grpSp>
          <p:nvGrpSpPr>
            <p:cNvPr id="217112" name="Group 24"/>
            <p:cNvGrpSpPr>
              <a:grpSpLocks noChangeAspect="1"/>
            </p:cNvGrpSpPr>
            <p:nvPr/>
          </p:nvGrpSpPr>
          <p:grpSpPr bwMode="auto">
            <a:xfrm>
              <a:off x="183" y="2784"/>
              <a:ext cx="5433" cy="1172"/>
              <a:chOff x="183" y="2784"/>
              <a:chExt cx="5433" cy="1172"/>
            </a:xfrm>
          </p:grpSpPr>
          <p:sp>
            <p:nvSpPr>
              <p:cNvPr id="217113" name="Text Box 25"/>
              <p:cNvSpPr txBox="1">
                <a:spLocks noChangeAspect="1" noChangeArrowheads="1"/>
              </p:cNvSpPr>
              <p:nvPr/>
            </p:nvSpPr>
            <p:spPr bwMode="auto">
              <a:xfrm>
                <a:off x="183" y="3259"/>
                <a:ext cx="5433" cy="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sz="2000" b="1">
                  <a:solidFill>
                    <a:schemeClr val="accent2"/>
                  </a:solidFill>
                </a:endParaRPr>
              </a:p>
            </p:txBody>
          </p:sp>
          <p:sp>
            <p:nvSpPr>
              <p:cNvPr id="217114" name="Text Box 26"/>
              <p:cNvSpPr txBox="1">
                <a:spLocks noChangeAspect="1" noChangeArrowheads="1"/>
              </p:cNvSpPr>
              <p:nvPr/>
            </p:nvSpPr>
            <p:spPr bwMode="auto">
              <a:xfrm>
                <a:off x="471" y="3643"/>
                <a:ext cx="386" cy="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2800"/>
                  <a:t> 1S</a:t>
                </a:r>
              </a:p>
            </p:txBody>
          </p:sp>
          <p:sp>
            <p:nvSpPr>
              <p:cNvPr id="217115" name="Rectangle 27"/>
              <p:cNvSpPr>
                <a:spLocks noChangeAspect="1" noChangeArrowheads="1"/>
              </p:cNvSpPr>
              <p:nvPr/>
            </p:nvSpPr>
            <p:spPr bwMode="auto">
              <a:xfrm>
                <a:off x="1201" y="3648"/>
                <a:ext cx="333" cy="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2800"/>
                  <a:t>1S</a:t>
                </a:r>
              </a:p>
            </p:txBody>
          </p:sp>
          <p:sp>
            <p:nvSpPr>
              <p:cNvPr id="217116" name="Rectangle 28"/>
              <p:cNvSpPr>
                <a:spLocks noChangeAspect="1" noChangeArrowheads="1"/>
              </p:cNvSpPr>
              <p:nvPr/>
            </p:nvSpPr>
            <p:spPr bwMode="auto">
              <a:xfrm>
                <a:off x="2928" y="3695"/>
                <a:ext cx="209" cy="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2200" b="1">
                    <a:latin typeface="Symbol" pitchFamily="18" charset="2"/>
                  </a:rPr>
                  <a:t>s</a:t>
                </a:r>
              </a:p>
            </p:txBody>
          </p:sp>
          <p:sp>
            <p:nvSpPr>
              <p:cNvPr id="217117" name="Rectangle 29"/>
              <p:cNvSpPr>
                <a:spLocks noChangeAspect="1" noChangeArrowheads="1"/>
              </p:cNvSpPr>
              <p:nvPr/>
            </p:nvSpPr>
            <p:spPr bwMode="auto">
              <a:xfrm>
                <a:off x="2928" y="2784"/>
                <a:ext cx="292" cy="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2200" b="1">
                    <a:solidFill>
                      <a:schemeClr val="accent2"/>
                    </a:solidFill>
                    <a:latin typeface="Symbol" pitchFamily="18" charset="2"/>
                  </a:rPr>
                  <a:t>s</a:t>
                </a:r>
                <a:r>
                  <a:rPr lang="fr-FR" sz="2200" b="1">
                    <a:solidFill>
                      <a:schemeClr val="accent2"/>
                    </a:solidFill>
                  </a:rPr>
                  <a:t>*</a:t>
                </a:r>
              </a:p>
            </p:txBody>
          </p:sp>
        </p:grpSp>
        <p:sp>
          <p:nvSpPr>
            <p:cNvPr id="217118" name="Oval 30"/>
            <p:cNvSpPr>
              <a:spLocks noChangeAspect="1" noChangeArrowheads="1"/>
            </p:cNvSpPr>
            <p:nvPr/>
          </p:nvSpPr>
          <p:spPr bwMode="auto">
            <a:xfrm>
              <a:off x="3456" y="2832"/>
              <a:ext cx="51" cy="52"/>
            </a:xfrm>
            <a:prstGeom prst="ellipse">
              <a:avLst/>
            </a:prstGeom>
            <a:solidFill>
              <a:schemeClr val="bg2"/>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800">
                <a:solidFill>
                  <a:schemeClr val="bg2"/>
                </a:solidFill>
              </a:endParaRPr>
            </a:p>
          </p:txBody>
        </p:sp>
      </p:gr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17091">
                                            <p:bg/>
                                          </p:spTgt>
                                        </p:tgtEl>
                                        <p:attrNameLst>
                                          <p:attrName>style.visibility</p:attrName>
                                        </p:attrNameLst>
                                      </p:cBhvr>
                                      <p:to>
                                        <p:strVal val="visible"/>
                                      </p:to>
                                    </p:set>
                                    <p:anim calcmode="lin" valueType="num">
                                      <p:cBhvr additive="base">
                                        <p:cTn id="7" dur="500" fill="hold"/>
                                        <p:tgtEl>
                                          <p:spTgt spid="217091">
                                            <p:bg/>
                                          </p:spTgt>
                                        </p:tgtEl>
                                        <p:attrNameLst>
                                          <p:attrName>ppt_x</p:attrName>
                                        </p:attrNameLst>
                                      </p:cBhvr>
                                      <p:tavLst>
                                        <p:tav tm="0">
                                          <p:val>
                                            <p:strVal val="0-#ppt_w/2"/>
                                          </p:val>
                                        </p:tav>
                                        <p:tav tm="100000">
                                          <p:val>
                                            <p:strVal val="#ppt_x"/>
                                          </p:val>
                                        </p:tav>
                                      </p:tavLst>
                                    </p:anim>
                                    <p:anim calcmode="lin" valueType="num">
                                      <p:cBhvr additive="base">
                                        <p:cTn id="8" dur="500" fill="hold"/>
                                        <p:tgtEl>
                                          <p:spTgt spid="217091">
                                            <p:bg/>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17091">
                                            <p:txEl>
                                              <p:pRg st="0" end="0"/>
                                            </p:txEl>
                                          </p:spTgt>
                                        </p:tgtEl>
                                        <p:attrNameLst>
                                          <p:attrName>style.visibility</p:attrName>
                                        </p:attrNameLst>
                                      </p:cBhvr>
                                      <p:to>
                                        <p:strVal val="visible"/>
                                      </p:to>
                                    </p:set>
                                    <p:anim calcmode="lin" valueType="num">
                                      <p:cBhvr additive="base">
                                        <p:cTn id="13" dur="500" fill="hold"/>
                                        <p:tgtEl>
                                          <p:spTgt spid="217091">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1709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17091">
                                            <p:txEl>
                                              <p:pRg st="2" end="2"/>
                                            </p:txEl>
                                          </p:spTgt>
                                        </p:tgtEl>
                                        <p:attrNameLst>
                                          <p:attrName>style.visibility</p:attrName>
                                        </p:attrNameLst>
                                      </p:cBhvr>
                                      <p:to>
                                        <p:strVal val="visible"/>
                                      </p:to>
                                    </p:set>
                                    <p:anim calcmode="lin" valueType="num">
                                      <p:cBhvr additive="base">
                                        <p:cTn id="19" dur="500" fill="hold"/>
                                        <p:tgtEl>
                                          <p:spTgt spid="21709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17091">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091" grpId="0" build="p" animBg="1"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Line 4"/>
          <p:cNvSpPr>
            <a:spLocks noChangeShapeType="1"/>
          </p:cNvSpPr>
          <p:nvPr/>
        </p:nvSpPr>
        <p:spPr bwMode="auto">
          <a:xfrm flipV="1">
            <a:off x="1066800" y="2514600"/>
            <a:ext cx="0" cy="320040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nvGrpSpPr>
          <p:cNvPr id="45061" name="Group 5"/>
          <p:cNvGrpSpPr>
            <a:grpSpLocks/>
          </p:cNvGrpSpPr>
          <p:nvPr/>
        </p:nvGrpSpPr>
        <p:grpSpPr bwMode="auto">
          <a:xfrm>
            <a:off x="1066800" y="2895600"/>
            <a:ext cx="1295400" cy="2514600"/>
            <a:chOff x="2064" y="2160"/>
            <a:chExt cx="816" cy="1584"/>
          </a:xfrm>
        </p:grpSpPr>
        <p:sp>
          <p:nvSpPr>
            <p:cNvPr id="45062" name="Arc 6"/>
            <p:cNvSpPr>
              <a:spLocks/>
            </p:cNvSpPr>
            <p:nvPr/>
          </p:nvSpPr>
          <p:spPr bwMode="auto">
            <a:xfrm>
              <a:off x="2064" y="2160"/>
              <a:ext cx="816" cy="816"/>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rgbClr val="00CC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45063" name="Arc 7"/>
            <p:cNvSpPr>
              <a:spLocks/>
            </p:cNvSpPr>
            <p:nvPr/>
          </p:nvSpPr>
          <p:spPr bwMode="auto">
            <a:xfrm rot="5400000">
              <a:off x="2064" y="2928"/>
              <a:ext cx="816" cy="816"/>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rgbClr val="00CC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sp>
        <p:nvSpPr>
          <p:cNvPr id="45064" name="Line 8"/>
          <p:cNvSpPr>
            <a:spLocks noChangeShapeType="1"/>
          </p:cNvSpPr>
          <p:nvPr/>
        </p:nvSpPr>
        <p:spPr bwMode="auto">
          <a:xfrm>
            <a:off x="1065213" y="4113213"/>
            <a:ext cx="1295400" cy="0"/>
          </a:xfrm>
          <a:prstGeom prst="line">
            <a:avLst/>
          </a:prstGeom>
          <a:noFill/>
          <a:ln w="190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5065" name="Line 9"/>
          <p:cNvSpPr>
            <a:spLocks noChangeShapeType="1"/>
          </p:cNvSpPr>
          <p:nvPr/>
        </p:nvSpPr>
        <p:spPr bwMode="auto">
          <a:xfrm>
            <a:off x="1066800" y="3276600"/>
            <a:ext cx="914400" cy="0"/>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5066" name="Line 10"/>
          <p:cNvSpPr>
            <a:spLocks noChangeShapeType="1"/>
          </p:cNvSpPr>
          <p:nvPr/>
        </p:nvSpPr>
        <p:spPr bwMode="auto">
          <a:xfrm>
            <a:off x="1066800" y="5029200"/>
            <a:ext cx="914400" cy="0"/>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5067" name="Line 11"/>
          <p:cNvSpPr>
            <a:spLocks noChangeShapeType="1"/>
          </p:cNvSpPr>
          <p:nvPr/>
        </p:nvSpPr>
        <p:spPr bwMode="auto">
          <a:xfrm>
            <a:off x="1066800" y="4572000"/>
            <a:ext cx="1219200" cy="0"/>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5068" name="Line 12"/>
          <p:cNvSpPr>
            <a:spLocks noChangeShapeType="1"/>
          </p:cNvSpPr>
          <p:nvPr/>
        </p:nvSpPr>
        <p:spPr bwMode="auto">
          <a:xfrm>
            <a:off x="1066800" y="3657600"/>
            <a:ext cx="1143000" cy="0"/>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5069" name="Line 13"/>
          <p:cNvSpPr>
            <a:spLocks noChangeShapeType="1"/>
          </p:cNvSpPr>
          <p:nvPr/>
        </p:nvSpPr>
        <p:spPr bwMode="auto">
          <a:xfrm flipV="1">
            <a:off x="1066800" y="3657600"/>
            <a:ext cx="1143000" cy="457200"/>
          </a:xfrm>
          <a:prstGeom prst="line">
            <a:avLst/>
          </a:prstGeom>
          <a:noFill/>
          <a:ln w="190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5070" name="Line 14"/>
          <p:cNvSpPr>
            <a:spLocks noChangeShapeType="1"/>
          </p:cNvSpPr>
          <p:nvPr/>
        </p:nvSpPr>
        <p:spPr bwMode="auto">
          <a:xfrm flipV="1">
            <a:off x="1066800" y="3276600"/>
            <a:ext cx="914400" cy="838200"/>
          </a:xfrm>
          <a:prstGeom prst="line">
            <a:avLst/>
          </a:prstGeom>
          <a:noFill/>
          <a:ln w="190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5071" name="Line 15"/>
          <p:cNvSpPr>
            <a:spLocks noChangeShapeType="1"/>
          </p:cNvSpPr>
          <p:nvPr/>
        </p:nvSpPr>
        <p:spPr bwMode="auto">
          <a:xfrm>
            <a:off x="1066800" y="4114800"/>
            <a:ext cx="1219200" cy="457200"/>
          </a:xfrm>
          <a:prstGeom prst="line">
            <a:avLst/>
          </a:prstGeom>
          <a:noFill/>
          <a:ln w="190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5072" name="Line 16"/>
          <p:cNvSpPr>
            <a:spLocks noChangeShapeType="1"/>
          </p:cNvSpPr>
          <p:nvPr/>
        </p:nvSpPr>
        <p:spPr bwMode="auto">
          <a:xfrm>
            <a:off x="1066800" y="4114800"/>
            <a:ext cx="914400" cy="914400"/>
          </a:xfrm>
          <a:prstGeom prst="line">
            <a:avLst/>
          </a:prstGeom>
          <a:noFill/>
          <a:ln w="190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aphicFrame>
        <p:nvGraphicFramePr>
          <p:cNvPr id="45073" name="Object 17"/>
          <p:cNvGraphicFramePr>
            <a:graphicFrameLocks noChangeAspect="1"/>
          </p:cNvGraphicFramePr>
          <p:nvPr/>
        </p:nvGraphicFramePr>
        <p:xfrm>
          <a:off x="614363" y="3429000"/>
          <a:ext cx="269875" cy="320675"/>
        </p:xfrm>
        <a:graphic>
          <a:graphicData uri="http://schemas.openxmlformats.org/presentationml/2006/ole">
            <mc:AlternateContent xmlns:mc="http://schemas.openxmlformats.org/markup-compatibility/2006">
              <mc:Choice xmlns:v="urn:schemas-microsoft-com:vml" Requires="v">
                <p:oleObj spid="_x0000_s45107" name="수식" r:id="rId3" imgW="126720" imgH="164880" progId="Equation.3">
                  <p:embed/>
                </p:oleObj>
              </mc:Choice>
              <mc:Fallback>
                <p:oleObj name="수식" r:id="rId3" imgW="126720" imgH="164880" progId="Equation.3">
                  <p:embed/>
                  <p:pic>
                    <p:nvPicPr>
                      <p:cNvPr id="0" name="Object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4363" y="3429000"/>
                        <a:ext cx="269875" cy="320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5074" name="Object 18"/>
          <p:cNvGraphicFramePr>
            <a:graphicFrameLocks noChangeAspect="1"/>
          </p:cNvGraphicFramePr>
          <p:nvPr/>
        </p:nvGraphicFramePr>
        <p:xfrm>
          <a:off x="2236788" y="3429000"/>
          <a:ext cx="942975" cy="444500"/>
        </p:xfrm>
        <a:graphic>
          <a:graphicData uri="http://schemas.openxmlformats.org/presentationml/2006/ole">
            <mc:AlternateContent xmlns:mc="http://schemas.openxmlformats.org/markup-compatibility/2006">
              <mc:Choice xmlns:v="urn:schemas-microsoft-com:vml" Requires="v">
                <p:oleObj spid="_x0000_s45108" name="수식" r:id="rId5" imgW="444240" imgH="228600" progId="Equation.3">
                  <p:embed/>
                </p:oleObj>
              </mc:Choice>
              <mc:Fallback>
                <p:oleObj name="수식" r:id="rId5" imgW="444240" imgH="228600" progId="Equation.3">
                  <p:embed/>
                  <p:pic>
                    <p:nvPicPr>
                      <p:cNvPr id="0" name="Object 1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36788" y="3429000"/>
                        <a:ext cx="942975" cy="444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5075" name="Object 19"/>
          <p:cNvGraphicFramePr>
            <a:graphicFrameLocks noChangeAspect="1"/>
          </p:cNvGraphicFramePr>
          <p:nvPr/>
        </p:nvGraphicFramePr>
        <p:xfrm>
          <a:off x="1752600" y="5410200"/>
          <a:ext cx="1758950" cy="838200"/>
        </p:xfrm>
        <a:graphic>
          <a:graphicData uri="http://schemas.openxmlformats.org/presentationml/2006/ole">
            <mc:AlternateContent xmlns:mc="http://schemas.openxmlformats.org/markup-compatibility/2006">
              <mc:Choice xmlns:v="urn:schemas-microsoft-com:vml" Requires="v">
                <p:oleObj spid="_x0000_s45109" name="수식" r:id="rId7" imgW="927000" imgH="507960" progId="Equation.3">
                  <p:embed/>
                </p:oleObj>
              </mc:Choice>
              <mc:Fallback>
                <p:oleObj name="수식" r:id="rId7" imgW="927000" imgH="507960" progId="Equation.3">
                  <p:embed/>
                  <p:pic>
                    <p:nvPicPr>
                      <p:cNvPr id="0" name="Object 1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52600" y="5410200"/>
                        <a:ext cx="1758950" cy="838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5076" name="Object 20"/>
          <p:cNvGraphicFramePr>
            <a:graphicFrameLocks noChangeAspect="1"/>
          </p:cNvGraphicFramePr>
          <p:nvPr/>
        </p:nvGraphicFramePr>
        <p:xfrm>
          <a:off x="1825625" y="5029200"/>
          <a:ext cx="1157288" cy="444500"/>
        </p:xfrm>
        <a:graphic>
          <a:graphicData uri="http://schemas.openxmlformats.org/presentationml/2006/ole">
            <mc:AlternateContent xmlns:mc="http://schemas.openxmlformats.org/markup-compatibility/2006">
              <mc:Choice xmlns:v="urn:schemas-microsoft-com:vml" Requires="v">
                <p:oleObj spid="_x0000_s45110" name="수식" r:id="rId9" imgW="545760" imgH="228600" progId="Equation.3">
                  <p:embed/>
                </p:oleObj>
              </mc:Choice>
              <mc:Fallback>
                <p:oleObj name="수식" r:id="rId9" imgW="545760" imgH="228600" progId="Equation.3">
                  <p:embed/>
                  <p:pic>
                    <p:nvPicPr>
                      <p:cNvPr id="0" name="Object 2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825625" y="5029200"/>
                        <a:ext cx="1157288" cy="444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5077" name="Object 21"/>
          <p:cNvGraphicFramePr>
            <a:graphicFrameLocks noChangeAspect="1"/>
          </p:cNvGraphicFramePr>
          <p:nvPr/>
        </p:nvGraphicFramePr>
        <p:xfrm>
          <a:off x="2362200" y="3886200"/>
          <a:ext cx="996950" cy="444500"/>
        </p:xfrm>
        <a:graphic>
          <a:graphicData uri="http://schemas.openxmlformats.org/presentationml/2006/ole">
            <mc:AlternateContent xmlns:mc="http://schemas.openxmlformats.org/markup-compatibility/2006">
              <mc:Choice xmlns:v="urn:schemas-microsoft-com:vml" Requires="v">
                <p:oleObj spid="_x0000_s45111" name="수식" r:id="rId11" imgW="469800" imgH="228600" progId="Equation.3">
                  <p:embed/>
                </p:oleObj>
              </mc:Choice>
              <mc:Fallback>
                <p:oleObj name="수식" r:id="rId11" imgW="469800" imgH="228600" progId="Equation.3">
                  <p:embed/>
                  <p:pic>
                    <p:nvPicPr>
                      <p:cNvPr id="0" name="Object 2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362200" y="3886200"/>
                        <a:ext cx="996950" cy="444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5078" name="Object 22"/>
          <p:cNvGraphicFramePr>
            <a:graphicFrameLocks noChangeAspect="1"/>
          </p:cNvGraphicFramePr>
          <p:nvPr/>
        </p:nvGraphicFramePr>
        <p:xfrm>
          <a:off x="3276600" y="5867400"/>
          <a:ext cx="754063" cy="346075"/>
        </p:xfrm>
        <a:graphic>
          <a:graphicData uri="http://schemas.openxmlformats.org/presentationml/2006/ole">
            <mc:AlternateContent xmlns:mc="http://schemas.openxmlformats.org/markup-compatibility/2006">
              <mc:Choice xmlns:v="urn:schemas-microsoft-com:vml" Requires="v">
                <p:oleObj spid="_x0000_s45112" name="수식" r:id="rId13" imgW="355320" imgH="177480" progId="Equation.3">
                  <p:embed/>
                </p:oleObj>
              </mc:Choice>
              <mc:Fallback>
                <p:oleObj name="수식" r:id="rId13" imgW="355320" imgH="177480" progId="Equation.3">
                  <p:embed/>
                  <p:pic>
                    <p:nvPicPr>
                      <p:cNvPr id="0" name="Object 2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276600" y="5867400"/>
                        <a:ext cx="754063" cy="346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5079" name="Object 23"/>
          <p:cNvGraphicFramePr>
            <a:graphicFrameLocks noChangeAspect="1"/>
          </p:cNvGraphicFramePr>
          <p:nvPr/>
        </p:nvGraphicFramePr>
        <p:xfrm>
          <a:off x="2133600" y="2984500"/>
          <a:ext cx="996950" cy="444500"/>
        </p:xfrm>
        <a:graphic>
          <a:graphicData uri="http://schemas.openxmlformats.org/presentationml/2006/ole">
            <mc:AlternateContent xmlns:mc="http://schemas.openxmlformats.org/markup-compatibility/2006">
              <mc:Choice xmlns:v="urn:schemas-microsoft-com:vml" Requires="v">
                <p:oleObj spid="_x0000_s45113" name="수식" r:id="rId15" imgW="469800" imgH="228600" progId="Equation.3">
                  <p:embed/>
                </p:oleObj>
              </mc:Choice>
              <mc:Fallback>
                <p:oleObj name="수식" r:id="rId15" imgW="469800" imgH="228600" progId="Equation.3">
                  <p:embed/>
                  <p:pic>
                    <p:nvPicPr>
                      <p:cNvPr id="0" name="Object 2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133600" y="2984500"/>
                        <a:ext cx="996950" cy="444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5080" name="Object 24"/>
          <p:cNvGraphicFramePr>
            <a:graphicFrameLocks noChangeAspect="1"/>
          </p:cNvGraphicFramePr>
          <p:nvPr/>
        </p:nvGraphicFramePr>
        <p:xfrm>
          <a:off x="533400" y="3108325"/>
          <a:ext cx="431800" cy="320675"/>
        </p:xfrm>
        <a:graphic>
          <a:graphicData uri="http://schemas.openxmlformats.org/presentationml/2006/ole">
            <mc:AlternateContent xmlns:mc="http://schemas.openxmlformats.org/markup-compatibility/2006">
              <mc:Choice xmlns:v="urn:schemas-microsoft-com:vml" Requires="v">
                <p:oleObj spid="_x0000_s45114" name="수식" r:id="rId17" imgW="203040" imgH="164880" progId="Equation.3">
                  <p:embed/>
                </p:oleObj>
              </mc:Choice>
              <mc:Fallback>
                <p:oleObj name="수식" r:id="rId17" imgW="203040" imgH="164880" progId="Equation.3">
                  <p:embed/>
                  <p:pic>
                    <p:nvPicPr>
                      <p:cNvPr id="0" name="Object 24"/>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33400" y="3108325"/>
                        <a:ext cx="431800" cy="320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5081" name="Object 25"/>
          <p:cNvGraphicFramePr>
            <a:graphicFrameLocks noChangeAspect="1"/>
          </p:cNvGraphicFramePr>
          <p:nvPr/>
        </p:nvGraphicFramePr>
        <p:xfrm>
          <a:off x="479425" y="4419600"/>
          <a:ext cx="539750" cy="320675"/>
        </p:xfrm>
        <a:graphic>
          <a:graphicData uri="http://schemas.openxmlformats.org/presentationml/2006/ole">
            <mc:AlternateContent xmlns:mc="http://schemas.openxmlformats.org/markup-compatibility/2006">
              <mc:Choice xmlns:v="urn:schemas-microsoft-com:vml" Requires="v">
                <p:oleObj spid="_x0000_s45115" name="수식" r:id="rId19" imgW="253800" imgH="164880" progId="Equation.3">
                  <p:embed/>
                </p:oleObj>
              </mc:Choice>
              <mc:Fallback>
                <p:oleObj name="수식" r:id="rId19" imgW="253800" imgH="164880" progId="Equation.3">
                  <p:embed/>
                  <p:pic>
                    <p:nvPicPr>
                      <p:cNvPr id="0" name="Object 25"/>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79425" y="4419600"/>
                        <a:ext cx="539750" cy="320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5082" name="Object 26"/>
          <p:cNvGraphicFramePr>
            <a:graphicFrameLocks noChangeAspect="1"/>
          </p:cNvGraphicFramePr>
          <p:nvPr/>
        </p:nvGraphicFramePr>
        <p:xfrm>
          <a:off x="398463" y="4876800"/>
          <a:ext cx="701675" cy="320675"/>
        </p:xfrm>
        <a:graphic>
          <a:graphicData uri="http://schemas.openxmlformats.org/presentationml/2006/ole">
            <mc:AlternateContent xmlns:mc="http://schemas.openxmlformats.org/markup-compatibility/2006">
              <mc:Choice xmlns:v="urn:schemas-microsoft-com:vml" Requires="v">
                <p:oleObj spid="_x0000_s45116" name="수식" r:id="rId21" imgW="330120" imgH="164880" progId="Equation.3">
                  <p:embed/>
                </p:oleObj>
              </mc:Choice>
              <mc:Fallback>
                <p:oleObj name="수식" r:id="rId21" imgW="330120" imgH="164880" progId="Equation.3">
                  <p:embed/>
                  <p:pic>
                    <p:nvPicPr>
                      <p:cNvPr id="0" name="Object 26"/>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98463" y="4876800"/>
                        <a:ext cx="701675" cy="320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5083" name="Object 27"/>
          <p:cNvGraphicFramePr>
            <a:graphicFrameLocks noChangeAspect="1"/>
          </p:cNvGraphicFramePr>
          <p:nvPr/>
        </p:nvGraphicFramePr>
        <p:xfrm>
          <a:off x="838200" y="2160588"/>
          <a:ext cx="431800" cy="419100"/>
        </p:xfrm>
        <a:graphic>
          <a:graphicData uri="http://schemas.openxmlformats.org/presentationml/2006/ole">
            <mc:AlternateContent xmlns:mc="http://schemas.openxmlformats.org/markup-compatibility/2006">
              <mc:Choice xmlns:v="urn:schemas-microsoft-com:vml" Requires="v">
                <p:oleObj spid="_x0000_s45117" name="수식" r:id="rId23" imgW="203040" imgH="215640" progId="Equation.3">
                  <p:embed/>
                </p:oleObj>
              </mc:Choice>
              <mc:Fallback>
                <p:oleObj name="수식" r:id="rId23" imgW="203040" imgH="215640" progId="Equation.3">
                  <p:embed/>
                  <p:pic>
                    <p:nvPicPr>
                      <p:cNvPr id="0" name="Object 27"/>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838200" y="2160588"/>
                        <a:ext cx="431800" cy="419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5084" name="Object 28"/>
          <p:cNvGraphicFramePr>
            <a:graphicFrameLocks noChangeAspect="1"/>
          </p:cNvGraphicFramePr>
          <p:nvPr/>
        </p:nvGraphicFramePr>
        <p:xfrm>
          <a:off x="4572000" y="3733800"/>
          <a:ext cx="3276600" cy="838200"/>
        </p:xfrm>
        <a:graphic>
          <a:graphicData uri="http://schemas.openxmlformats.org/presentationml/2006/ole">
            <mc:AlternateContent xmlns:mc="http://schemas.openxmlformats.org/markup-compatibility/2006">
              <mc:Choice xmlns:v="urn:schemas-microsoft-com:vml" Requires="v">
                <p:oleObj spid="_x0000_s45118" name="수식" r:id="rId25" imgW="1892160" imgH="457200" progId="Equation.3">
                  <p:embed/>
                </p:oleObj>
              </mc:Choice>
              <mc:Fallback>
                <p:oleObj name="수식" r:id="rId25" imgW="1892160" imgH="457200" progId="Equation.3">
                  <p:embed/>
                  <p:pic>
                    <p:nvPicPr>
                      <p:cNvPr id="0" name="Object 28"/>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4572000" y="3733800"/>
                        <a:ext cx="3276600" cy="838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5085" name="Object 29"/>
          <p:cNvGraphicFramePr>
            <a:graphicFrameLocks noChangeAspect="1"/>
          </p:cNvGraphicFramePr>
          <p:nvPr/>
        </p:nvGraphicFramePr>
        <p:xfrm>
          <a:off x="4800600" y="5257800"/>
          <a:ext cx="1981200" cy="447675"/>
        </p:xfrm>
        <a:graphic>
          <a:graphicData uri="http://schemas.openxmlformats.org/presentationml/2006/ole">
            <mc:AlternateContent xmlns:mc="http://schemas.openxmlformats.org/markup-compatibility/2006">
              <mc:Choice xmlns:v="urn:schemas-microsoft-com:vml" Requires="v">
                <p:oleObj spid="_x0000_s45119" name="수식" r:id="rId27" imgW="952200" imgH="253800" progId="Equation.3">
                  <p:embed/>
                </p:oleObj>
              </mc:Choice>
              <mc:Fallback>
                <p:oleObj name="수식" r:id="rId27" imgW="952200" imgH="253800" progId="Equation.3">
                  <p:embed/>
                  <p:pic>
                    <p:nvPicPr>
                      <p:cNvPr id="0" name="Object 29"/>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4800600" y="5257800"/>
                        <a:ext cx="1981200" cy="447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5086" name="Object 30"/>
          <p:cNvGraphicFramePr>
            <a:graphicFrameLocks noChangeAspect="1"/>
          </p:cNvGraphicFramePr>
          <p:nvPr/>
        </p:nvGraphicFramePr>
        <p:xfrm>
          <a:off x="2219325" y="4419600"/>
          <a:ext cx="1130300" cy="444500"/>
        </p:xfrm>
        <a:graphic>
          <a:graphicData uri="http://schemas.openxmlformats.org/presentationml/2006/ole">
            <mc:AlternateContent xmlns:mc="http://schemas.openxmlformats.org/markup-compatibility/2006">
              <mc:Choice xmlns:v="urn:schemas-microsoft-com:vml" Requires="v">
                <p:oleObj spid="_x0000_s45120" name="수식" r:id="rId29" imgW="533160" imgH="228600" progId="Equation.3">
                  <p:embed/>
                </p:oleObj>
              </mc:Choice>
              <mc:Fallback>
                <p:oleObj name="수식" r:id="rId29" imgW="533160" imgH="228600" progId="Equation.3">
                  <p:embed/>
                  <p:pic>
                    <p:nvPicPr>
                      <p:cNvPr id="0" name="Object 30"/>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2219325" y="4419600"/>
                        <a:ext cx="1130300" cy="444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5087" name="Line 31"/>
          <p:cNvSpPr>
            <a:spLocks noChangeShapeType="1"/>
          </p:cNvSpPr>
          <p:nvPr/>
        </p:nvSpPr>
        <p:spPr bwMode="auto">
          <a:xfrm>
            <a:off x="1676400" y="4343400"/>
            <a:ext cx="76200" cy="12192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5089" name="Rectangle 33"/>
          <p:cNvSpPr>
            <a:spLocks noGrp="1" noChangeArrowheads="1"/>
          </p:cNvSpPr>
          <p:nvPr>
            <p:ph type="title" idx="4294967295"/>
          </p:nvPr>
        </p:nvSpPr>
        <p:spPr>
          <a:xfrm>
            <a:off x="0" y="0"/>
            <a:ext cx="9144000" cy="1295400"/>
          </a:xfrm>
          <a:noFill/>
          <a:ln/>
        </p:spPr>
        <p:txBody>
          <a:bodyPr/>
          <a:lstStyle/>
          <a:p>
            <a:r>
              <a:rPr lang="fr-FR" sz="3600">
                <a:solidFill>
                  <a:schemeClr val="tx1"/>
                </a:solidFill>
                <a:latin typeface="Arial" charset="0"/>
              </a:rPr>
              <a:t>Nombre quantique magnétique </a:t>
            </a:r>
            <a:r>
              <a:rPr lang="fr-FR" sz="3600" i="1">
                <a:solidFill>
                  <a:schemeClr val="tx1"/>
                </a:solidFill>
                <a:latin typeface="Arial" charset="0"/>
              </a:rPr>
              <a:t>m</a:t>
            </a:r>
            <a:r>
              <a:rPr lang="fr-FR" sz="3600" i="1" baseline="-25000">
                <a:solidFill>
                  <a:schemeClr val="tx1"/>
                </a:solidFill>
                <a:latin typeface="Arial" charset="0"/>
              </a:rPr>
              <a:t>l</a:t>
            </a:r>
            <a:r>
              <a:rPr lang="fr-FR" sz="3600">
                <a:solidFill>
                  <a:schemeClr val="tx1"/>
                </a:solidFill>
                <a:latin typeface="Arial" charset="0"/>
              </a:rPr>
              <a:t/>
            </a:r>
            <a:br>
              <a:rPr lang="fr-FR" sz="3600">
                <a:solidFill>
                  <a:schemeClr val="tx1"/>
                </a:solidFill>
                <a:latin typeface="Arial" charset="0"/>
              </a:rPr>
            </a:br>
            <a:r>
              <a:rPr lang="fr-FR" sz="2800">
                <a:solidFill>
                  <a:schemeClr val="tx1"/>
                </a:solidFill>
                <a:latin typeface="Arial" charset="0"/>
              </a:rPr>
              <a:t>(quantification de la projection sur </a:t>
            </a:r>
            <a:r>
              <a:rPr lang="fr-FR" sz="2800" i="1">
                <a:solidFill>
                  <a:schemeClr val="tx1"/>
                </a:solidFill>
                <a:latin typeface="Arial" charset="0"/>
              </a:rPr>
              <a:t>z</a:t>
            </a:r>
            <a:r>
              <a:rPr lang="fr-FR" sz="2800">
                <a:solidFill>
                  <a:schemeClr val="tx1"/>
                </a:solidFill>
                <a:latin typeface="Arial" charset="0"/>
              </a:rPr>
              <a:t> du moment cinétique orbital)</a:t>
            </a:r>
          </a:p>
        </p:txBody>
      </p:sp>
      <p:sp>
        <p:nvSpPr>
          <p:cNvPr id="45092" name="Rectangle 36"/>
          <p:cNvSpPr>
            <a:spLocks noChangeArrowheads="1"/>
          </p:cNvSpPr>
          <p:nvPr/>
        </p:nvSpPr>
        <p:spPr bwMode="auto">
          <a:xfrm>
            <a:off x="3643313" y="1585913"/>
            <a:ext cx="199548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3200"/>
              <a:t>-</a:t>
            </a:r>
            <a:r>
              <a:rPr lang="fr-FR" sz="3200" i="1"/>
              <a:t>l</a:t>
            </a:r>
            <a:r>
              <a:rPr lang="fr-FR" sz="3200"/>
              <a:t> </a:t>
            </a:r>
            <a:r>
              <a:rPr lang="fr-FR" sz="3200">
                <a:sym typeface="Symbol" pitchFamily="18" charset="2"/>
              </a:rPr>
              <a:t> </a:t>
            </a:r>
            <a:r>
              <a:rPr lang="fr-FR" sz="3200" i="1">
                <a:sym typeface="Symbol" pitchFamily="18" charset="2"/>
              </a:rPr>
              <a:t>m</a:t>
            </a:r>
            <a:r>
              <a:rPr lang="fr-FR" sz="3200" i="1" baseline="-25000">
                <a:sym typeface="Symbol" pitchFamily="18" charset="2"/>
              </a:rPr>
              <a:t>l</a:t>
            </a:r>
            <a:r>
              <a:rPr lang="fr-FR" sz="3200">
                <a:sym typeface="Symbol" pitchFamily="18" charset="2"/>
              </a:rPr>
              <a:t>  +</a:t>
            </a:r>
            <a:r>
              <a:rPr lang="fr-FR" sz="3200" i="1">
                <a:sym typeface="Symbol" pitchFamily="18" charset="2"/>
              </a:rPr>
              <a:t>l</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42338" name="Picture 1026" descr="C:\Mes documents\Pierre\OM à partir 2 OA.jpg"/>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4457700"/>
            <a:ext cx="3724275" cy="2324100"/>
          </a:xfrm>
          <a:prstGeom prst="rect">
            <a:avLst/>
          </a:prstGeom>
          <a:solidFill>
            <a:schemeClr val="bg1"/>
          </a:solidFill>
        </p:spPr>
      </p:pic>
      <p:sp>
        <p:nvSpPr>
          <p:cNvPr id="142339" name="Text Box 1027"/>
          <p:cNvSpPr txBox="1">
            <a:spLocks noChangeArrowheads="1"/>
          </p:cNvSpPr>
          <p:nvPr/>
        </p:nvSpPr>
        <p:spPr bwMode="auto">
          <a:xfrm>
            <a:off x="1795463" y="122238"/>
            <a:ext cx="55689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sz="3600">
                <a:solidFill>
                  <a:srgbClr val="00FFFF"/>
                </a:solidFill>
                <a:latin typeface="Arial" charset="0"/>
              </a:rPr>
              <a:t>Orbitales moléculaires OM</a:t>
            </a:r>
          </a:p>
        </p:txBody>
      </p:sp>
      <p:grpSp>
        <p:nvGrpSpPr>
          <p:cNvPr id="142340" name="Group 1028"/>
          <p:cNvGrpSpPr>
            <a:grpSpLocks/>
          </p:cNvGrpSpPr>
          <p:nvPr/>
        </p:nvGrpSpPr>
        <p:grpSpPr bwMode="auto">
          <a:xfrm>
            <a:off x="2381250" y="1965325"/>
            <a:ext cx="4400550" cy="2454275"/>
            <a:chOff x="1488" y="2688"/>
            <a:chExt cx="2772" cy="1546"/>
          </a:xfrm>
        </p:grpSpPr>
        <p:pic>
          <p:nvPicPr>
            <p:cNvPr id="142341" name="Picture 1029" descr="C:\Mes documents\Pierre\OM liant et antiliante.jpg"/>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8" y="2688"/>
              <a:ext cx="2772" cy="1266"/>
            </a:xfrm>
            <a:prstGeom prst="rect">
              <a:avLst/>
            </a:prstGeom>
            <a:solidFill>
              <a:schemeClr val="bg1"/>
            </a:solidFill>
          </p:spPr>
        </p:pic>
        <p:sp>
          <p:nvSpPr>
            <p:cNvPr id="142342" name="Text Box 1030"/>
            <p:cNvSpPr txBox="1">
              <a:spLocks noChangeArrowheads="1"/>
            </p:cNvSpPr>
            <p:nvPr/>
          </p:nvSpPr>
          <p:spPr bwMode="auto">
            <a:xfrm>
              <a:off x="1564" y="3657"/>
              <a:ext cx="232" cy="2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sz="2000"/>
                <a:t>H</a:t>
              </a:r>
            </a:p>
          </p:txBody>
        </p:sp>
        <p:sp>
          <p:nvSpPr>
            <p:cNvPr id="142343" name="Text Box 1031"/>
            <p:cNvSpPr txBox="1">
              <a:spLocks noChangeArrowheads="1"/>
            </p:cNvSpPr>
            <p:nvPr/>
          </p:nvSpPr>
          <p:spPr bwMode="auto">
            <a:xfrm>
              <a:off x="2168" y="3657"/>
              <a:ext cx="232" cy="2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sz="2000"/>
                <a:t>H</a:t>
              </a:r>
            </a:p>
          </p:txBody>
        </p:sp>
        <p:sp>
          <p:nvSpPr>
            <p:cNvPr id="142344" name="Text Box 1032"/>
            <p:cNvSpPr txBox="1">
              <a:spLocks noChangeArrowheads="1"/>
            </p:cNvSpPr>
            <p:nvPr/>
          </p:nvSpPr>
          <p:spPr bwMode="auto">
            <a:xfrm>
              <a:off x="3316" y="3984"/>
              <a:ext cx="284" cy="2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sz="2000"/>
                <a:t>H</a:t>
              </a:r>
              <a:r>
                <a:rPr lang="fr-FR" sz="2000" baseline="-25000"/>
                <a:t>2</a:t>
              </a:r>
              <a:endParaRPr lang="fr-FR" sz="2000"/>
            </a:p>
          </p:txBody>
        </p:sp>
      </p:grpSp>
      <p:sp>
        <p:nvSpPr>
          <p:cNvPr id="142345" name="Text Box 1033"/>
          <p:cNvSpPr txBox="1">
            <a:spLocks noChangeArrowheads="1"/>
          </p:cNvSpPr>
          <p:nvPr/>
        </p:nvSpPr>
        <p:spPr bwMode="auto">
          <a:xfrm>
            <a:off x="1811338" y="1157288"/>
            <a:ext cx="55038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sz="2000"/>
              <a:t>OM = Combinaison Linéaire d’Orbitales Atomiques</a:t>
            </a:r>
          </a:p>
        </p:txBody>
      </p:sp>
      <p:sp>
        <p:nvSpPr>
          <p:cNvPr id="142346" name="Text Box 1034"/>
          <p:cNvSpPr txBox="1">
            <a:spLocks noChangeArrowheads="1"/>
          </p:cNvSpPr>
          <p:nvPr/>
        </p:nvSpPr>
        <p:spPr bwMode="auto">
          <a:xfrm>
            <a:off x="152400" y="1584325"/>
            <a:ext cx="3803650" cy="396875"/>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2000"/>
              <a:t>Exemple : la molécule d’hydrogène</a:t>
            </a:r>
          </a:p>
        </p:txBody>
      </p:sp>
      <p:sp>
        <p:nvSpPr>
          <p:cNvPr id="142347" name="Text Box 1035"/>
          <p:cNvSpPr txBox="1">
            <a:spLocks noChangeArrowheads="1"/>
          </p:cNvSpPr>
          <p:nvPr/>
        </p:nvSpPr>
        <p:spPr bwMode="auto">
          <a:xfrm>
            <a:off x="6934200" y="3413125"/>
            <a:ext cx="1219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sz="2000">
                <a:solidFill>
                  <a:srgbClr val="00FFFF"/>
                </a:solidFill>
              </a:rPr>
              <a:t>OM liante</a:t>
            </a:r>
          </a:p>
        </p:txBody>
      </p:sp>
      <p:sp>
        <p:nvSpPr>
          <p:cNvPr id="142348" name="Text Box 1036"/>
          <p:cNvSpPr txBox="1">
            <a:spLocks noChangeArrowheads="1"/>
          </p:cNvSpPr>
          <p:nvPr/>
        </p:nvSpPr>
        <p:spPr bwMode="auto">
          <a:xfrm>
            <a:off x="6858000" y="2209800"/>
            <a:ext cx="15986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sz="2000">
                <a:solidFill>
                  <a:srgbClr val="00FFFF"/>
                </a:solidFill>
              </a:rPr>
              <a:t>OM antiliante</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457200" y="76200"/>
            <a:ext cx="8081963" cy="609600"/>
          </a:xfrm>
        </p:spPr>
        <p:txBody>
          <a:bodyPr/>
          <a:lstStyle/>
          <a:p>
            <a:r>
              <a:rPr lang="fr-FR" sz="3600">
                <a:solidFill>
                  <a:srgbClr val="00FFFF"/>
                </a:solidFill>
                <a:latin typeface="Arial" charset="0"/>
              </a:rPr>
              <a:t>La liaison covalente</a:t>
            </a:r>
          </a:p>
        </p:txBody>
      </p:sp>
      <p:sp>
        <p:nvSpPr>
          <p:cNvPr id="77827" name="Rectangle 3"/>
          <p:cNvSpPr>
            <a:spLocks noGrp="1" noChangeArrowheads="1"/>
          </p:cNvSpPr>
          <p:nvPr>
            <p:ph type="body" sz="half" idx="2"/>
          </p:nvPr>
        </p:nvSpPr>
        <p:spPr>
          <a:xfrm>
            <a:off x="457200" y="914400"/>
            <a:ext cx="8229600" cy="1295400"/>
          </a:xfrm>
        </p:spPr>
        <p:txBody>
          <a:bodyPr/>
          <a:lstStyle/>
          <a:p>
            <a:pPr marL="0" indent="0" algn="ctr" defTabSz="193675">
              <a:lnSpc>
                <a:spcPct val="90000"/>
              </a:lnSpc>
              <a:buFontTx/>
              <a:buNone/>
            </a:pPr>
            <a:r>
              <a:rPr lang="fr-FR" sz="2200">
                <a:solidFill>
                  <a:schemeClr val="bg1"/>
                </a:solidFill>
              </a:rPr>
              <a:t>Chaque orbitale, liante ou antiliante, peut recevoir deux électrons au maximum. La molécule devient une entité plus stable que les atomes séparés si les électrons dans des orbitales liantes sont plus nombreux que les électrons dans des orbitales antiliantes</a:t>
            </a:r>
          </a:p>
        </p:txBody>
      </p:sp>
      <p:grpSp>
        <p:nvGrpSpPr>
          <p:cNvPr id="77828" name="Group 4"/>
          <p:cNvGrpSpPr>
            <a:grpSpLocks/>
          </p:cNvGrpSpPr>
          <p:nvPr/>
        </p:nvGrpSpPr>
        <p:grpSpPr bwMode="auto">
          <a:xfrm>
            <a:off x="685800" y="2514600"/>
            <a:ext cx="7696200" cy="3962400"/>
            <a:chOff x="432" y="1584"/>
            <a:chExt cx="4848" cy="2496"/>
          </a:xfrm>
        </p:grpSpPr>
        <p:pic>
          <p:nvPicPr>
            <p:cNvPr id="778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 y="1584"/>
              <a:ext cx="4848" cy="2496"/>
            </a:xfrm>
            <a:prstGeom prst="rect">
              <a:avLst/>
            </a:prstGeom>
            <a:solidFill>
              <a:schemeClr val="bg1"/>
            </a:solidFill>
            <a:ln w="19050">
              <a:solidFill>
                <a:srgbClr val="FF66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7830" name="Rectangle 6"/>
            <p:cNvSpPr>
              <a:spLocks noChangeArrowheads="1"/>
            </p:cNvSpPr>
            <p:nvPr/>
          </p:nvSpPr>
          <p:spPr bwMode="auto">
            <a:xfrm>
              <a:off x="2016" y="2265"/>
              <a:ext cx="912" cy="283"/>
            </a:xfrm>
            <a:prstGeom prst="rect">
              <a:avLst/>
            </a:prstGeom>
            <a:solidFill>
              <a:schemeClr val="bg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FR" sz="2000" b="1">
                  <a:solidFill>
                    <a:schemeClr val="bg2"/>
                  </a:solidFill>
                </a:rPr>
                <a:t>antiliante</a:t>
              </a:r>
            </a:p>
          </p:txBody>
        </p:sp>
        <p:sp>
          <p:nvSpPr>
            <p:cNvPr id="77831" name="Rectangle 7"/>
            <p:cNvSpPr>
              <a:spLocks noChangeArrowheads="1"/>
            </p:cNvSpPr>
            <p:nvPr/>
          </p:nvSpPr>
          <p:spPr bwMode="auto">
            <a:xfrm>
              <a:off x="2016" y="3360"/>
              <a:ext cx="912" cy="250"/>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sz="2000" b="1">
                  <a:solidFill>
                    <a:schemeClr val="bg2"/>
                  </a:solidFill>
                </a:rPr>
                <a:t>    liante</a:t>
              </a:r>
            </a:p>
          </p:txBody>
        </p:sp>
        <p:sp>
          <p:nvSpPr>
            <p:cNvPr id="77832" name="Rectangle 8"/>
            <p:cNvSpPr>
              <a:spLocks noChangeArrowheads="1"/>
            </p:cNvSpPr>
            <p:nvPr/>
          </p:nvSpPr>
          <p:spPr bwMode="auto">
            <a:xfrm>
              <a:off x="3888" y="1697"/>
              <a:ext cx="1344" cy="227"/>
            </a:xfrm>
            <a:prstGeom prst="rect">
              <a:avLst/>
            </a:prstGeom>
            <a:solidFill>
              <a:schemeClr val="bg1"/>
            </a:solidFill>
            <a:ln w="12700">
              <a:solidFill>
                <a:srgbClr val="FF99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FR" sz="2000" b="1">
                  <a:solidFill>
                    <a:schemeClr val="bg2"/>
                  </a:solidFill>
                </a:rPr>
                <a:t>Zones d’isodensité</a:t>
              </a:r>
            </a:p>
          </p:txBody>
        </p:sp>
      </p:gr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7827">
                                            <p:txEl>
                                              <p:pRg st="0" end="0"/>
                                            </p:txEl>
                                          </p:spTgt>
                                        </p:tgtEl>
                                        <p:attrNameLst>
                                          <p:attrName>style.visibility</p:attrName>
                                        </p:attrNameLst>
                                      </p:cBhvr>
                                      <p:to>
                                        <p:strVal val="visible"/>
                                      </p:to>
                                    </p:set>
                                    <p:animEffect transition="in" filter="wipe(left)">
                                      <p:cBhvr>
                                        <p:cTn id="7" dur="500"/>
                                        <p:tgtEl>
                                          <p:spTgt spid="7782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nodeType="clickEffect">
                                  <p:stCondLst>
                                    <p:cond delay="0"/>
                                  </p:stCondLst>
                                  <p:childTnLst>
                                    <p:set>
                                      <p:cBhvr>
                                        <p:cTn id="11" dur="1" fill="hold">
                                          <p:stCondLst>
                                            <p:cond delay="0"/>
                                          </p:stCondLst>
                                        </p:cTn>
                                        <p:tgtEl>
                                          <p:spTgt spid="77828"/>
                                        </p:tgtEl>
                                        <p:attrNameLst>
                                          <p:attrName>style.visibility</p:attrName>
                                        </p:attrNameLst>
                                      </p:cBhvr>
                                      <p:to>
                                        <p:strVal val="visible"/>
                                      </p:to>
                                    </p:set>
                                    <p:animEffect transition="in" filter="strips(downLeft)">
                                      <p:cBhvr>
                                        <p:cTn id="12" dur="500"/>
                                        <p:tgtEl>
                                          <p:spTgt spid="778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7" grpId="0" build="p"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0" y="-228600"/>
            <a:ext cx="9144000" cy="990600"/>
          </a:xfrm>
          <a:solidFill>
            <a:schemeClr val="tx1"/>
          </a:solidFill>
        </p:spPr>
        <p:txBody>
          <a:bodyPr/>
          <a:lstStyle/>
          <a:p>
            <a:r>
              <a:rPr lang="fr-FR" sz="4000">
                <a:solidFill>
                  <a:srgbClr val="00FFFF"/>
                </a:solidFill>
              </a:rPr>
              <a:t>La liaison covalente </a:t>
            </a:r>
          </a:p>
        </p:txBody>
      </p:sp>
      <p:sp>
        <p:nvSpPr>
          <p:cNvPr id="78851" name="Rectangle 3"/>
          <p:cNvSpPr>
            <a:spLocks noChangeArrowheads="1"/>
          </p:cNvSpPr>
          <p:nvPr/>
        </p:nvSpPr>
        <p:spPr bwMode="auto">
          <a:xfrm>
            <a:off x="0" y="762000"/>
            <a:ext cx="9144000" cy="701675"/>
          </a:xfrm>
          <a:prstGeom prst="rect">
            <a:avLst/>
          </a:prstGeom>
          <a:solidFill>
            <a:schemeClr val="tx1"/>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SzPct val="170000"/>
              <a:buFontTx/>
              <a:buChar char="•"/>
            </a:pPr>
            <a:r>
              <a:rPr lang="fr-FR" sz="2000">
                <a:solidFill>
                  <a:schemeClr val="bg1"/>
                </a:solidFill>
              </a:rPr>
              <a:t> Dans la molécule H</a:t>
            </a:r>
            <a:r>
              <a:rPr lang="fr-FR" sz="2000" baseline="-25000">
                <a:solidFill>
                  <a:schemeClr val="bg1"/>
                </a:solidFill>
              </a:rPr>
              <a:t>2</a:t>
            </a:r>
            <a:r>
              <a:rPr lang="fr-FR" sz="2000">
                <a:solidFill>
                  <a:schemeClr val="bg1"/>
                </a:solidFill>
              </a:rPr>
              <a:t>, les deux électrons de liaison se placent dans l’orbitale liante dont l’énergie potentielle est plus basse que celle des atomes séparées</a:t>
            </a:r>
          </a:p>
        </p:txBody>
      </p:sp>
      <p:sp>
        <p:nvSpPr>
          <p:cNvPr id="78852" name="Rectangle 4"/>
          <p:cNvSpPr>
            <a:spLocks noChangeArrowheads="1"/>
          </p:cNvSpPr>
          <p:nvPr/>
        </p:nvSpPr>
        <p:spPr bwMode="auto">
          <a:xfrm>
            <a:off x="0" y="3657600"/>
            <a:ext cx="9144000" cy="701675"/>
          </a:xfrm>
          <a:prstGeom prst="rect">
            <a:avLst/>
          </a:prstGeom>
          <a:solidFill>
            <a:schemeClr val="tx1"/>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SzPct val="170000"/>
              <a:buFontTx/>
              <a:buChar char="•"/>
            </a:pPr>
            <a:r>
              <a:rPr lang="fr-FR" sz="2000">
                <a:solidFill>
                  <a:schemeClr val="bg1"/>
                </a:solidFill>
              </a:rPr>
              <a:t> L’hélium, He, ne peut donner la molécule He</a:t>
            </a:r>
            <a:r>
              <a:rPr lang="fr-FR" sz="2000" baseline="-25000">
                <a:solidFill>
                  <a:schemeClr val="bg1"/>
                </a:solidFill>
              </a:rPr>
              <a:t>2</a:t>
            </a:r>
            <a:r>
              <a:rPr lang="fr-FR" sz="2000">
                <a:solidFill>
                  <a:schemeClr val="bg1"/>
                </a:solidFill>
              </a:rPr>
              <a:t> car les orbitales liantes et antiliantes y seraient occupées, ce qui ne stabiliserait pas le système</a:t>
            </a:r>
          </a:p>
        </p:txBody>
      </p:sp>
      <p:grpSp>
        <p:nvGrpSpPr>
          <p:cNvPr id="78853" name="Group 5"/>
          <p:cNvGrpSpPr>
            <a:grpSpLocks/>
          </p:cNvGrpSpPr>
          <p:nvPr/>
        </p:nvGrpSpPr>
        <p:grpSpPr bwMode="auto">
          <a:xfrm>
            <a:off x="228600" y="1676400"/>
            <a:ext cx="8305800" cy="1966913"/>
            <a:chOff x="144" y="1056"/>
            <a:chExt cx="5232" cy="1239"/>
          </a:xfrm>
        </p:grpSpPr>
        <p:sp>
          <p:nvSpPr>
            <p:cNvPr id="78854" name="Rectangle 6"/>
            <p:cNvSpPr>
              <a:spLocks noChangeArrowheads="1"/>
            </p:cNvSpPr>
            <p:nvPr/>
          </p:nvSpPr>
          <p:spPr bwMode="auto">
            <a:xfrm>
              <a:off x="144" y="1824"/>
              <a:ext cx="1248" cy="231"/>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1800" b="1"/>
                <a:t>Orbitale atomique</a:t>
              </a:r>
            </a:p>
          </p:txBody>
        </p:sp>
        <p:sp>
          <p:nvSpPr>
            <p:cNvPr id="78855" name="Text Box 7"/>
            <p:cNvSpPr txBox="1">
              <a:spLocks noChangeArrowheads="1"/>
            </p:cNvSpPr>
            <p:nvPr/>
          </p:nvSpPr>
          <p:spPr bwMode="auto">
            <a:xfrm>
              <a:off x="2448" y="1056"/>
              <a:ext cx="2160" cy="231"/>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sz="1800" b="1"/>
                <a:t>Orbitale antiliante inoccupée</a:t>
              </a:r>
            </a:p>
          </p:txBody>
        </p:sp>
        <p:sp>
          <p:nvSpPr>
            <p:cNvPr id="78856" name="Text Box 8"/>
            <p:cNvSpPr txBox="1">
              <a:spLocks noChangeArrowheads="1"/>
            </p:cNvSpPr>
            <p:nvPr/>
          </p:nvSpPr>
          <p:spPr bwMode="auto">
            <a:xfrm>
              <a:off x="1824" y="2064"/>
              <a:ext cx="1968" cy="231"/>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sz="1800" b="1"/>
                <a:t>Orbitale liante occupée</a:t>
              </a:r>
            </a:p>
          </p:txBody>
        </p:sp>
        <p:sp>
          <p:nvSpPr>
            <p:cNvPr id="78857" name="Line 9"/>
            <p:cNvSpPr>
              <a:spLocks noChangeShapeType="1"/>
            </p:cNvSpPr>
            <p:nvPr/>
          </p:nvSpPr>
          <p:spPr bwMode="auto">
            <a:xfrm flipH="1" flipV="1">
              <a:off x="5376" y="1230"/>
              <a:ext cx="0" cy="989"/>
            </a:xfrm>
            <a:prstGeom prst="line">
              <a:avLst/>
            </a:prstGeom>
            <a:noFill/>
            <a:ln w="38100">
              <a:solidFill>
                <a:srgbClr val="FFFF00"/>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78858" name="Rectangle 10"/>
            <p:cNvSpPr>
              <a:spLocks noChangeArrowheads="1"/>
            </p:cNvSpPr>
            <p:nvPr/>
          </p:nvSpPr>
          <p:spPr bwMode="auto">
            <a:xfrm>
              <a:off x="4704" y="1619"/>
              <a:ext cx="649" cy="250"/>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2000" b="1"/>
                <a:t>Énergie</a:t>
              </a:r>
            </a:p>
          </p:txBody>
        </p:sp>
        <p:sp>
          <p:nvSpPr>
            <p:cNvPr id="78859" name="Line 11"/>
            <p:cNvSpPr>
              <a:spLocks noChangeShapeType="1"/>
            </p:cNvSpPr>
            <p:nvPr/>
          </p:nvSpPr>
          <p:spPr bwMode="auto">
            <a:xfrm flipV="1">
              <a:off x="1304" y="1325"/>
              <a:ext cx="424" cy="414"/>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78860" name="Text Box 12"/>
            <p:cNvSpPr txBox="1">
              <a:spLocks noChangeArrowheads="1"/>
            </p:cNvSpPr>
            <p:nvPr/>
          </p:nvSpPr>
          <p:spPr bwMode="auto">
            <a:xfrm>
              <a:off x="336" y="1584"/>
              <a:ext cx="290" cy="327"/>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2800" b="1">
                  <a:solidFill>
                    <a:schemeClr val="accent2"/>
                  </a:solidFill>
                </a:rPr>
                <a:t>H</a:t>
              </a:r>
            </a:p>
          </p:txBody>
        </p:sp>
        <p:sp>
          <p:nvSpPr>
            <p:cNvPr id="78861" name="Rectangle 13"/>
            <p:cNvSpPr>
              <a:spLocks noChangeArrowheads="1"/>
            </p:cNvSpPr>
            <p:nvPr/>
          </p:nvSpPr>
          <p:spPr bwMode="auto">
            <a:xfrm>
              <a:off x="624" y="1581"/>
              <a:ext cx="432" cy="254"/>
            </a:xfrm>
            <a:prstGeom prst="rect">
              <a:avLst/>
            </a:prstGeom>
            <a:solidFill>
              <a:schemeClr val="bg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800">
                <a:solidFill>
                  <a:schemeClr val="bg2"/>
                </a:solidFill>
              </a:endParaRPr>
            </a:p>
          </p:txBody>
        </p:sp>
        <p:sp>
          <p:nvSpPr>
            <p:cNvPr id="78862" name="Line 14"/>
            <p:cNvSpPr>
              <a:spLocks noChangeShapeType="1"/>
            </p:cNvSpPr>
            <p:nvPr/>
          </p:nvSpPr>
          <p:spPr bwMode="auto">
            <a:xfrm flipV="1">
              <a:off x="864" y="1588"/>
              <a:ext cx="0" cy="192"/>
            </a:xfrm>
            <a:prstGeom prst="line">
              <a:avLst/>
            </a:prstGeom>
            <a:noFill/>
            <a:ln w="38100">
              <a:solidFill>
                <a:srgbClr val="0000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78863" name="Line 15"/>
            <p:cNvSpPr>
              <a:spLocks noChangeShapeType="1"/>
            </p:cNvSpPr>
            <p:nvPr/>
          </p:nvSpPr>
          <p:spPr bwMode="auto">
            <a:xfrm>
              <a:off x="1296" y="1741"/>
              <a:ext cx="376" cy="352"/>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78864" name="Line 16"/>
            <p:cNvSpPr>
              <a:spLocks noChangeShapeType="1"/>
            </p:cNvSpPr>
            <p:nvPr/>
          </p:nvSpPr>
          <p:spPr bwMode="auto">
            <a:xfrm>
              <a:off x="1776" y="1325"/>
              <a:ext cx="67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78865" name="Line 17"/>
            <p:cNvSpPr>
              <a:spLocks noChangeShapeType="1"/>
            </p:cNvSpPr>
            <p:nvPr/>
          </p:nvSpPr>
          <p:spPr bwMode="auto">
            <a:xfrm>
              <a:off x="1728" y="2092"/>
              <a:ext cx="76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78866" name="Line 18"/>
            <p:cNvSpPr>
              <a:spLocks noChangeShapeType="1"/>
            </p:cNvSpPr>
            <p:nvPr/>
          </p:nvSpPr>
          <p:spPr bwMode="auto">
            <a:xfrm flipH="1" flipV="1">
              <a:off x="2496" y="1325"/>
              <a:ext cx="424" cy="414"/>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78867" name="Rectangle 19"/>
            <p:cNvSpPr>
              <a:spLocks noChangeArrowheads="1"/>
            </p:cNvSpPr>
            <p:nvPr/>
          </p:nvSpPr>
          <p:spPr bwMode="auto">
            <a:xfrm flipH="1">
              <a:off x="3120" y="1584"/>
              <a:ext cx="432" cy="254"/>
            </a:xfrm>
            <a:prstGeom prst="rect">
              <a:avLst/>
            </a:prstGeom>
            <a:solidFill>
              <a:schemeClr val="bg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800">
                <a:solidFill>
                  <a:schemeClr val="bg2"/>
                </a:solidFill>
              </a:endParaRPr>
            </a:p>
          </p:txBody>
        </p:sp>
        <p:sp>
          <p:nvSpPr>
            <p:cNvPr id="78868" name="Line 20"/>
            <p:cNvSpPr>
              <a:spLocks noChangeShapeType="1"/>
            </p:cNvSpPr>
            <p:nvPr/>
          </p:nvSpPr>
          <p:spPr bwMode="auto">
            <a:xfrm flipH="1" flipV="1">
              <a:off x="3312" y="1633"/>
              <a:ext cx="0" cy="191"/>
            </a:xfrm>
            <a:prstGeom prst="line">
              <a:avLst/>
            </a:prstGeom>
            <a:noFill/>
            <a:ln w="38100">
              <a:solidFill>
                <a:srgbClr val="0000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78869" name="Line 21"/>
            <p:cNvSpPr>
              <a:spLocks noChangeShapeType="1"/>
            </p:cNvSpPr>
            <p:nvPr/>
          </p:nvSpPr>
          <p:spPr bwMode="auto">
            <a:xfrm flipH="1">
              <a:off x="2552" y="1741"/>
              <a:ext cx="376" cy="352"/>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78870" name="Rectangle 22"/>
            <p:cNvSpPr>
              <a:spLocks noChangeArrowheads="1"/>
            </p:cNvSpPr>
            <p:nvPr/>
          </p:nvSpPr>
          <p:spPr bwMode="auto">
            <a:xfrm>
              <a:off x="3552" y="1584"/>
              <a:ext cx="290" cy="327"/>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2800" b="1">
                  <a:solidFill>
                    <a:schemeClr val="accent2"/>
                  </a:solidFill>
                </a:rPr>
                <a:t>H</a:t>
              </a:r>
            </a:p>
          </p:txBody>
        </p:sp>
        <p:grpSp>
          <p:nvGrpSpPr>
            <p:cNvPr id="78871" name="Group 23"/>
            <p:cNvGrpSpPr>
              <a:grpSpLocks/>
            </p:cNvGrpSpPr>
            <p:nvPr/>
          </p:nvGrpSpPr>
          <p:grpSpPr bwMode="auto">
            <a:xfrm>
              <a:off x="1872" y="1824"/>
              <a:ext cx="432" cy="256"/>
              <a:chOff x="2064" y="1536"/>
              <a:chExt cx="432" cy="384"/>
            </a:xfrm>
          </p:grpSpPr>
          <p:sp>
            <p:nvSpPr>
              <p:cNvPr id="78872" name="Rectangle 24"/>
              <p:cNvSpPr>
                <a:spLocks noChangeArrowheads="1"/>
              </p:cNvSpPr>
              <p:nvPr/>
            </p:nvSpPr>
            <p:spPr bwMode="auto">
              <a:xfrm>
                <a:off x="2064" y="1536"/>
                <a:ext cx="432" cy="384"/>
              </a:xfrm>
              <a:prstGeom prst="rect">
                <a:avLst/>
              </a:prstGeom>
              <a:solidFill>
                <a:schemeClr val="bg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800">
                  <a:solidFill>
                    <a:schemeClr val="bg2"/>
                  </a:solidFill>
                </a:endParaRPr>
              </a:p>
            </p:txBody>
          </p:sp>
          <p:sp>
            <p:nvSpPr>
              <p:cNvPr id="78873" name="Line 25"/>
              <p:cNvSpPr>
                <a:spLocks noChangeShapeType="1"/>
              </p:cNvSpPr>
              <p:nvPr/>
            </p:nvSpPr>
            <p:spPr bwMode="auto">
              <a:xfrm>
                <a:off x="2160" y="1632"/>
                <a:ext cx="0" cy="240"/>
              </a:xfrm>
              <a:prstGeom prst="line">
                <a:avLst/>
              </a:prstGeom>
              <a:noFill/>
              <a:ln w="38100">
                <a:solidFill>
                  <a:srgbClr val="0000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78874" name="Line 26"/>
              <p:cNvSpPr>
                <a:spLocks noChangeShapeType="1"/>
              </p:cNvSpPr>
              <p:nvPr/>
            </p:nvSpPr>
            <p:spPr bwMode="auto">
              <a:xfrm flipV="1">
                <a:off x="2352" y="1584"/>
                <a:ext cx="0" cy="288"/>
              </a:xfrm>
              <a:prstGeom prst="line">
                <a:avLst/>
              </a:prstGeom>
              <a:noFill/>
              <a:ln w="38100">
                <a:solidFill>
                  <a:srgbClr val="0000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sp>
          <p:nvSpPr>
            <p:cNvPr id="78875" name="Text Box 27"/>
            <p:cNvSpPr txBox="1">
              <a:spLocks noChangeArrowheads="1"/>
            </p:cNvSpPr>
            <p:nvPr/>
          </p:nvSpPr>
          <p:spPr bwMode="auto">
            <a:xfrm flipH="1">
              <a:off x="1872" y="1100"/>
              <a:ext cx="116" cy="327"/>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sz="2800" b="1">
                <a:solidFill>
                  <a:schemeClr val="bg2"/>
                </a:solidFill>
              </a:endParaRPr>
            </a:p>
          </p:txBody>
        </p:sp>
        <p:sp>
          <p:nvSpPr>
            <p:cNvPr id="78876" name="Rectangle 28"/>
            <p:cNvSpPr>
              <a:spLocks noChangeArrowheads="1"/>
            </p:cNvSpPr>
            <p:nvPr/>
          </p:nvSpPr>
          <p:spPr bwMode="auto">
            <a:xfrm flipH="1">
              <a:off x="1872" y="1056"/>
              <a:ext cx="432" cy="255"/>
            </a:xfrm>
            <a:prstGeom prst="rect">
              <a:avLst/>
            </a:prstGeom>
            <a:solidFill>
              <a:schemeClr val="bg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800">
                <a:solidFill>
                  <a:schemeClr val="bg2"/>
                </a:solidFill>
              </a:endParaRPr>
            </a:p>
          </p:txBody>
        </p:sp>
        <p:sp>
          <p:nvSpPr>
            <p:cNvPr id="78877" name="Rectangle 29"/>
            <p:cNvSpPr>
              <a:spLocks noChangeArrowheads="1"/>
            </p:cNvSpPr>
            <p:nvPr/>
          </p:nvSpPr>
          <p:spPr bwMode="auto">
            <a:xfrm>
              <a:off x="1920" y="1056"/>
              <a:ext cx="310" cy="269"/>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2200" b="1">
                  <a:solidFill>
                    <a:schemeClr val="bg2"/>
                  </a:solidFill>
                  <a:latin typeface="Symbol" pitchFamily="18" charset="2"/>
                </a:rPr>
                <a:t>s*</a:t>
              </a:r>
            </a:p>
          </p:txBody>
        </p:sp>
        <p:sp>
          <p:nvSpPr>
            <p:cNvPr id="78878" name="Rectangle 30"/>
            <p:cNvSpPr>
              <a:spLocks noChangeArrowheads="1"/>
            </p:cNvSpPr>
            <p:nvPr/>
          </p:nvSpPr>
          <p:spPr bwMode="auto">
            <a:xfrm>
              <a:off x="1920" y="1584"/>
              <a:ext cx="266" cy="268"/>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2200" b="1">
                  <a:solidFill>
                    <a:schemeClr val="bg2"/>
                  </a:solidFill>
                  <a:latin typeface="Symbol" pitchFamily="18" charset="2"/>
                </a:rPr>
                <a:t> </a:t>
              </a:r>
              <a:r>
                <a:rPr lang="fr-FR" sz="2200" b="1">
                  <a:solidFill>
                    <a:schemeClr val="accent2"/>
                  </a:solidFill>
                  <a:latin typeface="Symbol" pitchFamily="18" charset="2"/>
                </a:rPr>
                <a:t>s</a:t>
              </a:r>
            </a:p>
          </p:txBody>
        </p:sp>
      </p:grpSp>
      <p:grpSp>
        <p:nvGrpSpPr>
          <p:cNvPr id="78879" name="Group 31"/>
          <p:cNvGrpSpPr>
            <a:grpSpLocks/>
          </p:cNvGrpSpPr>
          <p:nvPr/>
        </p:nvGrpSpPr>
        <p:grpSpPr bwMode="auto">
          <a:xfrm>
            <a:off x="228600" y="4724400"/>
            <a:ext cx="8305800" cy="2133600"/>
            <a:chOff x="144" y="2976"/>
            <a:chExt cx="5232" cy="1344"/>
          </a:xfrm>
        </p:grpSpPr>
        <p:sp>
          <p:nvSpPr>
            <p:cNvPr id="78880" name="Text Box 32"/>
            <p:cNvSpPr txBox="1">
              <a:spLocks noChangeArrowheads="1"/>
            </p:cNvSpPr>
            <p:nvPr/>
          </p:nvSpPr>
          <p:spPr bwMode="auto">
            <a:xfrm>
              <a:off x="1872" y="4089"/>
              <a:ext cx="1776" cy="231"/>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sz="1800" b="1"/>
                <a:t>Orbitale liante occupée</a:t>
              </a:r>
            </a:p>
          </p:txBody>
        </p:sp>
        <p:sp>
          <p:nvSpPr>
            <p:cNvPr id="78881" name="Text Box 33"/>
            <p:cNvSpPr txBox="1">
              <a:spLocks noChangeArrowheads="1"/>
            </p:cNvSpPr>
            <p:nvPr/>
          </p:nvSpPr>
          <p:spPr bwMode="auto">
            <a:xfrm>
              <a:off x="2592" y="3024"/>
              <a:ext cx="2112" cy="231"/>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sz="1800" b="1"/>
                <a:t>Orbitale antiliante occupée</a:t>
              </a:r>
            </a:p>
          </p:txBody>
        </p:sp>
        <p:sp>
          <p:nvSpPr>
            <p:cNvPr id="78882" name="Line 34"/>
            <p:cNvSpPr>
              <a:spLocks noChangeShapeType="1"/>
            </p:cNvSpPr>
            <p:nvPr/>
          </p:nvSpPr>
          <p:spPr bwMode="auto">
            <a:xfrm flipH="1" flipV="1">
              <a:off x="5376" y="3155"/>
              <a:ext cx="0" cy="1021"/>
            </a:xfrm>
            <a:prstGeom prst="line">
              <a:avLst/>
            </a:prstGeom>
            <a:noFill/>
            <a:ln w="38100">
              <a:solidFill>
                <a:srgbClr val="FFFF00"/>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78883" name="Rectangle 35"/>
            <p:cNvSpPr>
              <a:spLocks noChangeArrowheads="1"/>
            </p:cNvSpPr>
            <p:nvPr/>
          </p:nvSpPr>
          <p:spPr bwMode="auto">
            <a:xfrm>
              <a:off x="4704" y="3557"/>
              <a:ext cx="649" cy="250"/>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2000" b="1"/>
                <a:t>Énergie</a:t>
              </a:r>
            </a:p>
          </p:txBody>
        </p:sp>
        <p:sp>
          <p:nvSpPr>
            <p:cNvPr id="78884" name="Line 36"/>
            <p:cNvSpPr>
              <a:spLocks noChangeShapeType="1"/>
            </p:cNvSpPr>
            <p:nvPr/>
          </p:nvSpPr>
          <p:spPr bwMode="auto">
            <a:xfrm flipV="1">
              <a:off x="1304" y="3253"/>
              <a:ext cx="424" cy="427"/>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78885" name="Text Box 37"/>
            <p:cNvSpPr txBox="1">
              <a:spLocks noChangeArrowheads="1"/>
            </p:cNvSpPr>
            <p:nvPr/>
          </p:nvSpPr>
          <p:spPr bwMode="auto">
            <a:xfrm>
              <a:off x="288" y="3504"/>
              <a:ext cx="389" cy="327"/>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2800" b="1">
                  <a:solidFill>
                    <a:schemeClr val="accent2"/>
                  </a:solidFill>
                </a:rPr>
                <a:t>He</a:t>
              </a:r>
            </a:p>
          </p:txBody>
        </p:sp>
        <p:sp>
          <p:nvSpPr>
            <p:cNvPr id="78886" name="Rectangle 38"/>
            <p:cNvSpPr>
              <a:spLocks noChangeArrowheads="1"/>
            </p:cNvSpPr>
            <p:nvPr/>
          </p:nvSpPr>
          <p:spPr bwMode="auto">
            <a:xfrm>
              <a:off x="672" y="3504"/>
              <a:ext cx="432" cy="262"/>
            </a:xfrm>
            <a:prstGeom prst="rect">
              <a:avLst/>
            </a:prstGeom>
            <a:solidFill>
              <a:schemeClr val="bg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800">
                <a:solidFill>
                  <a:schemeClr val="bg2"/>
                </a:solidFill>
              </a:endParaRPr>
            </a:p>
          </p:txBody>
        </p:sp>
        <p:sp>
          <p:nvSpPr>
            <p:cNvPr id="78887" name="Line 39"/>
            <p:cNvSpPr>
              <a:spLocks noChangeShapeType="1"/>
            </p:cNvSpPr>
            <p:nvPr/>
          </p:nvSpPr>
          <p:spPr bwMode="auto">
            <a:xfrm>
              <a:off x="768" y="3589"/>
              <a:ext cx="0" cy="164"/>
            </a:xfrm>
            <a:prstGeom prst="line">
              <a:avLst/>
            </a:prstGeom>
            <a:noFill/>
            <a:ln w="38100">
              <a:solidFill>
                <a:srgbClr val="0000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78888" name="Line 40"/>
            <p:cNvSpPr>
              <a:spLocks noChangeShapeType="1"/>
            </p:cNvSpPr>
            <p:nvPr/>
          </p:nvSpPr>
          <p:spPr bwMode="auto">
            <a:xfrm flipV="1">
              <a:off x="960" y="3546"/>
              <a:ext cx="0" cy="198"/>
            </a:xfrm>
            <a:prstGeom prst="line">
              <a:avLst/>
            </a:prstGeom>
            <a:noFill/>
            <a:ln w="38100">
              <a:solidFill>
                <a:srgbClr val="0000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78889" name="Line 41"/>
            <p:cNvSpPr>
              <a:spLocks noChangeShapeType="1"/>
            </p:cNvSpPr>
            <p:nvPr/>
          </p:nvSpPr>
          <p:spPr bwMode="auto">
            <a:xfrm>
              <a:off x="1296" y="3682"/>
              <a:ext cx="376" cy="363"/>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78890" name="Line 42"/>
            <p:cNvSpPr>
              <a:spLocks noChangeShapeType="1"/>
            </p:cNvSpPr>
            <p:nvPr/>
          </p:nvSpPr>
          <p:spPr bwMode="auto">
            <a:xfrm>
              <a:off x="1776" y="3253"/>
              <a:ext cx="67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78891" name="Line 43"/>
            <p:cNvSpPr>
              <a:spLocks noChangeShapeType="1"/>
            </p:cNvSpPr>
            <p:nvPr/>
          </p:nvSpPr>
          <p:spPr bwMode="auto">
            <a:xfrm>
              <a:off x="1728" y="4044"/>
              <a:ext cx="76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78892" name="Line 44"/>
            <p:cNvSpPr>
              <a:spLocks noChangeShapeType="1"/>
            </p:cNvSpPr>
            <p:nvPr/>
          </p:nvSpPr>
          <p:spPr bwMode="auto">
            <a:xfrm flipH="1" flipV="1">
              <a:off x="2496" y="3253"/>
              <a:ext cx="424" cy="427"/>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nvGrpSpPr>
            <p:cNvPr id="78893" name="Group 45"/>
            <p:cNvGrpSpPr>
              <a:grpSpLocks/>
            </p:cNvGrpSpPr>
            <p:nvPr/>
          </p:nvGrpSpPr>
          <p:grpSpPr bwMode="auto">
            <a:xfrm flipH="1">
              <a:off x="3120" y="3550"/>
              <a:ext cx="432" cy="358"/>
              <a:chOff x="720" y="1200"/>
              <a:chExt cx="432" cy="522"/>
            </a:xfrm>
          </p:grpSpPr>
          <p:sp>
            <p:nvSpPr>
              <p:cNvPr id="78894" name="Text Box 46"/>
              <p:cNvSpPr txBox="1">
                <a:spLocks noChangeArrowheads="1"/>
              </p:cNvSpPr>
              <p:nvPr/>
            </p:nvSpPr>
            <p:spPr bwMode="auto">
              <a:xfrm>
                <a:off x="720" y="1246"/>
                <a:ext cx="290" cy="476"/>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2800" b="1">
                    <a:solidFill>
                      <a:schemeClr val="bg2"/>
                    </a:solidFill>
                  </a:rPr>
                  <a:t>H</a:t>
                </a:r>
              </a:p>
            </p:txBody>
          </p:sp>
          <p:sp>
            <p:nvSpPr>
              <p:cNvPr id="78895" name="Rectangle 47"/>
              <p:cNvSpPr>
                <a:spLocks noChangeArrowheads="1"/>
              </p:cNvSpPr>
              <p:nvPr/>
            </p:nvSpPr>
            <p:spPr bwMode="auto">
              <a:xfrm>
                <a:off x="720" y="1200"/>
                <a:ext cx="432" cy="384"/>
              </a:xfrm>
              <a:prstGeom prst="rect">
                <a:avLst/>
              </a:prstGeom>
              <a:solidFill>
                <a:schemeClr val="bg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800">
                  <a:solidFill>
                    <a:schemeClr val="bg2"/>
                  </a:solidFill>
                </a:endParaRPr>
              </a:p>
            </p:txBody>
          </p:sp>
          <p:sp>
            <p:nvSpPr>
              <p:cNvPr id="78896" name="Line 48"/>
              <p:cNvSpPr>
                <a:spLocks noChangeShapeType="1"/>
              </p:cNvSpPr>
              <p:nvPr/>
            </p:nvSpPr>
            <p:spPr bwMode="auto">
              <a:xfrm>
                <a:off x="816" y="1296"/>
                <a:ext cx="0" cy="240"/>
              </a:xfrm>
              <a:prstGeom prst="line">
                <a:avLst/>
              </a:prstGeom>
              <a:noFill/>
              <a:ln w="38100">
                <a:solidFill>
                  <a:srgbClr val="0000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78897" name="Line 49"/>
              <p:cNvSpPr>
                <a:spLocks noChangeShapeType="1"/>
              </p:cNvSpPr>
              <p:nvPr/>
            </p:nvSpPr>
            <p:spPr bwMode="auto">
              <a:xfrm flipV="1">
                <a:off x="1008" y="1248"/>
                <a:ext cx="0" cy="288"/>
              </a:xfrm>
              <a:prstGeom prst="line">
                <a:avLst/>
              </a:prstGeom>
              <a:noFill/>
              <a:ln w="38100">
                <a:solidFill>
                  <a:srgbClr val="0000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sp>
          <p:nvSpPr>
            <p:cNvPr id="78898" name="Line 50"/>
            <p:cNvSpPr>
              <a:spLocks noChangeShapeType="1"/>
            </p:cNvSpPr>
            <p:nvPr/>
          </p:nvSpPr>
          <p:spPr bwMode="auto">
            <a:xfrm flipH="1">
              <a:off x="2552" y="3682"/>
              <a:ext cx="376" cy="363"/>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78899" name="Rectangle 51"/>
            <p:cNvSpPr>
              <a:spLocks noChangeArrowheads="1"/>
            </p:cNvSpPr>
            <p:nvPr/>
          </p:nvSpPr>
          <p:spPr bwMode="auto">
            <a:xfrm>
              <a:off x="3552" y="3552"/>
              <a:ext cx="389" cy="327"/>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2800" b="1">
                  <a:solidFill>
                    <a:schemeClr val="accent2"/>
                  </a:solidFill>
                </a:rPr>
                <a:t>He</a:t>
              </a:r>
            </a:p>
          </p:txBody>
        </p:sp>
        <p:grpSp>
          <p:nvGrpSpPr>
            <p:cNvPr id="78900" name="Group 52"/>
            <p:cNvGrpSpPr>
              <a:grpSpLocks/>
            </p:cNvGrpSpPr>
            <p:nvPr/>
          </p:nvGrpSpPr>
          <p:grpSpPr bwMode="auto">
            <a:xfrm>
              <a:off x="1872" y="3744"/>
              <a:ext cx="432" cy="264"/>
              <a:chOff x="2064" y="1536"/>
              <a:chExt cx="432" cy="384"/>
            </a:xfrm>
          </p:grpSpPr>
          <p:sp>
            <p:nvSpPr>
              <p:cNvPr id="78901" name="Rectangle 53"/>
              <p:cNvSpPr>
                <a:spLocks noChangeArrowheads="1"/>
              </p:cNvSpPr>
              <p:nvPr/>
            </p:nvSpPr>
            <p:spPr bwMode="auto">
              <a:xfrm>
                <a:off x="2064" y="1536"/>
                <a:ext cx="432" cy="384"/>
              </a:xfrm>
              <a:prstGeom prst="rect">
                <a:avLst/>
              </a:prstGeom>
              <a:solidFill>
                <a:schemeClr val="bg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800">
                  <a:solidFill>
                    <a:schemeClr val="bg2"/>
                  </a:solidFill>
                </a:endParaRPr>
              </a:p>
            </p:txBody>
          </p:sp>
          <p:sp>
            <p:nvSpPr>
              <p:cNvPr id="78902" name="Line 54"/>
              <p:cNvSpPr>
                <a:spLocks noChangeShapeType="1"/>
              </p:cNvSpPr>
              <p:nvPr/>
            </p:nvSpPr>
            <p:spPr bwMode="auto">
              <a:xfrm>
                <a:off x="2160" y="1632"/>
                <a:ext cx="0" cy="240"/>
              </a:xfrm>
              <a:prstGeom prst="line">
                <a:avLst/>
              </a:prstGeom>
              <a:noFill/>
              <a:ln w="38100">
                <a:solidFill>
                  <a:srgbClr val="0000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78903" name="Line 55"/>
              <p:cNvSpPr>
                <a:spLocks noChangeShapeType="1"/>
              </p:cNvSpPr>
              <p:nvPr/>
            </p:nvSpPr>
            <p:spPr bwMode="auto">
              <a:xfrm flipV="1">
                <a:off x="2352" y="1584"/>
                <a:ext cx="0" cy="288"/>
              </a:xfrm>
              <a:prstGeom prst="line">
                <a:avLst/>
              </a:prstGeom>
              <a:noFill/>
              <a:ln w="38100">
                <a:solidFill>
                  <a:srgbClr val="0000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grpSp>
          <p:nvGrpSpPr>
            <p:cNvPr id="78904" name="Group 56"/>
            <p:cNvGrpSpPr>
              <a:grpSpLocks/>
            </p:cNvGrpSpPr>
            <p:nvPr/>
          </p:nvGrpSpPr>
          <p:grpSpPr bwMode="auto">
            <a:xfrm>
              <a:off x="1872" y="2990"/>
              <a:ext cx="432" cy="264"/>
              <a:chOff x="2064" y="1536"/>
              <a:chExt cx="432" cy="384"/>
            </a:xfrm>
          </p:grpSpPr>
          <p:sp>
            <p:nvSpPr>
              <p:cNvPr id="78905" name="Rectangle 57"/>
              <p:cNvSpPr>
                <a:spLocks noChangeArrowheads="1"/>
              </p:cNvSpPr>
              <p:nvPr/>
            </p:nvSpPr>
            <p:spPr bwMode="auto">
              <a:xfrm>
                <a:off x="2064" y="1536"/>
                <a:ext cx="432" cy="384"/>
              </a:xfrm>
              <a:prstGeom prst="rect">
                <a:avLst/>
              </a:prstGeom>
              <a:solidFill>
                <a:schemeClr val="bg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800">
                  <a:solidFill>
                    <a:schemeClr val="bg2"/>
                  </a:solidFill>
                </a:endParaRPr>
              </a:p>
            </p:txBody>
          </p:sp>
          <p:sp>
            <p:nvSpPr>
              <p:cNvPr id="78906" name="Line 58"/>
              <p:cNvSpPr>
                <a:spLocks noChangeShapeType="1"/>
              </p:cNvSpPr>
              <p:nvPr/>
            </p:nvSpPr>
            <p:spPr bwMode="auto">
              <a:xfrm>
                <a:off x="2160" y="1632"/>
                <a:ext cx="0" cy="240"/>
              </a:xfrm>
              <a:prstGeom prst="line">
                <a:avLst/>
              </a:prstGeom>
              <a:noFill/>
              <a:ln w="38100">
                <a:solidFill>
                  <a:srgbClr val="0000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78907" name="Line 59"/>
              <p:cNvSpPr>
                <a:spLocks noChangeShapeType="1"/>
              </p:cNvSpPr>
              <p:nvPr/>
            </p:nvSpPr>
            <p:spPr bwMode="auto">
              <a:xfrm flipV="1">
                <a:off x="2352" y="1584"/>
                <a:ext cx="0" cy="288"/>
              </a:xfrm>
              <a:prstGeom prst="line">
                <a:avLst/>
              </a:prstGeom>
              <a:noFill/>
              <a:ln w="38100">
                <a:solidFill>
                  <a:srgbClr val="0000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sp>
          <p:nvSpPr>
            <p:cNvPr id="78908" name="Rectangle 60"/>
            <p:cNvSpPr>
              <a:spLocks noChangeArrowheads="1"/>
            </p:cNvSpPr>
            <p:nvPr/>
          </p:nvSpPr>
          <p:spPr bwMode="auto">
            <a:xfrm>
              <a:off x="2304" y="2976"/>
              <a:ext cx="310" cy="269"/>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2200" b="1">
                  <a:solidFill>
                    <a:schemeClr val="accent2"/>
                  </a:solidFill>
                  <a:latin typeface="Symbol" pitchFamily="18" charset="2"/>
                </a:rPr>
                <a:t>s*</a:t>
              </a:r>
            </a:p>
          </p:txBody>
        </p:sp>
        <p:sp>
          <p:nvSpPr>
            <p:cNvPr id="78909" name="Rectangle 61"/>
            <p:cNvSpPr>
              <a:spLocks noChangeArrowheads="1"/>
            </p:cNvSpPr>
            <p:nvPr/>
          </p:nvSpPr>
          <p:spPr bwMode="auto">
            <a:xfrm>
              <a:off x="1968" y="3504"/>
              <a:ext cx="222" cy="269"/>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2200" b="1">
                  <a:solidFill>
                    <a:schemeClr val="accent2"/>
                  </a:solidFill>
                  <a:latin typeface="Symbol" pitchFamily="18" charset="2"/>
                </a:rPr>
                <a:t>s</a:t>
              </a:r>
            </a:p>
          </p:txBody>
        </p:sp>
        <p:sp>
          <p:nvSpPr>
            <p:cNvPr id="78910" name="Rectangle 62"/>
            <p:cNvSpPr>
              <a:spLocks noChangeArrowheads="1"/>
            </p:cNvSpPr>
            <p:nvPr/>
          </p:nvSpPr>
          <p:spPr bwMode="auto">
            <a:xfrm>
              <a:off x="144" y="3792"/>
              <a:ext cx="1248" cy="231"/>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1800" b="1"/>
                <a:t>Orbitale atomique</a:t>
              </a:r>
            </a:p>
          </p:txBody>
        </p:sp>
      </p:gr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8851"/>
                                        </p:tgtEl>
                                        <p:attrNameLst>
                                          <p:attrName>style.visibility</p:attrName>
                                        </p:attrNameLst>
                                      </p:cBhvr>
                                      <p:to>
                                        <p:strVal val="visible"/>
                                      </p:to>
                                    </p:set>
                                    <p:anim calcmode="lin" valueType="num">
                                      <p:cBhvr additive="base">
                                        <p:cTn id="7" dur="500" fill="hold"/>
                                        <p:tgtEl>
                                          <p:spTgt spid="78851"/>
                                        </p:tgtEl>
                                        <p:attrNameLst>
                                          <p:attrName>ppt_x</p:attrName>
                                        </p:attrNameLst>
                                      </p:cBhvr>
                                      <p:tavLst>
                                        <p:tav tm="0">
                                          <p:val>
                                            <p:strVal val="0-#ppt_w/2"/>
                                          </p:val>
                                        </p:tav>
                                        <p:tav tm="100000">
                                          <p:val>
                                            <p:strVal val="#ppt_x"/>
                                          </p:val>
                                        </p:tav>
                                      </p:tavLst>
                                    </p:anim>
                                    <p:anim calcmode="lin" valueType="num">
                                      <p:cBhvr additive="base">
                                        <p:cTn id="8" dur="500" fill="hold"/>
                                        <p:tgtEl>
                                          <p:spTgt spid="78851"/>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78853"/>
                                        </p:tgtEl>
                                        <p:attrNameLst>
                                          <p:attrName>style.visibility</p:attrName>
                                        </p:attrNameLst>
                                      </p:cBhvr>
                                      <p:to>
                                        <p:strVal val="visible"/>
                                      </p:to>
                                    </p:set>
                                    <p:anim calcmode="lin" valueType="num">
                                      <p:cBhvr additive="base">
                                        <p:cTn id="13" dur="500" fill="hold"/>
                                        <p:tgtEl>
                                          <p:spTgt spid="78853"/>
                                        </p:tgtEl>
                                        <p:attrNameLst>
                                          <p:attrName>ppt_x</p:attrName>
                                        </p:attrNameLst>
                                      </p:cBhvr>
                                      <p:tavLst>
                                        <p:tav tm="0">
                                          <p:val>
                                            <p:strVal val="0-#ppt_w/2"/>
                                          </p:val>
                                        </p:tav>
                                        <p:tav tm="100000">
                                          <p:val>
                                            <p:strVal val="#ppt_x"/>
                                          </p:val>
                                        </p:tav>
                                      </p:tavLst>
                                    </p:anim>
                                    <p:anim calcmode="lin" valueType="num">
                                      <p:cBhvr additive="base">
                                        <p:cTn id="14" dur="500" fill="hold"/>
                                        <p:tgtEl>
                                          <p:spTgt spid="78853"/>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8852"/>
                                        </p:tgtEl>
                                        <p:attrNameLst>
                                          <p:attrName>style.visibility</p:attrName>
                                        </p:attrNameLst>
                                      </p:cBhvr>
                                      <p:to>
                                        <p:strVal val="visible"/>
                                      </p:to>
                                    </p:set>
                                    <p:anim calcmode="lin" valueType="num">
                                      <p:cBhvr additive="base">
                                        <p:cTn id="19" dur="500" fill="hold"/>
                                        <p:tgtEl>
                                          <p:spTgt spid="78852"/>
                                        </p:tgtEl>
                                        <p:attrNameLst>
                                          <p:attrName>ppt_x</p:attrName>
                                        </p:attrNameLst>
                                      </p:cBhvr>
                                      <p:tavLst>
                                        <p:tav tm="0">
                                          <p:val>
                                            <p:strVal val="0-#ppt_w/2"/>
                                          </p:val>
                                        </p:tav>
                                        <p:tav tm="100000">
                                          <p:val>
                                            <p:strVal val="#ppt_x"/>
                                          </p:val>
                                        </p:tav>
                                      </p:tavLst>
                                    </p:anim>
                                    <p:anim calcmode="lin" valueType="num">
                                      <p:cBhvr additive="base">
                                        <p:cTn id="20" dur="500" fill="hold"/>
                                        <p:tgtEl>
                                          <p:spTgt spid="78852"/>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78879"/>
                                        </p:tgtEl>
                                        <p:attrNameLst>
                                          <p:attrName>style.visibility</p:attrName>
                                        </p:attrNameLst>
                                      </p:cBhvr>
                                      <p:to>
                                        <p:strVal val="visible"/>
                                      </p:to>
                                    </p:set>
                                    <p:anim calcmode="lin" valueType="num">
                                      <p:cBhvr additive="base">
                                        <p:cTn id="25" dur="500" fill="hold"/>
                                        <p:tgtEl>
                                          <p:spTgt spid="78879"/>
                                        </p:tgtEl>
                                        <p:attrNameLst>
                                          <p:attrName>ppt_x</p:attrName>
                                        </p:attrNameLst>
                                      </p:cBhvr>
                                      <p:tavLst>
                                        <p:tav tm="0">
                                          <p:val>
                                            <p:strVal val="0-#ppt_w/2"/>
                                          </p:val>
                                        </p:tav>
                                        <p:tav tm="100000">
                                          <p:val>
                                            <p:strVal val="#ppt_x"/>
                                          </p:val>
                                        </p:tav>
                                      </p:tavLst>
                                    </p:anim>
                                    <p:anim calcmode="lin" valueType="num">
                                      <p:cBhvr additive="base">
                                        <p:cTn id="26" dur="500" fill="hold"/>
                                        <p:tgtEl>
                                          <p:spTgt spid="7887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1" grpId="0" animBg="1" autoUpdateAnimBg="0"/>
      <p:bldP spid="78852" grpId="0" animBg="1"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8418" name="Picture 2" descr="h2"/>
          <p:cNvPicPr>
            <a:picLocks noChangeAspect="1" noChangeArrowheads="1"/>
          </p:cNvPicPr>
          <p:nvPr/>
        </p:nvPicPr>
        <p:blipFill>
          <a:blip r:embed="rId2">
            <a:extLst>
              <a:ext uri="{28A0092B-C50C-407E-A947-70E740481C1C}">
                <a14:useLocalDpi xmlns:a14="http://schemas.microsoft.com/office/drawing/2010/main" val="0"/>
              </a:ext>
            </a:extLst>
          </a:blip>
          <a:srcRect b="8842"/>
          <a:stretch>
            <a:fillRect/>
          </a:stretch>
        </p:blipFill>
        <p:spPr bwMode="auto">
          <a:xfrm>
            <a:off x="609600" y="1752600"/>
            <a:ext cx="8104188" cy="3729038"/>
          </a:xfrm>
          <a:prstGeom prst="rect">
            <a:avLst/>
          </a:prstGeom>
          <a:noFill/>
          <a:extLst>
            <a:ext uri="{909E8E84-426E-40DD-AFC4-6F175D3DCCD1}">
              <a14:hiddenFill xmlns:a14="http://schemas.microsoft.com/office/drawing/2010/main">
                <a:solidFill>
                  <a:srgbClr val="FFFFFF"/>
                </a:solidFill>
              </a14:hiddenFill>
            </a:ext>
          </a:extLst>
        </p:spPr>
      </p:pic>
      <p:sp>
        <p:nvSpPr>
          <p:cNvPr id="188419" name="Rectangle 3"/>
          <p:cNvSpPr>
            <a:spLocks noGrp="1" noChangeArrowheads="1"/>
          </p:cNvSpPr>
          <p:nvPr>
            <p:ph type="title"/>
          </p:nvPr>
        </p:nvSpPr>
        <p:spPr>
          <a:xfrm>
            <a:off x="685800" y="-152400"/>
            <a:ext cx="7772400" cy="1143000"/>
          </a:xfrm>
        </p:spPr>
        <p:txBody>
          <a:bodyPr/>
          <a:lstStyle/>
          <a:p>
            <a:r>
              <a:rPr lang="fr-FR" sz="3600">
                <a:solidFill>
                  <a:schemeClr val="tx1"/>
                </a:solidFill>
                <a:latin typeface="Arial" charset="0"/>
              </a:rPr>
              <a:t>La liaison covalente</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1730" name="Picture 2" descr="A:\Table de Mendé.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8275" y="1295400"/>
            <a:ext cx="6257925" cy="2193925"/>
          </a:xfrm>
          <a:prstGeom prst="rect">
            <a:avLst/>
          </a:prstGeom>
          <a:noFill/>
          <a:extLst>
            <a:ext uri="{909E8E84-426E-40DD-AFC4-6F175D3DCCD1}">
              <a14:hiddenFill xmlns:a14="http://schemas.microsoft.com/office/drawing/2010/main">
                <a:solidFill>
                  <a:srgbClr val="FFFFFF"/>
                </a:solidFill>
              </a14:hiddenFill>
            </a:ext>
          </a:extLst>
        </p:spPr>
      </p:pic>
      <p:grpSp>
        <p:nvGrpSpPr>
          <p:cNvPr id="201731" name="Group 3"/>
          <p:cNvGrpSpPr>
            <a:grpSpLocks/>
          </p:cNvGrpSpPr>
          <p:nvPr/>
        </p:nvGrpSpPr>
        <p:grpSpPr bwMode="auto">
          <a:xfrm>
            <a:off x="746125" y="4114800"/>
            <a:ext cx="2530475" cy="1677988"/>
            <a:chOff x="470" y="2793"/>
            <a:chExt cx="1594" cy="1057"/>
          </a:xfrm>
        </p:grpSpPr>
        <p:sp>
          <p:nvSpPr>
            <p:cNvPr id="201732" name="Rectangle 4"/>
            <p:cNvSpPr>
              <a:spLocks noChangeArrowheads="1"/>
            </p:cNvSpPr>
            <p:nvPr/>
          </p:nvSpPr>
          <p:spPr bwMode="auto">
            <a:xfrm>
              <a:off x="912" y="3600"/>
              <a:ext cx="240" cy="2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01733" name="Rectangle 5"/>
            <p:cNvSpPr>
              <a:spLocks noChangeArrowheads="1"/>
            </p:cNvSpPr>
            <p:nvPr/>
          </p:nvSpPr>
          <p:spPr bwMode="auto">
            <a:xfrm>
              <a:off x="912" y="3168"/>
              <a:ext cx="240" cy="2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01734" name="Rectangle 6"/>
            <p:cNvSpPr>
              <a:spLocks noChangeArrowheads="1"/>
            </p:cNvSpPr>
            <p:nvPr/>
          </p:nvSpPr>
          <p:spPr bwMode="auto">
            <a:xfrm>
              <a:off x="1344" y="2832"/>
              <a:ext cx="240" cy="2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01735" name="Rectangle 7"/>
            <p:cNvSpPr>
              <a:spLocks noChangeArrowheads="1"/>
            </p:cNvSpPr>
            <p:nvPr/>
          </p:nvSpPr>
          <p:spPr bwMode="auto">
            <a:xfrm>
              <a:off x="1584" y="2832"/>
              <a:ext cx="240" cy="2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01736" name="Rectangle 8"/>
            <p:cNvSpPr>
              <a:spLocks noChangeArrowheads="1"/>
            </p:cNvSpPr>
            <p:nvPr/>
          </p:nvSpPr>
          <p:spPr bwMode="auto">
            <a:xfrm>
              <a:off x="1824" y="2832"/>
              <a:ext cx="240" cy="2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01737" name="Line 9"/>
            <p:cNvSpPr>
              <a:spLocks noChangeShapeType="1"/>
            </p:cNvSpPr>
            <p:nvPr/>
          </p:nvSpPr>
          <p:spPr bwMode="auto">
            <a:xfrm flipV="1">
              <a:off x="960" y="3648"/>
              <a:ext cx="0" cy="144"/>
            </a:xfrm>
            <a:prstGeom prst="line">
              <a:avLst/>
            </a:prstGeom>
            <a:noFill/>
            <a:ln w="9525">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01738" name="Line 10"/>
            <p:cNvSpPr>
              <a:spLocks noChangeShapeType="1"/>
            </p:cNvSpPr>
            <p:nvPr/>
          </p:nvSpPr>
          <p:spPr bwMode="auto">
            <a:xfrm flipV="1">
              <a:off x="1728" y="2880"/>
              <a:ext cx="0" cy="144"/>
            </a:xfrm>
            <a:prstGeom prst="line">
              <a:avLst/>
            </a:prstGeom>
            <a:noFill/>
            <a:ln w="9525">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01739" name="Line 11"/>
            <p:cNvSpPr>
              <a:spLocks noChangeShapeType="1"/>
            </p:cNvSpPr>
            <p:nvPr/>
          </p:nvSpPr>
          <p:spPr bwMode="auto">
            <a:xfrm flipV="1">
              <a:off x="1440" y="2880"/>
              <a:ext cx="0" cy="144"/>
            </a:xfrm>
            <a:prstGeom prst="line">
              <a:avLst/>
            </a:prstGeom>
            <a:noFill/>
            <a:ln w="9525">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01740" name="Line 12"/>
            <p:cNvSpPr>
              <a:spLocks noChangeShapeType="1"/>
            </p:cNvSpPr>
            <p:nvPr/>
          </p:nvSpPr>
          <p:spPr bwMode="auto">
            <a:xfrm flipV="1">
              <a:off x="960" y="3216"/>
              <a:ext cx="0" cy="144"/>
            </a:xfrm>
            <a:prstGeom prst="line">
              <a:avLst/>
            </a:prstGeom>
            <a:noFill/>
            <a:ln w="9525">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01741" name="Line 13"/>
            <p:cNvSpPr>
              <a:spLocks noChangeShapeType="1"/>
            </p:cNvSpPr>
            <p:nvPr/>
          </p:nvSpPr>
          <p:spPr bwMode="auto">
            <a:xfrm>
              <a:off x="1056" y="3216"/>
              <a:ext cx="0" cy="144"/>
            </a:xfrm>
            <a:prstGeom prst="line">
              <a:avLst/>
            </a:prstGeom>
            <a:noFill/>
            <a:ln w="9525">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01742" name="Line 14"/>
            <p:cNvSpPr>
              <a:spLocks noChangeShapeType="1"/>
            </p:cNvSpPr>
            <p:nvPr/>
          </p:nvSpPr>
          <p:spPr bwMode="auto">
            <a:xfrm>
              <a:off x="1056" y="3648"/>
              <a:ext cx="0" cy="144"/>
            </a:xfrm>
            <a:prstGeom prst="line">
              <a:avLst/>
            </a:prstGeom>
            <a:noFill/>
            <a:ln w="9525">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01743" name="Text Box 15"/>
            <p:cNvSpPr txBox="1">
              <a:spLocks noChangeArrowheads="1"/>
            </p:cNvSpPr>
            <p:nvPr/>
          </p:nvSpPr>
          <p:spPr bwMode="auto">
            <a:xfrm>
              <a:off x="470" y="3600"/>
              <a:ext cx="258"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2000"/>
                <a:t>1s</a:t>
              </a:r>
            </a:p>
          </p:txBody>
        </p:sp>
        <p:sp>
          <p:nvSpPr>
            <p:cNvPr id="201744" name="Text Box 16"/>
            <p:cNvSpPr txBox="1">
              <a:spLocks noChangeArrowheads="1"/>
            </p:cNvSpPr>
            <p:nvPr/>
          </p:nvSpPr>
          <p:spPr bwMode="auto">
            <a:xfrm>
              <a:off x="518" y="3177"/>
              <a:ext cx="11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sz="2000"/>
            </a:p>
          </p:txBody>
        </p:sp>
        <p:sp>
          <p:nvSpPr>
            <p:cNvPr id="201745" name="Text Box 17"/>
            <p:cNvSpPr txBox="1">
              <a:spLocks noChangeArrowheads="1"/>
            </p:cNvSpPr>
            <p:nvPr/>
          </p:nvSpPr>
          <p:spPr bwMode="auto">
            <a:xfrm>
              <a:off x="480" y="3158"/>
              <a:ext cx="258"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2000"/>
                <a:t>2s</a:t>
              </a:r>
            </a:p>
          </p:txBody>
        </p:sp>
        <p:sp>
          <p:nvSpPr>
            <p:cNvPr id="201746" name="Text Box 18"/>
            <p:cNvSpPr txBox="1">
              <a:spLocks noChangeArrowheads="1"/>
            </p:cNvSpPr>
            <p:nvPr/>
          </p:nvSpPr>
          <p:spPr bwMode="auto">
            <a:xfrm>
              <a:off x="480" y="2793"/>
              <a:ext cx="27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2000"/>
                <a:t>2p</a:t>
              </a:r>
            </a:p>
          </p:txBody>
        </p:sp>
      </p:grpSp>
      <p:sp>
        <p:nvSpPr>
          <p:cNvPr id="201747" name="Text Box 19"/>
          <p:cNvSpPr txBox="1">
            <a:spLocks noChangeArrowheads="1"/>
          </p:cNvSpPr>
          <p:nvPr/>
        </p:nvSpPr>
        <p:spPr bwMode="auto">
          <a:xfrm>
            <a:off x="842963" y="6019800"/>
            <a:ext cx="25860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2000"/>
              <a:t>Atome de carbone isolé</a:t>
            </a:r>
          </a:p>
        </p:txBody>
      </p:sp>
      <p:sp>
        <p:nvSpPr>
          <p:cNvPr id="201748" name="Text Box 20"/>
          <p:cNvSpPr txBox="1">
            <a:spLocks noChangeArrowheads="1"/>
          </p:cNvSpPr>
          <p:nvPr/>
        </p:nvSpPr>
        <p:spPr bwMode="auto">
          <a:xfrm>
            <a:off x="228600" y="0"/>
            <a:ext cx="8686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fr-FR" sz="3600">
                <a:latin typeface="Arial" charset="0"/>
              </a:rPr>
              <a:t>Hybridation : l’atome de carbone</a:t>
            </a:r>
          </a:p>
        </p:txBody>
      </p:sp>
      <p:sp>
        <p:nvSpPr>
          <p:cNvPr id="201749" name="Rectangle 21"/>
          <p:cNvSpPr>
            <a:spLocks noChangeArrowheads="1"/>
          </p:cNvSpPr>
          <p:nvPr/>
        </p:nvSpPr>
        <p:spPr bwMode="auto">
          <a:xfrm>
            <a:off x="6248400" y="1752600"/>
            <a:ext cx="304800" cy="457200"/>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01750" name="Text Box 22"/>
          <p:cNvSpPr txBox="1">
            <a:spLocks noChangeArrowheads="1"/>
          </p:cNvSpPr>
          <p:nvPr/>
        </p:nvSpPr>
        <p:spPr bwMode="auto">
          <a:xfrm>
            <a:off x="5559425" y="5957888"/>
            <a:ext cx="232251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sz="2000"/>
              <a:t>Atome de carbone</a:t>
            </a:r>
          </a:p>
          <a:p>
            <a:pPr algn="ctr"/>
            <a:r>
              <a:rPr lang="fr-FR" sz="2000"/>
              <a:t>combiné : </a:t>
            </a:r>
            <a:r>
              <a:rPr lang="fr-FR" sz="2000">
                <a:solidFill>
                  <a:srgbClr val="FF0000"/>
                </a:solidFill>
              </a:rPr>
              <a:t>tétravalent</a:t>
            </a:r>
            <a:endParaRPr lang="fr-FR" sz="2000"/>
          </a:p>
        </p:txBody>
      </p:sp>
      <p:sp>
        <p:nvSpPr>
          <p:cNvPr id="201751" name="Rectangle 23"/>
          <p:cNvSpPr>
            <a:spLocks noChangeArrowheads="1"/>
          </p:cNvSpPr>
          <p:nvPr/>
        </p:nvSpPr>
        <p:spPr bwMode="auto">
          <a:xfrm>
            <a:off x="6096000" y="5395913"/>
            <a:ext cx="381000" cy="381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01752" name="Rectangle 24"/>
          <p:cNvSpPr>
            <a:spLocks noChangeArrowheads="1"/>
          </p:cNvSpPr>
          <p:nvPr/>
        </p:nvSpPr>
        <p:spPr bwMode="auto">
          <a:xfrm>
            <a:off x="6096000" y="4710113"/>
            <a:ext cx="381000" cy="381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01753" name="Rectangle 25"/>
          <p:cNvSpPr>
            <a:spLocks noChangeArrowheads="1"/>
          </p:cNvSpPr>
          <p:nvPr/>
        </p:nvSpPr>
        <p:spPr bwMode="auto">
          <a:xfrm>
            <a:off x="6781800" y="4176713"/>
            <a:ext cx="381000" cy="381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01754" name="Rectangle 26"/>
          <p:cNvSpPr>
            <a:spLocks noChangeArrowheads="1"/>
          </p:cNvSpPr>
          <p:nvPr/>
        </p:nvSpPr>
        <p:spPr bwMode="auto">
          <a:xfrm>
            <a:off x="7162800" y="4176713"/>
            <a:ext cx="381000" cy="381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01755" name="Rectangle 27"/>
          <p:cNvSpPr>
            <a:spLocks noChangeArrowheads="1"/>
          </p:cNvSpPr>
          <p:nvPr/>
        </p:nvSpPr>
        <p:spPr bwMode="auto">
          <a:xfrm>
            <a:off x="7543800" y="4176713"/>
            <a:ext cx="381000" cy="381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01756" name="Line 28"/>
          <p:cNvSpPr>
            <a:spLocks noChangeShapeType="1"/>
          </p:cNvSpPr>
          <p:nvPr/>
        </p:nvSpPr>
        <p:spPr bwMode="auto">
          <a:xfrm flipV="1">
            <a:off x="6172200" y="5472113"/>
            <a:ext cx="0" cy="228600"/>
          </a:xfrm>
          <a:prstGeom prst="line">
            <a:avLst/>
          </a:prstGeom>
          <a:noFill/>
          <a:ln w="9525">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01757" name="Line 29"/>
          <p:cNvSpPr>
            <a:spLocks noChangeShapeType="1"/>
          </p:cNvSpPr>
          <p:nvPr/>
        </p:nvSpPr>
        <p:spPr bwMode="auto">
          <a:xfrm flipV="1">
            <a:off x="7391400" y="4252913"/>
            <a:ext cx="0" cy="228600"/>
          </a:xfrm>
          <a:prstGeom prst="line">
            <a:avLst/>
          </a:prstGeom>
          <a:noFill/>
          <a:ln w="9525">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01758" name="Line 30"/>
          <p:cNvSpPr>
            <a:spLocks noChangeShapeType="1"/>
          </p:cNvSpPr>
          <p:nvPr/>
        </p:nvSpPr>
        <p:spPr bwMode="auto">
          <a:xfrm flipV="1">
            <a:off x="6934200" y="4252913"/>
            <a:ext cx="0" cy="228600"/>
          </a:xfrm>
          <a:prstGeom prst="line">
            <a:avLst/>
          </a:prstGeom>
          <a:noFill/>
          <a:ln w="9525">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01759" name="Line 31"/>
          <p:cNvSpPr>
            <a:spLocks noChangeShapeType="1"/>
          </p:cNvSpPr>
          <p:nvPr/>
        </p:nvSpPr>
        <p:spPr bwMode="auto">
          <a:xfrm flipV="1">
            <a:off x="6248400" y="4786313"/>
            <a:ext cx="0" cy="228600"/>
          </a:xfrm>
          <a:prstGeom prst="line">
            <a:avLst/>
          </a:prstGeom>
          <a:noFill/>
          <a:ln w="9525">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01760" name="Line 32"/>
          <p:cNvSpPr>
            <a:spLocks noChangeShapeType="1"/>
          </p:cNvSpPr>
          <p:nvPr/>
        </p:nvSpPr>
        <p:spPr bwMode="auto">
          <a:xfrm>
            <a:off x="6324600" y="5472113"/>
            <a:ext cx="0" cy="228600"/>
          </a:xfrm>
          <a:prstGeom prst="line">
            <a:avLst/>
          </a:prstGeom>
          <a:noFill/>
          <a:ln w="9525">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01761" name="Text Box 33"/>
          <p:cNvSpPr txBox="1">
            <a:spLocks noChangeArrowheads="1"/>
          </p:cNvSpPr>
          <p:nvPr/>
        </p:nvSpPr>
        <p:spPr bwMode="auto">
          <a:xfrm>
            <a:off x="5394325" y="5395913"/>
            <a:ext cx="4095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2000"/>
              <a:t>1s</a:t>
            </a:r>
          </a:p>
        </p:txBody>
      </p:sp>
      <p:sp>
        <p:nvSpPr>
          <p:cNvPr id="201762" name="Text Box 34"/>
          <p:cNvSpPr txBox="1">
            <a:spLocks noChangeArrowheads="1"/>
          </p:cNvSpPr>
          <p:nvPr/>
        </p:nvSpPr>
        <p:spPr bwMode="auto">
          <a:xfrm>
            <a:off x="5470525" y="4724400"/>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sz="2000"/>
          </a:p>
        </p:txBody>
      </p:sp>
      <p:sp>
        <p:nvSpPr>
          <p:cNvPr id="201763" name="Text Box 35"/>
          <p:cNvSpPr txBox="1">
            <a:spLocks noChangeArrowheads="1"/>
          </p:cNvSpPr>
          <p:nvPr/>
        </p:nvSpPr>
        <p:spPr bwMode="auto">
          <a:xfrm>
            <a:off x="5410200" y="4694238"/>
            <a:ext cx="4095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2000"/>
              <a:t>2s</a:t>
            </a:r>
          </a:p>
        </p:txBody>
      </p:sp>
      <p:sp>
        <p:nvSpPr>
          <p:cNvPr id="201764" name="Text Box 36"/>
          <p:cNvSpPr txBox="1">
            <a:spLocks noChangeArrowheads="1"/>
          </p:cNvSpPr>
          <p:nvPr/>
        </p:nvSpPr>
        <p:spPr bwMode="auto">
          <a:xfrm>
            <a:off x="5410200" y="4114800"/>
            <a:ext cx="438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2000"/>
              <a:t>2p</a:t>
            </a:r>
          </a:p>
        </p:txBody>
      </p:sp>
      <p:sp>
        <p:nvSpPr>
          <p:cNvPr id="201765" name="Line 37"/>
          <p:cNvSpPr>
            <a:spLocks noChangeShapeType="1"/>
          </p:cNvSpPr>
          <p:nvPr/>
        </p:nvSpPr>
        <p:spPr bwMode="auto">
          <a:xfrm flipV="1">
            <a:off x="7772400" y="4267200"/>
            <a:ext cx="0" cy="228600"/>
          </a:xfrm>
          <a:prstGeom prst="line">
            <a:avLst/>
          </a:prstGeom>
          <a:noFill/>
          <a:ln w="9525">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Text Box 2"/>
          <p:cNvSpPr txBox="1">
            <a:spLocks noChangeArrowheads="1"/>
          </p:cNvSpPr>
          <p:nvPr/>
        </p:nvSpPr>
        <p:spPr bwMode="auto">
          <a:xfrm>
            <a:off x="273050" y="1157288"/>
            <a:ext cx="8640763"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sz="2000"/>
              <a:t>Dans les composés organiques, les orbitales atomiques des atomes de carbone sont </a:t>
            </a:r>
          </a:p>
          <a:p>
            <a:pPr algn="ctr"/>
            <a:endParaRPr lang="fr-FR" sz="2000"/>
          </a:p>
          <a:p>
            <a:pPr algn="ctr"/>
            <a:r>
              <a:rPr lang="fr-FR" sz="2000"/>
              <a:t>« hybridées »</a:t>
            </a:r>
          </a:p>
          <a:p>
            <a:pPr algn="ctr"/>
            <a:endParaRPr lang="fr-FR" sz="2000"/>
          </a:p>
          <a:p>
            <a:pPr algn="ctr"/>
            <a:r>
              <a:rPr lang="fr-FR" sz="2000"/>
              <a:t>Hybridation sp</a:t>
            </a:r>
            <a:r>
              <a:rPr lang="fr-FR" sz="2000" baseline="30000"/>
              <a:t>n</a:t>
            </a:r>
            <a:r>
              <a:rPr lang="fr-FR" sz="2000"/>
              <a:t> des orbitales</a:t>
            </a:r>
          </a:p>
          <a:p>
            <a:pPr algn="ctr"/>
            <a:r>
              <a:rPr lang="fr-FR" sz="2000" i="1"/>
              <a:t>(combinaison des orbitales 2s et n 2p)</a:t>
            </a:r>
            <a:endParaRPr lang="fr-FR" sz="2000"/>
          </a:p>
        </p:txBody>
      </p:sp>
      <p:grpSp>
        <p:nvGrpSpPr>
          <p:cNvPr id="141315" name="Group 3"/>
          <p:cNvGrpSpPr>
            <a:grpSpLocks/>
          </p:cNvGrpSpPr>
          <p:nvPr/>
        </p:nvGrpSpPr>
        <p:grpSpPr bwMode="auto">
          <a:xfrm>
            <a:off x="1143000" y="3124200"/>
            <a:ext cx="7162800" cy="2640013"/>
            <a:chOff x="720" y="2369"/>
            <a:chExt cx="4512" cy="1663"/>
          </a:xfrm>
        </p:grpSpPr>
        <p:sp>
          <p:nvSpPr>
            <p:cNvPr id="141316" name="Text Box 4"/>
            <p:cNvSpPr txBox="1">
              <a:spLocks noChangeArrowheads="1"/>
            </p:cNvSpPr>
            <p:nvPr/>
          </p:nvSpPr>
          <p:spPr bwMode="auto">
            <a:xfrm>
              <a:off x="1008" y="2378"/>
              <a:ext cx="35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a:solidFill>
                    <a:schemeClr val="accent2"/>
                  </a:solidFill>
                </a:rPr>
                <a:t>sp</a:t>
              </a:r>
              <a:r>
                <a:rPr lang="fr-FR" baseline="30000">
                  <a:solidFill>
                    <a:schemeClr val="accent2"/>
                  </a:solidFill>
                </a:rPr>
                <a:t>3</a:t>
              </a:r>
            </a:p>
          </p:txBody>
        </p:sp>
        <p:sp>
          <p:nvSpPr>
            <p:cNvPr id="141317" name="Text Box 5"/>
            <p:cNvSpPr txBox="1">
              <a:spLocks noChangeArrowheads="1"/>
            </p:cNvSpPr>
            <p:nvPr/>
          </p:nvSpPr>
          <p:spPr bwMode="auto">
            <a:xfrm>
              <a:off x="2705" y="2369"/>
              <a:ext cx="35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a:solidFill>
                    <a:schemeClr val="accent2"/>
                  </a:solidFill>
                </a:rPr>
                <a:t>sp</a:t>
              </a:r>
              <a:r>
                <a:rPr lang="fr-FR" baseline="30000">
                  <a:solidFill>
                    <a:schemeClr val="accent2"/>
                  </a:solidFill>
                </a:rPr>
                <a:t>2</a:t>
              </a:r>
            </a:p>
          </p:txBody>
        </p:sp>
        <p:sp>
          <p:nvSpPr>
            <p:cNvPr id="141318" name="Text Box 6"/>
            <p:cNvSpPr txBox="1">
              <a:spLocks noChangeArrowheads="1"/>
            </p:cNvSpPr>
            <p:nvPr/>
          </p:nvSpPr>
          <p:spPr bwMode="auto">
            <a:xfrm>
              <a:off x="4465" y="2369"/>
              <a:ext cx="28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a:solidFill>
                    <a:schemeClr val="accent2"/>
                  </a:solidFill>
                </a:rPr>
                <a:t>sp</a:t>
              </a:r>
              <a:endParaRPr lang="fr-FR" baseline="30000">
                <a:solidFill>
                  <a:schemeClr val="accent2"/>
                </a:solidFill>
              </a:endParaRPr>
            </a:p>
          </p:txBody>
        </p:sp>
        <p:graphicFrame>
          <p:nvGraphicFramePr>
            <p:cNvPr id="141319" name="Object 7"/>
            <p:cNvGraphicFramePr>
              <a:graphicFrameLocks noChangeAspect="1"/>
            </p:cNvGraphicFramePr>
            <p:nvPr/>
          </p:nvGraphicFramePr>
          <p:xfrm>
            <a:off x="720" y="3220"/>
            <a:ext cx="787" cy="812"/>
          </p:xfrm>
          <a:graphic>
            <a:graphicData uri="http://schemas.openxmlformats.org/presentationml/2006/ole">
              <mc:AlternateContent xmlns:mc="http://schemas.openxmlformats.org/markup-compatibility/2006">
                <mc:Choice xmlns:v="urn:schemas-microsoft-com:vml" Requires="v">
                  <p:oleObj spid="_x0000_s235523" name="CS ChemDraw Drawing" r:id="rId3" imgW="784800" imgH="810000" progId="ChemDraw.Document.4.5">
                    <p:embed/>
                  </p:oleObj>
                </mc:Choice>
                <mc:Fallback>
                  <p:oleObj name="CS ChemDraw Drawing" r:id="rId3" imgW="784800" imgH="810000" progId="ChemDraw.Document.4.5">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0" y="3220"/>
                          <a:ext cx="787" cy="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1320" name="Object 8"/>
            <p:cNvGraphicFramePr>
              <a:graphicFrameLocks noChangeAspect="1"/>
            </p:cNvGraphicFramePr>
            <p:nvPr/>
          </p:nvGraphicFramePr>
          <p:xfrm>
            <a:off x="2400" y="3245"/>
            <a:ext cx="927" cy="787"/>
          </p:xfrm>
          <a:graphic>
            <a:graphicData uri="http://schemas.openxmlformats.org/presentationml/2006/ole">
              <mc:AlternateContent xmlns:mc="http://schemas.openxmlformats.org/markup-compatibility/2006">
                <mc:Choice xmlns:v="urn:schemas-microsoft-com:vml" Requires="v">
                  <p:oleObj spid="_x0000_s235524" name="CS ChemDraw Drawing" r:id="rId5" imgW="924480" imgH="784800" progId="ChemDraw.Document.4.5">
                    <p:embed/>
                  </p:oleObj>
                </mc:Choice>
                <mc:Fallback>
                  <p:oleObj name="CS ChemDraw Drawing" r:id="rId5" imgW="924480" imgH="784800" progId="ChemDraw.Document.4.5">
                    <p:embed/>
                    <p:pic>
                      <p:nvPicPr>
                        <p:cNvPr id="0"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00" y="3245"/>
                          <a:ext cx="927" cy="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1321" name="Object 9"/>
            <p:cNvGraphicFramePr>
              <a:graphicFrameLocks noChangeAspect="1"/>
            </p:cNvGraphicFramePr>
            <p:nvPr/>
          </p:nvGraphicFramePr>
          <p:xfrm>
            <a:off x="3947" y="3580"/>
            <a:ext cx="1285" cy="164"/>
          </p:xfrm>
          <a:graphic>
            <a:graphicData uri="http://schemas.openxmlformats.org/presentationml/2006/ole">
              <mc:AlternateContent xmlns:mc="http://schemas.openxmlformats.org/markup-compatibility/2006">
                <mc:Choice xmlns:v="urn:schemas-microsoft-com:vml" Requires="v">
                  <p:oleObj spid="_x0000_s235525" name="CS ChemDraw Drawing" r:id="rId7" imgW="1277640" imgH="164880" progId="ChemDraw.Document.4.5">
                    <p:embed/>
                  </p:oleObj>
                </mc:Choice>
                <mc:Fallback>
                  <p:oleObj name="CS ChemDraw Drawing" r:id="rId7" imgW="1277640" imgH="164880" progId="ChemDraw.Document.4.5">
                    <p:embed/>
                    <p:pic>
                      <p:nvPicPr>
                        <p:cNvPr id="0" name="Object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47" y="3580"/>
                          <a:ext cx="1285" cy="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1322" name="AutoShape 10"/>
            <p:cNvSpPr>
              <a:spLocks noChangeArrowheads="1"/>
            </p:cNvSpPr>
            <p:nvPr/>
          </p:nvSpPr>
          <p:spPr bwMode="auto">
            <a:xfrm>
              <a:off x="1056" y="2688"/>
              <a:ext cx="144" cy="480"/>
            </a:xfrm>
            <a:prstGeom prst="downArrow">
              <a:avLst>
                <a:gd name="adj1" fmla="val 50000"/>
                <a:gd name="adj2" fmla="val 83333"/>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41323" name="AutoShape 11"/>
            <p:cNvSpPr>
              <a:spLocks noChangeArrowheads="1"/>
            </p:cNvSpPr>
            <p:nvPr/>
          </p:nvSpPr>
          <p:spPr bwMode="auto">
            <a:xfrm>
              <a:off x="2784" y="2688"/>
              <a:ext cx="144" cy="480"/>
            </a:xfrm>
            <a:prstGeom prst="downArrow">
              <a:avLst>
                <a:gd name="adj1" fmla="val 50000"/>
                <a:gd name="adj2" fmla="val 83333"/>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41324" name="AutoShape 12"/>
            <p:cNvSpPr>
              <a:spLocks noChangeArrowheads="1"/>
            </p:cNvSpPr>
            <p:nvPr/>
          </p:nvSpPr>
          <p:spPr bwMode="auto">
            <a:xfrm>
              <a:off x="4512" y="2688"/>
              <a:ext cx="144" cy="480"/>
            </a:xfrm>
            <a:prstGeom prst="downArrow">
              <a:avLst>
                <a:gd name="adj1" fmla="val 50000"/>
                <a:gd name="adj2" fmla="val 83333"/>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sp>
        <p:nvSpPr>
          <p:cNvPr id="141325" name="Text Box 13"/>
          <p:cNvSpPr txBox="1">
            <a:spLocks noChangeArrowheads="1"/>
          </p:cNvSpPr>
          <p:nvPr/>
        </p:nvSpPr>
        <p:spPr bwMode="auto">
          <a:xfrm>
            <a:off x="4030663" y="5957888"/>
            <a:ext cx="10858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sz="2000"/>
              <a:t>Ethylène</a:t>
            </a:r>
          </a:p>
        </p:txBody>
      </p:sp>
      <p:sp>
        <p:nvSpPr>
          <p:cNvPr id="141326" name="Text Box 14"/>
          <p:cNvSpPr txBox="1">
            <a:spLocks noChangeArrowheads="1"/>
          </p:cNvSpPr>
          <p:nvPr/>
        </p:nvSpPr>
        <p:spPr bwMode="auto">
          <a:xfrm>
            <a:off x="6711950" y="5943600"/>
            <a:ext cx="12128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sz="2000"/>
              <a:t>Acétylène</a:t>
            </a:r>
          </a:p>
        </p:txBody>
      </p:sp>
      <p:sp>
        <p:nvSpPr>
          <p:cNvPr id="141327" name="Text Box 15"/>
          <p:cNvSpPr txBox="1">
            <a:spLocks noChangeArrowheads="1"/>
          </p:cNvSpPr>
          <p:nvPr/>
        </p:nvSpPr>
        <p:spPr bwMode="auto">
          <a:xfrm>
            <a:off x="1290638" y="5943600"/>
            <a:ext cx="10715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sz="2000"/>
              <a:t>Méthane</a:t>
            </a:r>
          </a:p>
        </p:txBody>
      </p:sp>
      <p:sp>
        <p:nvSpPr>
          <p:cNvPr id="141328" name="Text Box 16"/>
          <p:cNvSpPr txBox="1">
            <a:spLocks noChangeArrowheads="1"/>
          </p:cNvSpPr>
          <p:nvPr/>
        </p:nvSpPr>
        <p:spPr bwMode="auto">
          <a:xfrm>
            <a:off x="3305175" y="46038"/>
            <a:ext cx="2495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sz="3600">
                <a:latin typeface="Arial" charset="0"/>
              </a:rPr>
              <a:t>Hybridation</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62" name="Picture 2" descr="A:\methan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1231900"/>
            <a:ext cx="2362200" cy="2197100"/>
          </a:xfrm>
          <a:prstGeom prst="rect">
            <a:avLst/>
          </a:prstGeom>
          <a:noFill/>
          <a:extLst>
            <a:ext uri="{909E8E84-426E-40DD-AFC4-6F175D3DCCD1}">
              <a14:hiddenFill xmlns:a14="http://schemas.microsoft.com/office/drawing/2010/main">
                <a:solidFill>
                  <a:srgbClr val="FFFFFF"/>
                </a:solidFill>
              </a14:hiddenFill>
            </a:ext>
          </a:extLst>
        </p:spPr>
      </p:pic>
      <p:pic>
        <p:nvPicPr>
          <p:cNvPr id="143363" name="Picture 3" descr="C:\Mes documents\CH4 Niveaux énergétique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60550" y="3733800"/>
            <a:ext cx="5454650" cy="3019425"/>
          </a:xfrm>
          <a:prstGeom prst="rect">
            <a:avLst/>
          </a:prstGeom>
          <a:noFill/>
          <a:extLst>
            <a:ext uri="{909E8E84-426E-40DD-AFC4-6F175D3DCCD1}">
              <a14:hiddenFill xmlns:a14="http://schemas.microsoft.com/office/drawing/2010/main">
                <a:solidFill>
                  <a:srgbClr val="FFFFFF"/>
                </a:solidFill>
              </a14:hiddenFill>
            </a:ext>
          </a:extLst>
        </p:spPr>
      </p:pic>
      <p:sp>
        <p:nvSpPr>
          <p:cNvPr id="143364" name="Text Box 4"/>
          <p:cNvSpPr txBox="1">
            <a:spLocks noChangeArrowheads="1"/>
          </p:cNvSpPr>
          <p:nvPr/>
        </p:nvSpPr>
        <p:spPr bwMode="auto">
          <a:xfrm>
            <a:off x="1146175" y="46038"/>
            <a:ext cx="68643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sz="3600">
                <a:latin typeface="Arial" charset="0"/>
              </a:rPr>
              <a:t>Hybridation sp</a:t>
            </a:r>
            <a:r>
              <a:rPr lang="fr-FR" sz="3600" baseline="30000">
                <a:latin typeface="Arial" charset="0"/>
              </a:rPr>
              <a:t>3 </a:t>
            </a:r>
            <a:r>
              <a:rPr lang="fr-FR" sz="3600">
                <a:latin typeface="Arial" charset="0"/>
              </a:rPr>
              <a:t>: cas du méthane</a:t>
            </a:r>
          </a:p>
        </p:txBody>
      </p:sp>
      <p:grpSp>
        <p:nvGrpSpPr>
          <p:cNvPr id="143365" name="Group 5"/>
          <p:cNvGrpSpPr>
            <a:grpSpLocks/>
          </p:cNvGrpSpPr>
          <p:nvPr/>
        </p:nvGrpSpPr>
        <p:grpSpPr bwMode="auto">
          <a:xfrm>
            <a:off x="762000" y="1066800"/>
            <a:ext cx="3313113" cy="2667000"/>
            <a:chOff x="480" y="576"/>
            <a:chExt cx="2087" cy="1680"/>
          </a:xfrm>
        </p:grpSpPr>
        <p:grpSp>
          <p:nvGrpSpPr>
            <p:cNvPr id="143366" name="Group 6"/>
            <p:cNvGrpSpPr>
              <a:grpSpLocks/>
            </p:cNvGrpSpPr>
            <p:nvPr/>
          </p:nvGrpSpPr>
          <p:grpSpPr bwMode="auto">
            <a:xfrm>
              <a:off x="480" y="720"/>
              <a:ext cx="1516" cy="1536"/>
              <a:chOff x="2400" y="2256"/>
              <a:chExt cx="1516" cy="1536"/>
            </a:xfrm>
          </p:grpSpPr>
          <p:pic>
            <p:nvPicPr>
              <p:cNvPr id="143367" name="Picture 7" descr="C:\Mes documents\CH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00" y="2256"/>
                <a:ext cx="1516" cy="1536"/>
              </a:xfrm>
              <a:prstGeom prst="rect">
                <a:avLst/>
              </a:prstGeom>
              <a:noFill/>
              <a:extLst>
                <a:ext uri="{909E8E84-426E-40DD-AFC4-6F175D3DCCD1}">
                  <a14:hiddenFill xmlns:a14="http://schemas.microsoft.com/office/drawing/2010/main">
                    <a:solidFill>
                      <a:srgbClr val="FFFFFF"/>
                    </a:solidFill>
                  </a14:hiddenFill>
                </a:ext>
              </a:extLst>
            </p:spPr>
          </p:pic>
          <p:sp>
            <p:nvSpPr>
              <p:cNvPr id="143368" name="Rectangle 8"/>
              <p:cNvSpPr>
                <a:spLocks noChangeArrowheads="1"/>
              </p:cNvSpPr>
              <p:nvPr/>
            </p:nvSpPr>
            <p:spPr bwMode="auto">
              <a:xfrm>
                <a:off x="2400" y="3600"/>
                <a:ext cx="768" cy="19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43369" name="Rectangle 9"/>
              <p:cNvSpPr>
                <a:spLocks noChangeArrowheads="1"/>
              </p:cNvSpPr>
              <p:nvPr/>
            </p:nvSpPr>
            <p:spPr bwMode="auto">
              <a:xfrm>
                <a:off x="2400" y="2304"/>
                <a:ext cx="192" cy="9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sp>
          <p:nvSpPr>
            <p:cNvPr id="143370" name="Arc 10"/>
            <p:cNvSpPr>
              <a:spLocks/>
            </p:cNvSpPr>
            <p:nvPr/>
          </p:nvSpPr>
          <p:spPr bwMode="auto">
            <a:xfrm>
              <a:off x="1296" y="576"/>
              <a:ext cx="816" cy="1056"/>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FF0000"/>
              </a:solidFill>
              <a:round/>
              <a:headEnd type="arrow"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43371" name="Text Box 11"/>
            <p:cNvSpPr txBox="1">
              <a:spLocks noChangeArrowheads="1"/>
            </p:cNvSpPr>
            <p:nvPr/>
          </p:nvSpPr>
          <p:spPr bwMode="auto">
            <a:xfrm>
              <a:off x="1894" y="854"/>
              <a:ext cx="67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sz="2000">
                  <a:solidFill>
                    <a:srgbClr val="FF0000"/>
                  </a:solidFill>
                </a:rPr>
                <a:t>109° 28’</a:t>
              </a:r>
              <a:endParaRPr lang="fr-FR" sz="2000"/>
            </a:p>
          </p:txBody>
        </p:sp>
      </p:grpSp>
      <p:sp>
        <p:nvSpPr>
          <p:cNvPr id="143372" name="Text Box 12"/>
          <p:cNvSpPr txBox="1">
            <a:spLocks noChangeArrowheads="1"/>
          </p:cNvSpPr>
          <p:nvPr/>
        </p:nvSpPr>
        <p:spPr bwMode="auto">
          <a:xfrm>
            <a:off x="3894138" y="2133600"/>
            <a:ext cx="13636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sz="2000">
                <a:solidFill>
                  <a:schemeClr val="accent2"/>
                </a:solidFill>
              </a:rPr>
              <a:t>4 liaisons</a:t>
            </a:r>
            <a:r>
              <a:rPr lang="fr-FR" sz="2000">
                <a:solidFill>
                  <a:schemeClr val="accent2"/>
                </a:solidFill>
                <a:latin typeface="Symbol" pitchFamily="18" charset="2"/>
              </a:rPr>
              <a:t> s</a:t>
            </a:r>
            <a:endParaRPr lang="fr-FR" sz="2000">
              <a:solidFill>
                <a:schemeClr val="accent2"/>
              </a:solidFil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Freeform 2"/>
          <p:cNvSpPr>
            <a:spLocks/>
          </p:cNvSpPr>
          <p:nvPr/>
        </p:nvSpPr>
        <p:spPr bwMode="auto">
          <a:xfrm flipV="1">
            <a:off x="6400800" y="5486400"/>
            <a:ext cx="1200150" cy="939800"/>
          </a:xfrm>
          <a:custGeom>
            <a:avLst/>
            <a:gdLst>
              <a:gd name="T0" fmla="*/ 64 w 756"/>
              <a:gd name="T1" fmla="*/ 592 h 592"/>
              <a:gd name="T2" fmla="*/ 16 w 756"/>
              <a:gd name="T3" fmla="*/ 400 h 592"/>
              <a:gd name="T4" fmla="*/ 16 w 756"/>
              <a:gd name="T5" fmla="*/ 220 h 592"/>
              <a:gd name="T6" fmla="*/ 112 w 756"/>
              <a:gd name="T7" fmla="*/ 112 h 592"/>
              <a:gd name="T8" fmla="*/ 232 w 756"/>
              <a:gd name="T9" fmla="*/ 40 h 592"/>
              <a:gd name="T10" fmla="*/ 400 w 756"/>
              <a:gd name="T11" fmla="*/ 4 h 592"/>
              <a:gd name="T12" fmla="*/ 592 w 756"/>
              <a:gd name="T13" fmla="*/ 64 h 592"/>
              <a:gd name="T14" fmla="*/ 688 w 756"/>
              <a:gd name="T15" fmla="*/ 148 h 592"/>
              <a:gd name="T16" fmla="*/ 748 w 756"/>
              <a:gd name="T17" fmla="*/ 256 h 592"/>
              <a:gd name="T18" fmla="*/ 736 w 756"/>
              <a:gd name="T19" fmla="*/ 412 h 592"/>
              <a:gd name="T20" fmla="*/ 712 w 756"/>
              <a:gd name="T21" fmla="*/ 592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56" h="592">
                <a:moveTo>
                  <a:pt x="64" y="592"/>
                </a:moveTo>
                <a:cubicBezTo>
                  <a:pt x="48" y="524"/>
                  <a:pt x="24" y="462"/>
                  <a:pt x="16" y="400"/>
                </a:cubicBezTo>
                <a:cubicBezTo>
                  <a:pt x="8" y="338"/>
                  <a:pt x="0" y="268"/>
                  <a:pt x="16" y="220"/>
                </a:cubicBezTo>
                <a:cubicBezTo>
                  <a:pt x="32" y="172"/>
                  <a:pt x="76" y="142"/>
                  <a:pt x="112" y="112"/>
                </a:cubicBezTo>
                <a:cubicBezTo>
                  <a:pt x="148" y="82"/>
                  <a:pt x="184" y="58"/>
                  <a:pt x="232" y="40"/>
                </a:cubicBezTo>
                <a:cubicBezTo>
                  <a:pt x="280" y="22"/>
                  <a:pt x="340" y="0"/>
                  <a:pt x="400" y="4"/>
                </a:cubicBezTo>
                <a:cubicBezTo>
                  <a:pt x="460" y="8"/>
                  <a:pt x="544" y="40"/>
                  <a:pt x="592" y="64"/>
                </a:cubicBezTo>
                <a:cubicBezTo>
                  <a:pt x="640" y="88"/>
                  <a:pt x="662" y="116"/>
                  <a:pt x="688" y="148"/>
                </a:cubicBezTo>
                <a:cubicBezTo>
                  <a:pt x="714" y="180"/>
                  <a:pt x="740" y="212"/>
                  <a:pt x="748" y="256"/>
                </a:cubicBezTo>
                <a:cubicBezTo>
                  <a:pt x="756" y="300"/>
                  <a:pt x="742" y="356"/>
                  <a:pt x="736" y="412"/>
                </a:cubicBezTo>
                <a:cubicBezTo>
                  <a:pt x="730" y="468"/>
                  <a:pt x="717" y="555"/>
                  <a:pt x="712" y="592"/>
                </a:cubicBezTo>
              </a:path>
            </a:pathLst>
          </a:cu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44387" name="Text Box 3"/>
          <p:cNvSpPr txBox="1">
            <a:spLocks noChangeArrowheads="1"/>
          </p:cNvSpPr>
          <p:nvPr/>
        </p:nvSpPr>
        <p:spPr bwMode="auto">
          <a:xfrm>
            <a:off x="1071563" y="46038"/>
            <a:ext cx="70167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sz="3600">
                <a:latin typeface="Arial" charset="0"/>
              </a:rPr>
              <a:t>Hybridation sp</a:t>
            </a:r>
            <a:r>
              <a:rPr lang="fr-FR" sz="3600" baseline="30000">
                <a:latin typeface="Arial" charset="0"/>
              </a:rPr>
              <a:t>2 </a:t>
            </a:r>
            <a:r>
              <a:rPr lang="fr-FR" sz="3600">
                <a:latin typeface="Arial" charset="0"/>
              </a:rPr>
              <a:t>: cas de l’éthylène</a:t>
            </a:r>
          </a:p>
        </p:txBody>
      </p:sp>
      <p:graphicFrame>
        <p:nvGraphicFramePr>
          <p:cNvPr id="144388" name="Object 4"/>
          <p:cNvGraphicFramePr>
            <a:graphicFrameLocks noChangeAspect="1"/>
          </p:cNvGraphicFramePr>
          <p:nvPr/>
        </p:nvGraphicFramePr>
        <p:xfrm>
          <a:off x="1104900" y="1752600"/>
          <a:ext cx="1866900" cy="1843088"/>
        </p:xfrm>
        <a:graphic>
          <a:graphicData uri="http://schemas.openxmlformats.org/presentationml/2006/ole">
            <mc:AlternateContent xmlns:mc="http://schemas.openxmlformats.org/markup-compatibility/2006">
              <mc:Choice xmlns:v="urn:schemas-microsoft-com:vml" Requires="v">
                <p:oleObj spid="_x0000_s236548" name="CS ChemDraw Drawing" r:id="rId3" imgW="1866600" imgH="1843920" progId="ChemDraw.Document.4.5">
                  <p:embed/>
                </p:oleObj>
              </mc:Choice>
              <mc:Fallback>
                <p:oleObj name="CS ChemDraw Drawing" r:id="rId3" imgW="1866600" imgH="1843920" progId="ChemDraw.Document.4.5">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4900" y="1752600"/>
                        <a:ext cx="1866900" cy="1843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4389" name="Object 5"/>
          <p:cNvGraphicFramePr>
            <a:graphicFrameLocks noChangeAspect="1"/>
          </p:cNvGraphicFramePr>
          <p:nvPr/>
        </p:nvGraphicFramePr>
        <p:xfrm>
          <a:off x="4953000" y="1600200"/>
          <a:ext cx="3552825" cy="2405063"/>
        </p:xfrm>
        <a:graphic>
          <a:graphicData uri="http://schemas.openxmlformats.org/presentationml/2006/ole">
            <mc:AlternateContent xmlns:mc="http://schemas.openxmlformats.org/markup-compatibility/2006">
              <mc:Choice xmlns:v="urn:schemas-microsoft-com:vml" Requires="v">
                <p:oleObj spid="_x0000_s236549" name="CS ChemDraw Drawing" r:id="rId5" imgW="3553200" imgH="2405160" progId="ChemDraw.Document.4.5">
                  <p:embed/>
                </p:oleObj>
              </mc:Choice>
              <mc:Fallback>
                <p:oleObj name="CS ChemDraw Drawing" r:id="rId5" imgW="3553200" imgH="2405160" progId="ChemDraw.Document.4.5">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53000" y="1600200"/>
                        <a:ext cx="3552825" cy="2405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4390" name="Object 6"/>
          <p:cNvGraphicFramePr>
            <a:graphicFrameLocks noChangeAspect="1"/>
          </p:cNvGraphicFramePr>
          <p:nvPr/>
        </p:nvGraphicFramePr>
        <p:xfrm>
          <a:off x="228600" y="4724400"/>
          <a:ext cx="3886200" cy="1581150"/>
        </p:xfrm>
        <a:graphic>
          <a:graphicData uri="http://schemas.openxmlformats.org/presentationml/2006/ole">
            <mc:AlternateContent xmlns:mc="http://schemas.openxmlformats.org/markup-compatibility/2006">
              <mc:Choice xmlns:v="urn:schemas-microsoft-com:vml" Requires="v">
                <p:oleObj spid="_x0000_s236550" name="CS ChemDraw Drawing" r:id="rId7" imgW="3886200" imgH="1582200" progId="ChemDraw.Document.4.5">
                  <p:embed/>
                </p:oleObj>
              </mc:Choice>
              <mc:Fallback>
                <p:oleObj name="CS ChemDraw Drawing" r:id="rId7" imgW="3886200" imgH="1582200" progId="ChemDraw.Document.4.5">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600" y="4724400"/>
                        <a:ext cx="3886200" cy="158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4391" name="Object 7"/>
          <p:cNvGraphicFramePr>
            <a:graphicFrameLocks noChangeAspect="1"/>
          </p:cNvGraphicFramePr>
          <p:nvPr/>
        </p:nvGraphicFramePr>
        <p:xfrm>
          <a:off x="4572000" y="5029200"/>
          <a:ext cx="3886200" cy="1143000"/>
        </p:xfrm>
        <a:graphic>
          <a:graphicData uri="http://schemas.openxmlformats.org/presentationml/2006/ole">
            <mc:AlternateContent xmlns:mc="http://schemas.openxmlformats.org/markup-compatibility/2006">
              <mc:Choice xmlns:v="urn:schemas-microsoft-com:vml" Requires="v">
                <p:oleObj spid="_x0000_s236551" name="CS ChemDraw Drawing" r:id="rId9" imgW="3886200" imgH="1143000" progId="ChemDraw.Document.4.5">
                  <p:embed/>
                </p:oleObj>
              </mc:Choice>
              <mc:Fallback>
                <p:oleObj name="CS ChemDraw Drawing" r:id="rId9" imgW="3886200" imgH="1143000" progId="ChemDraw.Document.4.5">
                  <p:embed/>
                  <p:pic>
                    <p:nvPicPr>
                      <p:cNvPr id="0"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72000" y="5029200"/>
                        <a:ext cx="3886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4392" name="Freeform 8"/>
          <p:cNvSpPr>
            <a:spLocks/>
          </p:cNvSpPr>
          <p:nvPr/>
        </p:nvSpPr>
        <p:spPr bwMode="auto">
          <a:xfrm>
            <a:off x="6375400" y="4546600"/>
            <a:ext cx="1200150" cy="939800"/>
          </a:xfrm>
          <a:custGeom>
            <a:avLst/>
            <a:gdLst>
              <a:gd name="T0" fmla="*/ 64 w 756"/>
              <a:gd name="T1" fmla="*/ 592 h 592"/>
              <a:gd name="T2" fmla="*/ 16 w 756"/>
              <a:gd name="T3" fmla="*/ 400 h 592"/>
              <a:gd name="T4" fmla="*/ 16 w 756"/>
              <a:gd name="T5" fmla="*/ 220 h 592"/>
              <a:gd name="T6" fmla="*/ 112 w 756"/>
              <a:gd name="T7" fmla="*/ 112 h 592"/>
              <a:gd name="T8" fmla="*/ 232 w 756"/>
              <a:gd name="T9" fmla="*/ 40 h 592"/>
              <a:gd name="T10" fmla="*/ 400 w 756"/>
              <a:gd name="T11" fmla="*/ 4 h 592"/>
              <a:gd name="T12" fmla="*/ 592 w 756"/>
              <a:gd name="T13" fmla="*/ 64 h 592"/>
              <a:gd name="T14" fmla="*/ 688 w 756"/>
              <a:gd name="T15" fmla="*/ 148 h 592"/>
              <a:gd name="T16" fmla="*/ 748 w 756"/>
              <a:gd name="T17" fmla="*/ 256 h 592"/>
              <a:gd name="T18" fmla="*/ 736 w 756"/>
              <a:gd name="T19" fmla="*/ 412 h 592"/>
              <a:gd name="T20" fmla="*/ 712 w 756"/>
              <a:gd name="T21" fmla="*/ 592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56" h="592">
                <a:moveTo>
                  <a:pt x="64" y="592"/>
                </a:moveTo>
                <a:cubicBezTo>
                  <a:pt x="48" y="524"/>
                  <a:pt x="24" y="462"/>
                  <a:pt x="16" y="400"/>
                </a:cubicBezTo>
                <a:cubicBezTo>
                  <a:pt x="8" y="338"/>
                  <a:pt x="0" y="268"/>
                  <a:pt x="16" y="220"/>
                </a:cubicBezTo>
                <a:cubicBezTo>
                  <a:pt x="32" y="172"/>
                  <a:pt x="76" y="142"/>
                  <a:pt x="112" y="112"/>
                </a:cubicBezTo>
                <a:cubicBezTo>
                  <a:pt x="148" y="82"/>
                  <a:pt x="184" y="58"/>
                  <a:pt x="232" y="40"/>
                </a:cubicBezTo>
                <a:cubicBezTo>
                  <a:pt x="280" y="22"/>
                  <a:pt x="340" y="0"/>
                  <a:pt x="400" y="4"/>
                </a:cubicBezTo>
                <a:cubicBezTo>
                  <a:pt x="460" y="8"/>
                  <a:pt x="544" y="40"/>
                  <a:pt x="592" y="64"/>
                </a:cubicBezTo>
                <a:cubicBezTo>
                  <a:pt x="640" y="88"/>
                  <a:pt x="662" y="116"/>
                  <a:pt x="688" y="148"/>
                </a:cubicBezTo>
                <a:cubicBezTo>
                  <a:pt x="714" y="180"/>
                  <a:pt x="740" y="212"/>
                  <a:pt x="748" y="256"/>
                </a:cubicBezTo>
                <a:cubicBezTo>
                  <a:pt x="756" y="300"/>
                  <a:pt x="742" y="356"/>
                  <a:pt x="736" y="412"/>
                </a:cubicBezTo>
                <a:cubicBezTo>
                  <a:pt x="730" y="468"/>
                  <a:pt x="717" y="555"/>
                  <a:pt x="712" y="592"/>
                </a:cubicBezTo>
              </a:path>
            </a:pathLst>
          </a:cu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44393" name="Freeform 9"/>
          <p:cNvSpPr>
            <a:spLocks/>
          </p:cNvSpPr>
          <p:nvPr/>
        </p:nvSpPr>
        <p:spPr bwMode="auto">
          <a:xfrm>
            <a:off x="6477000" y="4927600"/>
            <a:ext cx="990600" cy="558800"/>
          </a:xfrm>
          <a:custGeom>
            <a:avLst/>
            <a:gdLst>
              <a:gd name="T0" fmla="*/ 0 w 624"/>
              <a:gd name="T1" fmla="*/ 352 h 352"/>
              <a:gd name="T2" fmla="*/ 48 w 624"/>
              <a:gd name="T3" fmla="*/ 208 h 352"/>
              <a:gd name="T4" fmla="*/ 96 w 624"/>
              <a:gd name="T5" fmla="*/ 112 h 352"/>
              <a:gd name="T6" fmla="*/ 192 w 624"/>
              <a:gd name="T7" fmla="*/ 16 h 352"/>
              <a:gd name="T8" fmla="*/ 432 w 624"/>
              <a:gd name="T9" fmla="*/ 16 h 352"/>
              <a:gd name="T10" fmla="*/ 528 w 624"/>
              <a:gd name="T11" fmla="*/ 112 h 352"/>
              <a:gd name="T12" fmla="*/ 576 w 624"/>
              <a:gd name="T13" fmla="*/ 256 h 352"/>
              <a:gd name="T14" fmla="*/ 624 w 624"/>
              <a:gd name="T15" fmla="*/ 352 h 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4" h="352">
                <a:moveTo>
                  <a:pt x="0" y="352"/>
                </a:moveTo>
                <a:cubicBezTo>
                  <a:pt x="16" y="300"/>
                  <a:pt x="32" y="248"/>
                  <a:pt x="48" y="208"/>
                </a:cubicBezTo>
                <a:cubicBezTo>
                  <a:pt x="64" y="168"/>
                  <a:pt x="72" y="144"/>
                  <a:pt x="96" y="112"/>
                </a:cubicBezTo>
                <a:cubicBezTo>
                  <a:pt x="120" y="80"/>
                  <a:pt x="136" y="32"/>
                  <a:pt x="192" y="16"/>
                </a:cubicBezTo>
                <a:cubicBezTo>
                  <a:pt x="248" y="0"/>
                  <a:pt x="376" y="0"/>
                  <a:pt x="432" y="16"/>
                </a:cubicBezTo>
                <a:cubicBezTo>
                  <a:pt x="488" y="32"/>
                  <a:pt x="504" y="72"/>
                  <a:pt x="528" y="112"/>
                </a:cubicBezTo>
                <a:cubicBezTo>
                  <a:pt x="552" y="152"/>
                  <a:pt x="560" y="216"/>
                  <a:pt x="576" y="256"/>
                </a:cubicBezTo>
                <a:cubicBezTo>
                  <a:pt x="592" y="296"/>
                  <a:pt x="608" y="324"/>
                  <a:pt x="624" y="352"/>
                </a:cubicBezTo>
              </a:path>
            </a:pathLst>
          </a:custGeom>
          <a:solidFill>
            <a:schemeClr val="bg1"/>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44394" name="Freeform 10"/>
          <p:cNvSpPr>
            <a:spLocks/>
          </p:cNvSpPr>
          <p:nvPr/>
        </p:nvSpPr>
        <p:spPr bwMode="auto">
          <a:xfrm flipV="1">
            <a:off x="6502400" y="5486400"/>
            <a:ext cx="990600" cy="558800"/>
          </a:xfrm>
          <a:custGeom>
            <a:avLst/>
            <a:gdLst>
              <a:gd name="T0" fmla="*/ 0 w 624"/>
              <a:gd name="T1" fmla="*/ 352 h 352"/>
              <a:gd name="T2" fmla="*/ 48 w 624"/>
              <a:gd name="T3" fmla="*/ 208 h 352"/>
              <a:gd name="T4" fmla="*/ 96 w 624"/>
              <a:gd name="T5" fmla="*/ 112 h 352"/>
              <a:gd name="T6" fmla="*/ 192 w 624"/>
              <a:gd name="T7" fmla="*/ 16 h 352"/>
              <a:gd name="T8" fmla="*/ 432 w 624"/>
              <a:gd name="T9" fmla="*/ 16 h 352"/>
              <a:gd name="T10" fmla="*/ 528 w 624"/>
              <a:gd name="T11" fmla="*/ 112 h 352"/>
              <a:gd name="T12" fmla="*/ 576 w 624"/>
              <a:gd name="T13" fmla="*/ 256 h 352"/>
              <a:gd name="T14" fmla="*/ 624 w 624"/>
              <a:gd name="T15" fmla="*/ 352 h 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4" h="352">
                <a:moveTo>
                  <a:pt x="0" y="352"/>
                </a:moveTo>
                <a:cubicBezTo>
                  <a:pt x="16" y="300"/>
                  <a:pt x="32" y="248"/>
                  <a:pt x="48" y="208"/>
                </a:cubicBezTo>
                <a:cubicBezTo>
                  <a:pt x="64" y="168"/>
                  <a:pt x="72" y="144"/>
                  <a:pt x="96" y="112"/>
                </a:cubicBezTo>
                <a:cubicBezTo>
                  <a:pt x="120" y="80"/>
                  <a:pt x="136" y="32"/>
                  <a:pt x="192" y="16"/>
                </a:cubicBezTo>
                <a:cubicBezTo>
                  <a:pt x="248" y="0"/>
                  <a:pt x="376" y="0"/>
                  <a:pt x="432" y="16"/>
                </a:cubicBezTo>
                <a:cubicBezTo>
                  <a:pt x="488" y="32"/>
                  <a:pt x="504" y="72"/>
                  <a:pt x="528" y="112"/>
                </a:cubicBezTo>
                <a:cubicBezTo>
                  <a:pt x="552" y="152"/>
                  <a:pt x="560" y="216"/>
                  <a:pt x="576" y="256"/>
                </a:cubicBezTo>
                <a:cubicBezTo>
                  <a:pt x="592" y="296"/>
                  <a:pt x="608" y="324"/>
                  <a:pt x="624" y="352"/>
                </a:cubicBezTo>
              </a:path>
            </a:pathLst>
          </a:custGeom>
          <a:solidFill>
            <a:schemeClr val="bg1"/>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44395" name="Line 11"/>
          <p:cNvSpPr>
            <a:spLocks noChangeShapeType="1"/>
          </p:cNvSpPr>
          <p:nvPr/>
        </p:nvSpPr>
        <p:spPr bwMode="auto">
          <a:xfrm>
            <a:off x="6477000" y="5486400"/>
            <a:ext cx="990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44396" name="Text Box 12"/>
          <p:cNvSpPr txBox="1">
            <a:spLocks noChangeArrowheads="1"/>
          </p:cNvSpPr>
          <p:nvPr/>
        </p:nvSpPr>
        <p:spPr bwMode="auto">
          <a:xfrm>
            <a:off x="2286000" y="1600200"/>
            <a:ext cx="6667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sz="2000">
                <a:solidFill>
                  <a:srgbClr val="FF0000"/>
                </a:solidFill>
              </a:rPr>
              <a:t>120°</a:t>
            </a:r>
            <a:endParaRPr lang="fr-FR" sz="2000"/>
          </a:p>
        </p:txBody>
      </p:sp>
      <p:sp>
        <p:nvSpPr>
          <p:cNvPr id="144397" name="Text Box 13"/>
          <p:cNvSpPr txBox="1">
            <a:spLocks noChangeArrowheads="1"/>
          </p:cNvSpPr>
          <p:nvPr/>
        </p:nvSpPr>
        <p:spPr bwMode="auto">
          <a:xfrm>
            <a:off x="582613" y="3671888"/>
            <a:ext cx="26209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2000"/>
              <a:t>Atome de C hybridé sp</a:t>
            </a:r>
            <a:r>
              <a:rPr lang="fr-FR" sz="2000" baseline="30000"/>
              <a:t>2</a:t>
            </a:r>
            <a:endParaRPr lang="fr-FR" sz="2000"/>
          </a:p>
        </p:txBody>
      </p:sp>
      <p:sp>
        <p:nvSpPr>
          <p:cNvPr id="144398" name="Text Box 14"/>
          <p:cNvSpPr txBox="1">
            <a:spLocks noChangeArrowheads="1"/>
          </p:cNvSpPr>
          <p:nvPr/>
        </p:nvSpPr>
        <p:spPr bwMode="auto">
          <a:xfrm>
            <a:off x="3236913" y="4433888"/>
            <a:ext cx="3841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sz="2000">
                <a:solidFill>
                  <a:schemeClr val="accent2"/>
                </a:solidFill>
              </a:rPr>
              <a:t>p</a:t>
            </a:r>
            <a:r>
              <a:rPr lang="fr-FR" sz="2000" baseline="-25000">
                <a:solidFill>
                  <a:schemeClr val="accent2"/>
                </a:solidFill>
              </a:rPr>
              <a:t>z</a:t>
            </a:r>
            <a:endParaRPr lang="fr-FR" sz="2000"/>
          </a:p>
        </p:txBody>
      </p:sp>
      <p:sp>
        <p:nvSpPr>
          <p:cNvPr id="144399" name="Text Box 15"/>
          <p:cNvSpPr txBox="1">
            <a:spLocks noChangeArrowheads="1"/>
          </p:cNvSpPr>
          <p:nvPr/>
        </p:nvSpPr>
        <p:spPr bwMode="auto">
          <a:xfrm>
            <a:off x="1484313" y="4433888"/>
            <a:ext cx="3841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sz="2000">
                <a:solidFill>
                  <a:schemeClr val="accent2"/>
                </a:solidFill>
              </a:rPr>
              <a:t>p</a:t>
            </a:r>
            <a:r>
              <a:rPr lang="fr-FR" sz="2000" baseline="-25000">
                <a:solidFill>
                  <a:schemeClr val="accent2"/>
                </a:solidFill>
              </a:rPr>
              <a:t>z</a:t>
            </a:r>
          </a:p>
        </p:txBody>
      </p:sp>
      <p:sp>
        <p:nvSpPr>
          <p:cNvPr id="144400" name="Text Box 16"/>
          <p:cNvSpPr txBox="1">
            <a:spLocks noChangeArrowheads="1"/>
          </p:cNvSpPr>
          <p:nvPr/>
        </p:nvSpPr>
        <p:spPr bwMode="auto">
          <a:xfrm>
            <a:off x="5280025" y="4343400"/>
            <a:ext cx="12731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sz="2000">
                <a:solidFill>
                  <a:schemeClr val="accent2"/>
                </a:solidFill>
              </a:rPr>
              <a:t>Orbitale</a:t>
            </a:r>
            <a:r>
              <a:rPr lang="fr-FR" sz="2000">
                <a:solidFill>
                  <a:schemeClr val="accent2"/>
                </a:solidFill>
                <a:latin typeface="Symbol" pitchFamily="18" charset="2"/>
              </a:rPr>
              <a:t> P</a:t>
            </a:r>
            <a:endParaRPr lang="fr-FR" sz="2000">
              <a:solidFill>
                <a:schemeClr val="accent2"/>
              </a:solidFill>
            </a:endParaRPr>
          </a:p>
        </p:txBody>
      </p:sp>
      <p:sp>
        <p:nvSpPr>
          <p:cNvPr id="144401" name="Text Box 17"/>
          <p:cNvSpPr txBox="1">
            <a:spLocks noChangeArrowheads="1"/>
          </p:cNvSpPr>
          <p:nvPr/>
        </p:nvSpPr>
        <p:spPr bwMode="auto">
          <a:xfrm>
            <a:off x="2438400" y="5165725"/>
            <a:ext cx="3365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sz="2000">
                <a:solidFill>
                  <a:schemeClr val="accent2"/>
                </a:solidFill>
                <a:latin typeface="Symbol" pitchFamily="18" charset="2"/>
              </a:rPr>
              <a:t>s</a:t>
            </a:r>
            <a:endParaRPr lang="fr-FR" sz="2000">
              <a:solidFill>
                <a:schemeClr val="accent2"/>
              </a:solidFill>
            </a:endParaRPr>
          </a:p>
        </p:txBody>
      </p:sp>
      <p:sp>
        <p:nvSpPr>
          <p:cNvPr id="144402" name="Text Box 18"/>
          <p:cNvSpPr txBox="1">
            <a:spLocks noChangeArrowheads="1"/>
          </p:cNvSpPr>
          <p:nvPr/>
        </p:nvSpPr>
        <p:spPr bwMode="auto">
          <a:xfrm>
            <a:off x="1492250" y="5418138"/>
            <a:ext cx="3365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sz="2000">
                <a:solidFill>
                  <a:schemeClr val="accent2"/>
                </a:solidFill>
                <a:latin typeface="Symbol" pitchFamily="18" charset="2"/>
              </a:rPr>
              <a:t>s</a:t>
            </a:r>
          </a:p>
        </p:txBody>
      </p:sp>
      <p:sp>
        <p:nvSpPr>
          <p:cNvPr id="144403" name="Text Box 19"/>
          <p:cNvSpPr txBox="1">
            <a:spLocks noChangeArrowheads="1"/>
          </p:cNvSpPr>
          <p:nvPr/>
        </p:nvSpPr>
        <p:spPr bwMode="auto">
          <a:xfrm>
            <a:off x="3352800" y="5418138"/>
            <a:ext cx="3365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sz="2000">
                <a:solidFill>
                  <a:schemeClr val="accent2"/>
                </a:solidFill>
                <a:latin typeface="Symbol" pitchFamily="18" charset="2"/>
              </a:rPr>
              <a:t>s</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410" name="Picture 2" descr="A:\ethylene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1371600"/>
            <a:ext cx="2235200" cy="1828800"/>
          </a:xfrm>
          <a:prstGeom prst="rect">
            <a:avLst/>
          </a:prstGeom>
          <a:noFill/>
          <a:extLst>
            <a:ext uri="{909E8E84-426E-40DD-AFC4-6F175D3DCCD1}">
              <a14:hiddenFill xmlns:a14="http://schemas.microsoft.com/office/drawing/2010/main">
                <a:solidFill>
                  <a:srgbClr val="FFFFFF"/>
                </a:solidFill>
              </a14:hiddenFill>
            </a:ext>
          </a:extLst>
        </p:spPr>
      </p:pic>
      <p:sp>
        <p:nvSpPr>
          <p:cNvPr id="145411" name="Text Box 3"/>
          <p:cNvSpPr txBox="1">
            <a:spLocks noChangeArrowheads="1"/>
          </p:cNvSpPr>
          <p:nvPr/>
        </p:nvSpPr>
        <p:spPr bwMode="auto">
          <a:xfrm>
            <a:off x="1065213" y="122238"/>
            <a:ext cx="70167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sz="3600">
                <a:latin typeface="Arial" charset="0"/>
              </a:rPr>
              <a:t>Hybridation sp</a:t>
            </a:r>
            <a:r>
              <a:rPr lang="fr-FR" sz="3600" baseline="30000">
                <a:latin typeface="Arial" charset="0"/>
              </a:rPr>
              <a:t>2 </a:t>
            </a:r>
            <a:r>
              <a:rPr lang="fr-FR" sz="3600">
                <a:latin typeface="Arial" charset="0"/>
              </a:rPr>
              <a:t>: cas de l’éthylène</a:t>
            </a:r>
          </a:p>
        </p:txBody>
      </p:sp>
      <p:graphicFrame>
        <p:nvGraphicFramePr>
          <p:cNvPr id="145412" name="Object 4"/>
          <p:cNvGraphicFramePr>
            <a:graphicFrameLocks noChangeAspect="1"/>
          </p:cNvGraphicFramePr>
          <p:nvPr/>
        </p:nvGraphicFramePr>
        <p:xfrm>
          <a:off x="1371600" y="1676400"/>
          <a:ext cx="1981200" cy="1327150"/>
        </p:xfrm>
        <a:graphic>
          <a:graphicData uri="http://schemas.openxmlformats.org/presentationml/2006/ole">
            <mc:AlternateContent xmlns:mc="http://schemas.openxmlformats.org/markup-compatibility/2006">
              <mc:Choice xmlns:v="urn:schemas-microsoft-com:vml" Requires="v">
                <p:oleObj spid="_x0000_s237569" name="CS ChemDraw Drawing" r:id="rId4" imgW="1069200" imgH="716040" progId="ChemDraw.Document.4.5">
                  <p:embed/>
                </p:oleObj>
              </mc:Choice>
              <mc:Fallback>
                <p:oleObj name="CS ChemDraw Drawing" r:id="rId4" imgW="1069200" imgH="716040" progId="ChemDraw.Document.4.5">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1600" y="1676400"/>
                        <a:ext cx="1981200" cy="1327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5413" name="Text Box 5"/>
          <p:cNvSpPr txBox="1">
            <a:spLocks noChangeArrowheads="1"/>
          </p:cNvSpPr>
          <p:nvPr/>
        </p:nvSpPr>
        <p:spPr bwMode="auto">
          <a:xfrm>
            <a:off x="1447800" y="3138488"/>
            <a:ext cx="17049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sz="2000">
                <a:solidFill>
                  <a:schemeClr val="accent2"/>
                </a:solidFill>
              </a:rPr>
              <a:t>Représentation</a:t>
            </a:r>
          </a:p>
        </p:txBody>
      </p:sp>
      <p:grpSp>
        <p:nvGrpSpPr>
          <p:cNvPr id="145414" name="Group 6"/>
          <p:cNvGrpSpPr>
            <a:grpSpLocks/>
          </p:cNvGrpSpPr>
          <p:nvPr/>
        </p:nvGrpSpPr>
        <p:grpSpPr bwMode="auto">
          <a:xfrm>
            <a:off x="2913063" y="3954463"/>
            <a:ext cx="3276600" cy="2209800"/>
            <a:chOff x="0" y="2352"/>
            <a:chExt cx="2064" cy="1392"/>
          </a:xfrm>
        </p:grpSpPr>
        <p:sp>
          <p:nvSpPr>
            <p:cNvPr id="145415" name="Line 7"/>
            <p:cNvSpPr>
              <a:spLocks noChangeShapeType="1"/>
            </p:cNvSpPr>
            <p:nvPr/>
          </p:nvSpPr>
          <p:spPr bwMode="auto">
            <a:xfrm>
              <a:off x="864" y="2352"/>
              <a:ext cx="336"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45416" name="Line 8"/>
            <p:cNvSpPr>
              <a:spLocks noChangeShapeType="1"/>
            </p:cNvSpPr>
            <p:nvPr/>
          </p:nvSpPr>
          <p:spPr bwMode="auto">
            <a:xfrm>
              <a:off x="864" y="2832"/>
              <a:ext cx="336"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45417" name="Line 9"/>
            <p:cNvSpPr>
              <a:spLocks noChangeShapeType="1"/>
            </p:cNvSpPr>
            <p:nvPr/>
          </p:nvSpPr>
          <p:spPr bwMode="auto">
            <a:xfrm>
              <a:off x="864" y="3312"/>
              <a:ext cx="336"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45418" name="Line 10"/>
            <p:cNvSpPr>
              <a:spLocks noChangeShapeType="1"/>
            </p:cNvSpPr>
            <p:nvPr/>
          </p:nvSpPr>
          <p:spPr bwMode="auto">
            <a:xfrm>
              <a:off x="864" y="3744"/>
              <a:ext cx="336"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45419" name="Line 11"/>
            <p:cNvSpPr>
              <a:spLocks noChangeShapeType="1"/>
            </p:cNvSpPr>
            <p:nvPr/>
          </p:nvSpPr>
          <p:spPr bwMode="auto">
            <a:xfrm>
              <a:off x="0" y="3312"/>
              <a:ext cx="336"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45420" name="Line 12"/>
            <p:cNvSpPr>
              <a:spLocks noChangeShapeType="1"/>
            </p:cNvSpPr>
            <p:nvPr/>
          </p:nvSpPr>
          <p:spPr bwMode="auto">
            <a:xfrm>
              <a:off x="0" y="3072"/>
              <a:ext cx="336"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45421" name="Line 13"/>
            <p:cNvSpPr>
              <a:spLocks noChangeShapeType="1"/>
            </p:cNvSpPr>
            <p:nvPr/>
          </p:nvSpPr>
          <p:spPr bwMode="auto">
            <a:xfrm>
              <a:off x="1728" y="3312"/>
              <a:ext cx="336"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45422" name="Line 14"/>
            <p:cNvSpPr>
              <a:spLocks noChangeShapeType="1"/>
            </p:cNvSpPr>
            <p:nvPr/>
          </p:nvSpPr>
          <p:spPr bwMode="auto">
            <a:xfrm>
              <a:off x="1728" y="3072"/>
              <a:ext cx="336"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45423" name="Line 15"/>
            <p:cNvSpPr>
              <a:spLocks noChangeShapeType="1"/>
            </p:cNvSpPr>
            <p:nvPr/>
          </p:nvSpPr>
          <p:spPr bwMode="auto">
            <a:xfrm flipV="1">
              <a:off x="336" y="2352"/>
              <a:ext cx="528" cy="96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45424" name="Line 16"/>
            <p:cNvSpPr>
              <a:spLocks noChangeShapeType="1"/>
            </p:cNvSpPr>
            <p:nvPr/>
          </p:nvSpPr>
          <p:spPr bwMode="auto">
            <a:xfrm>
              <a:off x="336" y="3312"/>
              <a:ext cx="528" cy="432"/>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45425" name="Line 17"/>
            <p:cNvSpPr>
              <a:spLocks noChangeShapeType="1"/>
            </p:cNvSpPr>
            <p:nvPr/>
          </p:nvSpPr>
          <p:spPr bwMode="auto">
            <a:xfrm flipH="1" flipV="1">
              <a:off x="1152" y="2352"/>
              <a:ext cx="576" cy="96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45426" name="Line 18"/>
            <p:cNvSpPr>
              <a:spLocks noChangeShapeType="1"/>
            </p:cNvSpPr>
            <p:nvPr/>
          </p:nvSpPr>
          <p:spPr bwMode="auto">
            <a:xfrm flipH="1">
              <a:off x="1200" y="3312"/>
              <a:ext cx="528" cy="432"/>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45427" name="Line 19"/>
            <p:cNvSpPr>
              <a:spLocks noChangeShapeType="1"/>
            </p:cNvSpPr>
            <p:nvPr/>
          </p:nvSpPr>
          <p:spPr bwMode="auto">
            <a:xfrm flipV="1">
              <a:off x="336" y="2832"/>
              <a:ext cx="480" cy="24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45428" name="Line 20"/>
            <p:cNvSpPr>
              <a:spLocks noChangeShapeType="1"/>
            </p:cNvSpPr>
            <p:nvPr/>
          </p:nvSpPr>
          <p:spPr bwMode="auto">
            <a:xfrm flipH="1" flipV="1">
              <a:off x="1200" y="2832"/>
              <a:ext cx="528" cy="24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45429" name="Line 21"/>
            <p:cNvSpPr>
              <a:spLocks noChangeShapeType="1"/>
            </p:cNvSpPr>
            <p:nvPr/>
          </p:nvSpPr>
          <p:spPr bwMode="auto">
            <a:xfrm>
              <a:off x="336" y="3072"/>
              <a:ext cx="528" cy="24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45430" name="Line 22"/>
            <p:cNvSpPr>
              <a:spLocks noChangeShapeType="1"/>
            </p:cNvSpPr>
            <p:nvPr/>
          </p:nvSpPr>
          <p:spPr bwMode="auto">
            <a:xfrm flipH="1">
              <a:off x="1200" y="3072"/>
              <a:ext cx="528" cy="24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sp>
        <p:nvSpPr>
          <p:cNvPr id="145431" name="Line 23"/>
          <p:cNvSpPr>
            <a:spLocks noChangeShapeType="1"/>
          </p:cNvSpPr>
          <p:nvPr/>
        </p:nvSpPr>
        <p:spPr bwMode="auto">
          <a:xfrm flipV="1">
            <a:off x="3065463" y="4792663"/>
            <a:ext cx="0" cy="38100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45432" name="Line 24"/>
          <p:cNvSpPr>
            <a:spLocks noChangeShapeType="1"/>
          </p:cNvSpPr>
          <p:nvPr/>
        </p:nvSpPr>
        <p:spPr bwMode="auto">
          <a:xfrm flipV="1">
            <a:off x="3217863" y="5249863"/>
            <a:ext cx="0" cy="38100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45433" name="Line 25"/>
          <p:cNvSpPr>
            <a:spLocks noChangeShapeType="1"/>
          </p:cNvSpPr>
          <p:nvPr/>
        </p:nvSpPr>
        <p:spPr bwMode="auto">
          <a:xfrm flipV="1">
            <a:off x="4437063" y="5935663"/>
            <a:ext cx="0" cy="38100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45434" name="Line 26"/>
          <p:cNvSpPr>
            <a:spLocks noChangeShapeType="1"/>
          </p:cNvSpPr>
          <p:nvPr/>
        </p:nvSpPr>
        <p:spPr bwMode="auto">
          <a:xfrm>
            <a:off x="4589463" y="5326063"/>
            <a:ext cx="0" cy="38100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45435" name="Line 27"/>
          <p:cNvSpPr>
            <a:spLocks noChangeShapeType="1"/>
          </p:cNvSpPr>
          <p:nvPr/>
        </p:nvSpPr>
        <p:spPr bwMode="auto">
          <a:xfrm flipV="1">
            <a:off x="4437063" y="5249863"/>
            <a:ext cx="0" cy="38100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45436" name="Line 28"/>
          <p:cNvSpPr>
            <a:spLocks noChangeShapeType="1"/>
          </p:cNvSpPr>
          <p:nvPr/>
        </p:nvSpPr>
        <p:spPr bwMode="auto">
          <a:xfrm flipV="1">
            <a:off x="5808663" y="5249863"/>
            <a:ext cx="0" cy="38100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45437" name="Line 29"/>
          <p:cNvSpPr>
            <a:spLocks noChangeShapeType="1"/>
          </p:cNvSpPr>
          <p:nvPr/>
        </p:nvSpPr>
        <p:spPr bwMode="auto">
          <a:xfrm flipV="1">
            <a:off x="6037263" y="4868863"/>
            <a:ext cx="0" cy="38100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45438" name="Line 30"/>
          <p:cNvSpPr>
            <a:spLocks noChangeShapeType="1"/>
          </p:cNvSpPr>
          <p:nvPr/>
        </p:nvSpPr>
        <p:spPr bwMode="auto">
          <a:xfrm>
            <a:off x="4589463" y="6011863"/>
            <a:ext cx="0" cy="38100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45439" name="Text Box 31"/>
          <p:cNvSpPr txBox="1">
            <a:spLocks noChangeArrowheads="1"/>
          </p:cNvSpPr>
          <p:nvPr/>
        </p:nvSpPr>
        <p:spPr bwMode="auto">
          <a:xfrm>
            <a:off x="2416175" y="4806950"/>
            <a:ext cx="3841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sz="2000">
                <a:solidFill>
                  <a:schemeClr val="accent2"/>
                </a:solidFill>
              </a:rPr>
              <a:t>p</a:t>
            </a:r>
            <a:r>
              <a:rPr lang="fr-FR" sz="2000" baseline="-25000">
                <a:solidFill>
                  <a:schemeClr val="accent2"/>
                </a:solidFill>
              </a:rPr>
              <a:t>z</a:t>
            </a:r>
          </a:p>
        </p:txBody>
      </p:sp>
      <p:sp>
        <p:nvSpPr>
          <p:cNvPr id="145440" name="Text Box 32"/>
          <p:cNvSpPr txBox="1">
            <a:spLocks noChangeArrowheads="1"/>
          </p:cNvSpPr>
          <p:nvPr/>
        </p:nvSpPr>
        <p:spPr bwMode="auto">
          <a:xfrm>
            <a:off x="6169025" y="4806950"/>
            <a:ext cx="3841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sz="2000">
                <a:solidFill>
                  <a:schemeClr val="accent2"/>
                </a:solidFill>
              </a:rPr>
              <a:t>p</a:t>
            </a:r>
            <a:r>
              <a:rPr lang="fr-FR" sz="2000" baseline="-25000">
                <a:solidFill>
                  <a:schemeClr val="accent2"/>
                </a:solidFill>
              </a:rPr>
              <a:t>z</a:t>
            </a:r>
          </a:p>
        </p:txBody>
      </p:sp>
      <p:sp>
        <p:nvSpPr>
          <p:cNvPr id="145441" name="Text Box 33"/>
          <p:cNvSpPr txBox="1">
            <a:spLocks noChangeArrowheads="1"/>
          </p:cNvSpPr>
          <p:nvPr/>
        </p:nvSpPr>
        <p:spPr bwMode="auto">
          <a:xfrm>
            <a:off x="2286000" y="5257800"/>
            <a:ext cx="4921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sz="2000">
                <a:solidFill>
                  <a:schemeClr val="accent2"/>
                </a:solidFill>
              </a:rPr>
              <a:t>sp</a:t>
            </a:r>
            <a:r>
              <a:rPr lang="fr-FR" sz="2000" baseline="30000">
                <a:solidFill>
                  <a:schemeClr val="accent2"/>
                </a:solidFill>
              </a:rPr>
              <a:t>2</a:t>
            </a:r>
          </a:p>
        </p:txBody>
      </p:sp>
      <p:sp>
        <p:nvSpPr>
          <p:cNvPr id="145442" name="Text Box 34"/>
          <p:cNvSpPr txBox="1">
            <a:spLocks noChangeArrowheads="1"/>
          </p:cNvSpPr>
          <p:nvPr/>
        </p:nvSpPr>
        <p:spPr bwMode="auto">
          <a:xfrm>
            <a:off x="6172200" y="5257800"/>
            <a:ext cx="4921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sz="2000">
                <a:solidFill>
                  <a:schemeClr val="accent2"/>
                </a:solidFill>
              </a:rPr>
              <a:t>sp</a:t>
            </a:r>
            <a:r>
              <a:rPr lang="fr-FR" sz="2000" baseline="30000">
                <a:solidFill>
                  <a:schemeClr val="accent2"/>
                </a:solidFill>
              </a:rPr>
              <a:t>2</a:t>
            </a:r>
          </a:p>
        </p:txBody>
      </p:sp>
      <p:sp>
        <p:nvSpPr>
          <p:cNvPr id="145443" name="Text Box 35"/>
          <p:cNvSpPr txBox="1">
            <a:spLocks noChangeArrowheads="1"/>
          </p:cNvSpPr>
          <p:nvPr/>
        </p:nvSpPr>
        <p:spPr bwMode="auto">
          <a:xfrm>
            <a:off x="4800600" y="6003925"/>
            <a:ext cx="3365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sz="2000">
                <a:solidFill>
                  <a:schemeClr val="accent2"/>
                </a:solidFill>
                <a:latin typeface="Symbol" pitchFamily="18" charset="2"/>
              </a:rPr>
              <a:t>s</a:t>
            </a:r>
          </a:p>
        </p:txBody>
      </p:sp>
      <p:sp>
        <p:nvSpPr>
          <p:cNvPr id="145444" name="Text Box 36"/>
          <p:cNvSpPr txBox="1">
            <a:spLocks noChangeArrowheads="1"/>
          </p:cNvSpPr>
          <p:nvPr/>
        </p:nvSpPr>
        <p:spPr bwMode="auto">
          <a:xfrm>
            <a:off x="4800600" y="3733800"/>
            <a:ext cx="4191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sz="2000">
                <a:solidFill>
                  <a:schemeClr val="accent2"/>
                </a:solidFill>
                <a:latin typeface="Symbol" pitchFamily="18" charset="2"/>
              </a:rPr>
              <a:t>s</a:t>
            </a:r>
            <a:r>
              <a:rPr lang="fr-FR" sz="2000" baseline="30000">
                <a:solidFill>
                  <a:schemeClr val="accent2"/>
                </a:solidFill>
                <a:latin typeface="Symbol" pitchFamily="18" charset="2"/>
              </a:rPr>
              <a:t>*</a:t>
            </a:r>
            <a:endParaRPr lang="fr-FR" sz="2000">
              <a:solidFill>
                <a:schemeClr val="accent2"/>
              </a:solidFill>
              <a:latin typeface="Symbol" pitchFamily="18" charset="2"/>
            </a:endParaRPr>
          </a:p>
        </p:txBody>
      </p:sp>
      <p:sp>
        <p:nvSpPr>
          <p:cNvPr id="145445" name="Text Box 37"/>
          <p:cNvSpPr txBox="1">
            <a:spLocks noChangeArrowheads="1"/>
          </p:cNvSpPr>
          <p:nvPr/>
        </p:nvSpPr>
        <p:spPr bwMode="auto">
          <a:xfrm>
            <a:off x="4359275" y="4335463"/>
            <a:ext cx="4619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sz="2000">
                <a:solidFill>
                  <a:schemeClr val="accent2"/>
                </a:solidFill>
                <a:latin typeface="Symbol" pitchFamily="18" charset="2"/>
              </a:rPr>
              <a:t>P</a:t>
            </a:r>
            <a:r>
              <a:rPr lang="fr-FR" sz="2000" baseline="30000">
                <a:solidFill>
                  <a:schemeClr val="accent2"/>
                </a:solidFill>
                <a:latin typeface="Symbol" pitchFamily="18" charset="2"/>
              </a:rPr>
              <a:t>*</a:t>
            </a:r>
          </a:p>
        </p:txBody>
      </p:sp>
      <p:sp>
        <p:nvSpPr>
          <p:cNvPr id="145446" name="Text Box 38"/>
          <p:cNvSpPr txBox="1">
            <a:spLocks noChangeArrowheads="1"/>
          </p:cNvSpPr>
          <p:nvPr/>
        </p:nvSpPr>
        <p:spPr bwMode="auto">
          <a:xfrm>
            <a:off x="4591050" y="5478463"/>
            <a:ext cx="3794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sz="2000">
                <a:solidFill>
                  <a:schemeClr val="accent2"/>
                </a:solidFill>
                <a:latin typeface="Symbol" pitchFamily="18" charset="2"/>
              </a:rPr>
              <a:t>P</a:t>
            </a:r>
            <a:endParaRPr lang="fr-FR" sz="2000" baseline="30000">
              <a:solidFill>
                <a:schemeClr val="accent2"/>
              </a:solidFill>
              <a:latin typeface="Symbol" pitchFamily="18" charset="2"/>
            </a:endParaRPr>
          </a:p>
        </p:txBody>
      </p:sp>
      <p:sp>
        <p:nvSpPr>
          <p:cNvPr id="145447" name="Text Box 39"/>
          <p:cNvSpPr txBox="1">
            <a:spLocks noChangeArrowheads="1"/>
          </p:cNvSpPr>
          <p:nvPr/>
        </p:nvSpPr>
        <p:spPr bwMode="auto">
          <a:xfrm>
            <a:off x="2498725" y="5797550"/>
            <a:ext cx="12350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sz="2000">
                <a:solidFill>
                  <a:schemeClr val="accent2"/>
                </a:solidFill>
              </a:rPr>
              <a:t>Carbone 1</a:t>
            </a:r>
          </a:p>
        </p:txBody>
      </p:sp>
      <p:sp>
        <p:nvSpPr>
          <p:cNvPr id="145448" name="Text Box 40"/>
          <p:cNvSpPr txBox="1">
            <a:spLocks noChangeArrowheads="1"/>
          </p:cNvSpPr>
          <p:nvPr/>
        </p:nvSpPr>
        <p:spPr bwMode="auto">
          <a:xfrm>
            <a:off x="5334000" y="5851525"/>
            <a:ext cx="12350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sz="2000">
                <a:solidFill>
                  <a:schemeClr val="accent2"/>
                </a:solidFill>
              </a:rPr>
              <a:t>Carbone 2</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434" name="Picture 2" descr="A:\acetylene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5270500"/>
            <a:ext cx="1981200" cy="1435100"/>
          </a:xfrm>
          <a:prstGeom prst="rect">
            <a:avLst/>
          </a:prstGeom>
          <a:noFill/>
          <a:extLst>
            <a:ext uri="{909E8E84-426E-40DD-AFC4-6F175D3DCCD1}">
              <a14:hiddenFill xmlns:a14="http://schemas.microsoft.com/office/drawing/2010/main">
                <a:solidFill>
                  <a:srgbClr val="FFFFFF"/>
                </a:solidFill>
              </a14:hiddenFill>
            </a:ext>
          </a:extLst>
        </p:spPr>
      </p:pic>
      <p:sp>
        <p:nvSpPr>
          <p:cNvPr id="146435" name="Text Box 3"/>
          <p:cNvSpPr txBox="1">
            <a:spLocks noChangeArrowheads="1"/>
          </p:cNvSpPr>
          <p:nvPr/>
        </p:nvSpPr>
        <p:spPr bwMode="auto">
          <a:xfrm>
            <a:off x="1038225" y="122238"/>
            <a:ext cx="707548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sz="3600">
                <a:latin typeface="Arial" charset="0"/>
              </a:rPr>
              <a:t>Hybridation sp</a:t>
            </a:r>
            <a:r>
              <a:rPr lang="fr-FR" sz="3600" baseline="30000">
                <a:latin typeface="Arial" charset="0"/>
              </a:rPr>
              <a:t> </a:t>
            </a:r>
            <a:r>
              <a:rPr lang="fr-FR" sz="3600">
                <a:latin typeface="Arial" charset="0"/>
              </a:rPr>
              <a:t>: cas de l’acétylène</a:t>
            </a:r>
          </a:p>
        </p:txBody>
      </p:sp>
      <p:graphicFrame>
        <p:nvGraphicFramePr>
          <p:cNvPr id="146436" name="Object 4"/>
          <p:cNvGraphicFramePr>
            <a:graphicFrameLocks noChangeAspect="1"/>
          </p:cNvGraphicFramePr>
          <p:nvPr/>
        </p:nvGraphicFramePr>
        <p:xfrm>
          <a:off x="1011238" y="2057400"/>
          <a:ext cx="1808162" cy="577850"/>
        </p:xfrm>
        <a:graphic>
          <a:graphicData uri="http://schemas.openxmlformats.org/presentationml/2006/ole">
            <mc:AlternateContent xmlns:mc="http://schemas.openxmlformats.org/markup-compatibility/2006">
              <mc:Choice xmlns:v="urn:schemas-microsoft-com:vml" Requires="v">
                <p:oleObj spid="_x0000_s238595" name="CS ChemDraw Drawing" r:id="rId4" imgW="1808280" imgH="578880" progId="ChemDraw.Document.4.5">
                  <p:embed/>
                </p:oleObj>
              </mc:Choice>
              <mc:Fallback>
                <p:oleObj name="CS ChemDraw Drawing" r:id="rId4" imgW="1808280" imgH="578880" progId="ChemDraw.Document.4.5">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1238" y="2057400"/>
                        <a:ext cx="1808162"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6437" name="Object 5"/>
          <p:cNvGraphicFramePr>
            <a:graphicFrameLocks noChangeAspect="1"/>
          </p:cNvGraphicFramePr>
          <p:nvPr/>
        </p:nvGraphicFramePr>
        <p:xfrm>
          <a:off x="3962400" y="1905000"/>
          <a:ext cx="4591050" cy="603250"/>
        </p:xfrm>
        <a:graphic>
          <a:graphicData uri="http://schemas.openxmlformats.org/presentationml/2006/ole">
            <mc:AlternateContent xmlns:mc="http://schemas.openxmlformats.org/markup-compatibility/2006">
              <mc:Choice xmlns:v="urn:schemas-microsoft-com:vml" Requires="v">
                <p:oleObj spid="_x0000_s238596" name="CS ChemDraw Drawing" r:id="rId6" imgW="4589640" imgH="604440" progId="ChemDraw.Document.4.5">
                  <p:embed/>
                </p:oleObj>
              </mc:Choice>
              <mc:Fallback>
                <p:oleObj name="CS ChemDraw Drawing" r:id="rId6" imgW="4589640" imgH="604440" progId="ChemDraw.Document.4.5">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62400" y="1905000"/>
                        <a:ext cx="4591050" cy="60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6438" name="Object 6"/>
          <p:cNvGraphicFramePr>
            <a:graphicFrameLocks noChangeAspect="1"/>
          </p:cNvGraphicFramePr>
          <p:nvPr/>
        </p:nvGraphicFramePr>
        <p:xfrm>
          <a:off x="1143000" y="3733800"/>
          <a:ext cx="2540000" cy="1584325"/>
        </p:xfrm>
        <a:graphic>
          <a:graphicData uri="http://schemas.openxmlformats.org/presentationml/2006/ole">
            <mc:AlternateContent xmlns:mc="http://schemas.openxmlformats.org/markup-compatibility/2006">
              <mc:Choice xmlns:v="urn:schemas-microsoft-com:vml" Requires="v">
                <p:oleObj spid="_x0000_s238597" name="CS ChemDraw Drawing" r:id="rId8" imgW="2539800" imgH="1584720" progId="ChemDraw.Document.4.5">
                  <p:embed/>
                </p:oleObj>
              </mc:Choice>
              <mc:Fallback>
                <p:oleObj name="CS ChemDraw Drawing" r:id="rId8" imgW="2539800" imgH="1584720" progId="ChemDraw.Document.4.5">
                  <p:embed/>
                  <p:pic>
                    <p:nvPicPr>
                      <p:cNvPr id="0" name="Object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43000" y="3733800"/>
                        <a:ext cx="2540000" cy="158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6439" name="Text Box 7"/>
          <p:cNvSpPr txBox="1">
            <a:spLocks noChangeArrowheads="1"/>
          </p:cNvSpPr>
          <p:nvPr/>
        </p:nvSpPr>
        <p:spPr bwMode="auto">
          <a:xfrm>
            <a:off x="585788" y="2909888"/>
            <a:ext cx="25384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2000"/>
              <a:t>Atome de C hybridé sp</a:t>
            </a:r>
            <a:endParaRPr lang="fr-FR" sz="2000" baseline="30000"/>
          </a:p>
        </p:txBody>
      </p:sp>
      <p:grpSp>
        <p:nvGrpSpPr>
          <p:cNvPr id="146440" name="Group 8"/>
          <p:cNvGrpSpPr>
            <a:grpSpLocks/>
          </p:cNvGrpSpPr>
          <p:nvPr/>
        </p:nvGrpSpPr>
        <p:grpSpPr bwMode="auto">
          <a:xfrm>
            <a:off x="5360988" y="3657600"/>
            <a:ext cx="3097212" cy="1752600"/>
            <a:chOff x="2912" y="2544"/>
            <a:chExt cx="1951" cy="1104"/>
          </a:xfrm>
        </p:grpSpPr>
        <p:sp>
          <p:nvSpPr>
            <p:cNvPr id="146441" name="Freeform 9"/>
            <p:cNvSpPr>
              <a:spLocks/>
            </p:cNvSpPr>
            <p:nvPr/>
          </p:nvSpPr>
          <p:spPr bwMode="auto">
            <a:xfrm flipV="1">
              <a:off x="3382" y="3116"/>
              <a:ext cx="967" cy="532"/>
            </a:xfrm>
            <a:custGeom>
              <a:avLst/>
              <a:gdLst>
                <a:gd name="T0" fmla="*/ 64 w 756"/>
                <a:gd name="T1" fmla="*/ 592 h 592"/>
                <a:gd name="T2" fmla="*/ 16 w 756"/>
                <a:gd name="T3" fmla="*/ 400 h 592"/>
                <a:gd name="T4" fmla="*/ 16 w 756"/>
                <a:gd name="T5" fmla="*/ 220 h 592"/>
                <a:gd name="T6" fmla="*/ 112 w 756"/>
                <a:gd name="T7" fmla="*/ 112 h 592"/>
                <a:gd name="T8" fmla="*/ 232 w 756"/>
                <a:gd name="T9" fmla="*/ 40 h 592"/>
                <a:gd name="T10" fmla="*/ 400 w 756"/>
                <a:gd name="T11" fmla="*/ 4 h 592"/>
                <a:gd name="T12" fmla="*/ 592 w 756"/>
                <a:gd name="T13" fmla="*/ 64 h 592"/>
                <a:gd name="T14" fmla="*/ 688 w 756"/>
                <a:gd name="T15" fmla="*/ 148 h 592"/>
                <a:gd name="T16" fmla="*/ 748 w 756"/>
                <a:gd name="T17" fmla="*/ 256 h 592"/>
                <a:gd name="T18" fmla="*/ 736 w 756"/>
                <a:gd name="T19" fmla="*/ 412 h 592"/>
                <a:gd name="T20" fmla="*/ 712 w 756"/>
                <a:gd name="T21" fmla="*/ 592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56" h="592">
                  <a:moveTo>
                    <a:pt x="64" y="592"/>
                  </a:moveTo>
                  <a:cubicBezTo>
                    <a:pt x="48" y="524"/>
                    <a:pt x="24" y="462"/>
                    <a:pt x="16" y="400"/>
                  </a:cubicBezTo>
                  <a:cubicBezTo>
                    <a:pt x="8" y="338"/>
                    <a:pt x="0" y="268"/>
                    <a:pt x="16" y="220"/>
                  </a:cubicBezTo>
                  <a:cubicBezTo>
                    <a:pt x="32" y="172"/>
                    <a:pt x="76" y="142"/>
                    <a:pt x="112" y="112"/>
                  </a:cubicBezTo>
                  <a:cubicBezTo>
                    <a:pt x="148" y="82"/>
                    <a:pt x="184" y="58"/>
                    <a:pt x="232" y="40"/>
                  </a:cubicBezTo>
                  <a:cubicBezTo>
                    <a:pt x="280" y="22"/>
                    <a:pt x="340" y="0"/>
                    <a:pt x="400" y="4"/>
                  </a:cubicBezTo>
                  <a:cubicBezTo>
                    <a:pt x="460" y="8"/>
                    <a:pt x="544" y="40"/>
                    <a:pt x="592" y="64"/>
                  </a:cubicBezTo>
                  <a:cubicBezTo>
                    <a:pt x="640" y="88"/>
                    <a:pt x="662" y="116"/>
                    <a:pt x="688" y="148"/>
                  </a:cubicBezTo>
                  <a:cubicBezTo>
                    <a:pt x="714" y="180"/>
                    <a:pt x="740" y="212"/>
                    <a:pt x="748" y="256"/>
                  </a:cubicBezTo>
                  <a:cubicBezTo>
                    <a:pt x="756" y="300"/>
                    <a:pt x="742" y="356"/>
                    <a:pt x="736" y="412"/>
                  </a:cubicBezTo>
                  <a:cubicBezTo>
                    <a:pt x="730" y="468"/>
                    <a:pt x="717" y="555"/>
                    <a:pt x="712" y="592"/>
                  </a:cubicBezTo>
                </a:path>
              </a:pathLst>
            </a:cu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46442" name="Freeform 10"/>
            <p:cNvSpPr>
              <a:spLocks/>
            </p:cNvSpPr>
            <p:nvPr/>
          </p:nvSpPr>
          <p:spPr bwMode="auto">
            <a:xfrm>
              <a:off x="3361" y="2544"/>
              <a:ext cx="967" cy="572"/>
            </a:xfrm>
            <a:custGeom>
              <a:avLst/>
              <a:gdLst>
                <a:gd name="T0" fmla="*/ 64 w 756"/>
                <a:gd name="T1" fmla="*/ 592 h 592"/>
                <a:gd name="T2" fmla="*/ 16 w 756"/>
                <a:gd name="T3" fmla="*/ 400 h 592"/>
                <a:gd name="T4" fmla="*/ 16 w 756"/>
                <a:gd name="T5" fmla="*/ 220 h 592"/>
                <a:gd name="T6" fmla="*/ 112 w 756"/>
                <a:gd name="T7" fmla="*/ 112 h 592"/>
                <a:gd name="T8" fmla="*/ 232 w 756"/>
                <a:gd name="T9" fmla="*/ 40 h 592"/>
                <a:gd name="T10" fmla="*/ 400 w 756"/>
                <a:gd name="T11" fmla="*/ 4 h 592"/>
                <a:gd name="T12" fmla="*/ 592 w 756"/>
                <a:gd name="T13" fmla="*/ 64 h 592"/>
                <a:gd name="T14" fmla="*/ 688 w 756"/>
                <a:gd name="T15" fmla="*/ 148 h 592"/>
                <a:gd name="T16" fmla="*/ 748 w 756"/>
                <a:gd name="T17" fmla="*/ 256 h 592"/>
                <a:gd name="T18" fmla="*/ 736 w 756"/>
                <a:gd name="T19" fmla="*/ 412 h 592"/>
                <a:gd name="T20" fmla="*/ 712 w 756"/>
                <a:gd name="T21" fmla="*/ 592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56" h="592">
                  <a:moveTo>
                    <a:pt x="64" y="592"/>
                  </a:moveTo>
                  <a:cubicBezTo>
                    <a:pt x="48" y="524"/>
                    <a:pt x="24" y="462"/>
                    <a:pt x="16" y="400"/>
                  </a:cubicBezTo>
                  <a:cubicBezTo>
                    <a:pt x="8" y="338"/>
                    <a:pt x="0" y="268"/>
                    <a:pt x="16" y="220"/>
                  </a:cubicBezTo>
                  <a:cubicBezTo>
                    <a:pt x="32" y="172"/>
                    <a:pt x="76" y="142"/>
                    <a:pt x="112" y="112"/>
                  </a:cubicBezTo>
                  <a:cubicBezTo>
                    <a:pt x="148" y="82"/>
                    <a:pt x="184" y="58"/>
                    <a:pt x="232" y="40"/>
                  </a:cubicBezTo>
                  <a:cubicBezTo>
                    <a:pt x="280" y="22"/>
                    <a:pt x="340" y="0"/>
                    <a:pt x="400" y="4"/>
                  </a:cubicBezTo>
                  <a:cubicBezTo>
                    <a:pt x="460" y="8"/>
                    <a:pt x="544" y="40"/>
                    <a:pt x="592" y="64"/>
                  </a:cubicBezTo>
                  <a:cubicBezTo>
                    <a:pt x="640" y="88"/>
                    <a:pt x="662" y="116"/>
                    <a:pt x="688" y="148"/>
                  </a:cubicBezTo>
                  <a:cubicBezTo>
                    <a:pt x="714" y="180"/>
                    <a:pt x="740" y="212"/>
                    <a:pt x="748" y="256"/>
                  </a:cubicBezTo>
                  <a:cubicBezTo>
                    <a:pt x="756" y="300"/>
                    <a:pt x="742" y="356"/>
                    <a:pt x="736" y="412"/>
                  </a:cubicBezTo>
                  <a:cubicBezTo>
                    <a:pt x="730" y="468"/>
                    <a:pt x="717" y="555"/>
                    <a:pt x="712" y="592"/>
                  </a:cubicBezTo>
                </a:path>
              </a:pathLst>
            </a:cu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46443" name="Freeform 11"/>
            <p:cNvSpPr>
              <a:spLocks/>
            </p:cNvSpPr>
            <p:nvPr/>
          </p:nvSpPr>
          <p:spPr bwMode="auto">
            <a:xfrm flipV="1">
              <a:off x="3463" y="3116"/>
              <a:ext cx="799" cy="287"/>
            </a:xfrm>
            <a:custGeom>
              <a:avLst/>
              <a:gdLst>
                <a:gd name="T0" fmla="*/ 0 w 624"/>
                <a:gd name="T1" fmla="*/ 352 h 352"/>
                <a:gd name="T2" fmla="*/ 48 w 624"/>
                <a:gd name="T3" fmla="*/ 208 h 352"/>
                <a:gd name="T4" fmla="*/ 96 w 624"/>
                <a:gd name="T5" fmla="*/ 112 h 352"/>
                <a:gd name="T6" fmla="*/ 192 w 624"/>
                <a:gd name="T7" fmla="*/ 16 h 352"/>
                <a:gd name="T8" fmla="*/ 432 w 624"/>
                <a:gd name="T9" fmla="*/ 16 h 352"/>
                <a:gd name="T10" fmla="*/ 528 w 624"/>
                <a:gd name="T11" fmla="*/ 112 h 352"/>
                <a:gd name="T12" fmla="*/ 576 w 624"/>
                <a:gd name="T13" fmla="*/ 256 h 352"/>
                <a:gd name="T14" fmla="*/ 624 w 624"/>
                <a:gd name="T15" fmla="*/ 352 h 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4" h="352">
                  <a:moveTo>
                    <a:pt x="0" y="352"/>
                  </a:moveTo>
                  <a:cubicBezTo>
                    <a:pt x="16" y="300"/>
                    <a:pt x="32" y="248"/>
                    <a:pt x="48" y="208"/>
                  </a:cubicBezTo>
                  <a:cubicBezTo>
                    <a:pt x="64" y="168"/>
                    <a:pt x="72" y="144"/>
                    <a:pt x="96" y="112"/>
                  </a:cubicBezTo>
                  <a:cubicBezTo>
                    <a:pt x="120" y="80"/>
                    <a:pt x="136" y="32"/>
                    <a:pt x="192" y="16"/>
                  </a:cubicBezTo>
                  <a:cubicBezTo>
                    <a:pt x="248" y="0"/>
                    <a:pt x="376" y="0"/>
                    <a:pt x="432" y="16"/>
                  </a:cubicBezTo>
                  <a:cubicBezTo>
                    <a:pt x="488" y="32"/>
                    <a:pt x="504" y="72"/>
                    <a:pt x="528" y="112"/>
                  </a:cubicBezTo>
                  <a:cubicBezTo>
                    <a:pt x="552" y="152"/>
                    <a:pt x="560" y="216"/>
                    <a:pt x="576" y="256"/>
                  </a:cubicBezTo>
                  <a:cubicBezTo>
                    <a:pt x="592" y="296"/>
                    <a:pt x="608" y="324"/>
                    <a:pt x="624" y="352"/>
                  </a:cubicBezTo>
                </a:path>
              </a:pathLst>
            </a:custGeom>
            <a:solidFill>
              <a:schemeClr val="bg1"/>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46444" name="Freeform 12"/>
            <p:cNvSpPr>
              <a:spLocks/>
            </p:cNvSpPr>
            <p:nvPr/>
          </p:nvSpPr>
          <p:spPr bwMode="auto">
            <a:xfrm>
              <a:off x="3233" y="3119"/>
              <a:ext cx="1034" cy="222"/>
            </a:xfrm>
            <a:custGeom>
              <a:avLst/>
              <a:gdLst>
                <a:gd name="T0" fmla="*/ 172 w 808"/>
                <a:gd name="T1" fmla="*/ 0 h 295"/>
                <a:gd name="T2" fmla="*/ 40 w 808"/>
                <a:gd name="T3" fmla="*/ 108 h 295"/>
                <a:gd name="T4" fmla="*/ 22 w 808"/>
                <a:gd name="T5" fmla="*/ 216 h 295"/>
                <a:gd name="T6" fmla="*/ 172 w 808"/>
                <a:gd name="T7" fmla="*/ 276 h 295"/>
                <a:gd name="T8" fmla="*/ 370 w 808"/>
                <a:gd name="T9" fmla="*/ 288 h 295"/>
                <a:gd name="T10" fmla="*/ 508 w 808"/>
                <a:gd name="T11" fmla="*/ 234 h 295"/>
                <a:gd name="T12" fmla="*/ 592 w 808"/>
                <a:gd name="T13" fmla="*/ 180 h 295"/>
                <a:gd name="T14" fmla="*/ 664 w 808"/>
                <a:gd name="T15" fmla="*/ 132 h 295"/>
                <a:gd name="T16" fmla="*/ 724 w 808"/>
                <a:gd name="T17" fmla="*/ 78 h 295"/>
                <a:gd name="T18" fmla="*/ 808 w 808"/>
                <a:gd name="T19" fmla="*/ 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8" h="295">
                  <a:moveTo>
                    <a:pt x="172" y="0"/>
                  </a:moveTo>
                  <a:cubicBezTo>
                    <a:pt x="150" y="18"/>
                    <a:pt x="65" y="72"/>
                    <a:pt x="40" y="108"/>
                  </a:cubicBezTo>
                  <a:cubicBezTo>
                    <a:pt x="15" y="144"/>
                    <a:pt x="0" y="188"/>
                    <a:pt x="22" y="216"/>
                  </a:cubicBezTo>
                  <a:cubicBezTo>
                    <a:pt x="44" y="244"/>
                    <a:pt x="114" y="264"/>
                    <a:pt x="172" y="276"/>
                  </a:cubicBezTo>
                  <a:cubicBezTo>
                    <a:pt x="230" y="288"/>
                    <a:pt x="314" y="295"/>
                    <a:pt x="370" y="288"/>
                  </a:cubicBezTo>
                  <a:cubicBezTo>
                    <a:pt x="426" y="281"/>
                    <a:pt x="471" y="252"/>
                    <a:pt x="508" y="234"/>
                  </a:cubicBezTo>
                  <a:cubicBezTo>
                    <a:pt x="545" y="216"/>
                    <a:pt x="566" y="197"/>
                    <a:pt x="592" y="180"/>
                  </a:cubicBezTo>
                  <a:cubicBezTo>
                    <a:pt x="618" y="163"/>
                    <a:pt x="642" y="149"/>
                    <a:pt x="664" y="132"/>
                  </a:cubicBezTo>
                  <a:cubicBezTo>
                    <a:pt x="686" y="115"/>
                    <a:pt x="700" y="100"/>
                    <a:pt x="724" y="78"/>
                  </a:cubicBezTo>
                  <a:cubicBezTo>
                    <a:pt x="748" y="56"/>
                    <a:pt x="791" y="16"/>
                    <a:pt x="808" y="0"/>
                  </a:cubicBezTo>
                </a:path>
              </a:pathLst>
            </a:custGeom>
            <a:solidFill>
              <a:schemeClr val="accent2"/>
            </a:solidFill>
            <a:ln w="9525">
              <a:solidFill>
                <a:srgbClr val="33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46445" name="Freeform 13"/>
            <p:cNvSpPr>
              <a:spLocks/>
            </p:cNvSpPr>
            <p:nvPr/>
          </p:nvSpPr>
          <p:spPr bwMode="auto">
            <a:xfrm>
              <a:off x="3425" y="3096"/>
              <a:ext cx="857" cy="123"/>
            </a:xfrm>
            <a:custGeom>
              <a:avLst/>
              <a:gdLst>
                <a:gd name="T0" fmla="*/ 16 w 670"/>
                <a:gd name="T1" fmla="*/ 30 h 193"/>
                <a:gd name="T2" fmla="*/ 10 w 670"/>
                <a:gd name="T3" fmla="*/ 102 h 193"/>
                <a:gd name="T4" fmla="*/ 76 w 670"/>
                <a:gd name="T5" fmla="*/ 162 h 193"/>
                <a:gd name="T6" fmla="*/ 172 w 670"/>
                <a:gd name="T7" fmla="*/ 192 h 193"/>
                <a:gd name="T8" fmla="*/ 322 w 670"/>
                <a:gd name="T9" fmla="*/ 168 h 193"/>
                <a:gd name="T10" fmla="*/ 424 w 670"/>
                <a:gd name="T11" fmla="*/ 132 h 193"/>
                <a:gd name="T12" fmla="*/ 520 w 670"/>
                <a:gd name="T13" fmla="*/ 78 h 193"/>
                <a:gd name="T14" fmla="*/ 574 w 670"/>
                <a:gd name="T15" fmla="*/ 48 h 193"/>
                <a:gd name="T16" fmla="*/ 670 w 670"/>
                <a:gd name="T17" fmla="*/ 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0" h="193">
                  <a:moveTo>
                    <a:pt x="16" y="30"/>
                  </a:moveTo>
                  <a:cubicBezTo>
                    <a:pt x="15" y="43"/>
                    <a:pt x="0" y="80"/>
                    <a:pt x="10" y="102"/>
                  </a:cubicBezTo>
                  <a:cubicBezTo>
                    <a:pt x="20" y="124"/>
                    <a:pt x="49" y="147"/>
                    <a:pt x="76" y="162"/>
                  </a:cubicBezTo>
                  <a:cubicBezTo>
                    <a:pt x="103" y="177"/>
                    <a:pt x="131" y="191"/>
                    <a:pt x="172" y="192"/>
                  </a:cubicBezTo>
                  <a:cubicBezTo>
                    <a:pt x="213" y="193"/>
                    <a:pt x="280" y="178"/>
                    <a:pt x="322" y="168"/>
                  </a:cubicBezTo>
                  <a:cubicBezTo>
                    <a:pt x="364" y="158"/>
                    <a:pt x="391" y="147"/>
                    <a:pt x="424" y="132"/>
                  </a:cubicBezTo>
                  <a:cubicBezTo>
                    <a:pt x="457" y="117"/>
                    <a:pt x="495" y="92"/>
                    <a:pt x="520" y="78"/>
                  </a:cubicBezTo>
                  <a:cubicBezTo>
                    <a:pt x="545" y="64"/>
                    <a:pt x="549" y="61"/>
                    <a:pt x="574" y="48"/>
                  </a:cubicBezTo>
                  <a:cubicBezTo>
                    <a:pt x="599" y="35"/>
                    <a:pt x="654" y="8"/>
                    <a:pt x="670" y="0"/>
                  </a:cubicBezTo>
                </a:path>
              </a:pathLst>
            </a:custGeom>
            <a:solidFill>
              <a:schemeClr val="bg1"/>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46446" name="Line 14"/>
            <p:cNvSpPr>
              <a:spLocks noChangeShapeType="1"/>
            </p:cNvSpPr>
            <p:nvPr/>
          </p:nvSpPr>
          <p:spPr bwMode="auto">
            <a:xfrm>
              <a:off x="3422" y="3096"/>
              <a:ext cx="86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46447" name="Line 15"/>
            <p:cNvSpPr>
              <a:spLocks noChangeShapeType="1"/>
            </p:cNvSpPr>
            <p:nvPr/>
          </p:nvSpPr>
          <p:spPr bwMode="auto">
            <a:xfrm>
              <a:off x="4282" y="3096"/>
              <a:ext cx="369"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46448" name="Line 16"/>
            <p:cNvSpPr>
              <a:spLocks noChangeShapeType="1"/>
            </p:cNvSpPr>
            <p:nvPr/>
          </p:nvSpPr>
          <p:spPr bwMode="auto">
            <a:xfrm>
              <a:off x="3115" y="3096"/>
              <a:ext cx="369"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46449" name="Text Box 17"/>
            <p:cNvSpPr txBox="1">
              <a:spLocks noChangeArrowheads="1"/>
            </p:cNvSpPr>
            <p:nvPr/>
          </p:nvSpPr>
          <p:spPr bwMode="auto">
            <a:xfrm>
              <a:off x="4631" y="2966"/>
              <a:ext cx="23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sz="2000">
                  <a:latin typeface="Arial" charset="0"/>
                </a:rPr>
                <a:t>H</a:t>
              </a:r>
            </a:p>
          </p:txBody>
        </p:sp>
        <p:sp>
          <p:nvSpPr>
            <p:cNvPr id="146450" name="Text Box 18"/>
            <p:cNvSpPr txBox="1">
              <a:spLocks noChangeArrowheads="1"/>
            </p:cNvSpPr>
            <p:nvPr/>
          </p:nvSpPr>
          <p:spPr bwMode="auto">
            <a:xfrm>
              <a:off x="2912" y="2966"/>
              <a:ext cx="23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sz="2000">
                  <a:latin typeface="Arial" charset="0"/>
                </a:rPr>
                <a:t>H</a:t>
              </a:r>
            </a:p>
          </p:txBody>
        </p:sp>
        <p:sp>
          <p:nvSpPr>
            <p:cNvPr id="146451" name="Freeform 19"/>
            <p:cNvSpPr>
              <a:spLocks/>
            </p:cNvSpPr>
            <p:nvPr/>
          </p:nvSpPr>
          <p:spPr bwMode="auto">
            <a:xfrm>
              <a:off x="3443" y="2789"/>
              <a:ext cx="798" cy="327"/>
            </a:xfrm>
            <a:custGeom>
              <a:avLst/>
              <a:gdLst>
                <a:gd name="T0" fmla="*/ 0 w 624"/>
                <a:gd name="T1" fmla="*/ 352 h 352"/>
                <a:gd name="T2" fmla="*/ 48 w 624"/>
                <a:gd name="T3" fmla="*/ 208 h 352"/>
                <a:gd name="T4" fmla="*/ 96 w 624"/>
                <a:gd name="T5" fmla="*/ 112 h 352"/>
                <a:gd name="T6" fmla="*/ 192 w 624"/>
                <a:gd name="T7" fmla="*/ 16 h 352"/>
                <a:gd name="T8" fmla="*/ 432 w 624"/>
                <a:gd name="T9" fmla="*/ 16 h 352"/>
                <a:gd name="T10" fmla="*/ 528 w 624"/>
                <a:gd name="T11" fmla="*/ 112 h 352"/>
                <a:gd name="T12" fmla="*/ 576 w 624"/>
                <a:gd name="T13" fmla="*/ 256 h 352"/>
                <a:gd name="T14" fmla="*/ 624 w 624"/>
                <a:gd name="T15" fmla="*/ 352 h 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4" h="352">
                  <a:moveTo>
                    <a:pt x="0" y="352"/>
                  </a:moveTo>
                  <a:cubicBezTo>
                    <a:pt x="16" y="300"/>
                    <a:pt x="32" y="248"/>
                    <a:pt x="48" y="208"/>
                  </a:cubicBezTo>
                  <a:cubicBezTo>
                    <a:pt x="64" y="168"/>
                    <a:pt x="72" y="144"/>
                    <a:pt x="96" y="112"/>
                  </a:cubicBezTo>
                  <a:cubicBezTo>
                    <a:pt x="120" y="80"/>
                    <a:pt x="136" y="32"/>
                    <a:pt x="192" y="16"/>
                  </a:cubicBezTo>
                  <a:cubicBezTo>
                    <a:pt x="248" y="0"/>
                    <a:pt x="376" y="0"/>
                    <a:pt x="432" y="16"/>
                  </a:cubicBezTo>
                  <a:cubicBezTo>
                    <a:pt x="488" y="32"/>
                    <a:pt x="504" y="72"/>
                    <a:pt x="528" y="112"/>
                  </a:cubicBezTo>
                  <a:cubicBezTo>
                    <a:pt x="552" y="152"/>
                    <a:pt x="560" y="216"/>
                    <a:pt x="576" y="256"/>
                  </a:cubicBezTo>
                  <a:cubicBezTo>
                    <a:pt x="592" y="296"/>
                    <a:pt x="608" y="324"/>
                    <a:pt x="624" y="352"/>
                  </a:cubicBezTo>
                </a:path>
              </a:pathLst>
            </a:cu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46452" name="Freeform 20"/>
            <p:cNvSpPr>
              <a:spLocks/>
            </p:cNvSpPr>
            <p:nvPr/>
          </p:nvSpPr>
          <p:spPr bwMode="auto">
            <a:xfrm>
              <a:off x="3433" y="2789"/>
              <a:ext cx="806" cy="307"/>
            </a:xfrm>
            <a:custGeom>
              <a:avLst/>
              <a:gdLst>
                <a:gd name="T0" fmla="*/ 0 w 630"/>
                <a:gd name="T1" fmla="*/ 240 h 240"/>
                <a:gd name="T2" fmla="*/ 120 w 630"/>
                <a:gd name="T3" fmla="*/ 156 h 240"/>
                <a:gd name="T4" fmla="*/ 240 w 630"/>
                <a:gd name="T5" fmla="*/ 96 h 240"/>
                <a:gd name="T6" fmla="*/ 354 w 630"/>
                <a:gd name="T7" fmla="*/ 54 h 240"/>
                <a:gd name="T8" fmla="*/ 492 w 630"/>
                <a:gd name="T9" fmla="*/ 30 h 240"/>
                <a:gd name="T10" fmla="*/ 630 w 630"/>
                <a:gd name="T11" fmla="*/ 234 h 240"/>
              </a:gdLst>
              <a:ahLst/>
              <a:cxnLst>
                <a:cxn ang="0">
                  <a:pos x="T0" y="T1"/>
                </a:cxn>
                <a:cxn ang="0">
                  <a:pos x="T2" y="T3"/>
                </a:cxn>
                <a:cxn ang="0">
                  <a:pos x="T4" y="T5"/>
                </a:cxn>
                <a:cxn ang="0">
                  <a:pos x="T6" y="T7"/>
                </a:cxn>
                <a:cxn ang="0">
                  <a:pos x="T8" y="T9"/>
                </a:cxn>
                <a:cxn ang="0">
                  <a:pos x="T10" y="T11"/>
                </a:cxn>
              </a:cxnLst>
              <a:rect l="0" t="0" r="r" b="b"/>
              <a:pathLst>
                <a:path w="630" h="240">
                  <a:moveTo>
                    <a:pt x="0" y="240"/>
                  </a:moveTo>
                  <a:cubicBezTo>
                    <a:pt x="20" y="226"/>
                    <a:pt x="80" y="180"/>
                    <a:pt x="120" y="156"/>
                  </a:cubicBezTo>
                  <a:cubicBezTo>
                    <a:pt x="160" y="132"/>
                    <a:pt x="201" y="113"/>
                    <a:pt x="240" y="96"/>
                  </a:cubicBezTo>
                  <a:cubicBezTo>
                    <a:pt x="279" y="79"/>
                    <a:pt x="312" y="65"/>
                    <a:pt x="354" y="54"/>
                  </a:cubicBezTo>
                  <a:cubicBezTo>
                    <a:pt x="396" y="43"/>
                    <a:pt x="446" y="0"/>
                    <a:pt x="492" y="30"/>
                  </a:cubicBezTo>
                  <a:cubicBezTo>
                    <a:pt x="538" y="60"/>
                    <a:pt x="601" y="192"/>
                    <a:pt x="630" y="234"/>
                  </a:cubicBezTo>
                </a:path>
              </a:pathLst>
            </a:custGeom>
            <a:solidFill>
              <a:schemeClr val="accent2"/>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46453" name="Freeform 21"/>
            <p:cNvSpPr>
              <a:spLocks/>
            </p:cNvSpPr>
            <p:nvPr/>
          </p:nvSpPr>
          <p:spPr bwMode="auto">
            <a:xfrm>
              <a:off x="3433" y="2934"/>
              <a:ext cx="798" cy="162"/>
            </a:xfrm>
            <a:custGeom>
              <a:avLst/>
              <a:gdLst>
                <a:gd name="T0" fmla="*/ 0 w 624"/>
                <a:gd name="T1" fmla="*/ 127 h 127"/>
                <a:gd name="T2" fmla="*/ 156 w 624"/>
                <a:gd name="T3" fmla="*/ 61 h 127"/>
                <a:gd name="T4" fmla="*/ 312 w 624"/>
                <a:gd name="T5" fmla="*/ 13 h 127"/>
                <a:gd name="T6" fmla="*/ 450 w 624"/>
                <a:gd name="T7" fmla="*/ 7 h 127"/>
                <a:gd name="T8" fmla="*/ 558 w 624"/>
                <a:gd name="T9" fmla="*/ 55 h 127"/>
                <a:gd name="T10" fmla="*/ 624 w 624"/>
                <a:gd name="T11" fmla="*/ 127 h 127"/>
              </a:gdLst>
              <a:ahLst/>
              <a:cxnLst>
                <a:cxn ang="0">
                  <a:pos x="T0" y="T1"/>
                </a:cxn>
                <a:cxn ang="0">
                  <a:pos x="T2" y="T3"/>
                </a:cxn>
                <a:cxn ang="0">
                  <a:pos x="T4" y="T5"/>
                </a:cxn>
                <a:cxn ang="0">
                  <a:pos x="T6" y="T7"/>
                </a:cxn>
                <a:cxn ang="0">
                  <a:pos x="T8" y="T9"/>
                </a:cxn>
                <a:cxn ang="0">
                  <a:pos x="T10" y="T11"/>
                </a:cxn>
              </a:cxnLst>
              <a:rect l="0" t="0" r="r" b="b"/>
              <a:pathLst>
                <a:path w="624" h="127">
                  <a:moveTo>
                    <a:pt x="0" y="127"/>
                  </a:moveTo>
                  <a:cubicBezTo>
                    <a:pt x="26" y="116"/>
                    <a:pt x="104" y="80"/>
                    <a:pt x="156" y="61"/>
                  </a:cubicBezTo>
                  <a:cubicBezTo>
                    <a:pt x="208" y="42"/>
                    <a:pt x="263" y="22"/>
                    <a:pt x="312" y="13"/>
                  </a:cubicBezTo>
                  <a:cubicBezTo>
                    <a:pt x="361" y="4"/>
                    <a:pt x="409" y="0"/>
                    <a:pt x="450" y="7"/>
                  </a:cubicBezTo>
                  <a:cubicBezTo>
                    <a:pt x="491" y="14"/>
                    <a:pt x="529" y="35"/>
                    <a:pt x="558" y="55"/>
                  </a:cubicBezTo>
                  <a:cubicBezTo>
                    <a:pt x="587" y="75"/>
                    <a:pt x="610" y="112"/>
                    <a:pt x="624" y="127"/>
                  </a:cubicBezTo>
                </a:path>
              </a:pathLst>
            </a:cu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46454" name="Freeform 22"/>
            <p:cNvSpPr>
              <a:spLocks/>
            </p:cNvSpPr>
            <p:nvPr/>
          </p:nvSpPr>
          <p:spPr bwMode="auto">
            <a:xfrm>
              <a:off x="4292" y="2805"/>
              <a:ext cx="149" cy="291"/>
            </a:xfrm>
            <a:custGeom>
              <a:avLst/>
              <a:gdLst>
                <a:gd name="T0" fmla="*/ 36 w 116"/>
                <a:gd name="T1" fmla="*/ 0 h 228"/>
                <a:gd name="T2" fmla="*/ 96 w 116"/>
                <a:gd name="T3" fmla="*/ 36 h 228"/>
                <a:gd name="T4" fmla="*/ 114 w 116"/>
                <a:gd name="T5" fmla="*/ 66 h 228"/>
                <a:gd name="T6" fmla="*/ 108 w 116"/>
                <a:gd name="T7" fmla="*/ 114 h 228"/>
                <a:gd name="T8" fmla="*/ 96 w 116"/>
                <a:gd name="T9" fmla="*/ 180 h 228"/>
                <a:gd name="T10" fmla="*/ 48 w 116"/>
                <a:gd name="T11" fmla="*/ 204 h 228"/>
                <a:gd name="T12" fmla="*/ 0 w 116"/>
                <a:gd name="T13" fmla="*/ 228 h 228"/>
              </a:gdLst>
              <a:ahLst/>
              <a:cxnLst>
                <a:cxn ang="0">
                  <a:pos x="T0" y="T1"/>
                </a:cxn>
                <a:cxn ang="0">
                  <a:pos x="T2" y="T3"/>
                </a:cxn>
                <a:cxn ang="0">
                  <a:pos x="T4" y="T5"/>
                </a:cxn>
                <a:cxn ang="0">
                  <a:pos x="T6" y="T7"/>
                </a:cxn>
                <a:cxn ang="0">
                  <a:pos x="T8" y="T9"/>
                </a:cxn>
                <a:cxn ang="0">
                  <a:pos x="T10" y="T11"/>
                </a:cxn>
                <a:cxn ang="0">
                  <a:pos x="T12" y="T13"/>
                </a:cxn>
              </a:cxnLst>
              <a:rect l="0" t="0" r="r" b="b"/>
              <a:pathLst>
                <a:path w="116" h="228">
                  <a:moveTo>
                    <a:pt x="36" y="0"/>
                  </a:moveTo>
                  <a:cubicBezTo>
                    <a:pt x="46" y="6"/>
                    <a:pt x="83" y="25"/>
                    <a:pt x="96" y="36"/>
                  </a:cubicBezTo>
                  <a:cubicBezTo>
                    <a:pt x="109" y="47"/>
                    <a:pt x="112" y="53"/>
                    <a:pt x="114" y="66"/>
                  </a:cubicBezTo>
                  <a:cubicBezTo>
                    <a:pt x="116" y="79"/>
                    <a:pt x="111" y="95"/>
                    <a:pt x="108" y="114"/>
                  </a:cubicBezTo>
                  <a:cubicBezTo>
                    <a:pt x="105" y="133"/>
                    <a:pt x="106" y="165"/>
                    <a:pt x="96" y="180"/>
                  </a:cubicBezTo>
                  <a:cubicBezTo>
                    <a:pt x="86" y="195"/>
                    <a:pt x="64" y="196"/>
                    <a:pt x="48" y="204"/>
                  </a:cubicBezTo>
                  <a:cubicBezTo>
                    <a:pt x="32" y="212"/>
                    <a:pt x="10" y="223"/>
                    <a:pt x="0" y="228"/>
                  </a:cubicBezTo>
                </a:path>
              </a:pathLst>
            </a:cu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46455" name="Line 23"/>
            <p:cNvSpPr>
              <a:spLocks noChangeShapeType="1"/>
            </p:cNvSpPr>
            <p:nvPr/>
          </p:nvSpPr>
          <p:spPr bwMode="auto">
            <a:xfrm>
              <a:off x="3433" y="3096"/>
              <a:ext cx="798"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sp>
        <p:nvSpPr>
          <p:cNvPr id="146456" name="Line 24"/>
          <p:cNvSpPr>
            <a:spLocks noChangeShapeType="1"/>
          </p:cNvSpPr>
          <p:nvPr/>
        </p:nvSpPr>
        <p:spPr bwMode="auto">
          <a:xfrm>
            <a:off x="3962400" y="4572000"/>
            <a:ext cx="1219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85800" y="76200"/>
            <a:ext cx="7772400" cy="1143000"/>
          </a:xfrm>
        </p:spPr>
        <p:txBody>
          <a:bodyPr/>
          <a:lstStyle/>
          <a:p>
            <a:r>
              <a:rPr lang="fr-FR" sz="3600">
                <a:solidFill>
                  <a:srgbClr val="00FFFF"/>
                </a:solidFill>
                <a:latin typeface="Arial" charset="0"/>
              </a:rPr>
              <a:t>Nombre quantique de spin </a:t>
            </a:r>
            <a:r>
              <a:rPr lang="fr-FR" sz="3600" i="1">
                <a:solidFill>
                  <a:srgbClr val="00FFFF"/>
                </a:solidFill>
                <a:latin typeface="Arial" charset="0"/>
              </a:rPr>
              <a:t>s</a:t>
            </a:r>
            <a:r>
              <a:rPr lang="fr-FR">
                <a:solidFill>
                  <a:srgbClr val="00FFFF"/>
                </a:solidFill>
                <a:latin typeface="Arial" charset="0"/>
              </a:rPr>
              <a:t/>
            </a:r>
            <a:br>
              <a:rPr lang="fr-FR">
                <a:solidFill>
                  <a:srgbClr val="00FFFF"/>
                </a:solidFill>
                <a:latin typeface="Arial" charset="0"/>
              </a:rPr>
            </a:br>
            <a:r>
              <a:rPr lang="fr-FR" sz="2800">
                <a:solidFill>
                  <a:srgbClr val="00FFFF"/>
                </a:solidFill>
                <a:latin typeface="Arial" charset="0"/>
              </a:rPr>
              <a:t>(paramètre purement quantique)</a:t>
            </a:r>
          </a:p>
        </p:txBody>
      </p:sp>
      <p:sp>
        <p:nvSpPr>
          <p:cNvPr id="6147" name="Rectangle 3"/>
          <p:cNvSpPr>
            <a:spLocks noGrp="1" noChangeArrowheads="1"/>
          </p:cNvSpPr>
          <p:nvPr>
            <p:ph type="body" idx="1"/>
          </p:nvPr>
        </p:nvSpPr>
        <p:spPr>
          <a:xfrm>
            <a:off x="2438400" y="1981200"/>
            <a:ext cx="3657600" cy="990600"/>
          </a:xfrm>
        </p:spPr>
        <p:txBody>
          <a:bodyPr/>
          <a:lstStyle/>
          <a:p>
            <a:pPr algn="ctr">
              <a:buFontTx/>
              <a:buNone/>
            </a:pPr>
            <a:r>
              <a:rPr lang="fr-FR" i="1">
                <a:solidFill>
                  <a:schemeClr val="bg1"/>
                </a:solidFill>
              </a:rPr>
              <a:t>m</a:t>
            </a:r>
            <a:r>
              <a:rPr lang="fr-FR" i="1" baseline="-25000">
                <a:solidFill>
                  <a:schemeClr val="bg1"/>
                </a:solidFill>
              </a:rPr>
              <a:t>s</a:t>
            </a:r>
            <a:r>
              <a:rPr lang="fr-FR">
                <a:solidFill>
                  <a:schemeClr val="bg1"/>
                </a:solidFill>
              </a:rPr>
              <a:t> = </a:t>
            </a:r>
            <a:r>
              <a:rPr lang="fr-FR">
                <a:solidFill>
                  <a:schemeClr val="bg1"/>
                </a:solidFill>
                <a:sym typeface="Symbol" pitchFamily="18" charset="2"/>
              </a:rPr>
              <a:t> ½</a:t>
            </a:r>
            <a:r>
              <a:rPr lang="fr-FR">
                <a:sym typeface="Symbol" pitchFamily="18" charset="2"/>
              </a:rPr>
              <a:t> </a:t>
            </a:r>
            <a:endParaRPr lang="fr-FR"/>
          </a:p>
        </p:txBody>
      </p:sp>
      <p:pic>
        <p:nvPicPr>
          <p:cNvPr id="6148" name="Picture 4" descr="n2384_SpinElectr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3124200"/>
            <a:ext cx="3333750" cy="3305175"/>
          </a:xfrm>
          <a:prstGeom prst="rect">
            <a:avLst/>
          </a:prstGeom>
          <a:solidFill>
            <a:schemeClr val="bg1"/>
          </a:solidFill>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Text Box 2"/>
          <p:cNvSpPr txBox="1">
            <a:spLocks noChangeArrowheads="1"/>
          </p:cNvSpPr>
          <p:nvPr/>
        </p:nvSpPr>
        <p:spPr bwMode="auto">
          <a:xfrm>
            <a:off x="457200" y="0"/>
            <a:ext cx="8305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fr-FR" sz="3600">
                <a:latin typeface="Arial" charset="0"/>
              </a:rPr>
              <a:t>Le Benzène : Hybridation sp</a:t>
            </a:r>
            <a:r>
              <a:rPr lang="fr-FR" sz="3600" baseline="30000">
                <a:latin typeface="Arial" charset="0"/>
              </a:rPr>
              <a:t>2</a:t>
            </a:r>
            <a:endParaRPr lang="fr-FR" sz="3600">
              <a:latin typeface="Arial" charset="0"/>
            </a:endParaRPr>
          </a:p>
        </p:txBody>
      </p:sp>
      <p:grpSp>
        <p:nvGrpSpPr>
          <p:cNvPr id="147459" name="Group 3"/>
          <p:cNvGrpSpPr>
            <a:grpSpLocks/>
          </p:cNvGrpSpPr>
          <p:nvPr/>
        </p:nvGrpSpPr>
        <p:grpSpPr bwMode="auto">
          <a:xfrm>
            <a:off x="990600" y="1508125"/>
            <a:ext cx="7086600" cy="2987675"/>
            <a:chOff x="672" y="720"/>
            <a:chExt cx="4464" cy="1882"/>
          </a:xfrm>
        </p:grpSpPr>
        <p:pic>
          <p:nvPicPr>
            <p:cNvPr id="147460" name="Picture 4" descr="C:\Mes documents\C6H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 y="1104"/>
              <a:ext cx="4464" cy="1498"/>
            </a:xfrm>
            <a:prstGeom prst="rect">
              <a:avLst/>
            </a:prstGeom>
            <a:noFill/>
            <a:extLst>
              <a:ext uri="{909E8E84-426E-40DD-AFC4-6F175D3DCCD1}">
                <a14:hiddenFill xmlns:a14="http://schemas.microsoft.com/office/drawing/2010/main">
                  <a:solidFill>
                    <a:srgbClr val="FFFFFF"/>
                  </a:solidFill>
                </a14:hiddenFill>
              </a:ext>
            </a:extLst>
          </p:spPr>
        </p:pic>
        <p:sp>
          <p:nvSpPr>
            <p:cNvPr id="147461" name="Text Box 5"/>
            <p:cNvSpPr txBox="1">
              <a:spLocks noChangeArrowheads="1"/>
            </p:cNvSpPr>
            <p:nvPr/>
          </p:nvSpPr>
          <p:spPr bwMode="auto">
            <a:xfrm>
              <a:off x="4560" y="720"/>
              <a:ext cx="239"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sz="2000">
                  <a:solidFill>
                    <a:srgbClr val="FF0000"/>
                  </a:solidFill>
                  <a:latin typeface="Symbol" pitchFamily="18" charset="2"/>
                </a:rPr>
                <a:t>P</a:t>
              </a:r>
              <a:endParaRPr lang="fr-FR" sz="2000"/>
            </a:p>
          </p:txBody>
        </p:sp>
        <p:sp>
          <p:nvSpPr>
            <p:cNvPr id="147462" name="Text Box 6"/>
            <p:cNvSpPr txBox="1">
              <a:spLocks noChangeArrowheads="1"/>
            </p:cNvSpPr>
            <p:nvPr/>
          </p:nvSpPr>
          <p:spPr bwMode="auto">
            <a:xfrm>
              <a:off x="1632" y="1536"/>
              <a:ext cx="21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sz="2000">
                  <a:solidFill>
                    <a:srgbClr val="FF0000"/>
                  </a:solidFill>
                  <a:latin typeface="Symbol" pitchFamily="18" charset="2"/>
                </a:rPr>
                <a:t>s</a:t>
              </a:r>
            </a:p>
          </p:txBody>
        </p:sp>
        <p:sp>
          <p:nvSpPr>
            <p:cNvPr id="147463" name="Text Box 7"/>
            <p:cNvSpPr txBox="1">
              <a:spLocks noChangeArrowheads="1"/>
            </p:cNvSpPr>
            <p:nvPr/>
          </p:nvSpPr>
          <p:spPr bwMode="auto">
            <a:xfrm>
              <a:off x="864" y="1824"/>
              <a:ext cx="21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sz="2000">
                  <a:solidFill>
                    <a:srgbClr val="FF0000"/>
                  </a:solidFill>
                  <a:latin typeface="Symbol" pitchFamily="18" charset="2"/>
                </a:rPr>
                <a:t>s</a:t>
              </a:r>
            </a:p>
          </p:txBody>
        </p:sp>
        <p:sp>
          <p:nvSpPr>
            <p:cNvPr id="147464" name="Line 8"/>
            <p:cNvSpPr>
              <a:spLocks noChangeShapeType="1"/>
            </p:cNvSpPr>
            <p:nvPr/>
          </p:nvSpPr>
          <p:spPr bwMode="auto">
            <a:xfrm flipH="1">
              <a:off x="4464" y="960"/>
              <a:ext cx="192" cy="240"/>
            </a:xfrm>
            <a:prstGeom prst="line">
              <a:avLst/>
            </a:prstGeom>
            <a:noFill/>
            <a:ln w="952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grpSp>
        <p:nvGrpSpPr>
          <p:cNvPr id="147465" name="Group 9"/>
          <p:cNvGrpSpPr>
            <a:grpSpLocks/>
          </p:cNvGrpSpPr>
          <p:nvPr/>
        </p:nvGrpSpPr>
        <p:grpSpPr bwMode="auto">
          <a:xfrm rot="-5218401">
            <a:off x="2085975" y="4724400"/>
            <a:ext cx="1143000" cy="990600"/>
            <a:chOff x="1200" y="3216"/>
            <a:chExt cx="720" cy="624"/>
          </a:xfrm>
        </p:grpSpPr>
        <p:sp>
          <p:nvSpPr>
            <p:cNvPr id="147466" name="AutoShape 10"/>
            <p:cNvSpPr>
              <a:spLocks noChangeArrowheads="1"/>
            </p:cNvSpPr>
            <p:nvPr/>
          </p:nvSpPr>
          <p:spPr bwMode="auto">
            <a:xfrm>
              <a:off x="1200" y="3216"/>
              <a:ext cx="720" cy="624"/>
            </a:xfrm>
            <a:prstGeom prst="hexagon">
              <a:avLst>
                <a:gd name="adj" fmla="val 28846"/>
                <a:gd name="vf" fmla="val 115470"/>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47467" name="Oval 11"/>
            <p:cNvSpPr>
              <a:spLocks noChangeArrowheads="1"/>
            </p:cNvSpPr>
            <p:nvPr/>
          </p:nvSpPr>
          <p:spPr bwMode="auto">
            <a:xfrm>
              <a:off x="1296" y="3264"/>
              <a:ext cx="528" cy="52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sp>
        <p:nvSpPr>
          <p:cNvPr id="147468" name="Text Box 12"/>
          <p:cNvSpPr txBox="1">
            <a:spLocks noChangeArrowheads="1"/>
          </p:cNvSpPr>
          <p:nvPr/>
        </p:nvSpPr>
        <p:spPr bwMode="auto">
          <a:xfrm>
            <a:off x="1828800" y="5927725"/>
            <a:ext cx="17049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sz="2000">
                <a:solidFill>
                  <a:schemeClr val="accent2"/>
                </a:solidFill>
              </a:rPr>
              <a:t>Représentation</a:t>
            </a:r>
          </a:p>
        </p:txBody>
      </p:sp>
      <p:sp>
        <p:nvSpPr>
          <p:cNvPr id="147469" name="Text Box 13"/>
          <p:cNvSpPr txBox="1">
            <a:spLocks noChangeArrowheads="1"/>
          </p:cNvSpPr>
          <p:nvPr/>
        </p:nvSpPr>
        <p:spPr bwMode="auto">
          <a:xfrm>
            <a:off x="4719638" y="4724400"/>
            <a:ext cx="389255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2000">
                <a:solidFill>
                  <a:schemeClr val="accent2"/>
                </a:solidFill>
              </a:rPr>
              <a:t>* Plan</a:t>
            </a:r>
          </a:p>
          <a:p>
            <a:r>
              <a:rPr lang="fr-FR" sz="2000">
                <a:solidFill>
                  <a:schemeClr val="accent2"/>
                </a:solidFill>
              </a:rPr>
              <a:t>* Grande stabilité</a:t>
            </a:r>
          </a:p>
          <a:p>
            <a:r>
              <a:rPr lang="fr-FR" sz="2000">
                <a:solidFill>
                  <a:schemeClr val="accent2"/>
                </a:solidFill>
              </a:rPr>
              <a:t>* Polarisable</a:t>
            </a:r>
          </a:p>
          <a:p>
            <a:r>
              <a:rPr lang="fr-FR" sz="2000">
                <a:solidFill>
                  <a:schemeClr val="accent2"/>
                </a:solidFill>
              </a:rPr>
              <a:t>* Modifications chimiques possibles</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533400" y="76200"/>
            <a:ext cx="8081963" cy="609600"/>
          </a:xfrm>
        </p:spPr>
        <p:txBody>
          <a:bodyPr/>
          <a:lstStyle/>
          <a:p>
            <a:r>
              <a:rPr lang="fr-FR" sz="3600">
                <a:solidFill>
                  <a:schemeClr val="tx1"/>
                </a:solidFill>
                <a:latin typeface="Arial" charset="0"/>
              </a:rPr>
              <a:t>La liaison covalente multiple</a:t>
            </a:r>
          </a:p>
        </p:txBody>
      </p:sp>
      <p:pic>
        <p:nvPicPr>
          <p:cNvPr id="798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4114800"/>
            <a:ext cx="2697163" cy="2416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9876" name="Text Box 4"/>
          <p:cNvSpPr txBox="1">
            <a:spLocks noChangeArrowheads="1"/>
          </p:cNvSpPr>
          <p:nvPr/>
        </p:nvSpPr>
        <p:spPr bwMode="auto">
          <a:xfrm>
            <a:off x="747713" y="4332288"/>
            <a:ext cx="4860925" cy="2193925"/>
          </a:xfrm>
          <a:prstGeom prst="rect">
            <a:avLst/>
          </a:prstGeom>
          <a:solidFill>
            <a:schemeClr val="accent1"/>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2200"/>
              <a:t>Ci-contre les représentations du benzène :</a:t>
            </a:r>
          </a:p>
          <a:p>
            <a:pPr lvl="1">
              <a:buFontTx/>
              <a:buChar char="-"/>
            </a:pPr>
            <a:r>
              <a:rPr lang="fr-FR" sz="2200"/>
              <a:t> nuage électronique</a:t>
            </a:r>
          </a:p>
          <a:p>
            <a:pPr lvl="1">
              <a:buFontTx/>
              <a:buChar char="-"/>
            </a:pPr>
            <a:r>
              <a:rPr lang="fr-FR" sz="2200"/>
              <a:t> modèle compact</a:t>
            </a:r>
          </a:p>
          <a:p>
            <a:pPr lvl="1">
              <a:buFontTx/>
              <a:buChar char="-"/>
            </a:pPr>
            <a:r>
              <a:rPr lang="fr-FR" sz="2200"/>
              <a:t> modèle éclaté</a:t>
            </a:r>
          </a:p>
          <a:p>
            <a:pPr lvl="1">
              <a:buFontTx/>
              <a:buChar char="-"/>
            </a:pPr>
            <a:r>
              <a:rPr lang="fr-FR" sz="2200"/>
              <a:t> formule topologique</a:t>
            </a:r>
          </a:p>
          <a:p>
            <a:endParaRPr lang="fr-FR" sz="2800"/>
          </a:p>
        </p:txBody>
      </p:sp>
      <p:grpSp>
        <p:nvGrpSpPr>
          <p:cNvPr id="79877" name="Group 5"/>
          <p:cNvGrpSpPr>
            <a:grpSpLocks/>
          </p:cNvGrpSpPr>
          <p:nvPr/>
        </p:nvGrpSpPr>
        <p:grpSpPr bwMode="auto">
          <a:xfrm>
            <a:off x="990600" y="1143000"/>
            <a:ext cx="7696200" cy="2800350"/>
            <a:chOff x="624" y="720"/>
            <a:chExt cx="4848" cy="1764"/>
          </a:xfrm>
        </p:grpSpPr>
        <p:sp>
          <p:nvSpPr>
            <p:cNvPr id="79878" name="Text Box 6"/>
            <p:cNvSpPr txBox="1">
              <a:spLocks noChangeArrowheads="1"/>
            </p:cNvSpPr>
            <p:nvPr/>
          </p:nvSpPr>
          <p:spPr bwMode="auto">
            <a:xfrm>
              <a:off x="624" y="720"/>
              <a:ext cx="2976" cy="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80000"/>
                </a:lnSpc>
                <a:spcBef>
                  <a:spcPct val="20000"/>
                </a:spcBef>
                <a:buClr>
                  <a:schemeClr val="tx2"/>
                </a:buClr>
                <a:buSzPct val="75000"/>
                <a:buFont typeface="Wingdings" pitchFamily="2" charset="2"/>
                <a:buNone/>
              </a:pPr>
              <a:r>
                <a:rPr lang="fr-FR" sz="2200"/>
                <a:t>Ci-dessous et ci-contre, les schémas des orbitales liantes </a:t>
              </a:r>
              <a:r>
                <a:rPr lang="fr-FR" sz="2200">
                  <a:latin typeface="Symbol" pitchFamily="18" charset="2"/>
                </a:rPr>
                <a:t>s</a:t>
              </a:r>
              <a:r>
                <a:rPr lang="fr-FR" sz="2200"/>
                <a:t> et </a:t>
              </a:r>
              <a:r>
                <a:rPr lang="fr-FR" sz="2200">
                  <a:latin typeface="Symbol" pitchFamily="18" charset="2"/>
                </a:rPr>
                <a:t>p </a:t>
              </a:r>
              <a:r>
                <a:rPr lang="fr-FR" sz="2200"/>
                <a:t>de l’éthylène (C</a:t>
              </a:r>
              <a:r>
                <a:rPr lang="fr-FR" sz="2200" baseline="-25000"/>
                <a:t>2</a:t>
              </a:r>
              <a:r>
                <a:rPr lang="fr-FR" sz="2200"/>
                <a:t>H</a:t>
              </a:r>
              <a:r>
                <a:rPr lang="fr-FR" sz="2200" baseline="-25000"/>
                <a:t>4</a:t>
              </a:r>
              <a:r>
                <a:rPr lang="fr-FR" sz="2200"/>
                <a:t>) et de l’acétylène (C</a:t>
              </a:r>
              <a:r>
                <a:rPr lang="fr-FR" sz="2200" baseline="-25000"/>
                <a:t>2</a:t>
              </a:r>
              <a:r>
                <a:rPr lang="fr-FR" sz="2200"/>
                <a:t>H</a:t>
              </a:r>
              <a:r>
                <a:rPr lang="fr-FR" sz="2200" baseline="-25000"/>
                <a:t>2</a:t>
              </a:r>
              <a:r>
                <a:rPr lang="fr-FR" sz="2200"/>
                <a:t>)</a:t>
              </a:r>
            </a:p>
            <a:p>
              <a:endParaRPr lang="fr-FR" sz="2800"/>
            </a:p>
          </p:txBody>
        </p:sp>
        <p:grpSp>
          <p:nvGrpSpPr>
            <p:cNvPr id="79879" name="Group 7"/>
            <p:cNvGrpSpPr>
              <a:grpSpLocks/>
            </p:cNvGrpSpPr>
            <p:nvPr/>
          </p:nvGrpSpPr>
          <p:grpSpPr bwMode="auto">
            <a:xfrm>
              <a:off x="720" y="1440"/>
              <a:ext cx="2352" cy="1044"/>
              <a:chOff x="720" y="1440"/>
              <a:chExt cx="2352" cy="1044"/>
            </a:xfrm>
          </p:grpSpPr>
          <p:pic>
            <p:nvPicPr>
              <p:cNvPr id="79880"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 y="1440"/>
                <a:ext cx="2352" cy="1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9881" name="Text Box 9"/>
              <p:cNvSpPr txBox="1">
                <a:spLocks noChangeArrowheads="1"/>
              </p:cNvSpPr>
              <p:nvPr/>
            </p:nvSpPr>
            <p:spPr bwMode="auto">
              <a:xfrm>
                <a:off x="1728" y="1440"/>
                <a:ext cx="239"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2800">
                    <a:solidFill>
                      <a:schemeClr val="bg2"/>
                    </a:solidFill>
                    <a:latin typeface="Symbol" pitchFamily="18" charset="2"/>
                  </a:rPr>
                  <a:t>p</a:t>
                </a:r>
              </a:p>
            </p:txBody>
          </p:sp>
          <p:sp>
            <p:nvSpPr>
              <p:cNvPr id="79882" name="Text Box 10"/>
              <p:cNvSpPr txBox="1">
                <a:spLocks noChangeArrowheads="1"/>
              </p:cNvSpPr>
              <p:nvPr/>
            </p:nvSpPr>
            <p:spPr bwMode="auto">
              <a:xfrm>
                <a:off x="1776" y="1728"/>
                <a:ext cx="251"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2800">
                    <a:solidFill>
                      <a:schemeClr val="hlink"/>
                    </a:solidFill>
                    <a:latin typeface="Symbol" pitchFamily="18" charset="2"/>
                  </a:rPr>
                  <a:t>s</a:t>
                </a:r>
              </a:p>
            </p:txBody>
          </p:sp>
          <p:sp>
            <p:nvSpPr>
              <p:cNvPr id="79883" name="Rectangle 11"/>
              <p:cNvSpPr>
                <a:spLocks noChangeArrowheads="1"/>
              </p:cNvSpPr>
              <p:nvPr/>
            </p:nvSpPr>
            <p:spPr bwMode="auto">
              <a:xfrm>
                <a:off x="1728" y="2064"/>
                <a:ext cx="239"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2800">
                    <a:solidFill>
                      <a:schemeClr val="bg2"/>
                    </a:solidFill>
                    <a:latin typeface="Symbol" pitchFamily="18" charset="2"/>
                  </a:rPr>
                  <a:t>p</a:t>
                </a:r>
              </a:p>
            </p:txBody>
          </p:sp>
          <p:sp>
            <p:nvSpPr>
              <p:cNvPr id="79884" name="Text Box 12"/>
              <p:cNvSpPr txBox="1">
                <a:spLocks noChangeArrowheads="1"/>
              </p:cNvSpPr>
              <p:nvPr/>
            </p:nvSpPr>
            <p:spPr bwMode="auto">
              <a:xfrm>
                <a:off x="1776" y="2112"/>
                <a:ext cx="116"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sz="2800"/>
              </a:p>
            </p:txBody>
          </p:sp>
        </p:grpSp>
        <p:grpSp>
          <p:nvGrpSpPr>
            <p:cNvPr id="79885" name="Group 13"/>
            <p:cNvGrpSpPr>
              <a:grpSpLocks/>
            </p:cNvGrpSpPr>
            <p:nvPr/>
          </p:nvGrpSpPr>
          <p:grpSpPr bwMode="auto">
            <a:xfrm>
              <a:off x="3744" y="768"/>
              <a:ext cx="1728" cy="1584"/>
              <a:chOff x="3744" y="768"/>
              <a:chExt cx="1728" cy="1584"/>
            </a:xfrm>
          </p:grpSpPr>
          <p:pic>
            <p:nvPicPr>
              <p:cNvPr id="79886"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44" y="768"/>
                <a:ext cx="1728" cy="1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9887" name="Text Box 15"/>
              <p:cNvSpPr txBox="1">
                <a:spLocks noChangeArrowheads="1"/>
              </p:cNvSpPr>
              <p:nvPr/>
            </p:nvSpPr>
            <p:spPr bwMode="auto">
              <a:xfrm>
                <a:off x="4800" y="1200"/>
                <a:ext cx="239"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2800">
                    <a:solidFill>
                      <a:schemeClr val="bg2"/>
                    </a:solidFill>
                    <a:latin typeface="Symbol" pitchFamily="18" charset="2"/>
                  </a:rPr>
                  <a:t>p</a:t>
                </a:r>
              </a:p>
            </p:txBody>
          </p:sp>
          <p:sp>
            <p:nvSpPr>
              <p:cNvPr id="79888" name="Text Box 16"/>
              <p:cNvSpPr txBox="1">
                <a:spLocks noChangeArrowheads="1"/>
              </p:cNvSpPr>
              <p:nvPr/>
            </p:nvSpPr>
            <p:spPr bwMode="auto">
              <a:xfrm>
                <a:off x="4416" y="1344"/>
                <a:ext cx="251"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2800">
                    <a:latin typeface="Symbol" pitchFamily="18" charset="2"/>
                  </a:rPr>
                  <a:t>s</a:t>
                </a:r>
              </a:p>
            </p:txBody>
          </p:sp>
          <p:sp>
            <p:nvSpPr>
              <p:cNvPr id="79889" name="Rectangle 17"/>
              <p:cNvSpPr>
                <a:spLocks noChangeArrowheads="1"/>
              </p:cNvSpPr>
              <p:nvPr/>
            </p:nvSpPr>
            <p:spPr bwMode="auto">
              <a:xfrm>
                <a:off x="5136" y="1440"/>
                <a:ext cx="239"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2800">
                    <a:solidFill>
                      <a:schemeClr val="bg2"/>
                    </a:solidFill>
                    <a:latin typeface="Symbol" pitchFamily="18" charset="2"/>
                  </a:rPr>
                  <a:t>p</a:t>
                </a:r>
              </a:p>
            </p:txBody>
          </p:sp>
          <p:sp>
            <p:nvSpPr>
              <p:cNvPr id="79890" name="Text Box 18"/>
              <p:cNvSpPr txBox="1">
                <a:spLocks noChangeArrowheads="1"/>
              </p:cNvSpPr>
              <p:nvPr/>
            </p:nvSpPr>
            <p:spPr bwMode="auto">
              <a:xfrm>
                <a:off x="4406" y="1718"/>
                <a:ext cx="239"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2800">
                    <a:solidFill>
                      <a:schemeClr val="bg2"/>
                    </a:solidFill>
                    <a:latin typeface="Symbol" pitchFamily="18" charset="2"/>
                  </a:rPr>
                  <a:t>p</a:t>
                </a:r>
              </a:p>
            </p:txBody>
          </p:sp>
          <p:sp>
            <p:nvSpPr>
              <p:cNvPr id="79891" name="Text Box 19"/>
              <p:cNvSpPr txBox="1">
                <a:spLocks noChangeArrowheads="1"/>
              </p:cNvSpPr>
              <p:nvPr/>
            </p:nvSpPr>
            <p:spPr bwMode="auto">
              <a:xfrm>
                <a:off x="4752" y="1920"/>
                <a:ext cx="239"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2800">
                    <a:solidFill>
                      <a:schemeClr val="bg2"/>
                    </a:solidFill>
                    <a:latin typeface="Symbol" pitchFamily="18" charset="2"/>
                  </a:rPr>
                  <a:t>p</a:t>
                </a:r>
              </a:p>
            </p:txBody>
          </p:sp>
        </p:grpSp>
      </p:gr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79877"/>
                                        </p:tgtEl>
                                        <p:attrNameLst>
                                          <p:attrName>style.visibility</p:attrName>
                                        </p:attrNameLst>
                                      </p:cBhvr>
                                      <p:to>
                                        <p:strVal val="visible"/>
                                      </p:to>
                                    </p:set>
                                    <p:anim calcmode="lin" valueType="num">
                                      <p:cBhvr>
                                        <p:cTn id="7" dur="500" fill="hold"/>
                                        <p:tgtEl>
                                          <p:spTgt spid="79877"/>
                                        </p:tgtEl>
                                        <p:attrNameLst>
                                          <p:attrName>ppt_w</p:attrName>
                                        </p:attrNameLst>
                                      </p:cBhvr>
                                      <p:tavLst>
                                        <p:tav tm="0">
                                          <p:val>
                                            <p:fltVal val="0"/>
                                          </p:val>
                                        </p:tav>
                                        <p:tav tm="100000">
                                          <p:val>
                                            <p:strVal val="#ppt_w"/>
                                          </p:val>
                                        </p:tav>
                                      </p:tavLst>
                                    </p:anim>
                                    <p:anim calcmode="lin" valueType="num">
                                      <p:cBhvr>
                                        <p:cTn id="8" dur="500" fill="hold"/>
                                        <p:tgtEl>
                                          <p:spTgt spid="79877"/>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nodeType="clickEffect">
                                  <p:stCondLst>
                                    <p:cond delay="0"/>
                                  </p:stCondLst>
                                  <p:childTnLst>
                                    <p:set>
                                      <p:cBhvr>
                                        <p:cTn id="12" dur="1" fill="hold">
                                          <p:stCondLst>
                                            <p:cond delay="0"/>
                                          </p:stCondLst>
                                        </p:cTn>
                                        <p:tgtEl>
                                          <p:spTgt spid="79875"/>
                                        </p:tgtEl>
                                        <p:attrNameLst>
                                          <p:attrName>style.visibility</p:attrName>
                                        </p:attrNameLst>
                                      </p:cBhvr>
                                      <p:to>
                                        <p:strVal val="visible"/>
                                      </p:to>
                                    </p:set>
                                    <p:anim calcmode="lin" valueType="num">
                                      <p:cBhvr>
                                        <p:cTn id="13" dur="500" fill="hold"/>
                                        <p:tgtEl>
                                          <p:spTgt spid="79875"/>
                                        </p:tgtEl>
                                        <p:attrNameLst>
                                          <p:attrName>ppt_w</p:attrName>
                                        </p:attrNameLst>
                                      </p:cBhvr>
                                      <p:tavLst>
                                        <p:tav tm="0">
                                          <p:val>
                                            <p:fltVal val="0"/>
                                          </p:val>
                                        </p:tav>
                                        <p:tav tm="100000">
                                          <p:val>
                                            <p:strVal val="#ppt_w"/>
                                          </p:val>
                                        </p:tav>
                                      </p:tavLst>
                                    </p:anim>
                                    <p:anim calcmode="lin" valueType="num">
                                      <p:cBhvr>
                                        <p:cTn id="14" dur="500" fill="hold"/>
                                        <p:tgtEl>
                                          <p:spTgt spid="79875"/>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9876"/>
                                        </p:tgtEl>
                                        <p:attrNameLst>
                                          <p:attrName>style.visibility</p:attrName>
                                        </p:attrNameLst>
                                      </p:cBhvr>
                                      <p:to>
                                        <p:strVal val="visible"/>
                                      </p:to>
                                    </p:set>
                                    <p:anim calcmode="lin" valueType="num">
                                      <p:cBhvr additive="base">
                                        <p:cTn id="19" dur="500" fill="hold"/>
                                        <p:tgtEl>
                                          <p:spTgt spid="79876"/>
                                        </p:tgtEl>
                                        <p:attrNameLst>
                                          <p:attrName>ppt_x</p:attrName>
                                        </p:attrNameLst>
                                      </p:cBhvr>
                                      <p:tavLst>
                                        <p:tav tm="0">
                                          <p:val>
                                            <p:strVal val="0-#ppt_w/2"/>
                                          </p:val>
                                        </p:tav>
                                        <p:tav tm="100000">
                                          <p:val>
                                            <p:strVal val="#ppt_x"/>
                                          </p:val>
                                        </p:tav>
                                      </p:tavLst>
                                    </p:anim>
                                    <p:anim calcmode="lin" valueType="num">
                                      <p:cBhvr additive="base">
                                        <p:cTn id="20" dur="500" fill="hold"/>
                                        <p:tgtEl>
                                          <p:spTgt spid="7987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6" grpId="0" animBg="1" autoUpdateAnimBg="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15042" name="Picture 2" descr="Image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1143000"/>
            <a:ext cx="3675063" cy="5230813"/>
          </a:xfrm>
          <a:prstGeom prst="rect">
            <a:avLst/>
          </a:prstGeom>
          <a:solidFill>
            <a:schemeClr val="bg1"/>
          </a:solidFill>
        </p:spPr>
      </p:pic>
      <p:sp>
        <p:nvSpPr>
          <p:cNvPr id="215043" name="Rectangle 3"/>
          <p:cNvSpPr>
            <a:spLocks noGrp="1" noChangeArrowheads="1"/>
          </p:cNvSpPr>
          <p:nvPr>
            <p:ph type="title"/>
          </p:nvPr>
        </p:nvSpPr>
        <p:spPr>
          <a:xfrm>
            <a:off x="685800" y="-152400"/>
            <a:ext cx="7772400" cy="1143000"/>
          </a:xfrm>
        </p:spPr>
        <p:txBody>
          <a:bodyPr/>
          <a:lstStyle/>
          <a:p>
            <a:r>
              <a:rPr lang="fr-FR" sz="4000">
                <a:solidFill>
                  <a:srgbClr val="00FFFF"/>
                </a:solidFill>
              </a:rPr>
              <a:t>Polymère conducteur</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18114" name="Picture 2" descr="photoday_con_060612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2876550"/>
            <a:ext cx="5715000" cy="3981450"/>
          </a:xfrm>
          <a:prstGeom prst="rect">
            <a:avLst/>
          </a:prstGeom>
          <a:noFill/>
          <a:extLst>
            <a:ext uri="{909E8E84-426E-40DD-AFC4-6F175D3DCCD1}">
              <a14:hiddenFill xmlns:a14="http://schemas.microsoft.com/office/drawing/2010/main">
                <a:solidFill>
                  <a:srgbClr val="FFFFFF"/>
                </a:solidFill>
              </a14:hiddenFill>
            </a:ext>
          </a:extLst>
        </p:spPr>
      </p:pic>
      <p:pic>
        <p:nvPicPr>
          <p:cNvPr id="218115" name="Picture 3" descr="svga_e_pap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0"/>
            <a:ext cx="3962400" cy="2884488"/>
          </a:xfrm>
          <a:prstGeom prst="rect">
            <a:avLst/>
          </a:prstGeom>
          <a:noFill/>
          <a:extLst>
            <a:ext uri="{909E8E84-426E-40DD-AFC4-6F175D3DCCD1}">
              <a14:hiddenFill xmlns:a14="http://schemas.microsoft.com/office/drawing/2010/main">
                <a:solidFill>
                  <a:srgbClr val="FFFFFF"/>
                </a:solidFill>
              </a14:hiddenFill>
            </a:ext>
          </a:extLst>
        </p:spPr>
      </p:pic>
      <p:pic>
        <p:nvPicPr>
          <p:cNvPr id="218116" name="Picture 4" descr="E-paper-Gets-Thin-Full"/>
          <p:cNvPicPr>
            <a:picLocks noChangeAspect="1" noChangeArrowheads="1"/>
          </p:cNvPicPr>
          <p:nvPr/>
        </p:nvPicPr>
        <p:blipFill>
          <a:blip r:embed="rId4">
            <a:extLst>
              <a:ext uri="{28A0092B-C50C-407E-A947-70E740481C1C}">
                <a14:useLocalDpi xmlns:a14="http://schemas.microsoft.com/office/drawing/2010/main" val="0"/>
              </a:ext>
            </a:extLst>
          </a:blip>
          <a:srcRect b="3391"/>
          <a:stretch>
            <a:fillRect/>
          </a:stretch>
        </p:blipFill>
        <p:spPr bwMode="auto">
          <a:xfrm>
            <a:off x="0" y="2590800"/>
            <a:ext cx="3810000" cy="4343400"/>
          </a:xfrm>
          <a:prstGeom prst="rect">
            <a:avLst/>
          </a:prstGeom>
          <a:noFill/>
          <a:extLst>
            <a:ext uri="{909E8E84-426E-40DD-AFC4-6F175D3DCCD1}">
              <a14:hiddenFill xmlns:a14="http://schemas.microsoft.com/office/drawing/2010/main">
                <a:solidFill>
                  <a:srgbClr val="FFFFFF"/>
                </a:solidFill>
              </a14:hiddenFill>
            </a:ext>
          </a:extLst>
        </p:spPr>
      </p:pic>
      <p:sp>
        <p:nvSpPr>
          <p:cNvPr id="218117" name="Text Box 5"/>
          <p:cNvSpPr txBox="1">
            <a:spLocks noChangeArrowheads="1"/>
          </p:cNvSpPr>
          <p:nvPr/>
        </p:nvSpPr>
        <p:spPr bwMode="auto">
          <a:xfrm>
            <a:off x="0" y="14288"/>
            <a:ext cx="51816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fr-FR" sz="4000">
                <a:solidFill>
                  <a:srgbClr val="00FFFF"/>
                </a:solidFill>
              </a:rPr>
              <a:t>Electronique sur substrat souple</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19138" name="Picture 2"/>
          <p:cNvPicPr>
            <a:picLocks noChangeAspect="1" noChangeArrowheads="1"/>
          </p:cNvPicPr>
          <p:nvPr/>
        </p:nvPicPr>
        <p:blipFill>
          <a:blip r:embed="rId2">
            <a:extLst>
              <a:ext uri="{28A0092B-C50C-407E-A947-70E740481C1C}">
                <a14:useLocalDpi xmlns:a14="http://schemas.microsoft.com/office/drawing/2010/main" val="0"/>
              </a:ext>
            </a:extLst>
          </a:blip>
          <a:srcRect l="920"/>
          <a:stretch>
            <a:fillRect/>
          </a:stretch>
        </p:blipFill>
        <p:spPr bwMode="auto">
          <a:xfrm>
            <a:off x="2133600" y="-76200"/>
            <a:ext cx="7010400" cy="614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9141" name="Text Box 5"/>
          <p:cNvSpPr txBox="1">
            <a:spLocks noChangeArrowheads="1"/>
          </p:cNvSpPr>
          <p:nvPr/>
        </p:nvSpPr>
        <p:spPr bwMode="auto">
          <a:xfrm>
            <a:off x="2133600" y="6324600"/>
            <a:ext cx="7010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fr-FR" i="1">
                <a:solidFill>
                  <a:schemeClr val="bg1"/>
                </a:solidFill>
              </a:rPr>
              <a:t>Electronique sur circuit souple</a:t>
            </a:r>
            <a:r>
              <a:rPr lang="fr-FR">
                <a:solidFill>
                  <a:schemeClr val="bg1"/>
                </a:solidFill>
              </a:rPr>
              <a:t> </a:t>
            </a:r>
            <a:r>
              <a:rPr lang="fr-FR" sz="2000">
                <a:solidFill>
                  <a:schemeClr val="bg1"/>
                </a:solidFill>
              </a:rPr>
              <a:t>(crédit : CEA)</a:t>
            </a:r>
            <a:r>
              <a:rPr lang="fr-FR">
                <a:solidFill>
                  <a:schemeClr val="bg1"/>
                </a:solidFill>
              </a:rPr>
              <a:t> </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533400" y="76200"/>
            <a:ext cx="8234363" cy="609600"/>
          </a:xfrm>
        </p:spPr>
        <p:txBody>
          <a:bodyPr/>
          <a:lstStyle/>
          <a:p>
            <a:r>
              <a:rPr lang="fr-FR" sz="3600">
                <a:solidFill>
                  <a:srgbClr val="00FFFF"/>
                </a:solidFill>
                <a:latin typeface="Arial" charset="0"/>
              </a:rPr>
              <a:t>  Liaison covalente dans les solides</a:t>
            </a:r>
          </a:p>
        </p:txBody>
      </p:sp>
      <p:sp>
        <p:nvSpPr>
          <p:cNvPr id="80899" name="Rectangle 3"/>
          <p:cNvSpPr>
            <a:spLocks noGrp="1" noChangeArrowheads="1"/>
          </p:cNvSpPr>
          <p:nvPr>
            <p:ph type="body" sz="half" idx="2"/>
          </p:nvPr>
        </p:nvSpPr>
        <p:spPr>
          <a:xfrm>
            <a:off x="0" y="1066800"/>
            <a:ext cx="9144000" cy="2209800"/>
          </a:xfrm>
        </p:spPr>
        <p:txBody>
          <a:bodyPr/>
          <a:lstStyle/>
          <a:p>
            <a:pPr>
              <a:lnSpc>
                <a:spcPct val="90000"/>
              </a:lnSpc>
            </a:pPr>
            <a:r>
              <a:rPr lang="fr-FR" sz="2400">
                <a:solidFill>
                  <a:schemeClr val="bg1"/>
                </a:solidFill>
              </a:rPr>
              <a:t>Les liaisons covalentes sont très stabilisantes pour le système et donc très solides</a:t>
            </a:r>
          </a:p>
          <a:p>
            <a:pPr>
              <a:lnSpc>
                <a:spcPct val="90000"/>
              </a:lnSpc>
            </a:pPr>
            <a:r>
              <a:rPr lang="fr-FR" sz="2400">
                <a:solidFill>
                  <a:schemeClr val="bg1"/>
                </a:solidFill>
              </a:rPr>
              <a:t>Elles sont dirigées selon l’axe des atomes liés et conduisent à des structures géométriques régulières et diverses à l’état solide</a:t>
            </a:r>
          </a:p>
          <a:p>
            <a:pPr>
              <a:lnSpc>
                <a:spcPct val="90000"/>
              </a:lnSpc>
            </a:pPr>
            <a:r>
              <a:rPr lang="fr-FR" sz="2400">
                <a:solidFill>
                  <a:schemeClr val="bg1"/>
                </a:solidFill>
              </a:rPr>
              <a:t>La température de fusion des composés covalents est très élevée : le diamant fond à 3500 K et le graphite se sublime à 3700 K</a:t>
            </a:r>
          </a:p>
        </p:txBody>
      </p:sp>
      <p:grpSp>
        <p:nvGrpSpPr>
          <p:cNvPr id="80901" name="Group 5"/>
          <p:cNvGrpSpPr>
            <a:grpSpLocks/>
          </p:cNvGrpSpPr>
          <p:nvPr/>
        </p:nvGrpSpPr>
        <p:grpSpPr bwMode="auto">
          <a:xfrm>
            <a:off x="228600" y="3352800"/>
            <a:ext cx="8915400" cy="3352800"/>
            <a:chOff x="144" y="2112"/>
            <a:chExt cx="5616" cy="2112"/>
          </a:xfrm>
        </p:grpSpPr>
        <p:sp>
          <p:nvSpPr>
            <p:cNvPr id="80902" name="Rectangle 6"/>
            <p:cNvSpPr>
              <a:spLocks noChangeArrowheads="1"/>
            </p:cNvSpPr>
            <p:nvPr/>
          </p:nvSpPr>
          <p:spPr bwMode="auto">
            <a:xfrm>
              <a:off x="1824" y="2736"/>
              <a:ext cx="1680" cy="1488"/>
            </a:xfrm>
            <a:prstGeom prst="rect">
              <a:avLst/>
            </a:prstGeom>
            <a:gradFill rotWithShape="0">
              <a:gsLst>
                <a:gs pos="0">
                  <a:srgbClr val="CC99FF"/>
                </a:gs>
                <a:gs pos="50000">
                  <a:srgbClr val="CC99FF">
                    <a:gamma/>
                    <a:shade val="39216"/>
                    <a:invGamma/>
                  </a:srgbClr>
                </a:gs>
                <a:gs pos="100000">
                  <a:srgbClr val="CC99FF"/>
                </a:gs>
              </a:gsLst>
              <a:lin ang="5400000" scaled="1"/>
            </a:gra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0903" name="Rectangle 7"/>
            <p:cNvSpPr>
              <a:spLocks noChangeArrowheads="1"/>
            </p:cNvSpPr>
            <p:nvPr/>
          </p:nvSpPr>
          <p:spPr bwMode="auto">
            <a:xfrm>
              <a:off x="3648" y="3744"/>
              <a:ext cx="1968" cy="384"/>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aseline="-25000">
                <a:solidFill>
                  <a:schemeClr val="bg2"/>
                </a:solidFill>
              </a:endParaRPr>
            </a:p>
          </p:txBody>
        </p:sp>
        <p:pic>
          <p:nvPicPr>
            <p:cNvPr id="80904" name="Picture 8" descr="C:\WINDOWS\Application Data\Microsoft\Media Catalog\sio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0" y="2112"/>
              <a:ext cx="2016" cy="1562"/>
            </a:xfrm>
            <a:prstGeom prst="rect">
              <a:avLst/>
            </a:prstGeom>
            <a:gradFill rotWithShape="0">
              <a:gsLst>
                <a:gs pos="0">
                  <a:srgbClr val="FFFF99">
                    <a:gamma/>
                    <a:shade val="46275"/>
                    <a:invGamma/>
                  </a:srgbClr>
                </a:gs>
                <a:gs pos="50000">
                  <a:srgbClr val="FFFF99"/>
                </a:gs>
                <a:gs pos="100000">
                  <a:srgbClr val="FFFF99">
                    <a:gamma/>
                    <a:shade val="46275"/>
                    <a:invGamma/>
                  </a:srgbClr>
                </a:gs>
              </a:gsLst>
              <a:lin ang="5400000" scaled="1"/>
            </a:gradFill>
          </p:spPr>
        </p:pic>
        <p:sp>
          <p:nvSpPr>
            <p:cNvPr id="80905" name="Text Box 9"/>
            <p:cNvSpPr txBox="1">
              <a:spLocks noChangeArrowheads="1"/>
            </p:cNvSpPr>
            <p:nvPr/>
          </p:nvSpPr>
          <p:spPr bwMode="auto">
            <a:xfrm>
              <a:off x="3600" y="3744"/>
              <a:ext cx="2160"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sz="1800" b="1">
                  <a:solidFill>
                    <a:srgbClr val="4D4D4D"/>
                  </a:solidFill>
                </a:rPr>
                <a:t>Structure de la cristobalite SiO</a:t>
              </a:r>
              <a:r>
                <a:rPr lang="fr-FR" sz="1800" b="1" baseline="-25000">
                  <a:solidFill>
                    <a:srgbClr val="4D4D4D"/>
                  </a:solidFill>
                </a:rPr>
                <a:t>2</a:t>
              </a:r>
            </a:p>
            <a:p>
              <a:r>
                <a:rPr lang="fr-FR" sz="1800" b="1">
                  <a:solidFill>
                    <a:srgbClr val="4D4D4D"/>
                  </a:solidFill>
                </a:rPr>
                <a:t>partiellement ionique</a:t>
              </a:r>
            </a:p>
          </p:txBody>
        </p:sp>
        <p:sp>
          <p:nvSpPr>
            <p:cNvPr id="80906" name="Text Box 10"/>
            <p:cNvSpPr txBox="1">
              <a:spLocks noChangeArrowheads="1"/>
            </p:cNvSpPr>
            <p:nvPr/>
          </p:nvSpPr>
          <p:spPr bwMode="auto">
            <a:xfrm>
              <a:off x="5088" y="2474"/>
              <a:ext cx="27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b="1">
                  <a:solidFill>
                    <a:schemeClr val="bg2"/>
                  </a:solidFill>
                </a:rPr>
                <a:t>Si</a:t>
              </a:r>
            </a:p>
          </p:txBody>
        </p:sp>
        <p:sp>
          <p:nvSpPr>
            <p:cNvPr id="80907" name="Text Box 11"/>
            <p:cNvSpPr txBox="1">
              <a:spLocks noChangeArrowheads="1"/>
            </p:cNvSpPr>
            <p:nvPr/>
          </p:nvSpPr>
          <p:spPr bwMode="auto">
            <a:xfrm>
              <a:off x="4186" y="2832"/>
              <a:ext cx="26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b="1">
                  <a:solidFill>
                    <a:schemeClr val="bg2"/>
                  </a:solidFill>
                </a:rPr>
                <a:t>O</a:t>
              </a:r>
            </a:p>
          </p:txBody>
        </p:sp>
        <p:sp>
          <p:nvSpPr>
            <p:cNvPr id="80908" name="Rectangle 12"/>
            <p:cNvSpPr>
              <a:spLocks noChangeArrowheads="1"/>
            </p:cNvSpPr>
            <p:nvPr/>
          </p:nvSpPr>
          <p:spPr bwMode="auto">
            <a:xfrm>
              <a:off x="3610" y="2112"/>
              <a:ext cx="60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2000" b="1"/>
                <a:t>Quartz</a:t>
              </a:r>
            </a:p>
          </p:txBody>
        </p:sp>
        <p:grpSp>
          <p:nvGrpSpPr>
            <p:cNvPr id="80909" name="Group 13"/>
            <p:cNvGrpSpPr>
              <a:grpSpLocks/>
            </p:cNvGrpSpPr>
            <p:nvPr/>
          </p:nvGrpSpPr>
          <p:grpSpPr bwMode="auto">
            <a:xfrm>
              <a:off x="1968" y="3554"/>
              <a:ext cx="1440" cy="622"/>
              <a:chOff x="624" y="0"/>
              <a:chExt cx="3360" cy="1488"/>
            </a:xfrm>
          </p:grpSpPr>
          <p:sp>
            <p:nvSpPr>
              <p:cNvPr id="80910" name="Rectangle 14"/>
              <p:cNvSpPr>
                <a:spLocks noChangeArrowheads="1"/>
              </p:cNvSpPr>
              <p:nvPr/>
            </p:nvSpPr>
            <p:spPr bwMode="auto">
              <a:xfrm rot="-1608766">
                <a:off x="1824" y="720"/>
                <a:ext cx="432" cy="48"/>
              </a:xfrm>
              <a:prstGeom prst="rect">
                <a:avLst/>
              </a:prstGeom>
              <a:gradFill rotWithShape="0">
                <a:gsLst>
                  <a:gs pos="0">
                    <a:srgbClr val="FF6600"/>
                  </a:gs>
                  <a:gs pos="100000">
                    <a:srgbClr val="FF6600">
                      <a:gamma/>
                      <a:shade val="30196"/>
                      <a:invGamma/>
                    </a:srgbClr>
                  </a:gs>
                </a:gsLst>
                <a:lin ang="5400000" scaled="1"/>
              </a:gra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0911" name="Rectangle 15"/>
              <p:cNvSpPr>
                <a:spLocks noChangeArrowheads="1"/>
              </p:cNvSpPr>
              <p:nvPr/>
            </p:nvSpPr>
            <p:spPr bwMode="auto">
              <a:xfrm rot="2863613" flipH="1">
                <a:off x="2688" y="672"/>
                <a:ext cx="432" cy="48"/>
              </a:xfrm>
              <a:prstGeom prst="rect">
                <a:avLst/>
              </a:prstGeom>
              <a:gradFill rotWithShape="0">
                <a:gsLst>
                  <a:gs pos="0">
                    <a:srgbClr val="FF6600"/>
                  </a:gs>
                  <a:gs pos="100000">
                    <a:srgbClr val="FF6600">
                      <a:gamma/>
                      <a:shade val="30196"/>
                      <a:invGamma/>
                    </a:srgbClr>
                  </a:gs>
                </a:gsLst>
                <a:lin ang="5400000" scaled="1"/>
              </a:gra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0912" name="Rectangle 16"/>
              <p:cNvSpPr>
                <a:spLocks noChangeArrowheads="1"/>
              </p:cNvSpPr>
              <p:nvPr/>
            </p:nvSpPr>
            <p:spPr bwMode="auto">
              <a:xfrm rot="2863613" flipH="1">
                <a:off x="3456" y="960"/>
                <a:ext cx="432" cy="48"/>
              </a:xfrm>
              <a:prstGeom prst="rect">
                <a:avLst/>
              </a:prstGeom>
              <a:gradFill rotWithShape="0">
                <a:gsLst>
                  <a:gs pos="0">
                    <a:srgbClr val="FF6600"/>
                  </a:gs>
                  <a:gs pos="100000">
                    <a:srgbClr val="FF6600">
                      <a:gamma/>
                      <a:shade val="30196"/>
                      <a:invGamma/>
                    </a:srgbClr>
                  </a:gs>
                </a:gsLst>
                <a:lin ang="5400000" scaled="1"/>
              </a:gra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nvGrpSpPr>
              <p:cNvPr id="80913" name="Group 17"/>
              <p:cNvGrpSpPr>
                <a:grpSpLocks/>
              </p:cNvGrpSpPr>
              <p:nvPr/>
            </p:nvGrpSpPr>
            <p:grpSpPr bwMode="auto">
              <a:xfrm>
                <a:off x="1872" y="0"/>
                <a:ext cx="1536" cy="768"/>
                <a:chOff x="624" y="720"/>
                <a:chExt cx="1584" cy="768"/>
              </a:xfrm>
            </p:grpSpPr>
            <p:sp>
              <p:nvSpPr>
                <p:cNvPr id="80914" name="Rectangle 18"/>
                <p:cNvSpPr>
                  <a:spLocks noChangeArrowheads="1"/>
                </p:cNvSpPr>
                <p:nvPr/>
              </p:nvSpPr>
              <p:spPr bwMode="auto">
                <a:xfrm rot="2547677" flipH="1">
                  <a:off x="1728" y="1008"/>
                  <a:ext cx="432" cy="48"/>
                </a:xfrm>
                <a:prstGeom prst="rect">
                  <a:avLst/>
                </a:prstGeom>
                <a:gradFill rotWithShape="0">
                  <a:gsLst>
                    <a:gs pos="0">
                      <a:srgbClr val="FF6600"/>
                    </a:gs>
                    <a:gs pos="100000">
                      <a:srgbClr val="FF6600">
                        <a:gamma/>
                        <a:shade val="30196"/>
                        <a:invGamma/>
                      </a:srgbClr>
                    </a:gs>
                  </a:gsLst>
                  <a:lin ang="5400000" scaled="1"/>
                </a:gra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0915" name="Rectangle 19"/>
                <p:cNvSpPr>
                  <a:spLocks noChangeArrowheads="1"/>
                </p:cNvSpPr>
                <p:nvPr/>
              </p:nvSpPr>
              <p:spPr bwMode="auto">
                <a:xfrm rot="-1447521">
                  <a:off x="768" y="960"/>
                  <a:ext cx="432" cy="48"/>
                </a:xfrm>
                <a:prstGeom prst="rect">
                  <a:avLst/>
                </a:prstGeom>
                <a:gradFill rotWithShape="0">
                  <a:gsLst>
                    <a:gs pos="0">
                      <a:srgbClr val="FF6600"/>
                    </a:gs>
                    <a:gs pos="100000">
                      <a:srgbClr val="FF6600">
                        <a:gamma/>
                        <a:shade val="30196"/>
                        <a:invGamma/>
                      </a:srgbClr>
                    </a:gs>
                  </a:gsLst>
                  <a:lin ang="5400000" scaled="1"/>
                </a:gra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0916" name="Rectangle 20"/>
                <p:cNvSpPr>
                  <a:spLocks noChangeArrowheads="1"/>
                </p:cNvSpPr>
                <p:nvPr/>
              </p:nvSpPr>
              <p:spPr bwMode="auto">
                <a:xfrm rot="-1447521">
                  <a:off x="1632" y="1200"/>
                  <a:ext cx="432" cy="48"/>
                </a:xfrm>
                <a:prstGeom prst="rect">
                  <a:avLst/>
                </a:prstGeom>
                <a:gradFill rotWithShape="0">
                  <a:gsLst>
                    <a:gs pos="0">
                      <a:srgbClr val="FF6600"/>
                    </a:gs>
                    <a:gs pos="100000">
                      <a:srgbClr val="FF6600">
                        <a:gamma/>
                        <a:shade val="30196"/>
                        <a:invGamma/>
                      </a:srgbClr>
                    </a:gs>
                  </a:gsLst>
                  <a:lin ang="5400000" scaled="1"/>
                </a:gra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0917" name="Rectangle 21"/>
                <p:cNvSpPr>
                  <a:spLocks noChangeArrowheads="1"/>
                </p:cNvSpPr>
                <p:nvPr/>
              </p:nvSpPr>
              <p:spPr bwMode="auto">
                <a:xfrm>
                  <a:off x="1296" y="864"/>
                  <a:ext cx="432" cy="48"/>
                </a:xfrm>
                <a:prstGeom prst="rect">
                  <a:avLst/>
                </a:prstGeom>
                <a:gradFill rotWithShape="0">
                  <a:gsLst>
                    <a:gs pos="0">
                      <a:srgbClr val="FF6600"/>
                    </a:gs>
                    <a:gs pos="100000">
                      <a:srgbClr val="FF6600">
                        <a:gamma/>
                        <a:shade val="30196"/>
                        <a:invGamma/>
                      </a:srgbClr>
                    </a:gs>
                  </a:gsLst>
                  <a:lin ang="5400000" scaled="1"/>
                </a:gra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0918" name="Rectangle 22"/>
                <p:cNvSpPr>
                  <a:spLocks noChangeArrowheads="1"/>
                </p:cNvSpPr>
                <p:nvPr/>
              </p:nvSpPr>
              <p:spPr bwMode="auto">
                <a:xfrm>
                  <a:off x="1104" y="1296"/>
                  <a:ext cx="432" cy="48"/>
                </a:xfrm>
                <a:prstGeom prst="rect">
                  <a:avLst/>
                </a:prstGeom>
                <a:gradFill rotWithShape="0">
                  <a:gsLst>
                    <a:gs pos="0">
                      <a:srgbClr val="FF6600"/>
                    </a:gs>
                    <a:gs pos="100000">
                      <a:srgbClr val="FF6600">
                        <a:gamma/>
                        <a:shade val="30196"/>
                        <a:invGamma/>
                      </a:srgbClr>
                    </a:gs>
                  </a:gsLst>
                  <a:lin ang="5400000" scaled="1"/>
                </a:gra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0919" name="Oval 23"/>
                <p:cNvSpPr>
                  <a:spLocks noChangeArrowheads="1"/>
                </p:cNvSpPr>
                <p:nvPr/>
              </p:nvSpPr>
              <p:spPr bwMode="auto">
                <a:xfrm>
                  <a:off x="624" y="960"/>
                  <a:ext cx="336" cy="336"/>
                </a:xfrm>
                <a:prstGeom prst="ellipse">
                  <a:avLst/>
                </a:prstGeom>
                <a:gradFill rotWithShape="0">
                  <a:gsLst>
                    <a:gs pos="0">
                      <a:srgbClr val="FF6600"/>
                    </a:gs>
                    <a:gs pos="100000">
                      <a:srgbClr val="FF6600">
                        <a:gamma/>
                        <a:shade val="30196"/>
                        <a:invGamma/>
                      </a:srgbClr>
                    </a:gs>
                  </a:gsLst>
                  <a:lin ang="5400000" scaled="1"/>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0920" name="Oval 24"/>
                <p:cNvSpPr>
                  <a:spLocks noChangeArrowheads="1"/>
                </p:cNvSpPr>
                <p:nvPr/>
              </p:nvSpPr>
              <p:spPr bwMode="auto">
                <a:xfrm>
                  <a:off x="864" y="1152"/>
                  <a:ext cx="336" cy="336"/>
                </a:xfrm>
                <a:prstGeom prst="ellipse">
                  <a:avLst/>
                </a:prstGeom>
                <a:gradFill rotWithShape="0">
                  <a:gsLst>
                    <a:gs pos="0">
                      <a:srgbClr val="FF6600"/>
                    </a:gs>
                    <a:gs pos="100000">
                      <a:srgbClr val="FF6600">
                        <a:gamma/>
                        <a:shade val="30196"/>
                        <a:invGamma/>
                      </a:srgbClr>
                    </a:gs>
                  </a:gsLst>
                  <a:lin ang="5400000" scaled="1"/>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0921" name="Oval 25"/>
                <p:cNvSpPr>
                  <a:spLocks noChangeArrowheads="1"/>
                </p:cNvSpPr>
                <p:nvPr/>
              </p:nvSpPr>
              <p:spPr bwMode="auto">
                <a:xfrm>
                  <a:off x="1056" y="720"/>
                  <a:ext cx="336" cy="336"/>
                </a:xfrm>
                <a:prstGeom prst="ellipse">
                  <a:avLst/>
                </a:prstGeom>
                <a:gradFill rotWithShape="0">
                  <a:gsLst>
                    <a:gs pos="0">
                      <a:srgbClr val="FF6600"/>
                    </a:gs>
                    <a:gs pos="100000">
                      <a:srgbClr val="FF6600">
                        <a:gamma/>
                        <a:shade val="30196"/>
                        <a:invGamma/>
                      </a:srgbClr>
                    </a:gs>
                  </a:gsLst>
                  <a:lin ang="5400000" scaled="1"/>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0922" name="Oval 26"/>
                <p:cNvSpPr>
                  <a:spLocks noChangeArrowheads="1"/>
                </p:cNvSpPr>
                <p:nvPr/>
              </p:nvSpPr>
              <p:spPr bwMode="auto">
                <a:xfrm>
                  <a:off x="1440" y="1152"/>
                  <a:ext cx="336" cy="336"/>
                </a:xfrm>
                <a:prstGeom prst="ellipse">
                  <a:avLst/>
                </a:prstGeom>
                <a:gradFill rotWithShape="0">
                  <a:gsLst>
                    <a:gs pos="0">
                      <a:srgbClr val="FF6600"/>
                    </a:gs>
                    <a:gs pos="100000">
                      <a:srgbClr val="FF6600">
                        <a:gamma/>
                        <a:shade val="30196"/>
                        <a:invGamma/>
                      </a:srgbClr>
                    </a:gs>
                  </a:gsLst>
                  <a:lin ang="5400000" scaled="1"/>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0923" name="Oval 27"/>
                <p:cNvSpPr>
                  <a:spLocks noChangeArrowheads="1"/>
                </p:cNvSpPr>
                <p:nvPr/>
              </p:nvSpPr>
              <p:spPr bwMode="auto">
                <a:xfrm>
                  <a:off x="1632" y="720"/>
                  <a:ext cx="336" cy="336"/>
                </a:xfrm>
                <a:prstGeom prst="ellipse">
                  <a:avLst/>
                </a:prstGeom>
                <a:gradFill rotWithShape="0">
                  <a:gsLst>
                    <a:gs pos="0">
                      <a:srgbClr val="FF6600"/>
                    </a:gs>
                    <a:gs pos="100000">
                      <a:srgbClr val="FF6600">
                        <a:gamma/>
                        <a:shade val="30196"/>
                        <a:invGamma/>
                      </a:srgbClr>
                    </a:gs>
                  </a:gsLst>
                  <a:lin ang="5400000" scaled="1"/>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0924" name="Oval 28"/>
                <p:cNvSpPr>
                  <a:spLocks noChangeArrowheads="1"/>
                </p:cNvSpPr>
                <p:nvPr/>
              </p:nvSpPr>
              <p:spPr bwMode="auto">
                <a:xfrm>
                  <a:off x="1872" y="960"/>
                  <a:ext cx="336" cy="336"/>
                </a:xfrm>
                <a:prstGeom prst="ellipse">
                  <a:avLst/>
                </a:prstGeom>
                <a:gradFill rotWithShape="0">
                  <a:gsLst>
                    <a:gs pos="0">
                      <a:srgbClr val="FF6600"/>
                    </a:gs>
                    <a:gs pos="100000">
                      <a:srgbClr val="FF6600">
                        <a:gamma/>
                        <a:shade val="30196"/>
                        <a:invGamma/>
                      </a:srgbClr>
                    </a:gs>
                  </a:gsLst>
                  <a:lin ang="5400000" scaled="1"/>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sp>
            <p:nvSpPr>
              <p:cNvPr id="80925" name="Rectangle 29"/>
              <p:cNvSpPr>
                <a:spLocks noChangeArrowheads="1"/>
              </p:cNvSpPr>
              <p:nvPr/>
            </p:nvSpPr>
            <p:spPr bwMode="auto">
              <a:xfrm>
                <a:off x="2112" y="1104"/>
                <a:ext cx="432" cy="48"/>
              </a:xfrm>
              <a:prstGeom prst="rect">
                <a:avLst/>
              </a:prstGeom>
              <a:gradFill rotWithShape="0">
                <a:gsLst>
                  <a:gs pos="0">
                    <a:srgbClr val="FF6600"/>
                  </a:gs>
                  <a:gs pos="100000">
                    <a:srgbClr val="FF6600">
                      <a:gamma/>
                      <a:shade val="30196"/>
                      <a:invGamma/>
                    </a:srgbClr>
                  </a:gs>
                </a:gsLst>
                <a:lin ang="5400000" scaled="1"/>
              </a:gra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0926" name="Rectangle 30"/>
              <p:cNvSpPr>
                <a:spLocks noChangeArrowheads="1"/>
              </p:cNvSpPr>
              <p:nvPr/>
            </p:nvSpPr>
            <p:spPr bwMode="auto">
              <a:xfrm rot="2547677" flipH="1">
                <a:off x="1728" y="1008"/>
                <a:ext cx="432" cy="48"/>
              </a:xfrm>
              <a:prstGeom prst="rect">
                <a:avLst/>
              </a:prstGeom>
              <a:gradFill rotWithShape="0">
                <a:gsLst>
                  <a:gs pos="0">
                    <a:srgbClr val="FF6600"/>
                  </a:gs>
                  <a:gs pos="100000">
                    <a:srgbClr val="FF6600">
                      <a:gamma/>
                      <a:shade val="30196"/>
                      <a:invGamma/>
                    </a:srgbClr>
                  </a:gs>
                </a:gsLst>
                <a:lin ang="5400000" scaled="1"/>
              </a:gra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0927" name="Rectangle 31"/>
              <p:cNvSpPr>
                <a:spLocks noChangeArrowheads="1"/>
              </p:cNvSpPr>
              <p:nvPr/>
            </p:nvSpPr>
            <p:spPr bwMode="auto">
              <a:xfrm rot="-1447521">
                <a:off x="768" y="960"/>
                <a:ext cx="432" cy="48"/>
              </a:xfrm>
              <a:prstGeom prst="rect">
                <a:avLst/>
              </a:prstGeom>
              <a:gradFill rotWithShape="0">
                <a:gsLst>
                  <a:gs pos="0">
                    <a:srgbClr val="FF6600"/>
                  </a:gs>
                  <a:gs pos="100000">
                    <a:srgbClr val="FF6600">
                      <a:gamma/>
                      <a:shade val="30196"/>
                      <a:invGamma/>
                    </a:srgbClr>
                  </a:gs>
                </a:gsLst>
                <a:lin ang="5400000" scaled="1"/>
              </a:gra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0928" name="Rectangle 32"/>
              <p:cNvSpPr>
                <a:spLocks noChangeArrowheads="1"/>
              </p:cNvSpPr>
              <p:nvPr/>
            </p:nvSpPr>
            <p:spPr bwMode="auto">
              <a:xfrm rot="-1447521">
                <a:off x="1632" y="1200"/>
                <a:ext cx="432" cy="48"/>
              </a:xfrm>
              <a:prstGeom prst="rect">
                <a:avLst/>
              </a:prstGeom>
              <a:gradFill rotWithShape="0">
                <a:gsLst>
                  <a:gs pos="0">
                    <a:srgbClr val="FF6600"/>
                  </a:gs>
                  <a:gs pos="100000">
                    <a:srgbClr val="FF6600">
                      <a:gamma/>
                      <a:shade val="30196"/>
                      <a:invGamma/>
                    </a:srgbClr>
                  </a:gs>
                </a:gsLst>
                <a:lin ang="5400000" scaled="1"/>
              </a:gra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0929" name="Rectangle 33"/>
              <p:cNvSpPr>
                <a:spLocks noChangeArrowheads="1"/>
              </p:cNvSpPr>
              <p:nvPr/>
            </p:nvSpPr>
            <p:spPr bwMode="auto">
              <a:xfrm>
                <a:off x="1296" y="864"/>
                <a:ext cx="432" cy="48"/>
              </a:xfrm>
              <a:prstGeom prst="rect">
                <a:avLst/>
              </a:prstGeom>
              <a:gradFill rotWithShape="0">
                <a:gsLst>
                  <a:gs pos="0">
                    <a:srgbClr val="FF6600"/>
                  </a:gs>
                  <a:gs pos="100000">
                    <a:srgbClr val="FF6600">
                      <a:gamma/>
                      <a:shade val="30196"/>
                      <a:invGamma/>
                    </a:srgbClr>
                  </a:gs>
                </a:gsLst>
                <a:lin ang="5400000" scaled="1"/>
              </a:gra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0930" name="Rectangle 34"/>
              <p:cNvSpPr>
                <a:spLocks noChangeArrowheads="1"/>
              </p:cNvSpPr>
              <p:nvPr/>
            </p:nvSpPr>
            <p:spPr bwMode="auto">
              <a:xfrm>
                <a:off x="1104" y="1296"/>
                <a:ext cx="432" cy="48"/>
              </a:xfrm>
              <a:prstGeom prst="rect">
                <a:avLst/>
              </a:prstGeom>
              <a:gradFill rotWithShape="0">
                <a:gsLst>
                  <a:gs pos="0">
                    <a:srgbClr val="FF6600"/>
                  </a:gs>
                  <a:gs pos="100000">
                    <a:srgbClr val="FF6600">
                      <a:gamma/>
                      <a:shade val="30196"/>
                      <a:invGamma/>
                    </a:srgbClr>
                  </a:gs>
                </a:gsLst>
                <a:lin ang="5400000" scaled="1"/>
              </a:gra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0931" name="Oval 35"/>
              <p:cNvSpPr>
                <a:spLocks noChangeArrowheads="1"/>
              </p:cNvSpPr>
              <p:nvPr/>
            </p:nvSpPr>
            <p:spPr bwMode="auto">
              <a:xfrm>
                <a:off x="624" y="960"/>
                <a:ext cx="336" cy="336"/>
              </a:xfrm>
              <a:prstGeom prst="ellipse">
                <a:avLst/>
              </a:prstGeom>
              <a:gradFill rotWithShape="0">
                <a:gsLst>
                  <a:gs pos="0">
                    <a:srgbClr val="FF6600"/>
                  </a:gs>
                  <a:gs pos="100000">
                    <a:srgbClr val="FF6600">
                      <a:gamma/>
                      <a:shade val="30196"/>
                      <a:invGamma/>
                    </a:srgbClr>
                  </a:gs>
                </a:gsLst>
                <a:lin ang="5400000" scaled="1"/>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0932" name="Oval 36"/>
              <p:cNvSpPr>
                <a:spLocks noChangeArrowheads="1"/>
              </p:cNvSpPr>
              <p:nvPr/>
            </p:nvSpPr>
            <p:spPr bwMode="auto">
              <a:xfrm>
                <a:off x="864" y="1152"/>
                <a:ext cx="336" cy="336"/>
              </a:xfrm>
              <a:prstGeom prst="ellipse">
                <a:avLst/>
              </a:prstGeom>
              <a:gradFill rotWithShape="0">
                <a:gsLst>
                  <a:gs pos="0">
                    <a:srgbClr val="FF6600"/>
                  </a:gs>
                  <a:gs pos="100000">
                    <a:srgbClr val="FF6600">
                      <a:gamma/>
                      <a:shade val="30196"/>
                      <a:invGamma/>
                    </a:srgbClr>
                  </a:gs>
                </a:gsLst>
                <a:lin ang="5400000" scaled="1"/>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0933" name="Oval 37"/>
              <p:cNvSpPr>
                <a:spLocks noChangeArrowheads="1"/>
              </p:cNvSpPr>
              <p:nvPr/>
            </p:nvSpPr>
            <p:spPr bwMode="auto">
              <a:xfrm>
                <a:off x="1056" y="720"/>
                <a:ext cx="336" cy="336"/>
              </a:xfrm>
              <a:prstGeom prst="ellipse">
                <a:avLst/>
              </a:prstGeom>
              <a:gradFill rotWithShape="0">
                <a:gsLst>
                  <a:gs pos="0">
                    <a:srgbClr val="FF6600"/>
                  </a:gs>
                  <a:gs pos="100000">
                    <a:srgbClr val="FF6600">
                      <a:gamma/>
                      <a:shade val="30196"/>
                      <a:invGamma/>
                    </a:srgbClr>
                  </a:gs>
                </a:gsLst>
                <a:lin ang="5400000" scaled="1"/>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0934" name="Oval 38"/>
              <p:cNvSpPr>
                <a:spLocks noChangeArrowheads="1"/>
              </p:cNvSpPr>
              <p:nvPr/>
            </p:nvSpPr>
            <p:spPr bwMode="auto">
              <a:xfrm>
                <a:off x="1440" y="1152"/>
                <a:ext cx="336" cy="336"/>
              </a:xfrm>
              <a:prstGeom prst="ellipse">
                <a:avLst/>
              </a:prstGeom>
              <a:gradFill rotWithShape="0">
                <a:gsLst>
                  <a:gs pos="0">
                    <a:srgbClr val="FF6600"/>
                  </a:gs>
                  <a:gs pos="100000">
                    <a:srgbClr val="FF6600">
                      <a:gamma/>
                      <a:shade val="30196"/>
                      <a:invGamma/>
                    </a:srgbClr>
                  </a:gs>
                </a:gsLst>
                <a:lin ang="5400000" scaled="1"/>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0935" name="Oval 39"/>
              <p:cNvSpPr>
                <a:spLocks noChangeArrowheads="1"/>
              </p:cNvSpPr>
              <p:nvPr/>
            </p:nvSpPr>
            <p:spPr bwMode="auto">
              <a:xfrm>
                <a:off x="1632" y="720"/>
                <a:ext cx="336" cy="336"/>
              </a:xfrm>
              <a:prstGeom prst="ellipse">
                <a:avLst/>
              </a:prstGeom>
              <a:gradFill rotWithShape="0">
                <a:gsLst>
                  <a:gs pos="0">
                    <a:srgbClr val="FF6600"/>
                  </a:gs>
                  <a:gs pos="100000">
                    <a:srgbClr val="FF6600">
                      <a:gamma/>
                      <a:shade val="30196"/>
                      <a:invGamma/>
                    </a:srgbClr>
                  </a:gs>
                </a:gsLst>
                <a:lin ang="5400000" scaled="1"/>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0936" name="Oval 40"/>
              <p:cNvSpPr>
                <a:spLocks noChangeArrowheads="1"/>
              </p:cNvSpPr>
              <p:nvPr/>
            </p:nvSpPr>
            <p:spPr bwMode="auto">
              <a:xfrm>
                <a:off x="1872" y="960"/>
                <a:ext cx="336" cy="336"/>
              </a:xfrm>
              <a:prstGeom prst="ellipse">
                <a:avLst/>
              </a:prstGeom>
              <a:gradFill rotWithShape="0">
                <a:gsLst>
                  <a:gs pos="0">
                    <a:srgbClr val="FF6600"/>
                  </a:gs>
                  <a:gs pos="100000">
                    <a:srgbClr val="FF6600">
                      <a:gamma/>
                      <a:shade val="30196"/>
                      <a:invGamma/>
                    </a:srgbClr>
                  </a:gs>
                </a:gsLst>
                <a:lin ang="5400000" scaled="1"/>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nvGrpSpPr>
              <p:cNvPr id="80937" name="Group 41"/>
              <p:cNvGrpSpPr>
                <a:grpSpLocks/>
              </p:cNvGrpSpPr>
              <p:nvPr/>
            </p:nvGrpSpPr>
            <p:grpSpPr bwMode="auto">
              <a:xfrm>
                <a:off x="2400" y="720"/>
                <a:ext cx="1584" cy="768"/>
                <a:chOff x="624" y="720"/>
                <a:chExt cx="1584" cy="768"/>
              </a:xfrm>
            </p:grpSpPr>
            <p:sp>
              <p:nvSpPr>
                <p:cNvPr id="80938" name="Rectangle 42"/>
                <p:cNvSpPr>
                  <a:spLocks noChangeArrowheads="1"/>
                </p:cNvSpPr>
                <p:nvPr/>
              </p:nvSpPr>
              <p:spPr bwMode="auto">
                <a:xfrm rot="2547677" flipH="1">
                  <a:off x="1728" y="1008"/>
                  <a:ext cx="432" cy="48"/>
                </a:xfrm>
                <a:prstGeom prst="rect">
                  <a:avLst/>
                </a:prstGeom>
                <a:gradFill rotWithShape="0">
                  <a:gsLst>
                    <a:gs pos="0">
                      <a:srgbClr val="FF6600"/>
                    </a:gs>
                    <a:gs pos="100000">
                      <a:srgbClr val="FF6600">
                        <a:gamma/>
                        <a:shade val="30196"/>
                        <a:invGamma/>
                      </a:srgbClr>
                    </a:gs>
                  </a:gsLst>
                  <a:lin ang="5400000" scaled="1"/>
                </a:gra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0939" name="Rectangle 43"/>
                <p:cNvSpPr>
                  <a:spLocks noChangeArrowheads="1"/>
                </p:cNvSpPr>
                <p:nvPr/>
              </p:nvSpPr>
              <p:spPr bwMode="auto">
                <a:xfrm rot="-1447521">
                  <a:off x="768" y="960"/>
                  <a:ext cx="432" cy="48"/>
                </a:xfrm>
                <a:prstGeom prst="rect">
                  <a:avLst/>
                </a:prstGeom>
                <a:gradFill rotWithShape="0">
                  <a:gsLst>
                    <a:gs pos="0">
                      <a:srgbClr val="FF6600"/>
                    </a:gs>
                    <a:gs pos="100000">
                      <a:srgbClr val="FF6600">
                        <a:gamma/>
                        <a:shade val="30196"/>
                        <a:invGamma/>
                      </a:srgbClr>
                    </a:gs>
                  </a:gsLst>
                  <a:lin ang="5400000" scaled="1"/>
                </a:gra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0940" name="Rectangle 44"/>
                <p:cNvSpPr>
                  <a:spLocks noChangeArrowheads="1"/>
                </p:cNvSpPr>
                <p:nvPr/>
              </p:nvSpPr>
              <p:spPr bwMode="auto">
                <a:xfrm rot="-1447521">
                  <a:off x="1632" y="1200"/>
                  <a:ext cx="432" cy="48"/>
                </a:xfrm>
                <a:prstGeom prst="rect">
                  <a:avLst/>
                </a:prstGeom>
                <a:gradFill rotWithShape="0">
                  <a:gsLst>
                    <a:gs pos="0">
                      <a:srgbClr val="FF6600"/>
                    </a:gs>
                    <a:gs pos="100000">
                      <a:srgbClr val="FF6600">
                        <a:gamma/>
                        <a:shade val="30196"/>
                        <a:invGamma/>
                      </a:srgbClr>
                    </a:gs>
                  </a:gsLst>
                  <a:lin ang="5400000" scaled="1"/>
                </a:gra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0941" name="Rectangle 45"/>
                <p:cNvSpPr>
                  <a:spLocks noChangeArrowheads="1"/>
                </p:cNvSpPr>
                <p:nvPr/>
              </p:nvSpPr>
              <p:spPr bwMode="auto">
                <a:xfrm>
                  <a:off x="1296" y="864"/>
                  <a:ext cx="432" cy="48"/>
                </a:xfrm>
                <a:prstGeom prst="rect">
                  <a:avLst/>
                </a:prstGeom>
                <a:gradFill rotWithShape="0">
                  <a:gsLst>
                    <a:gs pos="0">
                      <a:srgbClr val="FF6600"/>
                    </a:gs>
                    <a:gs pos="100000">
                      <a:srgbClr val="FF6600">
                        <a:gamma/>
                        <a:shade val="30196"/>
                        <a:invGamma/>
                      </a:srgbClr>
                    </a:gs>
                  </a:gsLst>
                  <a:lin ang="5400000" scaled="1"/>
                </a:gra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0942" name="Rectangle 46"/>
                <p:cNvSpPr>
                  <a:spLocks noChangeArrowheads="1"/>
                </p:cNvSpPr>
                <p:nvPr/>
              </p:nvSpPr>
              <p:spPr bwMode="auto">
                <a:xfrm>
                  <a:off x="1104" y="1296"/>
                  <a:ext cx="432" cy="48"/>
                </a:xfrm>
                <a:prstGeom prst="rect">
                  <a:avLst/>
                </a:prstGeom>
                <a:gradFill rotWithShape="0">
                  <a:gsLst>
                    <a:gs pos="0">
                      <a:srgbClr val="FF6600"/>
                    </a:gs>
                    <a:gs pos="100000">
                      <a:srgbClr val="FF6600">
                        <a:gamma/>
                        <a:shade val="30196"/>
                        <a:invGamma/>
                      </a:srgbClr>
                    </a:gs>
                  </a:gsLst>
                  <a:lin ang="5400000" scaled="1"/>
                </a:gra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0943" name="Oval 47"/>
                <p:cNvSpPr>
                  <a:spLocks noChangeArrowheads="1"/>
                </p:cNvSpPr>
                <p:nvPr/>
              </p:nvSpPr>
              <p:spPr bwMode="auto">
                <a:xfrm>
                  <a:off x="624" y="960"/>
                  <a:ext cx="336" cy="336"/>
                </a:xfrm>
                <a:prstGeom prst="ellipse">
                  <a:avLst/>
                </a:prstGeom>
                <a:gradFill rotWithShape="0">
                  <a:gsLst>
                    <a:gs pos="0">
                      <a:srgbClr val="FF6600"/>
                    </a:gs>
                    <a:gs pos="100000">
                      <a:srgbClr val="FF6600">
                        <a:gamma/>
                        <a:shade val="30196"/>
                        <a:invGamma/>
                      </a:srgbClr>
                    </a:gs>
                  </a:gsLst>
                  <a:lin ang="5400000" scaled="1"/>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0944" name="Oval 48"/>
                <p:cNvSpPr>
                  <a:spLocks noChangeArrowheads="1"/>
                </p:cNvSpPr>
                <p:nvPr/>
              </p:nvSpPr>
              <p:spPr bwMode="auto">
                <a:xfrm>
                  <a:off x="864" y="1152"/>
                  <a:ext cx="336" cy="336"/>
                </a:xfrm>
                <a:prstGeom prst="ellipse">
                  <a:avLst/>
                </a:prstGeom>
                <a:gradFill rotWithShape="0">
                  <a:gsLst>
                    <a:gs pos="0">
                      <a:srgbClr val="FF6600"/>
                    </a:gs>
                    <a:gs pos="100000">
                      <a:srgbClr val="FF6600">
                        <a:gamma/>
                        <a:shade val="30196"/>
                        <a:invGamma/>
                      </a:srgbClr>
                    </a:gs>
                  </a:gsLst>
                  <a:lin ang="5400000" scaled="1"/>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0945" name="Oval 49"/>
                <p:cNvSpPr>
                  <a:spLocks noChangeArrowheads="1"/>
                </p:cNvSpPr>
                <p:nvPr/>
              </p:nvSpPr>
              <p:spPr bwMode="auto">
                <a:xfrm>
                  <a:off x="1056" y="720"/>
                  <a:ext cx="336" cy="336"/>
                </a:xfrm>
                <a:prstGeom prst="ellipse">
                  <a:avLst/>
                </a:prstGeom>
                <a:gradFill rotWithShape="0">
                  <a:gsLst>
                    <a:gs pos="0">
                      <a:srgbClr val="FF6600"/>
                    </a:gs>
                    <a:gs pos="100000">
                      <a:srgbClr val="FF6600">
                        <a:gamma/>
                        <a:shade val="30196"/>
                        <a:invGamma/>
                      </a:srgbClr>
                    </a:gs>
                  </a:gsLst>
                  <a:lin ang="5400000" scaled="1"/>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0946" name="Oval 50"/>
                <p:cNvSpPr>
                  <a:spLocks noChangeArrowheads="1"/>
                </p:cNvSpPr>
                <p:nvPr/>
              </p:nvSpPr>
              <p:spPr bwMode="auto">
                <a:xfrm>
                  <a:off x="1440" y="1152"/>
                  <a:ext cx="336" cy="336"/>
                </a:xfrm>
                <a:prstGeom prst="ellipse">
                  <a:avLst/>
                </a:prstGeom>
                <a:gradFill rotWithShape="0">
                  <a:gsLst>
                    <a:gs pos="0">
                      <a:srgbClr val="FF6600"/>
                    </a:gs>
                    <a:gs pos="100000">
                      <a:srgbClr val="FF6600">
                        <a:gamma/>
                        <a:shade val="30196"/>
                        <a:invGamma/>
                      </a:srgbClr>
                    </a:gs>
                  </a:gsLst>
                  <a:lin ang="5400000" scaled="1"/>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0947" name="Oval 51"/>
                <p:cNvSpPr>
                  <a:spLocks noChangeArrowheads="1"/>
                </p:cNvSpPr>
                <p:nvPr/>
              </p:nvSpPr>
              <p:spPr bwMode="auto">
                <a:xfrm>
                  <a:off x="1632" y="720"/>
                  <a:ext cx="336" cy="336"/>
                </a:xfrm>
                <a:prstGeom prst="ellipse">
                  <a:avLst/>
                </a:prstGeom>
                <a:gradFill rotWithShape="0">
                  <a:gsLst>
                    <a:gs pos="0">
                      <a:srgbClr val="FF6600"/>
                    </a:gs>
                    <a:gs pos="100000">
                      <a:srgbClr val="FF6600">
                        <a:gamma/>
                        <a:shade val="30196"/>
                        <a:invGamma/>
                      </a:srgbClr>
                    </a:gs>
                  </a:gsLst>
                  <a:lin ang="5400000" scaled="1"/>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0948" name="Oval 52"/>
                <p:cNvSpPr>
                  <a:spLocks noChangeArrowheads="1"/>
                </p:cNvSpPr>
                <p:nvPr/>
              </p:nvSpPr>
              <p:spPr bwMode="auto">
                <a:xfrm>
                  <a:off x="1872" y="960"/>
                  <a:ext cx="336" cy="336"/>
                </a:xfrm>
                <a:prstGeom prst="ellipse">
                  <a:avLst/>
                </a:prstGeom>
                <a:gradFill rotWithShape="0">
                  <a:gsLst>
                    <a:gs pos="0">
                      <a:srgbClr val="FF6600"/>
                    </a:gs>
                    <a:gs pos="100000">
                      <a:srgbClr val="FF6600">
                        <a:gamma/>
                        <a:shade val="30196"/>
                        <a:invGamma/>
                      </a:srgbClr>
                    </a:gs>
                  </a:gsLst>
                  <a:lin ang="5400000" scaled="1"/>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grpSp>
        <p:grpSp>
          <p:nvGrpSpPr>
            <p:cNvPr id="80949" name="Group 53"/>
            <p:cNvGrpSpPr>
              <a:grpSpLocks/>
            </p:cNvGrpSpPr>
            <p:nvPr/>
          </p:nvGrpSpPr>
          <p:grpSpPr bwMode="auto">
            <a:xfrm>
              <a:off x="1968" y="3193"/>
              <a:ext cx="1440" cy="622"/>
              <a:chOff x="624" y="0"/>
              <a:chExt cx="3360" cy="1488"/>
            </a:xfrm>
          </p:grpSpPr>
          <p:sp>
            <p:nvSpPr>
              <p:cNvPr id="80950" name="Rectangle 54"/>
              <p:cNvSpPr>
                <a:spLocks noChangeArrowheads="1"/>
              </p:cNvSpPr>
              <p:nvPr/>
            </p:nvSpPr>
            <p:spPr bwMode="auto">
              <a:xfrm rot="-1608766">
                <a:off x="1824" y="720"/>
                <a:ext cx="432" cy="48"/>
              </a:xfrm>
              <a:prstGeom prst="rect">
                <a:avLst/>
              </a:prstGeom>
              <a:gradFill rotWithShape="0">
                <a:gsLst>
                  <a:gs pos="0">
                    <a:srgbClr val="66FF33"/>
                  </a:gs>
                  <a:gs pos="100000">
                    <a:srgbClr val="66FF33">
                      <a:gamma/>
                      <a:shade val="27451"/>
                      <a:invGamma/>
                    </a:srgbClr>
                  </a:gs>
                </a:gsLst>
                <a:lin ang="5400000" scaled="1"/>
              </a:gra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0951" name="Rectangle 55"/>
              <p:cNvSpPr>
                <a:spLocks noChangeArrowheads="1"/>
              </p:cNvSpPr>
              <p:nvPr/>
            </p:nvSpPr>
            <p:spPr bwMode="auto">
              <a:xfrm rot="2863613" flipH="1">
                <a:off x="2688" y="672"/>
                <a:ext cx="432" cy="48"/>
              </a:xfrm>
              <a:prstGeom prst="rect">
                <a:avLst/>
              </a:prstGeom>
              <a:gradFill rotWithShape="0">
                <a:gsLst>
                  <a:gs pos="0">
                    <a:srgbClr val="66FF33"/>
                  </a:gs>
                  <a:gs pos="100000">
                    <a:srgbClr val="66FF33">
                      <a:gamma/>
                      <a:shade val="27451"/>
                      <a:invGamma/>
                    </a:srgbClr>
                  </a:gs>
                </a:gsLst>
                <a:lin ang="5400000" scaled="1"/>
              </a:gra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0952" name="Rectangle 56"/>
              <p:cNvSpPr>
                <a:spLocks noChangeArrowheads="1"/>
              </p:cNvSpPr>
              <p:nvPr/>
            </p:nvSpPr>
            <p:spPr bwMode="auto">
              <a:xfrm rot="2863613" flipH="1">
                <a:off x="3456" y="960"/>
                <a:ext cx="432" cy="48"/>
              </a:xfrm>
              <a:prstGeom prst="rect">
                <a:avLst/>
              </a:prstGeom>
              <a:gradFill rotWithShape="0">
                <a:gsLst>
                  <a:gs pos="0">
                    <a:srgbClr val="66FF33"/>
                  </a:gs>
                  <a:gs pos="100000">
                    <a:srgbClr val="66FF33">
                      <a:gamma/>
                      <a:shade val="27451"/>
                      <a:invGamma/>
                    </a:srgbClr>
                  </a:gs>
                </a:gsLst>
                <a:lin ang="5400000" scaled="1"/>
              </a:gra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nvGrpSpPr>
              <p:cNvPr id="80953" name="Group 57"/>
              <p:cNvGrpSpPr>
                <a:grpSpLocks/>
              </p:cNvGrpSpPr>
              <p:nvPr/>
            </p:nvGrpSpPr>
            <p:grpSpPr bwMode="auto">
              <a:xfrm>
                <a:off x="1872" y="0"/>
                <a:ext cx="1536" cy="768"/>
                <a:chOff x="624" y="720"/>
                <a:chExt cx="1584" cy="768"/>
              </a:xfrm>
            </p:grpSpPr>
            <p:sp>
              <p:nvSpPr>
                <p:cNvPr id="80954" name="Rectangle 58"/>
                <p:cNvSpPr>
                  <a:spLocks noChangeArrowheads="1"/>
                </p:cNvSpPr>
                <p:nvPr/>
              </p:nvSpPr>
              <p:spPr bwMode="auto">
                <a:xfrm rot="2547677" flipH="1">
                  <a:off x="1728" y="1008"/>
                  <a:ext cx="432" cy="48"/>
                </a:xfrm>
                <a:prstGeom prst="rect">
                  <a:avLst/>
                </a:prstGeom>
                <a:gradFill rotWithShape="0">
                  <a:gsLst>
                    <a:gs pos="0">
                      <a:srgbClr val="66FF33"/>
                    </a:gs>
                    <a:gs pos="100000">
                      <a:srgbClr val="66FF33">
                        <a:gamma/>
                        <a:shade val="27451"/>
                        <a:invGamma/>
                      </a:srgbClr>
                    </a:gs>
                  </a:gsLst>
                  <a:lin ang="5400000" scaled="1"/>
                </a:gra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0955" name="Rectangle 59"/>
                <p:cNvSpPr>
                  <a:spLocks noChangeArrowheads="1"/>
                </p:cNvSpPr>
                <p:nvPr/>
              </p:nvSpPr>
              <p:spPr bwMode="auto">
                <a:xfrm rot="-1447521">
                  <a:off x="768" y="960"/>
                  <a:ext cx="432" cy="48"/>
                </a:xfrm>
                <a:prstGeom prst="rect">
                  <a:avLst/>
                </a:prstGeom>
                <a:gradFill rotWithShape="0">
                  <a:gsLst>
                    <a:gs pos="0">
                      <a:srgbClr val="66FF33"/>
                    </a:gs>
                    <a:gs pos="100000">
                      <a:srgbClr val="66FF33">
                        <a:gamma/>
                        <a:shade val="27451"/>
                        <a:invGamma/>
                      </a:srgbClr>
                    </a:gs>
                  </a:gsLst>
                  <a:lin ang="5400000" scaled="1"/>
                </a:gra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0956" name="Rectangle 60"/>
                <p:cNvSpPr>
                  <a:spLocks noChangeArrowheads="1"/>
                </p:cNvSpPr>
                <p:nvPr/>
              </p:nvSpPr>
              <p:spPr bwMode="auto">
                <a:xfrm rot="-1447521">
                  <a:off x="1632" y="1200"/>
                  <a:ext cx="432" cy="48"/>
                </a:xfrm>
                <a:prstGeom prst="rect">
                  <a:avLst/>
                </a:prstGeom>
                <a:gradFill rotWithShape="0">
                  <a:gsLst>
                    <a:gs pos="0">
                      <a:srgbClr val="66FF33"/>
                    </a:gs>
                    <a:gs pos="100000">
                      <a:srgbClr val="66FF33">
                        <a:gamma/>
                        <a:shade val="27451"/>
                        <a:invGamma/>
                      </a:srgbClr>
                    </a:gs>
                  </a:gsLst>
                  <a:lin ang="5400000" scaled="1"/>
                </a:gra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0957" name="Rectangle 61"/>
                <p:cNvSpPr>
                  <a:spLocks noChangeArrowheads="1"/>
                </p:cNvSpPr>
                <p:nvPr/>
              </p:nvSpPr>
              <p:spPr bwMode="auto">
                <a:xfrm>
                  <a:off x="1296" y="864"/>
                  <a:ext cx="432" cy="48"/>
                </a:xfrm>
                <a:prstGeom prst="rect">
                  <a:avLst/>
                </a:prstGeom>
                <a:gradFill rotWithShape="0">
                  <a:gsLst>
                    <a:gs pos="0">
                      <a:srgbClr val="66FF33"/>
                    </a:gs>
                    <a:gs pos="100000">
                      <a:srgbClr val="66FF33">
                        <a:gamma/>
                        <a:shade val="27451"/>
                        <a:invGamma/>
                      </a:srgbClr>
                    </a:gs>
                  </a:gsLst>
                  <a:lin ang="5400000" scaled="1"/>
                </a:gra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0958" name="Rectangle 62"/>
                <p:cNvSpPr>
                  <a:spLocks noChangeArrowheads="1"/>
                </p:cNvSpPr>
                <p:nvPr/>
              </p:nvSpPr>
              <p:spPr bwMode="auto">
                <a:xfrm>
                  <a:off x="1104" y="1296"/>
                  <a:ext cx="432" cy="48"/>
                </a:xfrm>
                <a:prstGeom prst="rect">
                  <a:avLst/>
                </a:prstGeom>
                <a:gradFill rotWithShape="0">
                  <a:gsLst>
                    <a:gs pos="0">
                      <a:srgbClr val="66FF33"/>
                    </a:gs>
                    <a:gs pos="100000">
                      <a:srgbClr val="66FF33">
                        <a:gamma/>
                        <a:shade val="27451"/>
                        <a:invGamma/>
                      </a:srgbClr>
                    </a:gs>
                  </a:gsLst>
                  <a:lin ang="5400000" scaled="1"/>
                </a:gra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0959" name="Oval 63"/>
                <p:cNvSpPr>
                  <a:spLocks noChangeArrowheads="1"/>
                </p:cNvSpPr>
                <p:nvPr/>
              </p:nvSpPr>
              <p:spPr bwMode="auto">
                <a:xfrm>
                  <a:off x="624" y="960"/>
                  <a:ext cx="336" cy="336"/>
                </a:xfrm>
                <a:prstGeom prst="ellipse">
                  <a:avLst/>
                </a:prstGeom>
                <a:gradFill rotWithShape="0">
                  <a:gsLst>
                    <a:gs pos="0">
                      <a:srgbClr val="66FF33"/>
                    </a:gs>
                    <a:gs pos="100000">
                      <a:srgbClr val="66FF33">
                        <a:gamma/>
                        <a:shade val="27451"/>
                        <a:invGamma/>
                      </a:srgbClr>
                    </a:gs>
                  </a:gsLst>
                  <a:lin ang="5400000" scaled="1"/>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0960" name="Oval 64"/>
                <p:cNvSpPr>
                  <a:spLocks noChangeArrowheads="1"/>
                </p:cNvSpPr>
                <p:nvPr/>
              </p:nvSpPr>
              <p:spPr bwMode="auto">
                <a:xfrm>
                  <a:off x="864" y="1152"/>
                  <a:ext cx="336" cy="336"/>
                </a:xfrm>
                <a:prstGeom prst="ellipse">
                  <a:avLst/>
                </a:prstGeom>
                <a:gradFill rotWithShape="0">
                  <a:gsLst>
                    <a:gs pos="0">
                      <a:srgbClr val="66FF33"/>
                    </a:gs>
                    <a:gs pos="100000">
                      <a:srgbClr val="66FF33">
                        <a:gamma/>
                        <a:shade val="27451"/>
                        <a:invGamma/>
                      </a:srgbClr>
                    </a:gs>
                  </a:gsLst>
                  <a:lin ang="5400000" scaled="1"/>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0961" name="Oval 65"/>
                <p:cNvSpPr>
                  <a:spLocks noChangeArrowheads="1"/>
                </p:cNvSpPr>
                <p:nvPr/>
              </p:nvSpPr>
              <p:spPr bwMode="auto">
                <a:xfrm>
                  <a:off x="1056" y="720"/>
                  <a:ext cx="336" cy="336"/>
                </a:xfrm>
                <a:prstGeom prst="ellipse">
                  <a:avLst/>
                </a:prstGeom>
                <a:gradFill rotWithShape="0">
                  <a:gsLst>
                    <a:gs pos="0">
                      <a:srgbClr val="66FF33"/>
                    </a:gs>
                    <a:gs pos="100000">
                      <a:srgbClr val="66FF33">
                        <a:gamma/>
                        <a:shade val="27451"/>
                        <a:invGamma/>
                      </a:srgbClr>
                    </a:gs>
                  </a:gsLst>
                  <a:lin ang="5400000" scaled="1"/>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0962" name="Oval 66"/>
                <p:cNvSpPr>
                  <a:spLocks noChangeArrowheads="1"/>
                </p:cNvSpPr>
                <p:nvPr/>
              </p:nvSpPr>
              <p:spPr bwMode="auto">
                <a:xfrm>
                  <a:off x="1440" y="1152"/>
                  <a:ext cx="336" cy="336"/>
                </a:xfrm>
                <a:prstGeom prst="ellipse">
                  <a:avLst/>
                </a:prstGeom>
                <a:gradFill rotWithShape="0">
                  <a:gsLst>
                    <a:gs pos="0">
                      <a:srgbClr val="66FF33"/>
                    </a:gs>
                    <a:gs pos="100000">
                      <a:srgbClr val="66FF33">
                        <a:gamma/>
                        <a:shade val="27451"/>
                        <a:invGamma/>
                      </a:srgbClr>
                    </a:gs>
                  </a:gsLst>
                  <a:lin ang="5400000" scaled="1"/>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0963" name="Oval 67"/>
                <p:cNvSpPr>
                  <a:spLocks noChangeArrowheads="1"/>
                </p:cNvSpPr>
                <p:nvPr/>
              </p:nvSpPr>
              <p:spPr bwMode="auto">
                <a:xfrm>
                  <a:off x="1632" y="720"/>
                  <a:ext cx="336" cy="336"/>
                </a:xfrm>
                <a:prstGeom prst="ellipse">
                  <a:avLst/>
                </a:prstGeom>
                <a:gradFill rotWithShape="0">
                  <a:gsLst>
                    <a:gs pos="0">
                      <a:srgbClr val="66FF33"/>
                    </a:gs>
                    <a:gs pos="100000">
                      <a:srgbClr val="66FF33">
                        <a:gamma/>
                        <a:shade val="27451"/>
                        <a:invGamma/>
                      </a:srgbClr>
                    </a:gs>
                  </a:gsLst>
                  <a:lin ang="5400000" scaled="1"/>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0964" name="Oval 68"/>
                <p:cNvSpPr>
                  <a:spLocks noChangeArrowheads="1"/>
                </p:cNvSpPr>
                <p:nvPr/>
              </p:nvSpPr>
              <p:spPr bwMode="auto">
                <a:xfrm>
                  <a:off x="1872" y="960"/>
                  <a:ext cx="336" cy="336"/>
                </a:xfrm>
                <a:prstGeom prst="ellipse">
                  <a:avLst/>
                </a:prstGeom>
                <a:gradFill rotWithShape="0">
                  <a:gsLst>
                    <a:gs pos="0">
                      <a:srgbClr val="66FF33"/>
                    </a:gs>
                    <a:gs pos="100000">
                      <a:srgbClr val="66FF33">
                        <a:gamma/>
                        <a:shade val="27451"/>
                        <a:invGamma/>
                      </a:srgbClr>
                    </a:gs>
                  </a:gsLst>
                  <a:lin ang="5400000" scaled="1"/>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sp>
            <p:nvSpPr>
              <p:cNvPr id="80965" name="Rectangle 69"/>
              <p:cNvSpPr>
                <a:spLocks noChangeArrowheads="1"/>
              </p:cNvSpPr>
              <p:nvPr/>
            </p:nvSpPr>
            <p:spPr bwMode="auto">
              <a:xfrm>
                <a:off x="2112" y="1104"/>
                <a:ext cx="432" cy="48"/>
              </a:xfrm>
              <a:prstGeom prst="rect">
                <a:avLst/>
              </a:prstGeom>
              <a:gradFill rotWithShape="0">
                <a:gsLst>
                  <a:gs pos="0">
                    <a:srgbClr val="66FF33"/>
                  </a:gs>
                  <a:gs pos="100000">
                    <a:srgbClr val="66FF33">
                      <a:gamma/>
                      <a:shade val="27451"/>
                      <a:invGamma/>
                    </a:srgbClr>
                  </a:gs>
                </a:gsLst>
                <a:lin ang="5400000" scaled="1"/>
              </a:gra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0966" name="Rectangle 70"/>
              <p:cNvSpPr>
                <a:spLocks noChangeArrowheads="1"/>
              </p:cNvSpPr>
              <p:nvPr/>
            </p:nvSpPr>
            <p:spPr bwMode="auto">
              <a:xfrm rot="2547677" flipH="1">
                <a:off x="1728" y="1008"/>
                <a:ext cx="432" cy="48"/>
              </a:xfrm>
              <a:prstGeom prst="rect">
                <a:avLst/>
              </a:prstGeom>
              <a:gradFill rotWithShape="0">
                <a:gsLst>
                  <a:gs pos="0">
                    <a:srgbClr val="66FF33"/>
                  </a:gs>
                  <a:gs pos="100000">
                    <a:srgbClr val="66FF33">
                      <a:gamma/>
                      <a:shade val="27451"/>
                      <a:invGamma/>
                    </a:srgbClr>
                  </a:gs>
                </a:gsLst>
                <a:lin ang="5400000" scaled="1"/>
              </a:gra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0967" name="Rectangle 71"/>
              <p:cNvSpPr>
                <a:spLocks noChangeArrowheads="1"/>
              </p:cNvSpPr>
              <p:nvPr/>
            </p:nvSpPr>
            <p:spPr bwMode="auto">
              <a:xfrm rot="-1447521">
                <a:off x="768" y="960"/>
                <a:ext cx="432" cy="48"/>
              </a:xfrm>
              <a:prstGeom prst="rect">
                <a:avLst/>
              </a:prstGeom>
              <a:gradFill rotWithShape="0">
                <a:gsLst>
                  <a:gs pos="0">
                    <a:srgbClr val="66FF33"/>
                  </a:gs>
                  <a:gs pos="100000">
                    <a:srgbClr val="66FF33">
                      <a:gamma/>
                      <a:shade val="27451"/>
                      <a:invGamma/>
                    </a:srgbClr>
                  </a:gs>
                </a:gsLst>
                <a:lin ang="5400000" scaled="1"/>
              </a:gra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0968" name="Rectangle 72"/>
              <p:cNvSpPr>
                <a:spLocks noChangeArrowheads="1"/>
              </p:cNvSpPr>
              <p:nvPr/>
            </p:nvSpPr>
            <p:spPr bwMode="auto">
              <a:xfrm rot="-1447521">
                <a:off x="1632" y="1200"/>
                <a:ext cx="432" cy="48"/>
              </a:xfrm>
              <a:prstGeom prst="rect">
                <a:avLst/>
              </a:prstGeom>
              <a:gradFill rotWithShape="0">
                <a:gsLst>
                  <a:gs pos="0">
                    <a:srgbClr val="66FF33"/>
                  </a:gs>
                  <a:gs pos="100000">
                    <a:srgbClr val="66FF33">
                      <a:gamma/>
                      <a:shade val="27451"/>
                      <a:invGamma/>
                    </a:srgbClr>
                  </a:gs>
                </a:gsLst>
                <a:lin ang="5400000" scaled="1"/>
              </a:gra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0969" name="Rectangle 73"/>
              <p:cNvSpPr>
                <a:spLocks noChangeArrowheads="1"/>
              </p:cNvSpPr>
              <p:nvPr/>
            </p:nvSpPr>
            <p:spPr bwMode="auto">
              <a:xfrm>
                <a:off x="1296" y="864"/>
                <a:ext cx="432" cy="48"/>
              </a:xfrm>
              <a:prstGeom prst="rect">
                <a:avLst/>
              </a:prstGeom>
              <a:gradFill rotWithShape="0">
                <a:gsLst>
                  <a:gs pos="0">
                    <a:srgbClr val="66FF33"/>
                  </a:gs>
                  <a:gs pos="100000">
                    <a:srgbClr val="66FF33">
                      <a:gamma/>
                      <a:shade val="27451"/>
                      <a:invGamma/>
                    </a:srgbClr>
                  </a:gs>
                </a:gsLst>
                <a:lin ang="5400000" scaled="1"/>
              </a:gra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0970" name="Rectangle 74"/>
              <p:cNvSpPr>
                <a:spLocks noChangeArrowheads="1"/>
              </p:cNvSpPr>
              <p:nvPr/>
            </p:nvSpPr>
            <p:spPr bwMode="auto">
              <a:xfrm>
                <a:off x="1104" y="1296"/>
                <a:ext cx="432" cy="48"/>
              </a:xfrm>
              <a:prstGeom prst="rect">
                <a:avLst/>
              </a:prstGeom>
              <a:gradFill rotWithShape="0">
                <a:gsLst>
                  <a:gs pos="0">
                    <a:srgbClr val="66FF33"/>
                  </a:gs>
                  <a:gs pos="100000">
                    <a:srgbClr val="66FF33">
                      <a:gamma/>
                      <a:shade val="27451"/>
                      <a:invGamma/>
                    </a:srgbClr>
                  </a:gs>
                </a:gsLst>
                <a:lin ang="5400000" scaled="1"/>
              </a:gra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0971" name="Oval 75"/>
              <p:cNvSpPr>
                <a:spLocks noChangeArrowheads="1"/>
              </p:cNvSpPr>
              <p:nvPr/>
            </p:nvSpPr>
            <p:spPr bwMode="auto">
              <a:xfrm>
                <a:off x="624" y="960"/>
                <a:ext cx="336" cy="336"/>
              </a:xfrm>
              <a:prstGeom prst="ellipse">
                <a:avLst/>
              </a:prstGeom>
              <a:gradFill rotWithShape="0">
                <a:gsLst>
                  <a:gs pos="0">
                    <a:srgbClr val="66FF33"/>
                  </a:gs>
                  <a:gs pos="100000">
                    <a:srgbClr val="66FF33">
                      <a:gamma/>
                      <a:shade val="27451"/>
                      <a:invGamma/>
                    </a:srgbClr>
                  </a:gs>
                </a:gsLst>
                <a:lin ang="5400000" scaled="1"/>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0972" name="Oval 76"/>
              <p:cNvSpPr>
                <a:spLocks noChangeArrowheads="1"/>
              </p:cNvSpPr>
              <p:nvPr/>
            </p:nvSpPr>
            <p:spPr bwMode="auto">
              <a:xfrm>
                <a:off x="864" y="1152"/>
                <a:ext cx="336" cy="336"/>
              </a:xfrm>
              <a:prstGeom prst="ellipse">
                <a:avLst/>
              </a:prstGeom>
              <a:gradFill rotWithShape="0">
                <a:gsLst>
                  <a:gs pos="0">
                    <a:srgbClr val="66FF33"/>
                  </a:gs>
                  <a:gs pos="100000">
                    <a:srgbClr val="66FF33">
                      <a:gamma/>
                      <a:shade val="27451"/>
                      <a:invGamma/>
                    </a:srgbClr>
                  </a:gs>
                </a:gsLst>
                <a:lin ang="5400000" scaled="1"/>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0973" name="Oval 77"/>
              <p:cNvSpPr>
                <a:spLocks noChangeArrowheads="1"/>
              </p:cNvSpPr>
              <p:nvPr/>
            </p:nvSpPr>
            <p:spPr bwMode="auto">
              <a:xfrm>
                <a:off x="1056" y="720"/>
                <a:ext cx="336" cy="336"/>
              </a:xfrm>
              <a:prstGeom prst="ellipse">
                <a:avLst/>
              </a:prstGeom>
              <a:gradFill rotWithShape="0">
                <a:gsLst>
                  <a:gs pos="0">
                    <a:srgbClr val="66FF33"/>
                  </a:gs>
                  <a:gs pos="100000">
                    <a:srgbClr val="66FF33">
                      <a:gamma/>
                      <a:shade val="27451"/>
                      <a:invGamma/>
                    </a:srgbClr>
                  </a:gs>
                </a:gsLst>
                <a:lin ang="5400000" scaled="1"/>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0974" name="Oval 78"/>
              <p:cNvSpPr>
                <a:spLocks noChangeArrowheads="1"/>
              </p:cNvSpPr>
              <p:nvPr/>
            </p:nvSpPr>
            <p:spPr bwMode="auto">
              <a:xfrm>
                <a:off x="1440" y="1152"/>
                <a:ext cx="336" cy="336"/>
              </a:xfrm>
              <a:prstGeom prst="ellipse">
                <a:avLst/>
              </a:prstGeom>
              <a:gradFill rotWithShape="0">
                <a:gsLst>
                  <a:gs pos="0">
                    <a:srgbClr val="66FF33"/>
                  </a:gs>
                  <a:gs pos="100000">
                    <a:srgbClr val="66FF33">
                      <a:gamma/>
                      <a:shade val="27451"/>
                      <a:invGamma/>
                    </a:srgbClr>
                  </a:gs>
                </a:gsLst>
                <a:lin ang="5400000" scaled="1"/>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0975" name="Oval 79"/>
              <p:cNvSpPr>
                <a:spLocks noChangeArrowheads="1"/>
              </p:cNvSpPr>
              <p:nvPr/>
            </p:nvSpPr>
            <p:spPr bwMode="auto">
              <a:xfrm>
                <a:off x="1632" y="720"/>
                <a:ext cx="336" cy="336"/>
              </a:xfrm>
              <a:prstGeom prst="ellipse">
                <a:avLst/>
              </a:prstGeom>
              <a:gradFill rotWithShape="0">
                <a:gsLst>
                  <a:gs pos="0">
                    <a:srgbClr val="66FF33"/>
                  </a:gs>
                  <a:gs pos="100000">
                    <a:srgbClr val="66FF33">
                      <a:gamma/>
                      <a:shade val="27451"/>
                      <a:invGamma/>
                    </a:srgbClr>
                  </a:gs>
                </a:gsLst>
                <a:lin ang="5400000" scaled="1"/>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0976" name="Oval 80"/>
              <p:cNvSpPr>
                <a:spLocks noChangeArrowheads="1"/>
              </p:cNvSpPr>
              <p:nvPr/>
            </p:nvSpPr>
            <p:spPr bwMode="auto">
              <a:xfrm>
                <a:off x="1872" y="960"/>
                <a:ext cx="336" cy="336"/>
              </a:xfrm>
              <a:prstGeom prst="ellipse">
                <a:avLst/>
              </a:prstGeom>
              <a:gradFill rotWithShape="0">
                <a:gsLst>
                  <a:gs pos="0">
                    <a:srgbClr val="66FF33"/>
                  </a:gs>
                  <a:gs pos="100000">
                    <a:srgbClr val="66FF33">
                      <a:gamma/>
                      <a:shade val="27451"/>
                      <a:invGamma/>
                    </a:srgbClr>
                  </a:gs>
                </a:gsLst>
                <a:lin ang="5400000" scaled="1"/>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nvGrpSpPr>
              <p:cNvPr id="80977" name="Group 81"/>
              <p:cNvGrpSpPr>
                <a:grpSpLocks/>
              </p:cNvGrpSpPr>
              <p:nvPr/>
            </p:nvGrpSpPr>
            <p:grpSpPr bwMode="auto">
              <a:xfrm>
                <a:off x="2400" y="720"/>
                <a:ext cx="1584" cy="768"/>
                <a:chOff x="624" y="720"/>
                <a:chExt cx="1584" cy="768"/>
              </a:xfrm>
            </p:grpSpPr>
            <p:sp>
              <p:nvSpPr>
                <p:cNvPr id="80978" name="Rectangle 82"/>
                <p:cNvSpPr>
                  <a:spLocks noChangeArrowheads="1"/>
                </p:cNvSpPr>
                <p:nvPr/>
              </p:nvSpPr>
              <p:spPr bwMode="auto">
                <a:xfrm rot="2547677" flipH="1">
                  <a:off x="1728" y="1008"/>
                  <a:ext cx="432" cy="48"/>
                </a:xfrm>
                <a:prstGeom prst="rect">
                  <a:avLst/>
                </a:prstGeom>
                <a:gradFill rotWithShape="0">
                  <a:gsLst>
                    <a:gs pos="0">
                      <a:srgbClr val="66FF33"/>
                    </a:gs>
                    <a:gs pos="100000">
                      <a:srgbClr val="66FF33">
                        <a:gamma/>
                        <a:shade val="27451"/>
                        <a:invGamma/>
                      </a:srgbClr>
                    </a:gs>
                  </a:gsLst>
                  <a:lin ang="5400000" scaled="1"/>
                </a:gra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0979" name="Rectangle 83"/>
                <p:cNvSpPr>
                  <a:spLocks noChangeArrowheads="1"/>
                </p:cNvSpPr>
                <p:nvPr/>
              </p:nvSpPr>
              <p:spPr bwMode="auto">
                <a:xfrm rot="-1447521">
                  <a:off x="768" y="960"/>
                  <a:ext cx="432" cy="48"/>
                </a:xfrm>
                <a:prstGeom prst="rect">
                  <a:avLst/>
                </a:prstGeom>
                <a:gradFill rotWithShape="0">
                  <a:gsLst>
                    <a:gs pos="0">
                      <a:srgbClr val="66FF33"/>
                    </a:gs>
                    <a:gs pos="100000">
                      <a:srgbClr val="66FF33">
                        <a:gamma/>
                        <a:shade val="27451"/>
                        <a:invGamma/>
                      </a:srgbClr>
                    </a:gs>
                  </a:gsLst>
                  <a:lin ang="5400000" scaled="1"/>
                </a:gra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0980" name="Rectangle 84"/>
                <p:cNvSpPr>
                  <a:spLocks noChangeArrowheads="1"/>
                </p:cNvSpPr>
                <p:nvPr/>
              </p:nvSpPr>
              <p:spPr bwMode="auto">
                <a:xfrm rot="-1447521">
                  <a:off x="1632" y="1200"/>
                  <a:ext cx="432" cy="48"/>
                </a:xfrm>
                <a:prstGeom prst="rect">
                  <a:avLst/>
                </a:prstGeom>
                <a:gradFill rotWithShape="0">
                  <a:gsLst>
                    <a:gs pos="0">
                      <a:srgbClr val="66FF33"/>
                    </a:gs>
                    <a:gs pos="100000">
                      <a:srgbClr val="66FF33">
                        <a:gamma/>
                        <a:shade val="27451"/>
                        <a:invGamma/>
                      </a:srgbClr>
                    </a:gs>
                  </a:gsLst>
                  <a:lin ang="5400000" scaled="1"/>
                </a:gra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0981" name="Rectangle 85"/>
                <p:cNvSpPr>
                  <a:spLocks noChangeArrowheads="1"/>
                </p:cNvSpPr>
                <p:nvPr/>
              </p:nvSpPr>
              <p:spPr bwMode="auto">
                <a:xfrm>
                  <a:off x="1296" y="864"/>
                  <a:ext cx="432" cy="48"/>
                </a:xfrm>
                <a:prstGeom prst="rect">
                  <a:avLst/>
                </a:prstGeom>
                <a:gradFill rotWithShape="0">
                  <a:gsLst>
                    <a:gs pos="0">
                      <a:srgbClr val="66FF33"/>
                    </a:gs>
                    <a:gs pos="100000">
                      <a:srgbClr val="66FF33">
                        <a:gamma/>
                        <a:shade val="27451"/>
                        <a:invGamma/>
                      </a:srgbClr>
                    </a:gs>
                  </a:gsLst>
                  <a:lin ang="5400000" scaled="1"/>
                </a:gra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0982" name="Rectangle 86"/>
                <p:cNvSpPr>
                  <a:spLocks noChangeArrowheads="1"/>
                </p:cNvSpPr>
                <p:nvPr/>
              </p:nvSpPr>
              <p:spPr bwMode="auto">
                <a:xfrm>
                  <a:off x="1104" y="1296"/>
                  <a:ext cx="432" cy="48"/>
                </a:xfrm>
                <a:prstGeom prst="rect">
                  <a:avLst/>
                </a:prstGeom>
                <a:gradFill rotWithShape="0">
                  <a:gsLst>
                    <a:gs pos="0">
                      <a:srgbClr val="66FF33"/>
                    </a:gs>
                    <a:gs pos="100000">
                      <a:srgbClr val="66FF33">
                        <a:gamma/>
                        <a:shade val="27451"/>
                        <a:invGamma/>
                      </a:srgbClr>
                    </a:gs>
                  </a:gsLst>
                  <a:lin ang="5400000" scaled="1"/>
                </a:gra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0983" name="Oval 87"/>
                <p:cNvSpPr>
                  <a:spLocks noChangeArrowheads="1"/>
                </p:cNvSpPr>
                <p:nvPr/>
              </p:nvSpPr>
              <p:spPr bwMode="auto">
                <a:xfrm>
                  <a:off x="624" y="960"/>
                  <a:ext cx="336" cy="336"/>
                </a:xfrm>
                <a:prstGeom prst="ellipse">
                  <a:avLst/>
                </a:prstGeom>
                <a:gradFill rotWithShape="0">
                  <a:gsLst>
                    <a:gs pos="0">
                      <a:srgbClr val="66FF33"/>
                    </a:gs>
                    <a:gs pos="100000">
                      <a:srgbClr val="66FF33">
                        <a:gamma/>
                        <a:shade val="27451"/>
                        <a:invGamma/>
                      </a:srgbClr>
                    </a:gs>
                  </a:gsLst>
                  <a:lin ang="5400000" scaled="1"/>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0984" name="Oval 88"/>
                <p:cNvSpPr>
                  <a:spLocks noChangeArrowheads="1"/>
                </p:cNvSpPr>
                <p:nvPr/>
              </p:nvSpPr>
              <p:spPr bwMode="auto">
                <a:xfrm>
                  <a:off x="864" y="1152"/>
                  <a:ext cx="336" cy="336"/>
                </a:xfrm>
                <a:prstGeom prst="ellipse">
                  <a:avLst/>
                </a:prstGeom>
                <a:gradFill rotWithShape="0">
                  <a:gsLst>
                    <a:gs pos="0">
                      <a:srgbClr val="66FF33"/>
                    </a:gs>
                    <a:gs pos="100000">
                      <a:srgbClr val="66FF33">
                        <a:gamma/>
                        <a:shade val="27451"/>
                        <a:invGamma/>
                      </a:srgbClr>
                    </a:gs>
                  </a:gsLst>
                  <a:lin ang="5400000" scaled="1"/>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0985" name="Oval 89"/>
                <p:cNvSpPr>
                  <a:spLocks noChangeArrowheads="1"/>
                </p:cNvSpPr>
                <p:nvPr/>
              </p:nvSpPr>
              <p:spPr bwMode="auto">
                <a:xfrm>
                  <a:off x="1056" y="720"/>
                  <a:ext cx="336" cy="336"/>
                </a:xfrm>
                <a:prstGeom prst="ellipse">
                  <a:avLst/>
                </a:prstGeom>
                <a:gradFill rotWithShape="0">
                  <a:gsLst>
                    <a:gs pos="0">
                      <a:srgbClr val="66FF33"/>
                    </a:gs>
                    <a:gs pos="100000">
                      <a:srgbClr val="66FF33">
                        <a:gamma/>
                        <a:shade val="27451"/>
                        <a:invGamma/>
                      </a:srgbClr>
                    </a:gs>
                  </a:gsLst>
                  <a:lin ang="5400000" scaled="1"/>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0986" name="Oval 90"/>
                <p:cNvSpPr>
                  <a:spLocks noChangeArrowheads="1"/>
                </p:cNvSpPr>
                <p:nvPr/>
              </p:nvSpPr>
              <p:spPr bwMode="auto">
                <a:xfrm>
                  <a:off x="1440" y="1152"/>
                  <a:ext cx="336" cy="336"/>
                </a:xfrm>
                <a:prstGeom prst="ellipse">
                  <a:avLst/>
                </a:prstGeom>
                <a:gradFill rotWithShape="0">
                  <a:gsLst>
                    <a:gs pos="0">
                      <a:srgbClr val="66FF33"/>
                    </a:gs>
                    <a:gs pos="100000">
                      <a:srgbClr val="66FF33">
                        <a:gamma/>
                        <a:shade val="27451"/>
                        <a:invGamma/>
                      </a:srgbClr>
                    </a:gs>
                  </a:gsLst>
                  <a:lin ang="5400000" scaled="1"/>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0987" name="Oval 91"/>
                <p:cNvSpPr>
                  <a:spLocks noChangeArrowheads="1"/>
                </p:cNvSpPr>
                <p:nvPr/>
              </p:nvSpPr>
              <p:spPr bwMode="auto">
                <a:xfrm>
                  <a:off x="1632" y="720"/>
                  <a:ext cx="336" cy="336"/>
                </a:xfrm>
                <a:prstGeom prst="ellipse">
                  <a:avLst/>
                </a:prstGeom>
                <a:gradFill rotWithShape="0">
                  <a:gsLst>
                    <a:gs pos="0">
                      <a:srgbClr val="66FF33"/>
                    </a:gs>
                    <a:gs pos="100000">
                      <a:srgbClr val="66FF33">
                        <a:gamma/>
                        <a:shade val="27451"/>
                        <a:invGamma/>
                      </a:srgbClr>
                    </a:gs>
                  </a:gsLst>
                  <a:lin ang="5400000" scaled="1"/>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0988" name="Oval 92"/>
                <p:cNvSpPr>
                  <a:spLocks noChangeArrowheads="1"/>
                </p:cNvSpPr>
                <p:nvPr/>
              </p:nvSpPr>
              <p:spPr bwMode="auto">
                <a:xfrm>
                  <a:off x="1872" y="960"/>
                  <a:ext cx="336" cy="336"/>
                </a:xfrm>
                <a:prstGeom prst="ellipse">
                  <a:avLst/>
                </a:prstGeom>
                <a:gradFill rotWithShape="0">
                  <a:gsLst>
                    <a:gs pos="0">
                      <a:srgbClr val="66FF33"/>
                    </a:gs>
                    <a:gs pos="100000">
                      <a:srgbClr val="66FF33">
                        <a:gamma/>
                        <a:shade val="27451"/>
                        <a:invGamma/>
                      </a:srgbClr>
                    </a:gs>
                  </a:gsLst>
                  <a:lin ang="5400000" scaled="1"/>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grpSp>
        <p:grpSp>
          <p:nvGrpSpPr>
            <p:cNvPr id="80989" name="Group 93"/>
            <p:cNvGrpSpPr>
              <a:grpSpLocks/>
            </p:cNvGrpSpPr>
            <p:nvPr/>
          </p:nvGrpSpPr>
          <p:grpSpPr bwMode="auto">
            <a:xfrm>
              <a:off x="1968" y="2832"/>
              <a:ext cx="1440" cy="622"/>
              <a:chOff x="624" y="0"/>
              <a:chExt cx="3360" cy="1488"/>
            </a:xfrm>
          </p:grpSpPr>
          <p:sp>
            <p:nvSpPr>
              <p:cNvPr id="80990" name="Rectangle 94"/>
              <p:cNvSpPr>
                <a:spLocks noChangeArrowheads="1"/>
              </p:cNvSpPr>
              <p:nvPr/>
            </p:nvSpPr>
            <p:spPr bwMode="auto">
              <a:xfrm rot="-1608766">
                <a:off x="1824" y="720"/>
                <a:ext cx="432" cy="48"/>
              </a:xfrm>
              <a:prstGeom prst="rect">
                <a:avLst/>
              </a:prstGeom>
              <a:gradFill rotWithShape="0">
                <a:gsLst>
                  <a:gs pos="0">
                    <a:srgbClr val="FF00FF"/>
                  </a:gs>
                  <a:gs pos="100000">
                    <a:srgbClr val="FF00FF">
                      <a:gamma/>
                      <a:shade val="30196"/>
                      <a:invGamma/>
                    </a:srgbClr>
                  </a:gs>
                </a:gsLst>
                <a:lin ang="5400000" scaled="1"/>
              </a:gra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0991" name="Rectangle 95"/>
              <p:cNvSpPr>
                <a:spLocks noChangeArrowheads="1"/>
              </p:cNvSpPr>
              <p:nvPr/>
            </p:nvSpPr>
            <p:spPr bwMode="auto">
              <a:xfrm rot="2863613" flipH="1">
                <a:off x="2688" y="672"/>
                <a:ext cx="432" cy="48"/>
              </a:xfrm>
              <a:prstGeom prst="rect">
                <a:avLst/>
              </a:prstGeom>
              <a:gradFill rotWithShape="0">
                <a:gsLst>
                  <a:gs pos="0">
                    <a:srgbClr val="FF00FF"/>
                  </a:gs>
                  <a:gs pos="100000">
                    <a:srgbClr val="FF00FF">
                      <a:gamma/>
                      <a:shade val="30196"/>
                      <a:invGamma/>
                    </a:srgbClr>
                  </a:gs>
                </a:gsLst>
                <a:lin ang="5400000" scaled="1"/>
              </a:gra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0992" name="Rectangle 96"/>
              <p:cNvSpPr>
                <a:spLocks noChangeArrowheads="1"/>
              </p:cNvSpPr>
              <p:nvPr/>
            </p:nvSpPr>
            <p:spPr bwMode="auto">
              <a:xfrm rot="2863613" flipH="1">
                <a:off x="3456" y="960"/>
                <a:ext cx="432" cy="48"/>
              </a:xfrm>
              <a:prstGeom prst="rect">
                <a:avLst/>
              </a:prstGeom>
              <a:gradFill rotWithShape="0">
                <a:gsLst>
                  <a:gs pos="0">
                    <a:srgbClr val="FF00FF"/>
                  </a:gs>
                  <a:gs pos="100000">
                    <a:srgbClr val="FF00FF">
                      <a:gamma/>
                      <a:shade val="30196"/>
                      <a:invGamma/>
                    </a:srgbClr>
                  </a:gs>
                </a:gsLst>
                <a:lin ang="5400000" scaled="1"/>
              </a:gra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nvGrpSpPr>
              <p:cNvPr id="80993" name="Group 97"/>
              <p:cNvGrpSpPr>
                <a:grpSpLocks/>
              </p:cNvGrpSpPr>
              <p:nvPr/>
            </p:nvGrpSpPr>
            <p:grpSpPr bwMode="auto">
              <a:xfrm>
                <a:off x="1872" y="0"/>
                <a:ext cx="1536" cy="768"/>
                <a:chOff x="624" y="720"/>
                <a:chExt cx="1584" cy="768"/>
              </a:xfrm>
            </p:grpSpPr>
            <p:sp>
              <p:nvSpPr>
                <p:cNvPr id="80994" name="Rectangle 98"/>
                <p:cNvSpPr>
                  <a:spLocks noChangeArrowheads="1"/>
                </p:cNvSpPr>
                <p:nvPr/>
              </p:nvSpPr>
              <p:spPr bwMode="auto">
                <a:xfrm rot="2547677" flipH="1">
                  <a:off x="1728" y="1008"/>
                  <a:ext cx="432" cy="48"/>
                </a:xfrm>
                <a:prstGeom prst="rect">
                  <a:avLst/>
                </a:prstGeom>
                <a:gradFill rotWithShape="0">
                  <a:gsLst>
                    <a:gs pos="0">
                      <a:srgbClr val="FF00FF"/>
                    </a:gs>
                    <a:gs pos="100000">
                      <a:srgbClr val="FF00FF">
                        <a:gamma/>
                        <a:shade val="30196"/>
                        <a:invGamma/>
                      </a:srgbClr>
                    </a:gs>
                  </a:gsLst>
                  <a:lin ang="5400000" scaled="1"/>
                </a:gra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0995" name="Rectangle 99"/>
                <p:cNvSpPr>
                  <a:spLocks noChangeArrowheads="1"/>
                </p:cNvSpPr>
                <p:nvPr/>
              </p:nvSpPr>
              <p:spPr bwMode="auto">
                <a:xfrm rot="-1447521">
                  <a:off x="768" y="960"/>
                  <a:ext cx="432" cy="48"/>
                </a:xfrm>
                <a:prstGeom prst="rect">
                  <a:avLst/>
                </a:prstGeom>
                <a:gradFill rotWithShape="0">
                  <a:gsLst>
                    <a:gs pos="0">
                      <a:srgbClr val="FF00FF"/>
                    </a:gs>
                    <a:gs pos="100000">
                      <a:srgbClr val="FF00FF">
                        <a:gamma/>
                        <a:shade val="30196"/>
                        <a:invGamma/>
                      </a:srgbClr>
                    </a:gs>
                  </a:gsLst>
                  <a:lin ang="5400000" scaled="1"/>
                </a:gra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0996" name="Rectangle 100"/>
                <p:cNvSpPr>
                  <a:spLocks noChangeArrowheads="1"/>
                </p:cNvSpPr>
                <p:nvPr/>
              </p:nvSpPr>
              <p:spPr bwMode="auto">
                <a:xfrm rot="-1447521">
                  <a:off x="1632" y="1200"/>
                  <a:ext cx="432" cy="48"/>
                </a:xfrm>
                <a:prstGeom prst="rect">
                  <a:avLst/>
                </a:prstGeom>
                <a:gradFill rotWithShape="0">
                  <a:gsLst>
                    <a:gs pos="0">
                      <a:srgbClr val="FF00FF"/>
                    </a:gs>
                    <a:gs pos="100000">
                      <a:srgbClr val="FF00FF">
                        <a:gamma/>
                        <a:shade val="30196"/>
                        <a:invGamma/>
                      </a:srgbClr>
                    </a:gs>
                  </a:gsLst>
                  <a:lin ang="5400000" scaled="1"/>
                </a:gra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0997" name="Rectangle 101"/>
                <p:cNvSpPr>
                  <a:spLocks noChangeArrowheads="1"/>
                </p:cNvSpPr>
                <p:nvPr/>
              </p:nvSpPr>
              <p:spPr bwMode="auto">
                <a:xfrm>
                  <a:off x="1296" y="864"/>
                  <a:ext cx="432" cy="48"/>
                </a:xfrm>
                <a:prstGeom prst="rect">
                  <a:avLst/>
                </a:prstGeom>
                <a:gradFill rotWithShape="0">
                  <a:gsLst>
                    <a:gs pos="0">
                      <a:srgbClr val="FF00FF"/>
                    </a:gs>
                    <a:gs pos="100000">
                      <a:srgbClr val="FF00FF">
                        <a:gamma/>
                        <a:shade val="30196"/>
                        <a:invGamma/>
                      </a:srgbClr>
                    </a:gs>
                  </a:gsLst>
                  <a:lin ang="5400000" scaled="1"/>
                </a:gra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0998" name="Rectangle 102"/>
                <p:cNvSpPr>
                  <a:spLocks noChangeArrowheads="1"/>
                </p:cNvSpPr>
                <p:nvPr/>
              </p:nvSpPr>
              <p:spPr bwMode="auto">
                <a:xfrm>
                  <a:off x="1104" y="1296"/>
                  <a:ext cx="432" cy="48"/>
                </a:xfrm>
                <a:prstGeom prst="rect">
                  <a:avLst/>
                </a:prstGeom>
                <a:gradFill rotWithShape="0">
                  <a:gsLst>
                    <a:gs pos="0">
                      <a:srgbClr val="FF00FF"/>
                    </a:gs>
                    <a:gs pos="100000">
                      <a:srgbClr val="FF00FF">
                        <a:gamma/>
                        <a:shade val="30196"/>
                        <a:invGamma/>
                      </a:srgbClr>
                    </a:gs>
                  </a:gsLst>
                  <a:lin ang="5400000" scaled="1"/>
                </a:gra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0999" name="Oval 103"/>
                <p:cNvSpPr>
                  <a:spLocks noChangeArrowheads="1"/>
                </p:cNvSpPr>
                <p:nvPr/>
              </p:nvSpPr>
              <p:spPr bwMode="auto">
                <a:xfrm>
                  <a:off x="624" y="960"/>
                  <a:ext cx="336" cy="336"/>
                </a:xfrm>
                <a:prstGeom prst="ellipse">
                  <a:avLst/>
                </a:prstGeom>
                <a:gradFill rotWithShape="0">
                  <a:gsLst>
                    <a:gs pos="0">
                      <a:srgbClr val="FF00FF"/>
                    </a:gs>
                    <a:gs pos="100000">
                      <a:srgbClr val="FF00FF">
                        <a:gamma/>
                        <a:shade val="15294"/>
                        <a:invGamma/>
                      </a:srgbClr>
                    </a:gs>
                  </a:gsLst>
                  <a:lin ang="5400000" scaled="1"/>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1000" name="Oval 104"/>
                <p:cNvSpPr>
                  <a:spLocks noChangeArrowheads="1"/>
                </p:cNvSpPr>
                <p:nvPr/>
              </p:nvSpPr>
              <p:spPr bwMode="auto">
                <a:xfrm>
                  <a:off x="864" y="1152"/>
                  <a:ext cx="336" cy="336"/>
                </a:xfrm>
                <a:prstGeom prst="ellipse">
                  <a:avLst/>
                </a:prstGeom>
                <a:gradFill rotWithShape="0">
                  <a:gsLst>
                    <a:gs pos="0">
                      <a:srgbClr val="FF00FF"/>
                    </a:gs>
                    <a:gs pos="100000">
                      <a:srgbClr val="FF00FF">
                        <a:gamma/>
                        <a:shade val="15294"/>
                        <a:invGamma/>
                      </a:srgbClr>
                    </a:gs>
                  </a:gsLst>
                  <a:lin ang="5400000" scaled="1"/>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1001" name="Oval 105"/>
                <p:cNvSpPr>
                  <a:spLocks noChangeArrowheads="1"/>
                </p:cNvSpPr>
                <p:nvPr/>
              </p:nvSpPr>
              <p:spPr bwMode="auto">
                <a:xfrm>
                  <a:off x="1056" y="720"/>
                  <a:ext cx="336" cy="336"/>
                </a:xfrm>
                <a:prstGeom prst="ellipse">
                  <a:avLst/>
                </a:prstGeom>
                <a:gradFill rotWithShape="0">
                  <a:gsLst>
                    <a:gs pos="0">
                      <a:srgbClr val="FF00FF"/>
                    </a:gs>
                    <a:gs pos="100000">
                      <a:srgbClr val="FF00FF">
                        <a:gamma/>
                        <a:shade val="15294"/>
                        <a:invGamma/>
                      </a:srgbClr>
                    </a:gs>
                  </a:gsLst>
                  <a:lin ang="5400000" scaled="1"/>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1002" name="Oval 106"/>
                <p:cNvSpPr>
                  <a:spLocks noChangeArrowheads="1"/>
                </p:cNvSpPr>
                <p:nvPr/>
              </p:nvSpPr>
              <p:spPr bwMode="auto">
                <a:xfrm>
                  <a:off x="1440" y="1152"/>
                  <a:ext cx="336" cy="336"/>
                </a:xfrm>
                <a:prstGeom prst="ellipse">
                  <a:avLst/>
                </a:prstGeom>
                <a:gradFill rotWithShape="0">
                  <a:gsLst>
                    <a:gs pos="0">
                      <a:srgbClr val="FF00FF"/>
                    </a:gs>
                    <a:gs pos="100000">
                      <a:srgbClr val="FF00FF">
                        <a:gamma/>
                        <a:shade val="15294"/>
                        <a:invGamma/>
                      </a:srgbClr>
                    </a:gs>
                  </a:gsLst>
                  <a:lin ang="5400000" scaled="1"/>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1003" name="Oval 107"/>
                <p:cNvSpPr>
                  <a:spLocks noChangeArrowheads="1"/>
                </p:cNvSpPr>
                <p:nvPr/>
              </p:nvSpPr>
              <p:spPr bwMode="auto">
                <a:xfrm>
                  <a:off x="1632" y="720"/>
                  <a:ext cx="336" cy="336"/>
                </a:xfrm>
                <a:prstGeom prst="ellipse">
                  <a:avLst/>
                </a:prstGeom>
                <a:gradFill rotWithShape="0">
                  <a:gsLst>
                    <a:gs pos="0">
                      <a:srgbClr val="FF00FF"/>
                    </a:gs>
                    <a:gs pos="100000">
                      <a:srgbClr val="FF00FF">
                        <a:gamma/>
                        <a:shade val="15294"/>
                        <a:invGamma/>
                      </a:srgbClr>
                    </a:gs>
                  </a:gsLst>
                  <a:lin ang="5400000" scaled="1"/>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1004" name="Oval 108"/>
                <p:cNvSpPr>
                  <a:spLocks noChangeArrowheads="1"/>
                </p:cNvSpPr>
                <p:nvPr/>
              </p:nvSpPr>
              <p:spPr bwMode="auto">
                <a:xfrm>
                  <a:off x="1872" y="960"/>
                  <a:ext cx="336" cy="336"/>
                </a:xfrm>
                <a:prstGeom prst="ellipse">
                  <a:avLst/>
                </a:prstGeom>
                <a:gradFill rotWithShape="0">
                  <a:gsLst>
                    <a:gs pos="0">
                      <a:srgbClr val="FF00FF"/>
                    </a:gs>
                    <a:gs pos="100000">
                      <a:srgbClr val="FF00FF">
                        <a:gamma/>
                        <a:shade val="15294"/>
                        <a:invGamma/>
                      </a:srgbClr>
                    </a:gs>
                  </a:gsLst>
                  <a:lin ang="5400000" scaled="1"/>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sp>
            <p:nvSpPr>
              <p:cNvPr id="81005" name="Rectangle 109"/>
              <p:cNvSpPr>
                <a:spLocks noChangeArrowheads="1"/>
              </p:cNvSpPr>
              <p:nvPr/>
            </p:nvSpPr>
            <p:spPr bwMode="auto">
              <a:xfrm>
                <a:off x="2112" y="1104"/>
                <a:ext cx="432" cy="48"/>
              </a:xfrm>
              <a:prstGeom prst="rect">
                <a:avLst/>
              </a:prstGeom>
              <a:gradFill rotWithShape="0">
                <a:gsLst>
                  <a:gs pos="0">
                    <a:srgbClr val="FF00FF"/>
                  </a:gs>
                  <a:gs pos="100000">
                    <a:srgbClr val="FF00FF">
                      <a:gamma/>
                      <a:shade val="30196"/>
                      <a:invGamma/>
                    </a:srgbClr>
                  </a:gs>
                </a:gsLst>
                <a:lin ang="5400000" scaled="1"/>
              </a:gra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1006" name="Rectangle 110"/>
              <p:cNvSpPr>
                <a:spLocks noChangeArrowheads="1"/>
              </p:cNvSpPr>
              <p:nvPr/>
            </p:nvSpPr>
            <p:spPr bwMode="auto">
              <a:xfrm rot="2547677" flipH="1">
                <a:off x="1728" y="1008"/>
                <a:ext cx="432" cy="48"/>
              </a:xfrm>
              <a:prstGeom prst="rect">
                <a:avLst/>
              </a:prstGeom>
              <a:gradFill rotWithShape="0">
                <a:gsLst>
                  <a:gs pos="0">
                    <a:srgbClr val="FF00FF"/>
                  </a:gs>
                  <a:gs pos="100000">
                    <a:srgbClr val="FF00FF">
                      <a:gamma/>
                      <a:shade val="30196"/>
                      <a:invGamma/>
                    </a:srgbClr>
                  </a:gs>
                </a:gsLst>
                <a:lin ang="5400000" scaled="1"/>
              </a:gra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1007" name="Rectangle 111"/>
              <p:cNvSpPr>
                <a:spLocks noChangeArrowheads="1"/>
              </p:cNvSpPr>
              <p:nvPr/>
            </p:nvSpPr>
            <p:spPr bwMode="auto">
              <a:xfrm rot="-1447521">
                <a:off x="768" y="960"/>
                <a:ext cx="432" cy="48"/>
              </a:xfrm>
              <a:prstGeom prst="rect">
                <a:avLst/>
              </a:prstGeom>
              <a:gradFill rotWithShape="0">
                <a:gsLst>
                  <a:gs pos="0">
                    <a:srgbClr val="FF00FF"/>
                  </a:gs>
                  <a:gs pos="100000">
                    <a:srgbClr val="FF00FF">
                      <a:gamma/>
                      <a:shade val="30196"/>
                      <a:invGamma/>
                    </a:srgbClr>
                  </a:gs>
                </a:gsLst>
                <a:lin ang="5400000" scaled="1"/>
              </a:gra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1008" name="Rectangle 112"/>
              <p:cNvSpPr>
                <a:spLocks noChangeArrowheads="1"/>
              </p:cNvSpPr>
              <p:nvPr/>
            </p:nvSpPr>
            <p:spPr bwMode="auto">
              <a:xfrm rot="-1447521">
                <a:off x="1632" y="1200"/>
                <a:ext cx="432" cy="48"/>
              </a:xfrm>
              <a:prstGeom prst="rect">
                <a:avLst/>
              </a:prstGeom>
              <a:gradFill rotWithShape="0">
                <a:gsLst>
                  <a:gs pos="0">
                    <a:srgbClr val="FF00FF"/>
                  </a:gs>
                  <a:gs pos="100000">
                    <a:srgbClr val="FF00FF">
                      <a:gamma/>
                      <a:shade val="30196"/>
                      <a:invGamma/>
                    </a:srgbClr>
                  </a:gs>
                </a:gsLst>
                <a:lin ang="5400000" scaled="1"/>
              </a:gra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1009" name="Rectangle 113"/>
              <p:cNvSpPr>
                <a:spLocks noChangeArrowheads="1"/>
              </p:cNvSpPr>
              <p:nvPr/>
            </p:nvSpPr>
            <p:spPr bwMode="auto">
              <a:xfrm>
                <a:off x="1296" y="864"/>
                <a:ext cx="432" cy="48"/>
              </a:xfrm>
              <a:prstGeom prst="rect">
                <a:avLst/>
              </a:prstGeom>
              <a:gradFill rotWithShape="0">
                <a:gsLst>
                  <a:gs pos="0">
                    <a:srgbClr val="FF00FF"/>
                  </a:gs>
                  <a:gs pos="100000">
                    <a:srgbClr val="FF00FF">
                      <a:gamma/>
                      <a:shade val="30196"/>
                      <a:invGamma/>
                    </a:srgbClr>
                  </a:gs>
                </a:gsLst>
                <a:lin ang="5400000" scaled="1"/>
              </a:gra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1010" name="Rectangle 114"/>
              <p:cNvSpPr>
                <a:spLocks noChangeArrowheads="1"/>
              </p:cNvSpPr>
              <p:nvPr/>
            </p:nvSpPr>
            <p:spPr bwMode="auto">
              <a:xfrm>
                <a:off x="1104" y="1296"/>
                <a:ext cx="432" cy="48"/>
              </a:xfrm>
              <a:prstGeom prst="rect">
                <a:avLst/>
              </a:prstGeom>
              <a:gradFill rotWithShape="0">
                <a:gsLst>
                  <a:gs pos="0">
                    <a:srgbClr val="FF00FF"/>
                  </a:gs>
                  <a:gs pos="100000">
                    <a:srgbClr val="FF00FF">
                      <a:gamma/>
                      <a:shade val="30196"/>
                      <a:invGamma/>
                    </a:srgbClr>
                  </a:gs>
                </a:gsLst>
                <a:lin ang="5400000" scaled="1"/>
              </a:gra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1011" name="Oval 115"/>
              <p:cNvSpPr>
                <a:spLocks noChangeArrowheads="1"/>
              </p:cNvSpPr>
              <p:nvPr/>
            </p:nvSpPr>
            <p:spPr bwMode="auto">
              <a:xfrm>
                <a:off x="624" y="960"/>
                <a:ext cx="336" cy="336"/>
              </a:xfrm>
              <a:prstGeom prst="ellipse">
                <a:avLst/>
              </a:prstGeom>
              <a:gradFill rotWithShape="0">
                <a:gsLst>
                  <a:gs pos="0">
                    <a:srgbClr val="FF00FF"/>
                  </a:gs>
                  <a:gs pos="100000">
                    <a:srgbClr val="FF00FF">
                      <a:gamma/>
                      <a:shade val="15294"/>
                      <a:invGamma/>
                    </a:srgbClr>
                  </a:gs>
                </a:gsLst>
                <a:lin ang="5400000" scaled="1"/>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1012" name="Oval 116"/>
              <p:cNvSpPr>
                <a:spLocks noChangeArrowheads="1"/>
              </p:cNvSpPr>
              <p:nvPr/>
            </p:nvSpPr>
            <p:spPr bwMode="auto">
              <a:xfrm>
                <a:off x="864" y="1152"/>
                <a:ext cx="336" cy="336"/>
              </a:xfrm>
              <a:prstGeom prst="ellipse">
                <a:avLst/>
              </a:prstGeom>
              <a:gradFill rotWithShape="0">
                <a:gsLst>
                  <a:gs pos="0">
                    <a:srgbClr val="FF00FF"/>
                  </a:gs>
                  <a:gs pos="100000">
                    <a:srgbClr val="FF00FF">
                      <a:gamma/>
                      <a:shade val="15294"/>
                      <a:invGamma/>
                    </a:srgbClr>
                  </a:gs>
                </a:gsLst>
                <a:lin ang="5400000" scaled="1"/>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1013" name="Oval 117"/>
              <p:cNvSpPr>
                <a:spLocks noChangeArrowheads="1"/>
              </p:cNvSpPr>
              <p:nvPr/>
            </p:nvSpPr>
            <p:spPr bwMode="auto">
              <a:xfrm>
                <a:off x="1056" y="720"/>
                <a:ext cx="336" cy="336"/>
              </a:xfrm>
              <a:prstGeom prst="ellipse">
                <a:avLst/>
              </a:prstGeom>
              <a:gradFill rotWithShape="0">
                <a:gsLst>
                  <a:gs pos="0">
                    <a:srgbClr val="FF00FF"/>
                  </a:gs>
                  <a:gs pos="100000">
                    <a:srgbClr val="FF00FF">
                      <a:gamma/>
                      <a:shade val="15294"/>
                      <a:invGamma/>
                    </a:srgbClr>
                  </a:gs>
                </a:gsLst>
                <a:lin ang="5400000" scaled="1"/>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1014" name="Oval 118"/>
              <p:cNvSpPr>
                <a:spLocks noChangeArrowheads="1"/>
              </p:cNvSpPr>
              <p:nvPr/>
            </p:nvSpPr>
            <p:spPr bwMode="auto">
              <a:xfrm>
                <a:off x="1440" y="1152"/>
                <a:ext cx="336" cy="336"/>
              </a:xfrm>
              <a:prstGeom prst="ellipse">
                <a:avLst/>
              </a:prstGeom>
              <a:gradFill rotWithShape="0">
                <a:gsLst>
                  <a:gs pos="0">
                    <a:srgbClr val="FF00FF"/>
                  </a:gs>
                  <a:gs pos="100000">
                    <a:srgbClr val="FF00FF">
                      <a:gamma/>
                      <a:shade val="15294"/>
                      <a:invGamma/>
                    </a:srgbClr>
                  </a:gs>
                </a:gsLst>
                <a:lin ang="5400000" scaled="1"/>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1015" name="Oval 119"/>
              <p:cNvSpPr>
                <a:spLocks noChangeArrowheads="1"/>
              </p:cNvSpPr>
              <p:nvPr/>
            </p:nvSpPr>
            <p:spPr bwMode="auto">
              <a:xfrm>
                <a:off x="1632" y="720"/>
                <a:ext cx="336" cy="336"/>
              </a:xfrm>
              <a:prstGeom prst="ellipse">
                <a:avLst/>
              </a:prstGeom>
              <a:gradFill rotWithShape="0">
                <a:gsLst>
                  <a:gs pos="0">
                    <a:srgbClr val="FF00FF"/>
                  </a:gs>
                  <a:gs pos="100000">
                    <a:srgbClr val="FF00FF">
                      <a:gamma/>
                      <a:shade val="15294"/>
                      <a:invGamma/>
                    </a:srgbClr>
                  </a:gs>
                </a:gsLst>
                <a:lin ang="5400000" scaled="1"/>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1016" name="Oval 120"/>
              <p:cNvSpPr>
                <a:spLocks noChangeArrowheads="1"/>
              </p:cNvSpPr>
              <p:nvPr/>
            </p:nvSpPr>
            <p:spPr bwMode="auto">
              <a:xfrm>
                <a:off x="1872" y="960"/>
                <a:ext cx="336" cy="336"/>
              </a:xfrm>
              <a:prstGeom prst="ellipse">
                <a:avLst/>
              </a:prstGeom>
              <a:gradFill rotWithShape="0">
                <a:gsLst>
                  <a:gs pos="0">
                    <a:srgbClr val="FF00FF"/>
                  </a:gs>
                  <a:gs pos="100000">
                    <a:srgbClr val="FF00FF">
                      <a:gamma/>
                      <a:shade val="15294"/>
                      <a:invGamma/>
                    </a:srgbClr>
                  </a:gs>
                </a:gsLst>
                <a:lin ang="5400000" scaled="1"/>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nvGrpSpPr>
              <p:cNvPr id="81017" name="Group 121"/>
              <p:cNvGrpSpPr>
                <a:grpSpLocks/>
              </p:cNvGrpSpPr>
              <p:nvPr/>
            </p:nvGrpSpPr>
            <p:grpSpPr bwMode="auto">
              <a:xfrm>
                <a:off x="2400" y="720"/>
                <a:ext cx="1584" cy="768"/>
                <a:chOff x="624" y="720"/>
                <a:chExt cx="1584" cy="768"/>
              </a:xfrm>
            </p:grpSpPr>
            <p:sp>
              <p:nvSpPr>
                <p:cNvPr id="81018" name="Rectangle 122"/>
                <p:cNvSpPr>
                  <a:spLocks noChangeArrowheads="1"/>
                </p:cNvSpPr>
                <p:nvPr/>
              </p:nvSpPr>
              <p:spPr bwMode="auto">
                <a:xfrm rot="2547677" flipH="1">
                  <a:off x="1728" y="1008"/>
                  <a:ext cx="432" cy="48"/>
                </a:xfrm>
                <a:prstGeom prst="rect">
                  <a:avLst/>
                </a:prstGeom>
                <a:gradFill rotWithShape="0">
                  <a:gsLst>
                    <a:gs pos="0">
                      <a:srgbClr val="FF00FF"/>
                    </a:gs>
                    <a:gs pos="100000">
                      <a:srgbClr val="FF00FF">
                        <a:gamma/>
                        <a:shade val="30196"/>
                        <a:invGamma/>
                      </a:srgbClr>
                    </a:gs>
                  </a:gsLst>
                  <a:lin ang="5400000" scaled="1"/>
                </a:gra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1019" name="Rectangle 123"/>
                <p:cNvSpPr>
                  <a:spLocks noChangeArrowheads="1"/>
                </p:cNvSpPr>
                <p:nvPr/>
              </p:nvSpPr>
              <p:spPr bwMode="auto">
                <a:xfrm rot="-1447521">
                  <a:off x="768" y="960"/>
                  <a:ext cx="432" cy="48"/>
                </a:xfrm>
                <a:prstGeom prst="rect">
                  <a:avLst/>
                </a:prstGeom>
                <a:gradFill rotWithShape="0">
                  <a:gsLst>
                    <a:gs pos="0">
                      <a:srgbClr val="FF00FF"/>
                    </a:gs>
                    <a:gs pos="100000">
                      <a:srgbClr val="FF00FF">
                        <a:gamma/>
                        <a:shade val="30196"/>
                        <a:invGamma/>
                      </a:srgbClr>
                    </a:gs>
                  </a:gsLst>
                  <a:lin ang="5400000" scaled="1"/>
                </a:gra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1020" name="Rectangle 124"/>
                <p:cNvSpPr>
                  <a:spLocks noChangeArrowheads="1"/>
                </p:cNvSpPr>
                <p:nvPr/>
              </p:nvSpPr>
              <p:spPr bwMode="auto">
                <a:xfrm rot="-1447521">
                  <a:off x="1632" y="1200"/>
                  <a:ext cx="432" cy="48"/>
                </a:xfrm>
                <a:prstGeom prst="rect">
                  <a:avLst/>
                </a:prstGeom>
                <a:gradFill rotWithShape="0">
                  <a:gsLst>
                    <a:gs pos="0">
                      <a:srgbClr val="FF00FF"/>
                    </a:gs>
                    <a:gs pos="100000">
                      <a:srgbClr val="FF00FF">
                        <a:gamma/>
                        <a:shade val="30196"/>
                        <a:invGamma/>
                      </a:srgbClr>
                    </a:gs>
                  </a:gsLst>
                  <a:lin ang="5400000" scaled="1"/>
                </a:gra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1021" name="Rectangle 125"/>
                <p:cNvSpPr>
                  <a:spLocks noChangeArrowheads="1"/>
                </p:cNvSpPr>
                <p:nvPr/>
              </p:nvSpPr>
              <p:spPr bwMode="auto">
                <a:xfrm>
                  <a:off x="1296" y="864"/>
                  <a:ext cx="432" cy="48"/>
                </a:xfrm>
                <a:prstGeom prst="rect">
                  <a:avLst/>
                </a:prstGeom>
                <a:gradFill rotWithShape="0">
                  <a:gsLst>
                    <a:gs pos="0">
                      <a:srgbClr val="FF00FF"/>
                    </a:gs>
                    <a:gs pos="100000">
                      <a:srgbClr val="FF00FF">
                        <a:gamma/>
                        <a:shade val="30196"/>
                        <a:invGamma/>
                      </a:srgbClr>
                    </a:gs>
                  </a:gsLst>
                  <a:lin ang="5400000" scaled="1"/>
                </a:gra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1022" name="Rectangle 126"/>
                <p:cNvSpPr>
                  <a:spLocks noChangeArrowheads="1"/>
                </p:cNvSpPr>
                <p:nvPr/>
              </p:nvSpPr>
              <p:spPr bwMode="auto">
                <a:xfrm>
                  <a:off x="1104" y="1296"/>
                  <a:ext cx="432" cy="48"/>
                </a:xfrm>
                <a:prstGeom prst="rect">
                  <a:avLst/>
                </a:prstGeom>
                <a:gradFill rotWithShape="0">
                  <a:gsLst>
                    <a:gs pos="0">
                      <a:srgbClr val="FF00FF"/>
                    </a:gs>
                    <a:gs pos="100000">
                      <a:srgbClr val="FF00FF">
                        <a:gamma/>
                        <a:shade val="30196"/>
                        <a:invGamma/>
                      </a:srgbClr>
                    </a:gs>
                  </a:gsLst>
                  <a:lin ang="5400000" scaled="1"/>
                </a:gra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1023" name="Oval 127"/>
                <p:cNvSpPr>
                  <a:spLocks noChangeArrowheads="1"/>
                </p:cNvSpPr>
                <p:nvPr/>
              </p:nvSpPr>
              <p:spPr bwMode="auto">
                <a:xfrm>
                  <a:off x="624" y="960"/>
                  <a:ext cx="336" cy="336"/>
                </a:xfrm>
                <a:prstGeom prst="ellipse">
                  <a:avLst/>
                </a:prstGeom>
                <a:gradFill rotWithShape="0">
                  <a:gsLst>
                    <a:gs pos="0">
                      <a:srgbClr val="FF00FF"/>
                    </a:gs>
                    <a:gs pos="100000">
                      <a:srgbClr val="FF00FF">
                        <a:gamma/>
                        <a:shade val="15294"/>
                        <a:invGamma/>
                      </a:srgbClr>
                    </a:gs>
                  </a:gsLst>
                  <a:lin ang="5400000" scaled="1"/>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1024" name="Oval 128"/>
                <p:cNvSpPr>
                  <a:spLocks noChangeArrowheads="1"/>
                </p:cNvSpPr>
                <p:nvPr/>
              </p:nvSpPr>
              <p:spPr bwMode="auto">
                <a:xfrm>
                  <a:off x="864" y="1152"/>
                  <a:ext cx="336" cy="336"/>
                </a:xfrm>
                <a:prstGeom prst="ellipse">
                  <a:avLst/>
                </a:prstGeom>
                <a:gradFill rotWithShape="0">
                  <a:gsLst>
                    <a:gs pos="0">
                      <a:srgbClr val="FF00FF"/>
                    </a:gs>
                    <a:gs pos="100000">
                      <a:srgbClr val="FF00FF">
                        <a:gamma/>
                        <a:shade val="15294"/>
                        <a:invGamma/>
                      </a:srgbClr>
                    </a:gs>
                  </a:gsLst>
                  <a:lin ang="5400000" scaled="1"/>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1025" name="Oval 129"/>
                <p:cNvSpPr>
                  <a:spLocks noChangeArrowheads="1"/>
                </p:cNvSpPr>
                <p:nvPr/>
              </p:nvSpPr>
              <p:spPr bwMode="auto">
                <a:xfrm>
                  <a:off x="1056" y="720"/>
                  <a:ext cx="336" cy="336"/>
                </a:xfrm>
                <a:prstGeom prst="ellipse">
                  <a:avLst/>
                </a:prstGeom>
                <a:gradFill rotWithShape="0">
                  <a:gsLst>
                    <a:gs pos="0">
                      <a:srgbClr val="FF00FF"/>
                    </a:gs>
                    <a:gs pos="100000">
                      <a:srgbClr val="FF00FF">
                        <a:gamma/>
                        <a:shade val="15294"/>
                        <a:invGamma/>
                      </a:srgbClr>
                    </a:gs>
                  </a:gsLst>
                  <a:lin ang="5400000" scaled="1"/>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1026" name="Oval 130"/>
                <p:cNvSpPr>
                  <a:spLocks noChangeArrowheads="1"/>
                </p:cNvSpPr>
                <p:nvPr/>
              </p:nvSpPr>
              <p:spPr bwMode="auto">
                <a:xfrm>
                  <a:off x="1440" y="1152"/>
                  <a:ext cx="336" cy="336"/>
                </a:xfrm>
                <a:prstGeom prst="ellipse">
                  <a:avLst/>
                </a:prstGeom>
                <a:gradFill rotWithShape="0">
                  <a:gsLst>
                    <a:gs pos="0">
                      <a:srgbClr val="FF00FF"/>
                    </a:gs>
                    <a:gs pos="100000">
                      <a:srgbClr val="FF00FF">
                        <a:gamma/>
                        <a:shade val="15294"/>
                        <a:invGamma/>
                      </a:srgbClr>
                    </a:gs>
                  </a:gsLst>
                  <a:lin ang="5400000" scaled="1"/>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1027" name="Oval 131"/>
                <p:cNvSpPr>
                  <a:spLocks noChangeArrowheads="1"/>
                </p:cNvSpPr>
                <p:nvPr/>
              </p:nvSpPr>
              <p:spPr bwMode="auto">
                <a:xfrm>
                  <a:off x="1632" y="720"/>
                  <a:ext cx="336" cy="336"/>
                </a:xfrm>
                <a:prstGeom prst="ellipse">
                  <a:avLst/>
                </a:prstGeom>
                <a:gradFill rotWithShape="0">
                  <a:gsLst>
                    <a:gs pos="0">
                      <a:srgbClr val="FF00FF"/>
                    </a:gs>
                    <a:gs pos="100000">
                      <a:srgbClr val="FF00FF">
                        <a:gamma/>
                        <a:shade val="15294"/>
                        <a:invGamma/>
                      </a:srgbClr>
                    </a:gs>
                  </a:gsLst>
                  <a:lin ang="5400000" scaled="1"/>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1028" name="Oval 132"/>
                <p:cNvSpPr>
                  <a:spLocks noChangeArrowheads="1"/>
                </p:cNvSpPr>
                <p:nvPr/>
              </p:nvSpPr>
              <p:spPr bwMode="auto">
                <a:xfrm>
                  <a:off x="1872" y="960"/>
                  <a:ext cx="336" cy="336"/>
                </a:xfrm>
                <a:prstGeom prst="ellipse">
                  <a:avLst/>
                </a:prstGeom>
                <a:gradFill rotWithShape="0">
                  <a:gsLst>
                    <a:gs pos="0">
                      <a:srgbClr val="FF00FF"/>
                    </a:gs>
                    <a:gs pos="100000">
                      <a:srgbClr val="FF00FF">
                        <a:gamma/>
                        <a:shade val="15294"/>
                        <a:invGamma/>
                      </a:srgbClr>
                    </a:gs>
                  </a:gsLst>
                  <a:lin ang="5400000" scaled="1"/>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grpSp>
        <p:sp>
          <p:nvSpPr>
            <p:cNvPr id="81029" name="Rectangle 133"/>
            <p:cNvSpPr>
              <a:spLocks noChangeArrowheads="1"/>
            </p:cNvSpPr>
            <p:nvPr/>
          </p:nvSpPr>
          <p:spPr bwMode="auto">
            <a:xfrm>
              <a:off x="1920" y="2116"/>
              <a:ext cx="1496" cy="57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1030" name="Text Box 134"/>
            <p:cNvSpPr txBox="1">
              <a:spLocks noChangeArrowheads="1"/>
            </p:cNvSpPr>
            <p:nvPr/>
          </p:nvSpPr>
          <p:spPr bwMode="auto">
            <a:xfrm>
              <a:off x="1920" y="2112"/>
              <a:ext cx="1776" cy="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sz="1800" b="1">
                  <a:solidFill>
                    <a:srgbClr val="4D4D4D"/>
                  </a:solidFill>
                </a:rPr>
                <a:t>Graphite : structure en plans liés par forces de</a:t>
              </a:r>
            </a:p>
            <a:p>
              <a:r>
                <a:rPr lang="fr-FR" sz="1800" b="1">
                  <a:solidFill>
                    <a:srgbClr val="4D4D4D"/>
                  </a:solidFill>
                </a:rPr>
                <a:t>Van der Waals</a:t>
              </a:r>
              <a:endParaRPr lang="fr-FR" sz="1800" b="1">
                <a:solidFill>
                  <a:schemeClr val="tx2"/>
                </a:solidFill>
              </a:endParaRPr>
            </a:p>
          </p:txBody>
        </p:sp>
        <p:grpSp>
          <p:nvGrpSpPr>
            <p:cNvPr id="81031" name="Group 135"/>
            <p:cNvGrpSpPr>
              <a:grpSpLocks/>
            </p:cNvGrpSpPr>
            <p:nvPr/>
          </p:nvGrpSpPr>
          <p:grpSpPr bwMode="auto">
            <a:xfrm>
              <a:off x="144" y="2112"/>
              <a:ext cx="1584" cy="2065"/>
              <a:chOff x="144" y="2112"/>
              <a:chExt cx="1584" cy="2065"/>
            </a:xfrm>
          </p:grpSpPr>
          <p:pic>
            <p:nvPicPr>
              <p:cNvPr id="81032" name="Picture 13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 y="2112"/>
                <a:ext cx="1584" cy="1376"/>
              </a:xfrm>
              <a:prstGeom prst="rect">
                <a:avLst/>
              </a:prstGeom>
              <a:gradFill rotWithShape="0">
                <a:gsLst>
                  <a:gs pos="0">
                    <a:srgbClr val="FFFF00"/>
                  </a:gs>
                  <a:gs pos="100000">
                    <a:srgbClr val="FFFF00">
                      <a:gamma/>
                      <a:shade val="30196"/>
                      <a:invGamma/>
                    </a:srgbClr>
                  </a:gs>
                </a:gsLst>
                <a:lin ang="5400000" scaled="1"/>
              </a:gra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1033" name="Group 137"/>
              <p:cNvGrpSpPr>
                <a:grpSpLocks/>
              </p:cNvGrpSpPr>
              <p:nvPr/>
            </p:nvGrpSpPr>
            <p:grpSpPr bwMode="auto">
              <a:xfrm>
                <a:off x="240" y="3586"/>
                <a:ext cx="1440" cy="591"/>
                <a:chOff x="192" y="3743"/>
                <a:chExt cx="1440" cy="577"/>
              </a:xfrm>
            </p:grpSpPr>
            <p:sp>
              <p:nvSpPr>
                <p:cNvPr id="81034" name="Rectangle 138"/>
                <p:cNvSpPr>
                  <a:spLocks noChangeArrowheads="1"/>
                </p:cNvSpPr>
                <p:nvPr/>
              </p:nvSpPr>
              <p:spPr bwMode="auto">
                <a:xfrm>
                  <a:off x="192" y="3744"/>
                  <a:ext cx="1392" cy="576"/>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1035" name="Text Box 139"/>
                <p:cNvSpPr txBox="1">
                  <a:spLocks noChangeArrowheads="1"/>
                </p:cNvSpPr>
                <p:nvPr/>
              </p:nvSpPr>
              <p:spPr bwMode="auto">
                <a:xfrm>
                  <a:off x="192" y="3743"/>
                  <a:ext cx="1440" cy="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sz="1800" b="1">
                      <a:solidFill>
                        <a:srgbClr val="4D4D4D"/>
                      </a:solidFill>
                    </a:rPr>
                    <a:t>Diamant : structure </a:t>
                  </a:r>
                </a:p>
                <a:p>
                  <a:r>
                    <a:rPr lang="fr-FR" sz="1800" b="1">
                      <a:solidFill>
                        <a:srgbClr val="4D4D4D"/>
                      </a:solidFill>
                    </a:rPr>
                    <a:t>tétraédrique liée par </a:t>
                  </a:r>
                </a:p>
                <a:p>
                  <a:r>
                    <a:rPr lang="fr-FR" sz="1800" b="1">
                      <a:solidFill>
                        <a:srgbClr val="4D4D4D"/>
                      </a:solidFill>
                    </a:rPr>
                    <a:t>covalence forte</a:t>
                  </a:r>
                  <a:endParaRPr lang="fr-FR" sz="2800">
                    <a:solidFill>
                      <a:srgbClr val="4D4D4D"/>
                    </a:solidFill>
                  </a:endParaRPr>
                </a:p>
              </p:txBody>
            </p:sp>
          </p:grpSp>
        </p:grpSp>
      </p:gr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80899">
                                            <p:txEl>
                                              <p:pRg st="0" end="0"/>
                                            </p:txEl>
                                          </p:spTgt>
                                        </p:tgtEl>
                                        <p:attrNameLst>
                                          <p:attrName>style.visibility</p:attrName>
                                        </p:attrNameLst>
                                      </p:cBhvr>
                                      <p:to>
                                        <p:strVal val="visible"/>
                                      </p:to>
                                    </p:set>
                                    <p:anim calcmode="lin" valueType="num">
                                      <p:cBhvr>
                                        <p:cTn id="7" dur="500" fill="hold"/>
                                        <p:tgtEl>
                                          <p:spTgt spid="8089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0899">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80899">
                                            <p:txEl>
                                              <p:pRg st="1" end="1"/>
                                            </p:txEl>
                                          </p:spTgt>
                                        </p:tgtEl>
                                        <p:attrNameLst>
                                          <p:attrName>style.visibility</p:attrName>
                                        </p:attrNameLst>
                                      </p:cBhvr>
                                      <p:to>
                                        <p:strVal val="visible"/>
                                      </p:to>
                                    </p:set>
                                    <p:anim calcmode="lin" valueType="num">
                                      <p:cBhvr>
                                        <p:cTn id="13" dur="500" fill="hold"/>
                                        <p:tgtEl>
                                          <p:spTgt spid="80899">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80899">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80899">
                                            <p:txEl>
                                              <p:pRg st="2" end="2"/>
                                            </p:txEl>
                                          </p:spTgt>
                                        </p:tgtEl>
                                        <p:attrNameLst>
                                          <p:attrName>style.visibility</p:attrName>
                                        </p:attrNameLst>
                                      </p:cBhvr>
                                      <p:to>
                                        <p:strVal val="visible"/>
                                      </p:to>
                                    </p:set>
                                    <p:anim calcmode="lin" valueType="num">
                                      <p:cBhvr>
                                        <p:cTn id="19" dur="500" fill="hold"/>
                                        <p:tgtEl>
                                          <p:spTgt spid="80899">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80899">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9" grpId="0" build="p" autoUpdateAnimBg="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2754" name="Picture 2" descr="nanotube-7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2057400"/>
            <a:ext cx="6729413" cy="3433763"/>
          </a:xfrm>
          <a:prstGeom prst="rect">
            <a:avLst/>
          </a:prstGeom>
          <a:solidFill>
            <a:schemeClr val="bg1"/>
          </a:solidFill>
        </p:spPr>
      </p:pic>
      <p:sp>
        <p:nvSpPr>
          <p:cNvPr id="202755" name="Rectangle 3"/>
          <p:cNvSpPr>
            <a:spLocks noGrp="1" noChangeArrowheads="1"/>
          </p:cNvSpPr>
          <p:nvPr>
            <p:ph type="title"/>
          </p:nvPr>
        </p:nvSpPr>
        <p:spPr>
          <a:xfrm>
            <a:off x="685800" y="-152400"/>
            <a:ext cx="7772400" cy="1143000"/>
          </a:xfrm>
        </p:spPr>
        <p:txBody>
          <a:bodyPr/>
          <a:lstStyle/>
          <a:p>
            <a:r>
              <a:rPr lang="fr-FR" sz="3600">
                <a:solidFill>
                  <a:srgbClr val="00FFFF"/>
                </a:solidFill>
                <a:latin typeface="Arial" charset="0"/>
              </a:rPr>
              <a:t>Nanotube de carbone</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0" y="0"/>
            <a:ext cx="9144000" cy="1219200"/>
          </a:xfrm>
          <a:solidFill>
            <a:schemeClr val="tx1"/>
          </a:solidFill>
        </p:spPr>
        <p:txBody>
          <a:bodyPr/>
          <a:lstStyle/>
          <a:p>
            <a:r>
              <a:rPr lang="fr-FR" sz="4000">
                <a:solidFill>
                  <a:schemeClr val="accent2"/>
                </a:solidFill>
              </a:rPr>
              <a:t>   </a:t>
            </a:r>
            <a:r>
              <a:rPr lang="fr-FR" sz="3600">
                <a:solidFill>
                  <a:srgbClr val="00FFFF"/>
                </a:solidFill>
                <a:latin typeface="Arial" charset="0"/>
              </a:rPr>
              <a:t>Liaison métallique dans les solides</a:t>
            </a:r>
          </a:p>
        </p:txBody>
      </p:sp>
      <p:sp>
        <p:nvSpPr>
          <p:cNvPr id="81923" name="Rectangle 3"/>
          <p:cNvSpPr>
            <a:spLocks noGrp="1" noChangeArrowheads="1"/>
          </p:cNvSpPr>
          <p:nvPr>
            <p:ph type="body" sz="half" idx="2"/>
          </p:nvPr>
        </p:nvSpPr>
        <p:spPr>
          <a:xfrm>
            <a:off x="0" y="1219200"/>
            <a:ext cx="9144000" cy="2286000"/>
          </a:xfrm>
          <a:solidFill>
            <a:schemeClr val="tx1"/>
          </a:solidFill>
        </p:spPr>
        <p:txBody>
          <a:bodyPr/>
          <a:lstStyle/>
          <a:p>
            <a:pPr>
              <a:lnSpc>
                <a:spcPct val="90000"/>
              </a:lnSpc>
            </a:pPr>
            <a:r>
              <a:rPr lang="fr-FR" sz="2200">
                <a:solidFill>
                  <a:schemeClr val="bg1"/>
                </a:solidFill>
              </a:rPr>
              <a:t>Les liaisons dans un métal solide sont fortes, car de type covalent</a:t>
            </a:r>
          </a:p>
          <a:p>
            <a:pPr>
              <a:lnSpc>
                <a:spcPct val="90000"/>
              </a:lnSpc>
            </a:pPr>
            <a:r>
              <a:rPr lang="fr-FR" sz="2200">
                <a:solidFill>
                  <a:schemeClr val="bg1"/>
                </a:solidFill>
              </a:rPr>
              <a:t>Les électrons externes occupent les niveaux d’énergie correspondant aux orbitales liantes de la bande de conduction </a:t>
            </a:r>
          </a:p>
          <a:p>
            <a:pPr>
              <a:lnSpc>
                <a:spcPct val="90000"/>
              </a:lnSpc>
            </a:pPr>
            <a:r>
              <a:rPr lang="fr-FR" sz="2200">
                <a:solidFill>
                  <a:schemeClr val="bg1"/>
                </a:solidFill>
              </a:rPr>
              <a:t>Les propriétés en relation avec la structure sont :</a:t>
            </a:r>
          </a:p>
          <a:p>
            <a:pPr lvl="1">
              <a:lnSpc>
                <a:spcPct val="90000"/>
              </a:lnSpc>
              <a:buSzPct val="75000"/>
              <a:buFont typeface="Wingdings" pitchFamily="2" charset="2"/>
              <a:buChar char="v"/>
            </a:pPr>
            <a:r>
              <a:rPr lang="fr-FR" sz="2200">
                <a:solidFill>
                  <a:schemeClr val="bg1"/>
                </a:solidFill>
              </a:rPr>
              <a:t> température de fusion élevée (sauf mercure)</a:t>
            </a:r>
          </a:p>
          <a:p>
            <a:pPr lvl="1">
              <a:lnSpc>
                <a:spcPct val="90000"/>
              </a:lnSpc>
              <a:buSzPct val="75000"/>
              <a:buFont typeface="Wingdings" pitchFamily="2" charset="2"/>
              <a:buChar char="v"/>
            </a:pPr>
            <a:r>
              <a:rPr lang="fr-FR" sz="2200">
                <a:solidFill>
                  <a:schemeClr val="bg1"/>
                </a:solidFill>
              </a:rPr>
              <a:t> conductibilités électrique et thermique élevées</a:t>
            </a:r>
            <a:endParaRPr lang="fr-FR" sz="1800">
              <a:solidFill>
                <a:schemeClr val="bg1"/>
              </a:solidFill>
            </a:endParaRPr>
          </a:p>
        </p:txBody>
      </p:sp>
      <p:grpSp>
        <p:nvGrpSpPr>
          <p:cNvPr id="81924" name="Group 4"/>
          <p:cNvGrpSpPr>
            <a:grpSpLocks/>
          </p:cNvGrpSpPr>
          <p:nvPr/>
        </p:nvGrpSpPr>
        <p:grpSpPr bwMode="auto">
          <a:xfrm>
            <a:off x="762000" y="3733800"/>
            <a:ext cx="7620000" cy="2835275"/>
            <a:chOff x="480" y="2352"/>
            <a:chExt cx="4800" cy="1786"/>
          </a:xfrm>
        </p:grpSpPr>
        <p:grpSp>
          <p:nvGrpSpPr>
            <p:cNvPr id="81925" name="Group 5"/>
            <p:cNvGrpSpPr>
              <a:grpSpLocks/>
            </p:cNvGrpSpPr>
            <p:nvPr/>
          </p:nvGrpSpPr>
          <p:grpSpPr bwMode="auto">
            <a:xfrm>
              <a:off x="480" y="2352"/>
              <a:ext cx="4800" cy="1584"/>
              <a:chOff x="480" y="2352"/>
              <a:chExt cx="4800" cy="1584"/>
            </a:xfrm>
          </p:grpSpPr>
          <p:sp>
            <p:nvSpPr>
              <p:cNvPr id="81926" name="Rectangle 6"/>
              <p:cNvSpPr>
                <a:spLocks noChangeArrowheads="1"/>
              </p:cNvSpPr>
              <p:nvPr/>
            </p:nvSpPr>
            <p:spPr bwMode="auto">
              <a:xfrm>
                <a:off x="480" y="2352"/>
                <a:ext cx="4800" cy="1584"/>
              </a:xfrm>
              <a:prstGeom prst="rect">
                <a:avLst/>
              </a:prstGeom>
              <a:solidFill>
                <a:srgbClr val="FFFF99"/>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nvGrpSpPr>
              <p:cNvPr id="81927" name="Group 7"/>
              <p:cNvGrpSpPr>
                <a:grpSpLocks/>
              </p:cNvGrpSpPr>
              <p:nvPr/>
            </p:nvGrpSpPr>
            <p:grpSpPr bwMode="auto">
              <a:xfrm>
                <a:off x="715" y="2492"/>
                <a:ext cx="1883" cy="1304"/>
                <a:chOff x="624" y="2592"/>
                <a:chExt cx="2016" cy="1392"/>
              </a:xfrm>
            </p:grpSpPr>
            <p:grpSp>
              <p:nvGrpSpPr>
                <p:cNvPr id="81928" name="Group 8"/>
                <p:cNvGrpSpPr>
                  <a:grpSpLocks/>
                </p:cNvGrpSpPr>
                <p:nvPr/>
              </p:nvGrpSpPr>
              <p:grpSpPr bwMode="auto">
                <a:xfrm>
                  <a:off x="624" y="2592"/>
                  <a:ext cx="2016" cy="240"/>
                  <a:chOff x="288" y="2736"/>
                  <a:chExt cx="2016" cy="240"/>
                </a:xfrm>
              </p:grpSpPr>
              <p:sp>
                <p:nvSpPr>
                  <p:cNvPr id="81929" name="Oval 9"/>
                  <p:cNvSpPr>
                    <a:spLocks noChangeArrowheads="1"/>
                  </p:cNvSpPr>
                  <p:nvPr/>
                </p:nvSpPr>
                <p:spPr bwMode="auto">
                  <a:xfrm>
                    <a:off x="288" y="2736"/>
                    <a:ext cx="288" cy="240"/>
                  </a:xfrm>
                  <a:prstGeom prst="ellipse">
                    <a:avLst/>
                  </a:prstGeom>
                  <a:solidFill>
                    <a:srgbClr val="969696"/>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sz="2800" b="1">
                        <a:solidFill>
                          <a:schemeClr val="hlink"/>
                        </a:solidFill>
                      </a:rPr>
                      <a:t>+</a:t>
                    </a:r>
                  </a:p>
                </p:txBody>
              </p:sp>
              <p:sp>
                <p:nvSpPr>
                  <p:cNvPr id="81930" name="Oval 10"/>
                  <p:cNvSpPr>
                    <a:spLocks noChangeArrowheads="1"/>
                  </p:cNvSpPr>
                  <p:nvPr/>
                </p:nvSpPr>
                <p:spPr bwMode="auto">
                  <a:xfrm>
                    <a:off x="720" y="2736"/>
                    <a:ext cx="288" cy="240"/>
                  </a:xfrm>
                  <a:prstGeom prst="ellipse">
                    <a:avLst/>
                  </a:prstGeom>
                  <a:solidFill>
                    <a:srgbClr val="969696"/>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sz="2800" b="1">
                        <a:solidFill>
                          <a:schemeClr val="hlink"/>
                        </a:solidFill>
                      </a:rPr>
                      <a:t>+</a:t>
                    </a:r>
                  </a:p>
                </p:txBody>
              </p:sp>
              <p:sp>
                <p:nvSpPr>
                  <p:cNvPr id="81931" name="Oval 11"/>
                  <p:cNvSpPr>
                    <a:spLocks noChangeArrowheads="1"/>
                  </p:cNvSpPr>
                  <p:nvPr/>
                </p:nvSpPr>
                <p:spPr bwMode="auto">
                  <a:xfrm>
                    <a:off x="1152" y="2736"/>
                    <a:ext cx="288" cy="240"/>
                  </a:xfrm>
                  <a:prstGeom prst="ellipse">
                    <a:avLst/>
                  </a:prstGeom>
                  <a:solidFill>
                    <a:srgbClr val="969696"/>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sz="2800" b="1">
                        <a:solidFill>
                          <a:schemeClr val="hlink"/>
                        </a:solidFill>
                      </a:rPr>
                      <a:t>+</a:t>
                    </a:r>
                  </a:p>
                </p:txBody>
              </p:sp>
              <p:sp>
                <p:nvSpPr>
                  <p:cNvPr id="81932" name="Oval 12"/>
                  <p:cNvSpPr>
                    <a:spLocks noChangeArrowheads="1"/>
                  </p:cNvSpPr>
                  <p:nvPr/>
                </p:nvSpPr>
                <p:spPr bwMode="auto">
                  <a:xfrm>
                    <a:off x="1584" y="2736"/>
                    <a:ext cx="288" cy="240"/>
                  </a:xfrm>
                  <a:prstGeom prst="ellipse">
                    <a:avLst/>
                  </a:prstGeom>
                  <a:solidFill>
                    <a:srgbClr val="969696"/>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sz="2800" b="1">
                        <a:solidFill>
                          <a:schemeClr val="hlink"/>
                        </a:solidFill>
                      </a:rPr>
                      <a:t>+</a:t>
                    </a:r>
                  </a:p>
                </p:txBody>
              </p:sp>
              <p:sp>
                <p:nvSpPr>
                  <p:cNvPr id="81933" name="Oval 13"/>
                  <p:cNvSpPr>
                    <a:spLocks noChangeArrowheads="1"/>
                  </p:cNvSpPr>
                  <p:nvPr/>
                </p:nvSpPr>
                <p:spPr bwMode="auto">
                  <a:xfrm>
                    <a:off x="2016" y="2736"/>
                    <a:ext cx="288" cy="240"/>
                  </a:xfrm>
                  <a:prstGeom prst="ellipse">
                    <a:avLst/>
                  </a:prstGeom>
                  <a:solidFill>
                    <a:srgbClr val="969696"/>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sz="2800" b="1">
                        <a:solidFill>
                          <a:schemeClr val="hlink"/>
                        </a:solidFill>
                      </a:rPr>
                      <a:t>+</a:t>
                    </a:r>
                  </a:p>
                </p:txBody>
              </p:sp>
            </p:grpSp>
            <p:grpSp>
              <p:nvGrpSpPr>
                <p:cNvPr id="81934" name="Group 14"/>
                <p:cNvGrpSpPr>
                  <a:grpSpLocks/>
                </p:cNvGrpSpPr>
                <p:nvPr/>
              </p:nvGrpSpPr>
              <p:grpSpPr bwMode="auto">
                <a:xfrm>
                  <a:off x="624" y="2976"/>
                  <a:ext cx="2016" cy="240"/>
                  <a:chOff x="288" y="2736"/>
                  <a:chExt cx="2016" cy="240"/>
                </a:xfrm>
              </p:grpSpPr>
              <p:sp>
                <p:nvSpPr>
                  <p:cNvPr id="81935" name="Oval 15"/>
                  <p:cNvSpPr>
                    <a:spLocks noChangeArrowheads="1"/>
                  </p:cNvSpPr>
                  <p:nvPr/>
                </p:nvSpPr>
                <p:spPr bwMode="auto">
                  <a:xfrm>
                    <a:off x="288" y="2736"/>
                    <a:ext cx="288" cy="240"/>
                  </a:xfrm>
                  <a:prstGeom prst="ellipse">
                    <a:avLst/>
                  </a:prstGeom>
                  <a:solidFill>
                    <a:srgbClr val="969696"/>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sz="2800" b="1">
                        <a:solidFill>
                          <a:schemeClr val="hlink"/>
                        </a:solidFill>
                      </a:rPr>
                      <a:t>+</a:t>
                    </a:r>
                  </a:p>
                </p:txBody>
              </p:sp>
              <p:sp>
                <p:nvSpPr>
                  <p:cNvPr id="81936" name="Oval 16"/>
                  <p:cNvSpPr>
                    <a:spLocks noChangeArrowheads="1"/>
                  </p:cNvSpPr>
                  <p:nvPr/>
                </p:nvSpPr>
                <p:spPr bwMode="auto">
                  <a:xfrm>
                    <a:off x="720" y="2736"/>
                    <a:ext cx="288" cy="240"/>
                  </a:xfrm>
                  <a:prstGeom prst="ellipse">
                    <a:avLst/>
                  </a:prstGeom>
                  <a:solidFill>
                    <a:srgbClr val="969696"/>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sz="2800" b="1">
                        <a:solidFill>
                          <a:schemeClr val="hlink"/>
                        </a:solidFill>
                      </a:rPr>
                      <a:t>+</a:t>
                    </a:r>
                  </a:p>
                </p:txBody>
              </p:sp>
              <p:sp>
                <p:nvSpPr>
                  <p:cNvPr id="81937" name="Oval 17"/>
                  <p:cNvSpPr>
                    <a:spLocks noChangeArrowheads="1"/>
                  </p:cNvSpPr>
                  <p:nvPr/>
                </p:nvSpPr>
                <p:spPr bwMode="auto">
                  <a:xfrm>
                    <a:off x="1152" y="2736"/>
                    <a:ext cx="288" cy="240"/>
                  </a:xfrm>
                  <a:prstGeom prst="ellipse">
                    <a:avLst/>
                  </a:prstGeom>
                  <a:solidFill>
                    <a:srgbClr val="969696"/>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sz="2800" b="1">
                        <a:solidFill>
                          <a:schemeClr val="hlink"/>
                        </a:solidFill>
                      </a:rPr>
                      <a:t>+</a:t>
                    </a:r>
                  </a:p>
                </p:txBody>
              </p:sp>
              <p:sp>
                <p:nvSpPr>
                  <p:cNvPr id="81938" name="Oval 18"/>
                  <p:cNvSpPr>
                    <a:spLocks noChangeArrowheads="1"/>
                  </p:cNvSpPr>
                  <p:nvPr/>
                </p:nvSpPr>
                <p:spPr bwMode="auto">
                  <a:xfrm>
                    <a:off x="1584" y="2736"/>
                    <a:ext cx="288" cy="240"/>
                  </a:xfrm>
                  <a:prstGeom prst="ellipse">
                    <a:avLst/>
                  </a:prstGeom>
                  <a:solidFill>
                    <a:srgbClr val="969696"/>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sz="2800" b="1">
                        <a:solidFill>
                          <a:schemeClr val="hlink"/>
                        </a:solidFill>
                      </a:rPr>
                      <a:t>+</a:t>
                    </a:r>
                  </a:p>
                </p:txBody>
              </p:sp>
              <p:sp>
                <p:nvSpPr>
                  <p:cNvPr id="81939" name="Oval 19"/>
                  <p:cNvSpPr>
                    <a:spLocks noChangeArrowheads="1"/>
                  </p:cNvSpPr>
                  <p:nvPr/>
                </p:nvSpPr>
                <p:spPr bwMode="auto">
                  <a:xfrm>
                    <a:off x="2016" y="2736"/>
                    <a:ext cx="288" cy="240"/>
                  </a:xfrm>
                  <a:prstGeom prst="ellipse">
                    <a:avLst/>
                  </a:prstGeom>
                  <a:solidFill>
                    <a:srgbClr val="969696"/>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sz="2800" b="1">
                        <a:solidFill>
                          <a:schemeClr val="hlink"/>
                        </a:solidFill>
                      </a:rPr>
                      <a:t>+</a:t>
                    </a:r>
                  </a:p>
                </p:txBody>
              </p:sp>
            </p:grpSp>
            <p:grpSp>
              <p:nvGrpSpPr>
                <p:cNvPr id="81940" name="Group 20"/>
                <p:cNvGrpSpPr>
                  <a:grpSpLocks/>
                </p:cNvGrpSpPr>
                <p:nvPr/>
              </p:nvGrpSpPr>
              <p:grpSpPr bwMode="auto">
                <a:xfrm>
                  <a:off x="624" y="3744"/>
                  <a:ext cx="2016" cy="240"/>
                  <a:chOff x="288" y="2736"/>
                  <a:chExt cx="2016" cy="240"/>
                </a:xfrm>
              </p:grpSpPr>
              <p:sp>
                <p:nvSpPr>
                  <p:cNvPr id="81941" name="Oval 21"/>
                  <p:cNvSpPr>
                    <a:spLocks noChangeArrowheads="1"/>
                  </p:cNvSpPr>
                  <p:nvPr/>
                </p:nvSpPr>
                <p:spPr bwMode="auto">
                  <a:xfrm>
                    <a:off x="288" y="2736"/>
                    <a:ext cx="288" cy="240"/>
                  </a:xfrm>
                  <a:prstGeom prst="ellipse">
                    <a:avLst/>
                  </a:prstGeom>
                  <a:solidFill>
                    <a:srgbClr val="969696"/>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sz="2800" b="1">
                        <a:solidFill>
                          <a:schemeClr val="hlink"/>
                        </a:solidFill>
                      </a:rPr>
                      <a:t>+</a:t>
                    </a:r>
                  </a:p>
                </p:txBody>
              </p:sp>
              <p:sp>
                <p:nvSpPr>
                  <p:cNvPr id="81942" name="Oval 22"/>
                  <p:cNvSpPr>
                    <a:spLocks noChangeArrowheads="1"/>
                  </p:cNvSpPr>
                  <p:nvPr/>
                </p:nvSpPr>
                <p:spPr bwMode="auto">
                  <a:xfrm>
                    <a:off x="720" y="2736"/>
                    <a:ext cx="288" cy="240"/>
                  </a:xfrm>
                  <a:prstGeom prst="ellipse">
                    <a:avLst/>
                  </a:prstGeom>
                  <a:solidFill>
                    <a:srgbClr val="969696"/>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sz="2800" b="1">
                        <a:solidFill>
                          <a:schemeClr val="hlink"/>
                        </a:solidFill>
                      </a:rPr>
                      <a:t>+</a:t>
                    </a:r>
                  </a:p>
                </p:txBody>
              </p:sp>
              <p:sp>
                <p:nvSpPr>
                  <p:cNvPr id="81943" name="Oval 23"/>
                  <p:cNvSpPr>
                    <a:spLocks noChangeArrowheads="1"/>
                  </p:cNvSpPr>
                  <p:nvPr/>
                </p:nvSpPr>
                <p:spPr bwMode="auto">
                  <a:xfrm>
                    <a:off x="1152" y="2736"/>
                    <a:ext cx="288" cy="240"/>
                  </a:xfrm>
                  <a:prstGeom prst="ellipse">
                    <a:avLst/>
                  </a:prstGeom>
                  <a:solidFill>
                    <a:srgbClr val="969696"/>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sz="2800" b="1">
                        <a:solidFill>
                          <a:schemeClr val="hlink"/>
                        </a:solidFill>
                      </a:rPr>
                      <a:t>+</a:t>
                    </a:r>
                  </a:p>
                </p:txBody>
              </p:sp>
              <p:sp>
                <p:nvSpPr>
                  <p:cNvPr id="81944" name="Oval 24"/>
                  <p:cNvSpPr>
                    <a:spLocks noChangeArrowheads="1"/>
                  </p:cNvSpPr>
                  <p:nvPr/>
                </p:nvSpPr>
                <p:spPr bwMode="auto">
                  <a:xfrm>
                    <a:off x="1584" y="2736"/>
                    <a:ext cx="288" cy="240"/>
                  </a:xfrm>
                  <a:prstGeom prst="ellipse">
                    <a:avLst/>
                  </a:prstGeom>
                  <a:solidFill>
                    <a:srgbClr val="969696"/>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sz="2800" b="1">
                        <a:solidFill>
                          <a:schemeClr val="hlink"/>
                        </a:solidFill>
                      </a:rPr>
                      <a:t>+</a:t>
                    </a:r>
                  </a:p>
                </p:txBody>
              </p:sp>
              <p:sp>
                <p:nvSpPr>
                  <p:cNvPr id="81945" name="Oval 25"/>
                  <p:cNvSpPr>
                    <a:spLocks noChangeArrowheads="1"/>
                  </p:cNvSpPr>
                  <p:nvPr/>
                </p:nvSpPr>
                <p:spPr bwMode="auto">
                  <a:xfrm>
                    <a:off x="2016" y="2736"/>
                    <a:ext cx="288" cy="240"/>
                  </a:xfrm>
                  <a:prstGeom prst="ellipse">
                    <a:avLst/>
                  </a:prstGeom>
                  <a:solidFill>
                    <a:srgbClr val="969696"/>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sz="2800" b="1">
                        <a:solidFill>
                          <a:schemeClr val="hlink"/>
                        </a:solidFill>
                      </a:rPr>
                      <a:t>+</a:t>
                    </a:r>
                  </a:p>
                </p:txBody>
              </p:sp>
            </p:grpSp>
            <p:grpSp>
              <p:nvGrpSpPr>
                <p:cNvPr id="81946" name="Group 26"/>
                <p:cNvGrpSpPr>
                  <a:grpSpLocks/>
                </p:cNvGrpSpPr>
                <p:nvPr/>
              </p:nvGrpSpPr>
              <p:grpSpPr bwMode="auto">
                <a:xfrm>
                  <a:off x="624" y="3360"/>
                  <a:ext cx="2016" cy="240"/>
                  <a:chOff x="288" y="2736"/>
                  <a:chExt cx="2016" cy="240"/>
                </a:xfrm>
              </p:grpSpPr>
              <p:sp>
                <p:nvSpPr>
                  <p:cNvPr id="81947" name="Oval 27"/>
                  <p:cNvSpPr>
                    <a:spLocks noChangeArrowheads="1"/>
                  </p:cNvSpPr>
                  <p:nvPr/>
                </p:nvSpPr>
                <p:spPr bwMode="auto">
                  <a:xfrm>
                    <a:off x="288" y="2736"/>
                    <a:ext cx="288" cy="240"/>
                  </a:xfrm>
                  <a:prstGeom prst="ellipse">
                    <a:avLst/>
                  </a:prstGeom>
                  <a:solidFill>
                    <a:srgbClr val="969696"/>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sz="2800" b="1">
                        <a:solidFill>
                          <a:schemeClr val="hlink"/>
                        </a:solidFill>
                      </a:rPr>
                      <a:t>+</a:t>
                    </a:r>
                  </a:p>
                </p:txBody>
              </p:sp>
              <p:sp>
                <p:nvSpPr>
                  <p:cNvPr id="81948" name="Oval 28"/>
                  <p:cNvSpPr>
                    <a:spLocks noChangeArrowheads="1"/>
                  </p:cNvSpPr>
                  <p:nvPr/>
                </p:nvSpPr>
                <p:spPr bwMode="auto">
                  <a:xfrm>
                    <a:off x="720" y="2736"/>
                    <a:ext cx="288" cy="240"/>
                  </a:xfrm>
                  <a:prstGeom prst="ellipse">
                    <a:avLst/>
                  </a:prstGeom>
                  <a:solidFill>
                    <a:srgbClr val="969696"/>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sz="2800" b="1">
                        <a:solidFill>
                          <a:schemeClr val="hlink"/>
                        </a:solidFill>
                      </a:rPr>
                      <a:t>+</a:t>
                    </a:r>
                  </a:p>
                </p:txBody>
              </p:sp>
              <p:sp>
                <p:nvSpPr>
                  <p:cNvPr id="81949" name="Oval 29"/>
                  <p:cNvSpPr>
                    <a:spLocks noChangeArrowheads="1"/>
                  </p:cNvSpPr>
                  <p:nvPr/>
                </p:nvSpPr>
                <p:spPr bwMode="auto">
                  <a:xfrm>
                    <a:off x="1152" y="2736"/>
                    <a:ext cx="288" cy="240"/>
                  </a:xfrm>
                  <a:prstGeom prst="ellipse">
                    <a:avLst/>
                  </a:prstGeom>
                  <a:solidFill>
                    <a:srgbClr val="969696"/>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sz="2800" b="1">
                        <a:solidFill>
                          <a:schemeClr val="hlink"/>
                        </a:solidFill>
                      </a:rPr>
                      <a:t>+</a:t>
                    </a:r>
                  </a:p>
                </p:txBody>
              </p:sp>
              <p:sp>
                <p:nvSpPr>
                  <p:cNvPr id="81950" name="Oval 30"/>
                  <p:cNvSpPr>
                    <a:spLocks noChangeArrowheads="1"/>
                  </p:cNvSpPr>
                  <p:nvPr/>
                </p:nvSpPr>
                <p:spPr bwMode="auto">
                  <a:xfrm>
                    <a:off x="1584" y="2736"/>
                    <a:ext cx="288" cy="240"/>
                  </a:xfrm>
                  <a:prstGeom prst="ellipse">
                    <a:avLst/>
                  </a:prstGeom>
                  <a:solidFill>
                    <a:srgbClr val="969696"/>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sz="2800" b="1">
                        <a:solidFill>
                          <a:schemeClr val="hlink"/>
                        </a:solidFill>
                      </a:rPr>
                      <a:t>+</a:t>
                    </a:r>
                  </a:p>
                </p:txBody>
              </p:sp>
              <p:sp>
                <p:nvSpPr>
                  <p:cNvPr id="81951" name="Oval 31"/>
                  <p:cNvSpPr>
                    <a:spLocks noChangeArrowheads="1"/>
                  </p:cNvSpPr>
                  <p:nvPr/>
                </p:nvSpPr>
                <p:spPr bwMode="auto">
                  <a:xfrm>
                    <a:off x="2016" y="2736"/>
                    <a:ext cx="288" cy="240"/>
                  </a:xfrm>
                  <a:prstGeom prst="ellipse">
                    <a:avLst/>
                  </a:prstGeom>
                  <a:solidFill>
                    <a:srgbClr val="969696"/>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sz="2800" b="1">
                        <a:solidFill>
                          <a:schemeClr val="hlink"/>
                        </a:solidFill>
                      </a:rPr>
                      <a:t>+</a:t>
                    </a:r>
                  </a:p>
                </p:txBody>
              </p:sp>
            </p:grpSp>
          </p:grpSp>
          <p:sp>
            <p:nvSpPr>
              <p:cNvPr id="81952" name="Line 32"/>
              <p:cNvSpPr>
                <a:spLocks noChangeShapeType="1"/>
              </p:cNvSpPr>
              <p:nvPr/>
            </p:nvSpPr>
            <p:spPr bwMode="auto">
              <a:xfrm>
                <a:off x="2739" y="3097"/>
                <a:ext cx="376" cy="0"/>
              </a:xfrm>
              <a:prstGeom prst="line">
                <a:avLst/>
              </a:prstGeom>
              <a:noFill/>
              <a:ln w="57150">
                <a:solidFill>
                  <a:srgbClr val="FF0000"/>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81953" name="Rectangle 33"/>
              <p:cNvSpPr>
                <a:spLocks noChangeArrowheads="1"/>
              </p:cNvSpPr>
              <p:nvPr/>
            </p:nvSpPr>
            <p:spPr bwMode="auto">
              <a:xfrm>
                <a:off x="3162" y="2445"/>
                <a:ext cx="2024" cy="1398"/>
              </a:xfrm>
              <a:prstGeom prst="rect">
                <a:avLst/>
              </a:prstGeom>
              <a:gradFill rotWithShape="0">
                <a:gsLst>
                  <a:gs pos="0">
                    <a:srgbClr val="FF8200"/>
                  </a:gs>
                  <a:gs pos="5001">
                    <a:srgbClr val="FF0000"/>
                  </a:gs>
                  <a:gs pos="17501">
                    <a:srgbClr val="BA0066"/>
                  </a:gs>
                  <a:gs pos="35000">
                    <a:srgbClr val="66008F"/>
                  </a:gs>
                  <a:gs pos="50000">
                    <a:srgbClr val="000082"/>
                  </a:gs>
                  <a:gs pos="65000">
                    <a:srgbClr val="66008F"/>
                  </a:gs>
                  <a:gs pos="82500">
                    <a:srgbClr val="BA0066"/>
                  </a:gs>
                  <a:gs pos="95000">
                    <a:srgbClr val="FF0000"/>
                  </a:gs>
                  <a:gs pos="100000">
                    <a:srgbClr val="FF8200"/>
                  </a:gs>
                </a:gsLst>
                <a:lin ang="5400000" scaled="1"/>
              </a:gra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nvGrpSpPr>
              <p:cNvPr id="81954" name="Group 34"/>
              <p:cNvGrpSpPr>
                <a:grpSpLocks/>
              </p:cNvGrpSpPr>
              <p:nvPr/>
            </p:nvGrpSpPr>
            <p:grpSpPr bwMode="auto">
              <a:xfrm>
                <a:off x="3256" y="2492"/>
                <a:ext cx="1836" cy="1304"/>
                <a:chOff x="624" y="2592"/>
                <a:chExt cx="2016" cy="1392"/>
              </a:xfrm>
            </p:grpSpPr>
            <p:grpSp>
              <p:nvGrpSpPr>
                <p:cNvPr id="81955" name="Group 35"/>
                <p:cNvGrpSpPr>
                  <a:grpSpLocks/>
                </p:cNvGrpSpPr>
                <p:nvPr/>
              </p:nvGrpSpPr>
              <p:grpSpPr bwMode="auto">
                <a:xfrm>
                  <a:off x="624" y="2592"/>
                  <a:ext cx="2016" cy="240"/>
                  <a:chOff x="288" y="2736"/>
                  <a:chExt cx="2016" cy="240"/>
                </a:xfrm>
              </p:grpSpPr>
              <p:sp>
                <p:nvSpPr>
                  <p:cNvPr id="81956" name="Oval 36"/>
                  <p:cNvSpPr>
                    <a:spLocks noChangeArrowheads="1"/>
                  </p:cNvSpPr>
                  <p:nvPr/>
                </p:nvSpPr>
                <p:spPr bwMode="auto">
                  <a:xfrm>
                    <a:off x="288" y="2736"/>
                    <a:ext cx="288" cy="240"/>
                  </a:xfrm>
                  <a:prstGeom prst="ellipse">
                    <a:avLst/>
                  </a:prstGeom>
                  <a:solidFill>
                    <a:srgbClr val="969696"/>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sz="2800" b="1">
                        <a:solidFill>
                          <a:schemeClr val="hlink"/>
                        </a:solidFill>
                      </a:rPr>
                      <a:t>+</a:t>
                    </a:r>
                  </a:p>
                </p:txBody>
              </p:sp>
              <p:sp>
                <p:nvSpPr>
                  <p:cNvPr id="81957" name="Oval 37"/>
                  <p:cNvSpPr>
                    <a:spLocks noChangeArrowheads="1"/>
                  </p:cNvSpPr>
                  <p:nvPr/>
                </p:nvSpPr>
                <p:spPr bwMode="auto">
                  <a:xfrm>
                    <a:off x="720" y="2736"/>
                    <a:ext cx="288" cy="240"/>
                  </a:xfrm>
                  <a:prstGeom prst="ellipse">
                    <a:avLst/>
                  </a:prstGeom>
                  <a:solidFill>
                    <a:srgbClr val="969696"/>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sz="2800" b="1">
                        <a:solidFill>
                          <a:schemeClr val="hlink"/>
                        </a:solidFill>
                      </a:rPr>
                      <a:t>+</a:t>
                    </a:r>
                  </a:p>
                </p:txBody>
              </p:sp>
              <p:sp>
                <p:nvSpPr>
                  <p:cNvPr id="81958" name="Oval 38"/>
                  <p:cNvSpPr>
                    <a:spLocks noChangeArrowheads="1"/>
                  </p:cNvSpPr>
                  <p:nvPr/>
                </p:nvSpPr>
                <p:spPr bwMode="auto">
                  <a:xfrm>
                    <a:off x="1152" y="2736"/>
                    <a:ext cx="288" cy="240"/>
                  </a:xfrm>
                  <a:prstGeom prst="ellipse">
                    <a:avLst/>
                  </a:prstGeom>
                  <a:solidFill>
                    <a:srgbClr val="969696"/>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sz="2800" b="1">
                        <a:solidFill>
                          <a:schemeClr val="hlink"/>
                        </a:solidFill>
                      </a:rPr>
                      <a:t>+</a:t>
                    </a:r>
                  </a:p>
                </p:txBody>
              </p:sp>
              <p:sp>
                <p:nvSpPr>
                  <p:cNvPr id="81959" name="Oval 39"/>
                  <p:cNvSpPr>
                    <a:spLocks noChangeArrowheads="1"/>
                  </p:cNvSpPr>
                  <p:nvPr/>
                </p:nvSpPr>
                <p:spPr bwMode="auto">
                  <a:xfrm>
                    <a:off x="1584" y="2736"/>
                    <a:ext cx="288" cy="240"/>
                  </a:xfrm>
                  <a:prstGeom prst="ellipse">
                    <a:avLst/>
                  </a:prstGeom>
                  <a:solidFill>
                    <a:srgbClr val="969696"/>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sz="2800" b="1">
                        <a:solidFill>
                          <a:schemeClr val="hlink"/>
                        </a:solidFill>
                      </a:rPr>
                      <a:t>+</a:t>
                    </a:r>
                  </a:p>
                </p:txBody>
              </p:sp>
              <p:sp>
                <p:nvSpPr>
                  <p:cNvPr id="81960" name="Oval 40"/>
                  <p:cNvSpPr>
                    <a:spLocks noChangeArrowheads="1"/>
                  </p:cNvSpPr>
                  <p:nvPr/>
                </p:nvSpPr>
                <p:spPr bwMode="auto">
                  <a:xfrm>
                    <a:off x="2016" y="2736"/>
                    <a:ext cx="288" cy="240"/>
                  </a:xfrm>
                  <a:prstGeom prst="ellipse">
                    <a:avLst/>
                  </a:prstGeom>
                  <a:solidFill>
                    <a:srgbClr val="969696"/>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sz="2800" b="1">
                        <a:solidFill>
                          <a:schemeClr val="hlink"/>
                        </a:solidFill>
                      </a:rPr>
                      <a:t>+</a:t>
                    </a:r>
                  </a:p>
                </p:txBody>
              </p:sp>
            </p:grpSp>
            <p:grpSp>
              <p:nvGrpSpPr>
                <p:cNvPr id="81961" name="Group 41"/>
                <p:cNvGrpSpPr>
                  <a:grpSpLocks/>
                </p:cNvGrpSpPr>
                <p:nvPr/>
              </p:nvGrpSpPr>
              <p:grpSpPr bwMode="auto">
                <a:xfrm>
                  <a:off x="624" y="2976"/>
                  <a:ext cx="2016" cy="240"/>
                  <a:chOff x="288" y="2736"/>
                  <a:chExt cx="2016" cy="240"/>
                </a:xfrm>
              </p:grpSpPr>
              <p:sp>
                <p:nvSpPr>
                  <p:cNvPr id="81962" name="Oval 42"/>
                  <p:cNvSpPr>
                    <a:spLocks noChangeArrowheads="1"/>
                  </p:cNvSpPr>
                  <p:nvPr/>
                </p:nvSpPr>
                <p:spPr bwMode="auto">
                  <a:xfrm>
                    <a:off x="288" y="2736"/>
                    <a:ext cx="288" cy="240"/>
                  </a:xfrm>
                  <a:prstGeom prst="ellipse">
                    <a:avLst/>
                  </a:prstGeom>
                  <a:solidFill>
                    <a:srgbClr val="969696"/>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sz="2800" b="1">
                        <a:solidFill>
                          <a:schemeClr val="hlink"/>
                        </a:solidFill>
                      </a:rPr>
                      <a:t>+</a:t>
                    </a:r>
                  </a:p>
                </p:txBody>
              </p:sp>
              <p:sp>
                <p:nvSpPr>
                  <p:cNvPr id="81963" name="Oval 43"/>
                  <p:cNvSpPr>
                    <a:spLocks noChangeArrowheads="1"/>
                  </p:cNvSpPr>
                  <p:nvPr/>
                </p:nvSpPr>
                <p:spPr bwMode="auto">
                  <a:xfrm>
                    <a:off x="720" y="2736"/>
                    <a:ext cx="288" cy="240"/>
                  </a:xfrm>
                  <a:prstGeom prst="ellipse">
                    <a:avLst/>
                  </a:prstGeom>
                  <a:solidFill>
                    <a:srgbClr val="969696"/>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sz="2800" b="1">
                        <a:solidFill>
                          <a:schemeClr val="hlink"/>
                        </a:solidFill>
                      </a:rPr>
                      <a:t>+</a:t>
                    </a:r>
                  </a:p>
                </p:txBody>
              </p:sp>
              <p:sp>
                <p:nvSpPr>
                  <p:cNvPr id="81964" name="Oval 44"/>
                  <p:cNvSpPr>
                    <a:spLocks noChangeArrowheads="1"/>
                  </p:cNvSpPr>
                  <p:nvPr/>
                </p:nvSpPr>
                <p:spPr bwMode="auto">
                  <a:xfrm>
                    <a:off x="1152" y="2736"/>
                    <a:ext cx="288" cy="240"/>
                  </a:xfrm>
                  <a:prstGeom prst="ellipse">
                    <a:avLst/>
                  </a:prstGeom>
                  <a:solidFill>
                    <a:srgbClr val="969696"/>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sz="2800" b="1">
                        <a:solidFill>
                          <a:schemeClr val="hlink"/>
                        </a:solidFill>
                      </a:rPr>
                      <a:t>+</a:t>
                    </a:r>
                  </a:p>
                </p:txBody>
              </p:sp>
              <p:sp>
                <p:nvSpPr>
                  <p:cNvPr id="81965" name="Oval 45"/>
                  <p:cNvSpPr>
                    <a:spLocks noChangeArrowheads="1"/>
                  </p:cNvSpPr>
                  <p:nvPr/>
                </p:nvSpPr>
                <p:spPr bwMode="auto">
                  <a:xfrm>
                    <a:off x="1584" y="2736"/>
                    <a:ext cx="288" cy="240"/>
                  </a:xfrm>
                  <a:prstGeom prst="ellipse">
                    <a:avLst/>
                  </a:prstGeom>
                  <a:solidFill>
                    <a:srgbClr val="969696"/>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sz="2800" b="1">
                        <a:solidFill>
                          <a:schemeClr val="hlink"/>
                        </a:solidFill>
                      </a:rPr>
                      <a:t>+</a:t>
                    </a:r>
                  </a:p>
                </p:txBody>
              </p:sp>
              <p:sp>
                <p:nvSpPr>
                  <p:cNvPr id="81966" name="Oval 46"/>
                  <p:cNvSpPr>
                    <a:spLocks noChangeArrowheads="1"/>
                  </p:cNvSpPr>
                  <p:nvPr/>
                </p:nvSpPr>
                <p:spPr bwMode="auto">
                  <a:xfrm>
                    <a:off x="2016" y="2736"/>
                    <a:ext cx="288" cy="240"/>
                  </a:xfrm>
                  <a:prstGeom prst="ellipse">
                    <a:avLst/>
                  </a:prstGeom>
                  <a:solidFill>
                    <a:srgbClr val="969696"/>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sz="2800" b="1">
                        <a:solidFill>
                          <a:schemeClr val="hlink"/>
                        </a:solidFill>
                      </a:rPr>
                      <a:t>+</a:t>
                    </a:r>
                  </a:p>
                </p:txBody>
              </p:sp>
            </p:grpSp>
            <p:grpSp>
              <p:nvGrpSpPr>
                <p:cNvPr id="81967" name="Group 47"/>
                <p:cNvGrpSpPr>
                  <a:grpSpLocks/>
                </p:cNvGrpSpPr>
                <p:nvPr/>
              </p:nvGrpSpPr>
              <p:grpSpPr bwMode="auto">
                <a:xfrm>
                  <a:off x="624" y="3744"/>
                  <a:ext cx="2016" cy="240"/>
                  <a:chOff x="288" y="2736"/>
                  <a:chExt cx="2016" cy="240"/>
                </a:xfrm>
              </p:grpSpPr>
              <p:sp>
                <p:nvSpPr>
                  <p:cNvPr id="81968" name="Oval 48"/>
                  <p:cNvSpPr>
                    <a:spLocks noChangeArrowheads="1"/>
                  </p:cNvSpPr>
                  <p:nvPr/>
                </p:nvSpPr>
                <p:spPr bwMode="auto">
                  <a:xfrm>
                    <a:off x="288" y="2736"/>
                    <a:ext cx="288" cy="240"/>
                  </a:xfrm>
                  <a:prstGeom prst="ellipse">
                    <a:avLst/>
                  </a:prstGeom>
                  <a:solidFill>
                    <a:srgbClr val="969696"/>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sz="2800" b="1">
                        <a:solidFill>
                          <a:schemeClr val="hlink"/>
                        </a:solidFill>
                      </a:rPr>
                      <a:t>+</a:t>
                    </a:r>
                  </a:p>
                </p:txBody>
              </p:sp>
              <p:sp>
                <p:nvSpPr>
                  <p:cNvPr id="81969" name="Oval 49"/>
                  <p:cNvSpPr>
                    <a:spLocks noChangeArrowheads="1"/>
                  </p:cNvSpPr>
                  <p:nvPr/>
                </p:nvSpPr>
                <p:spPr bwMode="auto">
                  <a:xfrm>
                    <a:off x="720" y="2736"/>
                    <a:ext cx="288" cy="240"/>
                  </a:xfrm>
                  <a:prstGeom prst="ellipse">
                    <a:avLst/>
                  </a:prstGeom>
                  <a:solidFill>
                    <a:srgbClr val="969696"/>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sz="2800" b="1">
                        <a:solidFill>
                          <a:schemeClr val="hlink"/>
                        </a:solidFill>
                      </a:rPr>
                      <a:t>+</a:t>
                    </a:r>
                  </a:p>
                </p:txBody>
              </p:sp>
              <p:sp>
                <p:nvSpPr>
                  <p:cNvPr id="81970" name="Oval 50"/>
                  <p:cNvSpPr>
                    <a:spLocks noChangeArrowheads="1"/>
                  </p:cNvSpPr>
                  <p:nvPr/>
                </p:nvSpPr>
                <p:spPr bwMode="auto">
                  <a:xfrm>
                    <a:off x="1152" y="2736"/>
                    <a:ext cx="288" cy="240"/>
                  </a:xfrm>
                  <a:prstGeom prst="ellipse">
                    <a:avLst/>
                  </a:prstGeom>
                  <a:solidFill>
                    <a:srgbClr val="969696"/>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sz="2800" b="1">
                        <a:solidFill>
                          <a:schemeClr val="hlink"/>
                        </a:solidFill>
                      </a:rPr>
                      <a:t>+</a:t>
                    </a:r>
                  </a:p>
                </p:txBody>
              </p:sp>
              <p:sp>
                <p:nvSpPr>
                  <p:cNvPr id="81971" name="Oval 51"/>
                  <p:cNvSpPr>
                    <a:spLocks noChangeArrowheads="1"/>
                  </p:cNvSpPr>
                  <p:nvPr/>
                </p:nvSpPr>
                <p:spPr bwMode="auto">
                  <a:xfrm>
                    <a:off x="1584" y="2736"/>
                    <a:ext cx="288" cy="240"/>
                  </a:xfrm>
                  <a:prstGeom prst="ellipse">
                    <a:avLst/>
                  </a:prstGeom>
                  <a:solidFill>
                    <a:srgbClr val="969696"/>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sz="2800" b="1">
                        <a:solidFill>
                          <a:schemeClr val="hlink"/>
                        </a:solidFill>
                      </a:rPr>
                      <a:t>+</a:t>
                    </a:r>
                  </a:p>
                </p:txBody>
              </p:sp>
              <p:sp>
                <p:nvSpPr>
                  <p:cNvPr id="81972" name="Oval 52"/>
                  <p:cNvSpPr>
                    <a:spLocks noChangeArrowheads="1"/>
                  </p:cNvSpPr>
                  <p:nvPr/>
                </p:nvSpPr>
                <p:spPr bwMode="auto">
                  <a:xfrm>
                    <a:off x="2016" y="2736"/>
                    <a:ext cx="288" cy="240"/>
                  </a:xfrm>
                  <a:prstGeom prst="ellipse">
                    <a:avLst/>
                  </a:prstGeom>
                  <a:solidFill>
                    <a:srgbClr val="969696"/>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sz="2800" b="1">
                        <a:solidFill>
                          <a:schemeClr val="hlink"/>
                        </a:solidFill>
                      </a:rPr>
                      <a:t>+</a:t>
                    </a:r>
                  </a:p>
                </p:txBody>
              </p:sp>
            </p:grpSp>
            <p:grpSp>
              <p:nvGrpSpPr>
                <p:cNvPr id="81973" name="Group 53"/>
                <p:cNvGrpSpPr>
                  <a:grpSpLocks/>
                </p:cNvGrpSpPr>
                <p:nvPr/>
              </p:nvGrpSpPr>
              <p:grpSpPr bwMode="auto">
                <a:xfrm>
                  <a:off x="624" y="3360"/>
                  <a:ext cx="2016" cy="240"/>
                  <a:chOff x="288" y="2736"/>
                  <a:chExt cx="2016" cy="240"/>
                </a:xfrm>
              </p:grpSpPr>
              <p:sp>
                <p:nvSpPr>
                  <p:cNvPr id="81974" name="Oval 54"/>
                  <p:cNvSpPr>
                    <a:spLocks noChangeArrowheads="1"/>
                  </p:cNvSpPr>
                  <p:nvPr/>
                </p:nvSpPr>
                <p:spPr bwMode="auto">
                  <a:xfrm>
                    <a:off x="288" y="2736"/>
                    <a:ext cx="288" cy="240"/>
                  </a:xfrm>
                  <a:prstGeom prst="ellipse">
                    <a:avLst/>
                  </a:prstGeom>
                  <a:solidFill>
                    <a:srgbClr val="969696"/>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sz="2800" b="1">
                        <a:solidFill>
                          <a:schemeClr val="hlink"/>
                        </a:solidFill>
                      </a:rPr>
                      <a:t>+</a:t>
                    </a:r>
                  </a:p>
                </p:txBody>
              </p:sp>
              <p:sp>
                <p:nvSpPr>
                  <p:cNvPr id="81975" name="Oval 55"/>
                  <p:cNvSpPr>
                    <a:spLocks noChangeArrowheads="1"/>
                  </p:cNvSpPr>
                  <p:nvPr/>
                </p:nvSpPr>
                <p:spPr bwMode="auto">
                  <a:xfrm>
                    <a:off x="720" y="2736"/>
                    <a:ext cx="288" cy="240"/>
                  </a:xfrm>
                  <a:prstGeom prst="ellipse">
                    <a:avLst/>
                  </a:prstGeom>
                  <a:solidFill>
                    <a:srgbClr val="969696"/>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sz="2800" b="1">
                        <a:solidFill>
                          <a:schemeClr val="hlink"/>
                        </a:solidFill>
                      </a:rPr>
                      <a:t>+</a:t>
                    </a:r>
                  </a:p>
                </p:txBody>
              </p:sp>
              <p:sp>
                <p:nvSpPr>
                  <p:cNvPr id="81976" name="Oval 56"/>
                  <p:cNvSpPr>
                    <a:spLocks noChangeArrowheads="1"/>
                  </p:cNvSpPr>
                  <p:nvPr/>
                </p:nvSpPr>
                <p:spPr bwMode="auto">
                  <a:xfrm>
                    <a:off x="1152" y="2736"/>
                    <a:ext cx="288" cy="240"/>
                  </a:xfrm>
                  <a:prstGeom prst="ellipse">
                    <a:avLst/>
                  </a:prstGeom>
                  <a:solidFill>
                    <a:srgbClr val="969696"/>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sz="2800" b="1">
                        <a:solidFill>
                          <a:schemeClr val="hlink"/>
                        </a:solidFill>
                      </a:rPr>
                      <a:t>+</a:t>
                    </a:r>
                  </a:p>
                </p:txBody>
              </p:sp>
              <p:sp>
                <p:nvSpPr>
                  <p:cNvPr id="81977" name="Oval 57"/>
                  <p:cNvSpPr>
                    <a:spLocks noChangeArrowheads="1"/>
                  </p:cNvSpPr>
                  <p:nvPr/>
                </p:nvSpPr>
                <p:spPr bwMode="auto">
                  <a:xfrm>
                    <a:off x="1584" y="2736"/>
                    <a:ext cx="288" cy="240"/>
                  </a:xfrm>
                  <a:prstGeom prst="ellipse">
                    <a:avLst/>
                  </a:prstGeom>
                  <a:solidFill>
                    <a:srgbClr val="969696"/>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sz="2800" b="1">
                        <a:solidFill>
                          <a:schemeClr val="hlink"/>
                        </a:solidFill>
                      </a:rPr>
                      <a:t>+</a:t>
                    </a:r>
                  </a:p>
                </p:txBody>
              </p:sp>
              <p:sp>
                <p:nvSpPr>
                  <p:cNvPr id="81978" name="Oval 58"/>
                  <p:cNvSpPr>
                    <a:spLocks noChangeArrowheads="1"/>
                  </p:cNvSpPr>
                  <p:nvPr/>
                </p:nvSpPr>
                <p:spPr bwMode="auto">
                  <a:xfrm>
                    <a:off x="2016" y="2736"/>
                    <a:ext cx="288" cy="240"/>
                  </a:xfrm>
                  <a:prstGeom prst="ellipse">
                    <a:avLst/>
                  </a:prstGeom>
                  <a:solidFill>
                    <a:srgbClr val="969696"/>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sz="2800" b="1">
                        <a:solidFill>
                          <a:schemeClr val="hlink"/>
                        </a:solidFill>
                      </a:rPr>
                      <a:t>+</a:t>
                    </a:r>
                  </a:p>
                </p:txBody>
              </p:sp>
            </p:grpSp>
          </p:grpSp>
          <p:sp>
            <p:nvSpPr>
              <p:cNvPr id="81979" name="Oval 59"/>
              <p:cNvSpPr>
                <a:spLocks noChangeArrowheads="1"/>
              </p:cNvSpPr>
              <p:nvPr/>
            </p:nvSpPr>
            <p:spPr bwMode="auto">
              <a:xfrm>
                <a:off x="621" y="2585"/>
                <a:ext cx="94" cy="93"/>
              </a:xfrm>
              <a:prstGeom prst="ellipse">
                <a:avLst/>
              </a:prstGeom>
              <a:solidFill>
                <a:srgbClr val="008000"/>
              </a:solidFill>
              <a:ln w="12700">
                <a:solidFill>
                  <a:srgbClr val="339966"/>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1980" name="Oval 60"/>
              <p:cNvSpPr>
                <a:spLocks noChangeArrowheads="1"/>
              </p:cNvSpPr>
              <p:nvPr/>
            </p:nvSpPr>
            <p:spPr bwMode="auto">
              <a:xfrm>
                <a:off x="1515" y="3097"/>
                <a:ext cx="94" cy="94"/>
              </a:xfrm>
              <a:prstGeom prst="ellipse">
                <a:avLst/>
              </a:prstGeom>
              <a:solidFill>
                <a:srgbClr val="008000"/>
              </a:solidFill>
              <a:ln w="12700">
                <a:solidFill>
                  <a:srgbClr val="339966"/>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1981" name="Oval 61"/>
              <p:cNvSpPr>
                <a:spLocks noChangeArrowheads="1"/>
              </p:cNvSpPr>
              <p:nvPr/>
            </p:nvSpPr>
            <p:spPr bwMode="auto">
              <a:xfrm>
                <a:off x="621" y="3051"/>
                <a:ext cx="94" cy="93"/>
              </a:xfrm>
              <a:prstGeom prst="ellipse">
                <a:avLst/>
              </a:prstGeom>
              <a:solidFill>
                <a:srgbClr val="008000"/>
              </a:solidFill>
              <a:ln w="12700">
                <a:solidFill>
                  <a:srgbClr val="339966"/>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1982" name="Oval 62"/>
              <p:cNvSpPr>
                <a:spLocks noChangeArrowheads="1"/>
              </p:cNvSpPr>
              <p:nvPr/>
            </p:nvSpPr>
            <p:spPr bwMode="auto">
              <a:xfrm>
                <a:off x="1045" y="2725"/>
                <a:ext cx="94" cy="93"/>
              </a:xfrm>
              <a:prstGeom prst="ellipse">
                <a:avLst/>
              </a:prstGeom>
              <a:solidFill>
                <a:srgbClr val="008000"/>
              </a:solidFill>
              <a:ln w="12700">
                <a:solidFill>
                  <a:srgbClr val="339966"/>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800"/>
              </a:p>
            </p:txBody>
          </p:sp>
          <p:sp>
            <p:nvSpPr>
              <p:cNvPr id="81983" name="Oval 63"/>
              <p:cNvSpPr>
                <a:spLocks noChangeArrowheads="1"/>
              </p:cNvSpPr>
              <p:nvPr/>
            </p:nvSpPr>
            <p:spPr bwMode="auto">
              <a:xfrm>
                <a:off x="1798" y="3377"/>
                <a:ext cx="94" cy="93"/>
              </a:xfrm>
              <a:prstGeom prst="ellipse">
                <a:avLst/>
              </a:prstGeom>
              <a:solidFill>
                <a:srgbClr val="008000"/>
              </a:solidFill>
              <a:ln w="12700">
                <a:solidFill>
                  <a:srgbClr val="339966"/>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1984" name="Oval 64"/>
              <p:cNvSpPr>
                <a:spLocks noChangeArrowheads="1"/>
              </p:cNvSpPr>
              <p:nvPr/>
            </p:nvSpPr>
            <p:spPr bwMode="auto">
              <a:xfrm>
                <a:off x="998" y="3237"/>
                <a:ext cx="94" cy="93"/>
              </a:xfrm>
              <a:prstGeom prst="ellipse">
                <a:avLst/>
              </a:prstGeom>
              <a:solidFill>
                <a:srgbClr val="008000"/>
              </a:solidFill>
              <a:ln w="12700">
                <a:solidFill>
                  <a:srgbClr val="339966"/>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800"/>
              </a:p>
            </p:txBody>
          </p:sp>
          <p:sp>
            <p:nvSpPr>
              <p:cNvPr id="81985" name="Oval 65"/>
              <p:cNvSpPr>
                <a:spLocks noChangeArrowheads="1"/>
              </p:cNvSpPr>
              <p:nvPr/>
            </p:nvSpPr>
            <p:spPr bwMode="auto">
              <a:xfrm>
                <a:off x="1374" y="3563"/>
                <a:ext cx="94" cy="93"/>
              </a:xfrm>
              <a:prstGeom prst="ellipse">
                <a:avLst/>
              </a:prstGeom>
              <a:solidFill>
                <a:srgbClr val="008000"/>
              </a:solidFill>
              <a:ln w="12700">
                <a:solidFill>
                  <a:srgbClr val="339966"/>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1986" name="Oval 66"/>
              <p:cNvSpPr>
                <a:spLocks noChangeArrowheads="1"/>
              </p:cNvSpPr>
              <p:nvPr/>
            </p:nvSpPr>
            <p:spPr bwMode="auto">
              <a:xfrm>
                <a:off x="668" y="3470"/>
                <a:ext cx="94" cy="93"/>
              </a:xfrm>
              <a:prstGeom prst="ellipse">
                <a:avLst/>
              </a:prstGeom>
              <a:solidFill>
                <a:srgbClr val="008000"/>
              </a:solidFill>
              <a:ln w="12700">
                <a:solidFill>
                  <a:srgbClr val="339966"/>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800"/>
              </a:p>
            </p:txBody>
          </p:sp>
          <p:sp>
            <p:nvSpPr>
              <p:cNvPr id="81987" name="Oval 67"/>
              <p:cNvSpPr>
                <a:spLocks noChangeArrowheads="1"/>
              </p:cNvSpPr>
              <p:nvPr/>
            </p:nvSpPr>
            <p:spPr bwMode="auto">
              <a:xfrm>
                <a:off x="1045" y="3750"/>
                <a:ext cx="94" cy="93"/>
              </a:xfrm>
              <a:prstGeom prst="ellipse">
                <a:avLst/>
              </a:prstGeom>
              <a:solidFill>
                <a:srgbClr val="008000"/>
              </a:solidFill>
              <a:ln w="12700">
                <a:solidFill>
                  <a:srgbClr val="339966"/>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1988" name="Oval 68"/>
              <p:cNvSpPr>
                <a:spLocks noChangeArrowheads="1"/>
              </p:cNvSpPr>
              <p:nvPr/>
            </p:nvSpPr>
            <p:spPr bwMode="auto">
              <a:xfrm>
                <a:off x="1421" y="2818"/>
                <a:ext cx="94" cy="93"/>
              </a:xfrm>
              <a:prstGeom prst="ellipse">
                <a:avLst/>
              </a:prstGeom>
              <a:solidFill>
                <a:srgbClr val="008000"/>
              </a:solidFill>
              <a:ln w="12700">
                <a:solidFill>
                  <a:srgbClr val="339966"/>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1989" name="Oval 69"/>
              <p:cNvSpPr>
                <a:spLocks noChangeArrowheads="1"/>
              </p:cNvSpPr>
              <p:nvPr/>
            </p:nvSpPr>
            <p:spPr bwMode="auto">
              <a:xfrm>
                <a:off x="2221" y="2864"/>
                <a:ext cx="94" cy="94"/>
              </a:xfrm>
              <a:prstGeom prst="ellipse">
                <a:avLst/>
              </a:prstGeom>
              <a:solidFill>
                <a:srgbClr val="008000"/>
              </a:solidFill>
              <a:ln w="12700">
                <a:solidFill>
                  <a:srgbClr val="339966"/>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1990" name="Oval 70"/>
              <p:cNvSpPr>
                <a:spLocks noChangeArrowheads="1"/>
              </p:cNvSpPr>
              <p:nvPr/>
            </p:nvSpPr>
            <p:spPr bwMode="auto">
              <a:xfrm>
                <a:off x="1892" y="2725"/>
                <a:ext cx="94" cy="93"/>
              </a:xfrm>
              <a:prstGeom prst="ellipse">
                <a:avLst/>
              </a:prstGeom>
              <a:solidFill>
                <a:srgbClr val="008000"/>
              </a:solidFill>
              <a:ln w="12700">
                <a:solidFill>
                  <a:srgbClr val="339966"/>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1991" name="Oval 71"/>
              <p:cNvSpPr>
                <a:spLocks noChangeArrowheads="1"/>
              </p:cNvSpPr>
              <p:nvPr/>
            </p:nvSpPr>
            <p:spPr bwMode="auto">
              <a:xfrm>
                <a:off x="2268" y="3377"/>
                <a:ext cx="94" cy="93"/>
              </a:xfrm>
              <a:prstGeom prst="ellipse">
                <a:avLst/>
              </a:prstGeom>
              <a:solidFill>
                <a:srgbClr val="008000"/>
              </a:solidFill>
              <a:ln w="12700">
                <a:solidFill>
                  <a:srgbClr val="339966"/>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800"/>
              </a:p>
            </p:txBody>
          </p:sp>
          <p:sp>
            <p:nvSpPr>
              <p:cNvPr id="81992" name="Oval 72"/>
              <p:cNvSpPr>
                <a:spLocks noChangeArrowheads="1"/>
              </p:cNvSpPr>
              <p:nvPr/>
            </p:nvSpPr>
            <p:spPr bwMode="auto">
              <a:xfrm>
                <a:off x="1374" y="2445"/>
                <a:ext cx="94" cy="93"/>
              </a:xfrm>
              <a:prstGeom prst="ellipse">
                <a:avLst/>
              </a:prstGeom>
              <a:solidFill>
                <a:srgbClr val="008000"/>
              </a:solidFill>
              <a:ln w="12700">
                <a:solidFill>
                  <a:srgbClr val="339966"/>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1993" name="Oval 73"/>
              <p:cNvSpPr>
                <a:spLocks noChangeArrowheads="1"/>
              </p:cNvSpPr>
              <p:nvPr/>
            </p:nvSpPr>
            <p:spPr bwMode="auto">
              <a:xfrm>
                <a:off x="1892" y="3703"/>
                <a:ext cx="94" cy="93"/>
              </a:xfrm>
              <a:prstGeom prst="ellipse">
                <a:avLst/>
              </a:prstGeom>
              <a:solidFill>
                <a:srgbClr val="008000"/>
              </a:solidFill>
              <a:ln w="12700">
                <a:solidFill>
                  <a:srgbClr val="339966"/>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1994" name="Oval 74"/>
              <p:cNvSpPr>
                <a:spLocks noChangeArrowheads="1"/>
              </p:cNvSpPr>
              <p:nvPr/>
            </p:nvSpPr>
            <p:spPr bwMode="auto">
              <a:xfrm>
                <a:off x="2598" y="3703"/>
                <a:ext cx="94" cy="93"/>
              </a:xfrm>
              <a:prstGeom prst="ellipse">
                <a:avLst/>
              </a:prstGeom>
              <a:solidFill>
                <a:srgbClr val="008000"/>
              </a:solidFill>
              <a:ln w="12700">
                <a:solidFill>
                  <a:srgbClr val="339966"/>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1995" name="Oval 75"/>
              <p:cNvSpPr>
                <a:spLocks noChangeArrowheads="1"/>
              </p:cNvSpPr>
              <p:nvPr/>
            </p:nvSpPr>
            <p:spPr bwMode="auto">
              <a:xfrm>
                <a:off x="2127" y="3097"/>
                <a:ext cx="94" cy="94"/>
              </a:xfrm>
              <a:prstGeom prst="ellipse">
                <a:avLst/>
              </a:prstGeom>
              <a:solidFill>
                <a:srgbClr val="008000"/>
              </a:solidFill>
              <a:ln w="12700">
                <a:solidFill>
                  <a:srgbClr val="339966"/>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1996" name="Oval 76"/>
              <p:cNvSpPr>
                <a:spLocks noChangeArrowheads="1"/>
              </p:cNvSpPr>
              <p:nvPr/>
            </p:nvSpPr>
            <p:spPr bwMode="auto">
              <a:xfrm>
                <a:off x="2598" y="2632"/>
                <a:ext cx="94" cy="93"/>
              </a:xfrm>
              <a:prstGeom prst="ellipse">
                <a:avLst/>
              </a:prstGeom>
              <a:solidFill>
                <a:srgbClr val="008000"/>
              </a:solidFill>
              <a:ln w="12700">
                <a:solidFill>
                  <a:srgbClr val="339966"/>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1997" name="Oval 77"/>
              <p:cNvSpPr>
                <a:spLocks noChangeArrowheads="1"/>
              </p:cNvSpPr>
              <p:nvPr/>
            </p:nvSpPr>
            <p:spPr bwMode="auto">
              <a:xfrm>
                <a:off x="1092" y="3004"/>
                <a:ext cx="94" cy="93"/>
              </a:xfrm>
              <a:prstGeom prst="ellipse">
                <a:avLst/>
              </a:prstGeom>
              <a:solidFill>
                <a:srgbClr val="008000"/>
              </a:solidFill>
              <a:ln w="12700">
                <a:solidFill>
                  <a:srgbClr val="339966"/>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1998" name="Oval 78"/>
              <p:cNvSpPr>
                <a:spLocks noChangeArrowheads="1"/>
              </p:cNvSpPr>
              <p:nvPr/>
            </p:nvSpPr>
            <p:spPr bwMode="auto">
              <a:xfrm>
                <a:off x="2598" y="3191"/>
                <a:ext cx="94" cy="93"/>
              </a:xfrm>
              <a:prstGeom prst="ellipse">
                <a:avLst/>
              </a:prstGeom>
              <a:solidFill>
                <a:srgbClr val="008000"/>
              </a:solidFill>
              <a:ln w="12700">
                <a:solidFill>
                  <a:srgbClr val="339966"/>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1999" name="Oval 79"/>
              <p:cNvSpPr>
                <a:spLocks noChangeArrowheads="1"/>
              </p:cNvSpPr>
              <p:nvPr/>
            </p:nvSpPr>
            <p:spPr bwMode="auto">
              <a:xfrm>
                <a:off x="2221" y="2492"/>
                <a:ext cx="94" cy="93"/>
              </a:xfrm>
              <a:prstGeom prst="ellipse">
                <a:avLst/>
              </a:prstGeom>
              <a:solidFill>
                <a:srgbClr val="008000"/>
              </a:solidFill>
              <a:ln w="12700">
                <a:solidFill>
                  <a:srgbClr val="339966"/>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grpSp>
          <p:nvGrpSpPr>
            <p:cNvPr id="82000" name="Group 80"/>
            <p:cNvGrpSpPr>
              <a:grpSpLocks/>
            </p:cNvGrpSpPr>
            <p:nvPr/>
          </p:nvGrpSpPr>
          <p:grpSpPr bwMode="auto">
            <a:xfrm>
              <a:off x="3312" y="3888"/>
              <a:ext cx="1680" cy="250"/>
              <a:chOff x="3089" y="3925"/>
              <a:chExt cx="1753" cy="250"/>
            </a:xfrm>
          </p:grpSpPr>
          <p:sp>
            <p:nvSpPr>
              <p:cNvPr id="82001" name="Rectangle 81"/>
              <p:cNvSpPr>
                <a:spLocks noChangeArrowheads="1"/>
              </p:cNvSpPr>
              <p:nvPr/>
            </p:nvSpPr>
            <p:spPr bwMode="auto">
              <a:xfrm>
                <a:off x="3192" y="3925"/>
                <a:ext cx="1650" cy="211"/>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800"/>
              </a:p>
            </p:txBody>
          </p:sp>
          <p:sp>
            <p:nvSpPr>
              <p:cNvPr id="82002" name="Text Box 82"/>
              <p:cNvSpPr txBox="1">
                <a:spLocks noChangeArrowheads="1"/>
              </p:cNvSpPr>
              <p:nvPr/>
            </p:nvSpPr>
            <p:spPr bwMode="auto">
              <a:xfrm>
                <a:off x="3089" y="3925"/>
                <a:ext cx="175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sz="2000" b="1">
                    <a:solidFill>
                      <a:schemeClr val="bg2"/>
                    </a:solidFill>
                  </a:rPr>
                  <a:t>  Électrons délocalisés</a:t>
                </a:r>
              </a:p>
            </p:txBody>
          </p:sp>
        </p:grpSp>
      </p:gr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81923">
                                            <p:txEl>
                                              <p:pRg st="0" end="0"/>
                                            </p:txEl>
                                          </p:spTgt>
                                        </p:tgtEl>
                                        <p:attrNameLst>
                                          <p:attrName>style.visibility</p:attrName>
                                        </p:attrNameLst>
                                      </p:cBhvr>
                                      <p:to>
                                        <p:strVal val="visible"/>
                                      </p:to>
                                    </p:set>
                                    <p:anim calcmode="lin" valueType="num">
                                      <p:cBhvr>
                                        <p:cTn id="7" dur="500" fill="hold"/>
                                        <p:tgtEl>
                                          <p:spTgt spid="8192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192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81923">
                                            <p:txEl>
                                              <p:pRg st="1" end="1"/>
                                            </p:txEl>
                                          </p:spTgt>
                                        </p:tgtEl>
                                        <p:attrNameLst>
                                          <p:attrName>style.visibility</p:attrName>
                                        </p:attrNameLst>
                                      </p:cBhvr>
                                      <p:to>
                                        <p:strVal val="visible"/>
                                      </p:to>
                                    </p:set>
                                    <p:anim calcmode="lin" valueType="num">
                                      <p:cBhvr>
                                        <p:cTn id="13" dur="500" fill="hold"/>
                                        <p:tgtEl>
                                          <p:spTgt spid="8192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8192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81923">
                                            <p:txEl>
                                              <p:pRg st="2" end="2"/>
                                            </p:txEl>
                                          </p:spTgt>
                                        </p:tgtEl>
                                        <p:attrNameLst>
                                          <p:attrName>style.visibility</p:attrName>
                                        </p:attrNameLst>
                                      </p:cBhvr>
                                      <p:to>
                                        <p:strVal val="visible"/>
                                      </p:to>
                                    </p:set>
                                    <p:anim calcmode="lin" valueType="num">
                                      <p:cBhvr>
                                        <p:cTn id="19" dur="500" fill="hold"/>
                                        <p:tgtEl>
                                          <p:spTgt spid="8192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81923">
                                            <p:txEl>
                                              <p:pRg st="2" end="2"/>
                                            </p:txEl>
                                          </p:spTgt>
                                        </p:tgtEl>
                                        <p:attrNameLst>
                                          <p:attrName>ppt_h</p:attrName>
                                        </p:attrNameLst>
                                      </p:cBhvr>
                                      <p:tavLst>
                                        <p:tav tm="0">
                                          <p:val>
                                            <p:fltVal val="0"/>
                                          </p:val>
                                        </p:tav>
                                        <p:tav tm="100000">
                                          <p:val>
                                            <p:strVal val="#ppt_h"/>
                                          </p:val>
                                        </p:tav>
                                      </p:tavLst>
                                    </p:anim>
                                  </p:childTnLst>
                                </p:cTn>
                              </p:par>
                              <p:par>
                                <p:cTn id="21" presetID="23" presetClass="entr" presetSubtype="16" fill="hold" grpId="0" nodeType="withEffect">
                                  <p:stCondLst>
                                    <p:cond delay="0"/>
                                  </p:stCondLst>
                                  <p:childTnLst>
                                    <p:set>
                                      <p:cBhvr>
                                        <p:cTn id="22" dur="1" fill="hold">
                                          <p:stCondLst>
                                            <p:cond delay="0"/>
                                          </p:stCondLst>
                                        </p:cTn>
                                        <p:tgtEl>
                                          <p:spTgt spid="81923">
                                            <p:txEl>
                                              <p:pRg st="3" end="3"/>
                                            </p:txEl>
                                          </p:spTgt>
                                        </p:tgtEl>
                                        <p:attrNameLst>
                                          <p:attrName>style.visibility</p:attrName>
                                        </p:attrNameLst>
                                      </p:cBhvr>
                                      <p:to>
                                        <p:strVal val="visible"/>
                                      </p:to>
                                    </p:set>
                                    <p:anim calcmode="lin" valueType="num">
                                      <p:cBhvr>
                                        <p:cTn id="23" dur="500" fill="hold"/>
                                        <p:tgtEl>
                                          <p:spTgt spid="81923">
                                            <p:txEl>
                                              <p:pRg st="3" end="3"/>
                                            </p:txEl>
                                          </p:spTgt>
                                        </p:tgtEl>
                                        <p:attrNameLst>
                                          <p:attrName>ppt_w</p:attrName>
                                        </p:attrNameLst>
                                      </p:cBhvr>
                                      <p:tavLst>
                                        <p:tav tm="0">
                                          <p:val>
                                            <p:fltVal val="0"/>
                                          </p:val>
                                        </p:tav>
                                        <p:tav tm="100000">
                                          <p:val>
                                            <p:strVal val="#ppt_w"/>
                                          </p:val>
                                        </p:tav>
                                      </p:tavLst>
                                    </p:anim>
                                    <p:anim calcmode="lin" valueType="num">
                                      <p:cBhvr>
                                        <p:cTn id="24" dur="500" fill="hold"/>
                                        <p:tgtEl>
                                          <p:spTgt spid="81923">
                                            <p:txEl>
                                              <p:pRg st="3" end="3"/>
                                            </p:txEl>
                                          </p:spTgt>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81923">
                                            <p:txEl>
                                              <p:pRg st="4" end="4"/>
                                            </p:txEl>
                                          </p:spTgt>
                                        </p:tgtEl>
                                        <p:attrNameLst>
                                          <p:attrName>style.visibility</p:attrName>
                                        </p:attrNameLst>
                                      </p:cBhvr>
                                      <p:to>
                                        <p:strVal val="visible"/>
                                      </p:to>
                                    </p:set>
                                    <p:anim calcmode="lin" valueType="num">
                                      <p:cBhvr>
                                        <p:cTn id="27" dur="500" fill="hold"/>
                                        <p:tgtEl>
                                          <p:spTgt spid="81923">
                                            <p:txEl>
                                              <p:pRg st="4" end="4"/>
                                            </p:txEl>
                                          </p:spTgt>
                                        </p:tgtEl>
                                        <p:attrNameLst>
                                          <p:attrName>ppt_w</p:attrName>
                                        </p:attrNameLst>
                                      </p:cBhvr>
                                      <p:tavLst>
                                        <p:tav tm="0">
                                          <p:val>
                                            <p:fltVal val="0"/>
                                          </p:val>
                                        </p:tav>
                                        <p:tav tm="100000">
                                          <p:val>
                                            <p:strVal val="#ppt_w"/>
                                          </p:val>
                                        </p:tav>
                                      </p:tavLst>
                                    </p:anim>
                                    <p:anim calcmode="lin" valueType="num">
                                      <p:cBhvr>
                                        <p:cTn id="28" dur="500" fill="hold"/>
                                        <p:tgtEl>
                                          <p:spTgt spid="81923">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3" grpId="0" build="p" autoUpdateAnimBg="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455613" y="-152400"/>
            <a:ext cx="8078787" cy="1143000"/>
          </a:xfrm>
        </p:spPr>
        <p:txBody>
          <a:bodyPr/>
          <a:lstStyle/>
          <a:p>
            <a:r>
              <a:rPr lang="fr-FR" sz="3600">
                <a:solidFill>
                  <a:schemeClr val="tx1"/>
                </a:solidFill>
                <a:latin typeface="Arial" charset="0"/>
              </a:rPr>
              <a:t>Échelle d’électronégativité</a:t>
            </a:r>
          </a:p>
        </p:txBody>
      </p:sp>
      <p:graphicFrame>
        <p:nvGraphicFramePr>
          <p:cNvPr id="82947" name="Group 3"/>
          <p:cNvGraphicFramePr>
            <a:graphicFrameLocks noGrp="1"/>
          </p:cNvGraphicFramePr>
          <p:nvPr>
            <p:ph type="tbl" idx="1"/>
          </p:nvPr>
        </p:nvGraphicFramePr>
        <p:xfrm>
          <a:off x="685800" y="1981200"/>
          <a:ext cx="7772400" cy="3505200"/>
        </p:xfrm>
        <a:graphic>
          <a:graphicData uri="http://schemas.openxmlformats.org/drawingml/2006/table">
            <a:tbl>
              <a:tblPr/>
              <a:tblGrid>
                <a:gridCol w="971550"/>
                <a:gridCol w="971550"/>
                <a:gridCol w="971550"/>
                <a:gridCol w="971550"/>
                <a:gridCol w="971550"/>
                <a:gridCol w="971550"/>
                <a:gridCol w="971550"/>
                <a:gridCol w="971550"/>
              </a:tblGrid>
              <a:tr h="1168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800" b="0" i="0" u="none" strike="noStrike" cap="none" normalizeH="0" baseline="0" smtClean="0">
                          <a:ln>
                            <a:noFill/>
                          </a:ln>
                          <a:solidFill>
                            <a:schemeClr val="tx1"/>
                          </a:solidFill>
                          <a:effectLst/>
                          <a:latin typeface="Times New Roman" pitchFamily="18" charset="0"/>
                        </a:rPr>
                        <a:t>H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800" b="0" i="0" u="none" strike="noStrike" cap="none" normalizeH="0" baseline="0" smtClean="0">
                          <a:ln>
                            <a:noFill/>
                          </a:ln>
                          <a:solidFill>
                            <a:schemeClr val="tx1"/>
                          </a:solidFill>
                          <a:effectLst/>
                          <a:latin typeface="Times New Roman" pitchFamily="18" charset="0"/>
                        </a:rPr>
                        <a:t>2,1  </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800" b="0" i="0" u="none" strike="noStrike" cap="none" normalizeH="0" baseline="0" smtClean="0">
                          <a:ln>
                            <a:noFill/>
                          </a:ln>
                          <a:solidFill>
                            <a:schemeClr val="tx1"/>
                          </a:solidFill>
                          <a:effectLst/>
                          <a:latin typeface="Times New Roman" pitchFamily="18" charset="0"/>
                        </a:rPr>
                        <a:t>He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800" b="0" i="0" u="none" strike="noStrike" cap="none" normalizeH="0" baseline="0" smtClean="0">
                          <a:ln>
                            <a:noFill/>
                          </a:ln>
                          <a:solidFill>
                            <a:schemeClr val="tx1"/>
                          </a:solidFill>
                          <a:effectLst/>
                          <a:latin typeface="Times New Roman" pitchFamily="18" charset="0"/>
                        </a:rPr>
                        <a:t>0</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168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800" b="0" i="0" u="none" strike="noStrike" cap="none" normalizeH="0" baseline="0" smtClean="0">
                          <a:ln>
                            <a:noFill/>
                          </a:ln>
                          <a:solidFill>
                            <a:schemeClr val="tx1"/>
                          </a:solidFill>
                          <a:effectLst/>
                          <a:latin typeface="Times New Roman" pitchFamily="18" charset="0"/>
                        </a:rPr>
                        <a:t>Li</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800" b="0" i="0" u="none" strike="noStrike" cap="none" normalizeH="0" baseline="0" smtClean="0">
                          <a:ln>
                            <a:noFill/>
                          </a:ln>
                          <a:solidFill>
                            <a:schemeClr val="tx1"/>
                          </a:solidFill>
                          <a:effectLst/>
                          <a:latin typeface="Times New Roman" pitchFamily="18" charset="0"/>
                        </a:rPr>
                        <a:t>1,0</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800" b="0" i="0" u="none" strike="noStrike" cap="none" normalizeH="0" baseline="0" smtClean="0">
                          <a:ln>
                            <a:noFill/>
                          </a:ln>
                          <a:solidFill>
                            <a:schemeClr val="tx1"/>
                          </a:solidFill>
                          <a:effectLst/>
                          <a:latin typeface="Times New Roman" pitchFamily="18" charset="0"/>
                        </a:rPr>
                        <a:t>Be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800" b="0" i="0" u="none" strike="noStrike" cap="none" normalizeH="0" baseline="0" smtClean="0">
                          <a:ln>
                            <a:noFill/>
                          </a:ln>
                          <a:solidFill>
                            <a:schemeClr val="tx1"/>
                          </a:solidFill>
                          <a:effectLst/>
                          <a:latin typeface="Times New Roman" pitchFamily="18" charset="0"/>
                        </a:rPr>
                        <a:t>1,5</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800" b="0" i="0" u="none" strike="noStrike" cap="none" normalizeH="0" baseline="0" smtClean="0">
                          <a:ln>
                            <a:noFill/>
                          </a:ln>
                          <a:solidFill>
                            <a:schemeClr val="tx1"/>
                          </a:solidFill>
                          <a:effectLst/>
                          <a:latin typeface="Times New Roman" pitchFamily="18" charset="0"/>
                        </a:rPr>
                        <a:t>B</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800" b="0" i="0" u="none" strike="noStrike" cap="none" normalizeH="0" baseline="0" smtClean="0">
                          <a:ln>
                            <a:noFill/>
                          </a:ln>
                          <a:solidFill>
                            <a:schemeClr val="tx1"/>
                          </a:solidFill>
                          <a:effectLst/>
                          <a:latin typeface="Times New Roman" pitchFamily="18" charset="0"/>
                        </a:rPr>
                        <a:t>2,0</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800" b="0" i="0" u="none" strike="noStrike" cap="none" normalizeH="0" baseline="0" smtClean="0">
                          <a:ln>
                            <a:noFill/>
                          </a:ln>
                          <a:solidFill>
                            <a:schemeClr val="tx1"/>
                          </a:solidFill>
                          <a:effectLst/>
                          <a:latin typeface="Times New Roman" pitchFamily="18" charset="0"/>
                        </a:rPr>
                        <a:t>C</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800" b="0" i="0" u="none" strike="noStrike" cap="none" normalizeH="0" baseline="0" smtClean="0">
                          <a:ln>
                            <a:noFill/>
                          </a:ln>
                          <a:solidFill>
                            <a:schemeClr val="tx1"/>
                          </a:solidFill>
                          <a:effectLst/>
                          <a:latin typeface="Times New Roman" pitchFamily="18" charset="0"/>
                        </a:rPr>
                        <a:t>2,5</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800" b="0" i="0" u="none" strike="noStrike" cap="none" normalizeH="0" baseline="0" smtClean="0">
                          <a:ln>
                            <a:noFill/>
                          </a:ln>
                          <a:solidFill>
                            <a:schemeClr val="tx1"/>
                          </a:solidFill>
                          <a:effectLst/>
                          <a:latin typeface="Times New Roman" pitchFamily="18" charset="0"/>
                        </a:rPr>
                        <a:t>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800" b="0" i="0" u="none" strike="noStrike" cap="none" normalizeH="0" baseline="0" smtClean="0">
                          <a:ln>
                            <a:noFill/>
                          </a:ln>
                          <a:solidFill>
                            <a:schemeClr val="tx1"/>
                          </a:solidFill>
                          <a:effectLst/>
                          <a:latin typeface="Times New Roman" pitchFamily="18" charset="0"/>
                        </a:rPr>
                        <a:t>3,0</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800" b="0" i="0" u="none" strike="noStrike" cap="none" normalizeH="0" baseline="0" smtClean="0">
                          <a:ln>
                            <a:noFill/>
                          </a:ln>
                          <a:solidFill>
                            <a:schemeClr val="tx1"/>
                          </a:solidFill>
                          <a:effectLst/>
                          <a:latin typeface="Times New Roman" pitchFamily="18" charset="0"/>
                        </a:rPr>
                        <a:t>O</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800" b="0" i="0" u="none" strike="noStrike" cap="none" normalizeH="0" baseline="0" smtClean="0">
                          <a:ln>
                            <a:noFill/>
                          </a:ln>
                          <a:solidFill>
                            <a:schemeClr val="tx1"/>
                          </a:solidFill>
                          <a:effectLst/>
                          <a:latin typeface="Times New Roman" pitchFamily="18" charset="0"/>
                        </a:rPr>
                        <a:t>3,5</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800" b="0" i="0" u="none" strike="noStrike" cap="none" normalizeH="0" baseline="0" smtClean="0">
                          <a:ln>
                            <a:noFill/>
                          </a:ln>
                          <a:solidFill>
                            <a:schemeClr val="tx1"/>
                          </a:solidFill>
                          <a:effectLst/>
                          <a:latin typeface="Times New Roman" pitchFamily="18" charset="0"/>
                        </a:rPr>
                        <a:t>F</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800" b="0" i="0" u="none" strike="noStrike" cap="none" normalizeH="0" baseline="0" smtClean="0">
                          <a:ln>
                            <a:noFill/>
                          </a:ln>
                          <a:solidFill>
                            <a:schemeClr val="tx1"/>
                          </a:solidFill>
                          <a:effectLst/>
                          <a:latin typeface="Times New Roman" pitchFamily="18" charset="0"/>
                        </a:rPr>
                        <a:t>4,0</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800" b="0" i="0" u="none" strike="noStrike" cap="none" normalizeH="0" baseline="0" smtClean="0">
                          <a:ln>
                            <a:noFill/>
                          </a:ln>
                          <a:solidFill>
                            <a:schemeClr val="tx1"/>
                          </a:solidFill>
                          <a:effectLst/>
                          <a:latin typeface="Times New Roman" pitchFamily="18" charset="0"/>
                        </a:rPr>
                        <a:t>Ne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800" b="0" i="0" u="none" strike="noStrike" cap="none" normalizeH="0" baseline="0" smtClean="0">
                          <a:ln>
                            <a:noFill/>
                          </a:ln>
                          <a:solidFill>
                            <a:schemeClr val="tx1"/>
                          </a:solidFill>
                          <a:effectLst/>
                          <a:latin typeface="Times New Roman" pitchFamily="18" charset="0"/>
                        </a:rPr>
                        <a:t>0</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168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800" b="0" i="0" u="none" strike="noStrike" cap="none" normalizeH="0" baseline="0" smtClean="0">
                          <a:ln>
                            <a:noFill/>
                          </a:ln>
                          <a:solidFill>
                            <a:schemeClr val="tx1"/>
                          </a:solidFill>
                          <a:effectLst/>
                          <a:latin typeface="Times New Roman" pitchFamily="18" charset="0"/>
                        </a:rPr>
                        <a:t>Na</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800" b="0" i="0" u="none" strike="noStrike" cap="none" normalizeH="0" baseline="0" smtClean="0">
                          <a:ln>
                            <a:noFill/>
                          </a:ln>
                          <a:solidFill>
                            <a:schemeClr val="tx1"/>
                          </a:solidFill>
                          <a:effectLst/>
                          <a:latin typeface="Times New Roman" pitchFamily="18" charset="0"/>
                        </a:rPr>
                        <a:t>0,9</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800" b="0" i="0" u="none" strike="noStrike" cap="none" normalizeH="0" baseline="0" smtClean="0">
                          <a:ln>
                            <a:noFill/>
                          </a:ln>
                          <a:solidFill>
                            <a:schemeClr val="tx1"/>
                          </a:solidFill>
                          <a:effectLst/>
                          <a:latin typeface="Times New Roman" pitchFamily="18" charset="0"/>
                        </a:rPr>
                        <a:t>Mg</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800" b="0" i="0" u="none" strike="noStrike" cap="none" normalizeH="0" baseline="0" smtClean="0">
                          <a:ln>
                            <a:noFill/>
                          </a:ln>
                          <a:solidFill>
                            <a:schemeClr val="tx1"/>
                          </a:solidFill>
                          <a:effectLst/>
                          <a:latin typeface="Times New Roman" pitchFamily="18" charset="0"/>
                        </a:rPr>
                        <a:t>1,2</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800" b="0" i="0" u="none" strike="noStrike" cap="none" normalizeH="0" baseline="0" smtClean="0">
                          <a:ln>
                            <a:noFill/>
                          </a:ln>
                          <a:solidFill>
                            <a:schemeClr val="tx1"/>
                          </a:solidFill>
                          <a:effectLst/>
                          <a:latin typeface="Times New Roman" pitchFamily="18" charset="0"/>
                        </a:rPr>
                        <a:t>Al</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800" b="0" i="0" u="none" strike="noStrike" cap="none" normalizeH="0" baseline="0" smtClean="0">
                          <a:ln>
                            <a:noFill/>
                          </a:ln>
                          <a:solidFill>
                            <a:schemeClr val="tx1"/>
                          </a:solidFill>
                          <a:effectLst/>
                          <a:latin typeface="Times New Roman" pitchFamily="18" charset="0"/>
                        </a:rPr>
                        <a:t>1,5</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800" b="0" i="0" u="none" strike="noStrike" cap="none" normalizeH="0" baseline="0" smtClean="0">
                          <a:ln>
                            <a:noFill/>
                          </a:ln>
                          <a:solidFill>
                            <a:schemeClr val="tx1"/>
                          </a:solidFill>
                          <a:effectLst/>
                          <a:latin typeface="Times New Roman" pitchFamily="18" charset="0"/>
                        </a:rPr>
                        <a:t>Si</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800" b="0" i="0" u="none" strike="noStrike" cap="none" normalizeH="0" baseline="0" smtClean="0">
                          <a:ln>
                            <a:noFill/>
                          </a:ln>
                          <a:solidFill>
                            <a:schemeClr val="tx1"/>
                          </a:solidFill>
                          <a:effectLst/>
                          <a:latin typeface="Times New Roman" pitchFamily="18" charset="0"/>
                        </a:rPr>
                        <a:t>1,8</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800" b="0" i="0" u="none" strike="noStrike" cap="none" normalizeH="0" baseline="0" smtClean="0">
                          <a:ln>
                            <a:noFill/>
                          </a:ln>
                          <a:solidFill>
                            <a:schemeClr val="tx1"/>
                          </a:solidFill>
                          <a:effectLst/>
                          <a:latin typeface="Times New Roman" pitchFamily="18" charset="0"/>
                        </a:rPr>
                        <a:t>P</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800" b="0" i="0" u="none" strike="noStrike" cap="none" normalizeH="0" baseline="0" smtClean="0">
                          <a:ln>
                            <a:noFill/>
                          </a:ln>
                          <a:solidFill>
                            <a:schemeClr val="tx1"/>
                          </a:solidFill>
                          <a:effectLst/>
                          <a:latin typeface="Times New Roman" pitchFamily="18" charset="0"/>
                        </a:rPr>
                        <a:t>2,1</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800" b="0" i="0" u="none" strike="noStrike" cap="none" normalizeH="0" baseline="0" smtClean="0">
                          <a:ln>
                            <a:noFill/>
                          </a:ln>
                          <a:solidFill>
                            <a:schemeClr val="tx1"/>
                          </a:solidFill>
                          <a:effectLst/>
                          <a:latin typeface="Times New Roman" pitchFamily="18" charset="0"/>
                        </a:rPr>
                        <a:t>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800" b="0" i="0" u="none" strike="noStrike" cap="none" normalizeH="0" baseline="0" smtClean="0">
                          <a:ln>
                            <a:noFill/>
                          </a:ln>
                          <a:solidFill>
                            <a:schemeClr val="tx1"/>
                          </a:solidFill>
                          <a:effectLst/>
                          <a:latin typeface="Times New Roman" pitchFamily="18" charset="0"/>
                        </a:rPr>
                        <a:t>2,5</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800" b="0" i="0" u="none" strike="noStrike" cap="none" normalizeH="0" baseline="0" smtClean="0">
                          <a:ln>
                            <a:noFill/>
                          </a:ln>
                          <a:solidFill>
                            <a:schemeClr val="tx1"/>
                          </a:solidFill>
                          <a:effectLst/>
                          <a:latin typeface="Times New Roman" pitchFamily="18" charset="0"/>
                        </a:rPr>
                        <a:t>Cl</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800" b="0" i="0" u="none" strike="noStrike" cap="none" normalizeH="0" baseline="0" smtClean="0">
                          <a:ln>
                            <a:noFill/>
                          </a:ln>
                          <a:solidFill>
                            <a:schemeClr val="tx1"/>
                          </a:solidFill>
                          <a:effectLst/>
                          <a:latin typeface="Times New Roman" pitchFamily="18" charset="0"/>
                        </a:rPr>
                        <a:t>3,0</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800" b="0" i="0" u="none" strike="noStrike" cap="none" normalizeH="0" baseline="0" smtClean="0">
                          <a:ln>
                            <a:noFill/>
                          </a:ln>
                          <a:solidFill>
                            <a:schemeClr val="tx1"/>
                          </a:solidFill>
                          <a:effectLst/>
                          <a:latin typeface="Times New Roman" pitchFamily="18" charset="0"/>
                        </a:rPr>
                        <a:t>Ar</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800" b="0" i="0" u="none" strike="noStrike" cap="none" normalizeH="0" baseline="0" smtClean="0">
                          <a:ln>
                            <a:noFill/>
                          </a:ln>
                          <a:solidFill>
                            <a:schemeClr val="tx1"/>
                          </a:solidFill>
                          <a:effectLst/>
                          <a:latin typeface="Times New Roman" pitchFamily="18" charset="0"/>
                        </a:rPr>
                        <a:t>0</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
        <p:nvSpPr>
          <p:cNvPr id="82985" name="Line 41"/>
          <p:cNvSpPr>
            <a:spLocks noChangeShapeType="1"/>
          </p:cNvSpPr>
          <p:nvPr/>
        </p:nvSpPr>
        <p:spPr bwMode="auto">
          <a:xfrm flipV="1">
            <a:off x="304800" y="1828800"/>
            <a:ext cx="0" cy="3810000"/>
          </a:xfrm>
          <a:prstGeom prst="line">
            <a:avLst/>
          </a:prstGeom>
          <a:noFill/>
          <a:ln w="5715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82986" name="Line 42"/>
          <p:cNvSpPr>
            <a:spLocks noChangeShapeType="1"/>
          </p:cNvSpPr>
          <p:nvPr/>
        </p:nvSpPr>
        <p:spPr bwMode="auto">
          <a:xfrm>
            <a:off x="609600" y="5943600"/>
            <a:ext cx="7772400" cy="0"/>
          </a:xfrm>
          <a:prstGeom prst="line">
            <a:avLst/>
          </a:prstGeom>
          <a:noFill/>
          <a:ln w="5715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Tree>
  </p:cSld>
  <p:clrMapOvr>
    <a:masterClrMapping/>
  </p:clrMapOvr>
  <p:transition spd="med">
    <p:random/>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7394" name="Picture 2" descr="NaC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5188" y="2078038"/>
            <a:ext cx="7669212" cy="3332162"/>
          </a:xfrm>
          <a:prstGeom prst="rect">
            <a:avLst/>
          </a:prstGeom>
          <a:noFill/>
          <a:extLst>
            <a:ext uri="{909E8E84-426E-40DD-AFC4-6F175D3DCCD1}">
              <a14:hiddenFill xmlns:a14="http://schemas.microsoft.com/office/drawing/2010/main">
                <a:solidFill>
                  <a:srgbClr val="FFFFFF"/>
                </a:solidFill>
              </a14:hiddenFill>
            </a:ext>
          </a:extLst>
        </p:spPr>
      </p:pic>
      <p:sp>
        <p:nvSpPr>
          <p:cNvPr id="187395" name="Rectangle 3"/>
          <p:cNvSpPr>
            <a:spLocks noGrp="1" noChangeArrowheads="1"/>
          </p:cNvSpPr>
          <p:nvPr>
            <p:ph type="title"/>
          </p:nvPr>
        </p:nvSpPr>
        <p:spPr>
          <a:xfrm>
            <a:off x="685800" y="-228600"/>
            <a:ext cx="7772400" cy="1143000"/>
          </a:xfrm>
        </p:spPr>
        <p:txBody>
          <a:bodyPr/>
          <a:lstStyle/>
          <a:p>
            <a:r>
              <a:rPr lang="fr-FR" sz="3600">
                <a:solidFill>
                  <a:schemeClr val="tx1"/>
                </a:solidFill>
                <a:latin typeface="Arial" charset="0"/>
              </a:rPr>
              <a:t>La liaison ionique</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85800" y="-304800"/>
            <a:ext cx="7772400" cy="1143000"/>
          </a:xfrm>
        </p:spPr>
        <p:txBody>
          <a:bodyPr/>
          <a:lstStyle/>
          <a:p>
            <a:r>
              <a:rPr lang="fr-FR" sz="3600">
                <a:solidFill>
                  <a:srgbClr val="00FFFF"/>
                </a:solidFill>
                <a:latin typeface="Arial" charset="0"/>
              </a:rPr>
              <a:t>Dénombrement</a:t>
            </a:r>
            <a:endParaRPr lang="fr-FR" sz="3600" i="1">
              <a:solidFill>
                <a:srgbClr val="00FFFF"/>
              </a:solidFill>
              <a:latin typeface="Arial" charset="0"/>
            </a:endParaRPr>
          </a:p>
        </p:txBody>
      </p:sp>
      <p:sp>
        <p:nvSpPr>
          <p:cNvPr id="7171" name="Rectangle 3"/>
          <p:cNvSpPr>
            <a:spLocks noGrp="1" noChangeArrowheads="1"/>
          </p:cNvSpPr>
          <p:nvPr>
            <p:ph type="body" idx="1"/>
          </p:nvPr>
        </p:nvSpPr>
        <p:spPr>
          <a:solidFill>
            <a:schemeClr val="bg1"/>
          </a:solidFill>
        </p:spPr>
        <p:txBody>
          <a:bodyPr/>
          <a:lstStyle/>
          <a:p>
            <a:pPr>
              <a:buFontTx/>
              <a:buNone/>
            </a:pPr>
            <a:r>
              <a:rPr lang="fr-FR"/>
              <a:t>	A un niveau </a:t>
            </a:r>
            <a:r>
              <a:rPr lang="fr-FR" i="1"/>
              <a:t>n</a:t>
            </a:r>
            <a:r>
              <a:rPr lang="fr-FR"/>
              <a:t> donné sont associé 2</a:t>
            </a:r>
            <a:r>
              <a:rPr lang="fr-FR" i="1"/>
              <a:t>n</a:t>
            </a:r>
            <a:r>
              <a:rPr lang="fr-FR"/>
              <a:t>² états</a:t>
            </a:r>
          </a:p>
          <a:p>
            <a:pPr>
              <a:buFontTx/>
              <a:buNone/>
            </a:pPr>
            <a:r>
              <a:rPr lang="fr-FR"/>
              <a:t> </a:t>
            </a:r>
          </a:p>
          <a:p>
            <a:pPr>
              <a:buFontTx/>
              <a:buNone/>
            </a:pPr>
            <a:r>
              <a:rPr lang="fr-FR"/>
              <a:t>	0 </a:t>
            </a:r>
            <a:r>
              <a:rPr lang="fr-FR">
                <a:sym typeface="Symbol" pitchFamily="18" charset="2"/>
              </a:rPr>
              <a:t> </a:t>
            </a:r>
            <a:r>
              <a:rPr lang="fr-FR" i="1">
                <a:sym typeface="Symbol" pitchFamily="18" charset="2"/>
              </a:rPr>
              <a:t>l</a:t>
            </a:r>
            <a:r>
              <a:rPr lang="fr-FR">
                <a:sym typeface="Symbol" pitchFamily="18" charset="2"/>
              </a:rPr>
              <a:t>  n-1  ;</a:t>
            </a:r>
            <a:r>
              <a:rPr lang="fr-FR" i="1">
                <a:sym typeface="Symbol" pitchFamily="18" charset="2"/>
              </a:rPr>
              <a:t>  </a:t>
            </a:r>
            <a:r>
              <a:rPr lang="fr-FR"/>
              <a:t>-</a:t>
            </a:r>
            <a:r>
              <a:rPr lang="fr-FR" i="1"/>
              <a:t>l</a:t>
            </a:r>
            <a:r>
              <a:rPr lang="fr-FR"/>
              <a:t> </a:t>
            </a:r>
            <a:r>
              <a:rPr lang="fr-FR">
                <a:sym typeface="Symbol" pitchFamily="18" charset="2"/>
              </a:rPr>
              <a:t> </a:t>
            </a:r>
            <a:r>
              <a:rPr lang="fr-FR" i="1">
                <a:sym typeface="Symbol" pitchFamily="18" charset="2"/>
              </a:rPr>
              <a:t>m</a:t>
            </a:r>
            <a:r>
              <a:rPr lang="fr-FR">
                <a:sym typeface="Symbol" pitchFamily="18" charset="2"/>
              </a:rPr>
              <a:t>  +</a:t>
            </a:r>
            <a:r>
              <a:rPr lang="fr-FR" i="1">
                <a:sym typeface="Symbol" pitchFamily="18" charset="2"/>
              </a:rPr>
              <a:t>l  </a:t>
            </a:r>
            <a:r>
              <a:rPr lang="fr-FR">
                <a:sym typeface="Symbol" pitchFamily="18" charset="2"/>
              </a:rPr>
              <a:t>;</a:t>
            </a:r>
            <a:r>
              <a:rPr lang="fr-FR" i="1">
                <a:sym typeface="Symbol" pitchFamily="18" charset="2"/>
              </a:rPr>
              <a:t>  </a:t>
            </a:r>
            <a:r>
              <a:rPr lang="fr-FR" i="1"/>
              <a:t>m</a:t>
            </a:r>
            <a:r>
              <a:rPr lang="fr-FR" i="1" baseline="-25000"/>
              <a:t>s</a:t>
            </a:r>
            <a:r>
              <a:rPr lang="fr-FR"/>
              <a:t> = </a:t>
            </a:r>
            <a:r>
              <a:rPr lang="fr-FR">
                <a:sym typeface="Symbol" pitchFamily="18" charset="2"/>
              </a:rPr>
              <a:t> ½ </a:t>
            </a:r>
          </a:p>
          <a:p>
            <a:pPr>
              <a:buFontTx/>
              <a:buNone/>
            </a:pPr>
            <a:endParaRPr lang="fr-FR">
              <a:sym typeface="Symbol" pitchFamily="18" charset="2"/>
            </a:endParaRPr>
          </a:p>
          <a:p>
            <a:pPr>
              <a:buFontTx/>
              <a:buNone/>
            </a:pPr>
            <a:r>
              <a:rPr lang="fr-FR">
                <a:sym typeface="Symbol" pitchFamily="18" charset="2"/>
              </a:rPr>
              <a:t>	</a:t>
            </a:r>
            <a:r>
              <a:rPr lang="fr-FR" i="1">
                <a:sym typeface="Symbol" pitchFamily="18" charset="2"/>
              </a:rPr>
              <a:t>n</a:t>
            </a:r>
            <a:r>
              <a:rPr lang="fr-FR">
                <a:sym typeface="Symbol" pitchFamily="18" charset="2"/>
              </a:rPr>
              <a:t> = 1  2 états      ;    </a:t>
            </a:r>
            <a:r>
              <a:rPr lang="fr-FR" i="1">
                <a:sym typeface="Symbol" pitchFamily="18" charset="2"/>
              </a:rPr>
              <a:t>n</a:t>
            </a:r>
            <a:r>
              <a:rPr lang="fr-FR">
                <a:sym typeface="Symbol" pitchFamily="18" charset="2"/>
              </a:rPr>
              <a:t> = 2  8 états </a:t>
            </a:r>
          </a:p>
          <a:p>
            <a:pPr>
              <a:buFontTx/>
              <a:buNone/>
            </a:pPr>
            <a:r>
              <a:rPr lang="fr-FR">
                <a:sym typeface="Symbol" pitchFamily="18" charset="2"/>
              </a:rPr>
              <a:t>	</a:t>
            </a:r>
            <a:r>
              <a:rPr lang="fr-FR" i="1">
                <a:sym typeface="Symbol" pitchFamily="18" charset="2"/>
              </a:rPr>
              <a:t>n</a:t>
            </a:r>
            <a:r>
              <a:rPr lang="fr-FR">
                <a:sym typeface="Symbol" pitchFamily="18" charset="2"/>
              </a:rPr>
              <a:t> = 3  18 états    ;    </a:t>
            </a:r>
            <a:r>
              <a:rPr lang="fr-FR" i="1">
                <a:sym typeface="Symbol" pitchFamily="18" charset="2"/>
              </a:rPr>
              <a:t>n</a:t>
            </a:r>
            <a:r>
              <a:rPr lang="fr-FR">
                <a:sym typeface="Symbol" pitchFamily="18" charset="2"/>
              </a:rPr>
              <a:t> = 4  32 états </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28354" name="Picture 2" descr="NaCl"/>
          <p:cNvPicPr>
            <a:picLocks noChangeAspect="1" noChangeArrowheads="1"/>
          </p:cNvPicPr>
          <p:nvPr/>
        </p:nvPicPr>
        <p:blipFill>
          <a:blip r:embed="rId2">
            <a:extLst>
              <a:ext uri="{28A0092B-C50C-407E-A947-70E740481C1C}">
                <a14:useLocalDpi xmlns:a14="http://schemas.microsoft.com/office/drawing/2010/main" val="0"/>
              </a:ext>
            </a:extLst>
          </a:blip>
          <a:srcRect b="11482"/>
          <a:stretch>
            <a:fillRect/>
          </a:stretch>
        </p:blipFill>
        <p:spPr bwMode="auto">
          <a:xfrm>
            <a:off x="457200" y="1752600"/>
            <a:ext cx="8418513" cy="3238500"/>
          </a:xfrm>
          <a:prstGeom prst="rect">
            <a:avLst/>
          </a:prstGeom>
          <a:solidFill>
            <a:schemeClr val="bg1"/>
          </a:solidFill>
        </p:spPr>
      </p:pic>
      <p:sp>
        <p:nvSpPr>
          <p:cNvPr id="228355" name="Rectangle 3"/>
          <p:cNvSpPr>
            <a:spLocks noGrp="1" noChangeArrowheads="1"/>
          </p:cNvSpPr>
          <p:nvPr>
            <p:ph type="title"/>
          </p:nvPr>
        </p:nvSpPr>
        <p:spPr>
          <a:xfrm>
            <a:off x="685800" y="-228600"/>
            <a:ext cx="7772400" cy="1143000"/>
          </a:xfrm>
        </p:spPr>
        <p:txBody>
          <a:bodyPr/>
          <a:lstStyle/>
          <a:p>
            <a:r>
              <a:rPr lang="fr-FR" sz="3600">
                <a:solidFill>
                  <a:srgbClr val="00FFFF"/>
                </a:solidFill>
                <a:latin typeface="Arial" charset="0"/>
              </a:rPr>
              <a:t>La liaison ionique</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9378" name="Rectangle 2"/>
          <p:cNvSpPr>
            <a:spLocks noGrp="1" noChangeArrowheads="1"/>
          </p:cNvSpPr>
          <p:nvPr>
            <p:ph type="title"/>
          </p:nvPr>
        </p:nvSpPr>
        <p:spPr>
          <a:xfrm>
            <a:off x="0" y="0"/>
            <a:ext cx="9144000" cy="838200"/>
          </a:xfrm>
          <a:solidFill>
            <a:schemeClr val="tx1"/>
          </a:solidFill>
        </p:spPr>
        <p:txBody>
          <a:bodyPr/>
          <a:lstStyle/>
          <a:p>
            <a:r>
              <a:rPr lang="fr-FR" sz="3600">
                <a:solidFill>
                  <a:srgbClr val="00FFFF"/>
                </a:solidFill>
                <a:latin typeface="Arial" charset="0"/>
              </a:rPr>
              <a:t>La liaison ionique</a:t>
            </a:r>
          </a:p>
        </p:txBody>
      </p:sp>
      <p:sp>
        <p:nvSpPr>
          <p:cNvPr id="229379" name="Rectangle 3"/>
          <p:cNvSpPr>
            <a:spLocks noGrp="1" noChangeArrowheads="1"/>
          </p:cNvSpPr>
          <p:nvPr>
            <p:ph type="body" sz="half" idx="2"/>
          </p:nvPr>
        </p:nvSpPr>
        <p:spPr>
          <a:xfrm>
            <a:off x="0" y="838200"/>
            <a:ext cx="9144000" cy="1828800"/>
          </a:xfrm>
          <a:solidFill>
            <a:schemeClr val="tx1"/>
          </a:solidFill>
        </p:spPr>
        <p:txBody>
          <a:bodyPr/>
          <a:lstStyle/>
          <a:p>
            <a:pPr marL="0" indent="0" algn="ctr">
              <a:buFontTx/>
              <a:buNone/>
            </a:pPr>
            <a:r>
              <a:rPr lang="fr-FR" sz="2000">
                <a:solidFill>
                  <a:schemeClr val="bg1"/>
                </a:solidFill>
              </a:rPr>
              <a:t>Lorsque deux atomes liés ont des électronégativités très différentes, la liaison covalente est totalement dissymétrique. L’un des atomes transfère quasiment son (ses) électron (s) à l’autre et chacun des atomes devient un ion. L’attraction électrostatique qui en résulte n’est plus orientée et, tout comme pour les métaux, les ions formés se rassemblent en structures géométriques correspondant à l’empilement maximum. </a:t>
            </a:r>
          </a:p>
        </p:txBody>
      </p:sp>
      <p:sp>
        <p:nvSpPr>
          <p:cNvPr id="229380" name="Text Box 4"/>
          <p:cNvSpPr txBox="1">
            <a:spLocks noChangeArrowheads="1"/>
          </p:cNvSpPr>
          <p:nvPr/>
        </p:nvSpPr>
        <p:spPr bwMode="auto">
          <a:xfrm>
            <a:off x="7451725" y="2657475"/>
            <a:ext cx="1841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sz="2800"/>
          </a:p>
        </p:txBody>
      </p:sp>
      <p:grpSp>
        <p:nvGrpSpPr>
          <p:cNvPr id="229381" name="Group 5"/>
          <p:cNvGrpSpPr>
            <a:grpSpLocks/>
          </p:cNvGrpSpPr>
          <p:nvPr/>
        </p:nvGrpSpPr>
        <p:grpSpPr bwMode="auto">
          <a:xfrm>
            <a:off x="304800" y="2743200"/>
            <a:ext cx="8534400" cy="3938588"/>
            <a:chOff x="192" y="1728"/>
            <a:chExt cx="5376" cy="2481"/>
          </a:xfrm>
        </p:grpSpPr>
        <p:grpSp>
          <p:nvGrpSpPr>
            <p:cNvPr id="229382" name="Group 6"/>
            <p:cNvGrpSpPr>
              <a:grpSpLocks/>
            </p:cNvGrpSpPr>
            <p:nvPr/>
          </p:nvGrpSpPr>
          <p:grpSpPr bwMode="auto">
            <a:xfrm>
              <a:off x="192" y="1728"/>
              <a:ext cx="5376" cy="2481"/>
              <a:chOff x="192" y="1728"/>
              <a:chExt cx="5376" cy="2481"/>
            </a:xfrm>
          </p:grpSpPr>
          <p:grpSp>
            <p:nvGrpSpPr>
              <p:cNvPr id="229383" name="Group 7"/>
              <p:cNvGrpSpPr>
                <a:grpSpLocks/>
              </p:cNvGrpSpPr>
              <p:nvPr/>
            </p:nvGrpSpPr>
            <p:grpSpPr bwMode="auto">
              <a:xfrm>
                <a:off x="3072" y="1968"/>
                <a:ext cx="2496" cy="1824"/>
                <a:chOff x="2928" y="1824"/>
                <a:chExt cx="3312" cy="2016"/>
              </a:xfrm>
            </p:grpSpPr>
            <p:grpSp>
              <p:nvGrpSpPr>
                <p:cNvPr id="229384" name="Group 8"/>
                <p:cNvGrpSpPr>
                  <a:grpSpLocks/>
                </p:cNvGrpSpPr>
                <p:nvPr/>
              </p:nvGrpSpPr>
              <p:grpSpPr bwMode="auto">
                <a:xfrm>
                  <a:off x="2928" y="1824"/>
                  <a:ext cx="1488" cy="672"/>
                  <a:chOff x="3504" y="1824"/>
                  <a:chExt cx="1488" cy="672"/>
                </a:xfrm>
              </p:grpSpPr>
              <p:sp>
                <p:nvSpPr>
                  <p:cNvPr id="229385" name="Oval 9"/>
                  <p:cNvSpPr>
                    <a:spLocks noChangeArrowheads="1"/>
                  </p:cNvSpPr>
                  <p:nvPr/>
                </p:nvSpPr>
                <p:spPr bwMode="auto">
                  <a:xfrm>
                    <a:off x="3504" y="2304"/>
                    <a:ext cx="240" cy="192"/>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29386" name="Oval 10"/>
                  <p:cNvSpPr>
                    <a:spLocks noChangeArrowheads="1"/>
                  </p:cNvSpPr>
                  <p:nvPr/>
                </p:nvSpPr>
                <p:spPr bwMode="auto">
                  <a:xfrm>
                    <a:off x="4128" y="2064"/>
                    <a:ext cx="240" cy="192"/>
                  </a:xfrm>
                  <a:prstGeom prst="ellipse">
                    <a:avLst/>
                  </a:prstGeom>
                  <a:solidFill>
                    <a:srgbClr val="FF0000"/>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29387" name="Oval 11"/>
                  <p:cNvSpPr>
                    <a:spLocks noChangeArrowheads="1"/>
                  </p:cNvSpPr>
                  <p:nvPr/>
                </p:nvSpPr>
                <p:spPr bwMode="auto">
                  <a:xfrm>
                    <a:off x="4752" y="1824"/>
                    <a:ext cx="240" cy="192"/>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29388" name="Line 12"/>
                  <p:cNvSpPr>
                    <a:spLocks noChangeShapeType="1"/>
                  </p:cNvSpPr>
                  <p:nvPr/>
                </p:nvSpPr>
                <p:spPr bwMode="auto">
                  <a:xfrm flipV="1">
                    <a:off x="3744" y="2208"/>
                    <a:ext cx="384" cy="144"/>
                  </a:xfrm>
                  <a:prstGeom prst="line">
                    <a:avLst/>
                  </a:prstGeom>
                  <a:noFill/>
                  <a:ln w="2857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29389" name="Line 13"/>
                  <p:cNvSpPr>
                    <a:spLocks noChangeShapeType="1"/>
                  </p:cNvSpPr>
                  <p:nvPr/>
                </p:nvSpPr>
                <p:spPr bwMode="auto">
                  <a:xfrm flipV="1">
                    <a:off x="4368" y="1968"/>
                    <a:ext cx="384" cy="144"/>
                  </a:xfrm>
                  <a:prstGeom prst="line">
                    <a:avLst/>
                  </a:prstGeom>
                  <a:noFill/>
                  <a:ln w="2857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grpSp>
              <p:nvGrpSpPr>
                <p:cNvPr id="229390" name="Group 14"/>
                <p:cNvGrpSpPr>
                  <a:grpSpLocks/>
                </p:cNvGrpSpPr>
                <p:nvPr/>
              </p:nvGrpSpPr>
              <p:grpSpPr bwMode="auto">
                <a:xfrm>
                  <a:off x="3840" y="1824"/>
                  <a:ext cx="1488" cy="672"/>
                  <a:chOff x="3792" y="1920"/>
                  <a:chExt cx="1488" cy="672"/>
                </a:xfrm>
              </p:grpSpPr>
              <p:sp>
                <p:nvSpPr>
                  <p:cNvPr id="229391" name="Oval 15"/>
                  <p:cNvSpPr>
                    <a:spLocks noChangeArrowheads="1"/>
                  </p:cNvSpPr>
                  <p:nvPr/>
                </p:nvSpPr>
                <p:spPr bwMode="auto">
                  <a:xfrm>
                    <a:off x="3792" y="2400"/>
                    <a:ext cx="240" cy="192"/>
                  </a:xfrm>
                  <a:prstGeom prst="ellipse">
                    <a:avLst/>
                  </a:prstGeom>
                  <a:solidFill>
                    <a:srgbClr val="FF0000"/>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29392" name="Oval 16"/>
                  <p:cNvSpPr>
                    <a:spLocks noChangeArrowheads="1"/>
                  </p:cNvSpPr>
                  <p:nvPr/>
                </p:nvSpPr>
                <p:spPr bwMode="auto">
                  <a:xfrm>
                    <a:off x="4416" y="2160"/>
                    <a:ext cx="240" cy="192"/>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29393" name="Oval 17"/>
                  <p:cNvSpPr>
                    <a:spLocks noChangeArrowheads="1"/>
                  </p:cNvSpPr>
                  <p:nvPr/>
                </p:nvSpPr>
                <p:spPr bwMode="auto">
                  <a:xfrm>
                    <a:off x="5040" y="1920"/>
                    <a:ext cx="240" cy="192"/>
                  </a:xfrm>
                  <a:prstGeom prst="ellipse">
                    <a:avLst/>
                  </a:prstGeom>
                  <a:solidFill>
                    <a:srgbClr val="FF0000"/>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29394" name="Line 18"/>
                  <p:cNvSpPr>
                    <a:spLocks noChangeShapeType="1"/>
                  </p:cNvSpPr>
                  <p:nvPr/>
                </p:nvSpPr>
                <p:spPr bwMode="auto">
                  <a:xfrm flipV="1">
                    <a:off x="4032" y="2304"/>
                    <a:ext cx="384" cy="144"/>
                  </a:xfrm>
                  <a:prstGeom prst="line">
                    <a:avLst/>
                  </a:prstGeom>
                  <a:noFill/>
                  <a:ln w="2857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29395" name="Line 19"/>
                  <p:cNvSpPr>
                    <a:spLocks noChangeShapeType="1"/>
                  </p:cNvSpPr>
                  <p:nvPr/>
                </p:nvSpPr>
                <p:spPr bwMode="auto">
                  <a:xfrm flipV="1">
                    <a:off x="4656" y="2064"/>
                    <a:ext cx="384" cy="144"/>
                  </a:xfrm>
                  <a:prstGeom prst="line">
                    <a:avLst/>
                  </a:prstGeom>
                  <a:noFill/>
                  <a:ln w="2857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grpSp>
              <p:nvGrpSpPr>
                <p:cNvPr id="229396" name="Group 20"/>
                <p:cNvGrpSpPr>
                  <a:grpSpLocks/>
                </p:cNvGrpSpPr>
                <p:nvPr/>
              </p:nvGrpSpPr>
              <p:grpSpPr bwMode="auto">
                <a:xfrm>
                  <a:off x="4752" y="1824"/>
                  <a:ext cx="1488" cy="672"/>
                  <a:chOff x="3504" y="1824"/>
                  <a:chExt cx="1488" cy="672"/>
                </a:xfrm>
              </p:grpSpPr>
              <p:sp>
                <p:nvSpPr>
                  <p:cNvPr id="229397" name="Oval 21"/>
                  <p:cNvSpPr>
                    <a:spLocks noChangeArrowheads="1"/>
                  </p:cNvSpPr>
                  <p:nvPr/>
                </p:nvSpPr>
                <p:spPr bwMode="auto">
                  <a:xfrm>
                    <a:off x="3504" y="2304"/>
                    <a:ext cx="240" cy="192"/>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29398" name="Oval 22"/>
                  <p:cNvSpPr>
                    <a:spLocks noChangeArrowheads="1"/>
                  </p:cNvSpPr>
                  <p:nvPr/>
                </p:nvSpPr>
                <p:spPr bwMode="auto">
                  <a:xfrm>
                    <a:off x="4128" y="2064"/>
                    <a:ext cx="240" cy="192"/>
                  </a:xfrm>
                  <a:prstGeom prst="ellipse">
                    <a:avLst/>
                  </a:prstGeom>
                  <a:solidFill>
                    <a:srgbClr val="FF0000"/>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29399" name="Oval 23"/>
                  <p:cNvSpPr>
                    <a:spLocks noChangeArrowheads="1"/>
                  </p:cNvSpPr>
                  <p:nvPr/>
                </p:nvSpPr>
                <p:spPr bwMode="auto">
                  <a:xfrm>
                    <a:off x="4752" y="1824"/>
                    <a:ext cx="240" cy="192"/>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29400" name="Line 24"/>
                  <p:cNvSpPr>
                    <a:spLocks noChangeShapeType="1"/>
                  </p:cNvSpPr>
                  <p:nvPr/>
                </p:nvSpPr>
                <p:spPr bwMode="auto">
                  <a:xfrm flipV="1">
                    <a:off x="3744" y="2208"/>
                    <a:ext cx="384" cy="144"/>
                  </a:xfrm>
                  <a:prstGeom prst="line">
                    <a:avLst/>
                  </a:prstGeom>
                  <a:noFill/>
                  <a:ln w="2857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29401" name="Line 25"/>
                  <p:cNvSpPr>
                    <a:spLocks noChangeShapeType="1"/>
                  </p:cNvSpPr>
                  <p:nvPr/>
                </p:nvSpPr>
                <p:spPr bwMode="auto">
                  <a:xfrm flipV="1">
                    <a:off x="4368" y="1968"/>
                    <a:ext cx="384" cy="144"/>
                  </a:xfrm>
                  <a:prstGeom prst="line">
                    <a:avLst/>
                  </a:prstGeom>
                  <a:noFill/>
                  <a:ln w="2857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grpSp>
              <p:nvGrpSpPr>
                <p:cNvPr id="229402" name="Group 26"/>
                <p:cNvGrpSpPr>
                  <a:grpSpLocks/>
                </p:cNvGrpSpPr>
                <p:nvPr/>
              </p:nvGrpSpPr>
              <p:grpSpPr bwMode="auto">
                <a:xfrm>
                  <a:off x="3840" y="2496"/>
                  <a:ext cx="1488" cy="672"/>
                  <a:chOff x="3504" y="1824"/>
                  <a:chExt cx="1488" cy="672"/>
                </a:xfrm>
              </p:grpSpPr>
              <p:sp>
                <p:nvSpPr>
                  <p:cNvPr id="229403" name="Oval 27"/>
                  <p:cNvSpPr>
                    <a:spLocks noChangeArrowheads="1"/>
                  </p:cNvSpPr>
                  <p:nvPr/>
                </p:nvSpPr>
                <p:spPr bwMode="auto">
                  <a:xfrm>
                    <a:off x="3504" y="2304"/>
                    <a:ext cx="240" cy="192"/>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29404" name="Oval 28"/>
                  <p:cNvSpPr>
                    <a:spLocks noChangeArrowheads="1"/>
                  </p:cNvSpPr>
                  <p:nvPr/>
                </p:nvSpPr>
                <p:spPr bwMode="auto">
                  <a:xfrm>
                    <a:off x="4128" y="2064"/>
                    <a:ext cx="240" cy="192"/>
                  </a:xfrm>
                  <a:prstGeom prst="ellipse">
                    <a:avLst/>
                  </a:prstGeom>
                  <a:solidFill>
                    <a:srgbClr val="FF0000"/>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29405" name="Oval 29"/>
                  <p:cNvSpPr>
                    <a:spLocks noChangeArrowheads="1"/>
                  </p:cNvSpPr>
                  <p:nvPr/>
                </p:nvSpPr>
                <p:spPr bwMode="auto">
                  <a:xfrm>
                    <a:off x="4752" y="1824"/>
                    <a:ext cx="240" cy="192"/>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29406" name="Line 30"/>
                  <p:cNvSpPr>
                    <a:spLocks noChangeShapeType="1"/>
                  </p:cNvSpPr>
                  <p:nvPr/>
                </p:nvSpPr>
                <p:spPr bwMode="auto">
                  <a:xfrm flipV="1">
                    <a:off x="3744" y="2208"/>
                    <a:ext cx="384" cy="144"/>
                  </a:xfrm>
                  <a:prstGeom prst="line">
                    <a:avLst/>
                  </a:prstGeom>
                  <a:noFill/>
                  <a:ln w="2857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29407" name="Line 31"/>
                  <p:cNvSpPr>
                    <a:spLocks noChangeShapeType="1"/>
                  </p:cNvSpPr>
                  <p:nvPr/>
                </p:nvSpPr>
                <p:spPr bwMode="auto">
                  <a:xfrm flipV="1">
                    <a:off x="4368" y="1968"/>
                    <a:ext cx="384" cy="144"/>
                  </a:xfrm>
                  <a:prstGeom prst="line">
                    <a:avLst/>
                  </a:prstGeom>
                  <a:noFill/>
                  <a:ln w="2857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grpSp>
              <p:nvGrpSpPr>
                <p:cNvPr id="229408" name="Group 32"/>
                <p:cNvGrpSpPr>
                  <a:grpSpLocks/>
                </p:cNvGrpSpPr>
                <p:nvPr/>
              </p:nvGrpSpPr>
              <p:grpSpPr bwMode="auto">
                <a:xfrm>
                  <a:off x="2928" y="2496"/>
                  <a:ext cx="1488" cy="672"/>
                  <a:chOff x="3792" y="1920"/>
                  <a:chExt cx="1488" cy="672"/>
                </a:xfrm>
              </p:grpSpPr>
              <p:sp>
                <p:nvSpPr>
                  <p:cNvPr id="229409" name="Oval 33"/>
                  <p:cNvSpPr>
                    <a:spLocks noChangeArrowheads="1"/>
                  </p:cNvSpPr>
                  <p:nvPr/>
                </p:nvSpPr>
                <p:spPr bwMode="auto">
                  <a:xfrm>
                    <a:off x="3792" y="2400"/>
                    <a:ext cx="240" cy="192"/>
                  </a:xfrm>
                  <a:prstGeom prst="ellipse">
                    <a:avLst/>
                  </a:prstGeom>
                  <a:solidFill>
                    <a:srgbClr val="FF0000"/>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29410" name="Oval 34"/>
                  <p:cNvSpPr>
                    <a:spLocks noChangeArrowheads="1"/>
                  </p:cNvSpPr>
                  <p:nvPr/>
                </p:nvSpPr>
                <p:spPr bwMode="auto">
                  <a:xfrm>
                    <a:off x="4416" y="2160"/>
                    <a:ext cx="240" cy="192"/>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29411" name="Oval 35"/>
                  <p:cNvSpPr>
                    <a:spLocks noChangeArrowheads="1"/>
                  </p:cNvSpPr>
                  <p:nvPr/>
                </p:nvSpPr>
                <p:spPr bwMode="auto">
                  <a:xfrm>
                    <a:off x="5040" y="1920"/>
                    <a:ext cx="240" cy="192"/>
                  </a:xfrm>
                  <a:prstGeom prst="ellipse">
                    <a:avLst/>
                  </a:prstGeom>
                  <a:solidFill>
                    <a:srgbClr val="FF0000"/>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29412" name="Line 36"/>
                  <p:cNvSpPr>
                    <a:spLocks noChangeShapeType="1"/>
                  </p:cNvSpPr>
                  <p:nvPr/>
                </p:nvSpPr>
                <p:spPr bwMode="auto">
                  <a:xfrm flipV="1">
                    <a:off x="4032" y="2304"/>
                    <a:ext cx="384" cy="144"/>
                  </a:xfrm>
                  <a:prstGeom prst="line">
                    <a:avLst/>
                  </a:prstGeom>
                  <a:noFill/>
                  <a:ln w="2857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29413" name="Line 37"/>
                  <p:cNvSpPr>
                    <a:spLocks noChangeShapeType="1"/>
                  </p:cNvSpPr>
                  <p:nvPr/>
                </p:nvSpPr>
                <p:spPr bwMode="auto">
                  <a:xfrm flipV="1">
                    <a:off x="4656" y="2064"/>
                    <a:ext cx="384" cy="144"/>
                  </a:xfrm>
                  <a:prstGeom prst="line">
                    <a:avLst/>
                  </a:prstGeom>
                  <a:noFill/>
                  <a:ln w="2857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grpSp>
              <p:nvGrpSpPr>
                <p:cNvPr id="229414" name="Group 38"/>
                <p:cNvGrpSpPr>
                  <a:grpSpLocks/>
                </p:cNvGrpSpPr>
                <p:nvPr/>
              </p:nvGrpSpPr>
              <p:grpSpPr bwMode="auto">
                <a:xfrm>
                  <a:off x="4752" y="2496"/>
                  <a:ext cx="1488" cy="672"/>
                  <a:chOff x="3792" y="1920"/>
                  <a:chExt cx="1488" cy="672"/>
                </a:xfrm>
              </p:grpSpPr>
              <p:sp>
                <p:nvSpPr>
                  <p:cNvPr id="229415" name="Oval 39"/>
                  <p:cNvSpPr>
                    <a:spLocks noChangeArrowheads="1"/>
                  </p:cNvSpPr>
                  <p:nvPr/>
                </p:nvSpPr>
                <p:spPr bwMode="auto">
                  <a:xfrm>
                    <a:off x="3792" y="2400"/>
                    <a:ext cx="240" cy="192"/>
                  </a:xfrm>
                  <a:prstGeom prst="ellipse">
                    <a:avLst/>
                  </a:prstGeom>
                  <a:solidFill>
                    <a:srgbClr val="FF0000"/>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29416" name="Oval 40"/>
                  <p:cNvSpPr>
                    <a:spLocks noChangeArrowheads="1"/>
                  </p:cNvSpPr>
                  <p:nvPr/>
                </p:nvSpPr>
                <p:spPr bwMode="auto">
                  <a:xfrm>
                    <a:off x="4416" y="2160"/>
                    <a:ext cx="240" cy="192"/>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29417" name="Oval 41"/>
                  <p:cNvSpPr>
                    <a:spLocks noChangeArrowheads="1"/>
                  </p:cNvSpPr>
                  <p:nvPr/>
                </p:nvSpPr>
                <p:spPr bwMode="auto">
                  <a:xfrm>
                    <a:off x="5040" y="1920"/>
                    <a:ext cx="240" cy="192"/>
                  </a:xfrm>
                  <a:prstGeom prst="ellipse">
                    <a:avLst/>
                  </a:prstGeom>
                  <a:solidFill>
                    <a:srgbClr val="FF0000"/>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29418" name="Line 42"/>
                  <p:cNvSpPr>
                    <a:spLocks noChangeShapeType="1"/>
                  </p:cNvSpPr>
                  <p:nvPr/>
                </p:nvSpPr>
                <p:spPr bwMode="auto">
                  <a:xfrm flipV="1">
                    <a:off x="4032" y="2304"/>
                    <a:ext cx="384" cy="144"/>
                  </a:xfrm>
                  <a:prstGeom prst="line">
                    <a:avLst/>
                  </a:prstGeom>
                  <a:noFill/>
                  <a:ln w="2857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29419" name="Line 43"/>
                  <p:cNvSpPr>
                    <a:spLocks noChangeShapeType="1"/>
                  </p:cNvSpPr>
                  <p:nvPr/>
                </p:nvSpPr>
                <p:spPr bwMode="auto">
                  <a:xfrm flipV="1">
                    <a:off x="4656" y="2064"/>
                    <a:ext cx="384" cy="144"/>
                  </a:xfrm>
                  <a:prstGeom prst="line">
                    <a:avLst/>
                  </a:prstGeom>
                  <a:noFill/>
                  <a:ln w="2857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sp>
              <p:nvSpPr>
                <p:cNvPr id="229420" name="Line 44"/>
                <p:cNvSpPr>
                  <a:spLocks noChangeShapeType="1"/>
                </p:cNvSpPr>
                <p:nvPr/>
              </p:nvSpPr>
              <p:spPr bwMode="auto">
                <a:xfrm flipV="1">
                  <a:off x="3792" y="2160"/>
                  <a:ext cx="672" cy="0"/>
                </a:xfrm>
                <a:prstGeom prst="line">
                  <a:avLst/>
                </a:prstGeom>
                <a:noFill/>
                <a:ln w="28575">
                  <a:solidFill>
                    <a:schemeClr val="tx1"/>
                  </a:solidFill>
                  <a:prstDash val="lg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29421" name="Line 45"/>
                <p:cNvSpPr>
                  <a:spLocks noChangeShapeType="1"/>
                </p:cNvSpPr>
                <p:nvPr/>
              </p:nvSpPr>
              <p:spPr bwMode="auto">
                <a:xfrm flipV="1">
                  <a:off x="3168" y="2400"/>
                  <a:ext cx="672" cy="0"/>
                </a:xfrm>
                <a:prstGeom prst="line">
                  <a:avLst/>
                </a:prstGeom>
                <a:noFill/>
                <a:ln w="2857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29422" name="Line 46"/>
                <p:cNvSpPr>
                  <a:spLocks noChangeShapeType="1"/>
                </p:cNvSpPr>
                <p:nvPr/>
              </p:nvSpPr>
              <p:spPr bwMode="auto">
                <a:xfrm flipV="1">
                  <a:off x="3168" y="3072"/>
                  <a:ext cx="672" cy="0"/>
                </a:xfrm>
                <a:prstGeom prst="line">
                  <a:avLst/>
                </a:prstGeom>
                <a:noFill/>
                <a:ln w="2857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29423" name="Line 47"/>
                <p:cNvSpPr>
                  <a:spLocks noChangeShapeType="1"/>
                </p:cNvSpPr>
                <p:nvPr/>
              </p:nvSpPr>
              <p:spPr bwMode="auto">
                <a:xfrm flipV="1">
                  <a:off x="4080" y="2400"/>
                  <a:ext cx="672" cy="0"/>
                </a:xfrm>
                <a:prstGeom prst="line">
                  <a:avLst/>
                </a:prstGeom>
                <a:noFill/>
                <a:ln w="2857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29424" name="Line 48"/>
                <p:cNvSpPr>
                  <a:spLocks noChangeShapeType="1"/>
                </p:cNvSpPr>
                <p:nvPr/>
              </p:nvSpPr>
              <p:spPr bwMode="auto">
                <a:xfrm flipV="1">
                  <a:off x="4080" y="3072"/>
                  <a:ext cx="672" cy="0"/>
                </a:xfrm>
                <a:prstGeom prst="line">
                  <a:avLst/>
                </a:prstGeom>
                <a:noFill/>
                <a:ln w="2857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29425" name="Line 49"/>
                <p:cNvSpPr>
                  <a:spLocks noChangeShapeType="1"/>
                </p:cNvSpPr>
                <p:nvPr/>
              </p:nvSpPr>
              <p:spPr bwMode="auto">
                <a:xfrm flipV="1">
                  <a:off x="4416" y="1920"/>
                  <a:ext cx="672" cy="0"/>
                </a:xfrm>
                <a:prstGeom prst="line">
                  <a:avLst/>
                </a:prstGeom>
                <a:noFill/>
                <a:ln w="28575">
                  <a:solidFill>
                    <a:schemeClr val="tx1"/>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29426" name="Line 50"/>
                <p:cNvSpPr>
                  <a:spLocks noChangeShapeType="1"/>
                </p:cNvSpPr>
                <p:nvPr/>
              </p:nvSpPr>
              <p:spPr bwMode="auto">
                <a:xfrm flipV="1">
                  <a:off x="5328" y="1920"/>
                  <a:ext cx="672" cy="0"/>
                </a:xfrm>
                <a:prstGeom prst="line">
                  <a:avLst/>
                </a:prstGeom>
                <a:noFill/>
                <a:ln w="28575">
                  <a:solidFill>
                    <a:schemeClr val="tx1"/>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29427" name="Line 51"/>
                <p:cNvSpPr>
                  <a:spLocks noChangeShapeType="1"/>
                </p:cNvSpPr>
                <p:nvPr/>
              </p:nvSpPr>
              <p:spPr bwMode="auto">
                <a:xfrm flipV="1">
                  <a:off x="4416" y="2592"/>
                  <a:ext cx="672" cy="0"/>
                </a:xfrm>
                <a:prstGeom prst="line">
                  <a:avLst/>
                </a:prstGeom>
                <a:noFill/>
                <a:ln w="28575">
                  <a:solidFill>
                    <a:schemeClr val="tx1"/>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29428" name="Line 52"/>
                <p:cNvSpPr>
                  <a:spLocks noChangeShapeType="1"/>
                </p:cNvSpPr>
                <p:nvPr/>
              </p:nvSpPr>
              <p:spPr bwMode="auto">
                <a:xfrm flipV="1">
                  <a:off x="5328" y="2592"/>
                  <a:ext cx="672" cy="0"/>
                </a:xfrm>
                <a:prstGeom prst="line">
                  <a:avLst/>
                </a:prstGeom>
                <a:noFill/>
                <a:ln w="28575">
                  <a:solidFill>
                    <a:schemeClr val="tx1"/>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29429" name="Line 53"/>
                <p:cNvSpPr>
                  <a:spLocks noChangeShapeType="1"/>
                </p:cNvSpPr>
                <p:nvPr/>
              </p:nvSpPr>
              <p:spPr bwMode="auto">
                <a:xfrm flipV="1">
                  <a:off x="4704" y="2160"/>
                  <a:ext cx="672" cy="0"/>
                </a:xfrm>
                <a:prstGeom prst="line">
                  <a:avLst/>
                </a:prstGeom>
                <a:noFill/>
                <a:ln w="28575">
                  <a:solidFill>
                    <a:schemeClr val="tx1"/>
                  </a:solidFill>
                  <a:prstDash val="lg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29430" name="Line 54"/>
                <p:cNvSpPr>
                  <a:spLocks noChangeShapeType="1"/>
                </p:cNvSpPr>
                <p:nvPr/>
              </p:nvSpPr>
              <p:spPr bwMode="auto">
                <a:xfrm flipV="1">
                  <a:off x="3792" y="2832"/>
                  <a:ext cx="672" cy="0"/>
                </a:xfrm>
                <a:prstGeom prst="line">
                  <a:avLst/>
                </a:prstGeom>
                <a:noFill/>
                <a:ln w="28575">
                  <a:solidFill>
                    <a:schemeClr val="tx1"/>
                  </a:solidFill>
                  <a:prstDash val="lg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29431" name="Line 55"/>
                <p:cNvSpPr>
                  <a:spLocks noChangeShapeType="1"/>
                </p:cNvSpPr>
                <p:nvPr/>
              </p:nvSpPr>
              <p:spPr bwMode="auto">
                <a:xfrm flipV="1">
                  <a:off x="4704" y="2832"/>
                  <a:ext cx="672" cy="0"/>
                </a:xfrm>
                <a:prstGeom prst="line">
                  <a:avLst/>
                </a:prstGeom>
                <a:noFill/>
                <a:ln w="28575">
                  <a:solidFill>
                    <a:schemeClr val="tx1"/>
                  </a:solidFill>
                  <a:prstDash val="lg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29432" name="Line 56"/>
                <p:cNvSpPr>
                  <a:spLocks noChangeShapeType="1"/>
                </p:cNvSpPr>
                <p:nvPr/>
              </p:nvSpPr>
              <p:spPr bwMode="auto">
                <a:xfrm>
                  <a:off x="3072" y="2496"/>
                  <a:ext cx="0" cy="480"/>
                </a:xfrm>
                <a:prstGeom prst="line">
                  <a:avLst/>
                </a:prstGeom>
                <a:noFill/>
                <a:ln w="2857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nvGrpSpPr>
                <p:cNvPr id="229433" name="Group 57"/>
                <p:cNvGrpSpPr>
                  <a:grpSpLocks/>
                </p:cNvGrpSpPr>
                <p:nvPr/>
              </p:nvGrpSpPr>
              <p:grpSpPr bwMode="auto">
                <a:xfrm>
                  <a:off x="4752" y="3168"/>
                  <a:ext cx="1488" cy="672"/>
                  <a:chOff x="3504" y="1824"/>
                  <a:chExt cx="1488" cy="672"/>
                </a:xfrm>
              </p:grpSpPr>
              <p:sp>
                <p:nvSpPr>
                  <p:cNvPr id="229434" name="Oval 58"/>
                  <p:cNvSpPr>
                    <a:spLocks noChangeArrowheads="1"/>
                  </p:cNvSpPr>
                  <p:nvPr/>
                </p:nvSpPr>
                <p:spPr bwMode="auto">
                  <a:xfrm>
                    <a:off x="3504" y="2304"/>
                    <a:ext cx="240" cy="192"/>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29435" name="Oval 59"/>
                  <p:cNvSpPr>
                    <a:spLocks noChangeArrowheads="1"/>
                  </p:cNvSpPr>
                  <p:nvPr/>
                </p:nvSpPr>
                <p:spPr bwMode="auto">
                  <a:xfrm>
                    <a:off x="4128" y="2064"/>
                    <a:ext cx="240" cy="192"/>
                  </a:xfrm>
                  <a:prstGeom prst="ellipse">
                    <a:avLst/>
                  </a:prstGeom>
                  <a:solidFill>
                    <a:srgbClr val="FF0000"/>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29436" name="Oval 60"/>
                  <p:cNvSpPr>
                    <a:spLocks noChangeArrowheads="1"/>
                  </p:cNvSpPr>
                  <p:nvPr/>
                </p:nvSpPr>
                <p:spPr bwMode="auto">
                  <a:xfrm>
                    <a:off x="4752" y="1824"/>
                    <a:ext cx="240" cy="192"/>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29437" name="Line 61"/>
                  <p:cNvSpPr>
                    <a:spLocks noChangeShapeType="1"/>
                  </p:cNvSpPr>
                  <p:nvPr/>
                </p:nvSpPr>
                <p:spPr bwMode="auto">
                  <a:xfrm flipV="1">
                    <a:off x="3744" y="2208"/>
                    <a:ext cx="384" cy="144"/>
                  </a:xfrm>
                  <a:prstGeom prst="line">
                    <a:avLst/>
                  </a:prstGeom>
                  <a:noFill/>
                  <a:ln w="2857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29438" name="Line 62"/>
                  <p:cNvSpPr>
                    <a:spLocks noChangeShapeType="1"/>
                  </p:cNvSpPr>
                  <p:nvPr/>
                </p:nvSpPr>
                <p:spPr bwMode="auto">
                  <a:xfrm flipV="1">
                    <a:off x="4368" y="1968"/>
                    <a:ext cx="384" cy="144"/>
                  </a:xfrm>
                  <a:prstGeom prst="line">
                    <a:avLst/>
                  </a:prstGeom>
                  <a:noFill/>
                  <a:ln w="2857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grpSp>
              <p:nvGrpSpPr>
                <p:cNvPr id="229439" name="Group 63"/>
                <p:cNvGrpSpPr>
                  <a:grpSpLocks/>
                </p:cNvGrpSpPr>
                <p:nvPr/>
              </p:nvGrpSpPr>
              <p:grpSpPr bwMode="auto">
                <a:xfrm>
                  <a:off x="3840" y="3168"/>
                  <a:ext cx="1488" cy="672"/>
                  <a:chOff x="3792" y="1920"/>
                  <a:chExt cx="1488" cy="672"/>
                </a:xfrm>
              </p:grpSpPr>
              <p:sp>
                <p:nvSpPr>
                  <p:cNvPr id="229440" name="Oval 64"/>
                  <p:cNvSpPr>
                    <a:spLocks noChangeArrowheads="1"/>
                  </p:cNvSpPr>
                  <p:nvPr/>
                </p:nvSpPr>
                <p:spPr bwMode="auto">
                  <a:xfrm>
                    <a:off x="3792" y="2400"/>
                    <a:ext cx="240" cy="192"/>
                  </a:xfrm>
                  <a:prstGeom prst="ellipse">
                    <a:avLst/>
                  </a:prstGeom>
                  <a:solidFill>
                    <a:srgbClr val="FF0000"/>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29441" name="Oval 65"/>
                  <p:cNvSpPr>
                    <a:spLocks noChangeArrowheads="1"/>
                  </p:cNvSpPr>
                  <p:nvPr/>
                </p:nvSpPr>
                <p:spPr bwMode="auto">
                  <a:xfrm>
                    <a:off x="4416" y="2160"/>
                    <a:ext cx="240" cy="192"/>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29442" name="Oval 66"/>
                  <p:cNvSpPr>
                    <a:spLocks noChangeArrowheads="1"/>
                  </p:cNvSpPr>
                  <p:nvPr/>
                </p:nvSpPr>
                <p:spPr bwMode="auto">
                  <a:xfrm>
                    <a:off x="5040" y="1920"/>
                    <a:ext cx="240" cy="192"/>
                  </a:xfrm>
                  <a:prstGeom prst="ellipse">
                    <a:avLst/>
                  </a:prstGeom>
                  <a:solidFill>
                    <a:srgbClr val="FF0000"/>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29443" name="Line 67"/>
                  <p:cNvSpPr>
                    <a:spLocks noChangeShapeType="1"/>
                  </p:cNvSpPr>
                  <p:nvPr/>
                </p:nvSpPr>
                <p:spPr bwMode="auto">
                  <a:xfrm flipV="1">
                    <a:off x="4032" y="2304"/>
                    <a:ext cx="384" cy="144"/>
                  </a:xfrm>
                  <a:prstGeom prst="line">
                    <a:avLst/>
                  </a:prstGeom>
                  <a:noFill/>
                  <a:ln w="2857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29444" name="Line 68"/>
                  <p:cNvSpPr>
                    <a:spLocks noChangeShapeType="1"/>
                  </p:cNvSpPr>
                  <p:nvPr/>
                </p:nvSpPr>
                <p:spPr bwMode="auto">
                  <a:xfrm flipV="1">
                    <a:off x="4656" y="2064"/>
                    <a:ext cx="384" cy="144"/>
                  </a:xfrm>
                  <a:prstGeom prst="line">
                    <a:avLst/>
                  </a:prstGeom>
                  <a:noFill/>
                  <a:ln w="2857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sp>
              <p:nvSpPr>
                <p:cNvPr id="229445" name="Oval 69"/>
                <p:cNvSpPr>
                  <a:spLocks noChangeArrowheads="1"/>
                </p:cNvSpPr>
                <p:nvPr/>
              </p:nvSpPr>
              <p:spPr bwMode="auto">
                <a:xfrm>
                  <a:off x="2928" y="3648"/>
                  <a:ext cx="240" cy="192"/>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29446" name="Oval 70"/>
                <p:cNvSpPr>
                  <a:spLocks noChangeArrowheads="1"/>
                </p:cNvSpPr>
                <p:nvPr/>
              </p:nvSpPr>
              <p:spPr bwMode="auto">
                <a:xfrm>
                  <a:off x="3552" y="3408"/>
                  <a:ext cx="240" cy="192"/>
                </a:xfrm>
                <a:prstGeom prst="ellipse">
                  <a:avLst/>
                </a:prstGeom>
                <a:solidFill>
                  <a:srgbClr val="FF0000"/>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29447" name="Oval 71"/>
                <p:cNvSpPr>
                  <a:spLocks noChangeArrowheads="1"/>
                </p:cNvSpPr>
                <p:nvPr/>
              </p:nvSpPr>
              <p:spPr bwMode="auto">
                <a:xfrm>
                  <a:off x="4176" y="3168"/>
                  <a:ext cx="240" cy="192"/>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29448" name="Line 72"/>
                <p:cNvSpPr>
                  <a:spLocks noChangeShapeType="1"/>
                </p:cNvSpPr>
                <p:nvPr/>
              </p:nvSpPr>
              <p:spPr bwMode="auto">
                <a:xfrm flipV="1">
                  <a:off x="3168" y="3552"/>
                  <a:ext cx="384" cy="144"/>
                </a:xfrm>
                <a:prstGeom prst="line">
                  <a:avLst/>
                </a:prstGeom>
                <a:noFill/>
                <a:ln w="2857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29449" name="Line 73"/>
                <p:cNvSpPr>
                  <a:spLocks noChangeShapeType="1"/>
                </p:cNvSpPr>
                <p:nvPr/>
              </p:nvSpPr>
              <p:spPr bwMode="auto">
                <a:xfrm flipV="1">
                  <a:off x="3792" y="3312"/>
                  <a:ext cx="384" cy="144"/>
                </a:xfrm>
                <a:prstGeom prst="line">
                  <a:avLst/>
                </a:prstGeom>
                <a:noFill/>
                <a:ln w="2857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29450" name="Line 74"/>
                <p:cNvSpPr>
                  <a:spLocks noChangeShapeType="1"/>
                </p:cNvSpPr>
                <p:nvPr/>
              </p:nvSpPr>
              <p:spPr bwMode="auto">
                <a:xfrm flipV="1">
                  <a:off x="4080" y="3744"/>
                  <a:ext cx="672" cy="0"/>
                </a:xfrm>
                <a:prstGeom prst="line">
                  <a:avLst/>
                </a:prstGeom>
                <a:noFill/>
                <a:ln w="2857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29451" name="Line 75"/>
                <p:cNvSpPr>
                  <a:spLocks noChangeShapeType="1"/>
                </p:cNvSpPr>
                <p:nvPr/>
              </p:nvSpPr>
              <p:spPr bwMode="auto">
                <a:xfrm flipV="1">
                  <a:off x="4464" y="3264"/>
                  <a:ext cx="672" cy="0"/>
                </a:xfrm>
                <a:prstGeom prst="line">
                  <a:avLst/>
                </a:prstGeom>
                <a:noFill/>
                <a:ln w="28575">
                  <a:solidFill>
                    <a:schemeClr val="tx1"/>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29452" name="Line 76"/>
                <p:cNvSpPr>
                  <a:spLocks noChangeShapeType="1"/>
                </p:cNvSpPr>
                <p:nvPr/>
              </p:nvSpPr>
              <p:spPr bwMode="auto">
                <a:xfrm flipV="1">
                  <a:off x="5328" y="3264"/>
                  <a:ext cx="672" cy="0"/>
                </a:xfrm>
                <a:prstGeom prst="line">
                  <a:avLst/>
                </a:prstGeom>
                <a:noFill/>
                <a:ln w="28575">
                  <a:solidFill>
                    <a:schemeClr val="tx1"/>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29453" name="Line 77"/>
                <p:cNvSpPr>
                  <a:spLocks noChangeShapeType="1"/>
                </p:cNvSpPr>
                <p:nvPr/>
              </p:nvSpPr>
              <p:spPr bwMode="auto">
                <a:xfrm flipV="1">
                  <a:off x="3792" y="3504"/>
                  <a:ext cx="672" cy="0"/>
                </a:xfrm>
                <a:prstGeom prst="line">
                  <a:avLst/>
                </a:prstGeom>
                <a:noFill/>
                <a:ln w="28575">
                  <a:solidFill>
                    <a:schemeClr val="tx1"/>
                  </a:solidFill>
                  <a:prstDash val="lg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29454" name="Line 78"/>
                <p:cNvSpPr>
                  <a:spLocks noChangeShapeType="1"/>
                </p:cNvSpPr>
                <p:nvPr/>
              </p:nvSpPr>
              <p:spPr bwMode="auto">
                <a:xfrm flipV="1">
                  <a:off x="4704" y="3504"/>
                  <a:ext cx="672" cy="0"/>
                </a:xfrm>
                <a:prstGeom prst="line">
                  <a:avLst/>
                </a:prstGeom>
                <a:noFill/>
                <a:ln w="28575">
                  <a:solidFill>
                    <a:schemeClr val="tx1"/>
                  </a:solidFill>
                  <a:prstDash val="lg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29455" name="Line 79"/>
                <p:cNvSpPr>
                  <a:spLocks noChangeShapeType="1"/>
                </p:cNvSpPr>
                <p:nvPr/>
              </p:nvSpPr>
              <p:spPr bwMode="auto">
                <a:xfrm flipV="1">
                  <a:off x="3168" y="3744"/>
                  <a:ext cx="672" cy="0"/>
                </a:xfrm>
                <a:prstGeom prst="line">
                  <a:avLst/>
                </a:prstGeom>
                <a:noFill/>
                <a:ln w="2857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29456" name="Line 80"/>
                <p:cNvSpPr>
                  <a:spLocks noChangeShapeType="1"/>
                </p:cNvSpPr>
                <p:nvPr/>
              </p:nvSpPr>
              <p:spPr bwMode="auto">
                <a:xfrm>
                  <a:off x="3072" y="3168"/>
                  <a:ext cx="0" cy="480"/>
                </a:xfrm>
                <a:prstGeom prst="line">
                  <a:avLst/>
                </a:prstGeom>
                <a:noFill/>
                <a:ln w="2857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29457" name="Line 81"/>
                <p:cNvSpPr>
                  <a:spLocks noChangeShapeType="1"/>
                </p:cNvSpPr>
                <p:nvPr/>
              </p:nvSpPr>
              <p:spPr bwMode="auto">
                <a:xfrm>
                  <a:off x="3984" y="2496"/>
                  <a:ext cx="0" cy="480"/>
                </a:xfrm>
                <a:prstGeom prst="line">
                  <a:avLst/>
                </a:prstGeom>
                <a:noFill/>
                <a:ln w="2857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29458" name="Line 82"/>
                <p:cNvSpPr>
                  <a:spLocks noChangeShapeType="1"/>
                </p:cNvSpPr>
                <p:nvPr/>
              </p:nvSpPr>
              <p:spPr bwMode="auto">
                <a:xfrm>
                  <a:off x="3984" y="3168"/>
                  <a:ext cx="0" cy="480"/>
                </a:xfrm>
                <a:prstGeom prst="line">
                  <a:avLst/>
                </a:prstGeom>
                <a:noFill/>
                <a:ln w="2857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29459" name="Line 83"/>
                <p:cNvSpPr>
                  <a:spLocks noChangeShapeType="1"/>
                </p:cNvSpPr>
                <p:nvPr/>
              </p:nvSpPr>
              <p:spPr bwMode="auto">
                <a:xfrm>
                  <a:off x="4896" y="3168"/>
                  <a:ext cx="0" cy="480"/>
                </a:xfrm>
                <a:prstGeom prst="line">
                  <a:avLst/>
                </a:prstGeom>
                <a:noFill/>
                <a:ln w="2857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29460" name="Line 84"/>
                <p:cNvSpPr>
                  <a:spLocks noChangeShapeType="1"/>
                </p:cNvSpPr>
                <p:nvPr/>
              </p:nvSpPr>
              <p:spPr bwMode="auto">
                <a:xfrm>
                  <a:off x="4896" y="2496"/>
                  <a:ext cx="0" cy="480"/>
                </a:xfrm>
                <a:prstGeom prst="line">
                  <a:avLst/>
                </a:prstGeom>
                <a:noFill/>
                <a:ln w="2857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29461" name="Line 85"/>
                <p:cNvSpPr>
                  <a:spLocks noChangeShapeType="1"/>
                </p:cNvSpPr>
                <p:nvPr/>
              </p:nvSpPr>
              <p:spPr bwMode="auto">
                <a:xfrm>
                  <a:off x="3696" y="2256"/>
                  <a:ext cx="0" cy="480"/>
                </a:xfrm>
                <a:prstGeom prst="line">
                  <a:avLst/>
                </a:prstGeom>
                <a:noFill/>
                <a:ln w="28575">
                  <a:solidFill>
                    <a:schemeClr val="tx1"/>
                  </a:solidFill>
                  <a:prstDash val="lg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29462" name="Line 86"/>
                <p:cNvSpPr>
                  <a:spLocks noChangeShapeType="1"/>
                </p:cNvSpPr>
                <p:nvPr/>
              </p:nvSpPr>
              <p:spPr bwMode="auto">
                <a:xfrm>
                  <a:off x="4608" y="2256"/>
                  <a:ext cx="0" cy="480"/>
                </a:xfrm>
                <a:prstGeom prst="line">
                  <a:avLst/>
                </a:prstGeom>
                <a:noFill/>
                <a:ln w="28575">
                  <a:solidFill>
                    <a:schemeClr val="tx1"/>
                  </a:solidFill>
                  <a:prstDash val="lg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29463" name="Line 87"/>
                <p:cNvSpPr>
                  <a:spLocks noChangeShapeType="1"/>
                </p:cNvSpPr>
                <p:nvPr/>
              </p:nvSpPr>
              <p:spPr bwMode="auto">
                <a:xfrm>
                  <a:off x="4320" y="2016"/>
                  <a:ext cx="0" cy="480"/>
                </a:xfrm>
                <a:prstGeom prst="line">
                  <a:avLst/>
                </a:prstGeom>
                <a:noFill/>
                <a:ln w="28575">
                  <a:solidFill>
                    <a:schemeClr val="tx1"/>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29464" name="Line 88"/>
                <p:cNvSpPr>
                  <a:spLocks noChangeShapeType="1"/>
                </p:cNvSpPr>
                <p:nvPr/>
              </p:nvSpPr>
              <p:spPr bwMode="auto">
                <a:xfrm>
                  <a:off x="5232" y="2016"/>
                  <a:ext cx="0" cy="480"/>
                </a:xfrm>
                <a:prstGeom prst="line">
                  <a:avLst/>
                </a:prstGeom>
                <a:noFill/>
                <a:ln w="28575">
                  <a:solidFill>
                    <a:schemeClr val="tx1"/>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29465" name="Line 89"/>
                <p:cNvSpPr>
                  <a:spLocks noChangeShapeType="1"/>
                </p:cNvSpPr>
                <p:nvPr/>
              </p:nvSpPr>
              <p:spPr bwMode="auto">
                <a:xfrm>
                  <a:off x="6144" y="2016"/>
                  <a:ext cx="0" cy="480"/>
                </a:xfrm>
                <a:prstGeom prst="line">
                  <a:avLst/>
                </a:prstGeom>
                <a:noFill/>
                <a:ln w="28575">
                  <a:solidFill>
                    <a:schemeClr val="tx1"/>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29466" name="Line 90"/>
                <p:cNvSpPr>
                  <a:spLocks noChangeShapeType="1"/>
                </p:cNvSpPr>
                <p:nvPr/>
              </p:nvSpPr>
              <p:spPr bwMode="auto">
                <a:xfrm>
                  <a:off x="5520" y="2256"/>
                  <a:ext cx="0" cy="480"/>
                </a:xfrm>
                <a:prstGeom prst="line">
                  <a:avLst/>
                </a:prstGeom>
                <a:noFill/>
                <a:ln w="28575">
                  <a:solidFill>
                    <a:schemeClr val="tx1"/>
                  </a:solidFill>
                  <a:prstDash val="lg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29467" name="Line 91"/>
                <p:cNvSpPr>
                  <a:spLocks noChangeShapeType="1"/>
                </p:cNvSpPr>
                <p:nvPr/>
              </p:nvSpPr>
              <p:spPr bwMode="auto">
                <a:xfrm>
                  <a:off x="6144" y="2688"/>
                  <a:ext cx="0" cy="480"/>
                </a:xfrm>
                <a:prstGeom prst="line">
                  <a:avLst/>
                </a:prstGeom>
                <a:noFill/>
                <a:ln w="28575">
                  <a:solidFill>
                    <a:schemeClr val="tx1"/>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29468" name="Line 92"/>
                <p:cNvSpPr>
                  <a:spLocks noChangeShapeType="1"/>
                </p:cNvSpPr>
                <p:nvPr/>
              </p:nvSpPr>
              <p:spPr bwMode="auto">
                <a:xfrm>
                  <a:off x="5520" y="2928"/>
                  <a:ext cx="0" cy="480"/>
                </a:xfrm>
                <a:prstGeom prst="line">
                  <a:avLst/>
                </a:prstGeom>
                <a:noFill/>
                <a:ln w="28575">
                  <a:solidFill>
                    <a:schemeClr val="tx1"/>
                  </a:solidFill>
                  <a:prstDash val="lg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29469" name="Line 93"/>
                <p:cNvSpPr>
                  <a:spLocks noChangeShapeType="1"/>
                </p:cNvSpPr>
                <p:nvPr/>
              </p:nvSpPr>
              <p:spPr bwMode="auto">
                <a:xfrm>
                  <a:off x="3696" y="2928"/>
                  <a:ext cx="0" cy="480"/>
                </a:xfrm>
                <a:prstGeom prst="line">
                  <a:avLst/>
                </a:prstGeom>
                <a:noFill/>
                <a:ln w="28575">
                  <a:solidFill>
                    <a:schemeClr val="tx1"/>
                  </a:solidFill>
                  <a:prstDash val="lg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29470" name="Line 94"/>
                <p:cNvSpPr>
                  <a:spLocks noChangeShapeType="1"/>
                </p:cNvSpPr>
                <p:nvPr/>
              </p:nvSpPr>
              <p:spPr bwMode="auto">
                <a:xfrm>
                  <a:off x="4320" y="2688"/>
                  <a:ext cx="0" cy="480"/>
                </a:xfrm>
                <a:prstGeom prst="line">
                  <a:avLst/>
                </a:prstGeom>
                <a:noFill/>
                <a:ln w="28575">
                  <a:solidFill>
                    <a:schemeClr val="tx1"/>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29471" name="Line 95"/>
                <p:cNvSpPr>
                  <a:spLocks noChangeShapeType="1"/>
                </p:cNvSpPr>
                <p:nvPr/>
              </p:nvSpPr>
              <p:spPr bwMode="auto">
                <a:xfrm>
                  <a:off x="5232" y="2688"/>
                  <a:ext cx="0" cy="480"/>
                </a:xfrm>
                <a:prstGeom prst="line">
                  <a:avLst/>
                </a:prstGeom>
                <a:noFill/>
                <a:ln w="28575">
                  <a:solidFill>
                    <a:schemeClr val="tx1"/>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29472" name="Line 96"/>
                <p:cNvSpPr>
                  <a:spLocks noChangeShapeType="1"/>
                </p:cNvSpPr>
                <p:nvPr/>
              </p:nvSpPr>
              <p:spPr bwMode="auto">
                <a:xfrm>
                  <a:off x="4608" y="2928"/>
                  <a:ext cx="0" cy="480"/>
                </a:xfrm>
                <a:prstGeom prst="line">
                  <a:avLst/>
                </a:prstGeom>
                <a:noFill/>
                <a:ln w="28575">
                  <a:solidFill>
                    <a:schemeClr val="tx1"/>
                  </a:solidFill>
                  <a:prstDash val="lg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sp>
            <p:nvSpPr>
              <p:cNvPr id="229473" name="Text Box 97"/>
              <p:cNvSpPr txBox="1">
                <a:spLocks noChangeArrowheads="1"/>
              </p:cNvSpPr>
              <p:nvPr/>
            </p:nvSpPr>
            <p:spPr bwMode="auto">
              <a:xfrm>
                <a:off x="3456" y="3792"/>
                <a:ext cx="148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2800"/>
                  <a:t>Réseau ionique</a:t>
                </a:r>
              </a:p>
            </p:txBody>
          </p:sp>
          <p:grpSp>
            <p:nvGrpSpPr>
              <p:cNvPr id="229474" name="Group 98"/>
              <p:cNvGrpSpPr>
                <a:grpSpLocks/>
              </p:cNvGrpSpPr>
              <p:nvPr/>
            </p:nvGrpSpPr>
            <p:grpSpPr bwMode="auto">
              <a:xfrm>
                <a:off x="192" y="1728"/>
                <a:ext cx="2510" cy="2234"/>
                <a:chOff x="144" y="1728"/>
                <a:chExt cx="2510" cy="2234"/>
              </a:xfrm>
            </p:grpSpPr>
            <p:grpSp>
              <p:nvGrpSpPr>
                <p:cNvPr id="229475" name="Group 99"/>
                <p:cNvGrpSpPr>
                  <a:grpSpLocks/>
                </p:cNvGrpSpPr>
                <p:nvPr/>
              </p:nvGrpSpPr>
              <p:grpSpPr bwMode="auto">
                <a:xfrm>
                  <a:off x="144" y="1776"/>
                  <a:ext cx="1002" cy="1106"/>
                  <a:chOff x="192" y="1728"/>
                  <a:chExt cx="1440" cy="1488"/>
                </a:xfrm>
              </p:grpSpPr>
              <p:sp>
                <p:nvSpPr>
                  <p:cNvPr id="229476" name="Text Box 100"/>
                  <p:cNvSpPr txBox="1">
                    <a:spLocks noChangeArrowheads="1"/>
                  </p:cNvSpPr>
                  <p:nvPr/>
                </p:nvSpPr>
                <p:spPr bwMode="auto">
                  <a:xfrm>
                    <a:off x="816" y="1728"/>
                    <a:ext cx="339" cy="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2000" b="1"/>
                      <a:t>   </a:t>
                    </a:r>
                  </a:p>
                </p:txBody>
              </p:sp>
              <p:grpSp>
                <p:nvGrpSpPr>
                  <p:cNvPr id="229477" name="Group 101"/>
                  <p:cNvGrpSpPr>
                    <a:grpSpLocks/>
                  </p:cNvGrpSpPr>
                  <p:nvPr/>
                </p:nvGrpSpPr>
                <p:grpSpPr bwMode="auto">
                  <a:xfrm>
                    <a:off x="336" y="2208"/>
                    <a:ext cx="1056" cy="912"/>
                    <a:chOff x="96" y="2304"/>
                    <a:chExt cx="1056" cy="960"/>
                  </a:xfrm>
                </p:grpSpPr>
                <p:sp>
                  <p:nvSpPr>
                    <p:cNvPr id="229478" name="Oval 102"/>
                    <p:cNvSpPr>
                      <a:spLocks noChangeArrowheads="1"/>
                    </p:cNvSpPr>
                    <p:nvPr/>
                  </p:nvSpPr>
                  <p:spPr bwMode="auto">
                    <a:xfrm>
                      <a:off x="144" y="2352"/>
                      <a:ext cx="960" cy="864"/>
                    </a:xfrm>
                    <a:prstGeom prst="ellipse">
                      <a:avLst/>
                    </a:prstGeom>
                    <a:noFill/>
                    <a:ln w="28575">
                      <a:solidFill>
                        <a:srgbClr val="FFCC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29479" name="Oval 103"/>
                    <p:cNvSpPr>
                      <a:spLocks noChangeArrowheads="1"/>
                    </p:cNvSpPr>
                    <p:nvPr/>
                  </p:nvSpPr>
                  <p:spPr bwMode="auto">
                    <a:xfrm>
                      <a:off x="288" y="2496"/>
                      <a:ext cx="672" cy="576"/>
                    </a:xfrm>
                    <a:prstGeom prst="ellipse">
                      <a:avLst/>
                    </a:prstGeom>
                    <a:noFill/>
                    <a:ln w="28575">
                      <a:solidFill>
                        <a:srgbClr val="FFCC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29480" name="Oval 104"/>
                    <p:cNvSpPr>
                      <a:spLocks noChangeArrowheads="1"/>
                    </p:cNvSpPr>
                    <p:nvPr/>
                  </p:nvSpPr>
                  <p:spPr bwMode="auto">
                    <a:xfrm>
                      <a:off x="432" y="2640"/>
                      <a:ext cx="384" cy="288"/>
                    </a:xfrm>
                    <a:prstGeom prst="ellipse">
                      <a:avLst/>
                    </a:prstGeom>
                    <a:solidFill>
                      <a:srgbClr val="FF6600"/>
                    </a:solidFill>
                    <a:ln w="28575">
                      <a:solidFill>
                        <a:srgbClr val="FF66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a:t>11+</a:t>
                      </a:r>
                    </a:p>
                  </p:txBody>
                </p:sp>
                <p:grpSp>
                  <p:nvGrpSpPr>
                    <p:cNvPr id="229481" name="Group 105"/>
                    <p:cNvGrpSpPr>
                      <a:grpSpLocks/>
                    </p:cNvGrpSpPr>
                    <p:nvPr/>
                  </p:nvGrpSpPr>
                  <p:grpSpPr bwMode="auto">
                    <a:xfrm>
                      <a:off x="528" y="2448"/>
                      <a:ext cx="240" cy="48"/>
                      <a:chOff x="528" y="2448"/>
                      <a:chExt cx="240" cy="48"/>
                    </a:xfrm>
                  </p:grpSpPr>
                  <p:sp>
                    <p:nvSpPr>
                      <p:cNvPr id="229482" name="Oval 106"/>
                      <p:cNvSpPr>
                        <a:spLocks noChangeArrowheads="1"/>
                      </p:cNvSpPr>
                      <p:nvPr/>
                    </p:nvSpPr>
                    <p:spPr bwMode="auto">
                      <a:xfrm>
                        <a:off x="528" y="2448"/>
                        <a:ext cx="96" cy="48"/>
                      </a:xfrm>
                      <a:prstGeom prst="ellipse">
                        <a:avLst/>
                      </a:prstGeom>
                      <a:solidFill>
                        <a:srgbClr val="FFFF00"/>
                      </a:solidFill>
                      <a:ln w="12700">
                        <a:solidFill>
                          <a:srgbClr val="FFFF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29483" name="Oval 107"/>
                      <p:cNvSpPr>
                        <a:spLocks noChangeArrowheads="1"/>
                      </p:cNvSpPr>
                      <p:nvPr/>
                    </p:nvSpPr>
                    <p:spPr bwMode="auto">
                      <a:xfrm>
                        <a:off x="672" y="2448"/>
                        <a:ext cx="96" cy="48"/>
                      </a:xfrm>
                      <a:prstGeom prst="ellipse">
                        <a:avLst/>
                      </a:prstGeom>
                      <a:solidFill>
                        <a:srgbClr val="FFFF00"/>
                      </a:solidFill>
                      <a:ln w="12700">
                        <a:solidFill>
                          <a:srgbClr val="FFFF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grpSp>
                  <p:nvGrpSpPr>
                    <p:cNvPr id="229484" name="Group 108"/>
                    <p:cNvGrpSpPr>
                      <a:grpSpLocks/>
                    </p:cNvGrpSpPr>
                    <p:nvPr/>
                  </p:nvGrpSpPr>
                  <p:grpSpPr bwMode="auto">
                    <a:xfrm>
                      <a:off x="528" y="2304"/>
                      <a:ext cx="240" cy="48"/>
                      <a:chOff x="528" y="2448"/>
                      <a:chExt cx="240" cy="48"/>
                    </a:xfrm>
                  </p:grpSpPr>
                  <p:sp>
                    <p:nvSpPr>
                      <p:cNvPr id="229485" name="Oval 109"/>
                      <p:cNvSpPr>
                        <a:spLocks noChangeArrowheads="1"/>
                      </p:cNvSpPr>
                      <p:nvPr/>
                    </p:nvSpPr>
                    <p:spPr bwMode="auto">
                      <a:xfrm>
                        <a:off x="528" y="2448"/>
                        <a:ext cx="96" cy="48"/>
                      </a:xfrm>
                      <a:prstGeom prst="ellipse">
                        <a:avLst/>
                      </a:prstGeom>
                      <a:solidFill>
                        <a:srgbClr val="FFFF00"/>
                      </a:solidFill>
                      <a:ln w="12700">
                        <a:solidFill>
                          <a:srgbClr val="FFFF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29486" name="Oval 110"/>
                      <p:cNvSpPr>
                        <a:spLocks noChangeArrowheads="1"/>
                      </p:cNvSpPr>
                      <p:nvPr/>
                    </p:nvSpPr>
                    <p:spPr bwMode="auto">
                      <a:xfrm>
                        <a:off x="672" y="2448"/>
                        <a:ext cx="96" cy="48"/>
                      </a:xfrm>
                      <a:prstGeom prst="ellipse">
                        <a:avLst/>
                      </a:prstGeom>
                      <a:solidFill>
                        <a:srgbClr val="FFFF00"/>
                      </a:solidFill>
                      <a:ln w="12700">
                        <a:solidFill>
                          <a:srgbClr val="FFFF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grpSp>
                  <p:nvGrpSpPr>
                    <p:cNvPr id="229487" name="Group 111"/>
                    <p:cNvGrpSpPr>
                      <a:grpSpLocks/>
                    </p:cNvGrpSpPr>
                    <p:nvPr/>
                  </p:nvGrpSpPr>
                  <p:grpSpPr bwMode="auto">
                    <a:xfrm>
                      <a:off x="480" y="3216"/>
                      <a:ext cx="240" cy="48"/>
                      <a:chOff x="528" y="2448"/>
                      <a:chExt cx="240" cy="48"/>
                    </a:xfrm>
                  </p:grpSpPr>
                  <p:sp>
                    <p:nvSpPr>
                      <p:cNvPr id="229488" name="Oval 112"/>
                      <p:cNvSpPr>
                        <a:spLocks noChangeArrowheads="1"/>
                      </p:cNvSpPr>
                      <p:nvPr/>
                    </p:nvSpPr>
                    <p:spPr bwMode="auto">
                      <a:xfrm>
                        <a:off x="528" y="2448"/>
                        <a:ext cx="96" cy="48"/>
                      </a:xfrm>
                      <a:prstGeom prst="ellipse">
                        <a:avLst/>
                      </a:prstGeom>
                      <a:solidFill>
                        <a:srgbClr val="FFFF00"/>
                      </a:solidFill>
                      <a:ln w="12700">
                        <a:solidFill>
                          <a:srgbClr val="FFFF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29489" name="Oval 113"/>
                      <p:cNvSpPr>
                        <a:spLocks noChangeArrowheads="1"/>
                      </p:cNvSpPr>
                      <p:nvPr/>
                    </p:nvSpPr>
                    <p:spPr bwMode="auto">
                      <a:xfrm>
                        <a:off x="672" y="2448"/>
                        <a:ext cx="96" cy="48"/>
                      </a:xfrm>
                      <a:prstGeom prst="ellipse">
                        <a:avLst/>
                      </a:prstGeom>
                      <a:solidFill>
                        <a:srgbClr val="FFFF00"/>
                      </a:solidFill>
                      <a:ln w="12700">
                        <a:solidFill>
                          <a:srgbClr val="FFFF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grpSp>
                  <p:nvGrpSpPr>
                    <p:cNvPr id="229490" name="Group 114"/>
                    <p:cNvGrpSpPr>
                      <a:grpSpLocks/>
                    </p:cNvGrpSpPr>
                    <p:nvPr/>
                  </p:nvGrpSpPr>
                  <p:grpSpPr bwMode="auto">
                    <a:xfrm rot="-5400000">
                      <a:off x="1032" y="2760"/>
                      <a:ext cx="192" cy="48"/>
                      <a:chOff x="528" y="2448"/>
                      <a:chExt cx="240" cy="48"/>
                    </a:xfrm>
                  </p:grpSpPr>
                  <p:sp>
                    <p:nvSpPr>
                      <p:cNvPr id="229491" name="Oval 115"/>
                      <p:cNvSpPr>
                        <a:spLocks noChangeArrowheads="1"/>
                      </p:cNvSpPr>
                      <p:nvPr/>
                    </p:nvSpPr>
                    <p:spPr bwMode="auto">
                      <a:xfrm>
                        <a:off x="528" y="2448"/>
                        <a:ext cx="96" cy="48"/>
                      </a:xfrm>
                      <a:prstGeom prst="ellipse">
                        <a:avLst/>
                      </a:prstGeom>
                      <a:solidFill>
                        <a:srgbClr val="FFFF00"/>
                      </a:solidFill>
                      <a:ln w="12700">
                        <a:solidFill>
                          <a:srgbClr val="FFFF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29492" name="Oval 116"/>
                      <p:cNvSpPr>
                        <a:spLocks noChangeArrowheads="1"/>
                      </p:cNvSpPr>
                      <p:nvPr/>
                    </p:nvSpPr>
                    <p:spPr bwMode="auto">
                      <a:xfrm>
                        <a:off x="672" y="2448"/>
                        <a:ext cx="96" cy="48"/>
                      </a:xfrm>
                      <a:prstGeom prst="ellipse">
                        <a:avLst/>
                      </a:prstGeom>
                      <a:solidFill>
                        <a:srgbClr val="FFFF00"/>
                      </a:solidFill>
                      <a:ln w="12700">
                        <a:solidFill>
                          <a:srgbClr val="FFFF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grpSp>
                  <p:nvGrpSpPr>
                    <p:cNvPr id="229493" name="Group 117"/>
                    <p:cNvGrpSpPr>
                      <a:grpSpLocks/>
                    </p:cNvGrpSpPr>
                    <p:nvPr/>
                  </p:nvGrpSpPr>
                  <p:grpSpPr bwMode="auto">
                    <a:xfrm rot="-5400000">
                      <a:off x="24" y="2760"/>
                      <a:ext cx="192" cy="48"/>
                      <a:chOff x="528" y="2448"/>
                      <a:chExt cx="240" cy="48"/>
                    </a:xfrm>
                  </p:grpSpPr>
                  <p:sp>
                    <p:nvSpPr>
                      <p:cNvPr id="229494" name="Oval 118"/>
                      <p:cNvSpPr>
                        <a:spLocks noChangeArrowheads="1"/>
                      </p:cNvSpPr>
                      <p:nvPr/>
                    </p:nvSpPr>
                    <p:spPr bwMode="auto">
                      <a:xfrm>
                        <a:off x="528" y="2448"/>
                        <a:ext cx="96" cy="48"/>
                      </a:xfrm>
                      <a:prstGeom prst="ellipse">
                        <a:avLst/>
                      </a:prstGeom>
                      <a:solidFill>
                        <a:srgbClr val="FFFF00"/>
                      </a:solidFill>
                      <a:ln w="12700">
                        <a:solidFill>
                          <a:srgbClr val="FFFF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29495" name="Oval 119"/>
                      <p:cNvSpPr>
                        <a:spLocks noChangeArrowheads="1"/>
                      </p:cNvSpPr>
                      <p:nvPr/>
                    </p:nvSpPr>
                    <p:spPr bwMode="auto">
                      <a:xfrm>
                        <a:off x="672" y="2448"/>
                        <a:ext cx="96" cy="48"/>
                      </a:xfrm>
                      <a:prstGeom prst="ellipse">
                        <a:avLst/>
                      </a:prstGeom>
                      <a:solidFill>
                        <a:srgbClr val="FFFF00"/>
                      </a:solidFill>
                      <a:ln w="12700">
                        <a:solidFill>
                          <a:srgbClr val="FFFF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grpSp>
              <p:sp>
                <p:nvSpPr>
                  <p:cNvPr id="229496" name="Oval 120"/>
                  <p:cNvSpPr>
                    <a:spLocks noChangeArrowheads="1"/>
                  </p:cNvSpPr>
                  <p:nvPr/>
                </p:nvSpPr>
                <p:spPr bwMode="auto">
                  <a:xfrm>
                    <a:off x="192" y="2112"/>
                    <a:ext cx="1344" cy="1104"/>
                  </a:xfrm>
                  <a:prstGeom prst="ellipse">
                    <a:avLst/>
                  </a:prstGeom>
                  <a:noFill/>
                  <a:ln w="31750">
                    <a:solidFill>
                      <a:srgbClr val="FF99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29497" name="Oval 121"/>
                  <p:cNvSpPr>
                    <a:spLocks noChangeArrowheads="1"/>
                  </p:cNvSpPr>
                  <p:nvPr/>
                </p:nvSpPr>
                <p:spPr bwMode="auto">
                  <a:xfrm>
                    <a:off x="1536" y="2640"/>
                    <a:ext cx="96" cy="48"/>
                  </a:xfrm>
                  <a:prstGeom prst="ellipse">
                    <a:avLst/>
                  </a:prstGeom>
                  <a:solidFill>
                    <a:srgbClr val="FFCC00"/>
                  </a:solidFill>
                  <a:ln w="12700">
                    <a:solidFill>
                      <a:srgbClr val="FFCC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grpSp>
              <p:nvGrpSpPr>
                <p:cNvPr id="229498" name="Group 122"/>
                <p:cNvGrpSpPr>
                  <a:grpSpLocks/>
                </p:cNvGrpSpPr>
                <p:nvPr/>
              </p:nvGrpSpPr>
              <p:grpSpPr bwMode="auto">
                <a:xfrm>
                  <a:off x="1056" y="1776"/>
                  <a:ext cx="1563" cy="1140"/>
                  <a:chOff x="1632" y="1824"/>
                  <a:chExt cx="2160" cy="1534"/>
                </a:xfrm>
              </p:grpSpPr>
              <p:sp>
                <p:nvSpPr>
                  <p:cNvPr id="229499" name="Text Box 123"/>
                  <p:cNvSpPr txBox="1">
                    <a:spLocks noChangeArrowheads="1"/>
                  </p:cNvSpPr>
                  <p:nvPr/>
                </p:nvSpPr>
                <p:spPr bwMode="auto">
                  <a:xfrm>
                    <a:off x="3023" y="1824"/>
                    <a:ext cx="327" cy="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2000" b="1"/>
                      <a:t>   </a:t>
                    </a:r>
                  </a:p>
                </p:txBody>
              </p:sp>
              <p:grpSp>
                <p:nvGrpSpPr>
                  <p:cNvPr id="229500" name="Group 124"/>
                  <p:cNvGrpSpPr>
                    <a:grpSpLocks/>
                  </p:cNvGrpSpPr>
                  <p:nvPr/>
                </p:nvGrpSpPr>
                <p:grpSpPr bwMode="auto">
                  <a:xfrm>
                    <a:off x="1632" y="2112"/>
                    <a:ext cx="2160" cy="1246"/>
                    <a:chOff x="1632" y="2112"/>
                    <a:chExt cx="2160" cy="1246"/>
                  </a:xfrm>
                </p:grpSpPr>
                <p:sp>
                  <p:nvSpPr>
                    <p:cNvPr id="229501" name="AutoShape 125"/>
                    <p:cNvSpPr>
                      <a:spLocks noChangeArrowheads="1"/>
                    </p:cNvSpPr>
                    <p:nvPr/>
                  </p:nvSpPr>
                  <p:spPr bwMode="auto">
                    <a:xfrm>
                      <a:off x="1632" y="2112"/>
                      <a:ext cx="765" cy="462"/>
                    </a:xfrm>
                    <a:prstGeom prst="curvedDownArrow">
                      <a:avLst>
                        <a:gd name="adj1" fmla="val 33117"/>
                        <a:gd name="adj2" fmla="val 66234"/>
                        <a:gd name="adj3" fmla="val 33333"/>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29502" name="Oval 126"/>
                    <p:cNvSpPr>
                      <a:spLocks noChangeArrowheads="1"/>
                    </p:cNvSpPr>
                    <p:nvPr/>
                  </p:nvSpPr>
                  <p:spPr bwMode="auto">
                    <a:xfrm>
                      <a:off x="2592" y="2350"/>
                      <a:ext cx="960" cy="820"/>
                    </a:xfrm>
                    <a:prstGeom prst="ellipse">
                      <a:avLst/>
                    </a:prstGeom>
                    <a:noFill/>
                    <a:ln w="28575">
                      <a:solidFill>
                        <a:srgbClr val="FFCC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29503" name="Oval 127"/>
                    <p:cNvSpPr>
                      <a:spLocks noChangeArrowheads="1"/>
                    </p:cNvSpPr>
                    <p:nvPr/>
                  </p:nvSpPr>
                  <p:spPr bwMode="auto">
                    <a:xfrm>
                      <a:off x="2736" y="2486"/>
                      <a:ext cx="672" cy="548"/>
                    </a:xfrm>
                    <a:prstGeom prst="ellipse">
                      <a:avLst/>
                    </a:prstGeom>
                    <a:noFill/>
                    <a:ln w="28575">
                      <a:solidFill>
                        <a:srgbClr val="FFCC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29504" name="Oval 128"/>
                    <p:cNvSpPr>
                      <a:spLocks noChangeArrowheads="1"/>
                    </p:cNvSpPr>
                    <p:nvPr/>
                  </p:nvSpPr>
                  <p:spPr bwMode="auto">
                    <a:xfrm>
                      <a:off x="2880" y="2623"/>
                      <a:ext cx="384" cy="274"/>
                    </a:xfrm>
                    <a:prstGeom prst="ellipse">
                      <a:avLst/>
                    </a:prstGeom>
                    <a:solidFill>
                      <a:srgbClr val="FF6600"/>
                    </a:solidFill>
                    <a:ln w="28575">
                      <a:solidFill>
                        <a:srgbClr val="FF66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a:t>17+</a:t>
                      </a:r>
                    </a:p>
                  </p:txBody>
                </p:sp>
                <p:grpSp>
                  <p:nvGrpSpPr>
                    <p:cNvPr id="229505" name="Group 129"/>
                    <p:cNvGrpSpPr>
                      <a:grpSpLocks/>
                    </p:cNvGrpSpPr>
                    <p:nvPr/>
                  </p:nvGrpSpPr>
                  <p:grpSpPr bwMode="auto">
                    <a:xfrm>
                      <a:off x="2976" y="2441"/>
                      <a:ext cx="240" cy="45"/>
                      <a:chOff x="528" y="2448"/>
                      <a:chExt cx="240" cy="48"/>
                    </a:xfrm>
                  </p:grpSpPr>
                  <p:sp>
                    <p:nvSpPr>
                      <p:cNvPr id="229506" name="Oval 130"/>
                      <p:cNvSpPr>
                        <a:spLocks noChangeArrowheads="1"/>
                      </p:cNvSpPr>
                      <p:nvPr/>
                    </p:nvSpPr>
                    <p:spPr bwMode="auto">
                      <a:xfrm>
                        <a:off x="528" y="2448"/>
                        <a:ext cx="96" cy="48"/>
                      </a:xfrm>
                      <a:prstGeom prst="ellipse">
                        <a:avLst/>
                      </a:prstGeom>
                      <a:solidFill>
                        <a:srgbClr val="FFFF00"/>
                      </a:solidFill>
                      <a:ln w="12700">
                        <a:solidFill>
                          <a:srgbClr val="FFFF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29507" name="Oval 131"/>
                      <p:cNvSpPr>
                        <a:spLocks noChangeArrowheads="1"/>
                      </p:cNvSpPr>
                      <p:nvPr/>
                    </p:nvSpPr>
                    <p:spPr bwMode="auto">
                      <a:xfrm>
                        <a:off x="672" y="2448"/>
                        <a:ext cx="96" cy="48"/>
                      </a:xfrm>
                      <a:prstGeom prst="ellipse">
                        <a:avLst/>
                      </a:prstGeom>
                      <a:solidFill>
                        <a:srgbClr val="FFFF00"/>
                      </a:solidFill>
                      <a:ln w="12700">
                        <a:solidFill>
                          <a:srgbClr val="FFFF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grpSp>
                  <p:nvGrpSpPr>
                    <p:cNvPr id="229508" name="Group 132"/>
                    <p:cNvGrpSpPr>
                      <a:grpSpLocks/>
                    </p:cNvGrpSpPr>
                    <p:nvPr/>
                  </p:nvGrpSpPr>
                  <p:grpSpPr bwMode="auto">
                    <a:xfrm>
                      <a:off x="2976" y="2304"/>
                      <a:ext cx="240" cy="46"/>
                      <a:chOff x="528" y="2448"/>
                      <a:chExt cx="240" cy="48"/>
                    </a:xfrm>
                  </p:grpSpPr>
                  <p:sp>
                    <p:nvSpPr>
                      <p:cNvPr id="229509" name="Oval 133"/>
                      <p:cNvSpPr>
                        <a:spLocks noChangeArrowheads="1"/>
                      </p:cNvSpPr>
                      <p:nvPr/>
                    </p:nvSpPr>
                    <p:spPr bwMode="auto">
                      <a:xfrm>
                        <a:off x="528" y="2448"/>
                        <a:ext cx="96" cy="48"/>
                      </a:xfrm>
                      <a:prstGeom prst="ellipse">
                        <a:avLst/>
                      </a:prstGeom>
                      <a:solidFill>
                        <a:srgbClr val="FFFF00"/>
                      </a:solidFill>
                      <a:ln w="12700">
                        <a:solidFill>
                          <a:srgbClr val="FFFF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29510" name="Oval 134"/>
                      <p:cNvSpPr>
                        <a:spLocks noChangeArrowheads="1"/>
                      </p:cNvSpPr>
                      <p:nvPr/>
                    </p:nvSpPr>
                    <p:spPr bwMode="auto">
                      <a:xfrm>
                        <a:off x="672" y="2448"/>
                        <a:ext cx="96" cy="48"/>
                      </a:xfrm>
                      <a:prstGeom prst="ellipse">
                        <a:avLst/>
                      </a:prstGeom>
                      <a:solidFill>
                        <a:srgbClr val="FFFF00"/>
                      </a:solidFill>
                      <a:ln w="12700">
                        <a:solidFill>
                          <a:srgbClr val="FFFF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grpSp>
                  <p:nvGrpSpPr>
                    <p:cNvPr id="229511" name="Group 135"/>
                    <p:cNvGrpSpPr>
                      <a:grpSpLocks/>
                    </p:cNvGrpSpPr>
                    <p:nvPr/>
                  </p:nvGrpSpPr>
                  <p:grpSpPr bwMode="auto">
                    <a:xfrm>
                      <a:off x="2928" y="3170"/>
                      <a:ext cx="240" cy="46"/>
                      <a:chOff x="528" y="2448"/>
                      <a:chExt cx="240" cy="48"/>
                    </a:xfrm>
                  </p:grpSpPr>
                  <p:sp>
                    <p:nvSpPr>
                      <p:cNvPr id="229512" name="Oval 136"/>
                      <p:cNvSpPr>
                        <a:spLocks noChangeArrowheads="1"/>
                      </p:cNvSpPr>
                      <p:nvPr/>
                    </p:nvSpPr>
                    <p:spPr bwMode="auto">
                      <a:xfrm>
                        <a:off x="528" y="2448"/>
                        <a:ext cx="96" cy="48"/>
                      </a:xfrm>
                      <a:prstGeom prst="ellipse">
                        <a:avLst/>
                      </a:prstGeom>
                      <a:solidFill>
                        <a:srgbClr val="FFFF00"/>
                      </a:solidFill>
                      <a:ln w="12700">
                        <a:solidFill>
                          <a:srgbClr val="FFFF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29513" name="Oval 137"/>
                      <p:cNvSpPr>
                        <a:spLocks noChangeArrowheads="1"/>
                      </p:cNvSpPr>
                      <p:nvPr/>
                    </p:nvSpPr>
                    <p:spPr bwMode="auto">
                      <a:xfrm>
                        <a:off x="672" y="2448"/>
                        <a:ext cx="96" cy="48"/>
                      </a:xfrm>
                      <a:prstGeom prst="ellipse">
                        <a:avLst/>
                      </a:prstGeom>
                      <a:solidFill>
                        <a:srgbClr val="FFFF00"/>
                      </a:solidFill>
                      <a:ln w="12700">
                        <a:solidFill>
                          <a:srgbClr val="FFFF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grpSp>
                  <p:nvGrpSpPr>
                    <p:cNvPr id="229514" name="Group 138"/>
                    <p:cNvGrpSpPr>
                      <a:grpSpLocks/>
                    </p:cNvGrpSpPr>
                    <p:nvPr/>
                  </p:nvGrpSpPr>
                  <p:grpSpPr bwMode="auto">
                    <a:xfrm rot="-5400000">
                      <a:off x="3485" y="2736"/>
                      <a:ext cx="182" cy="48"/>
                      <a:chOff x="528" y="2448"/>
                      <a:chExt cx="240" cy="48"/>
                    </a:xfrm>
                  </p:grpSpPr>
                  <p:sp>
                    <p:nvSpPr>
                      <p:cNvPr id="229515" name="Oval 139"/>
                      <p:cNvSpPr>
                        <a:spLocks noChangeArrowheads="1"/>
                      </p:cNvSpPr>
                      <p:nvPr/>
                    </p:nvSpPr>
                    <p:spPr bwMode="auto">
                      <a:xfrm>
                        <a:off x="528" y="2448"/>
                        <a:ext cx="96" cy="48"/>
                      </a:xfrm>
                      <a:prstGeom prst="ellipse">
                        <a:avLst/>
                      </a:prstGeom>
                      <a:solidFill>
                        <a:srgbClr val="FFFF00"/>
                      </a:solidFill>
                      <a:ln w="12700">
                        <a:solidFill>
                          <a:srgbClr val="FFFF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29516" name="Oval 140"/>
                      <p:cNvSpPr>
                        <a:spLocks noChangeArrowheads="1"/>
                      </p:cNvSpPr>
                      <p:nvPr/>
                    </p:nvSpPr>
                    <p:spPr bwMode="auto">
                      <a:xfrm>
                        <a:off x="672" y="2448"/>
                        <a:ext cx="96" cy="48"/>
                      </a:xfrm>
                      <a:prstGeom prst="ellipse">
                        <a:avLst/>
                      </a:prstGeom>
                      <a:solidFill>
                        <a:srgbClr val="FFFF00"/>
                      </a:solidFill>
                      <a:ln w="12700">
                        <a:solidFill>
                          <a:srgbClr val="FFFF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grpSp>
                  <p:nvGrpSpPr>
                    <p:cNvPr id="229517" name="Group 141"/>
                    <p:cNvGrpSpPr>
                      <a:grpSpLocks/>
                    </p:cNvGrpSpPr>
                    <p:nvPr/>
                  </p:nvGrpSpPr>
                  <p:grpSpPr bwMode="auto">
                    <a:xfrm rot="-5400000">
                      <a:off x="2477" y="2736"/>
                      <a:ext cx="182" cy="48"/>
                      <a:chOff x="528" y="2448"/>
                      <a:chExt cx="240" cy="48"/>
                    </a:xfrm>
                  </p:grpSpPr>
                  <p:sp>
                    <p:nvSpPr>
                      <p:cNvPr id="229518" name="Oval 142"/>
                      <p:cNvSpPr>
                        <a:spLocks noChangeArrowheads="1"/>
                      </p:cNvSpPr>
                      <p:nvPr/>
                    </p:nvSpPr>
                    <p:spPr bwMode="auto">
                      <a:xfrm>
                        <a:off x="528" y="2448"/>
                        <a:ext cx="96" cy="48"/>
                      </a:xfrm>
                      <a:prstGeom prst="ellipse">
                        <a:avLst/>
                      </a:prstGeom>
                      <a:solidFill>
                        <a:srgbClr val="FFFF00"/>
                      </a:solidFill>
                      <a:ln w="12700">
                        <a:solidFill>
                          <a:srgbClr val="FFFF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29519" name="Oval 143"/>
                      <p:cNvSpPr>
                        <a:spLocks noChangeArrowheads="1"/>
                      </p:cNvSpPr>
                      <p:nvPr/>
                    </p:nvSpPr>
                    <p:spPr bwMode="auto">
                      <a:xfrm>
                        <a:off x="672" y="2448"/>
                        <a:ext cx="96" cy="48"/>
                      </a:xfrm>
                      <a:prstGeom prst="ellipse">
                        <a:avLst/>
                      </a:prstGeom>
                      <a:solidFill>
                        <a:srgbClr val="FFFF00"/>
                      </a:solidFill>
                      <a:ln w="12700">
                        <a:solidFill>
                          <a:srgbClr val="FFFF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sp>
                  <p:nvSpPr>
                    <p:cNvPr id="229520" name="Oval 144"/>
                    <p:cNvSpPr>
                      <a:spLocks noChangeArrowheads="1"/>
                    </p:cNvSpPr>
                    <p:nvPr/>
                  </p:nvSpPr>
                  <p:spPr bwMode="auto">
                    <a:xfrm>
                      <a:off x="2400" y="2208"/>
                      <a:ext cx="1344" cy="1104"/>
                    </a:xfrm>
                    <a:prstGeom prst="ellipse">
                      <a:avLst/>
                    </a:prstGeom>
                    <a:noFill/>
                    <a:ln w="31750">
                      <a:solidFill>
                        <a:srgbClr val="FF99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29521" name="Oval 145"/>
                    <p:cNvSpPr>
                      <a:spLocks noChangeArrowheads="1"/>
                    </p:cNvSpPr>
                    <p:nvPr/>
                  </p:nvSpPr>
                  <p:spPr bwMode="auto">
                    <a:xfrm>
                      <a:off x="2304" y="2688"/>
                      <a:ext cx="96" cy="48"/>
                    </a:xfrm>
                    <a:prstGeom prst="ellipse">
                      <a:avLst/>
                    </a:prstGeom>
                    <a:solidFill>
                      <a:srgbClr val="FFCC00"/>
                    </a:solidFill>
                    <a:ln w="12700">
                      <a:solidFill>
                        <a:srgbClr val="FFCC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nvGrpSpPr>
                    <p:cNvPr id="229522" name="Group 146"/>
                    <p:cNvGrpSpPr>
                      <a:grpSpLocks/>
                    </p:cNvGrpSpPr>
                    <p:nvPr/>
                  </p:nvGrpSpPr>
                  <p:grpSpPr bwMode="auto">
                    <a:xfrm>
                      <a:off x="2928" y="2160"/>
                      <a:ext cx="240" cy="46"/>
                      <a:chOff x="528" y="2448"/>
                      <a:chExt cx="240" cy="48"/>
                    </a:xfrm>
                  </p:grpSpPr>
                  <p:sp>
                    <p:nvSpPr>
                      <p:cNvPr id="229523" name="Oval 147"/>
                      <p:cNvSpPr>
                        <a:spLocks noChangeArrowheads="1"/>
                      </p:cNvSpPr>
                      <p:nvPr/>
                    </p:nvSpPr>
                    <p:spPr bwMode="auto">
                      <a:xfrm>
                        <a:off x="528" y="2448"/>
                        <a:ext cx="96" cy="48"/>
                      </a:xfrm>
                      <a:prstGeom prst="ellipse">
                        <a:avLst/>
                      </a:prstGeom>
                      <a:solidFill>
                        <a:srgbClr val="FFFF00"/>
                      </a:solidFill>
                      <a:ln w="12700">
                        <a:solidFill>
                          <a:srgbClr val="FFFF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29524" name="Oval 148"/>
                      <p:cNvSpPr>
                        <a:spLocks noChangeArrowheads="1"/>
                      </p:cNvSpPr>
                      <p:nvPr/>
                    </p:nvSpPr>
                    <p:spPr bwMode="auto">
                      <a:xfrm>
                        <a:off x="672" y="2448"/>
                        <a:ext cx="96" cy="48"/>
                      </a:xfrm>
                      <a:prstGeom prst="ellipse">
                        <a:avLst/>
                      </a:prstGeom>
                      <a:solidFill>
                        <a:srgbClr val="FFFF00"/>
                      </a:solidFill>
                      <a:ln w="12700">
                        <a:solidFill>
                          <a:srgbClr val="FFFF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grpSp>
                  <p:nvGrpSpPr>
                    <p:cNvPr id="229525" name="Group 149"/>
                    <p:cNvGrpSpPr>
                      <a:grpSpLocks/>
                    </p:cNvGrpSpPr>
                    <p:nvPr/>
                  </p:nvGrpSpPr>
                  <p:grpSpPr bwMode="auto">
                    <a:xfrm>
                      <a:off x="2928" y="3312"/>
                      <a:ext cx="240" cy="46"/>
                      <a:chOff x="528" y="2448"/>
                      <a:chExt cx="240" cy="48"/>
                    </a:xfrm>
                  </p:grpSpPr>
                  <p:sp>
                    <p:nvSpPr>
                      <p:cNvPr id="229526" name="Oval 150"/>
                      <p:cNvSpPr>
                        <a:spLocks noChangeArrowheads="1"/>
                      </p:cNvSpPr>
                      <p:nvPr/>
                    </p:nvSpPr>
                    <p:spPr bwMode="auto">
                      <a:xfrm>
                        <a:off x="528" y="2448"/>
                        <a:ext cx="96" cy="48"/>
                      </a:xfrm>
                      <a:prstGeom prst="ellipse">
                        <a:avLst/>
                      </a:prstGeom>
                      <a:solidFill>
                        <a:srgbClr val="FFFF00"/>
                      </a:solidFill>
                      <a:ln w="12700">
                        <a:solidFill>
                          <a:srgbClr val="FFFF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29527" name="Oval 151"/>
                      <p:cNvSpPr>
                        <a:spLocks noChangeArrowheads="1"/>
                      </p:cNvSpPr>
                      <p:nvPr/>
                    </p:nvSpPr>
                    <p:spPr bwMode="auto">
                      <a:xfrm>
                        <a:off x="672" y="2448"/>
                        <a:ext cx="96" cy="48"/>
                      </a:xfrm>
                      <a:prstGeom prst="ellipse">
                        <a:avLst/>
                      </a:prstGeom>
                      <a:solidFill>
                        <a:srgbClr val="FFFF00"/>
                      </a:solidFill>
                      <a:ln w="12700">
                        <a:solidFill>
                          <a:srgbClr val="FFFF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grpSp>
                  <p:nvGrpSpPr>
                    <p:cNvPr id="229528" name="Group 152"/>
                    <p:cNvGrpSpPr>
                      <a:grpSpLocks/>
                    </p:cNvGrpSpPr>
                    <p:nvPr/>
                  </p:nvGrpSpPr>
                  <p:grpSpPr bwMode="auto">
                    <a:xfrm rot="-5400000">
                      <a:off x="3677" y="2707"/>
                      <a:ext cx="182" cy="48"/>
                      <a:chOff x="528" y="2448"/>
                      <a:chExt cx="240" cy="48"/>
                    </a:xfrm>
                  </p:grpSpPr>
                  <p:sp>
                    <p:nvSpPr>
                      <p:cNvPr id="229529" name="Oval 153"/>
                      <p:cNvSpPr>
                        <a:spLocks noChangeArrowheads="1"/>
                      </p:cNvSpPr>
                      <p:nvPr/>
                    </p:nvSpPr>
                    <p:spPr bwMode="auto">
                      <a:xfrm>
                        <a:off x="528" y="2448"/>
                        <a:ext cx="96" cy="48"/>
                      </a:xfrm>
                      <a:prstGeom prst="ellipse">
                        <a:avLst/>
                      </a:prstGeom>
                      <a:solidFill>
                        <a:srgbClr val="FFFF00"/>
                      </a:solidFill>
                      <a:ln w="12700">
                        <a:solidFill>
                          <a:srgbClr val="FFFF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29530" name="Oval 154"/>
                      <p:cNvSpPr>
                        <a:spLocks noChangeArrowheads="1"/>
                      </p:cNvSpPr>
                      <p:nvPr/>
                    </p:nvSpPr>
                    <p:spPr bwMode="auto">
                      <a:xfrm>
                        <a:off x="672" y="2448"/>
                        <a:ext cx="96" cy="48"/>
                      </a:xfrm>
                      <a:prstGeom prst="ellipse">
                        <a:avLst/>
                      </a:prstGeom>
                      <a:solidFill>
                        <a:srgbClr val="FFFF00"/>
                      </a:solidFill>
                      <a:ln w="12700">
                        <a:solidFill>
                          <a:srgbClr val="FFFF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grpSp>
            </p:grpSp>
            <p:grpSp>
              <p:nvGrpSpPr>
                <p:cNvPr id="229531" name="Group 155"/>
                <p:cNvGrpSpPr>
                  <a:grpSpLocks/>
                </p:cNvGrpSpPr>
                <p:nvPr/>
              </p:nvGrpSpPr>
              <p:grpSpPr bwMode="auto">
                <a:xfrm>
                  <a:off x="240" y="2736"/>
                  <a:ext cx="2077" cy="1110"/>
                  <a:chOff x="240" y="2736"/>
                  <a:chExt cx="2077" cy="1110"/>
                </a:xfrm>
              </p:grpSpPr>
              <p:sp>
                <p:nvSpPr>
                  <p:cNvPr id="229532" name="AutoShape 156"/>
                  <p:cNvSpPr>
                    <a:spLocks noChangeArrowheads="1"/>
                  </p:cNvSpPr>
                  <p:nvPr/>
                </p:nvSpPr>
                <p:spPr bwMode="auto">
                  <a:xfrm>
                    <a:off x="1210" y="2736"/>
                    <a:ext cx="252" cy="536"/>
                  </a:xfrm>
                  <a:prstGeom prst="downArrow">
                    <a:avLst>
                      <a:gd name="adj1" fmla="val 50000"/>
                      <a:gd name="adj2" fmla="val 53175"/>
                    </a:avLst>
                  </a:prstGeom>
                  <a:solidFill>
                    <a:srgbClr val="FF99CC"/>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29533" name="Text Box 157"/>
                  <p:cNvSpPr txBox="1">
                    <a:spLocks noChangeArrowheads="1"/>
                  </p:cNvSpPr>
                  <p:nvPr/>
                </p:nvSpPr>
                <p:spPr bwMode="auto">
                  <a:xfrm>
                    <a:off x="574" y="2736"/>
                    <a:ext cx="23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2000" b="1"/>
                      <a:t>   </a:t>
                    </a:r>
                  </a:p>
                </p:txBody>
              </p:sp>
              <p:grpSp>
                <p:nvGrpSpPr>
                  <p:cNvPr id="229534" name="Group 158"/>
                  <p:cNvGrpSpPr>
                    <a:grpSpLocks/>
                  </p:cNvGrpSpPr>
                  <p:nvPr/>
                </p:nvGrpSpPr>
                <p:grpSpPr bwMode="auto">
                  <a:xfrm>
                    <a:off x="240" y="3168"/>
                    <a:ext cx="735" cy="678"/>
                    <a:chOff x="96" y="2304"/>
                    <a:chExt cx="1056" cy="960"/>
                  </a:xfrm>
                </p:grpSpPr>
                <p:sp>
                  <p:nvSpPr>
                    <p:cNvPr id="229535" name="Oval 159"/>
                    <p:cNvSpPr>
                      <a:spLocks noChangeArrowheads="1"/>
                    </p:cNvSpPr>
                    <p:nvPr/>
                  </p:nvSpPr>
                  <p:spPr bwMode="auto">
                    <a:xfrm>
                      <a:off x="144" y="2352"/>
                      <a:ext cx="960" cy="864"/>
                    </a:xfrm>
                    <a:prstGeom prst="ellipse">
                      <a:avLst/>
                    </a:prstGeom>
                    <a:noFill/>
                    <a:ln w="28575">
                      <a:solidFill>
                        <a:srgbClr val="FFCC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29536" name="Oval 160"/>
                    <p:cNvSpPr>
                      <a:spLocks noChangeArrowheads="1"/>
                    </p:cNvSpPr>
                    <p:nvPr/>
                  </p:nvSpPr>
                  <p:spPr bwMode="auto">
                    <a:xfrm>
                      <a:off x="288" y="2496"/>
                      <a:ext cx="672" cy="576"/>
                    </a:xfrm>
                    <a:prstGeom prst="ellipse">
                      <a:avLst/>
                    </a:prstGeom>
                    <a:noFill/>
                    <a:ln w="28575">
                      <a:solidFill>
                        <a:srgbClr val="FFCC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29537" name="Oval 161"/>
                    <p:cNvSpPr>
                      <a:spLocks noChangeArrowheads="1"/>
                    </p:cNvSpPr>
                    <p:nvPr/>
                  </p:nvSpPr>
                  <p:spPr bwMode="auto">
                    <a:xfrm>
                      <a:off x="432" y="2640"/>
                      <a:ext cx="384" cy="288"/>
                    </a:xfrm>
                    <a:prstGeom prst="ellipse">
                      <a:avLst/>
                    </a:prstGeom>
                    <a:solidFill>
                      <a:srgbClr val="FF6600"/>
                    </a:solidFill>
                    <a:ln w="28575">
                      <a:solidFill>
                        <a:srgbClr val="FF66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a:t>11+</a:t>
                      </a:r>
                    </a:p>
                  </p:txBody>
                </p:sp>
                <p:grpSp>
                  <p:nvGrpSpPr>
                    <p:cNvPr id="229538" name="Group 162"/>
                    <p:cNvGrpSpPr>
                      <a:grpSpLocks/>
                    </p:cNvGrpSpPr>
                    <p:nvPr/>
                  </p:nvGrpSpPr>
                  <p:grpSpPr bwMode="auto">
                    <a:xfrm>
                      <a:off x="528" y="2448"/>
                      <a:ext cx="240" cy="48"/>
                      <a:chOff x="528" y="2448"/>
                      <a:chExt cx="240" cy="48"/>
                    </a:xfrm>
                  </p:grpSpPr>
                  <p:sp>
                    <p:nvSpPr>
                      <p:cNvPr id="229539" name="Oval 163"/>
                      <p:cNvSpPr>
                        <a:spLocks noChangeArrowheads="1"/>
                      </p:cNvSpPr>
                      <p:nvPr/>
                    </p:nvSpPr>
                    <p:spPr bwMode="auto">
                      <a:xfrm>
                        <a:off x="528" y="2448"/>
                        <a:ext cx="96" cy="48"/>
                      </a:xfrm>
                      <a:prstGeom prst="ellipse">
                        <a:avLst/>
                      </a:prstGeom>
                      <a:solidFill>
                        <a:srgbClr val="FFFF00"/>
                      </a:solidFill>
                      <a:ln w="12700">
                        <a:solidFill>
                          <a:srgbClr val="FFFF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29540" name="Oval 164"/>
                      <p:cNvSpPr>
                        <a:spLocks noChangeArrowheads="1"/>
                      </p:cNvSpPr>
                      <p:nvPr/>
                    </p:nvSpPr>
                    <p:spPr bwMode="auto">
                      <a:xfrm>
                        <a:off x="672" y="2448"/>
                        <a:ext cx="96" cy="48"/>
                      </a:xfrm>
                      <a:prstGeom prst="ellipse">
                        <a:avLst/>
                      </a:prstGeom>
                      <a:solidFill>
                        <a:srgbClr val="FFFF00"/>
                      </a:solidFill>
                      <a:ln w="12700">
                        <a:solidFill>
                          <a:srgbClr val="FFFF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grpSp>
                  <p:nvGrpSpPr>
                    <p:cNvPr id="229541" name="Group 165"/>
                    <p:cNvGrpSpPr>
                      <a:grpSpLocks/>
                    </p:cNvGrpSpPr>
                    <p:nvPr/>
                  </p:nvGrpSpPr>
                  <p:grpSpPr bwMode="auto">
                    <a:xfrm>
                      <a:off x="528" y="2304"/>
                      <a:ext cx="240" cy="48"/>
                      <a:chOff x="528" y="2448"/>
                      <a:chExt cx="240" cy="48"/>
                    </a:xfrm>
                  </p:grpSpPr>
                  <p:sp>
                    <p:nvSpPr>
                      <p:cNvPr id="229542" name="Oval 166"/>
                      <p:cNvSpPr>
                        <a:spLocks noChangeArrowheads="1"/>
                      </p:cNvSpPr>
                      <p:nvPr/>
                    </p:nvSpPr>
                    <p:spPr bwMode="auto">
                      <a:xfrm>
                        <a:off x="528" y="2448"/>
                        <a:ext cx="96" cy="48"/>
                      </a:xfrm>
                      <a:prstGeom prst="ellipse">
                        <a:avLst/>
                      </a:prstGeom>
                      <a:solidFill>
                        <a:srgbClr val="FFFF00"/>
                      </a:solidFill>
                      <a:ln w="12700">
                        <a:solidFill>
                          <a:srgbClr val="FFFF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29543" name="Oval 167"/>
                      <p:cNvSpPr>
                        <a:spLocks noChangeArrowheads="1"/>
                      </p:cNvSpPr>
                      <p:nvPr/>
                    </p:nvSpPr>
                    <p:spPr bwMode="auto">
                      <a:xfrm>
                        <a:off x="672" y="2448"/>
                        <a:ext cx="96" cy="48"/>
                      </a:xfrm>
                      <a:prstGeom prst="ellipse">
                        <a:avLst/>
                      </a:prstGeom>
                      <a:solidFill>
                        <a:srgbClr val="FFFF00"/>
                      </a:solidFill>
                      <a:ln w="12700">
                        <a:solidFill>
                          <a:srgbClr val="FFFF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grpSp>
                  <p:nvGrpSpPr>
                    <p:cNvPr id="229544" name="Group 168"/>
                    <p:cNvGrpSpPr>
                      <a:grpSpLocks/>
                    </p:cNvGrpSpPr>
                    <p:nvPr/>
                  </p:nvGrpSpPr>
                  <p:grpSpPr bwMode="auto">
                    <a:xfrm>
                      <a:off x="480" y="3216"/>
                      <a:ext cx="240" cy="48"/>
                      <a:chOff x="528" y="2448"/>
                      <a:chExt cx="240" cy="48"/>
                    </a:xfrm>
                  </p:grpSpPr>
                  <p:sp>
                    <p:nvSpPr>
                      <p:cNvPr id="229545" name="Oval 169"/>
                      <p:cNvSpPr>
                        <a:spLocks noChangeArrowheads="1"/>
                      </p:cNvSpPr>
                      <p:nvPr/>
                    </p:nvSpPr>
                    <p:spPr bwMode="auto">
                      <a:xfrm>
                        <a:off x="528" y="2448"/>
                        <a:ext cx="96" cy="48"/>
                      </a:xfrm>
                      <a:prstGeom prst="ellipse">
                        <a:avLst/>
                      </a:prstGeom>
                      <a:solidFill>
                        <a:srgbClr val="FFFF00"/>
                      </a:solidFill>
                      <a:ln w="12700">
                        <a:solidFill>
                          <a:srgbClr val="FFFF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29546" name="Oval 170"/>
                      <p:cNvSpPr>
                        <a:spLocks noChangeArrowheads="1"/>
                      </p:cNvSpPr>
                      <p:nvPr/>
                    </p:nvSpPr>
                    <p:spPr bwMode="auto">
                      <a:xfrm>
                        <a:off x="672" y="2448"/>
                        <a:ext cx="96" cy="48"/>
                      </a:xfrm>
                      <a:prstGeom prst="ellipse">
                        <a:avLst/>
                      </a:prstGeom>
                      <a:solidFill>
                        <a:srgbClr val="FFFF00"/>
                      </a:solidFill>
                      <a:ln w="12700">
                        <a:solidFill>
                          <a:srgbClr val="FFFF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grpSp>
                  <p:nvGrpSpPr>
                    <p:cNvPr id="229547" name="Group 171"/>
                    <p:cNvGrpSpPr>
                      <a:grpSpLocks/>
                    </p:cNvGrpSpPr>
                    <p:nvPr/>
                  </p:nvGrpSpPr>
                  <p:grpSpPr bwMode="auto">
                    <a:xfrm rot="-5400000">
                      <a:off x="1032" y="2760"/>
                      <a:ext cx="192" cy="48"/>
                      <a:chOff x="528" y="2448"/>
                      <a:chExt cx="240" cy="48"/>
                    </a:xfrm>
                  </p:grpSpPr>
                  <p:sp>
                    <p:nvSpPr>
                      <p:cNvPr id="229548" name="Oval 172"/>
                      <p:cNvSpPr>
                        <a:spLocks noChangeArrowheads="1"/>
                      </p:cNvSpPr>
                      <p:nvPr/>
                    </p:nvSpPr>
                    <p:spPr bwMode="auto">
                      <a:xfrm>
                        <a:off x="528" y="2448"/>
                        <a:ext cx="96" cy="48"/>
                      </a:xfrm>
                      <a:prstGeom prst="ellipse">
                        <a:avLst/>
                      </a:prstGeom>
                      <a:solidFill>
                        <a:srgbClr val="FFFF00"/>
                      </a:solidFill>
                      <a:ln w="12700">
                        <a:solidFill>
                          <a:srgbClr val="FFFF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29549" name="Oval 173"/>
                      <p:cNvSpPr>
                        <a:spLocks noChangeArrowheads="1"/>
                      </p:cNvSpPr>
                      <p:nvPr/>
                    </p:nvSpPr>
                    <p:spPr bwMode="auto">
                      <a:xfrm>
                        <a:off x="672" y="2448"/>
                        <a:ext cx="96" cy="48"/>
                      </a:xfrm>
                      <a:prstGeom prst="ellipse">
                        <a:avLst/>
                      </a:prstGeom>
                      <a:solidFill>
                        <a:srgbClr val="FFFF00"/>
                      </a:solidFill>
                      <a:ln w="12700">
                        <a:solidFill>
                          <a:srgbClr val="FFFF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grpSp>
                  <p:nvGrpSpPr>
                    <p:cNvPr id="229550" name="Group 174"/>
                    <p:cNvGrpSpPr>
                      <a:grpSpLocks/>
                    </p:cNvGrpSpPr>
                    <p:nvPr/>
                  </p:nvGrpSpPr>
                  <p:grpSpPr bwMode="auto">
                    <a:xfrm rot="-5400000">
                      <a:off x="24" y="2760"/>
                      <a:ext cx="192" cy="48"/>
                      <a:chOff x="528" y="2448"/>
                      <a:chExt cx="240" cy="48"/>
                    </a:xfrm>
                  </p:grpSpPr>
                  <p:sp>
                    <p:nvSpPr>
                      <p:cNvPr id="229551" name="Oval 175"/>
                      <p:cNvSpPr>
                        <a:spLocks noChangeArrowheads="1"/>
                      </p:cNvSpPr>
                      <p:nvPr/>
                    </p:nvSpPr>
                    <p:spPr bwMode="auto">
                      <a:xfrm>
                        <a:off x="528" y="2448"/>
                        <a:ext cx="96" cy="48"/>
                      </a:xfrm>
                      <a:prstGeom prst="ellipse">
                        <a:avLst/>
                      </a:prstGeom>
                      <a:solidFill>
                        <a:srgbClr val="FFFF00"/>
                      </a:solidFill>
                      <a:ln w="12700">
                        <a:solidFill>
                          <a:srgbClr val="FFFF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29552" name="Oval 176"/>
                      <p:cNvSpPr>
                        <a:spLocks noChangeArrowheads="1"/>
                      </p:cNvSpPr>
                      <p:nvPr/>
                    </p:nvSpPr>
                    <p:spPr bwMode="auto">
                      <a:xfrm>
                        <a:off x="672" y="2448"/>
                        <a:ext cx="96" cy="48"/>
                      </a:xfrm>
                      <a:prstGeom prst="ellipse">
                        <a:avLst/>
                      </a:prstGeom>
                      <a:solidFill>
                        <a:srgbClr val="FFFF00"/>
                      </a:solidFill>
                      <a:ln w="12700">
                        <a:solidFill>
                          <a:srgbClr val="FFFF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grpSp>
              <p:sp>
                <p:nvSpPr>
                  <p:cNvPr id="229553" name="Text Box 177"/>
                  <p:cNvSpPr txBox="1">
                    <a:spLocks noChangeArrowheads="1"/>
                  </p:cNvSpPr>
                  <p:nvPr/>
                </p:nvSpPr>
                <p:spPr bwMode="auto">
                  <a:xfrm>
                    <a:off x="2081" y="2807"/>
                    <a:ext cx="23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2000" b="1"/>
                      <a:t>   </a:t>
                    </a:r>
                  </a:p>
                </p:txBody>
              </p:sp>
            </p:grpSp>
            <p:grpSp>
              <p:nvGrpSpPr>
                <p:cNvPr id="229554" name="Group 178"/>
                <p:cNvGrpSpPr>
                  <a:grpSpLocks/>
                </p:cNvGrpSpPr>
                <p:nvPr/>
              </p:nvGrpSpPr>
              <p:grpSpPr bwMode="auto">
                <a:xfrm>
                  <a:off x="1584" y="3072"/>
                  <a:ext cx="1070" cy="890"/>
                  <a:chOff x="1566" y="3057"/>
                  <a:chExt cx="1070" cy="890"/>
                </a:xfrm>
              </p:grpSpPr>
              <p:sp>
                <p:nvSpPr>
                  <p:cNvPr id="229555" name="Oval 179"/>
                  <p:cNvSpPr>
                    <a:spLocks noChangeArrowheads="1"/>
                  </p:cNvSpPr>
                  <p:nvPr/>
                </p:nvSpPr>
                <p:spPr bwMode="auto">
                  <a:xfrm>
                    <a:off x="1768" y="3199"/>
                    <a:ext cx="695" cy="609"/>
                  </a:xfrm>
                  <a:prstGeom prst="ellipse">
                    <a:avLst/>
                  </a:prstGeom>
                  <a:noFill/>
                  <a:ln w="28575">
                    <a:solidFill>
                      <a:srgbClr val="FFCC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29556" name="Oval 180"/>
                  <p:cNvSpPr>
                    <a:spLocks noChangeArrowheads="1"/>
                  </p:cNvSpPr>
                  <p:nvPr/>
                </p:nvSpPr>
                <p:spPr bwMode="auto">
                  <a:xfrm>
                    <a:off x="1872" y="3300"/>
                    <a:ext cx="486" cy="407"/>
                  </a:xfrm>
                  <a:prstGeom prst="ellipse">
                    <a:avLst/>
                  </a:prstGeom>
                  <a:noFill/>
                  <a:ln w="28575">
                    <a:solidFill>
                      <a:srgbClr val="FFCC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29557" name="Oval 181"/>
                  <p:cNvSpPr>
                    <a:spLocks noChangeArrowheads="1"/>
                  </p:cNvSpPr>
                  <p:nvPr/>
                </p:nvSpPr>
                <p:spPr bwMode="auto">
                  <a:xfrm>
                    <a:off x="1976" y="3402"/>
                    <a:ext cx="278" cy="203"/>
                  </a:xfrm>
                  <a:prstGeom prst="ellipse">
                    <a:avLst/>
                  </a:prstGeom>
                  <a:solidFill>
                    <a:srgbClr val="FF6600"/>
                  </a:solidFill>
                  <a:ln w="28575">
                    <a:solidFill>
                      <a:srgbClr val="FF66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a:t>17+</a:t>
                    </a:r>
                  </a:p>
                </p:txBody>
              </p:sp>
              <p:grpSp>
                <p:nvGrpSpPr>
                  <p:cNvPr id="229558" name="Group 182"/>
                  <p:cNvGrpSpPr>
                    <a:grpSpLocks/>
                  </p:cNvGrpSpPr>
                  <p:nvPr/>
                </p:nvGrpSpPr>
                <p:grpSpPr bwMode="auto">
                  <a:xfrm>
                    <a:off x="2045" y="3266"/>
                    <a:ext cx="174" cy="34"/>
                    <a:chOff x="528" y="2448"/>
                    <a:chExt cx="240" cy="48"/>
                  </a:xfrm>
                </p:grpSpPr>
                <p:sp>
                  <p:nvSpPr>
                    <p:cNvPr id="229559" name="Oval 183"/>
                    <p:cNvSpPr>
                      <a:spLocks noChangeArrowheads="1"/>
                    </p:cNvSpPr>
                    <p:nvPr/>
                  </p:nvSpPr>
                  <p:spPr bwMode="auto">
                    <a:xfrm>
                      <a:off x="528" y="2448"/>
                      <a:ext cx="96" cy="48"/>
                    </a:xfrm>
                    <a:prstGeom prst="ellipse">
                      <a:avLst/>
                    </a:prstGeom>
                    <a:solidFill>
                      <a:srgbClr val="FFFF00"/>
                    </a:solidFill>
                    <a:ln w="12700">
                      <a:solidFill>
                        <a:srgbClr val="FFFF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29560" name="Oval 184"/>
                    <p:cNvSpPr>
                      <a:spLocks noChangeArrowheads="1"/>
                    </p:cNvSpPr>
                    <p:nvPr/>
                  </p:nvSpPr>
                  <p:spPr bwMode="auto">
                    <a:xfrm>
                      <a:off x="672" y="2448"/>
                      <a:ext cx="96" cy="48"/>
                    </a:xfrm>
                    <a:prstGeom prst="ellipse">
                      <a:avLst/>
                    </a:prstGeom>
                    <a:solidFill>
                      <a:srgbClr val="FFFF00"/>
                    </a:solidFill>
                    <a:ln w="12700">
                      <a:solidFill>
                        <a:srgbClr val="FFFF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grpSp>
                <p:nvGrpSpPr>
                  <p:cNvPr id="229561" name="Group 185"/>
                  <p:cNvGrpSpPr>
                    <a:grpSpLocks/>
                  </p:cNvGrpSpPr>
                  <p:nvPr/>
                </p:nvGrpSpPr>
                <p:grpSpPr bwMode="auto">
                  <a:xfrm>
                    <a:off x="2045" y="3165"/>
                    <a:ext cx="174" cy="34"/>
                    <a:chOff x="528" y="2448"/>
                    <a:chExt cx="240" cy="48"/>
                  </a:xfrm>
                </p:grpSpPr>
                <p:sp>
                  <p:nvSpPr>
                    <p:cNvPr id="229562" name="Oval 186"/>
                    <p:cNvSpPr>
                      <a:spLocks noChangeArrowheads="1"/>
                    </p:cNvSpPr>
                    <p:nvPr/>
                  </p:nvSpPr>
                  <p:spPr bwMode="auto">
                    <a:xfrm>
                      <a:off x="528" y="2448"/>
                      <a:ext cx="96" cy="48"/>
                    </a:xfrm>
                    <a:prstGeom prst="ellipse">
                      <a:avLst/>
                    </a:prstGeom>
                    <a:solidFill>
                      <a:srgbClr val="FFFF00"/>
                    </a:solidFill>
                    <a:ln w="12700">
                      <a:solidFill>
                        <a:srgbClr val="FFFF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29563" name="Oval 187"/>
                    <p:cNvSpPr>
                      <a:spLocks noChangeArrowheads="1"/>
                    </p:cNvSpPr>
                    <p:nvPr/>
                  </p:nvSpPr>
                  <p:spPr bwMode="auto">
                    <a:xfrm>
                      <a:off x="672" y="2448"/>
                      <a:ext cx="96" cy="48"/>
                    </a:xfrm>
                    <a:prstGeom prst="ellipse">
                      <a:avLst/>
                    </a:prstGeom>
                    <a:solidFill>
                      <a:srgbClr val="FFFF00"/>
                    </a:solidFill>
                    <a:ln w="12700">
                      <a:solidFill>
                        <a:srgbClr val="FFFF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grpSp>
                <p:nvGrpSpPr>
                  <p:cNvPr id="229564" name="Group 188"/>
                  <p:cNvGrpSpPr>
                    <a:grpSpLocks/>
                  </p:cNvGrpSpPr>
                  <p:nvPr/>
                </p:nvGrpSpPr>
                <p:grpSpPr bwMode="auto">
                  <a:xfrm>
                    <a:off x="2010" y="3808"/>
                    <a:ext cx="175" cy="34"/>
                    <a:chOff x="528" y="2448"/>
                    <a:chExt cx="240" cy="48"/>
                  </a:xfrm>
                </p:grpSpPr>
                <p:sp>
                  <p:nvSpPr>
                    <p:cNvPr id="229565" name="Oval 189"/>
                    <p:cNvSpPr>
                      <a:spLocks noChangeArrowheads="1"/>
                    </p:cNvSpPr>
                    <p:nvPr/>
                  </p:nvSpPr>
                  <p:spPr bwMode="auto">
                    <a:xfrm>
                      <a:off x="528" y="2448"/>
                      <a:ext cx="96" cy="48"/>
                    </a:xfrm>
                    <a:prstGeom prst="ellipse">
                      <a:avLst/>
                    </a:prstGeom>
                    <a:solidFill>
                      <a:srgbClr val="FFFF00"/>
                    </a:solidFill>
                    <a:ln w="12700">
                      <a:solidFill>
                        <a:srgbClr val="FFFF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29566" name="Oval 190"/>
                    <p:cNvSpPr>
                      <a:spLocks noChangeArrowheads="1"/>
                    </p:cNvSpPr>
                    <p:nvPr/>
                  </p:nvSpPr>
                  <p:spPr bwMode="auto">
                    <a:xfrm>
                      <a:off x="672" y="2448"/>
                      <a:ext cx="96" cy="48"/>
                    </a:xfrm>
                    <a:prstGeom prst="ellipse">
                      <a:avLst/>
                    </a:prstGeom>
                    <a:solidFill>
                      <a:srgbClr val="FFFF00"/>
                    </a:solidFill>
                    <a:ln w="12700">
                      <a:solidFill>
                        <a:srgbClr val="FFFF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grpSp>
                <p:nvGrpSpPr>
                  <p:cNvPr id="229567" name="Group 191"/>
                  <p:cNvGrpSpPr>
                    <a:grpSpLocks/>
                  </p:cNvGrpSpPr>
                  <p:nvPr/>
                </p:nvGrpSpPr>
                <p:grpSpPr bwMode="auto">
                  <a:xfrm rot="-5400000">
                    <a:off x="2412" y="3487"/>
                    <a:ext cx="135" cy="34"/>
                    <a:chOff x="528" y="2448"/>
                    <a:chExt cx="240" cy="48"/>
                  </a:xfrm>
                </p:grpSpPr>
                <p:sp>
                  <p:nvSpPr>
                    <p:cNvPr id="229568" name="Oval 192"/>
                    <p:cNvSpPr>
                      <a:spLocks noChangeArrowheads="1"/>
                    </p:cNvSpPr>
                    <p:nvPr/>
                  </p:nvSpPr>
                  <p:spPr bwMode="auto">
                    <a:xfrm>
                      <a:off x="528" y="2448"/>
                      <a:ext cx="96" cy="48"/>
                    </a:xfrm>
                    <a:prstGeom prst="ellipse">
                      <a:avLst/>
                    </a:prstGeom>
                    <a:solidFill>
                      <a:srgbClr val="FFFF00"/>
                    </a:solidFill>
                    <a:ln w="12700">
                      <a:solidFill>
                        <a:srgbClr val="FFFF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29569" name="Oval 193"/>
                    <p:cNvSpPr>
                      <a:spLocks noChangeArrowheads="1"/>
                    </p:cNvSpPr>
                    <p:nvPr/>
                  </p:nvSpPr>
                  <p:spPr bwMode="auto">
                    <a:xfrm>
                      <a:off x="672" y="2448"/>
                      <a:ext cx="96" cy="48"/>
                    </a:xfrm>
                    <a:prstGeom prst="ellipse">
                      <a:avLst/>
                    </a:prstGeom>
                    <a:solidFill>
                      <a:srgbClr val="FFFF00"/>
                    </a:solidFill>
                    <a:ln w="12700">
                      <a:solidFill>
                        <a:srgbClr val="FFFF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grpSp>
                <p:nvGrpSpPr>
                  <p:cNvPr id="229570" name="Group 194"/>
                  <p:cNvGrpSpPr>
                    <a:grpSpLocks/>
                  </p:cNvGrpSpPr>
                  <p:nvPr/>
                </p:nvGrpSpPr>
                <p:grpSpPr bwMode="auto">
                  <a:xfrm rot="-5400000">
                    <a:off x="1683" y="3486"/>
                    <a:ext cx="135" cy="35"/>
                    <a:chOff x="528" y="2448"/>
                    <a:chExt cx="240" cy="48"/>
                  </a:xfrm>
                </p:grpSpPr>
                <p:sp>
                  <p:nvSpPr>
                    <p:cNvPr id="229571" name="Oval 195"/>
                    <p:cNvSpPr>
                      <a:spLocks noChangeArrowheads="1"/>
                    </p:cNvSpPr>
                    <p:nvPr/>
                  </p:nvSpPr>
                  <p:spPr bwMode="auto">
                    <a:xfrm>
                      <a:off x="528" y="2448"/>
                      <a:ext cx="96" cy="48"/>
                    </a:xfrm>
                    <a:prstGeom prst="ellipse">
                      <a:avLst/>
                    </a:prstGeom>
                    <a:solidFill>
                      <a:srgbClr val="FFFF00"/>
                    </a:solidFill>
                    <a:ln w="12700">
                      <a:solidFill>
                        <a:srgbClr val="FFFF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29572" name="Oval 196"/>
                    <p:cNvSpPr>
                      <a:spLocks noChangeArrowheads="1"/>
                    </p:cNvSpPr>
                    <p:nvPr/>
                  </p:nvSpPr>
                  <p:spPr bwMode="auto">
                    <a:xfrm>
                      <a:off x="672" y="2448"/>
                      <a:ext cx="96" cy="48"/>
                    </a:xfrm>
                    <a:prstGeom prst="ellipse">
                      <a:avLst/>
                    </a:prstGeom>
                    <a:solidFill>
                      <a:srgbClr val="FFFF00"/>
                    </a:solidFill>
                    <a:ln w="12700">
                      <a:solidFill>
                        <a:srgbClr val="FFFF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sp>
                <p:nvSpPr>
                  <p:cNvPr id="229573" name="Oval 197"/>
                  <p:cNvSpPr>
                    <a:spLocks noChangeArrowheads="1"/>
                  </p:cNvSpPr>
                  <p:nvPr/>
                </p:nvSpPr>
                <p:spPr bwMode="auto">
                  <a:xfrm>
                    <a:off x="1628" y="3093"/>
                    <a:ext cx="973" cy="820"/>
                  </a:xfrm>
                  <a:prstGeom prst="ellipse">
                    <a:avLst/>
                  </a:prstGeom>
                  <a:noFill/>
                  <a:ln w="31750">
                    <a:solidFill>
                      <a:srgbClr val="FF99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nvGrpSpPr>
                  <p:cNvPr id="229574" name="Group 198"/>
                  <p:cNvGrpSpPr>
                    <a:grpSpLocks/>
                  </p:cNvGrpSpPr>
                  <p:nvPr/>
                </p:nvGrpSpPr>
                <p:grpSpPr bwMode="auto">
                  <a:xfrm>
                    <a:off x="2010" y="3057"/>
                    <a:ext cx="175" cy="34"/>
                    <a:chOff x="528" y="2448"/>
                    <a:chExt cx="240" cy="48"/>
                  </a:xfrm>
                </p:grpSpPr>
                <p:sp>
                  <p:nvSpPr>
                    <p:cNvPr id="229575" name="Oval 199"/>
                    <p:cNvSpPr>
                      <a:spLocks noChangeArrowheads="1"/>
                    </p:cNvSpPr>
                    <p:nvPr/>
                  </p:nvSpPr>
                  <p:spPr bwMode="auto">
                    <a:xfrm>
                      <a:off x="528" y="2448"/>
                      <a:ext cx="96" cy="48"/>
                    </a:xfrm>
                    <a:prstGeom prst="ellipse">
                      <a:avLst/>
                    </a:prstGeom>
                    <a:solidFill>
                      <a:srgbClr val="FFFF00"/>
                    </a:solidFill>
                    <a:ln w="12700">
                      <a:solidFill>
                        <a:srgbClr val="FFFF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29576" name="Oval 200"/>
                    <p:cNvSpPr>
                      <a:spLocks noChangeArrowheads="1"/>
                    </p:cNvSpPr>
                    <p:nvPr/>
                  </p:nvSpPr>
                  <p:spPr bwMode="auto">
                    <a:xfrm>
                      <a:off x="672" y="2448"/>
                      <a:ext cx="96" cy="48"/>
                    </a:xfrm>
                    <a:prstGeom prst="ellipse">
                      <a:avLst/>
                    </a:prstGeom>
                    <a:solidFill>
                      <a:srgbClr val="FFFF00"/>
                    </a:solidFill>
                    <a:ln w="12700">
                      <a:solidFill>
                        <a:srgbClr val="FFFF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grpSp>
                <p:nvGrpSpPr>
                  <p:cNvPr id="229577" name="Group 201"/>
                  <p:cNvGrpSpPr>
                    <a:grpSpLocks/>
                  </p:cNvGrpSpPr>
                  <p:nvPr/>
                </p:nvGrpSpPr>
                <p:grpSpPr bwMode="auto">
                  <a:xfrm>
                    <a:off x="2010" y="3913"/>
                    <a:ext cx="175" cy="34"/>
                    <a:chOff x="528" y="2448"/>
                    <a:chExt cx="240" cy="48"/>
                  </a:xfrm>
                </p:grpSpPr>
                <p:sp>
                  <p:nvSpPr>
                    <p:cNvPr id="229578" name="Oval 202"/>
                    <p:cNvSpPr>
                      <a:spLocks noChangeArrowheads="1"/>
                    </p:cNvSpPr>
                    <p:nvPr/>
                  </p:nvSpPr>
                  <p:spPr bwMode="auto">
                    <a:xfrm>
                      <a:off x="528" y="2448"/>
                      <a:ext cx="96" cy="48"/>
                    </a:xfrm>
                    <a:prstGeom prst="ellipse">
                      <a:avLst/>
                    </a:prstGeom>
                    <a:solidFill>
                      <a:srgbClr val="FFFF00"/>
                    </a:solidFill>
                    <a:ln w="12700">
                      <a:solidFill>
                        <a:srgbClr val="FFFF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29579" name="Oval 203"/>
                    <p:cNvSpPr>
                      <a:spLocks noChangeArrowheads="1"/>
                    </p:cNvSpPr>
                    <p:nvPr/>
                  </p:nvSpPr>
                  <p:spPr bwMode="auto">
                    <a:xfrm>
                      <a:off x="672" y="2448"/>
                      <a:ext cx="96" cy="48"/>
                    </a:xfrm>
                    <a:prstGeom prst="ellipse">
                      <a:avLst/>
                    </a:prstGeom>
                    <a:solidFill>
                      <a:srgbClr val="FFFF00"/>
                    </a:solidFill>
                    <a:ln w="12700">
                      <a:solidFill>
                        <a:srgbClr val="FFFF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grpSp>
                <p:nvGrpSpPr>
                  <p:cNvPr id="229580" name="Group 204"/>
                  <p:cNvGrpSpPr>
                    <a:grpSpLocks/>
                  </p:cNvGrpSpPr>
                  <p:nvPr/>
                </p:nvGrpSpPr>
                <p:grpSpPr bwMode="auto">
                  <a:xfrm rot="-5400000">
                    <a:off x="2551" y="3464"/>
                    <a:ext cx="135" cy="35"/>
                    <a:chOff x="528" y="2448"/>
                    <a:chExt cx="240" cy="48"/>
                  </a:xfrm>
                </p:grpSpPr>
                <p:sp>
                  <p:nvSpPr>
                    <p:cNvPr id="229581" name="Oval 205"/>
                    <p:cNvSpPr>
                      <a:spLocks noChangeArrowheads="1"/>
                    </p:cNvSpPr>
                    <p:nvPr/>
                  </p:nvSpPr>
                  <p:spPr bwMode="auto">
                    <a:xfrm>
                      <a:off x="528" y="2448"/>
                      <a:ext cx="96" cy="48"/>
                    </a:xfrm>
                    <a:prstGeom prst="ellipse">
                      <a:avLst/>
                    </a:prstGeom>
                    <a:solidFill>
                      <a:srgbClr val="FFFF00"/>
                    </a:solidFill>
                    <a:ln w="12700">
                      <a:solidFill>
                        <a:srgbClr val="FFFF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29582" name="Oval 206"/>
                    <p:cNvSpPr>
                      <a:spLocks noChangeArrowheads="1"/>
                    </p:cNvSpPr>
                    <p:nvPr/>
                  </p:nvSpPr>
                  <p:spPr bwMode="auto">
                    <a:xfrm>
                      <a:off x="672" y="2448"/>
                      <a:ext cx="96" cy="48"/>
                    </a:xfrm>
                    <a:prstGeom prst="ellipse">
                      <a:avLst/>
                    </a:prstGeom>
                    <a:solidFill>
                      <a:srgbClr val="FFFF00"/>
                    </a:solidFill>
                    <a:ln w="12700">
                      <a:solidFill>
                        <a:srgbClr val="FFFF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grpSp>
                <p:nvGrpSpPr>
                  <p:cNvPr id="229583" name="Group 207"/>
                  <p:cNvGrpSpPr>
                    <a:grpSpLocks/>
                  </p:cNvGrpSpPr>
                  <p:nvPr/>
                </p:nvGrpSpPr>
                <p:grpSpPr bwMode="auto">
                  <a:xfrm rot="-5400000">
                    <a:off x="1516" y="3455"/>
                    <a:ext cx="135" cy="35"/>
                    <a:chOff x="528" y="2448"/>
                    <a:chExt cx="240" cy="48"/>
                  </a:xfrm>
                </p:grpSpPr>
                <p:sp>
                  <p:nvSpPr>
                    <p:cNvPr id="229584" name="Oval 208"/>
                    <p:cNvSpPr>
                      <a:spLocks noChangeArrowheads="1"/>
                    </p:cNvSpPr>
                    <p:nvPr/>
                  </p:nvSpPr>
                  <p:spPr bwMode="auto">
                    <a:xfrm>
                      <a:off x="528" y="2448"/>
                      <a:ext cx="96" cy="48"/>
                    </a:xfrm>
                    <a:prstGeom prst="ellipse">
                      <a:avLst/>
                    </a:prstGeom>
                    <a:solidFill>
                      <a:srgbClr val="FFFF00"/>
                    </a:solidFill>
                    <a:ln w="12700">
                      <a:solidFill>
                        <a:srgbClr val="FFFF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29585" name="Oval 209"/>
                    <p:cNvSpPr>
                      <a:spLocks noChangeArrowheads="1"/>
                    </p:cNvSpPr>
                    <p:nvPr/>
                  </p:nvSpPr>
                  <p:spPr bwMode="auto">
                    <a:xfrm>
                      <a:off x="672" y="2448"/>
                      <a:ext cx="96" cy="48"/>
                    </a:xfrm>
                    <a:prstGeom prst="ellipse">
                      <a:avLst/>
                    </a:prstGeom>
                    <a:solidFill>
                      <a:srgbClr val="FFFF00"/>
                    </a:solidFill>
                    <a:ln w="12700">
                      <a:solidFill>
                        <a:srgbClr val="FFFF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grpSp>
            <p:sp>
              <p:nvSpPr>
                <p:cNvPr id="229586" name="Text Box 210"/>
                <p:cNvSpPr txBox="1">
                  <a:spLocks noChangeArrowheads="1"/>
                </p:cNvSpPr>
                <p:nvPr/>
              </p:nvSpPr>
              <p:spPr bwMode="auto">
                <a:xfrm>
                  <a:off x="384" y="1728"/>
                  <a:ext cx="1876"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2800"/>
                    <a:t>Na                       Cl</a:t>
                  </a:r>
                </a:p>
              </p:txBody>
            </p:sp>
          </p:grpSp>
          <p:sp>
            <p:nvSpPr>
              <p:cNvPr id="229587" name="Text Box 211"/>
              <p:cNvSpPr txBox="1">
                <a:spLocks noChangeArrowheads="1"/>
              </p:cNvSpPr>
              <p:nvPr/>
            </p:nvSpPr>
            <p:spPr bwMode="auto">
              <a:xfrm>
                <a:off x="278" y="3882"/>
                <a:ext cx="1789"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2800"/>
                  <a:t> Na</a:t>
                </a:r>
                <a:r>
                  <a:rPr lang="fr-FR" sz="2800" baseline="30000"/>
                  <a:t>+</a:t>
                </a:r>
                <a:r>
                  <a:rPr lang="fr-FR" sz="2800"/>
                  <a:t>                  Cl</a:t>
                </a:r>
                <a:r>
                  <a:rPr lang="fr-FR" sz="2800" baseline="30000"/>
                  <a:t>-</a:t>
                </a:r>
              </a:p>
            </p:txBody>
          </p:sp>
        </p:grpSp>
        <p:sp>
          <p:nvSpPr>
            <p:cNvPr id="229588" name="Text Box 212"/>
            <p:cNvSpPr txBox="1">
              <a:spLocks noChangeArrowheads="1"/>
            </p:cNvSpPr>
            <p:nvPr/>
          </p:nvSpPr>
          <p:spPr bwMode="auto">
            <a:xfrm>
              <a:off x="1766" y="3882"/>
              <a:ext cx="116"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sz="2800"/>
            </a:p>
          </p:txBody>
        </p:sp>
        <p:sp>
          <p:nvSpPr>
            <p:cNvPr id="229589" name="Text Box 213"/>
            <p:cNvSpPr txBox="1">
              <a:spLocks noChangeArrowheads="1"/>
            </p:cNvSpPr>
            <p:nvPr/>
          </p:nvSpPr>
          <p:spPr bwMode="auto">
            <a:xfrm>
              <a:off x="3024" y="2112"/>
              <a:ext cx="311"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2000" b="1"/>
                <a:t>Cl</a:t>
              </a:r>
              <a:r>
                <a:rPr lang="fr-FR" sz="2000" b="1" baseline="30000"/>
                <a:t>-</a:t>
              </a:r>
            </a:p>
          </p:txBody>
        </p:sp>
        <p:sp>
          <p:nvSpPr>
            <p:cNvPr id="229590" name="Text Box 214"/>
            <p:cNvSpPr txBox="1">
              <a:spLocks noChangeArrowheads="1"/>
            </p:cNvSpPr>
            <p:nvPr/>
          </p:nvSpPr>
          <p:spPr bwMode="auto">
            <a:xfrm>
              <a:off x="4608" y="1728"/>
              <a:ext cx="371"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2000" b="1"/>
                <a:t>Na</a:t>
              </a:r>
              <a:r>
                <a:rPr lang="fr-FR" sz="2000" b="1" baseline="30000"/>
                <a:t>+</a:t>
              </a:r>
            </a:p>
          </p:txBody>
        </p:sp>
      </p:gr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9379">
                                            <p:txEl>
                                              <p:pRg st="0" end="0"/>
                                            </p:txEl>
                                          </p:spTgt>
                                        </p:tgtEl>
                                        <p:attrNameLst>
                                          <p:attrName>style.visibility</p:attrName>
                                        </p:attrNameLst>
                                      </p:cBhvr>
                                      <p:to>
                                        <p:strVal val="visible"/>
                                      </p:to>
                                    </p:set>
                                    <p:animEffect transition="in" filter="wipe(left)">
                                      <p:cBhvr>
                                        <p:cTn id="7" dur="500"/>
                                        <p:tgtEl>
                                          <p:spTgt spid="22937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5" presetClass="entr" presetSubtype="0" fill="hold" nodeType="clickEffect">
                                  <p:stCondLst>
                                    <p:cond delay="0"/>
                                  </p:stCondLst>
                                  <p:childTnLst>
                                    <p:set>
                                      <p:cBhvr>
                                        <p:cTn id="11" dur="1" fill="hold">
                                          <p:stCondLst>
                                            <p:cond delay="0"/>
                                          </p:stCondLst>
                                        </p:cTn>
                                        <p:tgtEl>
                                          <p:spTgt spid="229381"/>
                                        </p:tgtEl>
                                        <p:attrNameLst>
                                          <p:attrName>style.visibility</p:attrName>
                                        </p:attrNameLst>
                                      </p:cBhvr>
                                      <p:to>
                                        <p:strVal val="visible"/>
                                      </p:to>
                                    </p:set>
                                    <p:anim calcmode="lin" valueType="num">
                                      <p:cBhvr>
                                        <p:cTn id="12" dur="1000" fill="hold"/>
                                        <p:tgtEl>
                                          <p:spTgt spid="229381"/>
                                        </p:tgtEl>
                                        <p:attrNameLst>
                                          <p:attrName>ppt_w</p:attrName>
                                        </p:attrNameLst>
                                      </p:cBhvr>
                                      <p:tavLst>
                                        <p:tav tm="0">
                                          <p:val>
                                            <p:fltVal val="0"/>
                                          </p:val>
                                        </p:tav>
                                        <p:tav tm="100000">
                                          <p:val>
                                            <p:strVal val="#ppt_w"/>
                                          </p:val>
                                        </p:tav>
                                      </p:tavLst>
                                    </p:anim>
                                    <p:anim calcmode="lin" valueType="num">
                                      <p:cBhvr>
                                        <p:cTn id="13" dur="1000" fill="hold"/>
                                        <p:tgtEl>
                                          <p:spTgt spid="229381"/>
                                        </p:tgtEl>
                                        <p:attrNameLst>
                                          <p:attrName>ppt_h</p:attrName>
                                        </p:attrNameLst>
                                      </p:cBhvr>
                                      <p:tavLst>
                                        <p:tav tm="0">
                                          <p:val>
                                            <p:fltVal val="0"/>
                                          </p:val>
                                        </p:tav>
                                        <p:tav tm="100000">
                                          <p:val>
                                            <p:strVal val="#ppt_h"/>
                                          </p:val>
                                        </p:tav>
                                      </p:tavLst>
                                    </p:anim>
                                    <p:anim calcmode="lin" valueType="num">
                                      <p:cBhvr>
                                        <p:cTn id="14" dur="1000" fill="hold"/>
                                        <p:tgtEl>
                                          <p:spTgt spid="229381"/>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22938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379" grpId="0" build="p" autoUpdateAnimBg="0"/>
    </p:bldLst>
  </p:timing>
</p:sld>
</file>

<file path=ppt/slides/slide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0" y="0"/>
            <a:ext cx="9144000" cy="838200"/>
          </a:xfrm>
          <a:solidFill>
            <a:schemeClr val="tx1"/>
          </a:solidFill>
        </p:spPr>
        <p:txBody>
          <a:bodyPr/>
          <a:lstStyle/>
          <a:p>
            <a:r>
              <a:rPr lang="fr-FR" sz="3600">
                <a:solidFill>
                  <a:srgbClr val="00FFFF"/>
                </a:solidFill>
                <a:latin typeface="Arial" charset="0"/>
              </a:rPr>
              <a:t>Interactions ioniques dans les solides</a:t>
            </a:r>
          </a:p>
        </p:txBody>
      </p:sp>
      <p:sp>
        <p:nvSpPr>
          <p:cNvPr id="84995" name="Rectangle 3"/>
          <p:cNvSpPr>
            <a:spLocks noGrp="1" noChangeArrowheads="1"/>
          </p:cNvSpPr>
          <p:nvPr>
            <p:ph type="body" sz="half" idx="2"/>
          </p:nvPr>
        </p:nvSpPr>
        <p:spPr>
          <a:xfrm>
            <a:off x="0" y="762000"/>
            <a:ext cx="9144000" cy="3276600"/>
          </a:xfrm>
          <a:solidFill>
            <a:schemeClr val="tx1"/>
          </a:solidFill>
        </p:spPr>
        <p:txBody>
          <a:bodyPr/>
          <a:lstStyle/>
          <a:p>
            <a:pPr marL="387350"/>
            <a:r>
              <a:rPr lang="fr-FR" sz="2400">
                <a:solidFill>
                  <a:schemeClr val="bg1"/>
                </a:solidFill>
              </a:rPr>
              <a:t>La température de fusion de NaCl est 800°C. Celle de MgO est 2800°C </a:t>
            </a:r>
          </a:p>
          <a:p>
            <a:pPr marL="387350"/>
            <a:r>
              <a:rPr lang="fr-FR" sz="2400">
                <a:solidFill>
                  <a:schemeClr val="bg1"/>
                </a:solidFill>
              </a:rPr>
              <a:t>Les interactions entre ions dans un solide sont donc très fortes : elles obéissent à la loi de Coulomb en 1/r² et sont de longue portée. Un ion n’interagit donc pas seulement avec ses plus proches voisins mais au-delà</a:t>
            </a:r>
          </a:p>
          <a:p>
            <a:pPr marL="387350"/>
            <a:r>
              <a:rPr lang="fr-FR" sz="2400">
                <a:solidFill>
                  <a:schemeClr val="bg1"/>
                </a:solidFill>
              </a:rPr>
              <a:t>L’interaction dépend de la valeur de la charge et de la taille des ions, qui conditionne la distance entre eux</a:t>
            </a:r>
          </a:p>
        </p:txBody>
      </p:sp>
      <p:sp>
        <p:nvSpPr>
          <p:cNvPr id="84996" name="Text Box 4"/>
          <p:cNvSpPr txBox="1">
            <a:spLocks noChangeArrowheads="1"/>
          </p:cNvSpPr>
          <p:nvPr/>
        </p:nvSpPr>
        <p:spPr bwMode="auto">
          <a:xfrm>
            <a:off x="1295400" y="2743200"/>
            <a:ext cx="3746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2000" b="1"/>
              <a:t>   </a:t>
            </a:r>
            <a:endParaRPr lang="fr-FR" sz="2000" b="1">
              <a:solidFill>
                <a:schemeClr val="bg2"/>
              </a:solidFill>
            </a:endParaRPr>
          </a:p>
        </p:txBody>
      </p:sp>
      <p:graphicFrame>
        <p:nvGraphicFramePr>
          <p:cNvPr id="84998" name="Group 6"/>
          <p:cNvGraphicFramePr>
            <a:graphicFrameLocks noGrp="1"/>
          </p:cNvGraphicFramePr>
          <p:nvPr/>
        </p:nvGraphicFramePr>
        <p:xfrm>
          <a:off x="609600" y="4191000"/>
          <a:ext cx="3352800" cy="2465388"/>
        </p:xfrm>
        <a:graphic>
          <a:graphicData uri="http://schemas.openxmlformats.org/drawingml/2006/table">
            <a:tbl>
              <a:tblPr/>
              <a:tblGrid>
                <a:gridCol w="838200"/>
                <a:gridCol w="838200"/>
                <a:gridCol w="838200"/>
                <a:gridCol w="838200"/>
              </a:tblGrid>
              <a:tr h="6032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smtClean="0">
                          <a:ln>
                            <a:noFill/>
                          </a:ln>
                          <a:solidFill>
                            <a:schemeClr val="tx1"/>
                          </a:solidFill>
                          <a:effectLst/>
                          <a:latin typeface="Times New Roman" pitchFamily="18" charset="0"/>
                        </a:rPr>
                        <a:t>ion</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rPr>
                        <a:t>Taille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rPr>
                        <a:t>pm</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smtClean="0">
                          <a:ln>
                            <a:noFill/>
                          </a:ln>
                          <a:solidFill>
                            <a:schemeClr val="tx1"/>
                          </a:solidFill>
                          <a:effectLst/>
                          <a:latin typeface="Times New Roman" pitchFamily="18" charset="0"/>
                        </a:rPr>
                        <a:t>ion</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rPr>
                        <a:t>Taille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rPr>
                        <a:t>pm</a:t>
                      </a:r>
                      <a:endParaRPr kumimoji="0" lang="fr-FR" sz="2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5683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smtClean="0">
                          <a:ln>
                            <a:noFill/>
                          </a:ln>
                          <a:solidFill>
                            <a:schemeClr val="tx1"/>
                          </a:solidFill>
                          <a:effectLst/>
                          <a:latin typeface="Times New Roman" pitchFamily="18" charset="0"/>
                        </a:rPr>
                        <a:t>Li</a:t>
                      </a:r>
                      <a:r>
                        <a:rPr kumimoji="0" lang="fr-FR" sz="2400" b="0" i="0" u="none" strike="noStrike" cap="none" normalizeH="0" baseline="30000" smtClean="0">
                          <a:ln>
                            <a:noFill/>
                          </a:ln>
                          <a:solidFill>
                            <a:schemeClr val="tx1"/>
                          </a:solidFill>
                          <a:effectLst/>
                          <a:latin typeface="Times New Roman" pitchFamily="18" charset="0"/>
                        </a:rPr>
                        <a:t>+</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smtClean="0">
                          <a:ln>
                            <a:noFill/>
                          </a:ln>
                          <a:solidFill>
                            <a:schemeClr val="tx1"/>
                          </a:solidFill>
                          <a:effectLst/>
                          <a:latin typeface="Times New Roman" pitchFamily="18" charset="0"/>
                        </a:rPr>
                        <a:t>59</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smtClean="0">
                          <a:ln>
                            <a:noFill/>
                          </a:ln>
                          <a:solidFill>
                            <a:schemeClr val="tx1"/>
                          </a:solidFill>
                          <a:effectLst/>
                          <a:latin typeface="Times New Roman" pitchFamily="18" charset="0"/>
                        </a:rPr>
                        <a:t>Na</a:t>
                      </a:r>
                      <a:r>
                        <a:rPr kumimoji="0" lang="fr-FR" sz="2400" b="0" i="0" u="none" strike="noStrike" cap="none" normalizeH="0" baseline="30000" smtClean="0">
                          <a:ln>
                            <a:noFill/>
                          </a:ln>
                          <a:solidFill>
                            <a:schemeClr val="tx1"/>
                          </a:solidFill>
                          <a:effectLst/>
                          <a:latin typeface="Times New Roman" pitchFamily="18" charset="0"/>
                        </a:rPr>
                        <a:t>+</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smtClean="0">
                          <a:ln>
                            <a:noFill/>
                          </a:ln>
                          <a:solidFill>
                            <a:schemeClr val="tx1"/>
                          </a:solidFill>
                          <a:effectLst/>
                          <a:latin typeface="Times New Roman" pitchFamily="18" charset="0"/>
                        </a:rPr>
                        <a:t>102</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5667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smtClean="0">
                          <a:ln>
                            <a:noFill/>
                          </a:ln>
                          <a:solidFill>
                            <a:schemeClr val="tx1"/>
                          </a:solidFill>
                          <a:effectLst/>
                          <a:latin typeface="Times New Roman" pitchFamily="18" charset="0"/>
                        </a:rPr>
                        <a:t>Mg</a:t>
                      </a:r>
                      <a:r>
                        <a:rPr kumimoji="0" lang="fr-FR" sz="2400" b="0" i="0" u="none" strike="noStrike" cap="none" normalizeH="0" baseline="30000" smtClean="0">
                          <a:ln>
                            <a:noFill/>
                          </a:ln>
                          <a:solidFill>
                            <a:schemeClr val="tx1"/>
                          </a:solidFill>
                          <a:effectLst/>
                          <a:latin typeface="Times New Roman" pitchFamily="18" charset="0"/>
                        </a:rPr>
                        <a:t>2+</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smtClean="0">
                          <a:ln>
                            <a:noFill/>
                          </a:ln>
                          <a:solidFill>
                            <a:schemeClr val="tx1"/>
                          </a:solidFill>
                          <a:effectLst/>
                          <a:latin typeface="Times New Roman" pitchFamily="18" charset="0"/>
                        </a:rPr>
                        <a:t>72</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smtClean="0">
                          <a:ln>
                            <a:noFill/>
                          </a:ln>
                          <a:solidFill>
                            <a:schemeClr val="tx1"/>
                          </a:solidFill>
                          <a:effectLst/>
                          <a:latin typeface="Times New Roman" pitchFamily="18" charset="0"/>
                        </a:rPr>
                        <a:t>O</a:t>
                      </a:r>
                      <a:r>
                        <a:rPr kumimoji="0" lang="fr-FR" sz="2400" b="0" i="0" u="none" strike="noStrike" cap="none" normalizeH="0" baseline="30000" smtClean="0">
                          <a:ln>
                            <a:noFill/>
                          </a:ln>
                          <a:solidFill>
                            <a:schemeClr val="tx1"/>
                          </a:solidFill>
                          <a:effectLst/>
                          <a:latin typeface="Times New Roman" pitchFamily="18" charset="0"/>
                        </a:rPr>
                        <a:t>2-</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smtClean="0">
                          <a:ln>
                            <a:noFill/>
                          </a:ln>
                          <a:solidFill>
                            <a:schemeClr val="tx1"/>
                          </a:solidFill>
                          <a:effectLst/>
                          <a:latin typeface="Times New Roman" pitchFamily="18" charset="0"/>
                        </a:rPr>
                        <a:t>140</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5683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smtClean="0">
                          <a:ln>
                            <a:noFill/>
                          </a:ln>
                          <a:solidFill>
                            <a:schemeClr val="tx1"/>
                          </a:solidFill>
                          <a:effectLst/>
                          <a:latin typeface="Times New Roman" pitchFamily="18" charset="0"/>
                        </a:rPr>
                        <a:t>F</a:t>
                      </a:r>
                      <a:r>
                        <a:rPr kumimoji="0" lang="fr-FR" sz="2400" b="0" i="0" u="none" strike="noStrike" cap="none" normalizeH="0" baseline="30000" smtClean="0">
                          <a:ln>
                            <a:noFill/>
                          </a:ln>
                          <a:solidFill>
                            <a:schemeClr val="tx1"/>
                          </a:solidFill>
                          <a:effectLst/>
                          <a:latin typeface="Times New Roman" pitchFamily="18" charset="0"/>
                        </a:rPr>
                        <a:t>-</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smtClean="0">
                          <a:ln>
                            <a:noFill/>
                          </a:ln>
                          <a:solidFill>
                            <a:schemeClr val="tx1"/>
                          </a:solidFill>
                          <a:effectLst/>
                          <a:latin typeface="Times New Roman" pitchFamily="18" charset="0"/>
                        </a:rPr>
                        <a:t>133</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smtClean="0">
                          <a:ln>
                            <a:noFill/>
                          </a:ln>
                          <a:solidFill>
                            <a:schemeClr val="tx1"/>
                          </a:solidFill>
                          <a:effectLst/>
                          <a:latin typeface="Times New Roman" pitchFamily="18" charset="0"/>
                        </a:rPr>
                        <a:t>Cl</a:t>
                      </a:r>
                      <a:r>
                        <a:rPr kumimoji="0" lang="fr-FR" sz="2400" b="0" i="0" u="none" strike="noStrike" cap="none" normalizeH="0" baseline="30000" smtClean="0">
                          <a:ln>
                            <a:noFill/>
                          </a:ln>
                          <a:solidFill>
                            <a:schemeClr val="tx1"/>
                          </a:solidFill>
                          <a:effectLst/>
                          <a:latin typeface="Times New Roman" pitchFamily="18" charset="0"/>
                        </a:rPr>
                        <a:t>-</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smtClean="0">
                          <a:ln>
                            <a:noFill/>
                          </a:ln>
                          <a:solidFill>
                            <a:schemeClr val="tx1"/>
                          </a:solidFill>
                          <a:effectLst/>
                          <a:latin typeface="Times New Roman" pitchFamily="18" charset="0"/>
                        </a:rPr>
                        <a:t>181</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graphicFrame>
        <p:nvGraphicFramePr>
          <p:cNvPr id="85025" name="Group 33"/>
          <p:cNvGraphicFramePr>
            <a:graphicFrameLocks noGrp="1"/>
          </p:cNvGraphicFramePr>
          <p:nvPr/>
        </p:nvGraphicFramePr>
        <p:xfrm>
          <a:off x="4267200" y="4191000"/>
          <a:ext cx="4267200" cy="2461833"/>
        </p:xfrm>
        <a:graphic>
          <a:graphicData uri="http://schemas.openxmlformats.org/drawingml/2006/table">
            <a:tbl>
              <a:tblPr/>
              <a:tblGrid>
                <a:gridCol w="914400"/>
                <a:gridCol w="1219200"/>
                <a:gridCol w="895350"/>
                <a:gridCol w="1238250"/>
              </a:tblGrid>
              <a:tr h="671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800" b="1" i="0" u="none" strike="noStrike" cap="none" normalizeH="0" baseline="0" smtClean="0">
                          <a:ln>
                            <a:noFill/>
                          </a:ln>
                          <a:solidFill>
                            <a:schemeClr val="tx1"/>
                          </a:solidFill>
                          <a:effectLst/>
                          <a:latin typeface="Times New Roman" pitchFamily="18" charset="0"/>
                        </a:rPr>
                        <a:t>Espèce</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800" b="1" i="0" u="none" strike="noStrike" cap="none" normalizeH="0" baseline="0" smtClean="0">
                          <a:ln>
                            <a:noFill/>
                          </a:ln>
                          <a:solidFill>
                            <a:schemeClr val="tx1"/>
                          </a:solidFill>
                          <a:effectLst/>
                          <a:latin typeface="Times New Roman" pitchFamily="18" charset="0"/>
                        </a:rPr>
                        <a:t>Énergie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800" b="1" i="0" u="none" strike="noStrike" cap="none" normalizeH="0" baseline="0" smtClean="0">
                          <a:ln>
                            <a:noFill/>
                          </a:ln>
                          <a:solidFill>
                            <a:schemeClr val="tx1"/>
                          </a:solidFill>
                          <a:effectLst/>
                          <a:latin typeface="Times New Roman" pitchFamily="18" charset="0"/>
                        </a:rPr>
                        <a:t>réticulaire</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800" b="1" i="0" u="none" strike="noStrike" cap="none" normalizeH="0" baseline="0" smtClean="0">
                          <a:ln>
                            <a:noFill/>
                          </a:ln>
                          <a:solidFill>
                            <a:schemeClr val="tx1"/>
                          </a:solidFill>
                          <a:effectLst/>
                          <a:latin typeface="Times New Roman" pitchFamily="18" charset="0"/>
                        </a:rPr>
                        <a:t>Espèce</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800" b="1" i="0" u="none" strike="noStrike" cap="none" normalizeH="0" baseline="0" smtClean="0">
                          <a:ln>
                            <a:noFill/>
                          </a:ln>
                          <a:solidFill>
                            <a:schemeClr val="tx1"/>
                          </a:solidFill>
                          <a:effectLst/>
                          <a:latin typeface="Times New Roman" pitchFamily="18" charset="0"/>
                        </a:rPr>
                        <a:t>Énergie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800" b="1" i="0" u="none" strike="noStrike" cap="none" normalizeH="0" baseline="0" smtClean="0">
                          <a:ln>
                            <a:noFill/>
                          </a:ln>
                          <a:solidFill>
                            <a:schemeClr val="tx1"/>
                          </a:solidFill>
                          <a:effectLst/>
                          <a:latin typeface="Times New Roman" pitchFamily="18" charset="0"/>
                        </a:rPr>
                        <a:t>réticulaire</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5889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smtClean="0">
                          <a:ln>
                            <a:noFill/>
                          </a:ln>
                          <a:solidFill>
                            <a:schemeClr val="tx1"/>
                          </a:solidFill>
                          <a:effectLst/>
                          <a:latin typeface="Times New Roman" pitchFamily="18" charset="0"/>
                        </a:rPr>
                        <a:t>LiF</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smtClean="0">
                          <a:ln>
                            <a:noFill/>
                          </a:ln>
                          <a:solidFill>
                            <a:schemeClr val="tx1"/>
                          </a:solidFill>
                          <a:effectLst/>
                          <a:latin typeface="Times New Roman" pitchFamily="18" charset="0"/>
                        </a:rPr>
                        <a:t>1037</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smtClean="0">
                          <a:ln>
                            <a:noFill/>
                          </a:ln>
                          <a:solidFill>
                            <a:schemeClr val="tx1"/>
                          </a:solidFill>
                          <a:effectLst/>
                          <a:latin typeface="Times New Roman" pitchFamily="18" charset="0"/>
                        </a:rPr>
                        <a:t>LiCl</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smtClean="0">
                          <a:ln>
                            <a:noFill/>
                          </a:ln>
                          <a:solidFill>
                            <a:schemeClr val="tx1"/>
                          </a:solidFill>
                          <a:effectLst/>
                          <a:latin typeface="Times New Roman" pitchFamily="18" charset="0"/>
                        </a:rPr>
                        <a:t>852</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5889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smtClean="0">
                          <a:ln>
                            <a:noFill/>
                          </a:ln>
                          <a:solidFill>
                            <a:schemeClr val="tx1"/>
                          </a:solidFill>
                          <a:effectLst/>
                          <a:latin typeface="Times New Roman" pitchFamily="18" charset="0"/>
                        </a:rPr>
                        <a:t>NaF</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smtClean="0">
                          <a:ln>
                            <a:noFill/>
                          </a:ln>
                          <a:solidFill>
                            <a:schemeClr val="tx1"/>
                          </a:solidFill>
                          <a:effectLst/>
                          <a:latin typeface="Times New Roman" pitchFamily="18" charset="0"/>
                        </a:rPr>
                        <a:t>926 </a:t>
                      </a:r>
                      <a:r>
                        <a:rPr kumimoji="0" lang="fr-FR" sz="1400" b="0" i="0" u="none" strike="noStrike" cap="none" normalizeH="0" baseline="0" smtClean="0">
                          <a:ln>
                            <a:noFill/>
                          </a:ln>
                          <a:solidFill>
                            <a:schemeClr val="tx1"/>
                          </a:solidFill>
                          <a:effectLst/>
                          <a:latin typeface="Times New Roman" pitchFamily="18" charset="0"/>
                        </a:rPr>
                        <a:t>kJ/mol</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smtClean="0">
                          <a:ln>
                            <a:noFill/>
                          </a:ln>
                          <a:solidFill>
                            <a:schemeClr val="tx1"/>
                          </a:solidFill>
                          <a:effectLst/>
                          <a:latin typeface="Times New Roman" pitchFamily="18" charset="0"/>
                        </a:rPr>
                        <a:t>NaCl</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smtClean="0">
                          <a:ln>
                            <a:noFill/>
                          </a:ln>
                          <a:solidFill>
                            <a:schemeClr val="tx1"/>
                          </a:solidFill>
                          <a:effectLst/>
                          <a:latin typeface="Times New Roman" pitchFamily="18" charset="0"/>
                        </a:rPr>
                        <a:t>786</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5889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smtClean="0">
                          <a:ln>
                            <a:noFill/>
                          </a:ln>
                          <a:solidFill>
                            <a:srgbClr val="FF9933"/>
                          </a:solidFill>
                          <a:effectLst/>
                          <a:latin typeface="Times New Roman" pitchFamily="18" charset="0"/>
                        </a:rPr>
                        <a:t>MgO</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smtClean="0">
                          <a:ln>
                            <a:noFill/>
                          </a:ln>
                          <a:solidFill>
                            <a:srgbClr val="FF9933"/>
                          </a:solidFill>
                          <a:effectLst/>
                          <a:latin typeface="Times New Roman" pitchFamily="18" charset="0"/>
                        </a:rPr>
                        <a:t>3850</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smtClean="0">
                          <a:ln>
                            <a:noFill/>
                          </a:ln>
                          <a:solidFill>
                            <a:srgbClr val="FF9933"/>
                          </a:solidFill>
                          <a:effectLst/>
                          <a:latin typeface="Times New Roman" pitchFamily="18" charset="0"/>
                        </a:rPr>
                        <a:t>MgS</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smtClean="0">
                          <a:ln>
                            <a:noFill/>
                          </a:ln>
                          <a:solidFill>
                            <a:srgbClr val="FF9933"/>
                          </a:solidFill>
                          <a:effectLst/>
                          <a:latin typeface="Times New Roman" pitchFamily="18" charset="0"/>
                        </a:rPr>
                        <a:t>3406</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Tree>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4995">
                                            <p:txEl>
                                              <p:pRg st="0" end="0"/>
                                            </p:txEl>
                                          </p:spTgt>
                                        </p:tgtEl>
                                        <p:attrNameLst>
                                          <p:attrName>style.visibility</p:attrName>
                                        </p:attrNameLst>
                                      </p:cBhvr>
                                      <p:to>
                                        <p:strVal val="visible"/>
                                      </p:to>
                                    </p:set>
                                    <p:animEffect transition="in" filter="box(in)">
                                      <p:cBhvr>
                                        <p:cTn id="7" dur="500"/>
                                        <p:tgtEl>
                                          <p:spTgt spid="8499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84995">
                                            <p:txEl>
                                              <p:pRg st="1" end="1"/>
                                            </p:txEl>
                                          </p:spTgt>
                                        </p:tgtEl>
                                        <p:attrNameLst>
                                          <p:attrName>style.visibility</p:attrName>
                                        </p:attrNameLst>
                                      </p:cBhvr>
                                      <p:to>
                                        <p:strVal val="visible"/>
                                      </p:to>
                                    </p:set>
                                    <p:animEffect transition="in" filter="box(in)">
                                      <p:cBhvr>
                                        <p:cTn id="12" dur="500"/>
                                        <p:tgtEl>
                                          <p:spTgt spid="8499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84995">
                                            <p:txEl>
                                              <p:pRg st="2" end="2"/>
                                            </p:txEl>
                                          </p:spTgt>
                                        </p:tgtEl>
                                        <p:attrNameLst>
                                          <p:attrName>style.visibility</p:attrName>
                                        </p:attrNameLst>
                                      </p:cBhvr>
                                      <p:to>
                                        <p:strVal val="visible"/>
                                      </p:to>
                                    </p:set>
                                    <p:animEffect transition="in" filter="box(in)">
                                      <p:cBhvr>
                                        <p:cTn id="17" dur="500"/>
                                        <p:tgtEl>
                                          <p:spTgt spid="8499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5" grpId="0" build="p" autoUpdateAnimBg="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0" y="0"/>
            <a:ext cx="9144000" cy="609600"/>
          </a:xfrm>
        </p:spPr>
        <p:txBody>
          <a:bodyPr/>
          <a:lstStyle/>
          <a:p>
            <a:r>
              <a:rPr lang="fr-FR" sz="3600">
                <a:solidFill>
                  <a:srgbClr val="00FFFF"/>
                </a:solidFill>
                <a:latin typeface="Arial" charset="0"/>
              </a:rPr>
              <a:t>     Quelques structures cristallines</a:t>
            </a:r>
          </a:p>
        </p:txBody>
      </p:sp>
      <p:grpSp>
        <p:nvGrpSpPr>
          <p:cNvPr id="86019" name="Group 3"/>
          <p:cNvGrpSpPr>
            <a:grpSpLocks/>
          </p:cNvGrpSpPr>
          <p:nvPr/>
        </p:nvGrpSpPr>
        <p:grpSpPr bwMode="auto">
          <a:xfrm>
            <a:off x="609600" y="990600"/>
            <a:ext cx="8001000" cy="5410200"/>
            <a:chOff x="384" y="624"/>
            <a:chExt cx="5040" cy="3408"/>
          </a:xfrm>
        </p:grpSpPr>
        <p:pic>
          <p:nvPicPr>
            <p:cNvPr id="8602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 y="624"/>
              <a:ext cx="5040" cy="3408"/>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6021" name="Rectangle 5"/>
            <p:cNvSpPr>
              <a:spLocks noChangeArrowheads="1"/>
            </p:cNvSpPr>
            <p:nvPr/>
          </p:nvSpPr>
          <p:spPr bwMode="auto">
            <a:xfrm>
              <a:off x="672" y="1152"/>
              <a:ext cx="4464" cy="528"/>
            </a:xfrm>
            <a:prstGeom prst="rect">
              <a:avLst/>
            </a:prstGeom>
            <a:solidFill>
              <a:schemeClr val="bg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FR" sz="2600" b="1">
                  <a:solidFill>
                    <a:schemeClr val="bg2"/>
                  </a:solidFill>
                </a:rPr>
                <a:t>De nombreux solides ioniques et métalliques</a:t>
              </a:r>
            </a:p>
            <a:p>
              <a:r>
                <a:rPr lang="fr-FR" sz="2600" b="1">
                  <a:solidFill>
                    <a:schemeClr val="bg2"/>
                  </a:solidFill>
                </a:rPr>
                <a:t> cristallisent dans ces trois systèmes :</a:t>
              </a:r>
            </a:p>
          </p:txBody>
        </p:sp>
      </p:grpSp>
    </p:spTree>
  </p:cSld>
  <p:clrMapOvr>
    <a:masterClrMapping/>
  </p:clrMapOvr>
  <p:transition spd="med">
    <p:random/>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ChangeArrowheads="1"/>
          </p:cNvSpPr>
          <p:nvPr>
            <p:ph type="title"/>
          </p:nvPr>
        </p:nvSpPr>
        <p:spPr>
          <a:xfrm>
            <a:off x="685800" y="-152400"/>
            <a:ext cx="7772400" cy="1143000"/>
          </a:xfrm>
        </p:spPr>
        <p:txBody>
          <a:bodyPr/>
          <a:lstStyle/>
          <a:p>
            <a:r>
              <a:rPr lang="fr-FR" sz="3600">
                <a:solidFill>
                  <a:schemeClr val="tx1"/>
                </a:solidFill>
                <a:latin typeface="Arial" charset="0"/>
              </a:rPr>
              <a:t>Réseau cubique</a:t>
            </a:r>
          </a:p>
        </p:txBody>
      </p:sp>
      <p:graphicFrame>
        <p:nvGraphicFramePr>
          <p:cNvPr id="208899" name="Object 3"/>
          <p:cNvGraphicFramePr>
            <a:graphicFrameLocks noChangeAspect="1"/>
          </p:cNvGraphicFramePr>
          <p:nvPr/>
        </p:nvGraphicFramePr>
        <p:xfrm>
          <a:off x="228600" y="1828800"/>
          <a:ext cx="8742363" cy="2833688"/>
        </p:xfrm>
        <a:graphic>
          <a:graphicData uri="http://schemas.openxmlformats.org/presentationml/2006/ole">
            <mc:AlternateContent xmlns:mc="http://schemas.openxmlformats.org/markup-compatibility/2006">
              <mc:Choice xmlns:v="urn:schemas-microsoft-com:vml" Requires="v">
                <p:oleObj spid="_x0000_s208901" name="Photo Editor Photo" r:id="rId3" imgW="5525271" imgH="1790476" progId="MSPhotoEd.3">
                  <p:embed/>
                </p:oleObj>
              </mc:Choice>
              <mc:Fallback>
                <p:oleObj name="Photo Editor Photo" r:id="rId3" imgW="5525271" imgH="1790476" progId="MSPhotoEd.3">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828800"/>
                        <a:ext cx="8742363" cy="2833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304800" y="76200"/>
            <a:ext cx="8610600" cy="609600"/>
          </a:xfrm>
        </p:spPr>
        <p:txBody>
          <a:bodyPr/>
          <a:lstStyle/>
          <a:p>
            <a:r>
              <a:rPr lang="fr-FR" sz="3600">
                <a:solidFill>
                  <a:srgbClr val="00FFFF"/>
                </a:solidFill>
                <a:latin typeface="Arial" charset="0"/>
              </a:rPr>
              <a:t> Quelques minéraux cristallisés ioniques</a:t>
            </a:r>
          </a:p>
        </p:txBody>
      </p:sp>
      <p:pic>
        <p:nvPicPr>
          <p:cNvPr id="87043" name="Picture 3"/>
          <p:cNvPicPr>
            <a:picLocks noChangeAspect="1" noChangeArrowheads="1"/>
          </p:cNvPicPr>
          <p:nvPr/>
        </p:nvPicPr>
        <p:blipFill>
          <a:blip r:embed="rId2">
            <a:extLst>
              <a:ext uri="{28A0092B-C50C-407E-A947-70E740481C1C}">
                <a14:useLocalDpi xmlns:a14="http://schemas.microsoft.com/office/drawing/2010/main" val="0"/>
              </a:ext>
            </a:extLst>
          </a:blip>
          <a:srcRect l="2727" r="14546" b="28088"/>
          <a:stretch>
            <a:fillRect/>
          </a:stretch>
        </p:blipFill>
        <p:spPr bwMode="auto">
          <a:xfrm>
            <a:off x="990600" y="1066800"/>
            <a:ext cx="6934200" cy="3881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7048" name="Text Box 8"/>
          <p:cNvSpPr txBox="1">
            <a:spLocks noChangeArrowheads="1"/>
          </p:cNvSpPr>
          <p:nvPr/>
        </p:nvSpPr>
        <p:spPr bwMode="auto">
          <a:xfrm>
            <a:off x="1050925" y="4994275"/>
            <a:ext cx="33051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solidFill>
                  <a:schemeClr val="bg1"/>
                </a:solidFill>
              </a:rPr>
              <a:t>Cristaux de fluorine CaF</a:t>
            </a:r>
            <a:r>
              <a:rPr lang="fr-FR" baseline="-25000">
                <a:solidFill>
                  <a:schemeClr val="bg1"/>
                </a:solidFill>
              </a:rPr>
              <a:t>2</a:t>
            </a:r>
          </a:p>
        </p:txBody>
      </p:sp>
      <p:sp>
        <p:nvSpPr>
          <p:cNvPr id="87049" name="Rectangle 9"/>
          <p:cNvSpPr>
            <a:spLocks noChangeArrowheads="1"/>
          </p:cNvSpPr>
          <p:nvPr/>
        </p:nvSpPr>
        <p:spPr bwMode="auto">
          <a:xfrm>
            <a:off x="4724400" y="4953000"/>
            <a:ext cx="32766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r-FR">
                <a:solidFill>
                  <a:schemeClr val="bg1"/>
                </a:solidFill>
              </a:rPr>
              <a:t> Modèle de la structure </a:t>
            </a:r>
          </a:p>
          <a:p>
            <a:pPr algn="ctr">
              <a:spcBef>
                <a:spcPct val="50000"/>
              </a:spcBef>
            </a:pPr>
            <a:r>
              <a:rPr lang="fr-FR">
                <a:solidFill>
                  <a:schemeClr val="bg1"/>
                </a:solidFill>
              </a:rPr>
              <a:t>cubique par diffraction</a:t>
            </a:r>
          </a:p>
          <a:p>
            <a:pPr algn="ctr">
              <a:spcBef>
                <a:spcPct val="50000"/>
              </a:spcBef>
            </a:pPr>
            <a:r>
              <a:rPr lang="fr-FR">
                <a:solidFill>
                  <a:schemeClr val="bg1"/>
                </a:solidFill>
              </a:rPr>
              <a:t>   des rayons X </a:t>
            </a:r>
          </a:p>
        </p:txBody>
      </p:sp>
      <p:sp>
        <p:nvSpPr>
          <p:cNvPr id="87050" name="Rectangle 10"/>
          <p:cNvSpPr>
            <a:spLocks noChangeArrowheads="1"/>
          </p:cNvSpPr>
          <p:nvPr/>
        </p:nvSpPr>
        <p:spPr bwMode="auto">
          <a:xfrm>
            <a:off x="609600" y="5638800"/>
            <a:ext cx="40386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r-FR" sz="2000" i="1">
                <a:solidFill>
                  <a:schemeClr val="bg1"/>
                </a:solidFill>
              </a:rPr>
              <a:t>Remarquer la correspondance</a:t>
            </a:r>
          </a:p>
          <a:p>
            <a:pPr algn="ctr">
              <a:spcBef>
                <a:spcPct val="50000"/>
              </a:spcBef>
            </a:pPr>
            <a:r>
              <a:rPr lang="fr-FR" sz="2000" i="1">
                <a:solidFill>
                  <a:schemeClr val="bg1"/>
                </a:solidFill>
              </a:rPr>
              <a:t>macroscopique-microscopique</a:t>
            </a:r>
          </a:p>
        </p:txBody>
      </p:sp>
    </p:spTree>
  </p:cSld>
  <p:clrMapOvr>
    <a:masterClrMapping/>
  </p:clrMapOvr>
  <p:transition spd="med">
    <p:random/>
  </p:transition>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304800" y="76200"/>
            <a:ext cx="8462963" cy="609600"/>
          </a:xfrm>
        </p:spPr>
        <p:txBody>
          <a:bodyPr/>
          <a:lstStyle/>
          <a:p>
            <a:r>
              <a:rPr lang="fr-FR" sz="3600">
                <a:solidFill>
                  <a:srgbClr val="00FFFF"/>
                </a:solidFill>
              </a:rPr>
              <a:t>Quelques minéraux cristallisés ioniques</a:t>
            </a:r>
          </a:p>
        </p:txBody>
      </p:sp>
      <p:grpSp>
        <p:nvGrpSpPr>
          <p:cNvPr id="88067" name="Group 3"/>
          <p:cNvGrpSpPr>
            <a:grpSpLocks/>
          </p:cNvGrpSpPr>
          <p:nvPr/>
        </p:nvGrpSpPr>
        <p:grpSpPr bwMode="auto">
          <a:xfrm>
            <a:off x="457200" y="914400"/>
            <a:ext cx="8305800" cy="5791200"/>
            <a:chOff x="288" y="672"/>
            <a:chExt cx="5232" cy="3648"/>
          </a:xfrm>
        </p:grpSpPr>
        <p:pic>
          <p:nvPicPr>
            <p:cNvPr id="8806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 y="672"/>
              <a:ext cx="5232" cy="3456"/>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8069" name="Group 5"/>
            <p:cNvGrpSpPr>
              <a:grpSpLocks/>
            </p:cNvGrpSpPr>
            <p:nvPr/>
          </p:nvGrpSpPr>
          <p:grpSpPr bwMode="auto">
            <a:xfrm>
              <a:off x="288" y="3168"/>
              <a:ext cx="5232" cy="1152"/>
              <a:chOff x="288" y="3168"/>
              <a:chExt cx="5232" cy="1152"/>
            </a:xfrm>
          </p:grpSpPr>
          <p:sp>
            <p:nvSpPr>
              <p:cNvPr id="88070" name="Rectangle 6"/>
              <p:cNvSpPr>
                <a:spLocks noChangeArrowheads="1"/>
              </p:cNvSpPr>
              <p:nvPr/>
            </p:nvSpPr>
            <p:spPr bwMode="auto">
              <a:xfrm>
                <a:off x="288" y="3216"/>
                <a:ext cx="5232" cy="1104"/>
              </a:xfrm>
              <a:prstGeom prst="rect">
                <a:avLst/>
              </a:prstGeom>
              <a:solidFill>
                <a:schemeClr val="bg1"/>
              </a:solidFill>
              <a:ln w="12700">
                <a:solidFill>
                  <a:schemeClr val="bg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p>
            </p:txBody>
          </p:sp>
          <p:sp>
            <p:nvSpPr>
              <p:cNvPr id="88071" name="Text Box 7"/>
              <p:cNvSpPr txBox="1">
                <a:spLocks noChangeArrowheads="1"/>
              </p:cNvSpPr>
              <p:nvPr/>
            </p:nvSpPr>
            <p:spPr bwMode="auto">
              <a:xfrm>
                <a:off x="528" y="3168"/>
                <a:ext cx="116" cy="288"/>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fr-FR"/>
              </a:p>
            </p:txBody>
          </p:sp>
        </p:grpSp>
      </p:grpSp>
      <p:sp>
        <p:nvSpPr>
          <p:cNvPr id="88072" name="Rectangle 8"/>
          <p:cNvSpPr>
            <a:spLocks noChangeArrowheads="1"/>
          </p:cNvSpPr>
          <p:nvPr/>
        </p:nvSpPr>
        <p:spPr bwMode="auto">
          <a:xfrm>
            <a:off x="838200" y="5029200"/>
            <a:ext cx="3733800" cy="1187450"/>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fr-FR">
                <a:cs typeface="Times New Roman" pitchFamily="18" charset="0"/>
              </a:rPr>
              <a:t>Visualisation directe de la structure cubique par microscopie électronique</a:t>
            </a:r>
            <a:r>
              <a:rPr lang="fr-FR"/>
              <a:t> </a:t>
            </a:r>
          </a:p>
        </p:txBody>
      </p:sp>
      <p:sp>
        <p:nvSpPr>
          <p:cNvPr id="88073" name="Rectangle 9"/>
          <p:cNvSpPr>
            <a:spLocks noChangeArrowheads="1"/>
          </p:cNvSpPr>
          <p:nvPr/>
        </p:nvSpPr>
        <p:spPr bwMode="auto">
          <a:xfrm>
            <a:off x="4724400" y="5060950"/>
            <a:ext cx="3733800" cy="1096963"/>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fr-FR">
                <a:cs typeface="Times New Roman" pitchFamily="18" charset="0"/>
              </a:rPr>
              <a:t>Cristaux de galène PbS</a:t>
            </a:r>
          </a:p>
          <a:p>
            <a:pPr algn="ctr"/>
            <a:r>
              <a:rPr lang="fr-FR" sz="1800" i="1">
                <a:cs typeface="Times New Roman" pitchFamily="18" charset="0"/>
              </a:rPr>
              <a:t>Remarquer la correspondance macroscopique-microscopique</a:t>
            </a:r>
            <a:r>
              <a:rPr lang="fr-FR">
                <a:cs typeface="Times New Roman" pitchFamily="18" charset="0"/>
              </a:rPr>
              <a:t>  </a:t>
            </a:r>
          </a:p>
        </p:txBody>
      </p:sp>
    </p:spTree>
  </p:cSld>
  <p:clrMapOvr>
    <a:masterClrMapping/>
  </p:clrMapOvr>
  <p:transition spd="med">
    <p:random/>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0" y="-228600"/>
            <a:ext cx="9144000" cy="1219200"/>
          </a:xfrm>
          <a:solidFill>
            <a:schemeClr val="tx1"/>
          </a:solidFill>
        </p:spPr>
        <p:txBody>
          <a:bodyPr/>
          <a:lstStyle/>
          <a:p>
            <a:r>
              <a:rPr lang="fr-FR" sz="3600">
                <a:solidFill>
                  <a:srgbClr val="00FFFF"/>
                </a:solidFill>
                <a:latin typeface="Arial" charset="0"/>
              </a:rPr>
              <a:t>Polarité d’une molécule </a:t>
            </a:r>
          </a:p>
        </p:txBody>
      </p:sp>
      <p:sp>
        <p:nvSpPr>
          <p:cNvPr id="91139" name="Text Box 3"/>
          <p:cNvSpPr txBox="1">
            <a:spLocks noChangeArrowheads="1"/>
          </p:cNvSpPr>
          <p:nvPr/>
        </p:nvSpPr>
        <p:spPr bwMode="auto">
          <a:xfrm>
            <a:off x="0" y="990600"/>
            <a:ext cx="5867400" cy="1616075"/>
          </a:xfrm>
          <a:prstGeom prst="rect">
            <a:avLst/>
          </a:prstGeom>
          <a:solidFill>
            <a:schemeClr val="tx1"/>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SzPct val="170000"/>
              <a:buFontTx/>
              <a:buChar char="•"/>
            </a:pPr>
            <a:r>
              <a:rPr lang="fr-FR" sz="2000">
                <a:solidFill>
                  <a:schemeClr val="bg1"/>
                </a:solidFill>
              </a:rPr>
              <a:t> Considérons une molécule covalente diatomique : si les atomes sont identiques (Cl</a:t>
            </a:r>
            <a:r>
              <a:rPr lang="fr-FR" sz="2000" baseline="-25000">
                <a:solidFill>
                  <a:schemeClr val="bg1"/>
                </a:solidFill>
              </a:rPr>
              <a:t>2</a:t>
            </a:r>
            <a:r>
              <a:rPr lang="fr-FR" sz="2000">
                <a:solidFill>
                  <a:schemeClr val="bg1"/>
                </a:solidFill>
              </a:rPr>
              <a:t>) ou de même électronégativité (CS), la liaison est non polarisée car la répartition des charges est statistiquement symétrique</a:t>
            </a:r>
          </a:p>
          <a:p>
            <a:pPr>
              <a:buSzPct val="170000"/>
              <a:buFontTx/>
              <a:buChar char="•"/>
            </a:pPr>
            <a:endParaRPr lang="fr-FR" sz="2000">
              <a:solidFill>
                <a:schemeClr val="bg1"/>
              </a:solidFill>
            </a:endParaRPr>
          </a:p>
        </p:txBody>
      </p:sp>
      <p:sp>
        <p:nvSpPr>
          <p:cNvPr id="91140" name="Text Box 4"/>
          <p:cNvSpPr txBox="1">
            <a:spLocks noChangeArrowheads="1"/>
          </p:cNvSpPr>
          <p:nvPr/>
        </p:nvSpPr>
        <p:spPr bwMode="auto">
          <a:xfrm>
            <a:off x="0" y="2590800"/>
            <a:ext cx="5867400" cy="1616075"/>
          </a:xfrm>
          <a:prstGeom prst="rect">
            <a:avLst/>
          </a:prstGeom>
          <a:solidFill>
            <a:schemeClr val="tx1"/>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SzPct val="170000"/>
              <a:buFontTx/>
              <a:buChar char="•"/>
            </a:pPr>
            <a:r>
              <a:rPr lang="fr-FR" sz="2000">
                <a:solidFill>
                  <a:schemeClr val="bg1"/>
                </a:solidFill>
              </a:rPr>
              <a:t> Considérons une molécule covalente polyatomique faite d’atomes d’électronégativités différentes mais dont la forme est symétrique : la molécule est statistiquement non polarisée</a:t>
            </a:r>
          </a:p>
          <a:p>
            <a:pPr>
              <a:buSzPct val="170000"/>
            </a:pPr>
            <a:endParaRPr lang="fr-FR" sz="2000">
              <a:solidFill>
                <a:schemeClr val="bg1"/>
              </a:solidFill>
            </a:endParaRPr>
          </a:p>
        </p:txBody>
      </p:sp>
      <p:grpSp>
        <p:nvGrpSpPr>
          <p:cNvPr id="91141" name="Group 5"/>
          <p:cNvGrpSpPr>
            <a:grpSpLocks/>
          </p:cNvGrpSpPr>
          <p:nvPr/>
        </p:nvGrpSpPr>
        <p:grpSpPr bwMode="auto">
          <a:xfrm>
            <a:off x="6248400" y="1752600"/>
            <a:ext cx="2590800" cy="1600200"/>
            <a:chOff x="3936" y="768"/>
            <a:chExt cx="1632" cy="1008"/>
          </a:xfrm>
        </p:grpSpPr>
        <p:sp>
          <p:nvSpPr>
            <p:cNvPr id="91142" name="Rectangle 6"/>
            <p:cNvSpPr>
              <a:spLocks noChangeArrowheads="1"/>
            </p:cNvSpPr>
            <p:nvPr/>
          </p:nvSpPr>
          <p:spPr bwMode="auto">
            <a:xfrm>
              <a:off x="3936" y="768"/>
              <a:ext cx="1632" cy="1008"/>
            </a:xfrm>
            <a:prstGeom prst="rect">
              <a:avLst/>
            </a:prstGeom>
            <a:solidFill>
              <a:srgbClr val="CCFFCC"/>
            </a:solidFill>
            <a:ln w="25400">
              <a:solidFill>
                <a:srgbClr val="FF9933"/>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FR" sz="4000" b="1">
                  <a:solidFill>
                    <a:schemeClr val="bg2"/>
                  </a:solidFill>
                </a:rPr>
                <a:t>   Cl    Cl</a:t>
              </a:r>
            </a:p>
          </p:txBody>
        </p:sp>
        <p:sp>
          <p:nvSpPr>
            <p:cNvPr id="91143" name="Line 7"/>
            <p:cNvSpPr>
              <a:spLocks noChangeShapeType="1"/>
            </p:cNvSpPr>
            <p:nvPr/>
          </p:nvSpPr>
          <p:spPr bwMode="auto">
            <a:xfrm>
              <a:off x="4608" y="1296"/>
              <a:ext cx="240" cy="0"/>
            </a:xfrm>
            <a:prstGeom prst="line">
              <a:avLst/>
            </a:prstGeom>
            <a:noFill/>
            <a:ln w="5715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nvGrpSpPr>
            <p:cNvPr id="91144" name="Group 8"/>
            <p:cNvGrpSpPr>
              <a:grpSpLocks/>
            </p:cNvGrpSpPr>
            <p:nvPr/>
          </p:nvGrpSpPr>
          <p:grpSpPr bwMode="auto">
            <a:xfrm>
              <a:off x="4272" y="1008"/>
              <a:ext cx="240" cy="96"/>
              <a:chOff x="4272" y="1008"/>
              <a:chExt cx="240" cy="96"/>
            </a:xfrm>
          </p:grpSpPr>
          <p:sp>
            <p:nvSpPr>
              <p:cNvPr id="91145" name="Oval 9"/>
              <p:cNvSpPr>
                <a:spLocks noChangeArrowheads="1"/>
              </p:cNvSpPr>
              <p:nvPr/>
            </p:nvSpPr>
            <p:spPr bwMode="auto">
              <a:xfrm>
                <a:off x="4272" y="1008"/>
                <a:ext cx="96" cy="96"/>
              </a:xfrm>
              <a:prstGeom prst="ellipse">
                <a:avLst/>
              </a:prstGeom>
              <a:solidFill>
                <a:schemeClr val="bg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91146" name="Oval 10"/>
              <p:cNvSpPr>
                <a:spLocks noChangeArrowheads="1"/>
              </p:cNvSpPr>
              <p:nvPr/>
            </p:nvSpPr>
            <p:spPr bwMode="auto">
              <a:xfrm>
                <a:off x="4416" y="1008"/>
                <a:ext cx="96" cy="96"/>
              </a:xfrm>
              <a:prstGeom prst="ellipse">
                <a:avLst/>
              </a:prstGeom>
              <a:solidFill>
                <a:schemeClr val="bg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sp>
          <p:nvSpPr>
            <p:cNvPr id="91147" name="Oval 11"/>
            <p:cNvSpPr>
              <a:spLocks noChangeArrowheads="1"/>
            </p:cNvSpPr>
            <p:nvPr/>
          </p:nvSpPr>
          <p:spPr bwMode="auto">
            <a:xfrm>
              <a:off x="5088" y="1008"/>
              <a:ext cx="96" cy="96"/>
            </a:xfrm>
            <a:prstGeom prst="ellipse">
              <a:avLst/>
            </a:prstGeom>
            <a:solidFill>
              <a:schemeClr val="bg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91148" name="Oval 12"/>
            <p:cNvSpPr>
              <a:spLocks noChangeArrowheads="1"/>
            </p:cNvSpPr>
            <p:nvPr/>
          </p:nvSpPr>
          <p:spPr bwMode="auto">
            <a:xfrm>
              <a:off x="4944" y="1008"/>
              <a:ext cx="96" cy="96"/>
            </a:xfrm>
            <a:prstGeom prst="ellipse">
              <a:avLst/>
            </a:prstGeom>
            <a:solidFill>
              <a:schemeClr val="bg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nvGrpSpPr>
            <p:cNvPr id="91149" name="Group 13"/>
            <p:cNvGrpSpPr>
              <a:grpSpLocks/>
            </p:cNvGrpSpPr>
            <p:nvPr/>
          </p:nvGrpSpPr>
          <p:grpSpPr bwMode="auto">
            <a:xfrm>
              <a:off x="4128" y="1152"/>
              <a:ext cx="96" cy="240"/>
              <a:chOff x="4128" y="1152"/>
              <a:chExt cx="96" cy="240"/>
            </a:xfrm>
          </p:grpSpPr>
          <p:sp>
            <p:nvSpPr>
              <p:cNvPr id="91150" name="Oval 14"/>
              <p:cNvSpPr>
                <a:spLocks noChangeArrowheads="1"/>
              </p:cNvSpPr>
              <p:nvPr/>
            </p:nvSpPr>
            <p:spPr bwMode="auto">
              <a:xfrm>
                <a:off x="4128" y="1296"/>
                <a:ext cx="96" cy="96"/>
              </a:xfrm>
              <a:prstGeom prst="ellipse">
                <a:avLst/>
              </a:prstGeom>
              <a:solidFill>
                <a:schemeClr val="bg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91151" name="Oval 15"/>
              <p:cNvSpPr>
                <a:spLocks noChangeArrowheads="1"/>
              </p:cNvSpPr>
              <p:nvPr/>
            </p:nvSpPr>
            <p:spPr bwMode="auto">
              <a:xfrm>
                <a:off x="4128" y="1152"/>
                <a:ext cx="96" cy="96"/>
              </a:xfrm>
              <a:prstGeom prst="ellipse">
                <a:avLst/>
              </a:prstGeom>
              <a:solidFill>
                <a:schemeClr val="bg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grpSp>
          <p:nvGrpSpPr>
            <p:cNvPr id="91152" name="Group 16"/>
            <p:cNvGrpSpPr>
              <a:grpSpLocks/>
            </p:cNvGrpSpPr>
            <p:nvPr/>
          </p:nvGrpSpPr>
          <p:grpSpPr bwMode="auto">
            <a:xfrm>
              <a:off x="4272" y="1440"/>
              <a:ext cx="240" cy="96"/>
              <a:chOff x="4272" y="1008"/>
              <a:chExt cx="240" cy="96"/>
            </a:xfrm>
          </p:grpSpPr>
          <p:sp>
            <p:nvSpPr>
              <p:cNvPr id="91153" name="Oval 17"/>
              <p:cNvSpPr>
                <a:spLocks noChangeArrowheads="1"/>
              </p:cNvSpPr>
              <p:nvPr/>
            </p:nvSpPr>
            <p:spPr bwMode="auto">
              <a:xfrm>
                <a:off x="4272" y="1008"/>
                <a:ext cx="96" cy="96"/>
              </a:xfrm>
              <a:prstGeom prst="ellipse">
                <a:avLst/>
              </a:prstGeom>
              <a:solidFill>
                <a:schemeClr val="bg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91154" name="Oval 18"/>
              <p:cNvSpPr>
                <a:spLocks noChangeArrowheads="1"/>
              </p:cNvSpPr>
              <p:nvPr/>
            </p:nvSpPr>
            <p:spPr bwMode="auto">
              <a:xfrm>
                <a:off x="4416" y="1008"/>
                <a:ext cx="96" cy="96"/>
              </a:xfrm>
              <a:prstGeom prst="ellipse">
                <a:avLst/>
              </a:prstGeom>
              <a:solidFill>
                <a:schemeClr val="bg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grpSp>
          <p:nvGrpSpPr>
            <p:cNvPr id="91155" name="Group 19"/>
            <p:cNvGrpSpPr>
              <a:grpSpLocks/>
            </p:cNvGrpSpPr>
            <p:nvPr/>
          </p:nvGrpSpPr>
          <p:grpSpPr bwMode="auto">
            <a:xfrm>
              <a:off x="4944" y="1440"/>
              <a:ext cx="240" cy="96"/>
              <a:chOff x="4272" y="1008"/>
              <a:chExt cx="240" cy="96"/>
            </a:xfrm>
          </p:grpSpPr>
          <p:sp>
            <p:nvSpPr>
              <p:cNvPr id="91156" name="Oval 20"/>
              <p:cNvSpPr>
                <a:spLocks noChangeArrowheads="1"/>
              </p:cNvSpPr>
              <p:nvPr/>
            </p:nvSpPr>
            <p:spPr bwMode="auto">
              <a:xfrm>
                <a:off x="4272" y="1008"/>
                <a:ext cx="96" cy="96"/>
              </a:xfrm>
              <a:prstGeom prst="ellipse">
                <a:avLst/>
              </a:prstGeom>
              <a:solidFill>
                <a:schemeClr val="bg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91157" name="Oval 21"/>
              <p:cNvSpPr>
                <a:spLocks noChangeArrowheads="1"/>
              </p:cNvSpPr>
              <p:nvPr/>
            </p:nvSpPr>
            <p:spPr bwMode="auto">
              <a:xfrm>
                <a:off x="4416" y="1008"/>
                <a:ext cx="96" cy="96"/>
              </a:xfrm>
              <a:prstGeom prst="ellipse">
                <a:avLst/>
              </a:prstGeom>
              <a:solidFill>
                <a:schemeClr val="bg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grpSp>
          <p:nvGrpSpPr>
            <p:cNvPr id="91158" name="Group 22"/>
            <p:cNvGrpSpPr>
              <a:grpSpLocks/>
            </p:cNvGrpSpPr>
            <p:nvPr/>
          </p:nvGrpSpPr>
          <p:grpSpPr bwMode="auto">
            <a:xfrm>
              <a:off x="5232" y="1152"/>
              <a:ext cx="96" cy="240"/>
              <a:chOff x="4128" y="1152"/>
              <a:chExt cx="96" cy="240"/>
            </a:xfrm>
          </p:grpSpPr>
          <p:sp>
            <p:nvSpPr>
              <p:cNvPr id="91159" name="Oval 23"/>
              <p:cNvSpPr>
                <a:spLocks noChangeArrowheads="1"/>
              </p:cNvSpPr>
              <p:nvPr/>
            </p:nvSpPr>
            <p:spPr bwMode="auto">
              <a:xfrm>
                <a:off x="4128" y="1296"/>
                <a:ext cx="96" cy="96"/>
              </a:xfrm>
              <a:prstGeom prst="ellipse">
                <a:avLst/>
              </a:prstGeom>
              <a:solidFill>
                <a:schemeClr val="bg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91160" name="Oval 24"/>
              <p:cNvSpPr>
                <a:spLocks noChangeArrowheads="1"/>
              </p:cNvSpPr>
              <p:nvPr/>
            </p:nvSpPr>
            <p:spPr bwMode="auto">
              <a:xfrm>
                <a:off x="4128" y="1152"/>
                <a:ext cx="96" cy="96"/>
              </a:xfrm>
              <a:prstGeom prst="ellipse">
                <a:avLst/>
              </a:prstGeom>
              <a:solidFill>
                <a:schemeClr val="bg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grpSp>
      <p:grpSp>
        <p:nvGrpSpPr>
          <p:cNvPr id="91161" name="Group 25"/>
          <p:cNvGrpSpPr>
            <a:grpSpLocks/>
          </p:cNvGrpSpPr>
          <p:nvPr/>
        </p:nvGrpSpPr>
        <p:grpSpPr bwMode="auto">
          <a:xfrm>
            <a:off x="609600" y="4419600"/>
            <a:ext cx="3298825" cy="2362200"/>
            <a:chOff x="480" y="2688"/>
            <a:chExt cx="2078" cy="1488"/>
          </a:xfrm>
        </p:grpSpPr>
        <p:sp>
          <p:nvSpPr>
            <p:cNvPr id="91162" name="Rectangle 26"/>
            <p:cNvSpPr>
              <a:spLocks noChangeArrowheads="1"/>
            </p:cNvSpPr>
            <p:nvPr/>
          </p:nvSpPr>
          <p:spPr bwMode="auto">
            <a:xfrm>
              <a:off x="480" y="2688"/>
              <a:ext cx="2064" cy="1488"/>
            </a:xfrm>
            <a:prstGeom prst="rect">
              <a:avLst/>
            </a:prstGeom>
            <a:solidFill>
              <a:srgbClr val="CCFFCC"/>
            </a:solidFill>
            <a:ln w="25400">
              <a:solidFill>
                <a:srgbClr val="FF99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sz="2800" b="1">
                  <a:solidFill>
                    <a:schemeClr val="bg2"/>
                  </a:solidFill>
                </a:rPr>
                <a:t> </a:t>
              </a:r>
            </a:p>
          </p:txBody>
        </p:sp>
        <p:sp>
          <p:nvSpPr>
            <p:cNvPr id="91163" name="Text Box 27"/>
            <p:cNvSpPr txBox="1">
              <a:spLocks noChangeArrowheads="1"/>
            </p:cNvSpPr>
            <p:nvPr/>
          </p:nvSpPr>
          <p:spPr bwMode="auto">
            <a:xfrm>
              <a:off x="1248" y="2736"/>
              <a:ext cx="34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2800" b="1">
                  <a:solidFill>
                    <a:schemeClr val="bg2"/>
                  </a:solidFill>
                </a:rPr>
                <a:t>Cl</a:t>
              </a:r>
            </a:p>
          </p:txBody>
        </p:sp>
        <p:sp>
          <p:nvSpPr>
            <p:cNvPr id="91164" name="Text Box 28"/>
            <p:cNvSpPr txBox="1">
              <a:spLocks noChangeArrowheads="1"/>
            </p:cNvSpPr>
            <p:nvPr/>
          </p:nvSpPr>
          <p:spPr bwMode="auto">
            <a:xfrm>
              <a:off x="1968" y="3504"/>
              <a:ext cx="34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2800" b="1">
                  <a:solidFill>
                    <a:schemeClr val="bg2"/>
                  </a:solidFill>
                </a:rPr>
                <a:t>Cl</a:t>
              </a:r>
            </a:p>
          </p:txBody>
        </p:sp>
        <p:sp>
          <p:nvSpPr>
            <p:cNvPr id="91165" name="Text Box 29"/>
            <p:cNvSpPr txBox="1">
              <a:spLocks noChangeArrowheads="1"/>
            </p:cNvSpPr>
            <p:nvPr/>
          </p:nvSpPr>
          <p:spPr bwMode="auto">
            <a:xfrm>
              <a:off x="672" y="3744"/>
              <a:ext cx="34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2800" b="1">
                  <a:solidFill>
                    <a:schemeClr val="bg2"/>
                  </a:solidFill>
                </a:rPr>
                <a:t>Cl</a:t>
              </a:r>
            </a:p>
          </p:txBody>
        </p:sp>
        <p:sp>
          <p:nvSpPr>
            <p:cNvPr id="91166" name="Text Box 30"/>
            <p:cNvSpPr txBox="1">
              <a:spLocks noChangeArrowheads="1"/>
            </p:cNvSpPr>
            <p:nvPr/>
          </p:nvSpPr>
          <p:spPr bwMode="auto">
            <a:xfrm>
              <a:off x="1632" y="3744"/>
              <a:ext cx="34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2800" b="1">
                  <a:solidFill>
                    <a:schemeClr val="bg2"/>
                  </a:solidFill>
                </a:rPr>
                <a:t>Cl</a:t>
              </a:r>
            </a:p>
          </p:txBody>
        </p:sp>
        <p:sp>
          <p:nvSpPr>
            <p:cNvPr id="91167" name="Line 31"/>
            <p:cNvSpPr>
              <a:spLocks noChangeShapeType="1"/>
            </p:cNvSpPr>
            <p:nvPr/>
          </p:nvSpPr>
          <p:spPr bwMode="auto">
            <a:xfrm>
              <a:off x="1392" y="3024"/>
              <a:ext cx="0" cy="240"/>
            </a:xfrm>
            <a:prstGeom prst="line">
              <a:avLst/>
            </a:prstGeom>
            <a:noFill/>
            <a:ln w="5715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91168" name="Line 32"/>
            <p:cNvSpPr>
              <a:spLocks noChangeShapeType="1"/>
            </p:cNvSpPr>
            <p:nvPr/>
          </p:nvSpPr>
          <p:spPr bwMode="auto">
            <a:xfrm>
              <a:off x="1488" y="3456"/>
              <a:ext cx="528" cy="192"/>
            </a:xfrm>
            <a:prstGeom prst="line">
              <a:avLst/>
            </a:prstGeom>
            <a:noFill/>
            <a:ln w="57150">
              <a:solidFill>
                <a:srgbClr val="000000"/>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91169" name="Line 33"/>
            <p:cNvSpPr>
              <a:spLocks noChangeShapeType="1"/>
            </p:cNvSpPr>
            <p:nvPr/>
          </p:nvSpPr>
          <p:spPr bwMode="auto">
            <a:xfrm>
              <a:off x="1440" y="3504"/>
              <a:ext cx="288" cy="288"/>
            </a:xfrm>
            <a:prstGeom prst="line">
              <a:avLst/>
            </a:prstGeom>
            <a:noFill/>
            <a:ln w="104775">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91170" name="Line 34"/>
            <p:cNvSpPr>
              <a:spLocks noChangeShapeType="1"/>
            </p:cNvSpPr>
            <p:nvPr/>
          </p:nvSpPr>
          <p:spPr bwMode="auto">
            <a:xfrm flipH="1">
              <a:off x="912" y="3456"/>
              <a:ext cx="384" cy="336"/>
            </a:xfrm>
            <a:prstGeom prst="line">
              <a:avLst/>
            </a:prstGeom>
            <a:noFill/>
            <a:ln w="5715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91171" name="Text Box 35"/>
            <p:cNvSpPr txBox="1">
              <a:spLocks noChangeArrowheads="1"/>
            </p:cNvSpPr>
            <p:nvPr/>
          </p:nvSpPr>
          <p:spPr bwMode="auto">
            <a:xfrm>
              <a:off x="1392" y="3168"/>
              <a:ext cx="51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2800" b="1">
                  <a:solidFill>
                    <a:srgbClr val="FF0000"/>
                  </a:solidFill>
                  <a:latin typeface="Symbol" pitchFamily="18" charset="2"/>
                </a:rPr>
                <a:t> 4d+</a:t>
              </a:r>
            </a:p>
          </p:txBody>
        </p:sp>
        <p:sp>
          <p:nvSpPr>
            <p:cNvPr id="91172" name="Text Box 36"/>
            <p:cNvSpPr txBox="1">
              <a:spLocks noChangeArrowheads="1"/>
            </p:cNvSpPr>
            <p:nvPr/>
          </p:nvSpPr>
          <p:spPr bwMode="auto">
            <a:xfrm>
              <a:off x="1488" y="2736"/>
              <a:ext cx="358" cy="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2800" b="1">
                  <a:solidFill>
                    <a:srgbClr val="FF0000"/>
                  </a:solidFill>
                  <a:latin typeface="Symbol" pitchFamily="18" charset="2"/>
                </a:rPr>
                <a:t> d</a:t>
              </a:r>
              <a:r>
                <a:rPr lang="fr-FR" sz="2800" b="1">
                  <a:solidFill>
                    <a:srgbClr val="FF0000"/>
                  </a:solidFill>
                </a:rPr>
                <a:t>-</a:t>
              </a:r>
            </a:p>
            <a:p>
              <a:endParaRPr lang="fr-FR" sz="2800" b="1">
                <a:solidFill>
                  <a:srgbClr val="FF0000"/>
                </a:solidFill>
                <a:latin typeface="Symbol" pitchFamily="18" charset="2"/>
              </a:endParaRPr>
            </a:p>
          </p:txBody>
        </p:sp>
        <p:sp>
          <p:nvSpPr>
            <p:cNvPr id="91173" name="Text Box 37"/>
            <p:cNvSpPr txBox="1">
              <a:spLocks noChangeArrowheads="1"/>
            </p:cNvSpPr>
            <p:nvPr/>
          </p:nvSpPr>
          <p:spPr bwMode="auto">
            <a:xfrm>
              <a:off x="912" y="3744"/>
              <a:ext cx="35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2800" b="1">
                  <a:solidFill>
                    <a:srgbClr val="FF0000"/>
                  </a:solidFill>
                  <a:latin typeface="Symbol" pitchFamily="18" charset="2"/>
                </a:rPr>
                <a:t> d</a:t>
              </a:r>
              <a:r>
                <a:rPr lang="fr-FR" sz="2800" b="1">
                  <a:solidFill>
                    <a:srgbClr val="FF0000"/>
                  </a:solidFill>
                </a:rPr>
                <a:t>-</a:t>
              </a:r>
            </a:p>
          </p:txBody>
        </p:sp>
        <p:sp>
          <p:nvSpPr>
            <p:cNvPr id="91174" name="Text Box 38"/>
            <p:cNvSpPr txBox="1">
              <a:spLocks noChangeArrowheads="1"/>
            </p:cNvSpPr>
            <p:nvPr/>
          </p:nvSpPr>
          <p:spPr bwMode="auto">
            <a:xfrm>
              <a:off x="1872" y="3744"/>
              <a:ext cx="35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2800" b="1">
                  <a:solidFill>
                    <a:srgbClr val="FF0000"/>
                  </a:solidFill>
                  <a:latin typeface="Symbol" pitchFamily="18" charset="2"/>
                </a:rPr>
                <a:t> d</a:t>
              </a:r>
              <a:r>
                <a:rPr lang="fr-FR" sz="2800" b="1">
                  <a:solidFill>
                    <a:srgbClr val="FF0000"/>
                  </a:solidFill>
                </a:rPr>
                <a:t>-</a:t>
              </a:r>
            </a:p>
          </p:txBody>
        </p:sp>
        <p:sp>
          <p:nvSpPr>
            <p:cNvPr id="91175" name="Text Box 39"/>
            <p:cNvSpPr txBox="1">
              <a:spLocks noChangeArrowheads="1"/>
            </p:cNvSpPr>
            <p:nvPr/>
          </p:nvSpPr>
          <p:spPr bwMode="auto">
            <a:xfrm>
              <a:off x="2256" y="3504"/>
              <a:ext cx="302"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2800" b="1">
                  <a:solidFill>
                    <a:srgbClr val="FF0000"/>
                  </a:solidFill>
                  <a:latin typeface="Symbol" pitchFamily="18" charset="2"/>
                </a:rPr>
                <a:t>d</a:t>
              </a:r>
              <a:r>
                <a:rPr lang="fr-FR" sz="2800" b="1">
                  <a:solidFill>
                    <a:srgbClr val="FF0000"/>
                  </a:solidFill>
                </a:rPr>
                <a:t>-</a:t>
              </a:r>
            </a:p>
          </p:txBody>
        </p:sp>
        <p:sp>
          <p:nvSpPr>
            <p:cNvPr id="91176" name="Text Box 40"/>
            <p:cNvSpPr txBox="1">
              <a:spLocks noChangeArrowheads="1"/>
            </p:cNvSpPr>
            <p:nvPr/>
          </p:nvSpPr>
          <p:spPr bwMode="auto">
            <a:xfrm>
              <a:off x="1248" y="3216"/>
              <a:ext cx="301"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3200" b="1">
                  <a:solidFill>
                    <a:schemeClr val="bg2"/>
                  </a:solidFill>
                </a:rPr>
                <a:t>C</a:t>
              </a:r>
            </a:p>
          </p:txBody>
        </p:sp>
      </p:grpSp>
      <p:grpSp>
        <p:nvGrpSpPr>
          <p:cNvPr id="91177" name="Group 41"/>
          <p:cNvGrpSpPr>
            <a:grpSpLocks/>
          </p:cNvGrpSpPr>
          <p:nvPr/>
        </p:nvGrpSpPr>
        <p:grpSpPr bwMode="auto">
          <a:xfrm>
            <a:off x="4572000" y="4724400"/>
            <a:ext cx="3733800" cy="1981200"/>
            <a:chOff x="2928" y="2784"/>
            <a:chExt cx="2352" cy="1248"/>
          </a:xfrm>
        </p:grpSpPr>
        <p:sp>
          <p:nvSpPr>
            <p:cNvPr id="91178" name="Rectangle 42"/>
            <p:cNvSpPr>
              <a:spLocks noChangeArrowheads="1"/>
            </p:cNvSpPr>
            <p:nvPr/>
          </p:nvSpPr>
          <p:spPr bwMode="auto">
            <a:xfrm>
              <a:off x="2928" y="2784"/>
              <a:ext cx="2352" cy="1248"/>
            </a:xfrm>
            <a:prstGeom prst="rect">
              <a:avLst/>
            </a:prstGeom>
            <a:solidFill>
              <a:srgbClr val="CCFFCC"/>
            </a:solidFill>
            <a:ln w="25400">
              <a:solidFill>
                <a:srgbClr val="FF9933"/>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FR" sz="4000" b="1">
                  <a:solidFill>
                    <a:schemeClr val="bg2"/>
                  </a:solidFill>
                </a:rPr>
                <a:t>    O      C      O</a:t>
              </a:r>
              <a:endParaRPr lang="fr-FR" sz="2800">
                <a:solidFill>
                  <a:schemeClr val="bg1"/>
                </a:solidFill>
              </a:endParaRPr>
            </a:p>
          </p:txBody>
        </p:sp>
        <p:grpSp>
          <p:nvGrpSpPr>
            <p:cNvPr id="91179" name="Group 43"/>
            <p:cNvGrpSpPr>
              <a:grpSpLocks/>
            </p:cNvGrpSpPr>
            <p:nvPr/>
          </p:nvGrpSpPr>
          <p:grpSpPr bwMode="auto">
            <a:xfrm rot="-1176584">
              <a:off x="3216" y="3168"/>
              <a:ext cx="233" cy="96"/>
              <a:chOff x="4272" y="1008"/>
              <a:chExt cx="240" cy="96"/>
            </a:xfrm>
          </p:grpSpPr>
          <p:sp>
            <p:nvSpPr>
              <p:cNvPr id="91180" name="Oval 44"/>
              <p:cNvSpPr>
                <a:spLocks noChangeArrowheads="1"/>
              </p:cNvSpPr>
              <p:nvPr/>
            </p:nvSpPr>
            <p:spPr bwMode="auto">
              <a:xfrm>
                <a:off x="4272" y="1008"/>
                <a:ext cx="96" cy="96"/>
              </a:xfrm>
              <a:prstGeom prst="ellipse">
                <a:avLst/>
              </a:prstGeom>
              <a:solidFill>
                <a:schemeClr val="bg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91181" name="Oval 45"/>
              <p:cNvSpPr>
                <a:spLocks noChangeArrowheads="1"/>
              </p:cNvSpPr>
              <p:nvPr/>
            </p:nvSpPr>
            <p:spPr bwMode="auto">
              <a:xfrm>
                <a:off x="4416" y="1008"/>
                <a:ext cx="96" cy="96"/>
              </a:xfrm>
              <a:prstGeom prst="ellipse">
                <a:avLst/>
              </a:prstGeom>
              <a:solidFill>
                <a:schemeClr val="bg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grpSp>
          <p:nvGrpSpPr>
            <p:cNvPr id="91182" name="Group 46"/>
            <p:cNvGrpSpPr>
              <a:grpSpLocks/>
            </p:cNvGrpSpPr>
            <p:nvPr/>
          </p:nvGrpSpPr>
          <p:grpSpPr bwMode="auto">
            <a:xfrm rot="1195080">
              <a:off x="3216" y="3552"/>
              <a:ext cx="233" cy="96"/>
              <a:chOff x="4272" y="1008"/>
              <a:chExt cx="240" cy="96"/>
            </a:xfrm>
          </p:grpSpPr>
          <p:sp>
            <p:nvSpPr>
              <p:cNvPr id="91183" name="Oval 47"/>
              <p:cNvSpPr>
                <a:spLocks noChangeArrowheads="1"/>
              </p:cNvSpPr>
              <p:nvPr/>
            </p:nvSpPr>
            <p:spPr bwMode="auto">
              <a:xfrm>
                <a:off x="4272" y="1008"/>
                <a:ext cx="96" cy="96"/>
              </a:xfrm>
              <a:prstGeom prst="ellipse">
                <a:avLst/>
              </a:prstGeom>
              <a:solidFill>
                <a:schemeClr val="bg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91184" name="Oval 48"/>
              <p:cNvSpPr>
                <a:spLocks noChangeArrowheads="1"/>
              </p:cNvSpPr>
              <p:nvPr/>
            </p:nvSpPr>
            <p:spPr bwMode="auto">
              <a:xfrm>
                <a:off x="4416" y="1008"/>
                <a:ext cx="96" cy="96"/>
              </a:xfrm>
              <a:prstGeom prst="ellipse">
                <a:avLst/>
              </a:prstGeom>
              <a:solidFill>
                <a:schemeClr val="bg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grpSp>
          <p:nvGrpSpPr>
            <p:cNvPr id="91185" name="Group 49"/>
            <p:cNvGrpSpPr>
              <a:grpSpLocks/>
            </p:cNvGrpSpPr>
            <p:nvPr/>
          </p:nvGrpSpPr>
          <p:grpSpPr bwMode="auto">
            <a:xfrm>
              <a:off x="3648" y="3360"/>
              <a:ext cx="336" cy="96"/>
              <a:chOff x="3648" y="3312"/>
              <a:chExt cx="336" cy="96"/>
            </a:xfrm>
          </p:grpSpPr>
          <p:sp>
            <p:nvSpPr>
              <p:cNvPr id="91186" name="Line 50"/>
              <p:cNvSpPr>
                <a:spLocks noChangeShapeType="1"/>
              </p:cNvSpPr>
              <p:nvPr/>
            </p:nvSpPr>
            <p:spPr bwMode="auto">
              <a:xfrm>
                <a:off x="3648" y="3312"/>
                <a:ext cx="336" cy="0"/>
              </a:xfrm>
              <a:prstGeom prst="line">
                <a:avLst/>
              </a:prstGeom>
              <a:noFill/>
              <a:ln w="5715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91187" name="Line 51"/>
              <p:cNvSpPr>
                <a:spLocks noChangeShapeType="1"/>
              </p:cNvSpPr>
              <p:nvPr/>
            </p:nvSpPr>
            <p:spPr bwMode="auto">
              <a:xfrm>
                <a:off x="3648" y="3408"/>
                <a:ext cx="336" cy="0"/>
              </a:xfrm>
              <a:prstGeom prst="line">
                <a:avLst/>
              </a:prstGeom>
              <a:noFill/>
              <a:ln w="5715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grpSp>
          <p:nvGrpSpPr>
            <p:cNvPr id="91188" name="Group 52"/>
            <p:cNvGrpSpPr>
              <a:grpSpLocks/>
            </p:cNvGrpSpPr>
            <p:nvPr/>
          </p:nvGrpSpPr>
          <p:grpSpPr bwMode="auto">
            <a:xfrm>
              <a:off x="4320" y="3360"/>
              <a:ext cx="336" cy="96"/>
              <a:chOff x="3648" y="3312"/>
              <a:chExt cx="336" cy="96"/>
            </a:xfrm>
          </p:grpSpPr>
          <p:sp>
            <p:nvSpPr>
              <p:cNvPr id="91189" name="Line 53"/>
              <p:cNvSpPr>
                <a:spLocks noChangeShapeType="1"/>
              </p:cNvSpPr>
              <p:nvPr/>
            </p:nvSpPr>
            <p:spPr bwMode="auto">
              <a:xfrm>
                <a:off x="3648" y="3312"/>
                <a:ext cx="336" cy="0"/>
              </a:xfrm>
              <a:prstGeom prst="line">
                <a:avLst/>
              </a:prstGeom>
              <a:noFill/>
              <a:ln w="5715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91190" name="Line 54"/>
              <p:cNvSpPr>
                <a:spLocks noChangeShapeType="1"/>
              </p:cNvSpPr>
              <p:nvPr/>
            </p:nvSpPr>
            <p:spPr bwMode="auto">
              <a:xfrm>
                <a:off x="3648" y="3408"/>
                <a:ext cx="336" cy="0"/>
              </a:xfrm>
              <a:prstGeom prst="line">
                <a:avLst/>
              </a:prstGeom>
              <a:noFill/>
              <a:ln w="5715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grpSp>
          <p:nvGrpSpPr>
            <p:cNvPr id="91191" name="Group 55"/>
            <p:cNvGrpSpPr>
              <a:grpSpLocks/>
            </p:cNvGrpSpPr>
            <p:nvPr/>
          </p:nvGrpSpPr>
          <p:grpSpPr bwMode="auto">
            <a:xfrm rot="-1176584">
              <a:off x="4848" y="3552"/>
              <a:ext cx="233" cy="96"/>
              <a:chOff x="4272" y="1008"/>
              <a:chExt cx="240" cy="96"/>
            </a:xfrm>
          </p:grpSpPr>
          <p:sp>
            <p:nvSpPr>
              <p:cNvPr id="91192" name="Oval 56"/>
              <p:cNvSpPr>
                <a:spLocks noChangeArrowheads="1"/>
              </p:cNvSpPr>
              <p:nvPr/>
            </p:nvSpPr>
            <p:spPr bwMode="auto">
              <a:xfrm>
                <a:off x="4272" y="1008"/>
                <a:ext cx="96" cy="96"/>
              </a:xfrm>
              <a:prstGeom prst="ellipse">
                <a:avLst/>
              </a:prstGeom>
              <a:solidFill>
                <a:schemeClr val="bg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91193" name="Oval 57"/>
              <p:cNvSpPr>
                <a:spLocks noChangeArrowheads="1"/>
              </p:cNvSpPr>
              <p:nvPr/>
            </p:nvSpPr>
            <p:spPr bwMode="auto">
              <a:xfrm>
                <a:off x="4416" y="1008"/>
                <a:ext cx="96" cy="96"/>
              </a:xfrm>
              <a:prstGeom prst="ellipse">
                <a:avLst/>
              </a:prstGeom>
              <a:solidFill>
                <a:schemeClr val="bg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sp>
          <p:nvSpPr>
            <p:cNvPr id="91194" name="Line 58"/>
            <p:cNvSpPr>
              <a:spLocks noChangeShapeType="1"/>
            </p:cNvSpPr>
            <p:nvPr/>
          </p:nvSpPr>
          <p:spPr bwMode="auto">
            <a:xfrm>
              <a:off x="4272" y="3744"/>
              <a:ext cx="576" cy="0"/>
            </a:xfrm>
            <a:prstGeom prst="line">
              <a:avLst/>
            </a:prstGeom>
            <a:noFill/>
            <a:ln w="57150">
              <a:solidFill>
                <a:srgbClr val="FF6600"/>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91195" name="Line 59"/>
            <p:cNvSpPr>
              <a:spLocks noChangeShapeType="1"/>
            </p:cNvSpPr>
            <p:nvPr/>
          </p:nvSpPr>
          <p:spPr bwMode="auto">
            <a:xfrm flipH="1">
              <a:off x="3456" y="3744"/>
              <a:ext cx="576" cy="0"/>
            </a:xfrm>
            <a:prstGeom prst="line">
              <a:avLst/>
            </a:prstGeom>
            <a:noFill/>
            <a:ln w="57150">
              <a:solidFill>
                <a:srgbClr val="FF6600"/>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91196" name="Text Box 60"/>
            <p:cNvSpPr txBox="1">
              <a:spLocks noChangeArrowheads="1"/>
            </p:cNvSpPr>
            <p:nvPr/>
          </p:nvSpPr>
          <p:spPr bwMode="auto">
            <a:xfrm>
              <a:off x="3648" y="3648"/>
              <a:ext cx="245"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2800" b="1">
                  <a:solidFill>
                    <a:srgbClr val="FF0000"/>
                  </a:solidFill>
                </a:rPr>
                <a:t>µ</a:t>
              </a:r>
            </a:p>
          </p:txBody>
        </p:sp>
        <p:sp>
          <p:nvSpPr>
            <p:cNvPr id="91197" name="Text Box 61"/>
            <p:cNvSpPr txBox="1">
              <a:spLocks noChangeArrowheads="1"/>
            </p:cNvSpPr>
            <p:nvPr/>
          </p:nvSpPr>
          <p:spPr bwMode="auto">
            <a:xfrm>
              <a:off x="4320" y="3648"/>
              <a:ext cx="376"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2800" b="1">
                  <a:solidFill>
                    <a:srgbClr val="FF0000"/>
                  </a:solidFill>
                </a:rPr>
                <a:t>- µ</a:t>
              </a:r>
            </a:p>
          </p:txBody>
        </p:sp>
        <p:sp>
          <p:nvSpPr>
            <p:cNvPr id="91198" name="Text Box 62"/>
            <p:cNvSpPr txBox="1">
              <a:spLocks noChangeArrowheads="1"/>
            </p:cNvSpPr>
            <p:nvPr/>
          </p:nvSpPr>
          <p:spPr bwMode="auto">
            <a:xfrm>
              <a:off x="3302" y="2822"/>
              <a:ext cx="1786"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2800" b="1">
                  <a:solidFill>
                    <a:srgbClr val="FF0000"/>
                  </a:solidFill>
                  <a:latin typeface="Symbol" pitchFamily="18" charset="2"/>
                </a:rPr>
                <a:t>d</a:t>
              </a:r>
              <a:r>
                <a:rPr lang="fr-FR" sz="2800" b="1">
                  <a:solidFill>
                    <a:srgbClr val="FF0000"/>
                  </a:solidFill>
                </a:rPr>
                <a:t>-         2</a:t>
              </a:r>
              <a:r>
                <a:rPr lang="fr-FR" sz="2800" b="1">
                  <a:solidFill>
                    <a:srgbClr val="FF0000"/>
                  </a:solidFill>
                  <a:latin typeface="Symbol" pitchFamily="18" charset="2"/>
                </a:rPr>
                <a:t>d+</a:t>
              </a:r>
              <a:r>
                <a:rPr lang="fr-FR" sz="2800" b="1">
                  <a:solidFill>
                    <a:srgbClr val="FF0000"/>
                  </a:solidFill>
                </a:rPr>
                <a:t>        </a:t>
              </a:r>
              <a:r>
                <a:rPr lang="fr-FR" sz="2800" b="1">
                  <a:solidFill>
                    <a:srgbClr val="FF0000"/>
                  </a:solidFill>
                  <a:latin typeface="Symbol" pitchFamily="18" charset="2"/>
                </a:rPr>
                <a:t>d</a:t>
              </a:r>
              <a:r>
                <a:rPr lang="fr-FR" sz="2800" b="1">
                  <a:solidFill>
                    <a:srgbClr val="FF0000"/>
                  </a:solidFill>
                </a:rPr>
                <a:t>-</a:t>
              </a:r>
            </a:p>
          </p:txBody>
        </p:sp>
        <p:grpSp>
          <p:nvGrpSpPr>
            <p:cNvPr id="91199" name="Group 63"/>
            <p:cNvGrpSpPr>
              <a:grpSpLocks/>
            </p:cNvGrpSpPr>
            <p:nvPr/>
          </p:nvGrpSpPr>
          <p:grpSpPr bwMode="auto">
            <a:xfrm rot="1195080">
              <a:off x="4848" y="3168"/>
              <a:ext cx="233" cy="96"/>
              <a:chOff x="4272" y="1008"/>
              <a:chExt cx="240" cy="96"/>
            </a:xfrm>
          </p:grpSpPr>
          <p:sp>
            <p:nvSpPr>
              <p:cNvPr id="91200" name="Oval 64"/>
              <p:cNvSpPr>
                <a:spLocks noChangeArrowheads="1"/>
              </p:cNvSpPr>
              <p:nvPr/>
            </p:nvSpPr>
            <p:spPr bwMode="auto">
              <a:xfrm>
                <a:off x="4272" y="1008"/>
                <a:ext cx="96" cy="96"/>
              </a:xfrm>
              <a:prstGeom prst="ellipse">
                <a:avLst/>
              </a:prstGeom>
              <a:solidFill>
                <a:schemeClr val="bg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91201" name="Oval 65"/>
              <p:cNvSpPr>
                <a:spLocks noChangeArrowheads="1"/>
              </p:cNvSpPr>
              <p:nvPr/>
            </p:nvSpPr>
            <p:spPr bwMode="auto">
              <a:xfrm>
                <a:off x="4416" y="1008"/>
                <a:ext cx="96" cy="96"/>
              </a:xfrm>
              <a:prstGeom prst="ellipse">
                <a:avLst/>
              </a:prstGeom>
              <a:solidFill>
                <a:schemeClr val="bg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gr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1139"/>
                                        </p:tgtEl>
                                        <p:attrNameLst>
                                          <p:attrName>style.visibility</p:attrName>
                                        </p:attrNameLst>
                                      </p:cBhvr>
                                      <p:to>
                                        <p:strVal val="visible"/>
                                      </p:to>
                                    </p:set>
                                    <p:anim calcmode="lin" valueType="num">
                                      <p:cBhvr additive="base">
                                        <p:cTn id="7" dur="500" fill="hold"/>
                                        <p:tgtEl>
                                          <p:spTgt spid="91139"/>
                                        </p:tgtEl>
                                        <p:attrNameLst>
                                          <p:attrName>ppt_x</p:attrName>
                                        </p:attrNameLst>
                                      </p:cBhvr>
                                      <p:tavLst>
                                        <p:tav tm="0">
                                          <p:val>
                                            <p:strVal val="0-#ppt_w/2"/>
                                          </p:val>
                                        </p:tav>
                                        <p:tav tm="100000">
                                          <p:val>
                                            <p:strVal val="#ppt_x"/>
                                          </p:val>
                                        </p:tav>
                                      </p:tavLst>
                                    </p:anim>
                                    <p:anim calcmode="lin" valueType="num">
                                      <p:cBhvr additive="base">
                                        <p:cTn id="8" dur="500" fill="hold"/>
                                        <p:tgtEl>
                                          <p:spTgt spid="91139"/>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1140"/>
                                        </p:tgtEl>
                                        <p:attrNameLst>
                                          <p:attrName>style.visibility</p:attrName>
                                        </p:attrNameLst>
                                      </p:cBhvr>
                                      <p:to>
                                        <p:strVal val="visible"/>
                                      </p:to>
                                    </p:set>
                                    <p:anim calcmode="lin" valueType="num">
                                      <p:cBhvr additive="base">
                                        <p:cTn id="13" dur="500" fill="hold"/>
                                        <p:tgtEl>
                                          <p:spTgt spid="91140"/>
                                        </p:tgtEl>
                                        <p:attrNameLst>
                                          <p:attrName>ppt_x</p:attrName>
                                        </p:attrNameLst>
                                      </p:cBhvr>
                                      <p:tavLst>
                                        <p:tav tm="0">
                                          <p:val>
                                            <p:strVal val="0-#ppt_w/2"/>
                                          </p:val>
                                        </p:tav>
                                        <p:tav tm="100000">
                                          <p:val>
                                            <p:strVal val="#ppt_x"/>
                                          </p:val>
                                        </p:tav>
                                      </p:tavLst>
                                    </p:anim>
                                    <p:anim calcmode="lin" valueType="num">
                                      <p:cBhvr additive="base">
                                        <p:cTn id="14" dur="500" fill="hold"/>
                                        <p:tgtEl>
                                          <p:spTgt spid="911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9" grpId="0" animBg="1" autoUpdateAnimBg="0"/>
      <p:bldP spid="91140" grpId="0" animBg="1" autoUpdateAnimBg="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0" y="-228600"/>
            <a:ext cx="9144000" cy="1066800"/>
          </a:xfrm>
          <a:solidFill>
            <a:schemeClr val="tx1"/>
          </a:solidFill>
        </p:spPr>
        <p:txBody>
          <a:bodyPr/>
          <a:lstStyle/>
          <a:p>
            <a:r>
              <a:rPr lang="fr-FR" sz="3600">
                <a:solidFill>
                  <a:srgbClr val="00FFFF"/>
                </a:solidFill>
                <a:latin typeface="Arial" charset="0"/>
              </a:rPr>
              <a:t>Polarité d’une molécule : moment dipolaire</a:t>
            </a:r>
          </a:p>
        </p:txBody>
      </p:sp>
      <p:sp>
        <p:nvSpPr>
          <p:cNvPr id="92163" name="Text Box 3"/>
          <p:cNvSpPr txBox="1">
            <a:spLocks noChangeArrowheads="1"/>
          </p:cNvSpPr>
          <p:nvPr/>
        </p:nvSpPr>
        <p:spPr bwMode="auto">
          <a:xfrm>
            <a:off x="0" y="838200"/>
            <a:ext cx="5410200" cy="3249613"/>
          </a:xfrm>
          <a:prstGeom prst="rect">
            <a:avLst/>
          </a:prstGeom>
          <a:solidFill>
            <a:schemeClr val="tx1"/>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fr-FR" sz="2300">
                <a:solidFill>
                  <a:schemeClr val="bg1"/>
                </a:solidFill>
              </a:rPr>
              <a:t>Considérons une molécule covalente</a:t>
            </a:r>
          </a:p>
          <a:p>
            <a:pPr algn="ctr"/>
            <a:r>
              <a:rPr lang="fr-FR" sz="2300">
                <a:solidFill>
                  <a:schemeClr val="bg1"/>
                </a:solidFill>
              </a:rPr>
              <a:t> non symétrique : si les  atomes sont d’électronégativités différentes, la répartition des charges est aussi dissymétrique. Elle induit un moment dipolaire permanent µ (en debye D), dont la valeur est proche de la différence d’électronégativité</a:t>
            </a:r>
          </a:p>
          <a:p>
            <a:endParaRPr lang="fr-FR" sz="2300">
              <a:solidFill>
                <a:schemeClr val="bg1"/>
              </a:solidFill>
            </a:endParaRPr>
          </a:p>
        </p:txBody>
      </p:sp>
      <p:grpSp>
        <p:nvGrpSpPr>
          <p:cNvPr id="92164" name="Group 4"/>
          <p:cNvGrpSpPr>
            <a:grpSpLocks/>
          </p:cNvGrpSpPr>
          <p:nvPr/>
        </p:nvGrpSpPr>
        <p:grpSpPr bwMode="auto">
          <a:xfrm>
            <a:off x="228600" y="4495800"/>
            <a:ext cx="2362200" cy="1622425"/>
            <a:chOff x="144" y="2832"/>
            <a:chExt cx="1488" cy="1022"/>
          </a:xfrm>
        </p:grpSpPr>
        <p:sp>
          <p:nvSpPr>
            <p:cNvPr id="92165" name="Rectangle 5"/>
            <p:cNvSpPr>
              <a:spLocks noChangeArrowheads="1"/>
            </p:cNvSpPr>
            <p:nvPr/>
          </p:nvSpPr>
          <p:spPr bwMode="auto">
            <a:xfrm>
              <a:off x="192" y="2832"/>
              <a:ext cx="1296" cy="1008"/>
            </a:xfrm>
            <a:prstGeom prst="rect">
              <a:avLst/>
            </a:prstGeom>
            <a:solidFill>
              <a:schemeClr val="accent1"/>
            </a:solidFill>
            <a:ln w="12700">
              <a:solidFill>
                <a:schemeClr val="accent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pic>
          <p:nvPicPr>
            <p:cNvPr id="9216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 y="2832"/>
              <a:ext cx="1488" cy="1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92167" name="Group 7"/>
          <p:cNvGrpSpPr>
            <a:grpSpLocks/>
          </p:cNvGrpSpPr>
          <p:nvPr/>
        </p:nvGrpSpPr>
        <p:grpSpPr bwMode="auto">
          <a:xfrm>
            <a:off x="5410200" y="1371600"/>
            <a:ext cx="3200400" cy="2438400"/>
            <a:chOff x="3408" y="864"/>
            <a:chExt cx="2016" cy="1536"/>
          </a:xfrm>
        </p:grpSpPr>
        <p:grpSp>
          <p:nvGrpSpPr>
            <p:cNvPr id="92168" name="Group 8"/>
            <p:cNvGrpSpPr>
              <a:grpSpLocks/>
            </p:cNvGrpSpPr>
            <p:nvPr/>
          </p:nvGrpSpPr>
          <p:grpSpPr bwMode="auto">
            <a:xfrm>
              <a:off x="3408" y="864"/>
              <a:ext cx="2016" cy="1536"/>
              <a:chOff x="3408" y="864"/>
              <a:chExt cx="2016" cy="1536"/>
            </a:xfrm>
          </p:grpSpPr>
          <p:pic>
            <p:nvPicPr>
              <p:cNvPr id="92169" name="Picture 9" descr="C:\WINDOWS\Application Data\Microsoft\Media Catalog\dipole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8" y="864"/>
                <a:ext cx="2016" cy="1536"/>
              </a:xfrm>
              <a:prstGeom prst="rect">
                <a:avLst/>
              </a:prstGeom>
              <a:noFill/>
              <a:extLst>
                <a:ext uri="{909E8E84-426E-40DD-AFC4-6F175D3DCCD1}">
                  <a14:hiddenFill xmlns:a14="http://schemas.microsoft.com/office/drawing/2010/main">
                    <a:solidFill>
                      <a:srgbClr val="FFFFFF"/>
                    </a:solidFill>
                  </a14:hiddenFill>
                </a:ext>
              </a:extLst>
            </p:spPr>
          </p:pic>
          <p:sp>
            <p:nvSpPr>
              <p:cNvPr id="92170" name="Oval 10"/>
              <p:cNvSpPr>
                <a:spLocks noChangeArrowheads="1"/>
              </p:cNvSpPr>
              <p:nvPr/>
            </p:nvSpPr>
            <p:spPr bwMode="auto">
              <a:xfrm>
                <a:off x="3527" y="978"/>
                <a:ext cx="1660" cy="398"/>
              </a:xfrm>
              <a:prstGeom prst="ellipse">
                <a:avLst/>
              </a:prstGeom>
              <a:gradFill rotWithShape="0">
                <a:gsLst>
                  <a:gs pos="0">
                    <a:schemeClr val="accent1">
                      <a:gamma/>
                      <a:shade val="39216"/>
                      <a:invGamma/>
                    </a:schemeClr>
                  </a:gs>
                  <a:gs pos="100000">
                    <a:schemeClr val="accent1"/>
                  </a:gs>
                </a:gsLst>
                <a:lin ang="0" scaled="1"/>
              </a:gra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800"/>
              </a:p>
            </p:txBody>
          </p:sp>
          <p:sp>
            <p:nvSpPr>
              <p:cNvPr id="92171" name="Text Box 11"/>
              <p:cNvSpPr txBox="1">
                <a:spLocks noChangeArrowheads="1"/>
              </p:cNvSpPr>
              <p:nvPr/>
            </p:nvSpPr>
            <p:spPr bwMode="auto">
              <a:xfrm>
                <a:off x="3764" y="978"/>
                <a:ext cx="1304"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accent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sz="2800">
                    <a:solidFill>
                      <a:schemeClr val="bg2"/>
                    </a:solidFill>
                  </a:rPr>
                  <a:t>q+        q-</a:t>
                </a:r>
              </a:p>
            </p:txBody>
          </p:sp>
        </p:grpSp>
        <p:sp>
          <p:nvSpPr>
            <p:cNvPr id="92172" name="Rectangle 12"/>
            <p:cNvSpPr>
              <a:spLocks noChangeArrowheads="1"/>
            </p:cNvSpPr>
            <p:nvPr/>
          </p:nvSpPr>
          <p:spPr bwMode="auto">
            <a:xfrm>
              <a:off x="3504" y="1728"/>
              <a:ext cx="1824" cy="672"/>
            </a:xfrm>
            <a:prstGeom prst="rect">
              <a:avLst/>
            </a:prstGeom>
            <a:solidFill>
              <a:schemeClr val="accent1"/>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FR" sz="2800">
                  <a:solidFill>
                    <a:schemeClr val="bg2"/>
                  </a:solidFill>
                </a:rPr>
                <a:t>Moment dipolaire</a:t>
              </a:r>
            </a:p>
            <a:p>
              <a:r>
                <a:rPr lang="fr-FR" sz="2800">
                  <a:solidFill>
                    <a:schemeClr val="bg2"/>
                  </a:solidFill>
                </a:rPr>
                <a:t>     </a:t>
              </a:r>
              <a:r>
                <a:rPr lang="fr-FR" sz="4000">
                  <a:solidFill>
                    <a:schemeClr val="bg2"/>
                  </a:solidFill>
                </a:rPr>
                <a:t>µ = q </a:t>
              </a:r>
              <a:r>
                <a:rPr lang="fr-FR" sz="2000" b="1">
                  <a:solidFill>
                    <a:schemeClr val="bg2"/>
                  </a:solidFill>
                </a:rPr>
                <a:t>x</a:t>
              </a:r>
              <a:r>
                <a:rPr lang="fr-FR" sz="4000">
                  <a:solidFill>
                    <a:schemeClr val="bg2"/>
                  </a:solidFill>
                </a:rPr>
                <a:t> r’</a:t>
              </a:r>
            </a:p>
          </p:txBody>
        </p:sp>
      </p:grpSp>
      <p:grpSp>
        <p:nvGrpSpPr>
          <p:cNvPr id="92173" name="Group 13"/>
          <p:cNvGrpSpPr>
            <a:grpSpLocks/>
          </p:cNvGrpSpPr>
          <p:nvPr/>
        </p:nvGrpSpPr>
        <p:grpSpPr bwMode="auto">
          <a:xfrm>
            <a:off x="2590800" y="4419600"/>
            <a:ext cx="6303963" cy="1773238"/>
            <a:chOff x="1632" y="2784"/>
            <a:chExt cx="3971" cy="1117"/>
          </a:xfrm>
        </p:grpSpPr>
        <p:grpSp>
          <p:nvGrpSpPr>
            <p:cNvPr id="92174" name="Group 14"/>
            <p:cNvGrpSpPr>
              <a:grpSpLocks/>
            </p:cNvGrpSpPr>
            <p:nvPr/>
          </p:nvGrpSpPr>
          <p:grpSpPr bwMode="auto">
            <a:xfrm>
              <a:off x="1632" y="2854"/>
              <a:ext cx="1104" cy="1008"/>
              <a:chOff x="1776" y="2832"/>
              <a:chExt cx="1104" cy="1008"/>
            </a:xfrm>
          </p:grpSpPr>
          <p:grpSp>
            <p:nvGrpSpPr>
              <p:cNvPr id="92175" name="Group 15"/>
              <p:cNvGrpSpPr>
                <a:grpSpLocks/>
              </p:cNvGrpSpPr>
              <p:nvPr/>
            </p:nvGrpSpPr>
            <p:grpSpPr bwMode="auto">
              <a:xfrm>
                <a:off x="1776" y="2832"/>
                <a:ext cx="1104" cy="1008"/>
                <a:chOff x="1776" y="2832"/>
                <a:chExt cx="1104" cy="1008"/>
              </a:xfrm>
            </p:grpSpPr>
            <p:sp>
              <p:nvSpPr>
                <p:cNvPr id="92176" name="Rectangle 16"/>
                <p:cNvSpPr>
                  <a:spLocks noChangeArrowheads="1"/>
                </p:cNvSpPr>
                <p:nvPr/>
              </p:nvSpPr>
              <p:spPr bwMode="auto">
                <a:xfrm>
                  <a:off x="1776" y="2832"/>
                  <a:ext cx="1104" cy="1008"/>
                </a:xfrm>
                <a:prstGeom prst="rect">
                  <a:avLst/>
                </a:prstGeom>
                <a:solidFill>
                  <a:srgbClr val="CCFFCC"/>
                </a:solidFill>
                <a:ln w="25400">
                  <a:solidFill>
                    <a:srgbClr val="FF9933"/>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FR" sz="3600" b="1">
                      <a:solidFill>
                        <a:schemeClr val="bg2"/>
                      </a:solidFill>
                    </a:rPr>
                    <a:t>H    Cl</a:t>
                  </a:r>
                </a:p>
              </p:txBody>
            </p:sp>
            <p:sp>
              <p:nvSpPr>
                <p:cNvPr id="92177" name="Line 17"/>
                <p:cNvSpPr>
                  <a:spLocks noChangeShapeType="1"/>
                </p:cNvSpPr>
                <p:nvPr/>
              </p:nvSpPr>
              <p:spPr bwMode="auto">
                <a:xfrm>
                  <a:off x="2064" y="3360"/>
                  <a:ext cx="240" cy="0"/>
                </a:xfrm>
                <a:prstGeom prst="line">
                  <a:avLst/>
                </a:prstGeom>
                <a:noFill/>
                <a:ln w="5715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nvGrpSpPr>
                <p:cNvPr id="92178" name="Group 18"/>
                <p:cNvGrpSpPr>
                  <a:grpSpLocks/>
                </p:cNvGrpSpPr>
                <p:nvPr/>
              </p:nvGrpSpPr>
              <p:grpSpPr bwMode="auto">
                <a:xfrm>
                  <a:off x="2400" y="3504"/>
                  <a:ext cx="212" cy="96"/>
                  <a:chOff x="4272" y="1008"/>
                  <a:chExt cx="240" cy="96"/>
                </a:xfrm>
              </p:grpSpPr>
              <p:sp>
                <p:nvSpPr>
                  <p:cNvPr id="92179" name="Oval 19"/>
                  <p:cNvSpPr>
                    <a:spLocks noChangeArrowheads="1"/>
                  </p:cNvSpPr>
                  <p:nvPr/>
                </p:nvSpPr>
                <p:spPr bwMode="auto">
                  <a:xfrm>
                    <a:off x="4272" y="1008"/>
                    <a:ext cx="96" cy="96"/>
                  </a:xfrm>
                  <a:prstGeom prst="ellipse">
                    <a:avLst/>
                  </a:prstGeom>
                  <a:solidFill>
                    <a:schemeClr val="bg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92180" name="Oval 20"/>
                  <p:cNvSpPr>
                    <a:spLocks noChangeArrowheads="1"/>
                  </p:cNvSpPr>
                  <p:nvPr/>
                </p:nvSpPr>
                <p:spPr bwMode="auto">
                  <a:xfrm>
                    <a:off x="4416" y="1008"/>
                    <a:ext cx="96" cy="96"/>
                  </a:xfrm>
                  <a:prstGeom prst="ellipse">
                    <a:avLst/>
                  </a:prstGeom>
                  <a:solidFill>
                    <a:schemeClr val="bg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grpSp>
              <p:nvGrpSpPr>
                <p:cNvPr id="92181" name="Group 21"/>
                <p:cNvGrpSpPr>
                  <a:grpSpLocks/>
                </p:cNvGrpSpPr>
                <p:nvPr/>
              </p:nvGrpSpPr>
              <p:grpSpPr bwMode="auto">
                <a:xfrm>
                  <a:off x="2688" y="3216"/>
                  <a:ext cx="84" cy="240"/>
                  <a:chOff x="4128" y="1152"/>
                  <a:chExt cx="96" cy="240"/>
                </a:xfrm>
              </p:grpSpPr>
              <p:sp>
                <p:nvSpPr>
                  <p:cNvPr id="92182" name="Oval 22"/>
                  <p:cNvSpPr>
                    <a:spLocks noChangeArrowheads="1"/>
                  </p:cNvSpPr>
                  <p:nvPr/>
                </p:nvSpPr>
                <p:spPr bwMode="auto">
                  <a:xfrm>
                    <a:off x="4128" y="1296"/>
                    <a:ext cx="96" cy="96"/>
                  </a:xfrm>
                  <a:prstGeom prst="ellipse">
                    <a:avLst/>
                  </a:prstGeom>
                  <a:solidFill>
                    <a:schemeClr val="bg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92183" name="Oval 23"/>
                  <p:cNvSpPr>
                    <a:spLocks noChangeArrowheads="1"/>
                  </p:cNvSpPr>
                  <p:nvPr/>
                </p:nvSpPr>
                <p:spPr bwMode="auto">
                  <a:xfrm>
                    <a:off x="4128" y="1152"/>
                    <a:ext cx="96" cy="96"/>
                  </a:xfrm>
                  <a:prstGeom prst="ellipse">
                    <a:avLst/>
                  </a:prstGeom>
                  <a:solidFill>
                    <a:schemeClr val="bg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grpSp>
          <p:grpSp>
            <p:nvGrpSpPr>
              <p:cNvPr id="92184" name="Group 24"/>
              <p:cNvGrpSpPr>
                <a:grpSpLocks/>
              </p:cNvGrpSpPr>
              <p:nvPr/>
            </p:nvGrpSpPr>
            <p:grpSpPr bwMode="auto">
              <a:xfrm>
                <a:off x="2400" y="3120"/>
                <a:ext cx="212" cy="96"/>
                <a:chOff x="4272" y="1008"/>
                <a:chExt cx="240" cy="96"/>
              </a:xfrm>
            </p:grpSpPr>
            <p:sp>
              <p:nvSpPr>
                <p:cNvPr id="92185" name="Oval 25"/>
                <p:cNvSpPr>
                  <a:spLocks noChangeArrowheads="1"/>
                </p:cNvSpPr>
                <p:nvPr/>
              </p:nvSpPr>
              <p:spPr bwMode="auto">
                <a:xfrm>
                  <a:off x="4272" y="1008"/>
                  <a:ext cx="96" cy="96"/>
                </a:xfrm>
                <a:prstGeom prst="ellipse">
                  <a:avLst/>
                </a:prstGeom>
                <a:solidFill>
                  <a:schemeClr val="bg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92186" name="Oval 26"/>
                <p:cNvSpPr>
                  <a:spLocks noChangeArrowheads="1"/>
                </p:cNvSpPr>
                <p:nvPr/>
              </p:nvSpPr>
              <p:spPr bwMode="auto">
                <a:xfrm>
                  <a:off x="4416" y="1008"/>
                  <a:ext cx="96" cy="96"/>
                </a:xfrm>
                <a:prstGeom prst="ellipse">
                  <a:avLst/>
                </a:prstGeom>
                <a:solidFill>
                  <a:schemeClr val="bg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grpSp>
        <p:sp>
          <p:nvSpPr>
            <p:cNvPr id="92187" name="Line 27"/>
            <p:cNvSpPr>
              <a:spLocks noChangeShapeType="1"/>
            </p:cNvSpPr>
            <p:nvPr/>
          </p:nvSpPr>
          <p:spPr bwMode="auto">
            <a:xfrm>
              <a:off x="1824" y="3072"/>
              <a:ext cx="672" cy="0"/>
            </a:xfrm>
            <a:prstGeom prst="line">
              <a:avLst/>
            </a:prstGeom>
            <a:noFill/>
            <a:ln w="57150">
              <a:solidFill>
                <a:srgbClr val="FF00FF"/>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nvGrpSpPr>
            <p:cNvPr id="92188" name="Group 28"/>
            <p:cNvGrpSpPr>
              <a:grpSpLocks/>
            </p:cNvGrpSpPr>
            <p:nvPr/>
          </p:nvGrpSpPr>
          <p:grpSpPr bwMode="auto">
            <a:xfrm>
              <a:off x="2880" y="2854"/>
              <a:ext cx="1104" cy="1026"/>
              <a:chOff x="2976" y="2688"/>
              <a:chExt cx="1104" cy="1026"/>
            </a:xfrm>
          </p:grpSpPr>
          <p:sp>
            <p:nvSpPr>
              <p:cNvPr id="92189" name="Rectangle 29"/>
              <p:cNvSpPr>
                <a:spLocks noChangeArrowheads="1"/>
              </p:cNvSpPr>
              <p:nvPr/>
            </p:nvSpPr>
            <p:spPr bwMode="auto">
              <a:xfrm>
                <a:off x="2976" y="2688"/>
                <a:ext cx="1104" cy="1008"/>
              </a:xfrm>
              <a:prstGeom prst="rect">
                <a:avLst/>
              </a:prstGeom>
              <a:solidFill>
                <a:srgbClr val="CCFFCC"/>
              </a:solidFill>
              <a:ln w="25400">
                <a:solidFill>
                  <a:srgbClr val="FF9933"/>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3600" b="1">
                  <a:solidFill>
                    <a:schemeClr val="bg2"/>
                  </a:solidFill>
                </a:endParaRPr>
              </a:p>
            </p:txBody>
          </p:sp>
          <p:grpSp>
            <p:nvGrpSpPr>
              <p:cNvPr id="92190" name="Group 30"/>
              <p:cNvGrpSpPr>
                <a:grpSpLocks/>
              </p:cNvGrpSpPr>
              <p:nvPr/>
            </p:nvGrpSpPr>
            <p:grpSpPr bwMode="auto">
              <a:xfrm>
                <a:off x="3072" y="2784"/>
                <a:ext cx="912" cy="930"/>
                <a:chOff x="3072" y="2784"/>
                <a:chExt cx="1008" cy="1028"/>
              </a:xfrm>
            </p:grpSpPr>
            <p:sp>
              <p:nvSpPr>
                <p:cNvPr id="92191" name="Line 31"/>
                <p:cNvSpPr>
                  <a:spLocks noChangeShapeType="1"/>
                </p:cNvSpPr>
                <p:nvPr/>
              </p:nvSpPr>
              <p:spPr bwMode="auto">
                <a:xfrm>
                  <a:off x="3360" y="3120"/>
                  <a:ext cx="240" cy="0"/>
                </a:xfrm>
                <a:prstGeom prst="line">
                  <a:avLst/>
                </a:prstGeom>
                <a:noFill/>
                <a:ln w="5715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nvGrpSpPr>
                <p:cNvPr id="92192" name="Group 32"/>
                <p:cNvGrpSpPr>
                  <a:grpSpLocks/>
                </p:cNvGrpSpPr>
                <p:nvPr/>
              </p:nvGrpSpPr>
              <p:grpSpPr bwMode="auto">
                <a:xfrm>
                  <a:off x="3648" y="2880"/>
                  <a:ext cx="212" cy="96"/>
                  <a:chOff x="4272" y="1008"/>
                  <a:chExt cx="240" cy="96"/>
                </a:xfrm>
              </p:grpSpPr>
              <p:sp>
                <p:nvSpPr>
                  <p:cNvPr id="92193" name="Oval 33"/>
                  <p:cNvSpPr>
                    <a:spLocks noChangeArrowheads="1"/>
                  </p:cNvSpPr>
                  <p:nvPr/>
                </p:nvSpPr>
                <p:spPr bwMode="auto">
                  <a:xfrm>
                    <a:off x="4272" y="1008"/>
                    <a:ext cx="96" cy="96"/>
                  </a:xfrm>
                  <a:prstGeom prst="ellipse">
                    <a:avLst/>
                  </a:prstGeom>
                  <a:solidFill>
                    <a:schemeClr val="bg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92194" name="Oval 34"/>
                  <p:cNvSpPr>
                    <a:spLocks noChangeArrowheads="1"/>
                  </p:cNvSpPr>
                  <p:nvPr/>
                </p:nvSpPr>
                <p:spPr bwMode="auto">
                  <a:xfrm>
                    <a:off x="4416" y="1008"/>
                    <a:ext cx="96" cy="96"/>
                  </a:xfrm>
                  <a:prstGeom prst="ellipse">
                    <a:avLst/>
                  </a:prstGeom>
                  <a:solidFill>
                    <a:schemeClr val="bg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grpSp>
              <p:nvGrpSpPr>
                <p:cNvPr id="92195" name="Group 35"/>
                <p:cNvGrpSpPr>
                  <a:grpSpLocks/>
                </p:cNvGrpSpPr>
                <p:nvPr/>
              </p:nvGrpSpPr>
              <p:grpSpPr bwMode="auto">
                <a:xfrm>
                  <a:off x="3888" y="2976"/>
                  <a:ext cx="84" cy="240"/>
                  <a:chOff x="4128" y="1152"/>
                  <a:chExt cx="96" cy="240"/>
                </a:xfrm>
              </p:grpSpPr>
              <p:sp>
                <p:nvSpPr>
                  <p:cNvPr id="92196" name="Oval 36"/>
                  <p:cNvSpPr>
                    <a:spLocks noChangeArrowheads="1"/>
                  </p:cNvSpPr>
                  <p:nvPr/>
                </p:nvSpPr>
                <p:spPr bwMode="auto">
                  <a:xfrm>
                    <a:off x="4128" y="1296"/>
                    <a:ext cx="96" cy="96"/>
                  </a:xfrm>
                  <a:prstGeom prst="ellipse">
                    <a:avLst/>
                  </a:prstGeom>
                  <a:solidFill>
                    <a:schemeClr val="bg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92197" name="Oval 37"/>
                  <p:cNvSpPr>
                    <a:spLocks noChangeArrowheads="1"/>
                  </p:cNvSpPr>
                  <p:nvPr/>
                </p:nvSpPr>
                <p:spPr bwMode="auto">
                  <a:xfrm>
                    <a:off x="4128" y="1152"/>
                    <a:ext cx="96" cy="96"/>
                  </a:xfrm>
                  <a:prstGeom prst="ellipse">
                    <a:avLst/>
                  </a:prstGeom>
                  <a:solidFill>
                    <a:schemeClr val="bg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sp>
              <p:nvSpPr>
                <p:cNvPr id="92198" name="Text Box 38"/>
                <p:cNvSpPr txBox="1">
                  <a:spLocks noChangeArrowheads="1"/>
                </p:cNvSpPr>
                <p:nvPr/>
              </p:nvSpPr>
              <p:spPr bwMode="auto">
                <a:xfrm>
                  <a:off x="3072" y="2928"/>
                  <a:ext cx="851"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3200" b="1">
                      <a:solidFill>
                        <a:schemeClr val="bg2"/>
                      </a:solidFill>
                    </a:rPr>
                    <a:t>H    O</a:t>
                  </a:r>
                </a:p>
              </p:txBody>
            </p:sp>
            <p:sp>
              <p:nvSpPr>
                <p:cNvPr id="92199" name="Text Box 39"/>
                <p:cNvSpPr txBox="1">
                  <a:spLocks noChangeArrowheads="1"/>
                </p:cNvSpPr>
                <p:nvPr/>
              </p:nvSpPr>
              <p:spPr bwMode="auto">
                <a:xfrm>
                  <a:off x="3600" y="3409"/>
                  <a:ext cx="348"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3200" b="1">
                      <a:solidFill>
                        <a:schemeClr val="bg2"/>
                      </a:solidFill>
                    </a:rPr>
                    <a:t>H</a:t>
                  </a:r>
                </a:p>
              </p:txBody>
            </p:sp>
            <p:sp>
              <p:nvSpPr>
                <p:cNvPr id="92200" name="Line 40"/>
                <p:cNvSpPr>
                  <a:spLocks noChangeShapeType="1"/>
                </p:cNvSpPr>
                <p:nvPr/>
              </p:nvSpPr>
              <p:spPr bwMode="auto">
                <a:xfrm>
                  <a:off x="3168" y="2784"/>
                  <a:ext cx="672" cy="0"/>
                </a:xfrm>
                <a:prstGeom prst="line">
                  <a:avLst/>
                </a:prstGeom>
                <a:noFill/>
                <a:ln w="57150">
                  <a:solidFill>
                    <a:srgbClr val="FF00FF"/>
                  </a:solidFill>
                  <a:prstDash val="sysDot"/>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92201" name="Line 41"/>
                <p:cNvSpPr>
                  <a:spLocks noChangeShapeType="1"/>
                </p:cNvSpPr>
                <p:nvPr/>
              </p:nvSpPr>
              <p:spPr bwMode="auto">
                <a:xfrm>
                  <a:off x="3744" y="3264"/>
                  <a:ext cx="0" cy="192"/>
                </a:xfrm>
                <a:prstGeom prst="line">
                  <a:avLst/>
                </a:prstGeom>
                <a:noFill/>
                <a:ln w="57150">
                  <a:solidFill>
                    <a:schemeClr val="bg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92202" name="Line 42"/>
                <p:cNvSpPr>
                  <a:spLocks noChangeShapeType="1"/>
                </p:cNvSpPr>
                <p:nvPr/>
              </p:nvSpPr>
              <p:spPr bwMode="auto">
                <a:xfrm rot="-5400000">
                  <a:off x="3744" y="3360"/>
                  <a:ext cx="672" cy="0"/>
                </a:xfrm>
                <a:prstGeom prst="line">
                  <a:avLst/>
                </a:prstGeom>
                <a:noFill/>
                <a:ln w="57150">
                  <a:solidFill>
                    <a:srgbClr val="FF00FF"/>
                  </a:solidFill>
                  <a:prstDash val="sysDot"/>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92203" name="Line 43"/>
                <p:cNvSpPr>
                  <a:spLocks noChangeShapeType="1"/>
                </p:cNvSpPr>
                <p:nvPr/>
              </p:nvSpPr>
              <p:spPr bwMode="auto">
                <a:xfrm rot="-2779597">
                  <a:off x="3073" y="3455"/>
                  <a:ext cx="672" cy="1"/>
                </a:xfrm>
                <a:prstGeom prst="line">
                  <a:avLst/>
                </a:prstGeom>
                <a:noFill/>
                <a:ln w="57150">
                  <a:solidFill>
                    <a:srgbClr val="FF00FF"/>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grpSp>
        <p:sp>
          <p:nvSpPr>
            <p:cNvPr id="92204" name="Rectangle 44"/>
            <p:cNvSpPr>
              <a:spLocks noChangeArrowheads="1"/>
            </p:cNvSpPr>
            <p:nvPr/>
          </p:nvSpPr>
          <p:spPr bwMode="auto">
            <a:xfrm>
              <a:off x="4128" y="2854"/>
              <a:ext cx="1430" cy="1009"/>
            </a:xfrm>
            <a:prstGeom prst="rect">
              <a:avLst/>
            </a:prstGeom>
            <a:solidFill>
              <a:srgbClr val="CCFFCC"/>
            </a:solidFill>
            <a:ln w="25400">
              <a:solidFill>
                <a:srgbClr val="FF99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sz="2800" b="1">
                  <a:solidFill>
                    <a:schemeClr val="bg2"/>
                  </a:solidFill>
                </a:rPr>
                <a:t> </a:t>
              </a:r>
            </a:p>
          </p:txBody>
        </p:sp>
        <p:sp>
          <p:nvSpPr>
            <p:cNvPr id="92205" name="Text Box 45"/>
            <p:cNvSpPr txBox="1">
              <a:spLocks noChangeArrowheads="1"/>
            </p:cNvSpPr>
            <p:nvPr/>
          </p:nvSpPr>
          <p:spPr bwMode="auto">
            <a:xfrm>
              <a:off x="4656" y="2854"/>
              <a:ext cx="26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b="1">
                  <a:solidFill>
                    <a:schemeClr val="bg2"/>
                  </a:solidFill>
                </a:rPr>
                <a:t>H</a:t>
              </a:r>
            </a:p>
          </p:txBody>
        </p:sp>
        <p:sp>
          <p:nvSpPr>
            <p:cNvPr id="92206" name="Text Box 46"/>
            <p:cNvSpPr txBox="1">
              <a:spLocks noChangeArrowheads="1"/>
            </p:cNvSpPr>
            <p:nvPr/>
          </p:nvSpPr>
          <p:spPr bwMode="auto">
            <a:xfrm>
              <a:off x="5088" y="3382"/>
              <a:ext cx="30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b="1">
                  <a:solidFill>
                    <a:schemeClr val="bg2"/>
                  </a:solidFill>
                </a:rPr>
                <a:t>Cl</a:t>
              </a:r>
            </a:p>
          </p:txBody>
        </p:sp>
        <p:sp>
          <p:nvSpPr>
            <p:cNvPr id="92207" name="Text Box 47"/>
            <p:cNvSpPr txBox="1">
              <a:spLocks noChangeArrowheads="1"/>
            </p:cNvSpPr>
            <p:nvPr/>
          </p:nvSpPr>
          <p:spPr bwMode="auto">
            <a:xfrm>
              <a:off x="4176" y="3478"/>
              <a:ext cx="30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b="1">
                  <a:solidFill>
                    <a:schemeClr val="bg2"/>
                  </a:solidFill>
                </a:rPr>
                <a:t>Cl</a:t>
              </a:r>
            </a:p>
          </p:txBody>
        </p:sp>
        <p:sp>
          <p:nvSpPr>
            <p:cNvPr id="92208" name="Text Box 48"/>
            <p:cNvSpPr txBox="1">
              <a:spLocks noChangeArrowheads="1"/>
            </p:cNvSpPr>
            <p:nvPr/>
          </p:nvSpPr>
          <p:spPr bwMode="auto">
            <a:xfrm>
              <a:off x="4896" y="3574"/>
              <a:ext cx="30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b="1">
                  <a:solidFill>
                    <a:schemeClr val="bg2"/>
                  </a:solidFill>
                </a:rPr>
                <a:t>Cl</a:t>
              </a:r>
            </a:p>
          </p:txBody>
        </p:sp>
        <p:sp>
          <p:nvSpPr>
            <p:cNvPr id="92209" name="Line 49"/>
            <p:cNvSpPr>
              <a:spLocks noChangeShapeType="1"/>
            </p:cNvSpPr>
            <p:nvPr/>
          </p:nvSpPr>
          <p:spPr bwMode="auto">
            <a:xfrm>
              <a:off x="4760" y="3082"/>
              <a:ext cx="0" cy="163"/>
            </a:xfrm>
            <a:prstGeom prst="line">
              <a:avLst/>
            </a:prstGeom>
            <a:noFill/>
            <a:ln w="5715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92210" name="Line 50"/>
            <p:cNvSpPr>
              <a:spLocks noChangeShapeType="1"/>
            </p:cNvSpPr>
            <p:nvPr/>
          </p:nvSpPr>
          <p:spPr bwMode="auto">
            <a:xfrm>
              <a:off x="4848" y="3334"/>
              <a:ext cx="288" cy="144"/>
            </a:xfrm>
            <a:prstGeom prst="line">
              <a:avLst/>
            </a:prstGeom>
            <a:noFill/>
            <a:ln w="57150">
              <a:solidFill>
                <a:srgbClr val="000000"/>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92211" name="Line 51"/>
            <p:cNvSpPr>
              <a:spLocks noChangeShapeType="1"/>
            </p:cNvSpPr>
            <p:nvPr/>
          </p:nvSpPr>
          <p:spPr bwMode="auto">
            <a:xfrm>
              <a:off x="4800" y="3430"/>
              <a:ext cx="144" cy="240"/>
            </a:xfrm>
            <a:prstGeom prst="line">
              <a:avLst/>
            </a:prstGeom>
            <a:noFill/>
            <a:ln w="104775">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92212" name="Line 52"/>
            <p:cNvSpPr>
              <a:spLocks noChangeShapeType="1"/>
            </p:cNvSpPr>
            <p:nvPr/>
          </p:nvSpPr>
          <p:spPr bwMode="auto">
            <a:xfrm flipH="1">
              <a:off x="4427" y="3375"/>
              <a:ext cx="267" cy="228"/>
            </a:xfrm>
            <a:prstGeom prst="line">
              <a:avLst/>
            </a:prstGeom>
            <a:noFill/>
            <a:ln w="5715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92213" name="Text Box 53"/>
            <p:cNvSpPr txBox="1">
              <a:spLocks noChangeArrowheads="1"/>
            </p:cNvSpPr>
            <p:nvPr/>
          </p:nvSpPr>
          <p:spPr bwMode="auto">
            <a:xfrm>
              <a:off x="4760" y="3180"/>
              <a:ext cx="172"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2800" b="1">
                  <a:solidFill>
                    <a:srgbClr val="FF0000"/>
                  </a:solidFill>
                  <a:latin typeface="Symbol" pitchFamily="18" charset="2"/>
                </a:rPr>
                <a:t> </a:t>
              </a:r>
              <a:endParaRPr lang="fr-FR" b="1">
                <a:solidFill>
                  <a:srgbClr val="FF0000"/>
                </a:solidFill>
                <a:latin typeface="Symbol" pitchFamily="18" charset="2"/>
              </a:endParaRPr>
            </a:p>
          </p:txBody>
        </p:sp>
        <p:sp>
          <p:nvSpPr>
            <p:cNvPr id="92214" name="Text Box 54"/>
            <p:cNvSpPr txBox="1">
              <a:spLocks noChangeArrowheads="1"/>
            </p:cNvSpPr>
            <p:nvPr/>
          </p:nvSpPr>
          <p:spPr bwMode="auto">
            <a:xfrm>
              <a:off x="4800" y="2854"/>
              <a:ext cx="358" cy="5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2800" b="1">
                  <a:solidFill>
                    <a:srgbClr val="FF0000"/>
                  </a:solidFill>
                  <a:latin typeface="Symbol" pitchFamily="18" charset="2"/>
                </a:rPr>
                <a:t> </a:t>
              </a:r>
              <a:r>
                <a:rPr lang="fr-FR" b="1">
                  <a:solidFill>
                    <a:srgbClr val="FF0000"/>
                  </a:solidFill>
                  <a:latin typeface="Symbol" pitchFamily="18" charset="2"/>
                </a:rPr>
                <a:t>d</a:t>
              </a:r>
              <a:r>
                <a:rPr lang="fr-FR" sz="2000" b="1">
                  <a:solidFill>
                    <a:srgbClr val="FF0000"/>
                  </a:solidFill>
                </a:rPr>
                <a:t>+</a:t>
              </a:r>
            </a:p>
            <a:p>
              <a:endParaRPr lang="fr-FR" b="1">
                <a:solidFill>
                  <a:srgbClr val="FF0000"/>
                </a:solidFill>
                <a:latin typeface="Symbol" pitchFamily="18" charset="2"/>
              </a:endParaRPr>
            </a:p>
          </p:txBody>
        </p:sp>
        <p:sp>
          <p:nvSpPr>
            <p:cNvPr id="92215" name="Text Box 55"/>
            <p:cNvSpPr txBox="1">
              <a:spLocks noChangeArrowheads="1"/>
            </p:cNvSpPr>
            <p:nvPr/>
          </p:nvSpPr>
          <p:spPr bwMode="auto">
            <a:xfrm>
              <a:off x="4272" y="3574"/>
              <a:ext cx="331"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2800" b="1">
                  <a:solidFill>
                    <a:srgbClr val="FF0000"/>
                  </a:solidFill>
                  <a:latin typeface="Symbol" pitchFamily="18" charset="2"/>
                </a:rPr>
                <a:t> </a:t>
              </a:r>
              <a:r>
                <a:rPr lang="fr-FR" b="1">
                  <a:solidFill>
                    <a:srgbClr val="FF0000"/>
                  </a:solidFill>
                  <a:latin typeface="Symbol" pitchFamily="18" charset="2"/>
                </a:rPr>
                <a:t>d</a:t>
              </a:r>
              <a:r>
                <a:rPr lang="fr-FR" b="1">
                  <a:solidFill>
                    <a:srgbClr val="FF0000"/>
                  </a:solidFill>
                </a:rPr>
                <a:t>-</a:t>
              </a:r>
            </a:p>
          </p:txBody>
        </p:sp>
        <p:sp>
          <p:nvSpPr>
            <p:cNvPr id="92216" name="Text Box 56"/>
            <p:cNvSpPr txBox="1">
              <a:spLocks noChangeArrowheads="1"/>
            </p:cNvSpPr>
            <p:nvPr/>
          </p:nvSpPr>
          <p:spPr bwMode="auto">
            <a:xfrm>
              <a:off x="5088" y="3574"/>
              <a:ext cx="331"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2800" b="1">
                  <a:solidFill>
                    <a:srgbClr val="FF0000"/>
                  </a:solidFill>
                  <a:latin typeface="Symbol" pitchFamily="18" charset="2"/>
                </a:rPr>
                <a:t> </a:t>
              </a:r>
              <a:r>
                <a:rPr lang="fr-FR" b="1">
                  <a:solidFill>
                    <a:srgbClr val="FF0000"/>
                  </a:solidFill>
                  <a:latin typeface="Symbol" pitchFamily="18" charset="2"/>
                </a:rPr>
                <a:t>d</a:t>
              </a:r>
              <a:r>
                <a:rPr lang="fr-FR" b="1">
                  <a:solidFill>
                    <a:srgbClr val="FF0000"/>
                  </a:solidFill>
                </a:rPr>
                <a:t>-</a:t>
              </a:r>
            </a:p>
          </p:txBody>
        </p:sp>
        <p:sp>
          <p:nvSpPr>
            <p:cNvPr id="92217" name="Text Box 57"/>
            <p:cNvSpPr txBox="1">
              <a:spLocks noChangeArrowheads="1"/>
            </p:cNvSpPr>
            <p:nvPr/>
          </p:nvSpPr>
          <p:spPr bwMode="auto">
            <a:xfrm>
              <a:off x="5328" y="3382"/>
              <a:ext cx="27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b="1">
                  <a:solidFill>
                    <a:srgbClr val="FF0000"/>
                  </a:solidFill>
                  <a:latin typeface="Symbol" pitchFamily="18" charset="2"/>
                </a:rPr>
                <a:t>d</a:t>
              </a:r>
              <a:r>
                <a:rPr lang="fr-FR" b="1">
                  <a:solidFill>
                    <a:srgbClr val="FF0000"/>
                  </a:solidFill>
                </a:rPr>
                <a:t>-</a:t>
              </a:r>
            </a:p>
          </p:txBody>
        </p:sp>
        <p:sp>
          <p:nvSpPr>
            <p:cNvPr id="92218" name="Text Box 58"/>
            <p:cNvSpPr txBox="1">
              <a:spLocks noChangeArrowheads="1"/>
            </p:cNvSpPr>
            <p:nvPr/>
          </p:nvSpPr>
          <p:spPr bwMode="auto">
            <a:xfrm>
              <a:off x="4656" y="3190"/>
              <a:ext cx="25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b="1">
                  <a:solidFill>
                    <a:schemeClr val="bg2"/>
                  </a:solidFill>
                </a:rPr>
                <a:t>C</a:t>
              </a:r>
            </a:p>
          </p:txBody>
        </p:sp>
        <p:sp>
          <p:nvSpPr>
            <p:cNvPr id="92219" name="Line 59"/>
            <p:cNvSpPr>
              <a:spLocks noChangeShapeType="1"/>
            </p:cNvSpPr>
            <p:nvPr/>
          </p:nvSpPr>
          <p:spPr bwMode="auto">
            <a:xfrm rot="5400000">
              <a:off x="4392" y="3166"/>
              <a:ext cx="432" cy="0"/>
            </a:xfrm>
            <a:prstGeom prst="line">
              <a:avLst/>
            </a:prstGeom>
            <a:noFill/>
            <a:ln w="57150">
              <a:solidFill>
                <a:srgbClr val="FF00FF"/>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92220" name="Text Box 60"/>
            <p:cNvSpPr txBox="1">
              <a:spLocks noChangeArrowheads="1"/>
            </p:cNvSpPr>
            <p:nvPr/>
          </p:nvSpPr>
          <p:spPr bwMode="auto">
            <a:xfrm>
              <a:off x="2054" y="2784"/>
              <a:ext cx="22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solidFill>
                    <a:schemeClr val="bg2"/>
                  </a:solidFill>
                </a:rPr>
                <a:t>µ</a:t>
              </a:r>
            </a:p>
          </p:txBody>
        </p:sp>
        <p:sp>
          <p:nvSpPr>
            <p:cNvPr id="92221" name="Text Box 61"/>
            <p:cNvSpPr txBox="1">
              <a:spLocks noChangeArrowheads="1"/>
            </p:cNvSpPr>
            <p:nvPr/>
          </p:nvSpPr>
          <p:spPr bwMode="auto">
            <a:xfrm>
              <a:off x="3072" y="3382"/>
              <a:ext cx="22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solidFill>
                    <a:schemeClr val="bg2"/>
                  </a:solidFill>
                </a:rPr>
                <a:t>µ</a:t>
              </a:r>
            </a:p>
          </p:txBody>
        </p:sp>
        <p:sp>
          <p:nvSpPr>
            <p:cNvPr id="92222" name="Text Box 62"/>
            <p:cNvSpPr txBox="1">
              <a:spLocks noChangeArrowheads="1"/>
            </p:cNvSpPr>
            <p:nvPr/>
          </p:nvSpPr>
          <p:spPr bwMode="auto">
            <a:xfrm>
              <a:off x="4368" y="2998"/>
              <a:ext cx="22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solidFill>
                    <a:schemeClr val="bg2"/>
                  </a:solidFill>
                </a:rPr>
                <a:t>µ</a:t>
              </a:r>
            </a:p>
          </p:txBody>
        </p:sp>
      </p:gr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92163"/>
                                        </p:tgtEl>
                                        <p:attrNameLst>
                                          <p:attrName>style.visibility</p:attrName>
                                        </p:attrNameLst>
                                      </p:cBhvr>
                                      <p:to>
                                        <p:strVal val="visible"/>
                                      </p:to>
                                    </p:set>
                                    <p:anim calcmode="lin" valueType="num">
                                      <p:cBhvr>
                                        <p:cTn id="7" dur="500" fill="hold"/>
                                        <p:tgtEl>
                                          <p:spTgt spid="92163"/>
                                        </p:tgtEl>
                                        <p:attrNameLst>
                                          <p:attrName>ppt_w</p:attrName>
                                        </p:attrNameLst>
                                      </p:cBhvr>
                                      <p:tavLst>
                                        <p:tav tm="0">
                                          <p:val>
                                            <p:fltVal val="0"/>
                                          </p:val>
                                        </p:tav>
                                        <p:tav tm="100000">
                                          <p:val>
                                            <p:strVal val="#ppt_w"/>
                                          </p:val>
                                        </p:tav>
                                      </p:tavLst>
                                    </p:anim>
                                    <p:anim calcmode="lin" valueType="num">
                                      <p:cBhvr>
                                        <p:cTn id="8" dur="500" fill="hold"/>
                                        <p:tgtEl>
                                          <p:spTgt spid="9216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3" grpId="0" animBg="1" autoUpdateAnimBg="0"/>
    </p:bldLst>
  </p:timing>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457200" y="-304800"/>
            <a:ext cx="8081963" cy="1143000"/>
          </a:xfrm>
        </p:spPr>
        <p:txBody>
          <a:bodyPr/>
          <a:lstStyle/>
          <a:p>
            <a:r>
              <a:rPr lang="fr-FR" sz="3600">
                <a:solidFill>
                  <a:srgbClr val="00FFFF"/>
                </a:solidFill>
                <a:latin typeface="Arial" charset="0"/>
              </a:rPr>
              <a:t>   Une molécule polaire : l’eau </a:t>
            </a:r>
          </a:p>
        </p:txBody>
      </p:sp>
      <p:pic>
        <p:nvPicPr>
          <p:cNvPr id="9318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219200"/>
            <a:ext cx="7543800" cy="5100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3188" name="Rectangle 4"/>
          <p:cNvSpPr>
            <a:spLocks noChangeArrowheads="1"/>
          </p:cNvSpPr>
          <p:nvPr/>
        </p:nvSpPr>
        <p:spPr bwMode="auto">
          <a:xfrm>
            <a:off x="0" y="1143000"/>
            <a:ext cx="2895600" cy="533400"/>
          </a:xfrm>
          <a:prstGeom prst="rect">
            <a:avLst/>
          </a:prstGeom>
          <a:solidFill>
            <a:schemeClr val="accent2"/>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FR" sz="2800"/>
              <a:t>La molécule d’eau</a:t>
            </a:r>
          </a:p>
        </p:txBody>
      </p:sp>
      <p:sp>
        <p:nvSpPr>
          <p:cNvPr id="93189" name="Rectangle 5"/>
          <p:cNvSpPr>
            <a:spLocks noChangeArrowheads="1"/>
          </p:cNvSpPr>
          <p:nvPr/>
        </p:nvSpPr>
        <p:spPr bwMode="auto">
          <a:xfrm>
            <a:off x="6019800" y="2057400"/>
            <a:ext cx="2895600" cy="533400"/>
          </a:xfrm>
          <a:prstGeom prst="rect">
            <a:avLst/>
          </a:prstGeom>
          <a:solidFill>
            <a:srgbClr val="99FF33"/>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FR" sz="2800">
                <a:solidFill>
                  <a:schemeClr val="bg2"/>
                </a:solidFill>
              </a:rPr>
              <a:t>Les doublets libres</a:t>
            </a:r>
          </a:p>
        </p:txBody>
      </p:sp>
      <p:sp>
        <p:nvSpPr>
          <p:cNvPr id="93190" name="Rectangle 6"/>
          <p:cNvSpPr>
            <a:spLocks noChangeArrowheads="1"/>
          </p:cNvSpPr>
          <p:nvPr/>
        </p:nvSpPr>
        <p:spPr bwMode="auto">
          <a:xfrm>
            <a:off x="2514600" y="6096000"/>
            <a:ext cx="3429000" cy="533400"/>
          </a:xfrm>
          <a:prstGeom prst="rect">
            <a:avLst/>
          </a:prstGeom>
          <a:solidFill>
            <a:srgbClr val="99FF33"/>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FR" sz="2800">
                <a:solidFill>
                  <a:schemeClr val="bg2"/>
                </a:solidFill>
              </a:rPr>
              <a:t>Les doublets de liaison</a:t>
            </a:r>
          </a:p>
        </p:txBody>
      </p:sp>
      <p:sp>
        <p:nvSpPr>
          <p:cNvPr id="93191" name="Line 7"/>
          <p:cNvSpPr>
            <a:spLocks noChangeShapeType="1"/>
          </p:cNvSpPr>
          <p:nvPr/>
        </p:nvSpPr>
        <p:spPr bwMode="auto">
          <a:xfrm flipV="1">
            <a:off x="4495800" y="1524000"/>
            <a:ext cx="0" cy="3200400"/>
          </a:xfrm>
          <a:prstGeom prst="line">
            <a:avLst/>
          </a:prstGeom>
          <a:noFill/>
          <a:ln w="5715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93192" name="Text Box 8"/>
          <p:cNvSpPr txBox="1">
            <a:spLocks noChangeArrowheads="1"/>
          </p:cNvSpPr>
          <p:nvPr/>
        </p:nvSpPr>
        <p:spPr bwMode="auto">
          <a:xfrm>
            <a:off x="4572000" y="1066800"/>
            <a:ext cx="20447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4400" b="1"/>
              <a:t>µ</a:t>
            </a:r>
            <a:r>
              <a:rPr lang="fr-FR" sz="2800"/>
              <a:t> </a:t>
            </a:r>
            <a:r>
              <a:rPr lang="fr-FR" sz="2800" b="1"/>
              <a:t>=</a:t>
            </a:r>
            <a:r>
              <a:rPr lang="fr-FR" sz="4400" b="1"/>
              <a:t> </a:t>
            </a:r>
            <a:r>
              <a:rPr lang="fr-FR" sz="3200" b="1"/>
              <a:t>1,87 D</a:t>
            </a:r>
          </a:p>
        </p:txBody>
      </p:sp>
      <p:sp>
        <p:nvSpPr>
          <p:cNvPr id="93193" name="Text Box 9"/>
          <p:cNvSpPr txBox="1">
            <a:spLocks noChangeArrowheads="1"/>
          </p:cNvSpPr>
          <p:nvPr/>
        </p:nvSpPr>
        <p:spPr bwMode="auto">
          <a:xfrm>
            <a:off x="2209800" y="4953000"/>
            <a:ext cx="50006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3200" b="1"/>
              <a:t>H</a:t>
            </a:r>
          </a:p>
        </p:txBody>
      </p:sp>
      <p:sp>
        <p:nvSpPr>
          <p:cNvPr id="93194" name="Rectangle 10"/>
          <p:cNvSpPr>
            <a:spLocks noChangeArrowheads="1"/>
          </p:cNvSpPr>
          <p:nvPr/>
        </p:nvSpPr>
        <p:spPr bwMode="auto">
          <a:xfrm>
            <a:off x="6248400" y="5181600"/>
            <a:ext cx="60166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3200" b="1"/>
              <a:t>H</a:t>
            </a:r>
            <a:r>
              <a:rPr lang="fr-FR" sz="3200"/>
              <a:t> </a:t>
            </a:r>
          </a:p>
        </p:txBody>
      </p:sp>
      <p:sp>
        <p:nvSpPr>
          <p:cNvPr id="93195" name="Rectangle 11"/>
          <p:cNvSpPr>
            <a:spLocks noChangeArrowheads="1"/>
          </p:cNvSpPr>
          <p:nvPr/>
        </p:nvSpPr>
        <p:spPr bwMode="auto">
          <a:xfrm>
            <a:off x="4495800" y="3200400"/>
            <a:ext cx="50006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3200" b="1"/>
              <a:t>O</a:t>
            </a:r>
          </a:p>
        </p:txBody>
      </p:sp>
    </p:spTree>
  </p:cSld>
  <p:clrMapOvr>
    <a:masterClrMapping/>
  </p:clrMapOvr>
  <p:transition spd="med">
    <p:rand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3070" name="Group 62"/>
          <p:cNvGraphicFramePr>
            <a:graphicFrameLocks noGrp="1"/>
          </p:cNvGraphicFramePr>
          <p:nvPr/>
        </p:nvGraphicFramePr>
        <p:xfrm>
          <a:off x="800100" y="1589088"/>
          <a:ext cx="7543800" cy="4538981"/>
        </p:xfrm>
        <a:graphic>
          <a:graphicData uri="http://schemas.openxmlformats.org/drawingml/2006/table">
            <a:tbl>
              <a:tblPr/>
              <a:tblGrid>
                <a:gridCol w="942975"/>
                <a:gridCol w="942975"/>
                <a:gridCol w="942975"/>
                <a:gridCol w="942975"/>
                <a:gridCol w="942975"/>
                <a:gridCol w="942975"/>
                <a:gridCol w="942975"/>
                <a:gridCol w="942975"/>
              </a:tblGrid>
              <a:tr h="7000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ko-KR" sz="2200" b="0" i="0" u="none" strike="noStrike" cap="none" normalizeH="0" baseline="0" smtClean="0">
                          <a:ln>
                            <a:noFill/>
                          </a:ln>
                          <a:solidFill>
                            <a:srgbClr val="0000FF"/>
                          </a:solidFill>
                          <a:effectLst/>
                          <a:latin typeface="Times New Roman" pitchFamily="18" charset="0"/>
                          <a:ea typeface="굴림" pitchFamily="50" charset="-127"/>
                        </a:rPr>
                        <a:t>   </a:t>
                      </a:r>
                      <a:r>
                        <a:rPr kumimoji="0" lang="en-US" altLang="ko-KR" sz="2200" b="1" i="1" u="none" strike="noStrike" cap="none" normalizeH="0" baseline="0" smtClean="0">
                          <a:ln>
                            <a:noFill/>
                          </a:ln>
                          <a:solidFill>
                            <a:srgbClr val="0000FF"/>
                          </a:solidFill>
                          <a:effectLst/>
                          <a:latin typeface="Times New Roman" pitchFamily="18" charset="0"/>
                          <a:ea typeface="굴림" pitchFamily="50" charset="-127"/>
                        </a:rPr>
                        <a:t>l </a:t>
                      </a:r>
                      <a:r>
                        <a:rPr kumimoji="0" lang="en-US" altLang="ko-KR" sz="2200" b="0" i="0" u="none" strike="noStrike" cap="none" normalizeH="0" baseline="0" smtClean="0">
                          <a:ln>
                            <a:noFill/>
                          </a:ln>
                          <a:solidFill>
                            <a:srgbClr val="0000FF"/>
                          </a:solidFill>
                          <a:effectLst/>
                          <a:latin typeface="Times New Roman" pitchFamily="18" charset="0"/>
                          <a:ea typeface="굴림" pitchFamily="50" charset="-127"/>
                        </a:rPr>
                        <a:t>= 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ko-KR" sz="2200" b="1" i="1" u="none" strike="noStrike" cap="none" normalizeH="0" baseline="0" smtClean="0">
                          <a:ln>
                            <a:noFill/>
                          </a:ln>
                          <a:solidFill>
                            <a:srgbClr val="0000FF"/>
                          </a:solidFill>
                          <a:effectLst/>
                          <a:latin typeface="Times New Roman" pitchFamily="18" charset="0"/>
                          <a:ea typeface="굴림" pitchFamily="50" charset="-127"/>
                        </a:rPr>
                        <a:t>  l </a:t>
                      </a:r>
                      <a:r>
                        <a:rPr kumimoji="0" lang="en-US" altLang="ko-KR" sz="2200" b="0" i="0" u="none" strike="noStrike" cap="none" normalizeH="0" baseline="0" smtClean="0">
                          <a:ln>
                            <a:noFill/>
                          </a:ln>
                          <a:solidFill>
                            <a:srgbClr val="0000FF"/>
                          </a:solidFill>
                          <a:effectLst/>
                          <a:latin typeface="Times New Roman" pitchFamily="18" charset="0"/>
                          <a:ea typeface="굴림" pitchFamily="50" charset="-127"/>
                        </a:rPr>
                        <a:t>= 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ko-KR" sz="2800" b="0" i="0" u="none" strike="noStrike" cap="none" normalizeH="0" baseline="0" smtClean="0">
                          <a:ln>
                            <a:noFill/>
                          </a:ln>
                          <a:solidFill>
                            <a:srgbClr val="0000FF"/>
                          </a:solidFill>
                          <a:effectLst/>
                          <a:latin typeface="Times New Roman" pitchFamily="18" charset="0"/>
                          <a:ea typeface="굴림" pitchFamily="50" charset="-127"/>
                        </a:rPr>
                        <a:t> </a:t>
                      </a:r>
                      <a:r>
                        <a:rPr kumimoji="0" lang="en-US" altLang="ko-KR" sz="2200" b="1" i="1" u="none" strike="noStrike" cap="none" normalizeH="0" baseline="0" smtClean="0">
                          <a:ln>
                            <a:noFill/>
                          </a:ln>
                          <a:solidFill>
                            <a:srgbClr val="0000FF"/>
                          </a:solidFill>
                          <a:effectLst/>
                          <a:latin typeface="Times New Roman" pitchFamily="18" charset="0"/>
                          <a:ea typeface="굴림" pitchFamily="50" charset="-127"/>
                        </a:rPr>
                        <a:t>l </a:t>
                      </a:r>
                      <a:r>
                        <a:rPr kumimoji="0" lang="en-US" altLang="ko-KR" sz="2200" b="0" i="0" u="none" strike="noStrike" cap="none" normalizeH="0" baseline="0" smtClean="0">
                          <a:ln>
                            <a:noFill/>
                          </a:ln>
                          <a:solidFill>
                            <a:srgbClr val="0000FF"/>
                          </a:solidFill>
                          <a:effectLst/>
                          <a:latin typeface="Times New Roman" pitchFamily="18" charset="0"/>
                          <a:ea typeface="굴림" pitchFamily="50" charset="-127"/>
                        </a:rPr>
                        <a:t>= 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ko-KR" sz="2800" b="0" i="0" u="none" strike="noStrike" cap="none" normalizeH="0" baseline="0" smtClean="0">
                          <a:ln>
                            <a:noFill/>
                          </a:ln>
                          <a:solidFill>
                            <a:srgbClr val="0000FF"/>
                          </a:solidFill>
                          <a:effectLst/>
                          <a:latin typeface="Times New Roman" pitchFamily="18" charset="0"/>
                          <a:ea typeface="굴림" pitchFamily="50" charset="-127"/>
                        </a:rPr>
                        <a:t> </a:t>
                      </a:r>
                      <a:r>
                        <a:rPr kumimoji="0" lang="en-US" altLang="ko-KR" sz="2200" b="1" i="1" u="none" strike="noStrike" cap="none" normalizeH="0" baseline="0" smtClean="0">
                          <a:ln>
                            <a:noFill/>
                          </a:ln>
                          <a:solidFill>
                            <a:srgbClr val="0000FF"/>
                          </a:solidFill>
                          <a:effectLst/>
                          <a:latin typeface="Times New Roman" pitchFamily="18" charset="0"/>
                          <a:ea typeface="굴림" pitchFamily="50" charset="-127"/>
                        </a:rPr>
                        <a:t>l </a:t>
                      </a:r>
                      <a:r>
                        <a:rPr kumimoji="0" lang="en-US" altLang="ko-KR" sz="2200" b="0" i="0" u="none" strike="noStrike" cap="none" normalizeH="0" baseline="0" smtClean="0">
                          <a:ln>
                            <a:noFill/>
                          </a:ln>
                          <a:solidFill>
                            <a:srgbClr val="0000FF"/>
                          </a:solidFill>
                          <a:effectLst/>
                          <a:latin typeface="Times New Roman" pitchFamily="18" charset="0"/>
                          <a:ea typeface="굴림" pitchFamily="50" charset="-127"/>
                        </a:rPr>
                        <a:t>= 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ko-KR" sz="2800" b="0" i="0" u="none" strike="noStrike" cap="none" normalizeH="0" baseline="0" smtClean="0">
                          <a:ln>
                            <a:noFill/>
                          </a:ln>
                          <a:solidFill>
                            <a:srgbClr val="0000FF"/>
                          </a:solidFill>
                          <a:effectLst/>
                          <a:latin typeface="Times New Roman" pitchFamily="18" charset="0"/>
                          <a:ea typeface="굴림" pitchFamily="50" charset="-127"/>
                        </a:rPr>
                        <a:t> </a:t>
                      </a:r>
                      <a:r>
                        <a:rPr kumimoji="0" lang="en-US" altLang="ko-KR" sz="2200" b="1" i="1" u="none" strike="noStrike" cap="none" normalizeH="0" baseline="0" smtClean="0">
                          <a:ln>
                            <a:noFill/>
                          </a:ln>
                          <a:solidFill>
                            <a:srgbClr val="0000FF"/>
                          </a:solidFill>
                          <a:effectLst/>
                          <a:latin typeface="Times New Roman" pitchFamily="18" charset="0"/>
                          <a:ea typeface="굴림" pitchFamily="50" charset="-127"/>
                        </a:rPr>
                        <a:t>l </a:t>
                      </a:r>
                      <a:r>
                        <a:rPr kumimoji="0" lang="en-US" altLang="ko-KR" sz="2200" b="0" i="0" u="none" strike="noStrike" cap="none" normalizeH="0" baseline="0" smtClean="0">
                          <a:ln>
                            <a:noFill/>
                          </a:ln>
                          <a:solidFill>
                            <a:srgbClr val="0000FF"/>
                          </a:solidFill>
                          <a:effectLst/>
                          <a:latin typeface="Times New Roman" pitchFamily="18" charset="0"/>
                          <a:ea typeface="굴림" pitchFamily="50" charset="-127"/>
                        </a:rPr>
                        <a:t>= 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ko-KR" sz="2200" b="1" i="1" u="none" strike="noStrike" cap="none" normalizeH="0" baseline="0" smtClean="0">
                          <a:ln>
                            <a:noFill/>
                          </a:ln>
                          <a:solidFill>
                            <a:srgbClr val="0000FF"/>
                          </a:solidFill>
                          <a:effectLst/>
                          <a:latin typeface="Times New Roman" pitchFamily="18" charset="0"/>
                          <a:ea typeface="굴림" pitchFamily="50" charset="-127"/>
                        </a:rPr>
                        <a:t>l </a:t>
                      </a:r>
                      <a:r>
                        <a:rPr kumimoji="0" lang="en-US" altLang="ko-KR" sz="2200" b="0" i="0" u="none" strike="noStrike" cap="none" normalizeH="0" baseline="0" smtClean="0">
                          <a:ln>
                            <a:noFill/>
                          </a:ln>
                          <a:solidFill>
                            <a:srgbClr val="0000FF"/>
                          </a:solidFill>
                          <a:effectLst/>
                          <a:latin typeface="Times New Roman" pitchFamily="18" charset="0"/>
                          <a:ea typeface="굴림" pitchFamily="50" charset="-127"/>
                        </a:rPr>
                        <a:t>= 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ko-KR" sz="2400" b="0" i="0" u="none" strike="noStrike" cap="none" normalizeH="0" baseline="0" smtClean="0">
                          <a:ln>
                            <a:noFill/>
                          </a:ln>
                          <a:solidFill>
                            <a:srgbClr val="FF3300"/>
                          </a:solidFill>
                          <a:effectLst/>
                          <a:latin typeface="Times New Roman" pitchFamily="18" charset="0"/>
                          <a:ea typeface="굴림" pitchFamily="50" charset="-127"/>
                        </a:rPr>
                        <a:t>Etats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209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ko-KR" sz="2800" b="0" i="0" u="none" strike="noStrike" cap="none" normalizeH="0" baseline="0" smtClean="0">
                          <a:ln>
                            <a:noFill/>
                          </a:ln>
                          <a:solidFill>
                            <a:srgbClr val="0000FF"/>
                          </a:solidFill>
                          <a:effectLst/>
                          <a:latin typeface="Times New Roman" pitchFamily="18" charset="0"/>
                          <a:ea typeface="굴림" pitchFamily="50" charset="-127"/>
                        </a:rPr>
                        <a:t>n = 1</a:t>
                      </a:r>
                      <a:r>
                        <a:rPr kumimoji="0" lang="en-US" altLang="ko-KR" sz="3200" b="0" i="0" u="none" strike="noStrike" cap="none" normalizeH="0" baseline="0" smtClean="0">
                          <a:ln>
                            <a:noFill/>
                          </a:ln>
                          <a:solidFill>
                            <a:srgbClr val="0000FF"/>
                          </a:solidFill>
                          <a:effectLst/>
                          <a:latin typeface="Times New Roman" pitchFamily="18" charset="0"/>
                          <a:ea typeface="굴림" pitchFamily="50" charset="-127"/>
                        </a:rPr>
                        <a:t>        2        3</a:t>
                      </a:r>
                      <a:r>
                        <a:rPr kumimoji="0" lang="en-US" altLang="ko-KR" sz="2800" b="0" i="0" u="none" strike="noStrike" cap="none" normalizeH="0" baseline="0" smtClean="0">
                          <a:ln>
                            <a:noFill/>
                          </a:ln>
                          <a:solidFill>
                            <a:srgbClr val="0000FF"/>
                          </a:solidFill>
                          <a:effectLst/>
                          <a:latin typeface="Times New Roman" pitchFamily="18" charset="0"/>
                          <a:ea typeface="굴림" pitchFamily="50" charset="-127"/>
                        </a:rPr>
                        <a:t>        </a:t>
                      </a:r>
                      <a:r>
                        <a:rPr kumimoji="0" lang="en-US" altLang="ko-KR" sz="3200" b="0" i="0" u="none" strike="noStrike" cap="none" normalizeH="0" baseline="0" smtClean="0">
                          <a:ln>
                            <a:noFill/>
                          </a:ln>
                          <a:solidFill>
                            <a:srgbClr val="0000FF"/>
                          </a:solidFill>
                          <a:effectLst/>
                          <a:latin typeface="Times New Roman" pitchFamily="18" charset="0"/>
                          <a:ea typeface="굴림" pitchFamily="50" charset="-127"/>
                        </a:rPr>
                        <a:t>4        5      6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ko-KR" sz="2800" b="0" i="0" u="none" strike="noStrike" cap="none" normalizeH="0" baseline="0" smtClean="0">
                          <a:ln>
                            <a:noFill/>
                          </a:ln>
                          <a:solidFill>
                            <a:srgbClr val="0000FF"/>
                          </a:solidFill>
                          <a:effectLst/>
                          <a:latin typeface="Times New Roman" pitchFamily="18" charset="0"/>
                          <a:ea typeface="굴림" pitchFamily="50" charset="-127"/>
                        </a:rPr>
                        <a:t>    1s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ko-KR" sz="2800" b="0" i="0" u="none" strike="noStrike" cap="none" normalizeH="0" baseline="0" smtClean="0">
                          <a:ln>
                            <a:noFill/>
                          </a:ln>
                          <a:solidFill>
                            <a:srgbClr val="0000FF"/>
                          </a:solidFill>
                          <a:effectLst/>
                          <a:latin typeface="Times New Roman" pitchFamily="18" charset="0"/>
                          <a:ea typeface="굴림" pitchFamily="50" charset="-127"/>
                        </a:rPr>
                        <a:t>    2s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ko-KR" sz="2800" b="0" i="0" u="none" strike="noStrike" cap="none" normalizeH="0" baseline="0" smtClean="0">
                          <a:ln>
                            <a:noFill/>
                          </a:ln>
                          <a:solidFill>
                            <a:srgbClr val="0000FF"/>
                          </a:solidFill>
                          <a:effectLst/>
                          <a:latin typeface="Times New Roman" pitchFamily="18" charset="0"/>
                          <a:ea typeface="굴림" pitchFamily="50" charset="-127"/>
                        </a:rPr>
                        <a:t>    3s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ko-KR" sz="2800" b="0" i="0" u="none" strike="noStrike" cap="none" normalizeH="0" baseline="0" smtClean="0">
                          <a:ln>
                            <a:noFill/>
                          </a:ln>
                          <a:solidFill>
                            <a:srgbClr val="0000FF"/>
                          </a:solidFill>
                          <a:effectLst/>
                          <a:latin typeface="Times New Roman" pitchFamily="18" charset="0"/>
                          <a:ea typeface="굴림" pitchFamily="50" charset="-127"/>
                        </a:rPr>
                        <a:t>    4s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ko-KR" sz="2800" b="0" i="0" u="none" strike="noStrike" cap="none" normalizeH="0" baseline="0" smtClean="0">
                          <a:ln>
                            <a:noFill/>
                          </a:ln>
                          <a:solidFill>
                            <a:srgbClr val="0000FF"/>
                          </a:solidFill>
                          <a:effectLst/>
                          <a:latin typeface="Times New Roman" pitchFamily="18" charset="0"/>
                          <a:ea typeface="굴림" pitchFamily="50" charset="-127"/>
                        </a:rPr>
                        <a:t>    5s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ko-KR" sz="2800" b="0" i="0" u="none" strike="noStrike" cap="none" normalizeH="0" baseline="0" smtClean="0">
                          <a:ln>
                            <a:noFill/>
                          </a:ln>
                          <a:solidFill>
                            <a:srgbClr val="0000FF"/>
                          </a:solidFill>
                          <a:effectLst/>
                          <a:latin typeface="Times New Roman" pitchFamily="18" charset="0"/>
                          <a:ea typeface="굴림" pitchFamily="50" charset="-127"/>
                        </a:rPr>
                        <a:t>    6s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ko-KR" sz="2800" b="0" i="0" u="none" strike="noStrike" cap="none" normalizeH="0" baseline="0" smtClean="0">
                        <a:ln>
                          <a:noFill/>
                        </a:ln>
                        <a:solidFill>
                          <a:srgbClr val="0000FF"/>
                        </a:solidFill>
                        <a:effectLst/>
                        <a:latin typeface="Times New Roman" pitchFamily="18" charset="0"/>
                        <a:ea typeface="굴림" pitchFamily="50" charset="-127"/>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ko-KR" sz="2800" b="0" i="0" u="none" strike="noStrike" cap="none" normalizeH="0" baseline="0" smtClean="0">
                          <a:ln>
                            <a:noFill/>
                          </a:ln>
                          <a:solidFill>
                            <a:srgbClr val="0000FF"/>
                          </a:solidFill>
                          <a:effectLst/>
                          <a:latin typeface="Times New Roman" pitchFamily="18" charset="0"/>
                          <a:ea typeface="굴림" pitchFamily="50" charset="-127"/>
                        </a:rPr>
                        <a:t>    2p</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ko-KR" sz="2800" b="0" i="0" u="none" strike="noStrike" cap="none" normalizeH="0" baseline="0" smtClean="0">
                          <a:ln>
                            <a:noFill/>
                          </a:ln>
                          <a:solidFill>
                            <a:srgbClr val="0000FF"/>
                          </a:solidFill>
                          <a:effectLst/>
                          <a:latin typeface="Times New Roman" pitchFamily="18" charset="0"/>
                          <a:ea typeface="굴림" pitchFamily="50" charset="-127"/>
                        </a:rPr>
                        <a:t>    3p</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ko-KR" sz="2800" b="0" i="0" u="none" strike="noStrike" cap="none" normalizeH="0" baseline="0" smtClean="0">
                          <a:ln>
                            <a:noFill/>
                          </a:ln>
                          <a:solidFill>
                            <a:srgbClr val="0000FF"/>
                          </a:solidFill>
                          <a:effectLst/>
                          <a:latin typeface="Times New Roman" pitchFamily="18" charset="0"/>
                          <a:ea typeface="굴림" pitchFamily="50" charset="-127"/>
                        </a:rPr>
                        <a:t>    4p</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ko-KR" sz="2800" b="0" i="0" u="none" strike="noStrike" cap="none" normalizeH="0" baseline="0" smtClean="0">
                          <a:ln>
                            <a:noFill/>
                          </a:ln>
                          <a:solidFill>
                            <a:srgbClr val="0000FF"/>
                          </a:solidFill>
                          <a:effectLst/>
                          <a:latin typeface="Times New Roman" pitchFamily="18" charset="0"/>
                          <a:ea typeface="굴림" pitchFamily="50" charset="-127"/>
                        </a:rPr>
                        <a:t>    5p</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ko-KR" sz="2800" b="0" i="0" u="none" strike="noStrike" cap="none" normalizeH="0" baseline="0" smtClean="0">
                          <a:ln>
                            <a:noFill/>
                          </a:ln>
                          <a:solidFill>
                            <a:srgbClr val="0000FF"/>
                          </a:solidFill>
                          <a:effectLst/>
                          <a:latin typeface="Times New Roman" pitchFamily="18" charset="0"/>
                          <a:ea typeface="굴림" pitchFamily="50" charset="-127"/>
                        </a:rPr>
                        <a:t>    6p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ko-KR" sz="2800" b="0" i="0" u="none" strike="noStrike" cap="none" normalizeH="0" baseline="0" smtClean="0">
                        <a:ln>
                          <a:noFill/>
                        </a:ln>
                        <a:solidFill>
                          <a:srgbClr val="0000FF"/>
                        </a:solidFill>
                        <a:effectLst/>
                        <a:latin typeface="Times New Roman" pitchFamily="18" charset="0"/>
                        <a:ea typeface="굴림" pitchFamily="50" charset="-127"/>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ko-KR" sz="2800" b="0" i="0" u="none" strike="noStrike" cap="none" normalizeH="0" baseline="0" smtClean="0">
                        <a:ln>
                          <a:noFill/>
                        </a:ln>
                        <a:solidFill>
                          <a:srgbClr val="0000FF"/>
                        </a:solidFill>
                        <a:effectLst/>
                        <a:latin typeface="Times New Roman" pitchFamily="18" charset="0"/>
                        <a:ea typeface="굴림" pitchFamily="50" charset="-127"/>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ko-KR" sz="2800" b="0" i="0" u="none" strike="noStrike" cap="none" normalizeH="0" baseline="0" smtClean="0">
                          <a:ln>
                            <a:noFill/>
                          </a:ln>
                          <a:solidFill>
                            <a:srgbClr val="0000FF"/>
                          </a:solidFill>
                          <a:effectLst/>
                          <a:latin typeface="Times New Roman" pitchFamily="18" charset="0"/>
                          <a:ea typeface="굴림" pitchFamily="50" charset="-127"/>
                        </a:rPr>
                        <a:t>    3d</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ko-KR" sz="2800" b="0" i="0" u="none" strike="noStrike" cap="none" normalizeH="0" baseline="0" smtClean="0">
                          <a:ln>
                            <a:noFill/>
                          </a:ln>
                          <a:solidFill>
                            <a:srgbClr val="0000FF"/>
                          </a:solidFill>
                          <a:effectLst/>
                          <a:latin typeface="Times New Roman" pitchFamily="18" charset="0"/>
                          <a:ea typeface="굴림" pitchFamily="50" charset="-127"/>
                        </a:rPr>
                        <a:t>    4d</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ko-KR" sz="2800" b="0" i="0" u="none" strike="noStrike" cap="none" normalizeH="0" baseline="0" smtClean="0">
                          <a:ln>
                            <a:noFill/>
                          </a:ln>
                          <a:solidFill>
                            <a:srgbClr val="0000FF"/>
                          </a:solidFill>
                          <a:effectLst/>
                          <a:latin typeface="Times New Roman" pitchFamily="18" charset="0"/>
                          <a:ea typeface="굴림" pitchFamily="50" charset="-127"/>
                        </a:rPr>
                        <a:t>    5d</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ko-KR" sz="2800" b="0" i="0" u="none" strike="noStrike" cap="none" normalizeH="0" baseline="0" smtClean="0">
                          <a:ln>
                            <a:noFill/>
                          </a:ln>
                          <a:solidFill>
                            <a:srgbClr val="0000FF"/>
                          </a:solidFill>
                          <a:effectLst/>
                          <a:latin typeface="Times New Roman" pitchFamily="18" charset="0"/>
                          <a:ea typeface="굴림" pitchFamily="50" charset="-127"/>
                        </a:rPr>
                        <a:t>    6d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ko-KR" sz="2800" b="0" i="0" u="none" strike="noStrike" cap="none" normalizeH="0" baseline="0" smtClean="0">
                        <a:ln>
                          <a:noFill/>
                        </a:ln>
                        <a:solidFill>
                          <a:srgbClr val="0000FF"/>
                        </a:solidFill>
                        <a:effectLst/>
                        <a:latin typeface="Times New Roman" pitchFamily="18" charset="0"/>
                        <a:ea typeface="굴림" pitchFamily="50" charset="-127"/>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ko-KR" sz="2800" b="0" i="0" u="none" strike="noStrike" cap="none" normalizeH="0" baseline="0" smtClean="0">
                        <a:ln>
                          <a:noFill/>
                        </a:ln>
                        <a:solidFill>
                          <a:srgbClr val="0000FF"/>
                        </a:solidFill>
                        <a:effectLst/>
                        <a:latin typeface="Times New Roman" pitchFamily="18" charset="0"/>
                        <a:ea typeface="굴림" pitchFamily="50" charset="-127"/>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ko-KR" sz="2800" b="0" i="0" u="none" strike="noStrike" cap="none" normalizeH="0" baseline="0" smtClean="0">
                        <a:ln>
                          <a:noFill/>
                        </a:ln>
                        <a:solidFill>
                          <a:srgbClr val="0000FF"/>
                        </a:solidFill>
                        <a:effectLst/>
                        <a:latin typeface="Times New Roman" pitchFamily="18" charset="0"/>
                        <a:ea typeface="굴림" pitchFamily="50" charset="-127"/>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ko-KR" sz="2800" b="0" i="0" u="none" strike="noStrike" cap="none" normalizeH="0" baseline="0" smtClean="0">
                          <a:ln>
                            <a:noFill/>
                          </a:ln>
                          <a:solidFill>
                            <a:srgbClr val="0000FF"/>
                          </a:solidFill>
                          <a:effectLst/>
                          <a:latin typeface="Times New Roman" pitchFamily="18" charset="0"/>
                          <a:ea typeface="굴림" pitchFamily="50" charset="-127"/>
                        </a:rPr>
                        <a:t>    4f</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ko-KR" sz="2800" b="0" i="0" u="none" strike="noStrike" cap="none" normalizeH="0" baseline="0" smtClean="0">
                          <a:ln>
                            <a:noFill/>
                          </a:ln>
                          <a:solidFill>
                            <a:srgbClr val="0000FF"/>
                          </a:solidFill>
                          <a:effectLst/>
                          <a:latin typeface="Times New Roman" pitchFamily="18" charset="0"/>
                          <a:ea typeface="굴림" pitchFamily="50" charset="-127"/>
                        </a:rPr>
                        <a:t>    5f</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ko-KR" sz="2800" b="0" i="0" u="none" strike="noStrike" cap="none" normalizeH="0" baseline="0" smtClean="0">
                          <a:ln>
                            <a:noFill/>
                          </a:ln>
                          <a:solidFill>
                            <a:srgbClr val="0000FF"/>
                          </a:solidFill>
                          <a:effectLst/>
                          <a:latin typeface="Times New Roman" pitchFamily="18" charset="0"/>
                          <a:ea typeface="굴림" pitchFamily="50" charset="-127"/>
                        </a:rPr>
                        <a:t>    6f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ko-KR" sz="2800" b="0" i="0" u="none" strike="noStrike" cap="none" normalizeH="0" baseline="0" smtClean="0">
                        <a:ln>
                          <a:noFill/>
                        </a:ln>
                        <a:solidFill>
                          <a:srgbClr val="0000FF"/>
                        </a:solidFill>
                        <a:effectLst/>
                        <a:latin typeface="Times New Roman" pitchFamily="18" charset="0"/>
                        <a:ea typeface="굴림" pitchFamily="50" charset="-127"/>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ko-KR" sz="2800" b="0" i="0" u="none" strike="noStrike" cap="none" normalizeH="0" baseline="0" smtClean="0">
                        <a:ln>
                          <a:noFill/>
                        </a:ln>
                        <a:solidFill>
                          <a:srgbClr val="0000FF"/>
                        </a:solidFill>
                        <a:effectLst/>
                        <a:latin typeface="Times New Roman" pitchFamily="18" charset="0"/>
                        <a:ea typeface="굴림" pitchFamily="50" charset="-127"/>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ko-KR" sz="2800" b="0" i="0" u="none" strike="noStrike" cap="none" normalizeH="0" baseline="0" smtClean="0">
                        <a:ln>
                          <a:noFill/>
                        </a:ln>
                        <a:solidFill>
                          <a:srgbClr val="0000FF"/>
                        </a:solidFill>
                        <a:effectLst/>
                        <a:latin typeface="Times New Roman" pitchFamily="18" charset="0"/>
                        <a:ea typeface="굴림" pitchFamily="50" charset="-127"/>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ko-KR" sz="2800" b="0" i="0" u="none" strike="noStrike" cap="none" normalizeH="0" baseline="0" smtClean="0">
                        <a:ln>
                          <a:noFill/>
                        </a:ln>
                        <a:solidFill>
                          <a:srgbClr val="0000FF"/>
                        </a:solidFill>
                        <a:effectLst/>
                        <a:latin typeface="Times New Roman" pitchFamily="18" charset="0"/>
                        <a:ea typeface="굴림" pitchFamily="50" charset="-127"/>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ko-KR" sz="2800" b="0" i="0" u="none" strike="noStrike" cap="none" normalizeH="0" baseline="0" smtClean="0">
                          <a:ln>
                            <a:noFill/>
                          </a:ln>
                          <a:solidFill>
                            <a:srgbClr val="0000FF"/>
                          </a:solidFill>
                          <a:effectLst/>
                          <a:latin typeface="Times New Roman" pitchFamily="18" charset="0"/>
                          <a:ea typeface="굴림" pitchFamily="50" charset="-127"/>
                        </a:rPr>
                        <a:t>    5g</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ko-KR" sz="2800" b="0" i="0" u="none" strike="noStrike" cap="none" normalizeH="0" baseline="0" smtClean="0">
                          <a:ln>
                            <a:noFill/>
                          </a:ln>
                          <a:solidFill>
                            <a:srgbClr val="0000FF"/>
                          </a:solidFill>
                          <a:effectLst/>
                          <a:latin typeface="Times New Roman" pitchFamily="18" charset="0"/>
                          <a:ea typeface="굴림" pitchFamily="50" charset="-127"/>
                        </a:rPr>
                        <a:t>    6g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ko-KR" sz="2800" b="0" i="0" u="none" strike="noStrike" cap="none" normalizeH="0" baseline="0" smtClean="0">
                        <a:ln>
                          <a:noFill/>
                        </a:ln>
                        <a:solidFill>
                          <a:srgbClr val="0000FF"/>
                        </a:solidFill>
                        <a:effectLst/>
                        <a:latin typeface="Times New Roman" pitchFamily="18" charset="0"/>
                        <a:ea typeface="굴림" pitchFamily="50" charset="-127"/>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ko-KR" sz="2800" b="0" i="0" u="none" strike="noStrike" cap="none" normalizeH="0" baseline="0" smtClean="0">
                        <a:ln>
                          <a:noFill/>
                        </a:ln>
                        <a:solidFill>
                          <a:srgbClr val="0000FF"/>
                        </a:solidFill>
                        <a:effectLst/>
                        <a:latin typeface="Times New Roman" pitchFamily="18" charset="0"/>
                        <a:ea typeface="굴림" pitchFamily="50" charset="-127"/>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ko-KR" sz="2800" b="0" i="0" u="none" strike="noStrike" cap="none" normalizeH="0" baseline="0" smtClean="0">
                        <a:ln>
                          <a:noFill/>
                        </a:ln>
                        <a:solidFill>
                          <a:srgbClr val="0000FF"/>
                        </a:solidFill>
                        <a:effectLst/>
                        <a:latin typeface="Times New Roman" pitchFamily="18" charset="0"/>
                        <a:ea typeface="굴림" pitchFamily="50" charset="-127"/>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ko-KR" sz="2800" b="0" i="0" u="none" strike="noStrike" cap="none" normalizeH="0" baseline="0" smtClean="0">
                        <a:ln>
                          <a:noFill/>
                        </a:ln>
                        <a:solidFill>
                          <a:srgbClr val="0000FF"/>
                        </a:solidFill>
                        <a:effectLst/>
                        <a:latin typeface="Times New Roman" pitchFamily="18" charset="0"/>
                        <a:ea typeface="굴림" pitchFamily="50" charset="-127"/>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ko-KR" sz="2800" b="0" i="0" u="none" strike="noStrike" cap="none" normalizeH="0" baseline="0" smtClean="0">
                        <a:ln>
                          <a:noFill/>
                        </a:ln>
                        <a:solidFill>
                          <a:srgbClr val="0000FF"/>
                        </a:solidFill>
                        <a:effectLst/>
                        <a:latin typeface="Times New Roman" pitchFamily="18" charset="0"/>
                        <a:ea typeface="굴림" pitchFamily="50" charset="-127"/>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ko-KR" sz="2800" b="0" i="0" u="none" strike="noStrike" cap="none" normalizeH="0" baseline="0" smtClean="0">
                          <a:ln>
                            <a:noFill/>
                          </a:ln>
                          <a:solidFill>
                            <a:srgbClr val="0000FF"/>
                          </a:solidFill>
                          <a:effectLst/>
                          <a:latin typeface="Times New Roman" pitchFamily="18" charset="0"/>
                          <a:ea typeface="굴림" pitchFamily="50" charset="-127"/>
                        </a:rPr>
                        <a:t>    6h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ko-KR" sz="2800" b="0" i="0" u="none" strike="noStrike" cap="none" normalizeH="0" baseline="0" smtClean="0">
                          <a:ln>
                            <a:noFill/>
                          </a:ln>
                          <a:solidFill>
                            <a:srgbClr val="FF3300"/>
                          </a:solidFill>
                          <a:effectLst/>
                          <a:latin typeface="Times New Roman" pitchFamily="18" charset="0"/>
                          <a:ea typeface="굴림" pitchFamily="50" charset="-127"/>
                        </a:rPr>
                        <a:t>  (2)</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ko-KR" sz="2800" b="0" i="0" u="none" strike="noStrike" cap="none" normalizeH="0" baseline="0" smtClean="0">
                          <a:ln>
                            <a:noFill/>
                          </a:ln>
                          <a:solidFill>
                            <a:srgbClr val="FF3300"/>
                          </a:solidFill>
                          <a:effectLst/>
                          <a:latin typeface="Times New Roman" pitchFamily="18" charset="0"/>
                          <a:ea typeface="굴림" pitchFamily="50" charset="-127"/>
                        </a:rPr>
                        <a:t>  (8)</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ko-KR" sz="2800" b="0" i="0" u="none" strike="noStrike" cap="none" normalizeH="0" baseline="0" smtClean="0">
                          <a:ln>
                            <a:noFill/>
                          </a:ln>
                          <a:solidFill>
                            <a:srgbClr val="FF3300"/>
                          </a:solidFill>
                          <a:effectLst/>
                          <a:latin typeface="Times New Roman" pitchFamily="18" charset="0"/>
                          <a:ea typeface="굴림" pitchFamily="50" charset="-127"/>
                        </a:rPr>
                        <a:t>  (18)</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ko-KR" sz="2800" b="0" i="0" u="none" strike="noStrike" cap="none" normalizeH="0" baseline="0" smtClean="0">
                          <a:ln>
                            <a:noFill/>
                          </a:ln>
                          <a:solidFill>
                            <a:srgbClr val="FF3300"/>
                          </a:solidFill>
                          <a:effectLst/>
                          <a:latin typeface="Times New Roman" pitchFamily="18" charset="0"/>
                          <a:ea typeface="굴림" pitchFamily="50" charset="-127"/>
                        </a:rPr>
                        <a:t> (32)</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ko-KR" sz="2800" b="0" i="0" u="none" strike="noStrike" cap="none" normalizeH="0" baseline="0" smtClean="0">
                          <a:ln>
                            <a:noFill/>
                          </a:ln>
                          <a:solidFill>
                            <a:srgbClr val="FF3300"/>
                          </a:solidFill>
                          <a:effectLst/>
                          <a:latin typeface="Times New Roman" pitchFamily="18" charset="0"/>
                          <a:ea typeface="굴림" pitchFamily="50" charset="-127"/>
                        </a:rPr>
                        <a:t> (50)</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ko-KR" sz="2800" b="0" i="0" u="none" strike="noStrike" cap="none" normalizeH="0" baseline="0" smtClean="0">
                          <a:ln>
                            <a:noFill/>
                          </a:ln>
                          <a:solidFill>
                            <a:srgbClr val="FF3300"/>
                          </a:solidFill>
                          <a:effectLst/>
                          <a:latin typeface="Times New Roman" pitchFamily="18" charset="0"/>
                          <a:ea typeface="굴림" pitchFamily="50" charset="-127"/>
                        </a:rPr>
                        <a:t> (72)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604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ko-KR" sz="2800" b="0" i="0" u="none" strike="noStrike" cap="none" normalizeH="0" baseline="0" smtClean="0">
                          <a:ln>
                            <a:noFill/>
                          </a:ln>
                          <a:solidFill>
                            <a:schemeClr val="tx1"/>
                          </a:solidFill>
                          <a:effectLst/>
                          <a:latin typeface="Times New Roman" pitchFamily="18" charset="0"/>
                          <a:ea typeface="굴림" pitchFamily="50" charset="-127"/>
                        </a:rPr>
                        <a:t>Etats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ko-KR" sz="2800" b="0" i="0" u="none" strike="noStrike" cap="none" normalizeH="0" baseline="0" smtClean="0">
                          <a:ln>
                            <a:noFill/>
                          </a:ln>
                          <a:solidFill>
                            <a:srgbClr val="FF3300"/>
                          </a:solidFill>
                          <a:effectLst/>
                          <a:latin typeface="Times New Roman" pitchFamily="18" charset="0"/>
                          <a:ea typeface="굴림" pitchFamily="50" charset="-127"/>
                        </a:rPr>
                        <a:t>   (2)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ko-KR" sz="2800" b="0" i="0" u="none" strike="noStrike" cap="none" normalizeH="0" baseline="0" smtClean="0">
                          <a:ln>
                            <a:noFill/>
                          </a:ln>
                          <a:solidFill>
                            <a:srgbClr val="FF3300"/>
                          </a:solidFill>
                          <a:effectLst/>
                          <a:latin typeface="Times New Roman" pitchFamily="18" charset="0"/>
                          <a:ea typeface="굴림" pitchFamily="50" charset="-127"/>
                        </a:rPr>
                        <a:t>   (6)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ko-KR" sz="2800" b="0" i="0" u="none" strike="noStrike" cap="none" normalizeH="0" baseline="0" smtClean="0">
                          <a:ln>
                            <a:noFill/>
                          </a:ln>
                          <a:solidFill>
                            <a:srgbClr val="FF3300"/>
                          </a:solidFill>
                          <a:effectLst/>
                          <a:latin typeface="Times New Roman" pitchFamily="18" charset="0"/>
                          <a:ea typeface="굴림" pitchFamily="50" charset="-127"/>
                        </a:rPr>
                        <a:t>   (10)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ko-KR" sz="2800" b="0" i="0" u="none" strike="noStrike" cap="none" normalizeH="0" baseline="0" smtClean="0">
                          <a:ln>
                            <a:noFill/>
                          </a:ln>
                          <a:solidFill>
                            <a:srgbClr val="FF3300"/>
                          </a:solidFill>
                          <a:effectLst/>
                          <a:latin typeface="Times New Roman" pitchFamily="18" charset="0"/>
                          <a:ea typeface="굴림" pitchFamily="50" charset="-127"/>
                        </a:rPr>
                        <a:t>   (14)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ko-KR" sz="2800" b="0" i="0" u="none" strike="noStrike" cap="none" normalizeH="0" baseline="0" smtClean="0">
                          <a:ln>
                            <a:noFill/>
                          </a:ln>
                          <a:solidFill>
                            <a:srgbClr val="FF3300"/>
                          </a:solidFill>
                          <a:effectLst/>
                          <a:latin typeface="Times New Roman" pitchFamily="18" charset="0"/>
                          <a:ea typeface="굴림" pitchFamily="50" charset="-127"/>
                        </a:rPr>
                        <a:t>  (18)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ko-KR" sz="2800" b="0" i="0" u="none" strike="noStrike" cap="none" normalizeH="0" baseline="0" smtClean="0">
                          <a:ln>
                            <a:noFill/>
                          </a:ln>
                          <a:solidFill>
                            <a:srgbClr val="FF3300"/>
                          </a:solidFill>
                          <a:effectLst/>
                          <a:latin typeface="Times New Roman" pitchFamily="18" charset="0"/>
                          <a:ea typeface="굴림" pitchFamily="50" charset="-127"/>
                        </a:rPr>
                        <a:t>  (22)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3066" name="Rectangle 58"/>
          <p:cNvSpPr>
            <a:spLocks noGrp="1" noChangeArrowheads="1"/>
          </p:cNvSpPr>
          <p:nvPr>
            <p:ph type="title"/>
          </p:nvPr>
        </p:nvSpPr>
        <p:spPr>
          <a:xfrm>
            <a:off x="685800" y="-152400"/>
            <a:ext cx="7772400" cy="1143000"/>
          </a:xfrm>
        </p:spPr>
        <p:txBody>
          <a:bodyPr/>
          <a:lstStyle/>
          <a:p>
            <a:r>
              <a:rPr lang="fr-FR" sz="3600">
                <a:solidFill>
                  <a:schemeClr val="tx1"/>
                </a:solidFill>
                <a:latin typeface="Arial" charset="0"/>
              </a:rPr>
              <a:t>Couches et sous couches</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0" y="-149225"/>
            <a:ext cx="9144000" cy="1063625"/>
          </a:xfrm>
          <a:solidFill>
            <a:schemeClr val="tx1"/>
          </a:solidFill>
        </p:spPr>
        <p:txBody>
          <a:bodyPr/>
          <a:lstStyle/>
          <a:p>
            <a:r>
              <a:rPr lang="fr-FR" sz="4000">
                <a:solidFill>
                  <a:schemeClr val="accent2"/>
                </a:solidFill>
              </a:rPr>
              <a:t>     </a:t>
            </a:r>
            <a:r>
              <a:rPr lang="fr-FR" sz="3600">
                <a:solidFill>
                  <a:srgbClr val="00FFFF"/>
                </a:solidFill>
                <a:latin typeface="Arial" charset="0"/>
              </a:rPr>
              <a:t>Interaction charges-dipôles</a:t>
            </a:r>
            <a:r>
              <a:rPr lang="fr-FR" sz="4000">
                <a:solidFill>
                  <a:schemeClr val="accent2"/>
                </a:solidFill>
              </a:rPr>
              <a:t> </a:t>
            </a:r>
          </a:p>
        </p:txBody>
      </p:sp>
      <p:sp>
        <p:nvSpPr>
          <p:cNvPr id="94211" name="Text Box 3"/>
          <p:cNvSpPr txBox="1">
            <a:spLocks noChangeArrowheads="1"/>
          </p:cNvSpPr>
          <p:nvPr/>
        </p:nvSpPr>
        <p:spPr bwMode="auto">
          <a:xfrm>
            <a:off x="0" y="914400"/>
            <a:ext cx="9144000" cy="1187450"/>
          </a:xfrm>
          <a:prstGeom prst="rect">
            <a:avLst/>
          </a:prstGeom>
          <a:solidFill>
            <a:schemeClr val="tx1"/>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fr-FR">
                <a:solidFill>
                  <a:schemeClr val="bg1"/>
                </a:solidFill>
              </a:rPr>
              <a:t>Une intéressante expérience d’électrostatique permet de montrer l’existence des interactions entre charges isolées et molécules dipolaires mobiles. Il suffit d’un bâton d’ébonite et d’un filet d’eau</a:t>
            </a:r>
          </a:p>
        </p:txBody>
      </p:sp>
      <p:grpSp>
        <p:nvGrpSpPr>
          <p:cNvPr id="94212" name="Group 4"/>
          <p:cNvGrpSpPr>
            <a:grpSpLocks/>
          </p:cNvGrpSpPr>
          <p:nvPr/>
        </p:nvGrpSpPr>
        <p:grpSpPr bwMode="auto">
          <a:xfrm>
            <a:off x="533400" y="2362200"/>
            <a:ext cx="7239000" cy="4343400"/>
            <a:chOff x="336" y="1488"/>
            <a:chExt cx="4560" cy="2736"/>
          </a:xfrm>
        </p:grpSpPr>
        <p:grpSp>
          <p:nvGrpSpPr>
            <p:cNvPr id="94213" name="Group 5"/>
            <p:cNvGrpSpPr>
              <a:grpSpLocks/>
            </p:cNvGrpSpPr>
            <p:nvPr/>
          </p:nvGrpSpPr>
          <p:grpSpPr bwMode="auto">
            <a:xfrm>
              <a:off x="432" y="2256"/>
              <a:ext cx="2459" cy="1461"/>
              <a:chOff x="432" y="2256"/>
              <a:chExt cx="2458" cy="1461"/>
            </a:xfrm>
          </p:grpSpPr>
          <p:sp>
            <p:nvSpPr>
              <p:cNvPr id="94214" name="Rectangle 6"/>
              <p:cNvSpPr>
                <a:spLocks noChangeArrowheads="1"/>
              </p:cNvSpPr>
              <p:nvPr/>
            </p:nvSpPr>
            <p:spPr bwMode="auto">
              <a:xfrm>
                <a:off x="443" y="2560"/>
                <a:ext cx="2388" cy="1058"/>
              </a:xfrm>
              <a:prstGeom prst="rect">
                <a:avLst/>
              </a:prstGeom>
              <a:solidFill>
                <a:schemeClr val="tx2"/>
              </a:solidFill>
              <a:ln w="12700">
                <a:solidFill>
                  <a:srgbClr val="FF99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p>
            </p:txBody>
          </p:sp>
          <p:sp>
            <p:nvSpPr>
              <p:cNvPr id="94215" name="Text Box 7"/>
              <p:cNvSpPr txBox="1">
                <a:spLocks noChangeArrowheads="1"/>
              </p:cNvSpPr>
              <p:nvPr/>
            </p:nvSpPr>
            <p:spPr bwMode="auto">
              <a:xfrm>
                <a:off x="2071" y="2560"/>
                <a:ext cx="276" cy="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sz="4800" b="1">
                    <a:solidFill>
                      <a:schemeClr val="bg2"/>
                    </a:solidFill>
                  </a:rPr>
                  <a:t>-</a:t>
                </a:r>
              </a:p>
            </p:txBody>
          </p:sp>
          <p:sp>
            <p:nvSpPr>
              <p:cNvPr id="94216" name="Text Box 8"/>
              <p:cNvSpPr txBox="1">
                <a:spLocks noChangeArrowheads="1"/>
              </p:cNvSpPr>
              <p:nvPr/>
            </p:nvSpPr>
            <p:spPr bwMode="auto">
              <a:xfrm>
                <a:off x="2506" y="2325"/>
                <a:ext cx="275" cy="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sz="4800" b="1">
                    <a:solidFill>
                      <a:schemeClr val="bg2"/>
                    </a:solidFill>
                  </a:rPr>
                  <a:t>-</a:t>
                </a:r>
              </a:p>
            </p:txBody>
          </p:sp>
          <p:sp>
            <p:nvSpPr>
              <p:cNvPr id="94217" name="Text Box 9"/>
              <p:cNvSpPr txBox="1">
                <a:spLocks noChangeArrowheads="1"/>
              </p:cNvSpPr>
              <p:nvPr/>
            </p:nvSpPr>
            <p:spPr bwMode="auto">
              <a:xfrm>
                <a:off x="2289" y="2443"/>
                <a:ext cx="275" cy="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sz="4800" b="1">
                    <a:solidFill>
                      <a:schemeClr val="bg2"/>
                    </a:solidFill>
                  </a:rPr>
                  <a:t>-</a:t>
                </a:r>
              </a:p>
            </p:txBody>
          </p:sp>
          <p:sp>
            <p:nvSpPr>
              <p:cNvPr id="94218" name="Text Box 10"/>
              <p:cNvSpPr txBox="1">
                <a:spLocks noChangeArrowheads="1"/>
              </p:cNvSpPr>
              <p:nvPr/>
            </p:nvSpPr>
            <p:spPr bwMode="auto">
              <a:xfrm>
                <a:off x="2343" y="2737"/>
                <a:ext cx="276" cy="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sz="4800" b="1">
                    <a:solidFill>
                      <a:schemeClr val="bg2"/>
                    </a:solidFill>
                  </a:rPr>
                  <a:t>- -</a:t>
                </a:r>
              </a:p>
            </p:txBody>
          </p:sp>
          <p:sp>
            <p:nvSpPr>
              <p:cNvPr id="94219" name="Text Box 11"/>
              <p:cNvSpPr txBox="1">
                <a:spLocks noChangeArrowheads="1"/>
              </p:cNvSpPr>
              <p:nvPr/>
            </p:nvSpPr>
            <p:spPr bwMode="auto">
              <a:xfrm>
                <a:off x="2614" y="2619"/>
                <a:ext cx="276" cy="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sz="4800" b="1">
                    <a:solidFill>
                      <a:schemeClr val="bg2"/>
                    </a:solidFill>
                  </a:rPr>
                  <a:t>-</a:t>
                </a:r>
              </a:p>
            </p:txBody>
          </p:sp>
          <p:sp>
            <p:nvSpPr>
              <p:cNvPr id="94220" name="Text Box 12"/>
              <p:cNvSpPr txBox="1">
                <a:spLocks noChangeArrowheads="1"/>
              </p:cNvSpPr>
              <p:nvPr/>
            </p:nvSpPr>
            <p:spPr bwMode="auto">
              <a:xfrm>
                <a:off x="2451" y="2972"/>
                <a:ext cx="276" cy="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sz="4800" b="1">
                    <a:solidFill>
                      <a:schemeClr val="bg2"/>
                    </a:solidFill>
                  </a:rPr>
                  <a:t>-</a:t>
                </a:r>
              </a:p>
            </p:txBody>
          </p:sp>
          <p:sp>
            <p:nvSpPr>
              <p:cNvPr id="94221" name="Text Box 13"/>
              <p:cNvSpPr txBox="1">
                <a:spLocks noChangeArrowheads="1"/>
              </p:cNvSpPr>
              <p:nvPr/>
            </p:nvSpPr>
            <p:spPr bwMode="auto">
              <a:xfrm>
                <a:off x="2560" y="2795"/>
                <a:ext cx="276" cy="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sz="4800" b="1">
                    <a:solidFill>
                      <a:schemeClr val="bg2"/>
                    </a:solidFill>
                  </a:rPr>
                  <a:t>-</a:t>
                </a:r>
              </a:p>
            </p:txBody>
          </p:sp>
          <p:sp>
            <p:nvSpPr>
              <p:cNvPr id="94222" name="Text Box 14"/>
              <p:cNvSpPr txBox="1">
                <a:spLocks noChangeArrowheads="1"/>
              </p:cNvSpPr>
              <p:nvPr/>
            </p:nvSpPr>
            <p:spPr bwMode="auto">
              <a:xfrm>
                <a:off x="2126" y="3148"/>
                <a:ext cx="276" cy="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sz="4800" b="1">
                    <a:solidFill>
                      <a:schemeClr val="bg2"/>
                    </a:solidFill>
                  </a:rPr>
                  <a:t>-</a:t>
                </a:r>
              </a:p>
            </p:txBody>
          </p:sp>
          <p:sp>
            <p:nvSpPr>
              <p:cNvPr id="94223" name="Text Box 15"/>
              <p:cNvSpPr txBox="1">
                <a:spLocks noChangeArrowheads="1"/>
              </p:cNvSpPr>
              <p:nvPr/>
            </p:nvSpPr>
            <p:spPr bwMode="auto">
              <a:xfrm>
                <a:off x="2560" y="3148"/>
                <a:ext cx="276" cy="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sz="4800" b="1">
                    <a:solidFill>
                      <a:schemeClr val="bg2"/>
                    </a:solidFill>
                  </a:rPr>
                  <a:t>-</a:t>
                </a:r>
              </a:p>
            </p:txBody>
          </p:sp>
          <p:sp>
            <p:nvSpPr>
              <p:cNvPr id="94224" name="Text Box 16"/>
              <p:cNvSpPr txBox="1">
                <a:spLocks noChangeArrowheads="1"/>
              </p:cNvSpPr>
              <p:nvPr/>
            </p:nvSpPr>
            <p:spPr bwMode="auto">
              <a:xfrm>
                <a:off x="2304" y="2256"/>
                <a:ext cx="275" cy="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sz="4800" b="1">
                    <a:solidFill>
                      <a:schemeClr val="bg2"/>
                    </a:solidFill>
                  </a:rPr>
                  <a:t>-</a:t>
                </a:r>
              </a:p>
            </p:txBody>
          </p:sp>
          <p:sp>
            <p:nvSpPr>
              <p:cNvPr id="94225" name="Text Box 17"/>
              <p:cNvSpPr txBox="1">
                <a:spLocks noChangeArrowheads="1"/>
              </p:cNvSpPr>
              <p:nvPr/>
            </p:nvSpPr>
            <p:spPr bwMode="auto">
              <a:xfrm>
                <a:off x="432" y="2817"/>
                <a:ext cx="1773"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3200">
                    <a:solidFill>
                      <a:schemeClr val="bg2"/>
                    </a:solidFill>
                  </a:rPr>
                  <a:t>Ébonite chargée</a:t>
                </a:r>
              </a:p>
            </p:txBody>
          </p:sp>
        </p:grpSp>
        <p:sp>
          <p:nvSpPr>
            <p:cNvPr id="94226" name="Oval 18"/>
            <p:cNvSpPr>
              <a:spLocks noChangeArrowheads="1"/>
            </p:cNvSpPr>
            <p:nvPr/>
          </p:nvSpPr>
          <p:spPr bwMode="auto">
            <a:xfrm>
              <a:off x="4224" y="1488"/>
              <a:ext cx="240" cy="192"/>
            </a:xfrm>
            <a:prstGeom prst="ellipse">
              <a:avLst/>
            </a:prstGeom>
            <a:gradFill rotWithShape="0">
              <a:gsLst>
                <a:gs pos="0">
                  <a:schemeClr val="accent1">
                    <a:gamma/>
                    <a:shade val="46275"/>
                    <a:invGamma/>
                  </a:schemeClr>
                </a:gs>
                <a:gs pos="50000">
                  <a:schemeClr val="accent1"/>
                </a:gs>
                <a:gs pos="100000">
                  <a:schemeClr val="accent1">
                    <a:gamma/>
                    <a:shade val="46275"/>
                    <a:invGamma/>
                  </a:schemeClr>
                </a:gs>
              </a:gsLst>
              <a:lin ang="5400000" scaled="1"/>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94227" name="Freeform 19"/>
            <p:cNvSpPr>
              <a:spLocks/>
            </p:cNvSpPr>
            <p:nvPr/>
          </p:nvSpPr>
          <p:spPr bwMode="auto">
            <a:xfrm>
              <a:off x="2784" y="1680"/>
              <a:ext cx="880" cy="2448"/>
            </a:xfrm>
            <a:custGeom>
              <a:avLst/>
              <a:gdLst>
                <a:gd name="T0" fmla="*/ 864 w 880"/>
                <a:gd name="T1" fmla="*/ 0 h 2448"/>
                <a:gd name="T2" fmla="*/ 864 w 880"/>
                <a:gd name="T3" fmla="*/ 576 h 2448"/>
                <a:gd name="T4" fmla="*/ 768 w 880"/>
                <a:gd name="T5" fmla="*/ 1200 h 2448"/>
                <a:gd name="T6" fmla="*/ 384 w 880"/>
                <a:gd name="T7" fmla="*/ 2016 h 2448"/>
                <a:gd name="T8" fmla="*/ 0 w 880"/>
                <a:gd name="T9" fmla="*/ 2448 h 2448"/>
              </a:gdLst>
              <a:ahLst/>
              <a:cxnLst>
                <a:cxn ang="0">
                  <a:pos x="T0" y="T1"/>
                </a:cxn>
                <a:cxn ang="0">
                  <a:pos x="T2" y="T3"/>
                </a:cxn>
                <a:cxn ang="0">
                  <a:pos x="T4" y="T5"/>
                </a:cxn>
                <a:cxn ang="0">
                  <a:pos x="T6" y="T7"/>
                </a:cxn>
                <a:cxn ang="0">
                  <a:pos x="T8" y="T9"/>
                </a:cxn>
              </a:cxnLst>
              <a:rect l="0" t="0" r="r" b="b"/>
              <a:pathLst>
                <a:path w="880" h="2448">
                  <a:moveTo>
                    <a:pt x="864" y="0"/>
                  </a:moveTo>
                  <a:cubicBezTo>
                    <a:pt x="872" y="188"/>
                    <a:pt x="880" y="376"/>
                    <a:pt x="864" y="576"/>
                  </a:cubicBezTo>
                  <a:cubicBezTo>
                    <a:pt x="848" y="776"/>
                    <a:pt x="848" y="960"/>
                    <a:pt x="768" y="1200"/>
                  </a:cubicBezTo>
                  <a:cubicBezTo>
                    <a:pt x="688" y="1440"/>
                    <a:pt x="512" y="1808"/>
                    <a:pt x="384" y="2016"/>
                  </a:cubicBezTo>
                  <a:cubicBezTo>
                    <a:pt x="256" y="2224"/>
                    <a:pt x="64" y="2376"/>
                    <a:pt x="0" y="2448"/>
                  </a:cubicBezTo>
                </a:path>
              </a:pathLst>
            </a:custGeom>
            <a:noFill/>
            <a:ln w="50800" cap="flat" cmpd="sng">
              <a:solidFill>
                <a:srgbClr val="FFFF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94228" name="Freeform 20"/>
            <p:cNvSpPr>
              <a:spLocks/>
            </p:cNvSpPr>
            <p:nvPr/>
          </p:nvSpPr>
          <p:spPr bwMode="auto">
            <a:xfrm>
              <a:off x="3984" y="1728"/>
              <a:ext cx="864" cy="2496"/>
            </a:xfrm>
            <a:custGeom>
              <a:avLst/>
              <a:gdLst>
                <a:gd name="T0" fmla="*/ 864 w 880"/>
                <a:gd name="T1" fmla="*/ 0 h 2448"/>
                <a:gd name="T2" fmla="*/ 864 w 880"/>
                <a:gd name="T3" fmla="*/ 576 h 2448"/>
                <a:gd name="T4" fmla="*/ 768 w 880"/>
                <a:gd name="T5" fmla="*/ 1200 h 2448"/>
                <a:gd name="T6" fmla="*/ 384 w 880"/>
                <a:gd name="T7" fmla="*/ 2016 h 2448"/>
                <a:gd name="T8" fmla="*/ 0 w 880"/>
                <a:gd name="T9" fmla="*/ 2448 h 2448"/>
              </a:gdLst>
              <a:ahLst/>
              <a:cxnLst>
                <a:cxn ang="0">
                  <a:pos x="T0" y="T1"/>
                </a:cxn>
                <a:cxn ang="0">
                  <a:pos x="T2" y="T3"/>
                </a:cxn>
                <a:cxn ang="0">
                  <a:pos x="T4" y="T5"/>
                </a:cxn>
                <a:cxn ang="0">
                  <a:pos x="T6" y="T7"/>
                </a:cxn>
                <a:cxn ang="0">
                  <a:pos x="T8" y="T9"/>
                </a:cxn>
              </a:cxnLst>
              <a:rect l="0" t="0" r="r" b="b"/>
              <a:pathLst>
                <a:path w="880" h="2448">
                  <a:moveTo>
                    <a:pt x="864" y="0"/>
                  </a:moveTo>
                  <a:cubicBezTo>
                    <a:pt x="872" y="188"/>
                    <a:pt x="880" y="376"/>
                    <a:pt x="864" y="576"/>
                  </a:cubicBezTo>
                  <a:cubicBezTo>
                    <a:pt x="848" y="776"/>
                    <a:pt x="848" y="960"/>
                    <a:pt x="768" y="1200"/>
                  </a:cubicBezTo>
                  <a:cubicBezTo>
                    <a:pt x="688" y="1440"/>
                    <a:pt x="512" y="1808"/>
                    <a:pt x="384" y="2016"/>
                  </a:cubicBezTo>
                  <a:cubicBezTo>
                    <a:pt x="256" y="2224"/>
                    <a:pt x="64" y="2376"/>
                    <a:pt x="0" y="2448"/>
                  </a:cubicBezTo>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47625" cap="flat" cmpd="sng">
                  <a:solidFill>
                    <a:srgbClr val="FFFF00"/>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94229" name="Oval 21"/>
            <p:cNvSpPr>
              <a:spLocks noChangeArrowheads="1"/>
            </p:cNvSpPr>
            <p:nvPr/>
          </p:nvSpPr>
          <p:spPr bwMode="auto">
            <a:xfrm>
              <a:off x="3648" y="2640"/>
              <a:ext cx="240" cy="192"/>
            </a:xfrm>
            <a:prstGeom prst="ellipse">
              <a:avLst/>
            </a:prstGeom>
            <a:gradFill rotWithShape="0">
              <a:gsLst>
                <a:gs pos="0">
                  <a:schemeClr val="accent1">
                    <a:gamma/>
                    <a:shade val="46275"/>
                    <a:invGamma/>
                  </a:schemeClr>
                </a:gs>
                <a:gs pos="50000">
                  <a:schemeClr val="accent1"/>
                </a:gs>
                <a:gs pos="100000">
                  <a:schemeClr val="accent1">
                    <a:gamma/>
                    <a:shade val="46275"/>
                    <a:invGamma/>
                  </a:schemeClr>
                </a:gs>
              </a:gsLst>
              <a:lin ang="5400000" scaled="1"/>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94230" name="Oval 22"/>
            <p:cNvSpPr>
              <a:spLocks noChangeArrowheads="1"/>
            </p:cNvSpPr>
            <p:nvPr/>
          </p:nvSpPr>
          <p:spPr bwMode="auto">
            <a:xfrm>
              <a:off x="3840" y="2640"/>
              <a:ext cx="384" cy="336"/>
            </a:xfrm>
            <a:prstGeom prst="ellipse">
              <a:avLst/>
            </a:prstGeom>
            <a:gradFill rotWithShape="0">
              <a:gsLst>
                <a:gs pos="0">
                  <a:schemeClr val="hlink">
                    <a:gamma/>
                    <a:shade val="36471"/>
                    <a:invGamma/>
                  </a:schemeClr>
                </a:gs>
                <a:gs pos="50000">
                  <a:schemeClr val="hlink"/>
                </a:gs>
                <a:gs pos="100000">
                  <a:schemeClr val="hlink">
                    <a:gamma/>
                    <a:shade val="36471"/>
                    <a:invGamma/>
                  </a:schemeClr>
                </a:gs>
              </a:gsLst>
              <a:lin ang="5400000" scaled="1"/>
            </a:gradFill>
            <a:ln>
              <a:noFill/>
            </a:ln>
            <a:effectLst/>
            <a:extLst>
              <a:ext uri="{91240B29-F687-4F45-9708-019B960494DF}">
                <a14:hiddenLine xmlns:a14="http://schemas.microsoft.com/office/drawing/2010/main" w="12700">
                  <a:solidFill>
                    <a:srgbClr val="FF00FF"/>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94231" name="Oval 23"/>
            <p:cNvSpPr>
              <a:spLocks noChangeArrowheads="1"/>
            </p:cNvSpPr>
            <p:nvPr/>
          </p:nvSpPr>
          <p:spPr bwMode="auto">
            <a:xfrm>
              <a:off x="3792" y="2880"/>
              <a:ext cx="240" cy="192"/>
            </a:xfrm>
            <a:prstGeom prst="ellipse">
              <a:avLst/>
            </a:prstGeom>
            <a:gradFill rotWithShape="0">
              <a:gsLst>
                <a:gs pos="0">
                  <a:schemeClr val="accent1">
                    <a:gamma/>
                    <a:shade val="46275"/>
                    <a:invGamma/>
                  </a:schemeClr>
                </a:gs>
                <a:gs pos="50000">
                  <a:schemeClr val="accent1"/>
                </a:gs>
                <a:gs pos="100000">
                  <a:schemeClr val="accent1">
                    <a:gamma/>
                    <a:shade val="46275"/>
                    <a:invGamma/>
                  </a:schemeClr>
                </a:gs>
              </a:gsLst>
              <a:lin ang="5400000" scaled="1"/>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94232" name="Oval 24"/>
            <p:cNvSpPr>
              <a:spLocks noChangeArrowheads="1"/>
            </p:cNvSpPr>
            <p:nvPr/>
          </p:nvSpPr>
          <p:spPr bwMode="auto">
            <a:xfrm>
              <a:off x="3456" y="3120"/>
              <a:ext cx="240" cy="192"/>
            </a:xfrm>
            <a:prstGeom prst="ellipse">
              <a:avLst/>
            </a:prstGeom>
            <a:gradFill rotWithShape="0">
              <a:gsLst>
                <a:gs pos="0">
                  <a:schemeClr val="accent1">
                    <a:gamma/>
                    <a:shade val="46275"/>
                    <a:invGamma/>
                  </a:schemeClr>
                </a:gs>
                <a:gs pos="50000">
                  <a:schemeClr val="accent1"/>
                </a:gs>
                <a:gs pos="100000">
                  <a:schemeClr val="accent1">
                    <a:gamma/>
                    <a:shade val="46275"/>
                    <a:invGamma/>
                  </a:schemeClr>
                </a:gs>
              </a:gsLst>
              <a:lin ang="5400000" scaled="1"/>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800"/>
            </a:p>
          </p:txBody>
        </p:sp>
        <p:sp>
          <p:nvSpPr>
            <p:cNvPr id="94233" name="Oval 25"/>
            <p:cNvSpPr>
              <a:spLocks noChangeArrowheads="1"/>
            </p:cNvSpPr>
            <p:nvPr/>
          </p:nvSpPr>
          <p:spPr bwMode="auto">
            <a:xfrm>
              <a:off x="3648" y="3120"/>
              <a:ext cx="384" cy="336"/>
            </a:xfrm>
            <a:prstGeom prst="ellipse">
              <a:avLst/>
            </a:prstGeom>
            <a:gradFill rotWithShape="0">
              <a:gsLst>
                <a:gs pos="0">
                  <a:schemeClr val="hlink">
                    <a:gamma/>
                    <a:shade val="39216"/>
                    <a:invGamma/>
                  </a:schemeClr>
                </a:gs>
                <a:gs pos="50000">
                  <a:schemeClr val="hlink"/>
                </a:gs>
                <a:gs pos="100000">
                  <a:schemeClr val="hlink">
                    <a:gamma/>
                    <a:shade val="39216"/>
                    <a:invGamma/>
                  </a:schemeClr>
                </a:gs>
              </a:gsLst>
              <a:lin ang="5400000" scaled="1"/>
            </a:gradFill>
            <a:ln>
              <a:noFill/>
            </a:ln>
            <a:effectLst/>
            <a:extLst>
              <a:ext uri="{91240B29-F687-4F45-9708-019B960494DF}">
                <a14:hiddenLine xmlns:a14="http://schemas.microsoft.com/office/drawing/2010/main" w="12700">
                  <a:solidFill>
                    <a:srgbClr val="FF00FF"/>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94234" name="Oval 26"/>
            <p:cNvSpPr>
              <a:spLocks noChangeArrowheads="1"/>
            </p:cNvSpPr>
            <p:nvPr/>
          </p:nvSpPr>
          <p:spPr bwMode="auto">
            <a:xfrm>
              <a:off x="3600" y="3360"/>
              <a:ext cx="240" cy="192"/>
            </a:xfrm>
            <a:prstGeom prst="ellipse">
              <a:avLst/>
            </a:prstGeom>
            <a:gradFill rotWithShape="0">
              <a:gsLst>
                <a:gs pos="0">
                  <a:schemeClr val="accent1">
                    <a:gamma/>
                    <a:shade val="46275"/>
                    <a:invGamma/>
                  </a:schemeClr>
                </a:gs>
                <a:gs pos="50000">
                  <a:schemeClr val="accent1"/>
                </a:gs>
                <a:gs pos="100000">
                  <a:schemeClr val="accent1">
                    <a:gamma/>
                    <a:shade val="46275"/>
                    <a:invGamma/>
                  </a:schemeClr>
                </a:gs>
              </a:gsLst>
              <a:lin ang="5400000" scaled="1"/>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94235" name="Oval 27"/>
            <p:cNvSpPr>
              <a:spLocks noChangeArrowheads="1"/>
            </p:cNvSpPr>
            <p:nvPr/>
          </p:nvSpPr>
          <p:spPr bwMode="auto">
            <a:xfrm>
              <a:off x="3216" y="3600"/>
              <a:ext cx="240" cy="192"/>
            </a:xfrm>
            <a:prstGeom prst="ellipse">
              <a:avLst/>
            </a:prstGeom>
            <a:gradFill rotWithShape="0">
              <a:gsLst>
                <a:gs pos="0">
                  <a:schemeClr val="accent1">
                    <a:gamma/>
                    <a:shade val="46275"/>
                    <a:invGamma/>
                  </a:schemeClr>
                </a:gs>
                <a:gs pos="50000">
                  <a:schemeClr val="accent1"/>
                </a:gs>
                <a:gs pos="100000">
                  <a:schemeClr val="accent1">
                    <a:gamma/>
                    <a:shade val="46275"/>
                    <a:invGamma/>
                  </a:schemeClr>
                </a:gs>
              </a:gsLst>
              <a:lin ang="5400000" scaled="1"/>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94236" name="Oval 28"/>
            <p:cNvSpPr>
              <a:spLocks noChangeArrowheads="1"/>
            </p:cNvSpPr>
            <p:nvPr/>
          </p:nvSpPr>
          <p:spPr bwMode="auto">
            <a:xfrm>
              <a:off x="3408" y="3600"/>
              <a:ext cx="384" cy="336"/>
            </a:xfrm>
            <a:prstGeom prst="ellipse">
              <a:avLst/>
            </a:prstGeom>
            <a:gradFill rotWithShape="0">
              <a:gsLst>
                <a:gs pos="0">
                  <a:schemeClr val="hlink">
                    <a:gamma/>
                    <a:shade val="36471"/>
                    <a:invGamma/>
                  </a:schemeClr>
                </a:gs>
                <a:gs pos="50000">
                  <a:schemeClr val="hlink"/>
                </a:gs>
                <a:gs pos="100000">
                  <a:schemeClr val="hlink">
                    <a:gamma/>
                    <a:shade val="36471"/>
                    <a:invGamma/>
                  </a:schemeClr>
                </a:gs>
              </a:gsLst>
              <a:lin ang="5400000" scaled="1"/>
            </a:gradFill>
            <a:ln>
              <a:noFill/>
            </a:ln>
            <a:effectLst/>
            <a:extLst>
              <a:ext uri="{91240B29-F687-4F45-9708-019B960494DF}">
                <a14:hiddenLine xmlns:a14="http://schemas.microsoft.com/office/drawing/2010/main" w="12700">
                  <a:solidFill>
                    <a:srgbClr val="FF00FF"/>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94237" name="Oval 29"/>
            <p:cNvSpPr>
              <a:spLocks noChangeArrowheads="1"/>
            </p:cNvSpPr>
            <p:nvPr/>
          </p:nvSpPr>
          <p:spPr bwMode="auto">
            <a:xfrm>
              <a:off x="3360" y="3840"/>
              <a:ext cx="240" cy="192"/>
            </a:xfrm>
            <a:prstGeom prst="ellipse">
              <a:avLst/>
            </a:prstGeom>
            <a:gradFill rotWithShape="0">
              <a:gsLst>
                <a:gs pos="0">
                  <a:schemeClr val="accent1">
                    <a:gamma/>
                    <a:shade val="46275"/>
                    <a:invGamma/>
                  </a:schemeClr>
                </a:gs>
                <a:gs pos="50000">
                  <a:schemeClr val="accent1"/>
                </a:gs>
                <a:gs pos="100000">
                  <a:schemeClr val="accent1">
                    <a:gamma/>
                    <a:shade val="46275"/>
                    <a:invGamma/>
                  </a:schemeClr>
                </a:gs>
              </a:gsLst>
              <a:lin ang="5400000" scaled="1"/>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94238" name="Oval 30"/>
            <p:cNvSpPr>
              <a:spLocks noChangeArrowheads="1"/>
            </p:cNvSpPr>
            <p:nvPr/>
          </p:nvSpPr>
          <p:spPr bwMode="auto">
            <a:xfrm>
              <a:off x="4224" y="1632"/>
              <a:ext cx="384" cy="336"/>
            </a:xfrm>
            <a:prstGeom prst="ellipse">
              <a:avLst/>
            </a:prstGeom>
            <a:gradFill rotWithShape="0">
              <a:gsLst>
                <a:gs pos="0">
                  <a:schemeClr val="hlink">
                    <a:gamma/>
                    <a:shade val="36471"/>
                    <a:invGamma/>
                  </a:schemeClr>
                </a:gs>
                <a:gs pos="50000">
                  <a:schemeClr val="hlink"/>
                </a:gs>
                <a:gs pos="100000">
                  <a:schemeClr val="hlink">
                    <a:gamma/>
                    <a:shade val="36471"/>
                    <a:invGamma/>
                  </a:schemeClr>
                </a:gs>
              </a:gsLst>
              <a:lin ang="5400000" scaled="1"/>
            </a:gradFill>
            <a:ln>
              <a:noFill/>
            </a:ln>
            <a:effectLst/>
            <a:extLst>
              <a:ext uri="{91240B29-F687-4F45-9708-019B960494DF}">
                <a14:hiddenLine xmlns:a14="http://schemas.microsoft.com/office/drawing/2010/main" w="12700">
                  <a:solidFill>
                    <a:schemeClr val="hlink"/>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94239" name="Oval 31"/>
            <p:cNvSpPr>
              <a:spLocks noChangeArrowheads="1"/>
            </p:cNvSpPr>
            <p:nvPr/>
          </p:nvSpPr>
          <p:spPr bwMode="auto">
            <a:xfrm>
              <a:off x="4464" y="1584"/>
              <a:ext cx="240" cy="192"/>
            </a:xfrm>
            <a:prstGeom prst="ellipse">
              <a:avLst/>
            </a:prstGeom>
            <a:gradFill rotWithShape="0">
              <a:gsLst>
                <a:gs pos="0">
                  <a:schemeClr val="accent1">
                    <a:gamma/>
                    <a:shade val="36471"/>
                    <a:invGamma/>
                  </a:schemeClr>
                </a:gs>
                <a:gs pos="50000">
                  <a:schemeClr val="accent1"/>
                </a:gs>
                <a:gs pos="100000">
                  <a:schemeClr val="accent1">
                    <a:gamma/>
                    <a:shade val="36471"/>
                    <a:invGamma/>
                  </a:schemeClr>
                </a:gs>
              </a:gsLst>
              <a:lin ang="5400000" scaled="1"/>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94240" name="Oval 32"/>
            <p:cNvSpPr>
              <a:spLocks noChangeArrowheads="1"/>
            </p:cNvSpPr>
            <p:nvPr/>
          </p:nvSpPr>
          <p:spPr bwMode="auto">
            <a:xfrm>
              <a:off x="3840" y="1728"/>
              <a:ext cx="240" cy="192"/>
            </a:xfrm>
            <a:prstGeom prst="ellipse">
              <a:avLst/>
            </a:prstGeom>
            <a:gradFill rotWithShape="0">
              <a:gsLst>
                <a:gs pos="0">
                  <a:schemeClr val="accent1">
                    <a:gamma/>
                    <a:shade val="46275"/>
                    <a:invGamma/>
                  </a:schemeClr>
                </a:gs>
                <a:gs pos="50000">
                  <a:schemeClr val="accent1"/>
                </a:gs>
                <a:gs pos="100000">
                  <a:schemeClr val="accent1">
                    <a:gamma/>
                    <a:shade val="46275"/>
                    <a:invGamma/>
                  </a:schemeClr>
                </a:gs>
              </a:gsLst>
              <a:lin ang="5400000" scaled="1"/>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94241" name="Oval 33"/>
            <p:cNvSpPr>
              <a:spLocks noChangeArrowheads="1"/>
            </p:cNvSpPr>
            <p:nvPr/>
          </p:nvSpPr>
          <p:spPr bwMode="auto">
            <a:xfrm>
              <a:off x="3792" y="1824"/>
              <a:ext cx="384" cy="336"/>
            </a:xfrm>
            <a:prstGeom prst="ellipse">
              <a:avLst/>
            </a:prstGeom>
            <a:gradFill rotWithShape="0">
              <a:gsLst>
                <a:gs pos="0">
                  <a:srgbClr val="FF0000">
                    <a:gamma/>
                    <a:shade val="33333"/>
                    <a:invGamma/>
                  </a:srgbClr>
                </a:gs>
                <a:gs pos="50000">
                  <a:srgbClr val="FF0000"/>
                </a:gs>
                <a:gs pos="100000">
                  <a:srgbClr val="FF0000">
                    <a:gamma/>
                    <a:shade val="33333"/>
                    <a:invGamma/>
                  </a:srgbClr>
                </a:gs>
              </a:gsLst>
              <a:lin ang="5400000" scaled="1"/>
            </a:gradFill>
            <a:ln>
              <a:noFill/>
            </a:ln>
            <a:effectLst/>
            <a:extLst>
              <a:ext uri="{91240B29-F687-4F45-9708-019B960494DF}">
                <a14:hiddenLine xmlns:a14="http://schemas.microsoft.com/office/drawing/2010/main" w="12700">
                  <a:solidFill>
                    <a:srgbClr val="FF00FF"/>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800">
                <a:solidFill>
                  <a:schemeClr val="hlink"/>
                </a:solidFill>
              </a:endParaRPr>
            </a:p>
          </p:txBody>
        </p:sp>
        <p:sp>
          <p:nvSpPr>
            <p:cNvPr id="94242" name="Oval 34"/>
            <p:cNvSpPr>
              <a:spLocks noChangeArrowheads="1"/>
            </p:cNvSpPr>
            <p:nvPr/>
          </p:nvSpPr>
          <p:spPr bwMode="auto">
            <a:xfrm>
              <a:off x="3840" y="1968"/>
              <a:ext cx="240" cy="192"/>
            </a:xfrm>
            <a:prstGeom prst="ellipse">
              <a:avLst/>
            </a:prstGeom>
            <a:gradFill rotWithShape="0">
              <a:gsLst>
                <a:gs pos="0">
                  <a:schemeClr val="accent1">
                    <a:gamma/>
                    <a:shade val="46275"/>
                    <a:invGamma/>
                  </a:schemeClr>
                </a:gs>
                <a:gs pos="50000">
                  <a:schemeClr val="accent1"/>
                </a:gs>
                <a:gs pos="100000">
                  <a:schemeClr val="accent1">
                    <a:gamma/>
                    <a:shade val="46275"/>
                    <a:invGamma/>
                  </a:schemeClr>
                </a:gs>
              </a:gsLst>
              <a:lin ang="5400000" scaled="1"/>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94243" name="Oval 35"/>
            <p:cNvSpPr>
              <a:spLocks noChangeArrowheads="1"/>
            </p:cNvSpPr>
            <p:nvPr/>
          </p:nvSpPr>
          <p:spPr bwMode="auto">
            <a:xfrm>
              <a:off x="4224" y="1968"/>
              <a:ext cx="240" cy="192"/>
            </a:xfrm>
            <a:prstGeom prst="ellipse">
              <a:avLst/>
            </a:prstGeom>
            <a:gradFill rotWithShape="0">
              <a:gsLst>
                <a:gs pos="0">
                  <a:schemeClr val="accent1">
                    <a:gamma/>
                    <a:shade val="46275"/>
                    <a:invGamma/>
                  </a:schemeClr>
                </a:gs>
                <a:gs pos="50000">
                  <a:schemeClr val="accent1"/>
                </a:gs>
                <a:gs pos="100000">
                  <a:schemeClr val="accent1">
                    <a:gamma/>
                    <a:shade val="46275"/>
                    <a:invGamma/>
                  </a:schemeClr>
                </a:gs>
              </a:gsLst>
              <a:lin ang="5400000" scaled="1"/>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94244" name="Oval 36"/>
            <p:cNvSpPr>
              <a:spLocks noChangeArrowheads="1"/>
            </p:cNvSpPr>
            <p:nvPr/>
          </p:nvSpPr>
          <p:spPr bwMode="auto">
            <a:xfrm>
              <a:off x="4320" y="2064"/>
              <a:ext cx="384" cy="336"/>
            </a:xfrm>
            <a:prstGeom prst="ellipse">
              <a:avLst/>
            </a:prstGeom>
            <a:gradFill rotWithShape="0">
              <a:gsLst>
                <a:gs pos="0">
                  <a:schemeClr val="hlink">
                    <a:gamma/>
                    <a:shade val="39216"/>
                    <a:invGamma/>
                  </a:schemeClr>
                </a:gs>
                <a:gs pos="50000">
                  <a:schemeClr val="hlink"/>
                </a:gs>
                <a:gs pos="100000">
                  <a:schemeClr val="hlink">
                    <a:gamma/>
                    <a:shade val="39216"/>
                    <a:invGamma/>
                  </a:schemeClr>
                </a:gs>
              </a:gsLst>
              <a:lin ang="5400000" scaled="1"/>
            </a:gradFill>
            <a:ln>
              <a:noFill/>
            </a:ln>
            <a:effectLst/>
            <a:extLst>
              <a:ext uri="{91240B29-F687-4F45-9708-019B960494DF}">
                <a14:hiddenLine xmlns:a14="http://schemas.microsoft.com/office/drawing/2010/main" w="12700">
                  <a:solidFill>
                    <a:srgbClr val="FF00FF"/>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94245" name="Oval 37"/>
            <p:cNvSpPr>
              <a:spLocks noChangeArrowheads="1"/>
            </p:cNvSpPr>
            <p:nvPr/>
          </p:nvSpPr>
          <p:spPr bwMode="auto">
            <a:xfrm>
              <a:off x="4512" y="2064"/>
              <a:ext cx="240" cy="192"/>
            </a:xfrm>
            <a:prstGeom prst="ellipse">
              <a:avLst/>
            </a:prstGeom>
            <a:gradFill rotWithShape="0">
              <a:gsLst>
                <a:gs pos="0">
                  <a:schemeClr val="accent1">
                    <a:gamma/>
                    <a:shade val="46275"/>
                    <a:invGamma/>
                  </a:schemeClr>
                </a:gs>
                <a:gs pos="50000">
                  <a:schemeClr val="accent1"/>
                </a:gs>
                <a:gs pos="100000">
                  <a:schemeClr val="accent1">
                    <a:gamma/>
                    <a:shade val="46275"/>
                    <a:invGamma/>
                  </a:schemeClr>
                </a:gs>
              </a:gsLst>
              <a:lin ang="5400000" scaled="1"/>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94246" name="Oval 38"/>
            <p:cNvSpPr>
              <a:spLocks noChangeArrowheads="1"/>
            </p:cNvSpPr>
            <p:nvPr/>
          </p:nvSpPr>
          <p:spPr bwMode="auto">
            <a:xfrm>
              <a:off x="3888" y="2208"/>
              <a:ext cx="240" cy="192"/>
            </a:xfrm>
            <a:prstGeom prst="ellipse">
              <a:avLst/>
            </a:prstGeom>
            <a:gradFill rotWithShape="0">
              <a:gsLst>
                <a:gs pos="0">
                  <a:schemeClr val="accent1">
                    <a:gamma/>
                    <a:shade val="46275"/>
                    <a:invGamma/>
                  </a:schemeClr>
                </a:gs>
                <a:gs pos="50000">
                  <a:schemeClr val="accent1"/>
                </a:gs>
                <a:gs pos="100000">
                  <a:schemeClr val="accent1">
                    <a:gamma/>
                    <a:shade val="46275"/>
                    <a:invGamma/>
                  </a:schemeClr>
                </a:gs>
              </a:gsLst>
              <a:lin ang="5400000" scaled="1"/>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94247" name="Oval 39"/>
            <p:cNvSpPr>
              <a:spLocks noChangeArrowheads="1"/>
            </p:cNvSpPr>
            <p:nvPr/>
          </p:nvSpPr>
          <p:spPr bwMode="auto">
            <a:xfrm>
              <a:off x="3984" y="2304"/>
              <a:ext cx="384" cy="336"/>
            </a:xfrm>
            <a:prstGeom prst="ellipse">
              <a:avLst/>
            </a:prstGeom>
            <a:gradFill rotWithShape="0">
              <a:gsLst>
                <a:gs pos="0">
                  <a:schemeClr val="hlink">
                    <a:gamma/>
                    <a:shade val="33333"/>
                    <a:invGamma/>
                  </a:schemeClr>
                </a:gs>
                <a:gs pos="50000">
                  <a:schemeClr val="hlink"/>
                </a:gs>
                <a:gs pos="100000">
                  <a:schemeClr val="hlink">
                    <a:gamma/>
                    <a:shade val="33333"/>
                    <a:invGamma/>
                  </a:schemeClr>
                </a:gs>
              </a:gsLst>
              <a:lin ang="5400000" scaled="1"/>
            </a:gradFill>
            <a:ln>
              <a:noFill/>
            </a:ln>
            <a:effectLst/>
            <a:extLst>
              <a:ext uri="{91240B29-F687-4F45-9708-019B960494DF}">
                <a14:hiddenLine xmlns:a14="http://schemas.microsoft.com/office/drawing/2010/main" w="12700">
                  <a:solidFill>
                    <a:srgbClr val="FF00FF"/>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94248" name="Oval 40"/>
            <p:cNvSpPr>
              <a:spLocks noChangeArrowheads="1"/>
            </p:cNvSpPr>
            <p:nvPr/>
          </p:nvSpPr>
          <p:spPr bwMode="auto">
            <a:xfrm>
              <a:off x="4272" y="2592"/>
              <a:ext cx="240" cy="192"/>
            </a:xfrm>
            <a:prstGeom prst="ellipse">
              <a:avLst/>
            </a:prstGeom>
            <a:gradFill rotWithShape="0">
              <a:gsLst>
                <a:gs pos="0">
                  <a:schemeClr val="accent1">
                    <a:gamma/>
                    <a:shade val="46275"/>
                    <a:invGamma/>
                  </a:schemeClr>
                </a:gs>
                <a:gs pos="50000">
                  <a:schemeClr val="accent1"/>
                </a:gs>
                <a:gs pos="100000">
                  <a:schemeClr val="accent1">
                    <a:gamma/>
                    <a:shade val="46275"/>
                    <a:invGamma/>
                  </a:schemeClr>
                </a:gs>
              </a:gsLst>
              <a:lin ang="5400000" scaled="1"/>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94249" name="Oval 41"/>
            <p:cNvSpPr>
              <a:spLocks noChangeArrowheads="1"/>
            </p:cNvSpPr>
            <p:nvPr/>
          </p:nvSpPr>
          <p:spPr bwMode="auto">
            <a:xfrm>
              <a:off x="4368" y="2688"/>
              <a:ext cx="384" cy="336"/>
            </a:xfrm>
            <a:prstGeom prst="ellipse">
              <a:avLst/>
            </a:prstGeom>
            <a:gradFill rotWithShape="0">
              <a:gsLst>
                <a:gs pos="0">
                  <a:schemeClr val="hlink">
                    <a:gamma/>
                    <a:shade val="36471"/>
                    <a:invGamma/>
                  </a:schemeClr>
                </a:gs>
                <a:gs pos="50000">
                  <a:schemeClr val="hlink"/>
                </a:gs>
                <a:gs pos="100000">
                  <a:schemeClr val="hlink">
                    <a:gamma/>
                    <a:shade val="36471"/>
                    <a:invGamma/>
                  </a:schemeClr>
                </a:gs>
              </a:gsLst>
              <a:lin ang="5400000" scaled="1"/>
            </a:gradFill>
            <a:ln>
              <a:noFill/>
            </a:ln>
            <a:effectLst/>
            <a:extLst>
              <a:ext uri="{91240B29-F687-4F45-9708-019B960494DF}">
                <a14:hiddenLine xmlns:a14="http://schemas.microsoft.com/office/drawing/2010/main" w="12700">
                  <a:solidFill>
                    <a:srgbClr val="FF00FF"/>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94250" name="Oval 42"/>
            <p:cNvSpPr>
              <a:spLocks noChangeArrowheads="1"/>
            </p:cNvSpPr>
            <p:nvPr/>
          </p:nvSpPr>
          <p:spPr bwMode="auto">
            <a:xfrm>
              <a:off x="4416" y="2736"/>
              <a:ext cx="240" cy="192"/>
            </a:xfrm>
            <a:prstGeom prst="ellipse">
              <a:avLst/>
            </a:prstGeom>
            <a:gradFill rotWithShape="0">
              <a:gsLst>
                <a:gs pos="0">
                  <a:schemeClr val="accent1">
                    <a:gamma/>
                    <a:shade val="46275"/>
                    <a:invGamma/>
                  </a:schemeClr>
                </a:gs>
                <a:gs pos="50000">
                  <a:schemeClr val="accent1"/>
                </a:gs>
                <a:gs pos="100000">
                  <a:schemeClr val="accent1">
                    <a:gamma/>
                    <a:shade val="46275"/>
                    <a:invGamma/>
                  </a:schemeClr>
                </a:gs>
              </a:gsLst>
              <a:lin ang="5400000" scaled="1"/>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94251" name="Oval 43"/>
            <p:cNvSpPr>
              <a:spLocks noChangeArrowheads="1"/>
            </p:cNvSpPr>
            <p:nvPr/>
          </p:nvSpPr>
          <p:spPr bwMode="auto">
            <a:xfrm>
              <a:off x="4128" y="2976"/>
              <a:ext cx="240" cy="192"/>
            </a:xfrm>
            <a:prstGeom prst="ellipse">
              <a:avLst/>
            </a:prstGeom>
            <a:gradFill rotWithShape="0">
              <a:gsLst>
                <a:gs pos="0">
                  <a:schemeClr val="accent1">
                    <a:gamma/>
                    <a:shade val="46275"/>
                    <a:invGamma/>
                  </a:schemeClr>
                </a:gs>
                <a:gs pos="50000">
                  <a:schemeClr val="accent1"/>
                </a:gs>
                <a:gs pos="100000">
                  <a:schemeClr val="accent1">
                    <a:gamma/>
                    <a:shade val="46275"/>
                    <a:invGamma/>
                  </a:schemeClr>
                </a:gs>
              </a:gsLst>
              <a:lin ang="5400000" scaled="1"/>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94252" name="Oval 44"/>
            <p:cNvSpPr>
              <a:spLocks noChangeArrowheads="1"/>
            </p:cNvSpPr>
            <p:nvPr/>
          </p:nvSpPr>
          <p:spPr bwMode="auto">
            <a:xfrm>
              <a:off x="4224" y="3072"/>
              <a:ext cx="384" cy="336"/>
            </a:xfrm>
            <a:prstGeom prst="ellipse">
              <a:avLst/>
            </a:prstGeom>
            <a:gradFill rotWithShape="0">
              <a:gsLst>
                <a:gs pos="0">
                  <a:schemeClr val="hlink">
                    <a:gamma/>
                    <a:shade val="33333"/>
                    <a:invGamma/>
                  </a:schemeClr>
                </a:gs>
                <a:gs pos="50000">
                  <a:schemeClr val="hlink"/>
                </a:gs>
                <a:gs pos="100000">
                  <a:schemeClr val="hlink">
                    <a:gamma/>
                    <a:shade val="33333"/>
                    <a:invGamma/>
                  </a:schemeClr>
                </a:gs>
              </a:gsLst>
              <a:lin ang="5400000" scaled="1"/>
            </a:gradFill>
            <a:ln>
              <a:noFill/>
            </a:ln>
            <a:effectLst/>
            <a:extLst>
              <a:ext uri="{91240B29-F687-4F45-9708-019B960494DF}">
                <a14:hiddenLine xmlns:a14="http://schemas.microsoft.com/office/drawing/2010/main" w="12700">
                  <a:solidFill>
                    <a:srgbClr val="FF00FF"/>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94253" name="Oval 45"/>
            <p:cNvSpPr>
              <a:spLocks noChangeArrowheads="1"/>
            </p:cNvSpPr>
            <p:nvPr/>
          </p:nvSpPr>
          <p:spPr bwMode="auto">
            <a:xfrm>
              <a:off x="4128" y="3216"/>
              <a:ext cx="240" cy="192"/>
            </a:xfrm>
            <a:prstGeom prst="ellipse">
              <a:avLst/>
            </a:prstGeom>
            <a:gradFill rotWithShape="0">
              <a:gsLst>
                <a:gs pos="0">
                  <a:schemeClr val="accent1">
                    <a:gamma/>
                    <a:shade val="46275"/>
                    <a:invGamma/>
                  </a:schemeClr>
                </a:gs>
                <a:gs pos="50000">
                  <a:schemeClr val="accent1"/>
                </a:gs>
                <a:gs pos="100000">
                  <a:schemeClr val="accent1">
                    <a:gamma/>
                    <a:shade val="46275"/>
                    <a:invGamma/>
                  </a:schemeClr>
                </a:gs>
              </a:gsLst>
              <a:lin ang="5400000" scaled="1"/>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94254" name="Oval 46"/>
            <p:cNvSpPr>
              <a:spLocks noChangeArrowheads="1"/>
            </p:cNvSpPr>
            <p:nvPr/>
          </p:nvSpPr>
          <p:spPr bwMode="auto">
            <a:xfrm>
              <a:off x="3888" y="3456"/>
              <a:ext cx="240" cy="192"/>
            </a:xfrm>
            <a:prstGeom prst="ellipse">
              <a:avLst/>
            </a:prstGeom>
            <a:gradFill rotWithShape="0">
              <a:gsLst>
                <a:gs pos="0">
                  <a:schemeClr val="accent1">
                    <a:gamma/>
                    <a:shade val="46275"/>
                    <a:invGamma/>
                  </a:schemeClr>
                </a:gs>
                <a:gs pos="50000">
                  <a:schemeClr val="accent1"/>
                </a:gs>
                <a:gs pos="100000">
                  <a:schemeClr val="accent1">
                    <a:gamma/>
                    <a:shade val="46275"/>
                    <a:invGamma/>
                  </a:schemeClr>
                </a:gs>
              </a:gsLst>
              <a:lin ang="5400000" scaled="1"/>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94255" name="Oval 47"/>
            <p:cNvSpPr>
              <a:spLocks noChangeArrowheads="1"/>
            </p:cNvSpPr>
            <p:nvPr/>
          </p:nvSpPr>
          <p:spPr bwMode="auto">
            <a:xfrm>
              <a:off x="3984" y="3552"/>
              <a:ext cx="384" cy="336"/>
            </a:xfrm>
            <a:prstGeom prst="ellipse">
              <a:avLst/>
            </a:prstGeom>
            <a:gradFill rotWithShape="0">
              <a:gsLst>
                <a:gs pos="0">
                  <a:schemeClr val="hlink">
                    <a:gamma/>
                    <a:shade val="36471"/>
                    <a:invGamma/>
                  </a:schemeClr>
                </a:gs>
                <a:gs pos="50000">
                  <a:schemeClr val="hlink"/>
                </a:gs>
                <a:gs pos="100000">
                  <a:schemeClr val="hlink">
                    <a:gamma/>
                    <a:shade val="36471"/>
                    <a:invGamma/>
                  </a:schemeClr>
                </a:gs>
              </a:gsLst>
              <a:lin ang="5400000" scaled="1"/>
            </a:gradFill>
            <a:ln>
              <a:noFill/>
            </a:ln>
            <a:effectLst/>
            <a:extLst>
              <a:ext uri="{91240B29-F687-4F45-9708-019B960494DF}">
                <a14:hiddenLine xmlns:a14="http://schemas.microsoft.com/office/drawing/2010/main" w="12700">
                  <a:solidFill>
                    <a:srgbClr val="FF00FF"/>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94256" name="Oval 48"/>
            <p:cNvSpPr>
              <a:spLocks noChangeArrowheads="1"/>
            </p:cNvSpPr>
            <p:nvPr/>
          </p:nvSpPr>
          <p:spPr bwMode="auto">
            <a:xfrm>
              <a:off x="3840" y="3648"/>
              <a:ext cx="240" cy="192"/>
            </a:xfrm>
            <a:prstGeom prst="ellipse">
              <a:avLst/>
            </a:prstGeom>
            <a:gradFill rotWithShape="0">
              <a:gsLst>
                <a:gs pos="0">
                  <a:schemeClr val="accent1">
                    <a:gamma/>
                    <a:shade val="46275"/>
                    <a:invGamma/>
                  </a:schemeClr>
                </a:gs>
                <a:gs pos="50000">
                  <a:schemeClr val="accent1"/>
                </a:gs>
                <a:gs pos="100000">
                  <a:schemeClr val="accent1">
                    <a:gamma/>
                    <a:shade val="46275"/>
                    <a:invGamma/>
                  </a:schemeClr>
                </a:gs>
              </a:gsLst>
              <a:lin ang="5400000" scaled="1"/>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94257" name="Line 49"/>
            <p:cNvSpPr>
              <a:spLocks noChangeShapeType="1"/>
            </p:cNvSpPr>
            <p:nvPr/>
          </p:nvSpPr>
          <p:spPr bwMode="auto">
            <a:xfrm>
              <a:off x="3744" y="2784"/>
              <a:ext cx="384" cy="0"/>
            </a:xfrm>
            <a:prstGeom prst="line">
              <a:avLst/>
            </a:prstGeom>
            <a:noFill/>
            <a:ln w="38100">
              <a:solidFill>
                <a:srgbClr val="FFFF00"/>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94258" name="Line 50"/>
            <p:cNvSpPr>
              <a:spLocks noChangeShapeType="1"/>
            </p:cNvSpPr>
            <p:nvPr/>
          </p:nvSpPr>
          <p:spPr bwMode="auto">
            <a:xfrm>
              <a:off x="3552" y="3264"/>
              <a:ext cx="384" cy="48"/>
            </a:xfrm>
            <a:prstGeom prst="line">
              <a:avLst/>
            </a:prstGeom>
            <a:noFill/>
            <a:ln w="38100">
              <a:solidFill>
                <a:schemeClr val="accent2"/>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94259" name="Line 51"/>
            <p:cNvSpPr>
              <a:spLocks noChangeShapeType="1"/>
            </p:cNvSpPr>
            <p:nvPr/>
          </p:nvSpPr>
          <p:spPr bwMode="auto">
            <a:xfrm>
              <a:off x="3360" y="3792"/>
              <a:ext cx="384" cy="0"/>
            </a:xfrm>
            <a:prstGeom prst="line">
              <a:avLst/>
            </a:prstGeom>
            <a:noFill/>
            <a:ln w="38100">
              <a:solidFill>
                <a:schemeClr val="accent2"/>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94260" name="Line 52"/>
            <p:cNvSpPr>
              <a:spLocks noChangeShapeType="1"/>
            </p:cNvSpPr>
            <p:nvPr/>
          </p:nvSpPr>
          <p:spPr bwMode="auto">
            <a:xfrm>
              <a:off x="3936" y="3648"/>
              <a:ext cx="384" cy="48"/>
            </a:xfrm>
            <a:prstGeom prst="line">
              <a:avLst/>
            </a:prstGeom>
            <a:noFill/>
            <a:ln w="38100">
              <a:solidFill>
                <a:schemeClr val="accent2"/>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94261" name="Line 53"/>
            <p:cNvSpPr>
              <a:spLocks noChangeShapeType="1"/>
            </p:cNvSpPr>
            <p:nvPr/>
          </p:nvSpPr>
          <p:spPr bwMode="auto">
            <a:xfrm>
              <a:off x="4224" y="3168"/>
              <a:ext cx="384" cy="96"/>
            </a:xfrm>
            <a:prstGeom prst="line">
              <a:avLst/>
            </a:prstGeom>
            <a:noFill/>
            <a:ln w="38100">
              <a:solidFill>
                <a:schemeClr val="accent2"/>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94262" name="Line 54"/>
            <p:cNvSpPr>
              <a:spLocks noChangeShapeType="1"/>
            </p:cNvSpPr>
            <p:nvPr/>
          </p:nvSpPr>
          <p:spPr bwMode="auto">
            <a:xfrm>
              <a:off x="4416" y="2016"/>
              <a:ext cx="144" cy="288"/>
            </a:xfrm>
            <a:prstGeom prst="line">
              <a:avLst/>
            </a:prstGeom>
            <a:noFill/>
            <a:ln w="38100">
              <a:solidFill>
                <a:schemeClr val="accent2"/>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94263" name="Line 55"/>
            <p:cNvSpPr>
              <a:spLocks noChangeShapeType="1"/>
            </p:cNvSpPr>
            <p:nvPr/>
          </p:nvSpPr>
          <p:spPr bwMode="auto">
            <a:xfrm>
              <a:off x="3888" y="1776"/>
              <a:ext cx="96" cy="288"/>
            </a:xfrm>
            <a:prstGeom prst="line">
              <a:avLst/>
            </a:prstGeom>
            <a:noFill/>
            <a:ln w="38100">
              <a:solidFill>
                <a:schemeClr val="accent2"/>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94264" name="Line 56"/>
            <p:cNvSpPr>
              <a:spLocks noChangeShapeType="1"/>
            </p:cNvSpPr>
            <p:nvPr/>
          </p:nvSpPr>
          <p:spPr bwMode="auto">
            <a:xfrm flipH="1">
              <a:off x="4368" y="1536"/>
              <a:ext cx="144" cy="336"/>
            </a:xfrm>
            <a:prstGeom prst="line">
              <a:avLst/>
            </a:prstGeom>
            <a:noFill/>
            <a:ln w="38100">
              <a:solidFill>
                <a:schemeClr val="accent2"/>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94265" name="Line 57"/>
            <p:cNvSpPr>
              <a:spLocks noChangeShapeType="1"/>
            </p:cNvSpPr>
            <p:nvPr/>
          </p:nvSpPr>
          <p:spPr bwMode="auto">
            <a:xfrm>
              <a:off x="4368" y="2736"/>
              <a:ext cx="384" cy="144"/>
            </a:xfrm>
            <a:prstGeom prst="line">
              <a:avLst/>
            </a:prstGeom>
            <a:noFill/>
            <a:ln w="38100">
              <a:solidFill>
                <a:schemeClr val="accent2"/>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94266" name="Text Box 58"/>
            <p:cNvSpPr txBox="1">
              <a:spLocks noChangeArrowheads="1"/>
            </p:cNvSpPr>
            <p:nvPr/>
          </p:nvSpPr>
          <p:spPr bwMode="auto">
            <a:xfrm>
              <a:off x="336" y="1760"/>
              <a:ext cx="2635"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t>Déviation d’un filet d’eau par un</a:t>
              </a:r>
            </a:p>
            <a:p>
              <a:r>
                <a:rPr lang="fr-FR"/>
                <a:t>bâton d’ébonite électrisé</a:t>
              </a:r>
            </a:p>
          </p:txBody>
        </p:sp>
        <p:sp>
          <p:nvSpPr>
            <p:cNvPr id="94267" name="Freeform 59"/>
            <p:cNvSpPr>
              <a:spLocks/>
            </p:cNvSpPr>
            <p:nvPr/>
          </p:nvSpPr>
          <p:spPr bwMode="auto">
            <a:xfrm>
              <a:off x="4080" y="1728"/>
              <a:ext cx="816" cy="2448"/>
            </a:xfrm>
            <a:custGeom>
              <a:avLst/>
              <a:gdLst>
                <a:gd name="T0" fmla="*/ 864 w 880"/>
                <a:gd name="T1" fmla="*/ 0 h 2448"/>
                <a:gd name="T2" fmla="*/ 864 w 880"/>
                <a:gd name="T3" fmla="*/ 576 h 2448"/>
                <a:gd name="T4" fmla="*/ 768 w 880"/>
                <a:gd name="T5" fmla="*/ 1200 h 2448"/>
                <a:gd name="T6" fmla="*/ 384 w 880"/>
                <a:gd name="T7" fmla="*/ 2016 h 2448"/>
                <a:gd name="T8" fmla="*/ 0 w 880"/>
                <a:gd name="T9" fmla="*/ 2448 h 2448"/>
              </a:gdLst>
              <a:ahLst/>
              <a:cxnLst>
                <a:cxn ang="0">
                  <a:pos x="T0" y="T1"/>
                </a:cxn>
                <a:cxn ang="0">
                  <a:pos x="T2" y="T3"/>
                </a:cxn>
                <a:cxn ang="0">
                  <a:pos x="T4" y="T5"/>
                </a:cxn>
                <a:cxn ang="0">
                  <a:pos x="T6" y="T7"/>
                </a:cxn>
                <a:cxn ang="0">
                  <a:pos x="T8" y="T9"/>
                </a:cxn>
              </a:cxnLst>
              <a:rect l="0" t="0" r="r" b="b"/>
              <a:pathLst>
                <a:path w="880" h="2448">
                  <a:moveTo>
                    <a:pt x="864" y="0"/>
                  </a:moveTo>
                  <a:cubicBezTo>
                    <a:pt x="872" y="188"/>
                    <a:pt x="880" y="376"/>
                    <a:pt x="864" y="576"/>
                  </a:cubicBezTo>
                  <a:cubicBezTo>
                    <a:pt x="848" y="776"/>
                    <a:pt x="848" y="960"/>
                    <a:pt x="768" y="1200"/>
                  </a:cubicBezTo>
                  <a:cubicBezTo>
                    <a:pt x="688" y="1440"/>
                    <a:pt x="512" y="1808"/>
                    <a:pt x="384" y="2016"/>
                  </a:cubicBezTo>
                  <a:cubicBezTo>
                    <a:pt x="256" y="2224"/>
                    <a:pt x="64" y="2376"/>
                    <a:pt x="0" y="2448"/>
                  </a:cubicBezTo>
                </a:path>
              </a:pathLst>
            </a:custGeom>
            <a:noFill/>
            <a:ln w="50800" cap="flat" cmpd="sng">
              <a:solidFill>
                <a:srgbClr val="FFFF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94268" name="Oval 60"/>
            <p:cNvSpPr>
              <a:spLocks noChangeArrowheads="1"/>
            </p:cNvSpPr>
            <p:nvPr/>
          </p:nvSpPr>
          <p:spPr bwMode="auto">
            <a:xfrm>
              <a:off x="4032" y="2352"/>
              <a:ext cx="240" cy="192"/>
            </a:xfrm>
            <a:prstGeom prst="ellipse">
              <a:avLst/>
            </a:prstGeom>
            <a:gradFill rotWithShape="0">
              <a:gsLst>
                <a:gs pos="0">
                  <a:schemeClr val="accent1">
                    <a:gamma/>
                    <a:shade val="46275"/>
                    <a:invGamma/>
                  </a:schemeClr>
                </a:gs>
                <a:gs pos="50000">
                  <a:schemeClr val="accent1"/>
                </a:gs>
                <a:gs pos="100000">
                  <a:schemeClr val="accent1">
                    <a:gamma/>
                    <a:shade val="46275"/>
                    <a:invGamma/>
                  </a:schemeClr>
                </a:gs>
              </a:gsLst>
              <a:lin ang="5400000" scaled="1"/>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94269" name="Line 61"/>
            <p:cNvSpPr>
              <a:spLocks noChangeShapeType="1"/>
            </p:cNvSpPr>
            <p:nvPr/>
          </p:nvSpPr>
          <p:spPr bwMode="auto">
            <a:xfrm>
              <a:off x="3984" y="2352"/>
              <a:ext cx="384" cy="144"/>
            </a:xfrm>
            <a:prstGeom prst="line">
              <a:avLst/>
            </a:prstGeom>
            <a:noFill/>
            <a:ln w="38100">
              <a:solidFill>
                <a:schemeClr val="accent2"/>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94211"/>
                                        </p:tgtEl>
                                        <p:attrNameLst>
                                          <p:attrName>style.visibility</p:attrName>
                                        </p:attrNameLst>
                                      </p:cBhvr>
                                      <p:to>
                                        <p:strVal val="visible"/>
                                      </p:to>
                                    </p:set>
                                    <p:animEffect transition="in" filter="strips(downLeft)">
                                      <p:cBhvr>
                                        <p:cTn id="7" dur="500"/>
                                        <p:tgtEl>
                                          <p:spTgt spid="942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94212"/>
                                        </p:tgtEl>
                                        <p:attrNameLst>
                                          <p:attrName>style.visibility</p:attrName>
                                        </p:attrNameLst>
                                      </p:cBhvr>
                                      <p:to>
                                        <p:strVal val="visible"/>
                                      </p:to>
                                    </p:set>
                                    <p:animEffect transition="in" filter="checkerboard(across)">
                                      <p:cBhvr>
                                        <p:cTn id="12" dur="500"/>
                                        <p:tgtEl>
                                          <p:spTgt spid="942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1" grpId="0" animBg="1" autoUpdateAnimBg="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228600" y="-152400"/>
            <a:ext cx="8686800" cy="990600"/>
          </a:xfrm>
        </p:spPr>
        <p:txBody>
          <a:bodyPr/>
          <a:lstStyle/>
          <a:p>
            <a:r>
              <a:rPr lang="fr-FR" sz="4000">
                <a:solidFill>
                  <a:schemeClr val="accent2"/>
                </a:solidFill>
              </a:rPr>
              <a:t>    </a:t>
            </a:r>
            <a:r>
              <a:rPr lang="fr-FR" sz="3600">
                <a:solidFill>
                  <a:schemeClr val="tx1"/>
                </a:solidFill>
                <a:latin typeface="Arial" charset="0"/>
              </a:rPr>
              <a:t>Interaction ion-dipôle : solvatation</a:t>
            </a:r>
          </a:p>
        </p:txBody>
      </p:sp>
      <p:sp>
        <p:nvSpPr>
          <p:cNvPr id="95235" name="Text Box 3"/>
          <p:cNvSpPr txBox="1">
            <a:spLocks noChangeArrowheads="1"/>
          </p:cNvSpPr>
          <p:nvPr/>
        </p:nvSpPr>
        <p:spPr bwMode="auto">
          <a:xfrm>
            <a:off x="381000" y="914400"/>
            <a:ext cx="4724400"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a:t>L’interaction entre un ion et une molécule de solvant polaire est en 1/r</a:t>
            </a:r>
            <a:r>
              <a:rPr lang="fr-FR" baseline="30000"/>
              <a:t>3</a:t>
            </a:r>
            <a:r>
              <a:rPr lang="fr-FR"/>
              <a:t>, forte et de longue portée.</a:t>
            </a:r>
          </a:p>
          <a:p>
            <a:r>
              <a:rPr lang="fr-FR"/>
              <a:t>Elle est liée à la taille de l’ion (cation &lt; anion) et à sa charge, ainsi qu’au moment dipolaire du solvant </a:t>
            </a:r>
            <a:endParaRPr lang="fr-FR" baseline="30000"/>
          </a:p>
        </p:txBody>
      </p:sp>
      <p:grpSp>
        <p:nvGrpSpPr>
          <p:cNvPr id="95236" name="Group 4"/>
          <p:cNvGrpSpPr>
            <a:grpSpLocks/>
          </p:cNvGrpSpPr>
          <p:nvPr/>
        </p:nvGrpSpPr>
        <p:grpSpPr bwMode="auto">
          <a:xfrm>
            <a:off x="5257800" y="990600"/>
            <a:ext cx="3505200" cy="2667000"/>
            <a:chOff x="3312" y="624"/>
            <a:chExt cx="2208" cy="1680"/>
          </a:xfrm>
        </p:grpSpPr>
        <p:pic>
          <p:nvPicPr>
            <p:cNvPr id="9523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2" y="624"/>
              <a:ext cx="2208" cy="1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5238" name="Group 6"/>
            <p:cNvGrpSpPr>
              <a:grpSpLocks/>
            </p:cNvGrpSpPr>
            <p:nvPr/>
          </p:nvGrpSpPr>
          <p:grpSpPr bwMode="auto">
            <a:xfrm>
              <a:off x="3408" y="864"/>
              <a:ext cx="1803" cy="528"/>
              <a:chOff x="3408" y="864"/>
              <a:chExt cx="1803" cy="528"/>
            </a:xfrm>
          </p:grpSpPr>
          <p:grpSp>
            <p:nvGrpSpPr>
              <p:cNvPr id="95239" name="Group 7"/>
              <p:cNvGrpSpPr>
                <a:grpSpLocks/>
              </p:cNvGrpSpPr>
              <p:nvPr/>
            </p:nvGrpSpPr>
            <p:grpSpPr bwMode="auto">
              <a:xfrm>
                <a:off x="3408" y="912"/>
                <a:ext cx="1200" cy="416"/>
                <a:chOff x="3216" y="816"/>
                <a:chExt cx="1542" cy="386"/>
              </a:xfrm>
            </p:grpSpPr>
            <p:sp>
              <p:nvSpPr>
                <p:cNvPr id="95240" name="Oval 8"/>
                <p:cNvSpPr>
                  <a:spLocks noChangeArrowheads="1"/>
                </p:cNvSpPr>
                <p:nvPr/>
              </p:nvSpPr>
              <p:spPr bwMode="auto">
                <a:xfrm>
                  <a:off x="3216" y="816"/>
                  <a:ext cx="1542" cy="386"/>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800"/>
                </a:p>
              </p:txBody>
            </p:sp>
            <p:sp>
              <p:nvSpPr>
                <p:cNvPr id="95241" name="Text Box 9"/>
                <p:cNvSpPr txBox="1">
                  <a:spLocks noChangeArrowheads="1"/>
                </p:cNvSpPr>
                <p:nvPr/>
              </p:nvSpPr>
              <p:spPr bwMode="auto">
                <a:xfrm>
                  <a:off x="3436" y="817"/>
                  <a:ext cx="1212" cy="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accent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sz="2800">
                      <a:solidFill>
                        <a:schemeClr val="bg2"/>
                      </a:solidFill>
                    </a:rPr>
                    <a:t>q+     q-</a:t>
                  </a:r>
                </a:p>
              </p:txBody>
            </p:sp>
          </p:grpSp>
          <p:sp>
            <p:nvSpPr>
              <p:cNvPr id="95242" name="Oval 10"/>
              <p:cNvSpPr>
                <a:spLocks noChangeArrowheads="1"/>
              </p:cNvSpPr>
              <p:nvPr/>
            </p:nvSpPr>
            <p:spPr bwMode="auto">
              <a:xfrm>
                <a:off x="4656" y="864"/>
                <a:ext cx="555" cy="528"/>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95243" name="Text Box 11"/>
              <p:cNvSpPr txBox="1">
                <a:spLocks noChangeArrowheads="1"/>
              </p:cNvSpPr>
              <p:nvPr/>
            </p:nvSpPr>
            <p:spPr bwMode="auto">
              <a:xfrm>
                <a:off x="4724" y="956"/>
                <a:ext cx="429"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sz="2800" b="1">
                    <a:solidFill>
                      <a:schemeClr val="bg2"/>
                    </a:solidFill>
                  </a:rPr>
                  <a:t>Z+</a:t>
                </a:r>
              </a:p>
            </p:txBody>
          </p:sp>
        </p:grpSp>
      </p:grpSp>
      <p:sp>
        <p:nvSpPr>
          <p:cNvPr id="95244" name="Text Box 12"/>
          <p:cNvSpPr txBox="1">
            <a:spLocks noChangeArrowheads="1"/>
          </p:cNvSpPr>
          <p:nvPr/>
        </p:nvSpPr>
        <p:spPr bwMode="auto">
          <a:xfrm>
            <a:off x="5029200" y="3733800"/>
            <a:ext cx="4114800"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a:t>Elle explique la solubilité des composés ioniques dans l’eau, et leur insolubilité  dans les solvants apolaires. L’interaction entre l’eau et les cations peut aller jusqu’à la formation de complexes liés</a:t>
            </a:r>
          </a:p>
        </p:txBody>
      </p:sp>
      <p:grpSp>
        <p:nvGrpSpPr>
          <p:cNvPr id="95245" name="Group 13"/>
          <p:cNvGrpSpPr>
            <a:grpSpLocks/>
          </p:cNvGrpSpPr>
          <p:nvPr/>
        </p:nvGrpSpPr>
        <p:grpSpPr bwMode="auto">
          <a:xfrm>
            <a:off x="228600" y="3352800"/>
            <a:ext cx="4648200" cy="3124200"/>
            <a:chOff x="144" y="2112"/>
            <a:chExt cx="2928" cy="1968"/>
          </a:xfrm>
        </p:grpSpPr>
        <p:grpSp>
          <p:nvGrpSpPr>
            <p:cNvPr id="95246" name="Group 14"/>
            <p:cNvGrpSpPr>
              <a:grpSpLocks/>
            </p:cNvGrpSpPr>
            <p:nvPr/>
          </p:nvGrpSpPr>
          <p:grpSpPr bwMode="auto">
            <a:xfrm>
              <a:off x="144" y="2112"/>
              <a:ext cx="2928" cy="1968"/>
              <a:chOff x="144" y="2112"/>
              <a:chExt cx="2928" cy="1968"/>
            </a:xfrm>
          </p:grpSpPr>
          <p:sp>
            <p:nvSpPr>
              <p:cNvPr id="95247" name="Rectangle 15"/>
              <p:cNvSpPr>
                <a:spLocks noChangeArrowheads="1"/>
              </p:cNvSpPr>
              <p:nvPr/>
            </p:nvSpPr>
            <p:spPr bwMode="auto">
              <a:xfrm>
                <a:off x="144" y="2112"/>
                <a:ext cx="2928" cy="1968"/>
              </a:xfrm>
              <a:prstGeom prst="rect">
                <a:avLst/>
              </a:prstGeom>
              <a:solidFill>
                <a:srgbClr val="CCFFCC"/>
              </a:solidFill>
              <a:ln w="12700">
                <a:solidFill>
                  <a:srgbClr val="FF9933"/>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b="1">
                  <a:solidFill>
                    <a:schemeClr val="bg2"/>
                  </a:solidFill>
                </a:endParaRPr>
              </a:p>
            </p:txBody>
          </p:sp>
          <p:grpSp>
            <p:nvGrpSpPr>
              <p:cNvPr id="95248" name="Group 16"/>
              <p:cNvGrpSpPr>
                <a:grpSpLocks/>
              </p:cNvGrpSpPr>
              <p:nvPr/>
            </p:nvGrpSpPr>
            <p:grpSpPr bwMode="auto">
              <a:xfrm>
                <a:off x="1824" y="2352"/>
                <a:ext cx="1056" cy="1344"/>
                <a:chOff x="1824" y="2352"/>
                <a:chExt cx="1056" cy="1344"/>
              </a:xfrm>
            </p:grpSpPr>
            <p:sp>
              <p:nvSpPr>
                <p:cNvPr id="95249" name="Oval 17"/>
                <p:cNvSpPr>
                  <a:spLocks noChangeArrowheads="1"/>
                </p:cNvSpPr>
                <p:nvPr/>
              </p:nvSpPr>
              <p:spPr bwMode="auto">
                <a:xfrm>
                  <a:off x="2160" y="2880"/>
                  <a:ext cx="384" cy="336"/>
                </a:xfrm>
                <a:prstGeom prst="ellipse">
                  <a:avLst/>
                </a:prstGeom>
                <a:gradFill rotWithShape="0">
                  <a:gsLst>
                    <a:gs pos="0">
                      <a:srgbClr val="FF0000">
                        <a:gamma/>
                        <a:shade val="24314"/>
                        <a:invGamma/>
                      </a:srgbClr>
                    </a:gs>
                    <a:gs pos="50000">
                      <a:srgbClr val="FF0000"/>
                    </a:gs>
                    <a:gs pos="100000">
                      <a:srgbClr val="FF0000">
                        <a:gamma/>
                        <a:shade val="24314"/>
                        <a:invGamma/>
                      </a:srgbClr>
                    </a:gs>
                  </a:gsLst>
                  <a:lin ang="5400000" scaled="1"/>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sz="2800" b="1"/>
                    <a:t>O</a:t>
                  </a:r>
                </a:p>
              </p:txBody>
            </p:sp>
            <p:sp>
              <p:nvSpPr>
                <p:cNvPr id="95250" name="Oval 18"/>
                <p:cNvSpPr>
                  <a:spLocks noChangeArrowheads="1"/>
                </p:cNvSpPr>
                <p:nvPr/>
              </p:nvSpPr>
              <p:spPr bwMode="auto">
                <a:xfrm>
                  <a:off x="2112" y="2352"/>
                  <a:ext cx="480" cy="384"/>
                </a:xfrm>
                <a:prstGeom prst="ellipse">
                  <a:avLst/>
                </a:prstGeom>
                <a:gradFill rotWithShape="0">
                  <a:gsLst>
                    <a:gs pos="0">
                      <a:schemeClr val="tx2">
                        <a:gamma/>
                        <a:shade val="30196"/>
                        <a:invGamma/>
                      </a:schemeClr>
                    </a:gs>
                    <a:gs pos="50000">
                      <a:schemeClr val="tx2"/>
                    </a:gs>
                    <a:gs pos="100000">
                      <a:schemeClr val="tx2">
                        <a:gamma/>
                        <a:shade val="30196"/>
                        <a:invGamma/>
                      </a:schemeClr>
                    </a:gs>
                  </a:gsLst>
                  <a:lin ang="5400000" scaled="1"/>
                </a:gra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b="1">
                      <a:solidFill>
                        <a:schemeClr val="bg2"/>
                      </a:solidFill>
                    </a:rPr>
                    <a:t>M+</a:t>
                  </a:r>
                </a:p>
              </p:txBody>
            </p:sp>
            <p:sp>
              <p:nvSpPr>
                <p:cNvPr id="95251" name="Line 19"/>
                <p:cNvSpPr>
                  <a:spLocks noChangeShapeType="1"/>
                </p:cNvSpPr>
                <p:nvPr/>
              </p:nvSpPr>
              <p:spPr bwMode="auto">
                <a:xfrm>
                  <a:off x="2352" y="2640"/>
                  <a:ext cx="0" cy="288"/>
                </a:xfrm>
                <a:prstGeom prst="line">
                  <a:avLst/>
                </a:prstGeom>
                <a:noFill/>
                <a:ln w="76200">
                  <a:solidFill>
                    <a:srgbClr val="009999"/>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95252" name="Rectangle 20"/>
                <p:cNvSpPr>
                  <a:spLocks noChangeArrowheads="1"/>
                </p:cNvSpPr>
                <p:nvPr/>
              </p:nvSpPr>
              <p:spPr bwMode="auto">
                <a:xfrm rot="2126268">
                  <a:off x="2084" y="3111"/>
                  <a:ext cx="48" cy="432"/>
                </a:xfrm>
                <a:prstGeom prst="rect">
                  <a:avLst/>
                </a:prstGeom>
                <a:gradFill rotWithShape="0">
                  <a:gsLst>
                    <a:gs pos="0">
                      <a:srgbClr val="969696"/>
                    </a:gs>
                    <a:gs pos="100000">
                      <a:srgbClr val="969696">
                        <a:gamma/>
                        <a:shade val="21176"/>
                        <a:invGamma/>
                      </a:srgbClr>
                    </a:gs>
                  </a:gsLst>
                  <a:lin ang="5400000" scaled="1"/>
                </a:gra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95253" name="Rectangle 21"/>
                <p:cNvSpPr>
                  <a:spLocks noChangeArrowheads="1"/>
                </p:cNvSpPr>
                <p:nvPr/>
              </p:nvSpPr>
              <p:spPr bwMode="auto">
                <a:xfrm rot="-2131258">
                  <a:off x="2572" y="3108"/>
                  <a:ext cx="52" cy="437"/>
                </a:xfrm>
                <a:prstGeom prst="rect">
                  <a:avLst/>
                </a:prstGeom>
                <a:gradFill rotWithShape="0">
                  <a:gsLst>
                    <a:gs pos="0">
                      <a:srgbClr val="969696"/>
                    </a:gs>
                    <a:gs pos="100000">
                      <a:srgbClr val="969696">
                        <a:gamma/>
                        <a:shade val="21176"/>
                        <a:invGamma/>
                      </a:srgbClr>
                    </a:gs>
                  </a:gsLst>
                  <a:lin ang="5400000" scaled="1"/>
                </a:gra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95254" name="Oval 22"/>
                <p:cNvSpPr>
                  <a:spLocks noChangeArrowheads="1"/>
                </p:cNvSpPr>
                <p:nvPr/>
              </p:nvSpPr>
              <p:spPr bwMode="auto">
                <a:xfrm>
                  <a:off x="1824" y="3456"/>
                  <a:ext cx="240" cy="240"/>
                </a:xfrm>
                <a:prstGeom prst="ellipse">
                  <a:avLst/>
                </a:prstGeom>
                <a:gradFill rotWithShape="0">
                  <a:gsLst>
                    <a:gs pos="0">
                      <a:srgbClr val="C0C0C0"/>
                    </a:gs>
                    <a:gs pos="100000">
                      <a:srgbClr val="C0C0C0">
                        <a:gamma/>
                        <a:shade val="33333"/>
                        <a:invGamma/>
                      </a:srgbClr>
                    </a:gs>
                  </a:gsLst>
                  <a:lin ang="5400000" scaled="1"/>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b="1"/>
                    <a:t>H</a:t>
                  </a:r>
                </a:p>
              </p:txBody>
            </p:sp>
            <p:sp>
              <p:nvSpPr>
                <p:cNvPr id="95255" name="Oval 23"/>
                <p:cNvSpPr>
                  <a:spLocks noChangeArrowheads="1"/>
                </p:cNvSpPr>
                <p:nvPr/>
              </p:nvSpPr>
              <p:spPr bwMode="auto">
                <a:xfrm>
                  <a:off x="2640" y="3456"/>
                  <a:ext cx="240" cy="240"/>
                </a:xfrm>
                <a:prstGeom prst="ellipse">
                  <a:avLst/>
                </a:prstGeom>
                <a:gradFill rotWithShape="0">
                  <a:gsLst>
                    <a:gs pos="0">
                      <a:srgbClr val="C0C0C0"/>
                    </a:gs>
                    <a:gs pos="100000">
                      <a:srgbClr val="C0C0C0">
                        <a:gamma/>
                        <a:shade val="33333"/>
                        <a:invGamma/>
                      </a:srgbClr>
                    </a:gs>
                  </a:gsLst>
                  <a:lin ang="5400000" scaled="1"/>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b="1"/>
                    <a:t>H</a:t>
                  </a:r>
                </a:p>
              </p:txBody>
            </p:sp>
          </p:grpSp>
          <p:grpSp>
            <p:nvGrpSpPr>
              <p:cNvPr id="95256" name="Group 24"/>
              <p:cNvGrpSpPr>
                <a:grpSpLocks/>
              </p:cNvGrpSpPr>
              <p:nvPr/>
            </p:nvGrpSpPr>
            <p:grpSpPr bwMode="auto">
              <a:xfrm>
                <a:off x="432" y="2160"/>
                <a:ext cx="1056" cy="1536"/>
                <a:chOff x="432" y="2160"/>
                <a:chExt cx="1056" cy="1536"/>
              </a:xfrm>
            </p:grpSpPr>
            <p:sp>
              <p:nvSpPr>
                <p:cNvPr id="95257" name="Oval 25"/>
                <p:cNvSpPr>
                  <a:spLocks noChangeArrowheads="1"/>
                </p:cNvSpPr>
                <p:nvPr/>
              </p:nvSpPr>
              <p:spPr bwMode="auto">
                <a:xfrm>
                  <a:off x="624" y="2160"/>
                  <a:ext cx="672" cy="576"/>
                </a:xfrm>
                <a:prstGeom prst="ellipse">
                  <a:avLst/>
                </a:prstGeom>
                <a:gradFill rotWithShape="0">
                  <a:gsLst>
                    <a:gs pos="0">
                      <a:schemeClr val="tx2">
                        <a:gamma/>
                        <a:shade val="30196"/>
                        <a:invGamma/>
                      </a:schemeClr>
                    </a:gs>
                    <a:gs pos="50000">
                      <a:schemeClr val="tx2"/>
                    </a:gs>
                    <a:gs pos="100000">
                      <a:schemeClr val="tx2">
                        <a:gamma/>
                        <a:shade val="30196"/>
                        <a:invGamma/>
                      </a:schemeClr>
                    </a:gs>
                  </a:gsLst>
                  <a:lin ang="5400000" scaled="1"/>
                </a:gra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b="1">
                      <a:solidFill>
                        <a:schemeClr val="bg2"/>
                      </a:solidFill>
                    </a:rPr>
                    <a:t>  A-</a:t>
                  </a:r>
                </a:p>
              </p:txBody>
            </p:sp>
            <p:sp>
              <p:nvSpPr>
                <p:cNvPr id="95258" name="Line 26"/>
                <p:cNvSpPr>
                  <a:spLocks noChangeShapeType="1"/>
                </p:cNvSpPr>
                <p:nvPr/>
              </p:nvSpPr>
              <p:spPr bwMode="auto">
                <a:xfrm flipH="1">
                  <a:off x="672" y="2688"/>
                  <a:ext cx="240" cy="336"/>
                </a:xfrm>
                <a:prstGeom prst="line">
                  <a:avLst/>
                </a:prstGeom>
                <a:noFill/>
                <a:ln w="28575" cap="rnd">
                  <a:solidFill>
                    <a:srgbClr val="009999"/>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nvGrpSpPr>
                <p:cNvPr id="95259" name="Group 27"/>
                <p:cNvGrpSpPr>
                  <a:grpSpLocks/>
                </p:cNvGrpSpPr>
                <p:nvPr/>
              </p:nvGrpSpPr>
              <p:grpSpPr bwMode="auto">
                <a:xfrm flipV="1">
                  <a:off x="432" y="2880"/>
                  <a:ext cx="1056" cy="816"/>
                  <a:chOff x="432" y="2928"/>
                  <a:chExt cx="1056" cy="816"/>
                </a:xfrm>
              </p:grpSpPr>
              <p:sp>
                <p:nvSpPr>
                  <p:cNvPr id="95260" name="Oval 28"/>
                  <p:cNvSpPr>
                    <a:spLocks noChangeArrowheads="1"/>
                  </p:cNvSpPr>
                  <p:nvPr/>
                </p:nvSpPr>
                <p:spPr bwMode="auto">
                  <a:xfrm>
                    <a:off x="768" y="2928"/>
                    <a:ext cx="384" cy="336"/>
                  </a:xfrm>
                  <a:prstGeom prst="ellipse">
                    <a:avLst/>
                  </a:prstGeom>
                  <a:gradFill rotWithShape="0">
                    <a:gsLst>
                      <a:gs pos="0">
                        <a:srgbClr val="FF0000">
                          <a:gamma/>
                          <a:shade val="24314"/>
                          <a:invGamma/>
                        </a:srgbClr>
                      </a:gs>
                      <a:gs pos="50000">
                        <a:srgbClr val="FF0000"/>
                      </a:gs>
                      <a:gs pos="100000">
                        <a:srgbClr val="FF0000">
                          <a:gamma/>
                          <a:shade val="24314"/>
                          <a:invGamma/>
                        </a:srgbClr>
                      </a:gs>
                    </a:gsLst>
                    <a:lin ang="5400000" scaled="1"/>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sz="2800" b="1"/>
                      <a:t>O</a:t>
                    </a:r>
                  </a:p>
                </p:txBody>
              </p:sp>
              <p:sp>
                <p:nvSpPr>
                  <p:cNvPr id="95261" name="Rectangle 29"/>
                  <p:cNvSpPr>
                    <a:spLocks noChangeArrowheads="1"/>
                  </p:cNvSpPr>
                  <p:nvPr/>
                </p:nvSpPr>
                <p:spPr bwMode="auto">
                  <a:xfrm rot="2126268">
                    <a:off x="692" y="3159"/>
                    <a:ext cx="48" cy="432"/>
                  </a:xfrm>
                  <a:prstGeom prst="rect">
                    <a:avLst/>
                  </a:prstGeom>
                  <a:gradFill rotWithShape="0">
                    <a:gsLst>
                      <a:gs pos="0">
                        <a:srgbClr val="969696"/>
                      </a:gs>
                      <a:gs pos="100000">
                        <a:srgbClr val="969696">
                          <a:gamma/>
                          <a:shade val="21176"/>
                          <a:invGamma/>
                        </a:srgbClr>
                      </a:gs>
                    </a:gsLst>
                    <a:lin ang="5400000" scaled="1"/>
                  </a:gra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95262" name="Rectangle 30"/>
                  <p:cNvSpPr>
                    <a:spLocks noChangeArrowheads="1"/>
                  </p:cNvSpPr>
                  <p:nvPr/>
                </p:nvSpPr>
                <p:spPr bwMode="auto">
                  <a:xfrm rot="-2131258">
                    <a:off x="1180" y="3156"/>
                    <a:ext cx="52" cy="437"/>
                  </a:xfrm>
                  <a:prstGeom prst="rect">
                    <a:avLst/>
                  </a:prstGeom>
                  <a:gradFill rotWithShape="0">
                    <a:gsLst>
                      <a:gs pos="0">
                        <a:srgbClr val="969696"/>
                      </a:gs>
                      <a:gs pos="100000">
                        <a:srgbClr val="969696">
                          <a:gamma/>
                          <a:shade val="21176"/>
                          <a:invGamma/>
                        </a:srgbClr>
                      </a:gs>
                    </a:gsLst>
                    <a:lin ang="5400000" scaled="1"/>
                  </a:gra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95263" name="Oval 31"/>
                  <p:cNvSpPr>
                    <a:spLocks noChangeArrowheads="1"/>
                  </p:cNvSpPr>
                  <p:nvPr/>
                </p:nvSpPr>
                <p:spPr bwMode="auto">
                  <a:xfrm>
                    <a:off x="432" y="3504"/>
                    <a:ext cx="240" cy="240"/>
                  </a:xfrm>
                  <a:prstGeom prst="ellipse">
                    <a:avLst/>
                  </a:prstGeom>
                  <a:gradFill rotWithShape="0">
                    <a:gsLst>
                      <a:gs pos="0">
                        <a:srgbClr val="C0C0C0"/>
                      </a:gs>
                      <a:gs pos="100000">
                        <a:srgbClr val="C0C0C0">
                          <a:gamma/>
                          <a:shade val="33333"/>
                          <a:invGamma/>
                        </a:srgbClr>
                      </a:gs>
                    </a:gsLst>
                    <a:lin ang="5400000" scaled="1"/>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b="1"/>
                      <a:t>H</a:t>
                    </a:r>
                  </a:p>
                </p:txBody>
              </p:sp>
              <p:sp>
                <p:nvSpPr>
                  <p:cNvPr id="95264" name="Oval 32"/>
                  <p:cNvSpPr>
                    <a:spLocks noChangeArrowheads="1"/>
                  </p:cNvSpPr>
                  <p:nvPr/>
                </p:nvSpPr>
                <p:spPr bwMode="auto">
                  <a:xfrm>
                    <a:off x="1248" y="3504"/>
                    <a:ext cx="240" cy="240"/>
                  </a:xfrm>
                  <a:prstGeom prst="ellipse">
                    <a:avLst/>
                  </a:prstGeom>
                  <a:gradFill rotWithShape="0">
                    <a:gsLst>
                      <a:gs pos="0">
                        <a:srgbClr val="C0C0C0"/>
                      </a:gs>
                      <a:gs pos="100000">
                        <a:srgbClr val="C0C0C0">
                          <a:gamma/>
                          <a:shade val="33333"/>
                          <a:invGamma/>
                        </a:srgbClr>
                      </a:gs>
                    </a:gsLst>
                    <a:lin ang="5400000" scaled="1"/>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b="1"/>
                      <a:t>H</a:t>
                    </a:r>
                  </a:p>
                </p:txBody>
              </p:sp>
            </p:grpSp>
            <p:sp>
              <p:nvSpPr>
                <p:cNvPr id="95265" name="Line 33"/>
                <p:cNvSpPr>
                  <a:spLocks noChangeShapeType="1"/>
                </p:cNvSpPr>
                <p:nvPr/>
              </p:nvSpPr>
              <p:spPr bwMode="auto">
                <a:xfrm>
                  <a:off x="1008" y="2688"/>
                  <a:ext cx="240" cy="336"/>
                </a:xfrm>
                <a:prstGeom prst="line">
                  <a:avLst/>
                </a:prstGeom>
                <a:noFill/>
                <a:ln w="28575" cap="rnd">
                  <a:solidFill>
                    <a:srgbClr val="009999"/>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sp>
            <p:nvSpPr>
              <p:cNvPr id="95266" name="Text Box 34"/>
              <p:cNvSpPr txBox="1">
                <a:spLocks noChangeArrowheads="1"/>
              </p:cNvSpPr>
              <p:nvPr/>
            </p:nvSpPr>
            <p:spPr bwMode="auto">
              <a:xfrm>
                <a:off x="230" y="3753"/>
                <a:ext cx="272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2000" b="1">
                    <a:solidFill>
                      <a:schemeClr val="bg2"/>
                    </a:solidFill>
                  </a:rPr>
                  <a:t>Hydratation d’un anion et d’un cation</a:t>
                </a:r>
              </a:p>
            </p:txBody>
          </p:sp>
          <p:sp>
            <p:nvSpPr>
              <p:cNvPr id="95267" name="Text Box 35"/>
              <p:cNvSpPr txBox="1">
                <a:spLocks noChangeArrowheads="1"/>
              </p:cNvSpPr>
              <p:nvPr/>
            </p:nvSpPr>
            <p:spPr bwMode="auto">
              <a:xfrm>
                <a:off x="1104" y="3408"/>
                <a:ext cx="35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b="1">
                    <a:solidFill>
                      <a:schemeClr val="bg2"/>
                    </a:solidFill>
                    <a:latin typeface="Symbol" pitchFamily="18" charset="2"/>
                  </a:rPr>
                  <a:t>2d</a:t>
                </a:r>
                <a:r>
                  <a:rPr lang="fr-FR" b="1" baseline="30000">
                    <a:solidFill>
                      <a:schemeClr val="bg2"/>
                    </a:solidFill>
                  </a:rPr>
                  <a:t>-</a:t>
                </a:r>
              </a:p>
            </p:txBody>
          </p:sp>
          <p:sp>
            <p:nvSpPr>
              <p:cNvPr id="95268" name="Text Box 36"/>
              <p:cNvSpPr txBox="1">
                <a:spLocks noChangeArrowheads="1"/>
              </p:cNvSpPr>
              <p:nvPr/>
            </p:nvSpPr>
            <p:spPr bwMode="auto">
              <a:xfrm>
                <a:off x="2496" y="2880"/>
                <a:ext cx="35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b="1">
                    <a:solidFill>
                      <a:schemeClr val="bg2"/>
                    </a:solidFill>
                    <a:latin typeface="Symbol" pitchFamily="18" charset="2"/>
                  </a:rPr>
                  <a:t>2d</a:t>
                </a:r>
                <a:r>
                  <a:rPr lang="fr-FR" b="1" baseline="30000">
                    <a:solidFill>
                      <a:schemeClr val="bg2"/>
                    </a:solidFill>
                  </a:rPr>
                  <a:t>-</a:t>
                </a:r>
              </a:p>
            </p:txBody>
          </p:sp>
          <p:sp>
            <p:nvSpPr>
              <p:cNvPr id="95269" name="Text Box 37"/>
              <p:cNvSpPr txBox="1">
                <a:spLocks noChangeArrowheads="1"/>
              </p:cNvSpPr>
              <p:nvPr/>
            </p:nvSpPr>
            <p:spPr bwMode="auto">
              <a:xfrm>
                <a:off x="1440" y="2832"/>
                <a:ext cx="28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b="1">
                    <a:solidFill>
                      <a:schemeClr val="bg2"/>
                    </a:solidFill>
                    <a:latin typeface="Symbol" pitchFamily="18" charset="2"/>
                  </a:rPr>
                  <a:t>d</a:t>
                </a:r>
                <a:r>
                  <a:rPr lang="fr-FR" b="1" baseline="30000">
                    <a:solidFill>
                      <a:schemeClr val="bg2"/>
                    </a:solidFill>
                  </a:rPr>
                  <a:t>+</a:t>
                </a:r>
              </a:p>
            </p:txBody>
          </p:sp>
        </p:grpSp>
        <p:sp>
          <p:nvSpPr>
            <p:cNvPr id="95270" name="Text Box 38"/>
            <p:cNvSpPr txBox="1">
              <a:spLocks noChangeArrowheads="1"/>
            </p:cNvSpPr>
            <p:nvPr/>
          </p:nvSpPr>
          <p:spPr bwMode="auto">
            <a:xfrm>
              <a:off x="192" y="2832"/>
              <a:ext cx="284" cy="5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b="1">
                  <a:solidFill>
                    <a:schemeClr val="bg2"/>
                  </a:solidFill>
                  <a:latin typeface="Symbol" pitchFamily="18" charset="2"/>
                </a:rPr>
                <a:t>d</a:t>
              </a:r>
              <a:r>
                <a:rPr lang="fr-FR" b="1" baseline="30000">
                  <a:solidFill>
                    <a:schemeClr val="bg2"/>
                  </a:solidFill>
                </a:rPr>
                <a:t>+</a:t>
              </a:r>
            </a:p>
            <a:p>
              <a:endParaRPr lang="fr-FR" sz="2800"/>
            </a:p>
          </p:txBody>
        </p:sp>
      </p:gr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5235"/>
                                        </p:tgtEl>
                                        <p:attrNameLst>
                                          <p:attrName>style.visibility</p:attrName>
                                        </p:attrNameLst>
                                      </p:cBhvr>
                                      <p:to>
                                        <p:strVal val="visible"/>
                                      </p:to>
                                    </p:set>
                                    <p:anim calcmode="lin" valueType="num">
                                      <p:cBhvr additive="base">
                                        <p:cTn id="7" dur="500" fill="hold"/>
                                        <p:tgtEl>
                                          <p:spTgt spid="95235"/>
                                        </p:tgtEl>
                                        <p:attrNameLst>
                                          <p:attrName>ppt_x</p:attrName>
                                        </p:attrNameLst>
                                      </p:cBhvr>
                                      <p:tavLst>
                                        <p:tav tm="0">
                                          <p:val>
                                            <p:strVal val="0-#ppt_w/2"/>
                                          </p:val>
                                        </p:tav>
                                        <p:tav tm="100000">
                                          <p:val>
                                            <p:strVal val="#ppt_x"/>
                                          </p:val>
                                        </p:tav>
                                      </p:tavLst>
                                    </p:anim>
                                    <p:anim calcmode="lin" valueType="num">
                                      <p:cBhvr additive="base">
                                        <p:cTn id="8" dur="500" fill="hold"/>
                                        <p:tgtEl>
                                          <p:spTgt spid="95235"/>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nodeType="clickEffect">
                                  <p:stCondLst>
                                    <p:cond delay="0"/>
                                  </p:stCondLst>
                                  <p:childTnLst>
                                    <p:set>
                                      <p:cBhvr>
                                        <p:cTn id="12" dur="1" fill="hold">
                                          <p:stCondLst>
                                            <p:cond delay="0"/>
                                          </p:stCondLst>
                                        </p:cTn>
                                        <p:tgtEl>
                                          <p:spTgt spid="95236"/>
                                        </p:tgtEl>
                                        <p:attrNameLst>
                                          <p:attrName>style.visibility</p:attrName>
                                        </p:attrNameLst>
                                      </p:cBhvr>
                                      <p:to>
                                        <p:strVal val="visible"/>
                                      </p:to>
                                    </p:set>
                                    <p:anim calcmode="lin" valueType="num">
                                      <p:cBhvr>
                                        <p:cTn id="13" dur="500" fill="hold"/>
                                        <p:tgtEl>
                                          <p:spTgt spid="95236"/>
                                        </p:tgtEl>
                                        <p:attrNameLst>
                                          <p:attrName>ppt_w</p:attrName>
                                        </p:attrNameLst>
                                      </p:cBhvr>
                                      <p:tavLst>
                                        <p:tav tm="0">
                                          <p:val>
                                            <p:fltVal val="0"/>
                                          </p:val>
                                        </p:tav>
                                        <p:tav tm="100000">
                                          <p:val>
                                            <p:strVal val="#ppt_w"/>
                                          </p:val>
                                        </p:tav>
                                      </p:tavLst>
                                    </p:anim>
                                    <p:anim calcmode="lin" valueType="num">
                                      <p:cBhvr>
                                        <p:cTn id="14" dur="500" fill="hold"/>
                                        <p:tgtEl>
                                          <p:spTgt spid="95236"/>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95245"/>
                                        </p:tgtEl>
                                        <p:attrNameLst>
                                          <p:attrName>style.visibility</p:attrName>
                                        </p:attrNameLst>
                                      </p:cBhvr>
                                      <p:to>
                                        <p:strVal val="visible"/>
                                      </p:to>
                                    </p:set>
                                    <p:anim calcmode="lin" valueType="num">
                                      <p:cBhvr additive="base">
                                        <p:cTn id="19" dur="500" fill="hold"/>
                                        <p:tgtEl>
                                          <p:spTgt spid="95245"/>
                                        </p:tgtEl>
                                        <p:attrNameLst>
                                          <p:attrName>ppt_x</p:attrName>
                                        </p:attrNameLst>
                                      </p:cBhvr>
                                      <p:tavLst>
                                        <p:tav tm="0">
                                          <p:val>
                                            <p:strVal val="0-#ppt_w/2"/>
                                          </p:val>
                                        </p:tav>
                                        <p:tav tm="100000">
                                          <p:val>
                                            <p:strVal val="#ppt_x"/>
                                          </p:val>
                                        </p:tav>
                                      </p:tavLst>
                                    </p:anim>
                                    <p:anim calcmode="lin" valueType="num">
                                      <p:cBhvr additive="base">
                                        <p:cTn id="20" dur="500" fill="hold"/>
                                        <p:tgtEl>
                                          <p:spTgt spid="95245"/>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95244"/>
                                        </p:tgtEl>
                                        <p:attrNameLst>
                                          <p:attrName>style.visibility</p:attrName>
                                        </p:attrNameLst>
                                      </p:cBhvr>
                                      <p:to>
                                        <p:strVal val="visible"/>
                                      </p:to>
                                    </p:set>
                                    <p:animEffect transition="in" filter="dissolve">
                                      <p:cBhvr>
                                        <p:cTn id="25" dur="500"/>
                                        <p:tgtEl>
                                          <p:spTgt spid="95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5" grpId="0" autoUpdateAnimBg="0"/>
      <p:bldP spid="95244" grpId="0" autoUpdateAnimBg="0"/>
    </p:bldLst>
  </p:timing>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228600" y="-228600"/>
            <a:ext cx="8686800" cy="990600"/>
          </a:xfrm>
        </p:spPr>
        <p:txBody>
          <a:bodyPr/>
          <a:lstStyle/>
          <a:p>
            <a:r>
              <a:rPr lang="fr-FR" sz="3600">
                <a:solidFill>
                  <a:schemeClr val="tx1"/>
                </a:solidFill>
                <a:latin typeface="Arial" charset="0"/>
              </a:rPr>
              <a:t>    Interaction ion-dipôle : solvatation</a:t>
            </a:r>
          </a:p>
        </p:txBody>
      </p:sp>
      <p:sp>
        <p:nvSpPr>
          <p:cNvPr id="96259" name="Text Box 3"/>
          <p:cNvSpPr txBox="1">
            <a:spLocks noChangeArrowheads="1"/>
          </p:cNvSpPr>
          <p:nvPr/>
        </p:nvSpPr>
        <p:spPr bwMode="auto">
          <a:xfrm>
            <a:off x="228600" y="838200"/>
            <a:ext cx="4572000" cy="2254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a:t>Les cations de petite taille (Li</a:t>
            </a:r>
            <a:r>
              <a:rPr lang="fr-FR" baseline="30000"/>
              <a:t>+</a:t>
            </a:r>
            <a:r>
              <a:rPr lang="fr-FR"/>
              <a:t>) sont fortement solvatés, et leur </a:t>
            </a:r>
          </a:p>
          <a:p>
            <a:r>
              <a:rPr lang="fr-FR"/>
              <a:t>« cortège » de solvatation est important.</a:t>
            </a:r>
            <a:r>
              <a:rPr lang="fr-FR" sz="2300"/>
              <a:t> Les anions sont plus gros et donc moins solvatés. Ils ne forment aucun complexe avec l’eau</a:t>
            </a:r>
          </a:p>
        </p:txBody>
      </p:sp>
      <p:grpSp>
        <p:nvGrpSpPr>
          <p:cNvPr id="96260" name="Group 4"/>
          <p:cNvGrpSpPr>
            <a:grpSpLocks/>
          </p:cNvGrpSpPr>
          <p:nvPr/>
        </p:nvGrpSpPr>
        <p:grpSpPr bwMode="auto">
          <a:xfrm>
            <a:off x="4648200" y="990600"/>
            <a:ext cx="4267200" cy="5680075"/>
            <a:chOff x="2928" y="624"/>
            <a:chExt cx="2688" cy="3578"/>
          </a:xfrm>
        </p:grpSpPr>
        <p:pic>
          <p:nvPicPr>
            <p:cNvPr id="9626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8" y="624"/>
              <a:ext cx="2688" cy="1584"/>
            </a:xfrm>
            <a:prstGeom prst="rect">
              <a:avLst/>
            </a:prstGeom>
            <a:solidFill>
              <a:srgbClr val="EAEAEA"/>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6262" name="Text Box 6"/>
            <p:cNvSpPr txBox="1">
              <a:spLocks noChangeArrowheads="1"/>
            </p:cNvSpPr>
            <p:nvPr/>
          </p:nvSpPr>
          <p:spPr bwMode="auto">
            <a:xfrm>
              <a:off x="2976" y="2304"/>
              <a:ext cx="2603" cy="18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a:t>Chaque ion solvaté s’entoure statistiquement d’ions de charge opposée solvatés</a:t>
              </a:r>
            </a:p>
            <a:p>
              <a:r>
                <a:rPr lang="fr-FR"/>
                <a:t>A distance égale, l’attraction entre deux ions est 80 fois plus faible dans l’eau que dans le vide. Les ions n’ont plus tendance à s’y regrouper</a:t>
              </a:r>
            </a:p>
          </p:txBody>
        </p:sp>
      </p:grpSp>
      <p:sp>
        <p:nvSpPr>
          <p:cNvPr id="96263" name="Text Box 7"/>
          <p:cNvSpPr txBox="1">
            <a:spLocks noChangeArrowheads="1"/>
          </p:cNvSpPr>
          <p:nvPr/>
        </p:nvSpPr>
        <p:spPr bwMode="auto">
          <a:xfrm>
            <a:off x="669925" y="5951538"/>
            <a:ext cx="1841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fr-FR" sz="2000" b="1">
              <a:solidFill>
                <a:schemeClr val="bg2"/>
              </a:solidFill>
              <a:latin typeface="Symbol" pitchFamily="18" charset="2"/>
            </a:endParaRPr>
          </a:p>
          <a:p>
            <a:endParaRPr lang="fr-FR" sz="2000" b="1">
              <a:solidFill>
                <a:schemeClr val="bg2"/>
              </a:solidFill>
            </a:endParaRPr>
          </a:p>
        </p:txBody>
      </p:sp>
      <p:grpSp>
        <p:nvGrpSpPr>
          <p:cNvPr id="96264" name="Group 8"/>
          <p:cNvGrpSpPr>
            <a:grpSpLocks/>
          </p:cNvGrpSpPr>
          <p:nvPr/>
        </p:nvGrpSpPr>
        <p:grpSpPr bwMode="auto">
          <a:xfrm>
            <a:off x="152400" y="3429000"/>
            <a:ext cx="4414838" cy="1825625"/>
            <a:chOff x="86" y="2249"/>
            <a:chExt cx="2781" cy="1150"/>
          </a:xfrm>
        </p:grpSpPr>
        <p:sp>
          <p:nvSpPr>
            <p:cNvPr id="96265" name="Rectangle 9"/>
            <p:cNvSpPr>
              <a:spLocks noChangeArrowheads="1"/>
            </p:cNvSpPr>
            <p:nvPr/>
          </p:nvSpPr>
          <p:spPr bwMode="auto">
            <a:xfrm>
              <a:off x="96" y="2256"/>
              <a:ext cx="2736" cy="1104"/>
            </a:xfrm>
            <a:prstGeom prst="rect">
              <a:avLst/>
            </a:prstGeom>
            <a:solidFill>
              <a:srgbClr val="CCFFCC"/>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800">
                <a:solidFill>
                  <a:schemeClr val="bg2"/>
                </a:solidFill>
              </a:endParaRPr>
            </a:p>
          </p:txBody>
        </p:sp>
        <p:grpSp>
          <p:nvGrpSpPr>
            <p:cNvPr id="96266" name="Group 10"/>
            <p:cNvGrpSpPr>
              <a:grpSpLocks/>
            </p:cNvGrpSpPr>
            <p:nvPr/>
          </p:nvGrpSpPr>
          <p:grpSpPr bwMode="auto">
            <a:xfrm>
              <a:off x="672" y="2736"/>
              <a:ext cx="1190" cy="663"/>
              <a:chOff x="672" y="2736"/>
              <a:chExt cx="1190" cy="663"/>
            </a:xfrm>
          </p:grpSpPr>
          <p:sp>
            <p:nvSpPr>
              <p:cNvPr id="96267" name="Oval 11"/>
              <p:cNvSpPr>
                <a:spLocks noChangeArrowheads="1"/>
              </p:cNvSpPr>
              <p:nvPr/>
            </p:nvSpPr>
            <p:spPr bwMode="auto">
              <a:xfrm>
                <a:off x="683" y="2965"/>
                <a:ext cx="280" cy="296"/>
              </a:xfrm>
              <a:prstGeom prst="ellipse">
                <a:avLst/>
              </a:prstGeom>
              <a:gradFill rotWithShape="0">
                <a:gsLst>
                  <a:gs pos="0">
                    <a:srgbClr val="3366FF">
                      <a:gamma/>
                      <a:shade val="27451"/>
                      <a:invGamma/>
                    </a:srgbClr>
                  </a:gs>
                  <a:gs pos="50000">
                    <a:srgbClr val="3366FF"/>
                  </a:gs>
                  <a:gs pos="100000">
                    <a:srgbClr val="3366FF">
                      <a:gamma/>
                      <a:shade val="27451"/>
                      <a:invGamma/>
                    </a:srgbClr>
                  </a:gs>
                </a:gsLst>
                <a:lin ang="5400000" scaled="1"/>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nvGrpSpPr>
              <p:cNvPr id="96268" name="Group 12"/>
              <p:cNvGrpSpPr>
                <a:grpSpLocks/>
              </p:cNvGrpSpPr>
              <p:nvPr/>
            </p:nvGrpSpPr>
            <p:grpSpPr bwMode="auto">
              <a:xfrm>
                <a:off x="1248" y="2784"/>
                <a:ext cx="614" cy="615"/>
                <a:chOff x="1248" y="2784"/>
                <a:chExt cx="614" cy="615"/>
              </a:xfrm>
            </p:grpSpPr>
            <p:sp>
              <p:nvSpPr>
                <p:cNvPr id="96269" name="Line 13"/>
                <p:cNvSpPr>
                  <a:spLocks noChangeShapeType="1"/>
                </p:cNvSpPr>
                <p:nvPr/>
              </p:nvSpPr>
              <p:spPr bwMode="auto">
                <a:xfrm flipH="1">
                  <a:off x="1488" y="2928"/>
                  <a:ext cx="138" cy="107"/>
                </a:xfrm>
                <a:prstGeom prst="line">
                  <a:avLst/>
                </a:prstGeom>
                <a:noFill/>
                <a:ln w="28575">
                  <a:solidFill>
                    <a:schemeClr val="bg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96270" name="Line 14"/>
                <p:cNvSpPr>
                  <a:spLocks noChangeShapeType="1"/>
                </p:cNvSpPr>
                <p:nvPr/>
              </p:nvSpPr>
              <p:spPr bwMode="auto">
                <a:xfrm>
                  <a:off x="1480" y="3155"/>
                  <a:ext cx="138" cy="109"/>
                </a:xfrm>
                <a:prstGeom prst="line">
                  <a:avLst/>
                </a:prstGeom>
                <a:noFill/>
                <a:ln w="28575">
                  <a:solidFill>
                    <a:schemeClr val="bg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96271" name="Text Box 15"/>
                <p:cNvSpPr txBox="1">
                  <a:spLocks noChangeArrowheads="1"/>
                </p:cNvSpPr>
                <p:nvPr/>
              </p:nvSpPr>
              <p:spPr bwMode="auto">
                <a:xfrm>
                  <a:off x="1584" y="2784"/>
                  <a:ext cx="278"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2800">
                      <a:solidFill>
                        <a:schemeClr val="bg2"/>
                      </a:solidFill>
                    </a:rPr>
                    <a:t>H</a:t>
                  </a:r>
                </a:p>
              </p:txBody>
            </p:sp>
            <p:sp>
              <p:nvSpPr>
                <p:cNvPr id="96272" name="Text Box 16"/>
                <p:cNvSpPr txBox="1">
                  <a:spLocks noChangeArrowheads="1"/>
                </p:cNvSpPr>
                <p:nvPr/>
              </p:nvSpPr>
              <p:spPr bwMode="auto">
                <a:xfrm>
                  <a:off x="1584" y="3072"/>
                  <a:ext cx="27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2800">
                      <a:solidFill>
                        <a:schemeClr val="bg2"/>
                      </a:solidFill>
                    </a:rPr>
                    <a:t>H</a:t>
                  </a:r>
                </a:p>
              </p:txBody>
            </p:sp>
            <p:sp>
              <p:nvSpPr>
                <p:cNvPr id="96273" name="Text Box 17"/>
                <p:cNvSpPr txBox="1">
                  <a:spLocks noChangeArrowheads="1"/>
                </p:cNvSpPr>
                <p:nvPr/>
              </p:nvSpPr>
              <p:spPr bwMode="auto">
                <a:xfrm>
                  <a:off x="1248" y="2928"/>
                  <a:ext cx="278" cy="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2800">
                      <a:solidFill>
                        <a:schemeClr val="bg2"/>
                      </a:solidFill>
                    </a:rPr>
                    <a:t>O</a:t>
                  </a:r>
                </a:p>
              </p:txBody>
            </p:sp>
          </p:grpSp>
          <p:sp>
            <p:nvSpPr>
              <p:cNvPr id="96274" name="Line 18"/>
              <p:cNvSpPr>
                <a:spLocks noChangeShapeType="1"/>
              </p:cNvSpPr>
              <p:nvPr/>
            </p:nvSpPr>
            <p:spPr bwMode="auto">
              <a:xfrm>
                <a:off x="1009" y="3084"/>
                <a:ext cx="234" cy="0"/>
              </a:xfrm>
              <a:prstGeom prst="line">
                <a:avLst/>
              </a:prstGeom>
              <a:noFill/>
              <a:ln w="38100">
                <a:solidFill>
                  <a:srgbClr val="000000"/>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96275" name="Text Box 19"/>
              <p:cNvSpPr txBox="1">
                <a:spLocks noChangeArrowheads="1"/>
              </p:cNvSpPr>
              <p:nvPr/>
            </p:nvSpPr>
            <p:spPr bwMode="auto">
              <a:xfrm>
                <a:off x="672" y="2736"/>
                <a:ext cx="4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solidFill>
                      <a:schemeClr val="bg2"/>
                    </a:solidFill>
                  </a:rPr>
                  <a:t>M</a:t>
                </a:r>
                <a:r>
                  <a:rPr lang="fr-FR" baseline="30000">
                    <a:solidFill>
                      <a:schemeClr val="bg2"/>
                    </a:solidFill>
                  </a:rPr>
                  <a:t>n+</a:t>
                </a:r>
              </a:p>
            </p:txBody>
          </p:sp>
        </p:grpSp>
        <p:sp>
          <p:nvSpPr>
            <p:cNvPr id="96276" name="Text Box 20"/>
            <p:cNvSpPr txBox="1">
              <a:spLocks noChangeArrowheads="1"/>
            </p:cNvSpPr>
            <p:nvPr/>
          </p:nvSpPr>
          <p:spPr bwMode="auto">
            <a:xfrm>
              <a:off x="1248" y="2736"/>
              <a:ext cx="254" cy="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b="1">
                  <a:solidFill>
                    <a:schemeClr val="bg2"/>
                  </a:solidFill>
                  <a:latin typeface="Symbol" pitchFamily="18" charset="2"/>
                </a:rPr>
                <a:t>d</a:t>
              </a:r>
              <a:r>
                <a:rPr lang="fr-FR" b="1" baseline="30000">
                  <a:solidFill>
                    <a:schemeClr val="bg2"/>
                  </a:solidFill>
                </a:rPr>
                <a:t>-</a:t>
              </a:r>
            </a:p>
          </p:txBody>
        </p:sp>
        <p:sp>
          <p:nvSpPr>
            <p:cNvPr id="96277" name="Text Box 21"/>
            <p:cNvSpPr txBox="1">
              <a:spLocks noChangeArrowheads="1"/>
            </p:cNvSpPr>
            <p:nvPr/>
          </p:nvSpPr>
          <p:spPr bwMode="auto">
            <a:xfrm>
              <a:off x="86" y="2249"/>
              <a:ext cx="2781"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2200" b="1">
                  <a:solidFill>
                    <a:schemeClr val="bg2"/>
                  </a:solidFill>
                </a:rPr>
                <a:t>L’énergie de solvatation</a:t>
              </a:r>
              <a:r>
                <a:rPr lang="fr-FR" sz="2200"/>
                <a:t> </a:t>
              </a:r>
              <a:r>
                <a:rPr lang="fr-FR" sz="2200" b="1">
                  <a:solidFill>
                    <a:schemeClr val="bg2"/>
                  </a:solidFill>
                </a:rPr>
                <a:t>dépend de </a:t>
              </a:r>
            </a:p>
            <a:p>
              <a:r>
                <a:rPr lang="fr-FR" sz="2200" b="1">
                  <a:solidFill>
                    <a:schemeClr val="bg2"/>
                  </a:solidFill>
                </a:rPr>
                <a:t>la charge et de la taille de l’ion :</a:t>
              </a:r>
            </a:p>
          </p:txBody>
        </p:sp>
      </p:grpSp>
      <p:graphicFrame>
        <p:nvGraphicFramePr>
          <p:cNvPr id="96278" name="Group 22"/>
          <p:cNvGraphicFramePr>
            <a:graphicFrameLocks noGrp="1"/>
          </p:cNvGraphicFramePr>
          <p:nvPr/>
        </p:nvGraphicFramePr>
        <p:xfrm>
          <a:off x="152400" y="5334000"/>
          <a:ext cx="4343400" cy="1493520"/>
        </p:xfrm>
        <a:graphic>
          <a:graphicData uri="http://schemas.openxmlformats.org/drawingml/2006/table">
            <a:tbl>
              <a:tblPr/>
              <a:tblGrid>
                <a:gridCol w="1371600"/>
                <a:gridCol w="990600"/>
                <a:gridCol w="990600"/>
                <a:gridCol w="990600"/>
              </a:tblGrid>
              <a:tr h="4333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smtClean="0">
                          <a:ln>
                            <a:noFill/>
                          </a:ln>
                          <a:solidFill>
                            <a:schemeClr val="bg2"/>
                          </a:solidFill>
                          <a:effectLst/>
                          <a:latin typeface="Times New Roman" pitchFamily="18" charset="0"/>
                        </a:rPr>
                        <a:t>ion</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B2B2B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800" b="0" i="0" u="none" strike="noStrike" cap="none" normalizeH="0" baseline="0" smtClean="0">
                          <a:ln>
                            <a:noFill/>
                          </a:ln>
                          <a:solidFill>
                            <a:schemeClr val="bg2"/>
                          </a:solidFill>
                          <a:effectLst/>
                          <a:latin typeface="Times New Roman" pitchFamily="18" charset="0"/>
                        </a:rPr>
                        <a:t>  Na</a:t>
                      </a:r>
                      <a:r>
                        <a:rPr kumimoji="0" lang="fr-FR" sz="2800" b="0" i="0" u="none" strike="noStrike" cap="none" normalizeH="0" baseline="30000" smtClean="0">
                          <a:ln>
                            <a:noFill/>
                          </a:ln>
                          <a:solidFill>
                            <a:schemeClr val="bg2"/>
                          </a:solidFill>
                          <a:effectLst/>
                          <a:latin typeface="Times New Roman" pitchFamily="18" charset="0"/>
                        </a:rPr>
                        <a:t>+</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B2B2B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800" b="0" i="0" u="none" strike="noStrike" cap="none" normalizeH="0" baseline="0" smtClean="0">
                          <a:ln>
                            <a:noFill/>
                          </a:ln>
                          <a:solidFill>
                            <a:schemeClr val="bg2"/>
                          </a:solidFill>
                          <a:effectLst/>
                          <a:latin typeface="Times New Roman" pitchFamily="18" charset="0"/>
                        </a:rPr>
                        <a:t>  Cl</a:t>
                      </a:r>
                      <a:r>
                        <a:rPr kumimoji="0" lang="fr-FR" sz="2800" b="0" i="0" u="none" strike="noStrike" cap="none" normalizeH="0" baseline="30000" smtClean="0">
                          <a:ln>
                            <a:noFill/>
                          </a:ln>
                          <a:solidFill>
                            <a:schemeClr val="bg2"/>
                          </a:solidFill>
                          <a:effectLst/>
                          <a:latin typeface="Times New Roman" pitchFamily="18" charset="0"/>
                        </a:rPr>
                        <a:t>-</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B2B2B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800" b="0" i="0" u="none" strike="noStrike" cap="none" normalizeH="0" baseline="0" smtClean="0">
                          <a:ln>
                            <a:noFill/>
                          </a:ln>
                          <a:solidFill>
                            <a:schemeClr val="bg2"/>
                          </a:solidFill>
                          <a:effectLst/>
                          <a:latin typeface="Times New Roman" pitchFamily="18" charset="0"/>
                        </a:rPr>
                        <a:t>Mg</a:t>
                      </a:r>
                      <a:r>
                        <a:rPr kumimoji="0" lang="fr-FR" sz="2800" b="0" i="0" u="none" strike="noStrike" cap="none" normalizeH="0" baseline="30000" smtClean="0">
                          <a:ln>
                            <a:noFill/>
                          </a:ln>
                          <a:solidFill>
                            <a:schemeClr val="bg2"/>
                          </a:solidFill>
                          <a:effectLst/>
                          <a:latin typeface="Times New Roman" pitchFamily="18" charset="0"/>
                        </a:rPr>
                        <a:t>2+</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B2B2B2"/>
                    </a:solidFill>
                  </a:tcPr>
                </a:tc>
              </a:tr>
              <a:tr h="3968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200" b="1" i="0" u="none" strike="noStrike" cap="none" normalizeH="0" baseline="0" smtClean="0">
                          <a:ln>
                            <a:noFill/>
                          </a:ln>
                          <a:solidFill>
                            <a:schemeClr val="bg2"/>
                          </a:solidFill>
                          <a:effectLst/>
                          <a:latin typeface="Times New Roman" pitchFamily="18" charset="0"/>
                        </a:rPr>
                        <a:t>Taille </a:t>
                      </a:r>
                      <a:r>
                        <a:rPr kumimoji="0" lang="fr-FR" sz="2800" b="1" i="0" u="none" strike="noStrike" cap="none" normalizeH="0" baseline="-25000" smtClean="0">
                          <a:ln>
                            <a:noFill/>
                          </a:ln>
                          <a:solidFill>
                            <a:schemeClr val="bg2"/>
                          </a:solidFill>
                          <a:effectLst/>
                          <a:latin typeface="Times New Roman" pitchFamily="18" charset="0"/>
                        </a:rPr>
                        <a:t>pm</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B2B2B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400" b="1" i="0" u="none" strike="noStrike" cap="none" normalizeH="0" baseline="0" smtClean="0">
                          <a:ln>
                            <a:noFill/>
                          </a:ln>
                          <a:solidFill>
                            <a:schemeClr val="bg2"/>
                          </a:solidFill>
                          <a:effectLst/>
                          <a:latin typeface="Times New Roman" pitchFamily="18" charset="0"/>
                        </a:rPr>
                        <a:t>   102</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B2B2B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400" b="1" i="0" u="none" strike="noStrike" cap="none" normalizeH="0" baseline="0" smtClean="0">
                          <a:ln>
                            <a:noFill/>
                          </a:ln>
                          <a:solidFill>
                            <a:schemeClr val="bg2"/>
                          </a:solidFill>
                          <a:effectLst/>
                          <a:latin typeface="Times New Roman" pitchFamily="18" charset="0"/>
                        </a:rPr>
                        <a:t>  182</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B2B2B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400" b="1" i="0" u="none" strike="noStrike" cap="none" normalizeH="0" baseline="0" smtClean="0">
                          <a:ln>
                            <a:noFill/>
                          </a:ln>
                          <a:solidFill>
                            <a:schemeClr val="bg2"/>
                          </a:solidFill>
                          <a:effectLst/>
                          <a:latin typeface="Times New Roman" pitchFamily="18" charset="0"/>
                        </a:rPr>
                        <a:t>  72</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B2B2B2"/>
                    </a:solidFill>
                  </a:tcPr>
                </a:tc>
              </a:tr>
              <a:tr h="4238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smtClean="0">
                          <a:ln>
                            <a:noFill/>
                          </a:ln>
                          <a:solidFill>
                            <a:schemeClr val="bg2"/>
                          </a:solidFill>
                          <a:effectLst/>
                          <a:latin typeface="Times New Roman" pitchFamily="18" charset="0"/>
                        </a:rPr>
                        <a:t>E </a:t>
                      </a:r>
                      <a:r>
                        <a:rPr kumimoji="0" lang="fr-FR" sz="2800" b="1" i="0" u="none" strike="noStrike" cap="none" normalizeH="0" baseline="-25000" smtClean="0">
                          <a:ln>
                            <a:noFill/>
                          </a:ln>
                          <a:solidFill>
                            <a:schemeClr val="bg2"/>
                          </a:solidFill>
                          <a:effectLst/>
                          <a:latin typeface="Times New Roman" pitchFamily="18" charset="0"/>
                        </a:rPr>
                        <a:t>kJ/mol</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rgbClr val="B2B2B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400" b="1" i="0" u="none" strike="noStrike" cap="none" normalizeH="0" baseline="0" smtClean="0">
                          <a:ln>
                            <a:noFill/>
                          </a:ln>
                          <a:solidFill>
                            <a:schemeClr val="bg2"/>
                          </a:solidFill>
                          <a:effectLst/>
                          <a:latin typeface="Times New Roman" pitchFamily="18" charset="0"/>
                        </a:rPr>
                        <a:t>- 405</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rgbClr val="B2B2B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400" b="1" i="0" u="none" strike="noStrike" cap="none" normalizeH="0" baseline="0" smtClean="0">
                          <a:ln>
                            <a:noFill/>
                          </a:ln>
                          <a:solidFill>
                            <a:schemeClr val="bg2"/>
                          </a:solidFill>
                          <a:effectLst/>
                          <a:latin typeface="Times New Roman" pitchFamily="18" charset="0"/>
                        </a:rPr>
                        <a:t>- 160</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rgbClr val="B2B2B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400" b="1" i="0" u="none" strike="noStrike" cap="none" normalizeH="0" baseline="0" smtClean="0">
                          <a:ln>
                            <a:noFill/>
                          </a:ln>
                          <a:solidFill>
                            <a:schemeClr val="bg2"/>
                          </a:solidFill>
                          <a:effectLst/>
                          <a:latin typeface="Times New Roman" pitchFamily="18" charset="0"/>
                        </a:rPr>
                        <a:t>- 1920</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rgbClr val="B2B2B2"/>
                    </a:solidFill>
                  </a:tcPr>
                </a:tc>
              </a:tr>
            </a:tbl>
          </a:graphicData>
        </a:graphic>
      </p:graphicFrame>
    </p:spTree>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6259"/>
                                        </p:tgtEl>
                                        <p:attrNameLst>
                                          <p:attrName>style.visibility</p:attrName>
                                        </p:attrNameLst>
                                      </p:cBhvr>
                                      <p:to>
                                        <p:strVal val="visible"/>
                                      </p:to>
                                    </p:set>
                                    <p:animEffect transition="in" filter="checkerboard(across)">
                                      <p:cBhvr>
                                        <p:cTn id="7" dur="500"/>
                                        <p:tgtEl>
                                          <p:spTgt spid="9625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16" fill="hold" nodeType="clickEffect">
                                  <p:stCondLst>
                                    <p:cond delay="0"/>
                                  </p:stCondLst>
                                  <p:childTnLst>
                                    <p:set>
                                      <p:cBhvr>
                                        <p:cTn id="11" dur="1" fill="hold">
                                          <p:stCondLst>
                                            <p:cond delay="0"/>
                                          </p:stCondLst>
                                        </p:cTn>
                                        <p:tgtEl>
                                          <p:spTgt spid="96264"/>
                                        </p:tgtEl>
                                        <p:attrNameLst>
                                          <p:attrName>style.visibility</p:attrName>
                                        </p:attrNameLst>
                                      </p:cBhvr>
                                      <p:to>
                                        <p:strVal val="visible"/>
                                      </p:to>
                                    </p:set>
                                    <p:anim calcmode="lin" valueType="num">
                                      <p:cBhvr>
                                        <p:cTn id="12" dur="500" fill="hold"/>
                                        <p:tgtEl>
                                          <p:spTgt spid="96264"/>
                                        </p:tgtEl>
                                        <p:attrNameLst>
                                          <p:attrName>ppt_w</p:attrName>
                                        </p:attrNameLst>
                                      </p:cBhvr>
                                      <p:tavLst>
                                        <p:tav tm="0">
                                          <p:val>
                                            <p:fltVal val="0"/>
                                          </p:val>
                                        </p:tav>
                                        <p:tav tm="100000">
                                          <p:val>
                                            <p:strVal val="#ppt_w"/>
                                          </p:val>
                                        </p:tav>
                                      </p:tavLst>
                                    </p:anim>
                                    <p:anim calcmode="lin" valueType="num">
                                      <p:cBhvr>
                                        <p:cTn id="13" dur="500" fill="hold"/>
                                        <p:tgtEl>
                                          <p:spTgt spid="96264"/>
                                        </p:tgtEl>
                                        <p:attrNameLst>
                                          <p:attrName>ppt_h</p:attrName>
                                        </p:attrNameLst>
                                      </p:cBhvr>
                                      <p:tavLst>
                                        <p:tav tm="0">
                                          <p:val>
                                            <p:fltVal val="0"/>
                                          </p:val>
                                        </p:tav>
                                        <p:tav tm="100000">
                                          <p:val>
                                            <p:strVal val="#ppt_h"/>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3" presetClass="entr" presetSubtype="16" fill="hold" nodeType="clickEffect">
                                  <p:stCondLst>
                                    <p:cond delay="0"/>
                                  </p:stCondLst>
                                  <p:childTnLst>
                                    <p:set>
                                      <p:cBhvr>
                                        <p:cTn id="17" dur="1" fill="hold">
                                          <p:stCondLst>
                                            <p:cond delay="0"/>
                                          </p:stCondLst>
                                        </p:cTn>
                                        <p:tgtEl>
                                          <p:spTgt spid="96278"/>
                                        </p:tgtEl>
                                        <p:attrNameLst>
                                          <p:attrName>style.visibility</p:attrName>
                                        </p:attrNameLst>
                                      </p:cBhvr>
                                      <p:to>
                                        <p:strVal val="visible"/>
                                      </p:to>
                                    </p:set>
                                    <p:anim calcmode="lin" valueType="num">
                                      <p:cBhvr>
                                        <p:cTn id="18" dur="500" fill="hold"/>
                                        <p:tgtEl>
                                          <p:spTgt spid="96278"/>
                                        </p:tgtEl>
                                        <p:attrNameLst>
                                          <p:attrName>ppt_w</p:attrName>
                                        </p:attrNameLst>
                                      </p:cBhvr>
                                      <p:tavLst>
                                        <p:tav tm="0">
                                          <p:val>
                                            <p:fltVal val="0"/>
                                          </p:val>
                                        </p:tav>
                                        <p:tav tm="100000">
                                          <p:val>
                                            <p:strVal val="#ppt_w"/>
                                          </p:val>
                                        </p:tav>
                                      </p:tavLst>
                                    </p:anim>
                                    <p:anim calcmode="lin" valueType="num">
                                      <p:cBhvr>
                                        <p:cTn id="19" dur="500" fill="hold"/>
                                        <p:tgtEl>
                                          <p:spTgt spid="96278"/>
                                        </p:tgtEl>
                                        <p:attrNameLst>
                                          <p:attrName>ppt_h</p:attrName>
                                        </p:attrNameLst>
                                      </p:cBhvr>
                                      <p:tavLst>
                                        <p:tav tm="0">
                                          <p:val>
                                            <p:fltVal val="0"/>
                                          </p:val>
                                        </p:tav>
                                        <p:tav tm="100000">
                                          <p:val>
                                            <p:strVal val="#ppt_h"/>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3" presetClass="entr" presetSubtype="16" fill="hold" nodeType="clickEffect">
                                  <p:stCondLst>
                                    <p:cond delay="0"/>
                                  </p:stCondLst>
                                  <p:childTnLst>
                                    <p:set>
                                      <p:cBhvr>
                                        <p:cTn id="23" dur="1" fill="hold">
                                          <p:stCondLst>
                                            <p:cond delay="0"/>
                                          </p:stCondLst>
                                        </p:cTn>
                                        <p:tgtEl>
                                          <p:spTgt spid="96260"/>
                                        </p:tgtEl>
                                        <p:attrNameLst>
                                          <p:attrName>style.visibility</p:attrName>
                                        </p:attrNameLst>
                                      </p:cBhvr>
                                      <p:to>
                                        <p:strVal val="visible"/>
                                      </p:to>
                                    </p:set>
                                    <p:anim calcmode="lin" valueType="num">
                                      <p:cBhvr>
                                        <p:cTn id="24" dur="500" fill="hold"/>
                                        <p:tgtEl>
                                          <p:spTgt spid="96260"/>
                                        </p:tgtEl>
                                        <p:attrNameLst>
                                          <p:attrName>ppt_w</p:attrName>
                                        </p:attrNameLst>
                                      </p:cBhvr>
                                      <p:tavLst>
                                        <p:tav tm="0">
                                          <p:val>
                                            <p:fltVal val="0"/>
                                          </p:val>
                                        </p:tav>
                                        <p:tav tm="100000">
                                          <p:val>
                                            <p:strVal val="#ppt_w"/>
                                          </p:val>
                                        </p:tav>
                                      </p:tavLst>
                                    </p:anim>
                                    <p:anim calcmode="lin" valueType="num">
                                      <p:cBhvr>
                                        <p:cTn id="25" dur="500" fill="hold"/>
                                        <p:tgtEl>
                                          <p:spTgt spid="9626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9" grpId="0" autoUpdateAnimBg="0"/>
    </p:bldLst>
  </p:timing>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533400" y="-152400"/>
            <a:ext cx="8081963" cy="990600"/>
          </a:xfrm>
        </p:spPr>
        <p:txBody>
          <a:bodyPr/>
          <a:lstStyle/>
          <a:p>
            <a:r>
              <a:rPr lang="fr-FR" sz="3600">
                <a:solidFill>
                  <a:srgbClr val="00FFFF"/>
                </a:solidFill>
                <a:latin typeface="Arial" charset="0"/>
              </a:rPr>
              <a:t>     Interactions entre dipôles</a:t>
            </a:r>
          </a:p>
        </p:txBody>
      </p:sp>
      <p:sp>
        <p:nvSpPr>
          <p:cNvPr id="97283" name="Text Box 3"/>
          <p:cNvSpPr txBox="1">
            <a:spLocks noChangeArrowheads="1"/>
          </p:cNvSpPr>
          <p:nvPr/>
        </p:nvSpPr>
        <p:spPr bwMode="auto">
          <a:xfrm>
            <a:off x="817563" y="5867400"/>
            <a:ext cx="7640637" cy="701675"/>
          </a:xfrm>
          <a:prstGeom prst="rect">
            <a:avLst/>
          </a:prstGeom>
          <a:solidFill>
            <a:schemeClr val="accent1"/>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2000"/>
              <a:t>A courte distance, les forces attractives de Van Der Waals, généralement </a:t>
            </a:r>
          </a:p>
          <a:p>
            <a:r>
              <a:rPr lang="fr-FR" sz="2000"/>
              <a:t>en 1/r</a:t>
            </a:r>
            <a:r>
              <a:rPr lang="fr-FR" sz="2000" baseline="30000"/>
              <a:t>7</a:t>
            </a:r>
            <a:r>
              <a:rPr lang="fr-FR" sz="2000"/>
              <a:t>, sont concurrencées par des  forces répulsives en 1/r</a:t>
            </a:r>
            <a:r>
              <a:rPr lang="fr-FR" sz="2000" baseline="30000"/>
              <a:t>12</a:t>
            </a:r>
            <a:endParaRPr lang="fr-FR" sz="2000"/>
          </a:p>
        </p:txBody>
      </p:sp>
      <p:grpSp>
        <p:nvGrpSpPr>
          <p:cNvPr id="97284" name="Group 4"/>
          <p:cNvGrpSpPr>
            <a:grpSpLocks/>
          </p:cNvGrpSpPr>
          <p:nvPr/>
        </p:nvGrpSpPr>
        <p:grpSpPr bwMode="auto">
          <a:xfrm>
            <a:off x="685800" y="914400"/>
            <a:ext cx="7924800" cy="4876800"/>
            <a:chOff x="432" y="576"/>
            <a:chExt cx="4992" cy="3072"/>
          </a:xfrm>
        </p:grpSpPr>
        <p:grpSp>
          <p:nvGrpSpPr>
            <p:cNvPr id="97285" name="Group 5"/>
            <p:cNvGrpSpPr>
              <a:grpSpLocks/>
            </p:cNvGrpSpPr>
            <p:nvPr/>
          </p:nvGrpSpPr>
          <p:grpSpPr bwMode="auto">
            <a:xfrm>
              <a:off x="432" y="576"/>
              <a:ext cx="4992" cy="3072"/>
              <a:chOff x="384" y="768"/>
              <a:chExt cx="5040" cy="3072"/>
            </a:xfrm>
          </p:grpSpPr>
          <p:pic>
            <p:nvPicPr>
              <p:cNvPr id="9728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 y="768"/>
                <a:ext cx="5040" cy="3072"/>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7287" name="Rectangle 7"/>
              <p:cNvSpPr>
                <a:spLocks noChangeArrowheads="1"/>
              </p:cNvSpPr>
              <p:nvPr/>
            </p:nvSpPr>
            <p:spPr bwMode="auto">
              <a:xfrm>
                <a:off x="3552" y="2208"/>
                <a:ext cx="1680" cy="240"/>
              </a:xfrm>
              <a:prstGeom prst="rect">
                <a:avLst/>
              </a:prstGeom>
              <a:solidFill>
                <a:schemeClr val="bg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FR" sz="1800" b="1">
                    <a:solidFill>
                      <a:schemeClr val="bg2"/>
                    </a:solidFill>
                  </a:rPr>
                  <a:t>Distance entre les dipôles</a:t>
                </a:r>
              </a:p>
            </p:txBody>
          </p:sp>
          <p:sp>
            <p:nvSpPr>
              <p:cNvPr id="97288" name="Rectangle 8"/>
              <p:cNvSpPr>
                <a:spLocks noChangeArrowheads="1"/>
              </p:cNvSpPr>
              <p:nvPr/>
            </p:nvSpPr>
            <p:spPr bwMode="auto">
              <a:xfrm>
                <a:off x="1584" y="1344"/>
                <a:ext cx="1392" cy="192"/>
              </a:xfrm>
              <a:prstGeom prst="rect">
                <a:avLst/>
              </a:prstGeom>
              <a:solidFill>
                <a:schemeClr val="bg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FR" sz="1800" b="1">
                    <a:solidFill>
                      <a:schemeClr val="bg2"/>
                    </a:solidFill>
                  </a:rPr>
                  <a:t> Énergie potentielle</a:t>
                </a:r>
              </a:p>
            </p:txBody>
          </p:sp>
          <p:sp>
            <p:nvSpPr>
              <p:cNvPr id="97289" name="Rectangle 9"/>
              <p:cNvSpPr>
                <a:spLocks noChangeArrowheads="1"/>
              </p:cNvSpPr>
              <p:nvPr/>
            </p:nvSpPr>
            <p:spPr bwMode="auto">
              <a:xfrm>
                <a:off x="1728" y="1920"/>
                <a:ext cx="1152" cy="336"/>
              </a:xfrm>
              <a:prstGeom prst="rect">
                <a:avLst/>
              </a:prstGeom>
              <a:solidFill>
                <a:schemeClr val="bg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fr-FR" sz="1800" b="1">
                  <a:solidFill>
                    <a:schemeClr val="bg2"/>
                  </a:solidFill>
                </a:endParaRPr>
              </a:p>
              <a:p>
                <a:pPr algn="ctr"/>
                <a:r>
                  <a:rPr lang="fr-FR" b="1"/>
                  <a:t>Répulsion</a:t>
                </a:r>
              </a:p>
              <a:p>
                <a:pPr algn="ctr"/>
                <a:endParaRPr lang="fr-FR" sz="2800"/>
              </a:p>
            </p:txBody>
          </p:sp>
          <p:sp>
            <p:nvSpPr>
              <p:cNvPr id="97290" name="Rectangle 10"/>
              <p:cNvSpPr>
                <a:spLocks noChangeArrowheads="1"/>
              </p:cNvSpPr>
              <p:nvPr/>
            </p:nvSpPr>
            <p:spPr bwMode="auto">
              <a:xfrm>
                <a:off x="3408" y="3072"/>
                <a:ext cx="1392" cy="336"/>
              </a:xfrm>
              <a:prstGeom prst="rect">
                <a:avLst/>
              </a:prstGeom>
              <a:solidFill>
                <a:schemeClr val="bg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fr-FR" sz="1800" b="1">
                  <a:solidFill>
                    <a:schemeClr val="bg2"/>
                  </a:solidFill>
                </a:endParaRPr>
              </a:p>
              <a:p>
                <a:pPr algn="ctr"/>
                <a:r>
                  <a:rPr lang="fr-FR" b="1"/>
                  <a:t>Attraction</a:t>
                </a:r>
              </a:p>
              <a:p>
                <a:pPr algn="ctr"/>
                <a:endParaRPr lang="fr-FR" sz="2800"/>
              </a:p>
            </p:txBody>
          </p:sp>
        </p:grpSp>
        <p:sp>
          <p:nvSpPr>
            <p:cNvPr id="97291" name="Text Box 11"/>
            <p:cNvSpPr txBox="1">
              <a:spLocks noChangeArrowheads="1"/>
            </p:cNvSpPr>
            <p:nvPr/>
          </p:nvSpPr>
          <p:spPr bwMode="auto">
            <a:xfrm>
              <a:off x="1632" y="3072"/>
              <a:ext cx="1208" cy="500"/>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1800" b="1"/>
                <a:t>Énergie minimale</a:t>
              </a:r>
            </a:p>
            <a:p>
              <a:endParaRPr lang="fr-FR" sz="2800"/>
            </a:p>
          </p:txBody>
        </p:sp>
      </p:gr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7283"/>
                                        </p:tgtEl>
                                        <p:attrNameLst>
                                          <p:attrName>style.visibility</p:attrName>
                                        </p:attrNameLst>
                                      </p:cBhvr>
                                      <p:to>
                                        <p:strVal val="visible"/>
                                      </p:to>
                                    </p:set>
                                    <p:anim calcmode="lin" valueType="num">
                                      <p:cBhvr additive="base">
                                        <p:cTn id="7" dur="500" fill="hold"/>
                                        <p:tgtEl>
                                          <p:spTgt spid="97283"/>
                                        </p:tgtEl>
                                        <p:attrNameLst>
                                          <p:attrName>ppt_x</p:attrName>
                                        </p:attrNameLst>
                                      </p:cBhvr>
                                      <p:tavLst>
                                        <p:tav tm="0">
                                          <p:val>
                                            <p:strVal val="0-#ppt_w/2"/>
                                          </p:val>
                                        </p:tav>
                                        <p:tav tm="100000">
                                          <p:val>
                                            <p:strVal val="#ppt_x"/>
                                          </p:val>
                                        </p:tav>
                                      </p:tavLst>
                                    </p:anim>
                                    <p:anim calcmode="lin" valueType="num">
                                      <p:cBhvr additive="base">
                                        <p:cTn id="8" dur="500" fill="hold"/>
                                        <p:tgtEl>
                                          <p:spTgt spid="9728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3" grpId="0" animBg="1" autoUpdateAnimBg="0"/>
    </p:bldLst>
  </p:timing>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457200" y="-152400"/>
            <a:ext cx="8458200" cy="1143000"/>
          </a:xfrm>
        </p:spPr>
        <p:txBody>
          <a:bodyPr/>
          <a:lstStyle/>
          <a:p>
            <a:r>
              <a:rPr lang="fr-FR" sz="4000">
                <a:solidFill>
                  <a:schemeClr val="accent2"/>
                </a:solidFill>
              </a:rPr>
              <a:t> </a:t>
            </a:r>
            <a:r>
              <a:rPr lang="fr-FR" sz="3600">
                <a:solidFill>
                  <a:schemeClr val="tx1"/>
                </a:solidFill>
                <a:latin typeface="Arial" charset="0"/>
              </a:rPr>
              <a:t>Interaction dipôle-dipôle (Keesom)</a:t>
            </a:r>
          </a:p>
        </p:txBody>
      </p:sp>
      <p:sp>
        <p:nvSpPr>
          <p:cNvPr id="98307" name="Text Box 3"/>
          <p:cNvSpPr txBox="1">
            <a:spLocks noChangeArrowheads="1"/>
          </p:cNvSpPr>
          <p:nvPr/>
        </p:nvSpPr>
        <p:spPr bwMode="auto">
          <a:xfrm>
            <a:off x="4419600" y="1371600"/>
            <a:ext cx="4191000" cy="210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sz="2200"/>
              <a:t>A l’état solide, la force d’attraction est en 1/r</a:t>
            </a:r>
            <a:r>
              <a:rPr lang="fr-FR" sz="2200" baseline="30000"/>
              <a:t>4</a:t>
            </a:r>
            <a:r>
              <a:rPr lang="fr-FR" sz="2200"/>
              <a:t>, de courte portée. Une faible élévation de température fait osciller et s’écarter les dipôles, diminuant la cohésion jusqu’à la fusion du solide</a:t>
            </a:r>
          </a:p>
        </p:txBody>
      </p:sp>
      <p:sp>
        <p:nvSpPr>
          <p:cNvPr id="98308" name="Rectangle 4"/>
          <p:cNvSpPr>
            <a:spLocks noChangeArrowheads="1"/>
          </p:cNvSpPr>
          <p:nvPr/>
        </p:nvSpPr>
        <p:spPr bwMode="auto">
          <a:xfrm>
            <a:off x="4495800" y="4419600"/>
            <a:ext cx="4343400" cy="210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sz="2200"/>
              <a:t>Dans la glace, les molécules d’eau sont maintenues par des forces dipôle-dipôle. La température de fusion de l’eau est beaucoup plus basse que celle du fer, du diamant ou du chlorure de sodium</a:t>
            </a:r>
          </a:p>
        </p:txBody>
      </p:sp>
      <p:grpSp>
        <p:nvGrpSpPr>
          <p:cNvPr id="98309" name="Group 5"/>
          <p:cNvGrpSpPr>
            <a:grpSpLocks/>
          </p:cNvGrpSpPr>
          <p:nvPr/>
        </p:nvGrpSpPr>
        <p:grpSpPr bwMode="auto">
          <a:xfrm>
            <a:off x="457200" y="1219200"/>
            <a:ext cx="3505200" cy="2852738"/>
            <a:chOff x="288" y="768"/>
            <a:chExt cx="2208" cy="1797"/>
          </a:xfrm>
        </p:grpSpPr>
        <p:grpSp>
          <p:nvGrpSpPr>
            <p:cNvPr id="98310" name="Group 6"/>
            <p:cNvGrpSpPr>
              <a:grpSpLocks/>
            </p:cNvGrpSpPr>
            <p:nvPr/>
          </p:nvGrpSpPr>
          <p:grpSpPr bwMode="auto">
            <a:xfrm>
              <a:off x="288" y="1703"/>
              <a:ext cx="2208" cy="862"/>
              <a:chOff x="336" y="815"/>
              <a:chExt cx="1612" cy="1016"/>
            </a:xfrm>
          </p:grpSpPr>
          <p:grpSp>
            <p:nvGrpSpPr>
              <p:cNvPr id="98311" name="Group 7"/>
              <p:cNvGrpSpPr>
                <a:grpSpLocks/>
              </p:cNvGrpSpPr>
              <p:nvPr/>
            </p:nvGrpSpPr>
            <p:grpSpPr bwMode="auto">
              <a:xfrm>
                <a:off x="336" y="816"/>
                <a:ext cx="737" cy="296"/>
                <a:chOff x="192" y="960"/>
                <a:chExt cx="960" cy="356"/>
              </a:xfrm>
            </p:grpSpPr>
            <p:sp>
              <p:nvSpPr>
                <p:cNvPr id="98312" name="Oval 8"/>
                <p:cNvSpPr>
                  <a:spLocks noChangeArrowheads="1"/>
                </p:cNvSpPr>
                <p:nvPr/>
              </p:nvSpPr>
              <p:spPr bwMode="auto">
                <a:xfrm>
                  <a:off x="192" y="960"/>
                  <a:ext cx="960" cy="288"/>
                </a:xfrm>
                <a:prstGeom prst="ellipse">
                  <a:avLst/>
                </a:prstGeom>
                <a:gradFill rotWithShape="0">
                  <a:gsLst>
                    <a:gs pos="0">
                      <a:srgbClr val="FF0000"/>
                    </a:gs>
                    <a:gs pos="100000">
                      <a:srgbClr val="FF0000">
                        <a:gamma/>
                        <a:shade val="27451"/>
                        <a:invGamma/>
                      </a:srgbClr>
                    </a:gs>
                  </a:gsLst>
                  <a:lin ang="0" scaled="1"/>
                </a:gra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98313" name="Text Box 9"/>
                <p:cNvSpPr txBox="1">
                  <a:spLocks noChangeArrowheads="1"/>
                </p:cNvSpPr>
                <p:nvPr/>
              </p:nvSpPr>
              <p:spPr bwMode="auto">
                <a:xfrm>
                  <a:off x="816" y="961"/>
                  <a:ext cx="272" cy="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2000" b="1">
                      <a:latin typeface="Symbol" pitchFamily="18" charset="2"/>
                    </a:rPr>
                    <a:t>d</a:t>
                  </a:r>
                  <a:r>
                    <a:rPr lang="fr-FR" sz="2000" b="1"/>
                    <a:t>+</a:t>
                  </a:r>
                </a:p>
              </p:txBody>
            </p:sp>
            <p:sp>
              <p:nvSpPr>
                <p:cNvPr id="98314" name="Rectangle 10"/>
                <p:cNvSpPr>
                  <a:spLocks noChangeArrowheads="1"/>
                </p:cNvSpPr>
                <p:nvPr/>
              </p:nvSpPr>
              <p:spPr bwMode="auto">
                <a:xfrm>
                  <a:off x="239" y="961"/>
                  <a:ext cx="236" cy="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2000" b="1">
                      <a:latin typeface="Symbol" pitchFamily="18" charset="2"/>
                    </a:rPr>
                    <a:t>d</a:t>
                  </a:r>
                  <a:r>
                    <a:rPr lang="fr-FR" sz="2000" b="1"/>
                    <a:t>-</a:t>
                  </a:r>
                </a:p>
              </p:txBody>
            </p:sp>
          </p:grpSp>
          <p:grpSp>
            <p:nvGrpSpPr>
              <p:cNvPr id="98315" name="Group 11"/>
              <p:cNvGrpSpPr>
                <a:grpSpLocks/>
              </p:cNvGrpSpPr>
              <p:nvPr/>
            </p:nvGrpSpPr>
            <p:grpSpPr bwMode="auto">
              <a:xfrm>
                <a:off x="1200" y="815"/>
                <a:ext cx="737" cy="296"/>
                <a:chOff x="192" y="959"/>
                <a:chExt cx="960" cy="353"/>
              </a:xfrm>
            </p:grpSpPr>
            <p:sp>
              <p:nvSpPr>
                <p:cNvPr id="98316" name="Oval 12"/>
                <p:cNvSpPr>
                  <a:spLocks noChangeArrowheads="1"/>
                </p:cNvSpPr>
                <p:nvPr/>
              </p:nvSpPr>
              <p:spPr bwMode="auto">
                <a:xfrm>
                  <a:off x="192" y="960"/>
                  <a:ext cx="960" cy="288"/>
                </a:xfrm>
                <a:prstGeom prst="ellipse">
                  <a:avLst/>
                </a:prstGeom>
                <a:gradFill rotWithShape="0">
                  <a:gsLst>
                    <a:gs pos="0">
                      <a:srgbClr val="FF0000"/>
                    </a:gs>
                    <a:gs pos="100000">
                      <a:srgbClr val="FF0000">
                        <a:gamma/>
                        <a:shade val="27451"/>
                        <a:invGamma/>
                      </a:srgbClr>
                    </a:gs>
                  </a:gsLst>
                  <a:lin ang="0" scaled="1"/>
                </a:gra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98317" name="Text Box 13"/>
                <p:cNvSpPr txBox="1">
                  <a:spLocks noChangeArrowheads="1"/>
                </p:cNvSpPr>
                <p:nvPr/>
              </p:nvSpPr>
              <p:spPr bwMode="auto">
                <a:xfrm>
                  <a:off x="816" y="960"/>
                  <a:ext cx="272" cy="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2000" b="1">
                      <a:latin typeface="Symbol" pitchFamily="18" charset="2"/>
                    </a:rPr>
                    <a:t>d</a:t>
                  </a:r>
                  <a:r>
                    <a:rPr lang="fr-FR" sz="2000" b="1"/>
                    <a:t>+</a:t>
                  </a:r>
                </a:p>
              </p:txBody>
            </p:sp>
            <p:sp>
              <p:nvSpPr>
                <p:cNvPr id="98318" name="Rectangle 14"/>
                <p:cNvSpPr>
                  <a:spLocks noChangeArrowheads="1"/>
                </p:cNvSpPr>
                <p:nvPr/>
              </p:nvSpPr>
              <p:spPr bwMode="auto">
                <a:xfrm>
                  <a:off x="240" y="959"/>
                  <a:ext cx="236" cy="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2000" b="1">
                      <a:latin typeface="Symbol" pitchFamily="18" charset="2"/>
                    </a:rPr>
                    <a:t>d</a:t>
                  </a:r>
                  <a:r>
                    <a:rPr lang="fr-FR" sz="2000" b="1"/>
                    <a:t>-</a:t>
                  </a:r>
                </a:p>
              </p:txBody>
            </p:sp>
          </p:grpSp>
          <p:grpSp>
            <p:nvGrpSpPr>
              <p:cNvPr id="98319" name="Group 15"/>
              <p:cNvGrpSpPr>
                <a:grpSpLocks/>
              </p:cNvGrpSpPr>
              <p:nvPr/>
            </p:nvGrpSpPr>
            <p:grpSpPr bwMode="auto">
              <a:xfrm>
                <a:off x="340" y="1198"/>
                <a:ext cx="761" cy="296"/>
                <a:chOff x="340" y="1174"/>
                <a:chExt cx="761" cy="296"/>
              </a:xfrm>
            </p:grpSpPr>
            <p:sp>
              <p:nvSpPr>
                <p:cNvPr id="98320" name="Oval 16"/>
                <p:cNvSpPr>
                  <a:spLocks noChangeArrowheads="1"/>
                </p:cNvSpPr>
                <p:nvPr/>
              </p:nvSpPr>
              <p:spPr bwMode="auto">
                <a:xfrm flipH="1">
                  <a:off x="364" y="1176"/>
                  <a:ext cx="737" cy="240"/>
                </a:xfrm>
                <a:prstGeom prst="ellipse">
                  <a:avLst/>
                </a:prstGeom>
                <a:gradFill rotWithShape="0">
                  <a:gsLst>
                    <a:gs pos="0">
                      <a:srgbClr val="FF0000">
                        <a:gamma/>
                        <a:shade val="27451"/>
                        <a:invGamma/>
                      </a:srgbClr>
                    </a:gs>
                    <a:gs pos="100000">
                      <a:srgbClr val="FF0000"/>
                    </a:gs>
                  </a:gsLst>
                  <a:lin ang="0" scaled="1"/>
                </a:gra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98321" name="Text Box 17"/>
                <p:cNvSpPr txBox="1">
                  <a:spLocks noChangeArrowheads="1"/>
                </p:cNvSpPr>
                <p:nvPr/>
              </p:nvSpPr>
              <p:spPr bwMode="auto">
                <a:xfrm flipH="1">
                  <a:off x="340" y="1175"/>
                  <a:ext cx="267" cy="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2000" b="1">
                      <a:latin typeface="Symbol" pitchFamily="18" charset="2"/>
                    </a:rPr>
                    <a:t>  d</a:t>
                  </a:r>
                  <a:r>
                    <a:rPr lang="fr-FR" sz="2000" b="1"/>
                    <a:t>+</a:t>
                  </a:r>
                </a:p>
              </p:txBody>
            </p:sp>
            <p:sp>
              <p:nvSpPr>
                <p:cNvPr id="98322" name="Rectangle 18"/>
                <p:cNvSpPr>
                  <a:spLocks noChangeArrowheads="1"/>
                </p:cNvSpPr>
                <p:nvPr/>
              </p:nvSpPr>
              <p:spPr bwMode="auto">
                <a:xfrm flipH="1">
                  <a:off x="823" y="1174"/>
                  <a:ext cx="181" cy="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2000" b="1">
                      <a:latin typeface="Symbol" pitchFamily="18" charset="2"/>
                    </a:rPr>
                    <a:t>d</a:t>
                  </a:r>
                  <a:r>
                    <a:rPr lang="fr-FR" sz="2000" b="1"/>
                    <a:t>-</a:t>
                  </a:r>
                </a:p>
              </p:txBody>
            </p:sp>
          </p:grpSp>
          <p:grpSp>
            <p:nvGrpSpPr>
              <p:cNvPr id="98323" name="Group 19"/>
              <p:cNvGrpSpPr>
                <a:grpSpLocks/>
              </p:cNvGrpSpPr>
              <p:nvPr/>
            </p:nvGrpSpPr>
            <p:grpSpPr bwMode="auto">
              <a:xfrm>
                <a:off x="1200" y="1536"/>
                <a:ext cx="737" cy="295"/>
                <a:chOff x="192" y="960"/>
                <a:chExt cx="960" cy="354"/>
              </a:xfrm>
            </p:grpSpPr>
            <p:sp>
              <p:nvSpPr>
                <p:cNvPr id="98324" name="Oval 20"/>
                <p:cNvSpPr>
                  <a:spLocks noChangeArrowheads="1"/>
                </p:cNvSpPr>
                <p:nvPr/>
              </p:nvSpPr>
              <p:spPr bwMode="auto">
                <a:xfrm>
                  <a:off x="192" y="960"/>
                  <a:ext cx="960" cy="288"/>
                </a:xfrm>
                <a:prstGeom prst="ellipse">
                  <a:avLst/>
                </a:prstGeom>
                <a:gradFill rotWithShape="0">
                  <a:gsLst>
                    <a:gs pos="0">
                      <a:srgbClr val="FF0000"/>
                    </a:gs>
                    <a:gs pos="100000">
                      <a:srgbClr val="FF0000">
                        <a:gamma/>
                        <a:shade val="27451"/>
                        <a:invGamma/>
                      </a:srgbClr>
                    </a:gs>
                  </a:gsLst>
                  <a:lin ang="0" scaled="1"/>
                </a:gra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98325" name="Text Box 21"/>
                <p:cNvSpPr txBox="1">
                  <a:spLocks noChangeArrowheads="1"/>
                </p:cNvSpPr>
                <p:nvPr/>
              </p:nvSpPr>
              <p:spPr bwMode="auto">
                <a:xfrm>
                  <a:off x="816" y="960"/>
                  <a:ext cx="272" cy="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2000" b="1">
                      <a:latin typeface="Symbol" pitchFamily="18" charset="2"/>
                    </a:rPr>
                    <a:t>d</a:t>
                  </a:r>
                  <a:r>
                    <a:rPr lang="fr-FR" sz="2000" b="1"/>
                    <a:t>+</a:t>
                  </a:r>
                </a:p>
              </p:txBody>
            </p:sp>
            <p:sp>
              <p:nvSpPr>
                <p:cNvPr id="98326" name="Rectangle 22"/>
                <p:cNvSpPr>
                  <a:spLocks noChangeArrowheads="1"/>
                </p:cNvSpPr>
                <p:nvPr/>
              </p:nvSpPr>
              <p:spPr bwMode="auto">
                <a:xfrm>
                  <a:off x="240" y="960"/>
                  <a:ext cx="236" cy="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2000" b="1">
                      <a:latin typeface="Symbol" pitchFamily="18" charset="2"/>
                    </a:rPr>
                    <a:t>d</a:t>
                  </a:r>
                  <a:r>
                    <a:rPr lang="fr-FR" sz="2000" b="1"/>
                    <a:t>-</a:t>
                  </a:r>
                </a:p>
              </p:txBody>
            </p:sp>
          </p:grpSp>
          <p:grpSp>
            <p:nvGrpSpPr>
              <p:cNvPr id="98327" name="Group 23"/>
              <p:cNvGrpSpPr>
                <a:grpSpLocks/>
              </p:cNvGrpSpPr>
              <p:nvPr/>
            </p:nvGrpSpPr>
            <p:grpSpPr bwMode="auto">
              <a:xfrm>
                <a:off x="336" y="1535"/>
                <a:ext cx="737" cy="296"/>
                <a:chOff x="192" y="959"/>
                <a:chExt cx="960" cy="353"/>
              </a:xfrm>
            </p:grpSpPr>
            <p:sp>
              <p:nvSpPr>
                <p:cNvPr id="98328" name="Oval 24"/>
                <p:cNvSpPr>
                  <a:spLocks noChangeArrowheads="1"/>
                </p:cNvSpPr>
                <p:nvPr/>
              </p:nvSpPr>
              <p:spPr bwMode="auto">
                <a:xfrm>
                  <a:off x="192" y="960"/>
                  <a:ext cx="960" cy="288"/>
                </a:xfrm>
                <a:prstGeom prst="ellipse">
                  <a:avLst/>
                </a:prstGeom>
                <a:gradFill rotWithShape="0">
                  <a:gsLst>
                    <a:gs pos="0">
                      <a:srgbClr val="FF0000"/>
                    </a:gs>
                    <a:gs pos="100000">
                      <a:srgbClr val="FF0000">
                        <a:gamma/>
                        <a:shade val="27451"/>
                        <a:invGamma/>
                      </a:srgbClr>
                    </a:gs>
                  </a:gsLst>
                  <a:lin ang="0" scaled="1"/>
                </a:gra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98329" name="Text Box 25"/>
                <p:cNvSpPr txBox="1">
                  <a:spLocks noChangeArrowheads="1"/>
                </p:cNvSpPr>
                <p:nvPr/>
              </p:nvSpPr>
              <p:spPr bwMode="auto">
                <a:xfrm>
                  <a:off x="816" y="960"/>
                  <a:ext cx="272" cy="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2000" b="1">
                      <a:latin typeface="Symbol" pitchFamily="18" charset="2"/>
                    </a:rPr>
                    <a:t>d</a:t>
                  </a:r>
                  <a:r>
                    <a:rPr lang="fr-FR" sz="2000" b="1"/>
                    <a:t>+</a:t>
                  </a:r>
                </a:p>
              </p:txBody>
            </p:sp>
            <p:sp>
              <p:nvSpPr>
                <p:cNvPr id="98330" name="Rectangle 26"/>
                <p:cNvSpPr>
                  <a:spLocks noChangeArrowheads="1"/>
                </p:cNvSpPr>
                <p:nvPr/>
              </p:nvSpPr>
              <p:spPr bwMode="auto">
                <a:xfrm>
                  <a:off x="239" y="959"/>
                  <a:ext cx="236" cy="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2000" b="1">
                      <a:latin typeface="Symbol" pitchFamily="18" charset="2"/>
                    </a:rPr>
                    <a:t>d</a:t>
                  </a:r>
                  <a:r>
                    <a:rPr lang="fr-FR" sz="2000" b="1"/>
                    <a:t>-</a:t>
                  </a:r>
                </a:p>
              </p:txBody>
            </p:sp>
          </p:grpSp>
          <p:grpSp>
            <p:nvGrpSpPr>
              <p:cNvPr id="98331" name="Group 27"/>
              <p:cNvGrpSpPr>
                <a:grpSpLocks/>
              </p:cNvGrpSpPr>
              <p:nvPr/>
            </p:nvGrpSpPr>
            <p:grpSpPr bwMode="auto">
              <a:xfrm>
                <a:off x="1186" y="1175"/>
                <a:ext cx="762" cy="296"/>
                <a:chOff x="1186" y="1175"/>
                <a:chExt cx="762" cy="296"/>
              </a:xfrm>
            </p:grpSpPr>
            <p:sp>
              <p:nvSpPr>
                <p:cNvPr id="98332" name="Oval 28"/>
                <p:cNvSpPr>
                  <a:spLocks noChangeArrowheads="1"/>
                </p:cNvSpPr>
                <p:nvPr/>
              </p:nvSpPr>
              <p:spPr bwMode="auto">
                <a:xfrm flipH="1">
                  <a:off x="1211" y="1176"/>
                  <a:ext cx="737" cy="240"/>
                </a:xfrm>
                <a:prstGeom prst="ellipse">
                  <a:avLst/>
                </a:prstGeom>
                <a:gradFill rotWithShape="0">
                  <a:gsLst>
                    <a:gs pos="0">
                      <a:srgbClr val="FF0000">
                        <a:gamma/>
                        <a:shade val="27451"/>
                        <a:invGamma/>
                      </a:srgbClr>
                    </a:gs>
                    <a:gs pos="100000">
                      <a:srgbClr val="FF0000"/>
                    </a:gs>
                  </a:gsLst>
                  <a:lin ang="0" scaled="1"/>
                </a:gra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98333" name="Text Box 29"/>
                <p:cNvSpPr txBox="1">
                  <a:spLocks noChangeArrowheads="1"/>
                </p:cNvSpPr>
                <p:nvPr/>
              </p:nvSpPr>
              <p:spPr bwMode="auto">
                <a:xfrm flipH="1">
                  <a:off x="1186" y="1175"/>
                  <a:ext cx="267" cy="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2000" b="1">
                      <a:latin typeface="Symbol" pitchFamily="18" charset="2"/>
                    </a:rPr>
                    <a:t>  d</a:t>
                  </a:r>
                  <a:r>
                    <a:rPr lang="fr-FR" sz="2000" b="1"/>
                    <a:t>+</a:t>
                  </a:r>
                </a:p>
              </p:txBody>
            </p:sp>
            <p:sp>
              <p:nvSpPr>
                <p:cNvPr id="98334" name="Rectangle 30"/>
                <p:cNvSpPr>
                  <a:spLocks noChangeArrowheads="1"/>
                </p:cNvSpPr>
                <p:nvPr/>
              </p:nvSpPr>
              <p:spPr bwMode="auto">
                <a:xfrm flipH="1">
                  <a:off x="1668" y="1176"/>
                  <a:ext cx="181" cy="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2000" b="1">
                      <a:latin typeface="Symbol" pitchFamily="18" charset="2"/>
                    </a:rPr>
                    <a:t>d</a:t>
                  </a:r>
                  <a:r>
                    <a:rPr lang="fr-FR" sz="2000" b="1"/>
                    <a:t>-</a:t>
                  </a:r>
                </a:p>
              </p:txBody>
            </p:sp>
          </p:grpSp>
        </p:grpSp>
        <p:sp>
          <p:nvSpPr>
            <p:cNvPr id="98335" name="Oval 31"/>
            <p:cNvSpPr>
              <a:spLocks noChangeArrowheads="1"/>
            </p:cNvSpPr>
            <p:nvPr/>
          </p:nvSpPr>
          <p:spPr bwMode="auto">
            <a:xfrm flipH="1">
              <a:off x="1487" y="768"/>
              <a:ext cx="1009" cy="203"/>
            </a:xfrm>
            <a:prstGeom prst="ellipse">
              <a:avLst/>
            </a:prstGeom>
            <a:gradFill rotWithShape="0">
              <a:gsLst>
                <a:gs pos="0">
                  <a:srgbClr val="FF0000"/>
                </a:gs>
                <a:gs pos="100000">
                  <a:srgbClr val="FF0000">
                    <a:gamma/>
                    <a:shade val="27451"/>
                    <a:invGamma/>
                  </a:srgbClr>
                </a:gs>
              </a:gsLst>
              <a:lin ang="0" scaled="1"/>
            </a:gra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98336" name="Text Box 32"/>
            <p:cNvSpPr txBox="1">
              <a:spLocks noChangeArrowheads="1"/>
            </p:cNvSpPr>
            <p:nvPr/>
          </p:nvSpPr>
          <p:spPr bwMode="auto">
            <a:xfrm flipH="1">
              <a:off x="1582" y="768"/>
              <a:ext cx="28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2000" b="1">
                  <a:latin typeface="Symbol" pitchFamily="18" charset="2"/>
                </a:rPr>
                <a:t>d</a:t>
              </a:r>
              <a:r>
                <a:rPr lang="fr-FR" sz="2000" b="1"/>
                <a:t>+</a:t>
              </a:r>
            </a:p>
          </p:txBody>
        </p:sp>
        <p:sp>
          <p:nvSpPr>
            <p:cNvPr id="98337" name="Rectangle 33"/>
            <p:cNvSpPr>
              <a:spLocks noChangeArrowheads="1"/>
            </p:cNvSpPr>
            <p:nvPr/>
          </p:nvSpPr>
          <p:spPr bwMode="auto">
            <a:xfrm flipH="1">
              <a:off x="2160" y="768"/>
              <a:ext cx="248"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2000" b="1">
                  <a:latin typeface="Symbol" pitchFamily="18" charset="2"/>
                </a:rPr>
                <a:t>d</a:t>
              </a:r>
              <a:r>
                <a:rPr lang="fr-FR" sz="2000" b="1"/>
                <a:t>-</a:t>
              </a:r>
            </a:p>
          </p:txBody>
        </p:sp>
        <p:sp>
          <p:nvSpPr>
            <p:cNvPr id="98338" name="Oval 34"/>
            <p:cNvSpPr>
              <a:spLocks noChangeArrowheads="1"/>
            </p:cNvSpPr>
            <p:nvPr/>
          </p:nvSpPr>
          <p:spPr bwMode="auto">
            <a:xfrm flipH="1">
              <a:off x="303" y="768"/>
              <a:ext cx="1010" cy="203"/>
            </a:xfrm>
            <a:prstGeom prst="ellipse">
              <a:avLst/>
            </a:prstGeom>
            <a:gradFill rotWithShape="0">
              <a:gsLst>
                <a:gs pos="0">
                  <a:srgbClr val="FF0000"/>
                </a:gs>
                <a:gs pos="100000">
                  <a:srgbClr val="FF0000">
                    <a:gamma/>
                    <a:shade val="27451"/>
                    <a:invGamma/>
                  </a:srgbClr>
                </a:gs>
              </a:gsLst>
              <a:lin ang="0" scaled="1"/>
            </a:gra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98339" name="Text Box 35"/>
            <p:cNvSpPr txBox="1">
              <a:spLocks noChangeArrowheads="1"/>
            </p:cNvSpPr>
            <p:nvPr/>
          </p:nvSpPr>
          <p:spPr bwMode="auto">
            <a:xfrm flipH="1">
              <a:off x="411" y="768"/>
              <a:ext cx="287"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2000" b="1">
                  <a:latin typeface="Symbol" pitchFamily="18" charset="2"/>
                </a:rPr>
                <a:t>d</a:t>
              </a:r>
              <a:r>
                <a:rPr lang="fr-FR" sz="2000" b="1"/>
                <a:t>+</a:t>
              </a:r>
            </a:p>
          </p:txBody>
        </p:sp>
        <p:sp>
          <p:nvSpPr>
            <p:cNvPr id="98340" name="Rectangle 36"/>
            <p:cNvSpPr>
              <a:spLocks noChangeArrowheads="1"/>
            </p:cNvSpPr>
            <p:nvPr/>
          </p:nvSpPr>
          <p:spPr bwMode="auto">
            <a:xfrm flipH="1">
              <a:off x="1008" y="768"/>
              <a:ext cx="248"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2000" b="1">
                  <a:latin typeface="Symbol" pitchFamily="18" charset="2"/>
                </a:rPr>
                <a:t>d</a:t>
              </a:r>
              <a:r>
                <a:rPr lang="fr-FR" sz="2000" b="1"/>
                <a:t>-</a:t>
              </a:r>
            </a:p>
          </p:txBody>
        </p:sp>
        <p:grpSp>
          <p:nvGrpSpPr>
            <p:cNvPr id="98341" name="Group 37"/>
            <p:cNvGrpSpPr>
              <a:grpSpLocks/>
            </p:cNvGrpSpPr>
            <p:nvPr/>
          </p:nvGrpSpPr>
          <p:grpSpPr bwMode="auto">
            <a:xfrm flipH="1">
              <a:off x="1448" y="1094"/>
              <a:ext cx="1016" cy="250"/>
              <a:chOff x="359" y="1176"/>
              <a:chExt cx="742" cy="295"/>
            </a:xfrm>
          </p:grpSpPr>
          <p:sp>
            <p:nvSpPr>
              <p:cNvPr id="98342" name="Oval 38"/>
              <p:cNvSpPr>
                <a:spLocks noChangeArrowheads="1"/>
              </p:cNvSpPr>
              <p:nvPr/>
            </p:nvSpPr>
            <p:spPr bwMode="auto">
              <a:xfrm flipH="1">
                <a:off x="364" y="1176"/>
                <a:ext cx="737" cy="240"/>
              </a:xfrm>
              <a:prstGeom prst="ellipse">
                <a:avLst/>
              </a:prstGeom>
              <a:gradFill rotWithShape="0">
                <a:gsLst>
                  <a:gs pos="0">
                    <a:srgbClr val="FF0000">
                      <a:gamma/>
                      <a:shade val="27451"/>
                      <a:invGamma/>
                    </a:srgbClr>
                  </a:gs>
                  <a:gs pos="100000">
                    <a:srgbClr val="FF0000"/>
                  </a:gs>
                </a:gsLst>
                <a:lin ang="0" scaled="1"/>
              </a:gra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98343" name="Text Box 39"/>
              <p:cNvSpPr txBox="1">
                <a:spLocks noChangeArrowheads="1"/>
              </p:cNvSpPr>
              <p:nvPr/>
            </p:nvSpPr>
            <p:spPr bwMode="auto">
              <a:xfrm flipH="1">
                <a:off x="359" y="1176"/>
                <a:ext cx="209" cy="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2000" b="1">
                    <a:latin typeface="Symbol" pitchFamily="18" charset="2"/>
                  </a:rPr>
                  <a:t>d</a:t>
                </a:r>
                <a:r>
                  <a:rPr lang="fr-FR" sz="2000" b="1"/>
                  <a:t>+</a:t>
                </a:r>
              </a:p>
            </p:txBody>
          </p:sp>
          <p:sp>
            <p:nvSpPr>
              <p:cNvPr id="98344" name="Rectangle 40"/>
              <p:cNvSpPr>
                <a:spLocks noChangeArrowheads="1"/>
              </p:cNvSpPr>
              <p:nvPr/>
            </p:nvSpPr>
            <p:spPr bwMode="auto">
              <a:xfrm flipH="1">
                <a:off x="841" y="1176"/>
                <a:ext cx="181" cy="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2000" b="1">
                    <a:latin typeface="Symbol" pitchFamily="18" charset="2"/>
                  </a:rPr>
                  <a:t>d</a:t>
                </a:r>
                <a:r>
                  <a:rPr lang="fr-FR" sz="2000" b="1"/>
                  <a:t>-</a:t>
                </a:r>
              </a:p>
            </p:txBody>
          </p:sp>
        </p:grpSp>
        <p:grpSp>
          <p:nvGrpSpPr>
            <p:cNvPr id="98345" name="Group 41"/>
            <p:cNvGrpSpPr>
              <a:grpSpLocks/>
            </p:cNvGrpSpPr>
            <p:nvPr/>
          </p:nvGrpSpPr>
          <p:grpSpPr bwMode="auto">
            <a:xfrm flipH="1">
              <a:off x="303" y="1379"/>
              <a:ext cx="1010" cy="250"/>
              <a:chOff x="192" y="960"/>
              <a:chExt cx="960" cy="355"/>
            </a:xfrm>
          </p:grpSpPr>
          <p:sp>
            <p:nvSpPr>
              <p:cNvPr id="98346" name="Oval 42"/>
              <p:cNvSpPr>
                <a:spLocks noChangeArrowheads="1"/>
              </p:cNvSpPr>
              <p:nvPr/>
            </p:nvSpPr>
            <p:spPr bwMode="auto">
              <a:xfrm>
                <a:off x="192" y="960"/>
                <a:ext cx="960" cy="288"/>
              </a:xfrm>
              <a:prstGeom prst="ellipse">
                <a:avLst/>
              </a:prstGeom>
              <a:gradFill rotWithShape="0">
                <a:gsLst>
                  <a:gs pos="0">
                    <a:srgbClr val="FF0000"/>
                  </a:gs>
                  <a:gs pos="100000">
                    <a:srgbClr val="FF0000">
                      <a:gamma/>
                      <a:shade val="27451"/>
                      <a:invGamma/>
                    </a:srgbClr>
                  </a:gs>
                </a:gsLst>
                <a:lin ang="0" scaled="1"/>
              </a:gra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98347" name="Text Box 43"/>
              <p:cNvSpPr txBox="1">
                <a:spLocks noChangeArrowheads="1"/>
              </p:cNvSpPr>
              <p:nvPr/>
            </p:nvSpPr>
            <p:spPr bwMode="auto">
              <a:xfrm>
                <a:off x="847" y="960"/>
                <a:ext cx="272" cy="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2000" b="1">
                    <a:latin typeface="Symbol" pitchFamily="18" charset="2"/>
                  </a:rPr>
                  <a:t>d</a:t>
                </a:r>
                <a:r>
                  <a:rPr lang="fr-FR" sz="2000" b="1"/>
                  <a:t>+</a:t>
                </a:r>
              </a:p>
            </p:txBody>
          </p:sp>
          <p:sp>
            <p:nvSpPr>
              <p:cNvPr id="98348" name="Rectangle 44"/>
              <p:cNvSpPr>
                <a:spLocks noChangeArrowheads="1"/>
              </p:cNvSpPr>
              <p:nvPr/>
            </p:nvSpPr>
            <p:spPr bwMode="auto">
              <a:xfrm>
                <a:off x="266" y="960"/>
                <a:ext cx="236" cy="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2000" b="1">
                    <a:latin typeface="Symbol" pitchFamily="18" charset="2"/>
                  </a:rPr>
                  <a:t>d</a:t>
                </a:r>
                <a:r>
                  <a:rPr lang="fr-FR" sz="2000" b="1"/>
                  <a:t>-</a:t>
                </a:r>
              </a:p>
            </p:txBody>
          </p:sp>
        </p:grpSp>
        <p:grpSp>
          <p:nvGrpSpPr>
            <p:cNvPr id="98349" name="Group 45"/>
            <p:cNvGrpSpPr>
              <a:grpSpLocks/>
            </p:cNvGrpSpPr>
            <p:nvPr/>
          </p:nvGrpSpPr>
          <p:grpSpPr bwMode="auto">
            <a:xfrm flipH="1">
              <a:off x="1488" y="1379"/>
              <a:ext cx="1008" cy="250"/>
              <a:chOff x="192" y="960"/>
              <a:chExt cx="960" cy="354"/>
            </a:xfrm>
          </p:grpSpPr>
          <p:sp>
            <p:nvSpPr>
              <p:cNvPr id="98350" name="Oval 46"/>
              <p:cNvSpPr>
                <a:spLocks noChangeArrowheads="1"/>
              </p:cNvSpPr>
              <p:nvPr/>
            </p:nvSpPr>
            <p:spPr bwMode="auto">
              <a:xfrm>
                <a:off x="192" y="960"/>
                <a:ext cx="960" cy="288"/>
              </a:xfrm>
              <a:prstGeom prst="ellipse">
                <a:avLst/>
              </a:prstGeom>
              <a:gradFill rotWithShape="0">
                <a:gsLst>
                  <a:gs pos="0">
                    <a:srgbClr val="FF0000"/>
                  </a:gs>
                  <a:gs pos="100000">
                    <a:srgbClr val="FF0000">
                      <a:gamma/>
                      <a:shade val="27451"/>
                      <a:invGamma/>
                    </a:srgbClr>
                  </a:gs>
                </a:gsLst>
                <a:lin ang="0" scaled="1"/>
              </a:gra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98351" name="Text Box 47"/>
              <p:cNvSpPr txBox="1">
                <a:spLocks noChangeArrowheads="1"/>
              </p:cNvSpPr>
              <p:nvPr/>
            </p:nvSpPr>
            <p:spPr bwMode="auto">
              <a:xfrm>
                <a:off x="849" y="960"/>
                <a:ext cx="273" cy="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2000" b="1">
                    <a:latin typeface="Symbol" pitchFamily="18" charset="2"/>
                  </a:rPr>
                  <a:t>d</a:t>
                </a:r>
                <a:r>
                  <a:rPr lang="fr-FR" sz="2000" b="1"/>
                  <a:t>+</a:t>
                </a:r>
              </a:p>
            </p:txBody>
          </p:sp>
          <p:sp>
            <p:nvSpPr>
              <p:cNvPr id="98352" name="Rectangle 48"/>
              <p:cNvSpPr>
                <a:spLocks noChangeArrowheads="1"/>
              </p:cNvSpPr>
              <p:nvPr/>
            </p:nvSpPr>
            <p:spPr bwMode="auto">
              <a:xfrm>
                <a:off x="261" y="960"/>
                <a:ext cx="236" cy="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2000" b="1">
                    <a:latin typeface="Symbol" pitchFamily="18" charset="2"/>
                  </a:rPr>
                  <a:t>d</a:t>
                </a:r>
                <a:r>
                  <a:rPr lang="fr-FR" sz="2000" b="1"/>
                  <a:t>-</a:t>
                </a:r>
              </a:p>
            </p:txBody>
          </p:sp>
        </p:grpSp>
        <p:grpSp>
          <p:nvGrpSpPr>
            <p:cNvPr id="98353" name="Group 49"/>
            <p:cNvGrpSpPr>
              <a:grpSpLocks/>
            </p:cNvGrpSpPr>
            <p:nvPr/>
          </p:nvGrpSpPr>
          <p:grpSpPr bwMode="auto">
            <a:xfrm flipH="1">
              <a:off x="288" y="1073"/>
              <a:ext cx="1014" cy="251"/>
              <a:chOff x="1208" y="1176"/>
              <a:chExt cx="740" cy="296"/>
            </a:xfrm>
          </p:grpSpPr>
          <p:sp>
            <p:nvSpPr>
              <p:cNvPr id="98354" name="Oval 50"/>
              <p:cNvSpPr>
                <a:spLocks noChangeArrowheads="1"/>
              </p:cNvSpPr>
              <p:nvPr/>
            </p:nvSpPr>
            <p:spPr bwMode="auto">
              <a:xfrm flipH="1">
                <a:off x="1211" y="1176"/>
                <a:ext cx="737" cy="240"/>
              </a:xfrm>
              <a:prstGeom prst="ellipse">
                <a:avLst/>
              </a:prstGeom>
              <a:gradFill rotWithShape="0">
                <a:gsLst>
                  <a:gs pos="0">
                    <a:srgbClr val="FF0000">
                      <a:gamma/>
                      <a:shade val="27451"/>
                      <a:invGamma/>
                    </a:srgbClr>
                  </a:gs>
                  <a:gs pos="100000">
                    <a:srgbClr val="FF0000"/>
                  </a:gs>
                </a:gsLst>
                <a:lin ang="0" scaled="1"/>
              </a:gra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98355" name="Text Box 51"/>
              <p:cNvSpPr txBox="1">
                <a:spLocks noChangeArrowheads="1"/>
              </p:cNvSpPr>
              <p:nvPr/>
            </p:nvSpPr>
            <p:spPr bwMode="auto">
              <a:xfrm flipH="1">
                <a:off x="1208" y="1177"/>
                <a:ext cx="209" cy="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2000" b="1">
                    <a:latin typeface="Symbol" pitchFamily="18" charset="2"/>
                  </a:rPr>
                  <a:t>d</a:t>
                </a:r>
                <a:r>
                  <a:rPr lang="fr-FR" sz="2000" b="1"/>
                  <a:t>+</a:t>
                </a:r>
              </a:p>
            </p:txBody>
          </p:sp>
          <p:sp>
            <p:nvSpPr>
              <p:cNvPr id="98356" name="Rectangle 52"/>
              <p:cNvSpPr>
                <a:spLocks noChangeArrowheads="1"/>
              </p:cNvSpPr>
              <p:nvPr/>
            </p:nvSpPr>
            <p:spPr bwMode="auto">
              <a:xfrm flipH="1">
                <a:off x="1686" y="1177"/>
                <a:ext cx="181" cy="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2000" b="1">
                    <a:latin typeface="Symbol" pitchFamily="18" charset="2"/>
                  </a:rPr>
                  <a:t>d</a:t>
                </a:r>
                <a:r>
                  <a:rPr lang="fr-FR" sz="2000" b="1"/>
                  <a:t>-</a:t>
                </a:r>
              </a:p>
            </p:txBody>
          </p:sp>
        </p:grpSp>
      </p:grpSp>
      <p:grpSp>
        <p:nvGrpSpPr>
          <p:cNvPr id="98357" name="Group 53"/>
          <p:cNvGrpSpPr>
            <a:grpSpLocks/>
          </p:cNvGrpSpPr>
          <p:nvPr/>
        </p:nvGrpSpPr>
        <p:grpSpPr bwMode="auto">
          <a:xfrm>
            <a:off x="381000" y="4038600"/>
            <a:ext cx="3810000" cy="2667000"/>
            <a:chOff x="240" y="2544"/>
            <a:chExt cx="2400" cy="1680"/>
          </a:xfrm>
        </p:grpSpPr>
        <p:grpSp>
          <p:nvGrpSpPr>
            <p:cNvPr id="98358" name="Group 54"/>
            <p:cNvGrpSpPr>
              <a:grpSpLocks/>
            </p:cNvGrpSpPr>
            <p:nvPr/>
          </p:nvGrpSpPr>
          <p:grpSpPr bwMode="auto">
            <a:xfrm>
              <a:off x="240" y="2544"/>
              <a:ext cx="2400" cy="1680"/>
              <a:chOff x="144" y="2880"/>
              <a:chExt cx="2349" cy="1344"/>
            </a:xfrm>
          </p:grpSpPr>
          <p:sp>
            <p:nvSpPr>
              <p:cNvPr id="98359" name="Rectangle 55"/>
              <p:cNvSpPr>
                <a:spLocks noChangeArrowheads="1"/>
              </p:cNvSpPr>
              <p:nvPr/>
            </p:nvSpPr>
            <p:spPr bwMode="auto">
              <a:xfrm>
                <a:off x="144" y="2880"/>
                <a:ext cx="2219" cy="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sz="2200" b="1">
                  <a:solidFill>
                    <a:schemeClr val="accent2"/>
                  </a:solidFill>
                </a:endParaRPr>
              </a:p>
            </p:txBody>
          </p:sp>
          <p:pic>
            <p:nvPicPr>
              <p:cNvPr id="98360" name="Picture 5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 y="3034"/>
                <a:ext cx="2260" cy="1190"/>
              </a:xfrm>
              <a:prstGeom prst="rect">
                <a:avLst/>
              </a:prstGeom>
              <a:solidFill>
                <a:srgbClr val="DDDDDD"/>
              </a:solidFill>
              <a:ln w="12700">
                <a:solidFill>
                  <a:srgbClr val="FF00FF"/>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8361" name="Group 57"/>
              <p:cNvGrpSpPr>
                <a:grpSpLocks/>
              </p:cNvGrpSpPr>
              <p:nvPr/>
            </p:nvGrpSpPr>
            <p:grpSpPr bwMode="auto">
              <a:xfrm>
                <a:off x="233" y="3110"/>
                <a:ext cx="1088" cy="175"/>
                <a:chOff x="3120" y="2784"/>
                <a:chExt cx="1176" cy="219"/>
              </a:xfrm>
            </p:grpSpPr>
            <p:sp>
              <p:nvSpPr>
                <p:cNvPr id="98362" name="Rectangle 58"/>
                <p:cNvSpPr>
                  <a:spLocks noChangeArrowheads="1"/>
                </p:cNvSpPr>
                <p:nvPr/>
              </p:nvSpPr>
              <p:spPr bwMode="auto">
                <a:xfrm>
                  <a:off x="3120" y="2784"/>
                  <a:ext cx="1176" cy="219"/>
                </a:xfrm>
                <a:prstGeom prst="rect">
                  <a:avLst/>
                </a:prstGeom>
                <a:solidFill>
                  <a:schemeClr val="accent1"/>
                </a:solidFill>
                <a:ln w="12700">
                  <a:solidFill>
                    <a:schemeClr val="accent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98363" name="Text Box 59"/>
                <p:cNvSpPr txBox="1">
                  <a:spLocks noChangeArrowheads="1"/>
                </p:cNvSpPr>
                <p:nvPr/>
              </p:nvSpPr>
              <p:spPr bwMode="auto">
                <a:xfrm>
                  <a:off x="3120" y="2794"/>
                  <a:ext cx="1155" cy="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1500" b="1">
                      <a:solidFill>
                        <a:schemeClr val="bg2"/>
                      </a:solidFill>
                    </a:rPr>
                    <a:t>Liens dipôle-dipôle</a:t>
                  </a:r>
                </a:p>
              </p:txBody>
            </p:sp>
          </p:grpSp>
        </p:grpSp>
        <p:sp>
          <p:nvSpPr>
            <p:cNvPr id="98364" name="Text Box 60"/>
            <p:cNvSpPr txBox="1">
              <a:spLocks noChangeArrowheads="1"/>
            </p:cNvSpPr>
            <p:nvPr/>
          </p:nvSpPr>
          <p:spPr bwMode="auto">
            <a:xfrm>
              <a:off x="374" y="3290"/>
              <a:ext cx="56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solidFill>
                    <a:schemeClr val="bg2"/>
                  </a:solidFill>
                </a:rPr>
                <a:t>Glace</a:t>
              </a:r>
            </a:p>
          </p:txBody>
        </p:sp>
      </p:gr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98309"/>
                                        </p:tgtEl>
                                        <p:attrNameLst>
                                          <p:attrName>style.visibility</p:attrName>
                                        </p:attrNameLst>
                                      </p:cBhvr>
                                      <p:to>
                                        <p:strVal val="visible"/>
                                      </p:to>
                                    </p:set>
                                    <p:animEffect transition="in" filter="box(in)">
                                      <p:cBhvr>
                                        <p:cTn id="7" dur="500"/>
                                        <p:tgtEl>
                                          <p:spTgt spid="9830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98307"/>
                                        </p:tgtEl>
                                        <p:attrNameLst>
                                          <p:attrName>style.visibility</p:attrName>
                                        </p:attrNameLst>
                                      </p:cBhvr>
                                      <p:to>
                                        <p:strVal val="visible"/>
                                      </p:to>
                                    </p:set>
                                    <p:animEffect transition="in" filter="checkerboard(across)">
                                      <p:cBhvr>
                                        <p:cTn id="12" dur="500"/>
                                        <p:tgtEl>
                                          <p:spTgt spid="9830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98308"/>
                                        </p:tgtEl>
                                        <p:attrNameLst>
                                          <p:attrName>style.visibility</p:attrName>
                                        </p:attrNameLst>
                                      </p:cBhvr>
                                      <p:to>
                                        <p:strVal val="visible"/>
                                      </p:to>
                                    </p:set>
                                    <p:anim calcmode="lin" valueType="num">
                                      <p:cBhvr>
                                        <p:cTn id="17" dur="500" fill="hold"/>
                                        <p:tgtEl>
                                          <p:spTgt spid="98308"/>
                                        </p:tgtEl>
                                        <p:attrNameLst>
                                          <p:attrName>ppt_w</p:attrName>
                                        </p:attrNameLst>
                                      </p:cBhvr>
                                      <p:tavLst>
                                        <p:tav tm="0">
                                          <p:val>
                                            <p:fltVal val="0"/>
                                          </p:val>
                                        </p:tav>
                                        <p:tav tm="100000">
                                          <p:val>
                                            <p:strVal val="#ppt_w"/>
                                          </p:val>
                                        </p:tav>
                                      </p:tavLst>
                                    </p:anim>
                                    <p:anim calcmode="lin" valueType="num">
                                      <p:cBhvr>
                                        <p:cTn id="18" dur="500" fill="hold"/>
                                        <p:tgtEl>
                                          <p:spTgt spid="98308"/>
                                        </p:tgtEl>
                                        <p:attrNameLst>
                                          <p:attrName>ppt_h</p:attrName>
                                        </p:attrNameLst>
                                      </p:cBhvr>
                                      <p:tavLst>
                                        <p:tav tm="0">
                                          <p:val>
                                            <p:fltVal val="0"/>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9" presetClass="entr" presetSubtype="0" fill="hold" nodeType="clickEffect">
                                  <p:stCondLst>
                                    <p:cond delay="0"/>
                                  </p:stCondLst>
                                  <p:childTnLst>
                                    <p:set>
                                      <p:cBhvr>
                                        <p:cTn id="22" dur="1" fill="hold">
                                          <p:stCondLst>
                                            <p:cond delay="0"/>
                                          </p:stCondLst>
                                        </p:cTn>
                                        <p:tgtEl>
                                          <p:spTgt spid="98357"/>
                                        </p:tgtEl>
                                        <p:attrNameLst>
                                          <p:attrName>style.visibility</p:attrName>
                                        </p:attrNameLst>
                                      </p:cBhvr>
                                      <p:to>
                                        <p:strVal val="visible"/>
                                      </p:to>
                                    </p:set>
                                    <p:animEffect transition="in" filter="dissolve">
                                      <p:cBhvr>
                                        <p:cTn id="23" dur="500"/>
                                        <p:tgtEl>
                                          <p:spTgt spid="983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7" grpId="0" autoUpdateAnimBg="0"/>
      <p:bldP spid="98308" grpId="0" autoUpdateAnimBg="0"/>
    </p:bldLst>
  </p:timing>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0" y="0"/>
            <a:ext cx="9144000" cy="1143000"/>
          </a:xfrm>
          <a:solidFill>
            <a:schemeClr val="tx1"/>
          </a:solidFill>
        </p:spPr>
        <p:txBody>
          <a:bodyPr/>
          <a:lstStyle/>
          <a:p>
            <a:r>
              <a:rPr lang="fr-FR" sz="3600">
                <a:solidFill>
                  <a:srgbClr val="00FFFF"/>
                </a:solidFill>
                <a:latin typeface="Arial" charset="0"/>
              </a:rPr>
              <a:t>Interaction dipôle-dipôle </a:t>
            </a:r>
            <a:br>
              <a:rPr lang="fr-FR" sz="3600">
                <a:solidFill>
                  <a:srgbClr val="00FFFF"/>
                </a:solidFill>
                <a:latin typeface="Arial" charset="0"/>
              </a:rPr>
            </a:br>
            <a:r>
              <a:rPr lang="fr-FR" sz="2800" i="1">
                <a:solidFill>
                  <a:srgbClr val="00FFFF"/>
                </a:solidFill>
                <a:latin typeface="Arial" charset="0"/>
              </a:rPr>
              <a:t>Liaison hydrogène</a:t>
            </a:r>
          </a:p>
        </p:txBody>
      </p:sp>
      <p:sp>
        <p:nvSpPr>
          <p:cNvPr id="100355" name="Text Box 3"/>
          <p:cNvSpPr txBox="1">
            <a:spLocks noChangeArrowheads="1"/>
          </p:cNvSpPr>
          <p:nvPr/>
        </p:nvSpPr>
        <p:spPr bwMode="auto">
          <a:xfrm>
            <a:off x="0" y="1143000"/>
            <a:ext cx="9144000" cy="1766888"/>
          </a:xfrm>
          <a:prstGeom prst="rect">
            <a:avLst/>
          </a:prstGeom>
          <a:solidFill>
            <a:schemeClr val="tx1"/>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fr-FR" sz="2200">
                <a:solidFill>
                  <a:schemeClr val="bg1"/>
                </a:solidFill>
              </a:rPr>
              <a:t>Un cas particulier d’interaction dipôle-dipôle, est celui de la « liaison hydrogène ». C’est la plus forte des liaisons intermoléculaires. </a:t>
            </a:r>
          </a:p>
          <a:p>
            <a:pPr algn="ctr"/>
            <a:r>
              <a:rPr lang="fr-FR" sz="2200">
                <a:solidFill>
                  <a:schemeClr val="bg1"/>
                </a:solidFill>
              </a:rPr>
              <a:t>Elle se manifeste uniquement entre une molécule qui comporte un atome d’hydrogène lié à un atome X très électronégatif (N, O ou F) et un autre atome, Y, possédant un doublet libre (F, O ou N)</a:t>
            </a:r>
          </a:p>
        </p:txBody>
      </p:sp>
      <p:grpSp>
        <p:nvGrpSpPr>
          <p:cNvPr id="100356" name="Group 4"/>
          <p:cNvGrpSpPr>
            <a:grpSpLocks/>
          </p:cNvGrpSpPr>
          <p:nvPr/>
        </p:nvGrpSpPr>
        <p:grpSpPr bwMode="auto">
          <a:xfrm>
            <a:off x="1371600" y="3276600"/>
            <a:ext cx="6692900" cy="3581400"/>
            <a:chOff x="864" y="2064"/>
            <a:chExt cx="4216" cy="2256"/>
          </a:xfrm>
        </p:grpSpPr>
        <p:grpSp>
          <p:nvGrpSpPr>
            <p:cNvPr id="100357" name="Group 5"/>
            <p:cNvGrpSpPr>
              <a:grpSpLocks/>
            </p:cNvGrpSpPr>
            <p:nvPr/>
          </p:nvGrpSpPr>
          <p:grpSpPr bwMode="auto">
            <a:xfrm>
              <a:off x="864" y="2688"/>
              <a:ext cx="4216" cy="1632"/>
              <a:chOff x="768" y="2544"/>
              <a:chExt cx="4216" cy="1632"/>
            </a:xfrm>
          </p:grpSpPr>
          <p:sp>
            <p:nvSpPr>
              <p:cNvPr id="100358" name="Oval 6"/>
              <p:cNvSpPr>
                <a:spLocks noChangeArrowheads="1"/>
              </p:cNvSpPr>
              <p:nvPr/>
            </p:nvSpPr>
            <p:spPr bwMode="auto">
              <a:xfrm>
                <a:off x="3024" y="3120"/>
                <a:ext cx="768" cy="288"/>
              </a:xfrm>
              <a:prstGeom prst="ellipse">
                <a:avLst/>
              </a:prstGeom>
              <a:gradFill rotWithShape="0">
                <a:gsLst>
                  <a:gs pos="0">
                    <a:srgbClr val="FF9900">
                      <a:gamma/>
                      <a:shade val="30196"/>
                      <a:invGamma/>
                    </a:srgbClr>
                  </a:gs>
                  <a:gs pos="100000">
                    <a:srgbClr val="FF9900"/>
                  </a:gs>
                </a:gsLst>
                <a:lin ang="0" scaled="1"/>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00359" name="Text Box 7"/>
              <p:cNvSpPr txBox="1">
                <a:spLocks noChangeArrowheads="1"/>
              </p:cNvSpPr>
              <p:nvPr/>
            </p:nvSpPr>
            <p:spPr bwMode="auto">
              <a:xfrm>
                <a:off x="3840" y="3072"/>
                <a:ext cx="29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2800" b="1"/>
                  <a:t>O</a:t>
                </a:r>
              </a:p>
            </p:txBody>
          </p:sp>
          <p:sp>
            <p:nvSpPr>
              <p:cNvPr id="100360" name="Oval 8"/>
              <p:cNvSpPr>
                <a:spLocks noChangeArrowheads="1"/>
              </p:cNvSpPr>
              <p:nvPr/>
            </p:nvSpPr>
            <p:spPr bwMode="auto">
              <a:xfrm rot="-2751768">
                <a:off x="3984" y="2736"/>
                <a:ext cx="672" cy="288"/>
              </a:xfrm>
              <a:prstGeom prst="ellipse">
                <a:avLst/>
              </a:prstGeom>
              <a:gradFill rotWithShape="0">
                <a:gsLst>
                  <a:gs pos="0">
                    <a:srgbClr val="FF9900"/>
                  </a:gs>
                  <a:gs pos="100000">
                    <a:srgbClr val="FF9900">
                      <a:gamma/>
                      <a:shade val="30196"/>
                      <a:invGamma/>
                    </a:srgbClr>
                  </a:gs>
                </a:gsLst>
                <a:lin ang="0" scaled="1"/>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00361" name="Line 9"/>
              <p:cNvSpPr>
                <a:spLocks noChangeShapeType="1"/>
              </p:cNvSpPr>
              <p:nvPr/>
            </p:nvSpPr>
            <p:spPr bwMode="auto">
              <a:xfrm>
                <a:off x="4128" y="3312"/>
                <a:ext cx="576" cy="288"/>
              </a:xfrm>
              <a:prstGeom prst="line">
                <a:avLst/>
              </a:prstGeom>
              <a:noFill/>
              <a:ln w="28575">
                <a:solidFill>
                  <a:schemeClr val="tx1"/>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00362" name="Text Box 10"/>
              <p:cNvSpPr txBox="1">
                <a:spLocks noChangeArrowheads="1"/>
              </p:cNvSpPr>
              <p:nvPr/>
            </p:nvSpPr>
            <p:spPr bwMode="auto">
              <a:xfrm>
                <a:off x="4694" y="3402"/>
                <a:ext cx="29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2800" b="1"/>
                  <a:t>H</a:t>
                </a:r>
              </a:p>
            </p:txBody>
          </p:sp>
          <p:sp>
            <p:nvSpPr>
              <p:cNvPr id="100363" name="Line 11"/>
              <p:cNvSpPr>
                <a:spLocks noChangeShapeType="1"/>
              </p:cNvSpPr>
              <p:nvPr/>
            </p:nvSpPr>
            <p:spPr bwMode="auto">
              <a:xfrm>
                <a:off x="3984" y="3360"/>
                <a:ext cx="96" cy="480"/>
              </a:xfrm>
              <a:prstGeom prst="line">
                <a:avLst/>
              </a:prstGeom>
              <a:noFill/>
              <a:ln w="1016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00364" name="Rectangle 12"/>
              <p:cNvSpPr>
                <a:spLocks noChangeArrowheads="1"/>
              </p:cNvSpPr>
              <p:nvPr/>
            </p:nvSpPr>
            <p:spPr bwMode="auto">
              <a:xfrm>
                <a:off x="3984" y="3849"/>
                <a:ext cx="29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2800" b="1"/>
                  <a:t>H</a:t>
                </a:r>
              </a:p>
            </p:txBody>
          </p:sp>
          <p:sp>
            <p:nvSpPr>
              <p:cNvPr id="100365" name="Line 13"/>
              <p:cNvSpPr>
                <a:spLocks noChangeShapeType="1"/>
              </p:cNvSpPr>
              <p:nvPr/>
            </p:nvSpPr>
            <p:spPr bwMode="auto">
              <a:xfrm>
                <a:off x="2352" y="3264"/>
                <a:ext cx="720" cy="0"/>
              </a:xfrm>
              <a:prstGeom prst="line">
                <a:avLst/>
              </a:prstGeom>
              <a:noFill/>
              <a:ln w="28575">
                <a:solidFill>
                  <a:schemeClr val="tx1"/>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00366" name="Text Box 14"/>
              <p:cNvSpPr txBox="1">
                <a:spLocks noChangeArrowheads="1"/>
              </p:cNvSpPr>
              <p:nvPr/>
            </p:nvSpPr>
            <p:spPr bwMode="auto">
              <a:xfrm>
                <a:off x="2016" y="3120"/>
                <a:ext cx="29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2800" b="1"/>
                  <a:t>H</a:t>
                </a:r>
              </a:p>
            </p:txBody>
          </p:sp>
          <p:sp>
            <p:nvSpPr>
              <p:cNvPr id="100367" name="Text Box 15"/>
              <p:cNvSpPr txBox="1">
                <a:spLocks noChangeArrowheads="1"/>
              </p:cNvSpPr>
              <p:nvPr/>
            </p:nvSpPr>
            <p:spPr bwMode="auto">
              <a:xfrm flipH="1">
                <a:off x="1296" y="3120"/>
                <a:ext cx="29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2800" b="1"/>
                  <a:t>O</a:t>
                </a:r>
              </a:p>
            </p:txBody>
          </p:sp>
          <p:sp>
            <p:nvSpPr>
              <p:cNvPr id="100368" name="Oval 16"/>
              <p:cNvSpPr>
                <a:spLocks noChangeArrowheads="1"/>
              </p:cNvSpPr>
              <p:nvPr/>
            </p:nvSpPr>
            <p:spPr bwMode="auto">
              <a:xfrm rot="2332079" flipH="1">
                <a:off x="768" y="2784"/>
                <a:ext cx="672" cy="288"/>
              </a:xfrm>
              <a:prstGeom prst="ellipse">
                <a:avLst/>
              </a:prstGeom>
              <a:gradFill rotWithShape="0">
                <a:gsLst>
                  <a:gs pos="0">
                    <a:srgbClr val="FF9900">
                      <a:gamma/>
                      <a:shade val="24314"/>
                      <a:invGamma/>
                    </a:srgbClr>
                  </a:gs>
                  <a:gs pos="100000">
                    <a:srgbClr val="FF9900"/>
                  </a:gs>
                </a:gsLst>
                <a:lin ang="0" scaled="1"/>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00369" name="Line 17"/>
              <p:cNvSpPr>
                <a:spLocks noChangeShapeType="1"/>
              </p:cNvSpPr>
              <p:nvPr/>
            </p:nvSpPr>
            <p:spPr bwMode="auto">
              <a:xfrm flipH="1">
                <a:off x="1200" y="3408"/>
                <a:ext cx="192" cy="432"/>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00370" name="Rectangle 18"/>
              <p:cNvSpPr>
                <a:spLocks noChangeArrowheads="1"/>
              </p:cNvSpPr>
              <p:nvPr/>
            </p:nvSpPr>
            <p:spPr bwMode="auto">
              <a:xfrm flipH="1">
                <a:off x="1008" y="3849"/>
                <a:ext cx="29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2800" b="1"/>
                  <a:t>H</a:t>
                </a:r>
              </a:p>
            </p:txBody>
          </p:sp>
          <p:sp>
            <p:nvSpPr>
              <p:cNvPr id="100371" name="Line 19"/>
              <p:cNvSpPr>
                <a:spLocks noChangeShapeType="1"/>
              </p:cNvSpPr>
              <p:nvPr/>
            </p:nvSpPr>
            <p:spPr bwMode="auto">
              <a:xfrm>
                <a:off x="1584" y="3264"/>
                <a:ext cx="432"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00372" name="Oval 20"/>
              <p:cNvSpPr>
                <a:spLocks noChangeArrowheads="1"/>
              </p:cNvSpPr>
              <p:nvPr/>
            </p:nvSpPr>
            <p:spPr bwMode="auto">
              <a:xfrm rot="14371968">
                <a:off x="1020" y="2798"/>
                <a:ext cx="528" cy="288"/>
              </a:xfrm>
              <a:prstGeom prst="ellipse">
                <a:avLst/>
              </a:prstGeom>
              <a:gradFill rotWithShape="0">
                <a:gsLst>
                  <a:gs pos="0">
                    <a:srgbClr val="FF9900">
                      <a:gamma/>
                      <a:shade val="27451"/>
                      <a:invGamma/>
                    </a:srgbClr>
                  </a:gs>
                  <a:gs pos="100000">
                    <a:srgbClr val="FF9900"/>
                  </a:gs>
                </a:gsLst>
                <a:lin ang="0" scaled="1"/>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grpSp>
          <p:nvGrpSpPr>
            <p:cNvPr id="100373" name="Group 21"/>
            <p:cNvGrpSpPr>
              <a:grpSpLocks/>
            </p:cNvGrpSpPr>
            <p:nvPr/>
          </p:nvGrpSpPr>
          <p:grpSpPr bwMode="auto">
            <a:xfrm>
              <a:off x="1440" y="2064"/>
              <a:ext cx="3120" cy="634"/>
              <a:chOff x="1440" y="2064"/>
              <a:chExt cx="3120" cy="634"/>
            </a:xfrm>
          </p:grpSpPr>
          <p:sp>
            <p:nvSpPr>
              <p:cNvPr id="100374" name="Text Box 22"/>
              <p:cNvSpPr txBox="1">
                <a:spLocks noChangeArrowheads="1"/>
              </p:cNvSpPr>
              <p:nvPr/>
            </p:nvSpPr>
            <p:spPr bwMode="auto">
              <a:xfrm>
                <a:off x="1440" y="2064"/>
                <a:ext cx="3120" cy="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sz="3200" b="1">
                    <a:solidFill>
                      <a:schemeClr val="accent2"/>
                    </a:solidFill>
                  </a:rPr>
                  <a:t>X           H -----------   Y</a:t>
                </a:r>
                <a:r>
                  <a:rPr lang="fr-FR" sz="2800">
                    <a:solidFill>
                      <a:schemeClr val="accent2"/>
                    </a:solidFill>
                  </a:rPr>
                  <a:t> </a:t>
                </a:r>
              </a:p>
              <a:p>
                <a:r>
                  <a:rPr lang="fr-FR" sz="2800" b="1">
                    <a:solidFill>
                      <a:schemeClr val="accent2"/>
                    </a:solidFill>
                    <a:latin typeface="Symbol" pitchFamily="18" charset="2"/>
                  </a:rPr>
                  <a:t>d-            d</a:t>
                </a:r>
                <a:r>
                  <a:rPr lang="fr-FR" sz="2800" b="1">
                    <a:solidFill>
                      <a:schemeClr val="accent2"/>
                    </a:solidFill>
                  </a:rPr>
                  <a:t>+</a:t>
                </a:r>
                <a:r>
                  <a:rPr lang="fr-FR" sz="2800">
                    <a:solidFill>
                      <a:schemeClr val="accent2"/>
                    </a:solidFill>
                  </a:rPr>
                  <a:t>                      </a:t>
                </a:r>
                <a:r>
                  <a:rPr lang="fr-FR" sz="2800" b="1">
                    <a:solidFill>
                      <a:schemeClr val="accent2"/>
                    </a:solidFill>
                    <a:latin typeface="Symbol" pitchFamily="18" charset="2"/>
                  </a:rPr>
                  <a:t>d-</a:t>
                </a:r>
                <a:r>
                  <a:rPr lang="fr-FR" sz="2800">
                    <a:solidFill>
                      <a:schemeClr val="accent2"/>
                    </a:solidFill>
                  </a:rPr>
                  <a:t> </a:t>
                </a:r>
              </a:p>
            </p:txBody>
          </p:sp>
          <p:sp>
            <p:nvSpPr>
              <p:cNvPr id="100375" name="Line 23"/>
              <p:cNvSpPr>
                <a:spLocks noChangeShapeType="1"/>
              </p:cNvSpPr>
              <p:nvPr/>
            </p:nvSpPr>
            <p:spPr bwMode="auto">
              <a:xfrm>
                <a:off x="1680" y="2256"/>
                <a:ext cx="671" cy="0"/>
              </a:xfrm>
              <a:prstGeom prst="line">
                <a:avLst/>
              </a:prstGeom>
              <a:noFill/>
              <a:ln w="5715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00376" name="Oval 24"/>
              <p:cNvSpPr>
                <a:spLocks noChangeArrowheads="1"/>
              </p:cNvSpPr>
              <p:nvPr/>
            </p:nvSpPr>
            <p:spPr bwMode="auto">
              <a:xfrm>
                <a:off x="3648" y="2160"/>
                <a:ext cx="96" cy="96"/>
              </a:xfrm>
              <a:prstGeom prst="ellipse">
                <a:avLst/>
              </a:prstGeom>
              <a:solidFill>
                <a:srgbClr val="FF9900"/>
              </a:soli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00377" name="Oval 25"/>
              <p:cNvSpPr>
                <a:spLocks noChangeArrowheads="1"/>
              </p:cNvSpPr>
              <p:nvPr/>
            </p:nvSpPr>
            <p:spPr bwMode="auto">
              <a:xfrm>
                <a:off x="3648" y="2304"/>
                <a:ext cx="96" cy="96"/>
              </a:xfrm>
              <a:prstGeom prst="ellipse">
                <a:avLst/>
              </a:prstGeom>
              <a:solidFill>
                <a:srgbClr val="FF9900"/>
              </a:soli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00378" name="Line 26"/>
              <p:cNvSpPr>
                <a:spLocks noChangeShapeType="1"/>
              </p:cNvSpPr>
              <p:nvPr/>
            </p:nvSpPr>
            <p:spPr bwMode="auto">
              <a:xfrm>
                <a:off x="3984" y="2256"/>
                <a:ext cx="480"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gr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0355"/>
                                        </p:tgtEl>
                                        <p:attrNameLst>
                                          <p:attrName>style.visibility</p:attrName>
                                        </p:attrNameLst>
                                      </p:cBhvr>
                                      <p:to>
                                        <p:strVal val="visible"/>
                                      </p:to>
                                    </p:set>
                                    <p:anim calcmode="lin" valueType="num">
                                      <p:cBhvr additive="base">
                                        <p:cTn id="7" dur="500" fill="hold"/>
                                        <p:tgtEl>
                                          <p:spTgt spid="100355"/>
                                        </p:tgtEl>
                                        <p:attrNameLst>
                                          <p:attrName>ppt_x</p:attrName>
                                        </p:attrNameLst>
                                      </p:cBhvr>
                                      <p:tavLst>
                                        <p:tav tm="0">
                                          <p:val>
                                            <p:strVal val="0-#ppt_w/2"/>
                                          </p:val>
                                        </p:tav>
                                        <p:tav tm="100000">
                                          <p:val>
                                            <p:strVal val="#ppt_x"/>
                                          </p:val>
                                        </p:tav>
                                      </p:tavLst>
                                    </p:anim>
                                    <p:anim calcmode="lin" valueType="num">
                                      <p:cBhvr additive="base">
                                        <p:cTn id="8" dur="500" fill="hold"/>
                                        <p:tgtEl>
                                          <p:spTgt spid="1003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5" grpId="0" animBg="1" autoUpdateAnimBg="0"/>
    </p:bldLst>
  </p:timing>
</p:sld>
</file>

<file path=ppt/slides/slide8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228600" y="0"/>
            <a:ext cx="8763000" cy="1143000"/>
          </a:xfrm>
        </p:spPr>
        <p:txBody>
          <a:bodyPr/>
          <a:lstStyle/>
          <a:p>
            <a:r>
              <a:rPr lang="fr-FR" sz="3600">
                <a:solidFill>
                  <a:srgbClr val="00FFFF"/>
                </a:solidFill>
                <a:latin typeface="Arial" charset="0"/>
              </a:rPr>
              <a:t>« Liaison hydrogène » dans l’eau</a:t>
            </a:r>
          </a:p>
        </p:txBody>
      </p:sp>
      <p:sp>
        <p:nvSpPr>
          <p:cNvPr id="101379" name="Rectangle 3"/>
          <p:cNvSpPr>
            <a:spLocks noGrp="1" noChangeArrowheads="1"/>
          </p:cNvSpPr>
          <p:nvPr>
            <p:ph type="body" sz="half" idx="1"/>
          </p:nvPr>
        </p:nvSpPr>
        <p:spPr/>
        <p:txBody>
          <a:bodyPr/>
          <a:lstStyle/>
          <a:p>
            <a:endParaRPr lang="en-US" sz="2800"/>
          </a:p>
        </p:txBody>
      </p:sp>
      <p:pic>
        <p:nvPicPr>
          <p:cNvPr id="101380" name="Picture 4" descr="C:\WINDOWS\Application Data\Microsoft\Media Catalog\waterHbonds.GIF"/>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228600" y="1219200"/>
            <a:ext cx="8763000" cy="5105400"/>
          </a:xfrm>
          <a:solidFill>
            <a:schemeClr val="bg1"/>
          </a:solidFill>
        </p:spPr>
      </p:pic>
      <p:sp>
        <p:nvSpPr>
          <p:cNvPr id="101381" name="Line 5"/>
          <p:cNvSpPr>
            <a:spLocks noChangeShapeType="1"/>
          </p:cNvSpPr>
          <p:nvPr/>
        </p:nvSpPr>
        <p:spPr bwMode="auto">
          <a:xfrm flipV="1">
            <a:off x="6629400" y="5105400"/>
            <a:ext cx="685800" cy="304800"/>
          </a:xfrm>
          <a:prstGeom prst="line">
            <a:avLst/>
          </a:prstGeom>
          <a:noFill/>
          <a:ln w="38100">
            <a:solidFill>
              <a:schemeClr val="accent2"/>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pic>
        <p:nvPicPr>
          <p:cNvPr id="10138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267200"/>
            <a:ext cx="36576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random/>
  </p:transition>
</p:sld>
</file>

<file path=ppt/slides/slide8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0" y="-228600"/>
            <a:ext cx="9144000" cy="1143000"/>
          </a:xfrm>
        </p:spPr>
        <p:txBody>
          <a:bodyPr/>
          <a:lstStyle/>
          <a:p>
            <a:r>
              <a:rPr lang="fr-FR" sz="3600">
                <a:solidFill>
                  <a:srgbClr val="00FFFF"/>
                </a:solidFill>
                <a:latin typeface="Arial" charset="0"/>
              </a:rPr>
              <a:t>       Interaction dipôle-dipôle </a:t>
            </a:r>
          </a:p>
        </p:txBody>
      </p:sp>
      <p:pic>
        <p:nvPicPr>
          <p:cNvPr id="102403" name="Picture 3"/>
          <p:cNvPicPr>
            <a:picLocks noChangeAspect="1" noChangeArrowheads="1"/>
          </p:cNvPicPr>
          <p:nvPr/>
        </p:nvPicPr>
        <p:blipFill>
          <a:blip r:embed="rId2">
            <a:extLst>
              <a:ext uri="{28A0092B-C50C-407E-A947-70E740481C1C}">
                <a14:useLocalDpi xmlns:a14="http://schemas.microsoft.com/office/drawing/2010/main" val="0"/>
              </a:ext>
            </a:extLst>
          </a:blip>
          <a:srcRect b="13889"/>
          <a:stretch>
            <a:fillRect/>
          </a:stretch>
        </p:blipFill>
        <p:spPr bwMode="auto">
          <a:xfrm>
            <a:off x="533400" y="990600"/>
            <a:ext cx="81534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404" name="Rectangle 4"/>
          <p:cNvSpPr>
            <a:spLocks noChangeArrowheads="1"/>
          </p:cNvSpPr>
          <p:nvPr/>
        </p:nvSpPr>
        <p:spPr bwMode="auto">
          <a:xfrm>
            <a:off x="304800" y="5867400"/>
            <a:ext cx="8458200" cy="685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bg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sz="2200">
                <a:solidFill>
                  <a:schemeClr val="bg1"/>
                </a:solidFill>
              </a:rPr>
              <a:t>L’existence de ces liaisons explique que le méthanol soit à l’état liquide </a:t>
            </a:r>
          </a:p>
          <a:p>
            <a:pPr algn="ctr"/>
            <a:r>
              <a:rPr lang="fr-FR" sz="2200">
                <a:solidFill>
                  <a:schemeClr val="bg1"/>
                </a:solidFill>
              </a:rPr>
              <a:t>à 25°C alors que l’éthane, de masse molaire identique, est gazeux</a:t>
            </a:r>
            <a:r>
              <a:rPr lang="fr-FR" sz="2200" b="1">
                <a:solidFill>
                  <a:schemeClr val="bg1"/>
                </a:solidFill>
              </a:rPr>
              <a:t> </a:t>
            </a:r>
            <a:r>
              <a:rPr lang="fr-FR" sz="2200">
                <a:solidFill>
                  <a:schemeClr val="bg1"/>
                </a:solidFill>
              </a:rPr>
              <a:t> </a:t>
            </a:r>
          </a:p>
        </p:txBody>
      </p:sp>
    </p:spTree>
  </p:cSld>
  <p:clrMapOvr>
    <a:masterClrMapping/>
  </p:clrMapOvr>
  <p:transition spd="med">
    <p:random/>
  </p:transition>
</p:sld>
</file>

<file path=ppt/slides/slide8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103427" name="Group 3"/>
          <p:cNvGrpSpPr>
            <a:grpSpLocks/>
          </p:cNvGrpSpPr>
          <p:nvPr/>
        </p:nvGrpSpPr>
        <p:grpSpPr bwMode="auto">
          <a:xfrm>
            <a:off x="457200" y="228600"/>
            <a:ext cx="8458200" cy="5638800"/>
            <a:chOff x="288" y="192"/>
            <a:chExt cx="5328" cy="3552"/>
          </a:xfrm>
        </p:grpSpPr>
        <p:pic>
          <p:nvPicPr>
            <p:cNvPr id="1034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 y="288"/>
              <a:ext cx="5040" cy="3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3429" name="Rectangle 5"/>
            <p:cNvSpPr>
              <a:spLocks noChangeArrowheads="1"/>
            </p:cNvSpPr>
            <p:nvPr/>
          </p:nvSpPr>
          <p:spPr bwMode="auto">
            <a:xfrm>
              <a:off x="288" y="192"/>
              <a:ext cx="5328" cy="384"/>
            </a:xfrm>
            <a:prstGeom prst="rect">
              <a:avLst/>
            </a:prstGeom>
            <a:solidFill>
              <a:schemeClr val="bg1"/>
            </a:solidFill>
            <a:ln w="12700">
              <a:solidFill>
                <a:schemeClr val="bg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sp>
        <p:nvSpPr>
          <p:cNvPr id="103431" name="Rectangle 7"/>
          <p:cNvSpPr>
            <a:spLocks noChangeArrowheads="1"/>
          </p:cNvSpPr>
          <p:nvPr/>
        </p:nvSpPr>
        <p:spPr bwMode="auto">
          <a:xfrm>
            <a:off x="0" y="5867400"/>
            <a:ext cx="9144000" cy="990600"/>
          </a:xfrm>
          <a:prstGeom prst="rect">
            <a:avLst/>
          </a:prstGeom>
          <a:solidFill>
            <a:schemeClr val="tx1"/>
          </a:solidFill>
          <a:ln>
            <a:noFill/>
          </a:ln>
          <a:effectLst/>
          <a:extLst>
            <a:ext uri="{91240B29-F687-4F45-9708-019B960494DF}">
              <a14:hiddenLine xmlns:a14="http://schemas.microsoft.com/office/drawing/2010/main" w="12700">
                <a:solidFill>
                  <a:schemeClr val="bg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sz="2200">
                <a:solidFill>
                  <a:schemeClr val="bg1"/>
                </a:solidFill>
              </a:rPr>
              <a:t>L’existence d’interactions fortes entre les molécules d’eau et </a:t>
            </a:r>
          </a:p>
          <a:p>
            <a:pPr algn="ctr"/>
            <a:r>
              <a:rPr lang="fr-FR" sz="2200">
                <a:solidFill>
                  <a:schemeClr val="bg1"/>
                </a:solidFill>
              </a:rPr>
              <a:t>le groupe caractéristique OH de l’alcool justifie la solubilité </a:t>
            </a:r>
          </a:p>
          <a:p>
            <a:pPr algn="ctr"/>
            <a:r>
              <a:rPr lang="fr-FR" sz="2200">
                <a:solidFill>
                  <a:schemeClr val="bg1"/>
                </a:solidFill>
              </a:rPr>
              <a:t>du méthanol dans l’eau (alors que l’éthane y est insoluble) </a:t>
            </a:r>
          </a:p>
        </p:txBody>
      </p:sp>
      <p:sp>
        <p:nvSpPr>
          <p:cNvPr id="103434" name="Rectangle 10"/>
          <p:cNvSpPr>
            <a:spLocks noGrp="1" noChangeArrowheads="1"/>
          </p:cNvSpPr>
          <p:nvPr>
            <p:ph type="title"/>
          </p:nvPr>
        </p:nvSpPr>
        <p:spPr>
          <a:xfrm>
            <a:off x="0" y="-381000"/>
            <a:ext cx="9144000" cy="1295400"/>
          </a:xfrm>
          <a:solidFill>
            <a:schemeClr val="tx1"/>
          </a:solidFill>
          <a:ln/>
        </p:spPr>
        <p:txBody>
          <a:bodyPr/>
          <a:lstStyle/>
          <a:p>
            <a:r>
              <a:rPr lang="fr-FR" sz="3600">
                <a:solidFill>
                  <a:srgbClr val="00FFFF"/>
                </a:solidFill>
                <a:latin typeface="Arial" charset="0"/>
              </a:rPr>
              <a:t> Interaction dipôle-dipôle</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03427"/>
                                        </p:tgtEl>
                                        <p:attrNameLst>
                                          <p:attrName>style.visibility</p:attrName>
                                        </p:attrNameLst>
                                      </p:cBhvr>
                                      <p:to>
                                        <p:strVal val="visible"/>
                                      </p:to>
                                    </p:set>
                                    <p:anim calcmode="lin" valueType="num">
                                      <p:cBhvr additive="base">
                                        <p:cTn id="7" dur="500" fill="hold"/>
                                        <p:tgtEl>
                                          <p:spTgt spid="103427"/>
                                        </p:tgtEl>
                                        <p:attrNameLst>
                                          <p:attrName>ppt_x</p:attrName>
                                        </p:attrNameLst>
                                      </p:cBhvr>
                                      <p:tavLst>
                                        <p:tav tm="0">
                                          <p:val>
                                            <p:strVal val="0-#ppt_w/2"/>
                                          </p:val>
                                        </p:tav>
                                        <p:tav tm="100000">
                                          <p:val>
                                            <p:strVal val="#ppt_x"/>
                                          </p:val>
                                        </p:tav>
                                      </p:tavLst>
                                    </p:anim>
                                    <p:anim calcmode="lin" valueType="num">
                                      <p:cBhvr additive="base">
                                        <p:cTn id="8" dur="500" fill="hold"/>
                                        <p:tgtEl>
                                          <p:spTgt spid="1034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0530" name="Picture 1026" descr="D:\users\Pierre\COURS\IFP\IFPFig2b.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1295400"/>
            <a:ext cx="2025650" cy="4572000"/>
          </a:xfrm>
          <a:prstGeom prst="rect">
            <a:avLst/>
          </a:prstGeom>
          <a:noFill/>
          <a:extLst>
            <a:ext uri="{909E8E84-426E-40DD-AFC4-6F175D3DCCD1}">
              <a14:hiddenFill xmlns:a14="http://schemas.microsoft.com/office/drawing/2010/main">
                <a:solidFill>
                  <a:srgbClr val="FFFFFF"/>
                </a:solidFill>
              </a14:hiddenFill>
            </a:ext>
          </a:extLst>
        </p:spPr>
      </p:pic>
      <p:sp>
        <p:nvSpPr>
          <p:cNvPr id="150531" name="Text Box 1027"/>
          <p:cNvSpPr txBox="1">
            <a:spLocks noChangeArrowheads="1"/>
          </p:cNvSpPr>
          <p:nvPr/>
        </p:nvSpPr>
        <p:spPr bwMode="auto">
          <a:xfrm>
            <a:off x="0" y="762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fr-FR" sz="3600">
                <a:latin typeface="Arial" charset="0"/>
              </a:rPr>
              <a:t>Autres exemples de liaison H</a:t>
            </a:r>
          </a:p>
        </p:txBody>
      </p:sp>
      <p:sp>
        <p:nvSpPr>
          <p:cNvPr id="150532" name="Text Box 1028"/>
          <p:cNvSpPr txBox="1">
            <a:spLocks noChangeArrowheads="1"/>
          </p:cNvSpPr>
          <p:nvPr/>
        </p:nvSpPr>
        <p:spPr bwMode="auto">
          <a:xfrm>
            <a:off x="1143000" y="5867400"/>
            <a:ext cx="1493838"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sz="2000">
                <a:solidFill>
                  <a:schemeClr val="accent2"/>
                </a:solidFill>
              </a:rPr>
              <a:t>Polypeptides</a:t>
            </a:r>
          </a:p>
          <a:p>
            <a:pPr algn="ctr"/>
            <a:r>
              <a:rPr lang="fr-FR" sz="2000">
                <a:solidFill>
                  <a:schemeClr val="accent2"/>
                </a:solidFill>
              </a:rPr>
              <a:t>Hélice </a:t>
            </a:r>
            <a:r>
              <a:rPr lang="fr-FR" sz="2000">
                <a:solidFill>
                  <a:schemeClr val="accent2"/>
                </a:solidFill>
                <a:latin typeface="Symbol" pitchFamily="18" charset="2"/>
              </a:rPr>
              <a:t>a</a:t>
            </a:r>
            <a:endParaRPr lang="fr-FR" sz="2000">
              <a:solidFill>
                <a:schemeClr val="accent2"/>
              </a:solidFill>
            </a:endParaRPr>
          </a:p>
        </p:txBody>
      </p:sp>
      <p:grpSp>
        <p:nvGrpSpPr>
          <p:cNvPr id="150533" name="Group 1029"/>
          <p:cNvGrpSpPr>
            <a:grpSpLocks/>
          </p:cNvGrpSpPr>
          <p:nvPr/>
        </p:nvGrpSpPr>
        <p:grpSpPr bwMode="auto">
          <a:xfrm>
            <a:off x="3581400" y="1524000"/>
            <a:ext cx="4572000" cy="3124200"/>
            <a:chOff x="1200" y="1008"/>
            <a:chExt cx="3312" cy="1968"/>
          </a:xfrm>
        </p:grpSpPr>
        <p:pic>
          <p:nvPicPr>
            <p:cNvPr id="150534" name="Picture 1030" descr="C:\Mes documents\Polyamid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00" y="1008"/>
              <a:ext cx="3312" cy="1940"/>
            </a:xfrm>
            <a:prstGeom prst="rect">
              <a:avLst/>
            </a:prstGeom>
            <a:noFill/>
            <a:extLst>
              <a:ext uri="{909E8E84-426E-40DD-AFC4-6F175D3DCCD1}">
                <a14:hiddenFill xmlns:a14="http://schemas.microsoft.com/office/drawing/2010/main">
                  <a:solidFill>
                    <a:srgbClr val="FFFFFF"/>
                  </a:solidFill>
                </a14:hiddenFill>
              </a:ext>
            </a:extLst>
          </p:spPr>
        </p:pic>
        <p:sp>
          <p:nvSpPr>
            <p:cNvPr id="150535" name="Rectangle 1031"/>
            <p:cNvSpPr>
              <a:spLocks noChangeArrowheads="1"/>
            </p:cNvSpPr>
            <p:nvPr/>
          </p:nvSpPr>
          <p:spPr bwMode="auto">
            <a:xfrm>
              <a:off x="3600" y="2880"/>
              <a:ext cx="96" cy="9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sp>
        <p:nvSpPr>
          <p:cNvPr id="150536" name="Text Box 1032"/>
          <p:cNvSpPr txBox="1">
            <a:spLocks noChangeArrowheads="1"/>
          </p:cNvSpPr>
          <p:nvPr/>
        </p:nvSpPr>
        <p:spPr bwMode="auto">
          <a:xfrm>
            <a:off x="4727575" y="4724400"/>
            <a:ext cx="2479675"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2000">
                <a:solidFill>
                  <a:schemeClr val="accent2"/>
                </a:solidFill>
              </a:rPr>
              <a:t>- Polyamides (Nylons)</a:t>
            </a:r>
          </a:p>
          <a:p>
            <a:endParaRPr lang="fr-FR" sz="2000">
              <a:solidFill>
                <a:schemeClr val="accent2"/>
              </a:solidFill>
            </a:endParaRPr>
          </a:p>
          <a:p>
            <a:r>
              <a:rPr lang="fr-FR" sz="2000">
                <a:solidFill>
                  <a:schemeClr val="accent2"/>
                </a:solidFill>
              </a:rPr>
              <a:t>- Protéines</a:t>
            </a:r>
          </a:p>
          <a:p>
            <a:endParaRPr lang="fr-FR" sz="2000">
              <a:solidFill>
                <a:schemeClr val="accent2"/>
              </a:solidFill>
            </a:endParaRPr>
          </a:p>
          <a:p>
            <a:r>
              <a:rPr lang="fr-FR" sz="2000">
                <a:solidFill>
                  <a:schemeClr val="accent2"/>
                </a:solidFill>
              </a:rPr>
              <a:t>- ADN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50530"/>
                                        </p:tgtEl>
                                        <p:attrNameLst>
                                          <p:attrName>style.visibility</p:attrName>
                                        </p:attrNameLst>
                                      </p:cBhvr>
                                      <p:to>
                                        <p:strVal val="visible"/>
                                      </p:to>
                                    </p:set>
                                    <p:anim calcmode="lin" valueType="num">
                                      <p:cBhvr additive="base">
                                        <p:cTn id="7" dur="500" fill="hold"/>
                                        <p:tgtEl>
                                          <p:spTgt spid="150530"/>
                                        </p:tgtEl>
                                        <p:attrNameLst>
                                          <p:attrName>ppt_x</p:attrName>
                                        </p:attrNameLst>
                                      </p:cBhvr>
                                      <p:tavLst>
                                        <p:tav tm="0">
                                          <p:val>
                                            <p:strVal val="0-#ppt_w/2"/>
                                          </p:val>
                                        </p:tav>
                                        <p:tav tm="100000">
                                          <p:val>
                                            <p:strVal val="#ppt_x"/>
                                          </p:val>
                                        </p:tav>
                                      </p:tavLst>
                                    </p:anim>
                                    <p:anim calcmode="lin" valueType="num">
                                      <p:cBhvr additive="base">
                                        <p:cTn id="8" dur="500" fill="hold"/>
                                        <p:tgtEl>
                                          <p:spTgt spid="15053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50532"/>
                                        </p:tgtEl>
                                        <p:attrNameLst>
                                          <p:attrName>style.visibility</p:attrName>
                                        </p:attrNameLst>
                                      </p:cBhvr>
                                      <p:to>
                                        <p:strVal val="visible"/>
                                      </p:to>
                                    </p:set>
                                    <p:anim calcmode="lin" valueType="num">
                                      <p:cBhvr additive="base">
                                        <p:cTn id="13" dur="500" fill="hold"/>
                                        <p:tgtEl>
                                          <p:spTgt spid="150532"/>
                                        </p:tgtEl>
                                        <p:attrNameLst>
                                          <p:attrName>ppt_x</p:attrName>
                                        </p:attrNameLst>
                                      </p:cBhvr>
                                      <p:tavLst>
                                        <p:tav tm="0">
                                          <p:val>
                                            <p:strVal val="0-#ppt_w/2"/>
                                          </p:val>
                                        </p:tav>
                                        <p:tav tm="100000">
                                          <p:val>
                                            <p:strVal val="#ppt_x"/>
                                          </p:val>
                                        </p:tav>
                                      </p:tavLst>
                                    </p:anim>
                                    <p:anim calcmode="lin" valueType="num">
                                      <p:cBhvr additive="base">
                                        <p:cTn id="14" dur="500" fill="hold"/>
                                        <p:tgtEl>
                                          <p:spTgt spid="150532"/>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150533"/>
                                        </p:tgtEl>
                                        <p:attrNameLst>
                                          <p:attrName>style.visibility</p:attrName>
                                        </p:attrNameLst>
                                      </p:cBhvr>
                                      <p:to>
                                        <p:strVal val="visible"/>
                                      </p:to>
                                    </p:set>
                                    <p:anim calcmode="lin" valueType="num">
                                      <p:cBhvr additive="base">
                                        <p:cTn id="19" dur="500" fill="hold"/>
                                        <p:tgtEl>
                                          <p:spTgt spid="150533"/>
                                        </p:tgtEl>
                                        <p:attrNameLst>
                                          <p:attrName>ppt_x</p:attrName>
                                        </p:attrNameLst>
                                      </p:cBhvr>
                                      <p:tavLst>
                                        <p:tav tm="0">
                                          <p:val>
                                            <p:strVal val="0-#ppt_w/2"/>
                                          </p:val>
                                        </p:tav>
                                        <p:tav tm="100000">
                                          <p:val>
                                            <p:strVal val="#ppt_x"/>
                                          </p:val>
                                        </p:tav>
                                      </p:tavLst>
                                    </p:anim>
                                    <p:anim calcmode="lin" valueType="num">
                                      <p:cBhvr additive="base">
                                        <p:cTn id="20" dur="500" fill="hold"/>
                                        <p:tgtEl>
                                          <p:spTgt spid="150533"/>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50536"/>
                                        </p:tgtEl>
                                        <p:attrNameLst>
                                          <p:attrName>style.visibility</p:attrName>
                                        </p:attrNameLst>
                                      </p:cBhvr>
                                      <p:to>
                                        <p:strVal val="visible"/>
                                      </p:to>
                                    </p:set>
                                    <p:anim calcmode="lin" valueType="num">
                                      <p:cBhvr additive="base">
                                        <p:cTn id="25" dur="500" fill="hold"/>
                                        <p:tgtEl>
                                          <p:spTgt spid="150536"/>
                                        </p:tgtEl>
                                        <p:attrNameLst>
                                          <p:attrName>ppt_x</p:attrName>
                                        </p:attrNameLst>
                                      </p:cBhvr>
                                      <p:tavLst>
                                        <p:tav tm="0">
                                          <p:val>
                                            <p:strVal val="0-#ppt_w/2"/>
                                          </p:val>
                                        </p:tav>
                                        <p:tav tm="100000">
                                          <p:val>
                                            <p:strVal val="#ppt_x"/>
                                          </p:val>
                                        </p:tav>
                                      </p:tavLst>
                                    </p:anim>
                                    <p:anim calcmode="lin" valueType="num">
                                      <p:cBhvr additive="base">
                                        <p:cTn id="26" dur="500" fill="hold"/>
                                        <p:tgtEl>
                                          <p:spTgt spid="1505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32" grpId="0" autoUpdateAnimBg="0"/>
      <p:bldP spid="150536"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4802" name="Picture 2" descr="nbqua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188" y="1006475"/>
            <a:ext cx="7720012" cy="5851525"/>
          </a:xfrm>
          <a:prstGeom prst="rect">
            <a:avLst/>
          </a:prstGeom>
          <a:noFill/>
          <a:extLst>
            <a:ext uri="{909E8E84-426E-40DD-AFC4-6F175D3DCCD1}">
              <a14:hiddenFill xmlns:a14="http://schemas.microsoft.com/office/drawing/2010/main">
                <a:solidFill>
                  <a:srgbClr val="FFFFFF"/>
                </a:solidFill>
              </a14:hiddenFill>
            </a:ext>
          </a:extLst>
        </p:spPr>
      </p:pic>
      <p:sp>
        <p:nvSpPr>
          <p:cNvPr id="204803" name="Rectangle 3"/>
          <p:cNvSpPr>
            <a:spLocks noGrp="1" noChangeArrowheads="1"/>
          </p:cNvSpPr>
          <p:nvPr>
            <p:ph type="title"/>
          </p:nvPr>
        </p:nvSpPr>
        <p:spPr>
          <a:xfrm>
            <a:off x="685800" y="-228600"/>
            <a:ext cx="7772400" cy="1143000"/>
          </a:xfrm>
        </p:spPr>
        <p:txBody>
          <a:bodyPr/>
          <a:lstStyle/>
          <a:p>
            <a:r>
              <a:rPr lang="fr-FR" sz="3600">
                <a:solidFill>
                  <a:srgbClr val="00FFFF"/>
                </a:solidFill>
                <a:latin typeface="Arial" charset="0"/>
              </a:rPr>
              <a:t>Structure électronique des atomes</a:t>
            </a: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0" y="-228600"/>
            <a:ext cx="9144000" cy="1143000"/>
          </a:xfrm>
        </p:spPr>
        <p:txBody>
          <a:bodyPr/>
          <a:lstStyle/>
          <a:p>
            <a:r>
              <a:rPr lang="fr-FR" sz="3600">
                <a:solidFill>
                  <a:srgbClr val="00FFFF"/>
                </a:solidFill>
                <a:latin typeface="Arial" charset="0"/>
              </a:rPr>
              <a:t>Interaction dipôle-dipôle</a:t>
            </a:r>
            <a:r>
              <a:rPr lang="fr-FR" sz="4000">
                <a:solidFill>
                  <a:schemeClr val="accent2"/>
                </a:solidFill>
              </a:rPr>
              <a:t> </a:t>
            </a:r>
          </a:p>
        </p:txBody>
      </p:sp>
      <p:pic>
        <p:nvPicPr>
          <p:cNvPr id="104451" name="Picture 3"/>
          <p:cNvPicPr>
            <a:picLocks noChangeAspect="1" noChangeArrowheads="1"/>
          </p:cNvPicPr>
          <p:nvPr/>
        </p:nvPicPr>
        <p:blipFill>
          <a:blip r:embed="rId2">
            <a:extLst>
              <a:ext uri="{28A0092B-C50C-407E-A947-70E740481C1C}">
                <a14:useLocalDpi xmlns:a14="http://schemas.microsoft.com/office/drawing/2010/main" val="0"/>
              </a:ext>
            </a:extLst>
          </a:blip>
          <a:srcRect b="26666"/>
          <a:stretch>
            <a:fillRect/>
          </a:stretch>
        </p:blipFill>
        <p:spPr bwMode="auto">
          <a:xfrm>
            <a:off x="457200" y="762000"/>
            <a:ext cx="83058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4452" name="Rectangle 4"/>
          <p:cNvSpPr>
            <a:spLocks noChangeArrowheads="1"/>
          </p:cNvSpPr>
          <p:nvPr/>
        </p:nvSpPr>
        <p:spPr bwMode="auto">
          <a:xfrm>
            <a:off x="533400" y="5105400"/>
            <a:ext cx="8305800" cy="1600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bg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b="1">
                <a:solidFill>
                  <a:schemeClr val="bg1"/>
                </a:solidFill>
              </a:rPr>
              <a:t> </a:t>
            </a:r>
          </a:p>
          <a:p>
            <a:pPr algn="ctr"/>
            <a:r>
              <a:rPr lang="fr-FR" b="1">
                <a:solidFill>
                  <a:schemeClr val="bg1"/>
                </a:solidFill>
              </a:rPr>
              <a:t>L’existence de « liaisons hydrogène » fortes entre les molécules </a:t>
            </a:r>
          </a:p>
          <a:p>
            <a:pPr algn="ctr"/>
            <a:r>
              <a:rPr lang="fr-FR" b="1">
                <a:solidFill>
                  <a:schemeClr val="bg1"/>
                </a:solidFill>
              </a:rPr>
              <a:t>d’eau et l’atome d’azote du groupe NH</a:t>
            </a:r>
            <a:r>
              <a:rPr lang="fr-FR" b="1" baseline="-25000">
                <a:solidFill>
                  <a:schemeClr val="bg1"/>
                </a:solidFill>
              </a:rPr>
              <a:t>n</a:t>
            </a:r>
            <a:r>
              <a:rPr lang="fr-FR" b="1">
                <a:solidFill>
                  <a:schemeClr val="bg1"/>
                </a:solidFill>
              </a:rPr>
              <a:t> de l’ammoniac et </a:t>
            </a:r>
          </a:p>
          <a:p>
            <a:pPr algn="ctr"/>
            <a:r>
              <a:rPr lang="fr-FR" b="1">
                <a:solidFill>
                  <a:schemeClr val="bg1"/>
                </a:solidFill>
              </a:rPr>
              <a:t>des amines justifie la solubilité de l’ammoniac et des amines </a:t>
            </a:r>
          </a:p>
          <a:p>
            <a:pPr algn="ctr"/>
            <a:r>
              <a:rPr lang="fr-FR" b="1">
                <a:solidFill>
                  <a:schemeClr val="bg1"/>
                </a:solidFill>
              </a:rPr>
              <a:t>à courte chaîne carbonée dans l’eau.  </a:t>
            </a:r>
          </a:p>
          <a:p>
            <a:pPr algn="ctr"/>
            <a:endParaRPr lang="fr-FR">
              <a:solidFill>
                <a:schemeClr val="bg1"/>
              </a:solidFill>
            </a:endParaRPr>
          </a:p>
        </p:txBody>
      </p:sp>
      <p:sp>
        <p:nvSpPr>
          <p:cNvPr id="104453" name="Text Box 5"/>
          <p:cNvSpPr txBox="1">
            <a:spLocks noChangeArrowheads="1"/>
          </p:cNvSpPr>
          <p:nvPr/>
        </p:nvSpPr>
        <p:spPr bwMode="auto">
          <a:xfrm>
            <a:off x="381000" y="5029200"/>
            <a:ext cx="8458200" cy="29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sz="2000" b="1" baseline="30000"/>
          </a:p>
        </p:txBody>
      </p:sp>
      <p:sp>
        <p:nvSpPr>
          <p:cNvPr id="104454" name="Text Box 6"/>
          <p:cNvSpPr txBox="1">
            <a:spLocks noChangeArrowheads="1"/>
          </p:cNvSpPr>
          <p:nvPr/>
        </p:nvSpPr>
        <p:spPr bwMode="auto">
          <a:xfrm>
            <a:off x="5181600" y="2667000"/>
            <a:ext cx="44291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2800" b="1"/>
              <a:t>N</a:t>
            </a:r>
          </a:p>
        </p:txBody>
      </p:sp>
      <p:sp>
        <p:nvSpPr>
          <p:cNvPr id="104455" name="Rectangle 7"/>
          <p:cNvSpPr>
            <a:spLocks noChangeArrowheads="1"/>
          </p:cNvSpPr>
          <p:nvPr/>
        </p:nvSpPr>
        <p:spPr bwMode="auto">
          <a:xfrm>
            <a:off x="2514600" y="2514600"/>
            <a:ext cx="4619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2800" b="1"/>
              <a:t>O</a:t>
            </a:r>
          </a:p>
        </p:txBody>
      </p:sp>
    </p:spTree>
  </p:cSld>
  <p:clrMapOvr>
    <a:masterClrMapping/>
  </p:clrMapOvr>
  <p:transition spd="med">
    <p:random/>
  </p:transition>
</p:sld>
</file>

<file path=ppt/slides/slide9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a:xfrm>
            <a:off x="457200" y="-228600"/>
            <a:ext cx="8229600" cy="1143000"/>
          </a:xfrm>
        </p:spPr>
        <p:txBody>
          <a:bodyPr/>
          <a:lstStyle/>
          <a:p>
            <a:r>
              <a:rPr lang="fr-FR" sz="3600">
                <a:solidFill>
                  <a:srgbClr val="00FFFF"/>
                </a:solidFill>
                <a:latin typeface="Arial" charset="0"/>
              </a:rPr>
              <a:t>Interaction dipôle-dipôle en biologie</a:t>
            </a:r>
          </a:p>
        </p:txBody>
      </p:sp>
      <p:pic>
        <p:nvPicPr>
          <p:cNvPr id="119811" name="Picture 3"/>
          <p:cNvPicPr>
            <a:picLocks noChangeAspect="1" noChangeArrowheads="1"/>
          </p:cNvPicPr>
          <p:nvPr/>
        </p:nvPicPr>
        <p:blipFill>
          <a:blip r:embed="rId2">
            <a:extLst>
              <a:ext uri="{28A0092B-C50C-407E-A947-70E740481C1C}">
                <a14:useLocalDpi xmlns:a14="http://schemas.microsoft.com/office/drawing/2010/main" val="0"/>
              </a:ext>
            </a:extLst>
          </a:blip>
          <a:srcRect t="14815" b="11111"/>
          <a:stretch>
            <a:fillRect/>
          </a:stretch>
        </p:blipFill>
        <p:spPr bwMode="auto">
          <a:xfrm flipV="1">
            <a:off x="304800" y="3733800"/>
            <a:ext cx="480060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9814" name="Text Box 6"/>
          <p:cNvSpPr txBox="1">
            <a:spLocks noChangeArrowheads="1"/>
          </p:cNvSpPr>
          <p:nvPr/>
        </p:nvSpPr>
        <p:spPr bwMode="auto">
          <a:xfrm>
            <a:off x="304800" y="1168400"/>
            <a:ext cx="4800600" cy="2336800"/>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fr-FR" sz="2100"/>
              <a:t>Les « liaisons hydrogène » sont à l’origine de la duplication de la molécule d’ADN, acide désoxyribonucléique qui reçoit le code génétique de toutes les espèces vivantes, animales et végétales</a:t>
            </a:r>
          </a:p>
          <a:p>
            <a:pPr algn="ctr"/>
            <a:r>
              <a:rPr lang="fr-FR" sz="2100"/>
              <a:t>Les liaisons hydrogène sont essentielles </a:t>
            </a:r>
          </a:p>
          <a:p>
            <a:pPr algn="ctr"/>
            <a:r>
              <a:rPr lang="fr-FR" sz="2100"/>
              <a:t>en biologie</a:t>
            </a:r>
          </a:p>
        </p:txBody>
      </p:sp>
      <p:grpSp>
        <p:nvGrpSpPr>
          <p:cNvPr id="119815" name="Group 7"/>
          <p:cNvGrpSpPr>
            <a:grpSpLocks/>
          </p:cNvGrpSpPr>
          <p:nvPr/>
        </p:nvGrpSpPr>
        <p:grpSpPr bwMode="auto">
          <a:xfrm>
            <a:off x="5276850" y="1066800"/>
            <a:ext cx="3867150" cy="5257800"/>
            <a:chOff x="3324" y="672"/>
            <a:chExt cx="2436" cy="3312"/>
          </a:xfrm>
        </p:grpSpPr>
        <p:pic>
          <p:nvPicPr>
            <p:cNvPr id="11981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4" y="672"/>
              <a:ext cx="2436" cy="3312"/>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9817" name="Rectangle 9"/>
            <p:cNvSpPr>
              <a:spLocks noChangeArrowheads="1"/>
            </p:cNvSpPr>
            <p:nvPr/>
          </p:nvSpPr>
          <p:spPr bwMode="auto">
            <a:xfrm>
              <a:off x="4944" y="672"/>
              <a:ext cx="672" cy="240"/>
            </a:xfrm>
            <a:prstGeom prst="rect">
              <a:avLst/>
            </a:prstGeom>
            <a:solidFill>
              <a:schemeClr val="bg1"/>
            </a:solidFill>
            <a:ln w="12700">
              <a:solidFill>
                <a:srgbClr val="FF00FF"/>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sz="2800">
                  <a:solidFill>
                    <a:schemeClr val="bg2"/>
                  </a:solidFill>
                </a:rPr>
                <a:t>ADN</a:t>
              </a:r>
            </a:p>
          </p:txBody>
        </p:sp>
      </p:gr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19814"/>
                                        </p:tgtEl>
                                        <p:attrNameLst>
                                          <p:attrName>style.visibility</p:attrName>
                                        </p:attrNameLst>
                                      </p:cBhvr>
                                      <p:to>
                                        <p:strVal val="visible"/>
                                      </p:to>
                                    </p:set>
                                    <p:anim calcmode="lin" valueType="num">
                                      <p:cBhvr>
                                        <p:cTn id="7" dur="500" fill="hold"/>
                                        <p:tgtEl>
                                          <p:spTgt spid="119814"/>
                                        </p:tgtEl>
                                        <p:attrNameLst>
                                          <p:attrName>ppt_w</p:attrName>
                                        </p:attrNameLst>
                                      </p:cBhvr>
                                      <p:tavLst>
                                        <p:tav tm="0">
                                          <p:val>
                                            <p:fltVal val="0"/>
                                          </p:val>
                                        </p:tav>
                                        <p:tav tm="100000">
                                          <p:val>
                                            <p:strVal val="#ppt_w"/>
                                          </p:val>
                                        </p:tav>
                                      </p:tavLst>
                                    </p:anim>
                                    <p:anim calcmode="lin" valueType="num">
                                      <p:cBhvr>
                                        <p:cTn id="8" dur="500" fill="hold"/>
                                        <p:tgtEl>
                                          <p:spTgt spid="119814"/>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119815"/>
                                        </p:tgtEl>
                                        <p:attrNameLst>
                                          <p:attrName>style.visibility</p:attrName>
                                        </p:attrNameLst>
                                      </p:cBhvr>
                                      <p:to>
                                        <p:strVal val="visible"/>
                                      </p:to>
                                    </p:set>
                                    <p:anim calcmode="lin" valueType="num">
                                      <p:cBhvr additive="base">
                                        <p:cTn id="13" dur="500" fill="hold"/>
                                        <p:tgtEl>
                                          <p:spTgt spid="119815"/>
                                        </p:tgtEl>
                                        <p:attrNameLst>
                                          <p:attrName>ppt_x</p:attrName>
                                        </p:attrNameLst>
                                      </p:cBhvr>
                                      <p:tavLst>
                                        <p:tav tm="0">
                                          <p:val>
                                            <p:strVal val="0-#ppt_w/2"/>
                                          </p:val>
                                        </p:tav>
                                        <p:tav tm="100000">
                                          <p:val>
                                            <p:strVal val="#ppt_x"/>
                                          </p:val>
                                        </p:tav>
                                      </p:tavLst>
                                    </p:anim>
                                    <p:anim calcmode="lin" valueType="num">
                                      <p:cBhvr additive="base">
                                        <p:cTn id="14" dur="500" fill="hold"/>
                                        <p:tgtEl>
                                          <p:spTgt spid="119815"/>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9" presetClass="entr" presetSubtype="0" fill="hold" nodeType="clickEffect">
                                  <p:stCondLst>
                                    <p:cond delay="0"/>
                                  </p:stCondLst>
                                  <p:childTnLst>
                                    <p:set>
                                      <p:cBhvr>
                                        <p:cTn id="18" dur="1" fill="hold">
                                          <p:stCondLst>
                                            <p:cond delay="0"/>
                                          </p:stCondLst>
                                        </p:cTn>
                                        <p:tgtEl>
                                          <p:spTgt spid="119811"/>
                                        </p:tgtEl>
                                        <p:attrNameLst>
                                          <p:attrName>style.visibility</p:attrName>
                                        </p:attrNameLst>
                                      </p:cBhvr>
                                      <p:to>
                                        <p:strVal val="visible"/>
                                      </p:to>
                                    </p:set>
                                    <p:animEffect transition="in" filter="dissolve">
                                      <p:cBhvr>
                                        <p:cTn id="19" dur="500"/>
                                        <p:tgtEl>
                                          <p:spTgt spid="1198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4" grpId="0" animBg="1" autoUpdateAnimBg="0"/>
    </p:bldLst>
  </p:timing>
</p:sld>
</file>

<file path=ppt/slides/slide9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a:xfrm>
            <a:off x="0" y="-228600"/>
            <a:ext cx="9144000" cy="1143000"/>
          </a:xfrm>
        </p:spPr>
        <p:txBody>
          <a:bodyPr/>
          <a:lstStyle/>
          <a:p>
            <a:r>
              <a:rPr lang="fr-FR" sz="3600">
                <a:solidFill>
                  <a:srgbClr val="00FFFF"/>
                </a:solidFill>
                <a:latin typeface="Arial" charset="0"/>
              </a:rPr>
              <a:t>Repliement des protéines</a:t>
            </a:r>
          </a:p>
        </p:txBody>
      </p:sp>
      <p:sp>
        <p:nvSpPr>
          <p:cNvPr id="120836" name="Text Box 4"/>
          <p:cNvSpPr txBox="1">
            <a:spLocks noChangeArrowheads="1"/>
          </p:cNvSpPr>
          <p:nvPr/>
        </p:nvSpPr>
        <p:spPr bwMode="auto">
          <a:xfrm>
            <a:off x="0" y="1098550"/>
            <a:ext cx="9144000" cy="210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fr-FR" sz="2200">
                <a:solidFill>
                  <a:schemeClr val="bg1"/>
                </a:solidFill>
              </a:rPr>
              <a:t>Les fonctions d’une protéine reposent sur sa conformation unique, </a:t>
            </a:r>
          </a:p>
          <a:p>
            <a:pPr algn="ctr"/>
            <a:r>
              <a:rPr lang="fr-FR" sz="2200">
                <a:solidFill>
                  <a:schemeClr val="bg1"/>
                </a:solidFill>
              </a:rPr>
              <a:t>destinée à lui permettre la reconnaissance d’une autre molécule et </a:t>
            </a:r>
          </a:p>
          <a:p>
            <a:pPr algn="ctr"/>
            <a:r>
              <a:rPr lang="fr-FR" sz="2200">
                <a:solidFill>
                  <a:schemeClr val="bg1"/>
                </a:solidFill>
              </a:rPr>
              <a:t>la liaison avec celle-ci. Sa forme résulte d’un repliement des liaisons </a:t>
            </a:r>
          </a:p>
          <a:p>
            <a:pPr algn="ctr"/>
            <a:r>
              <a:rPr lang="fr-FR" sz="2200">
                <a:solidFill>
                  <a:schemeClr val="bg1"/>
                </a:solidFill>
              </a:rPr>
              <a:t>fortes par l’action des « liaisons hydrogène » internes. L’image </a:t>
            </a:r>
          </a:p>
          <a:p>
            <a:pPr algn="ctr"/>
            <a:r>
              <a:rPr lang="fr-FR" sz="2200">
                <a:solidFill>
                  <a:schemeClr val="bg1"/>
                </a:solidFill>
              </a:rPr>
              <a:t>ci-dessous, à gauche, représente l’insuline, une protéine qui contrôle </a:t>
            </a:r>
          </a:p>
          <a:p>
            <a:pPr algn="ctr"/>
            <a:r>
              <a:rPr lang="fr-FR" sz="2200">
                <a:solidFill>
                  <a:schemeClr val="bg1"/>
                </a:solidFill>
              </a:rPr>
              <a:t>la concentration de glucose sanguin. A droite, la porine</a:t>
            </a:r>
          </a:p>
        </p:txBody>
      </p:sp>
      <p:sp>
        <p:nvSpPr>
          <p:cNvPr id="120846" name="Text Box 14"/>
          <p:cNvSpPr txBox="1">
            <a:spLocks noChangeArrowheads="1"/>
          </p:cNvSpPr>
          <p:nvPr/>
        </p:nvSpPr>
        <p:spPr bwMode="auto">
          <a:xfrm>
            <a:off x="228600" y="2590800"/>
            <a:ext cx="4114800" cy="410845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fr-FR"/>
          </a:p>
          <a:p>
            <a:endParaRPr lang="fr-FR"/>
          </a:p>
          <a:p>
            <a:endParaRPr lang="fr-FR"/>
          </a:p>
          <a:p>
            <a:endParaRPr lang="fr-FR"/>
          </a:p>
          <a:p>
            <a:endParaRPr lang="fr-FR"/>
          </a:p>
          <a:p>
            <a:endParaRPr lang="fr-FR"/>
          </a:p>
          <a:p>
            <a:endParaRPr lang="fr-FR"/>
          </a:p>
          <a:p>
            <a:endParaRPr lang="fr-FR"/>
          </a:p>
          <a:p>
            <a:endParaRPr lang="fr-FR"/>
          </a:p>
          <a:p>
            <a:endParaRPr lang="fr-FR"/>
          </a:p>
          <a:p>
            <a:endParaRPr lang="fr-FR"/>
          </a:p>
        </p:txBody>
      </p:sp>
      <p:grpSp>
        <p:nvGrpSpPr>
          <p:cNvPr id="120854" name="Group 22"/>
          <p:cNvGrpSpPr>
            <a:grpSpLocks/>
          </p:cNvGrpSpPr>
          <p:nvPr/>
        </p:nvGrpSpPr>
        <p:grpSpPr bwMode="auto">
          <a:xfrm>
            <a:off x="69850" y="3200400"/>
            <a:ext cx="10521950" cy="4038600"/>
            <a:chOff x="-144" y="1536"/>
            <a:chExt cx="6628" cy="2592"/>
          </a:xfrm>
        </p:grpSpPr>
        <p:pic>
          <p:nvPicPr>
            <p:cNvPr id="120855" name="Picture 2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 y="1824"/>
              <a:ext cx="3120" cy="2160"/>
            </a:xfrm>
            <a:prstGeom prst="rect">
              <a:avLst/>
            </a:prstGeom>
            <a:solidFill>
              <a:srgbClr val="FFCC99"/>
            </a:solidFill>
            <a:ln>
              <a:noFill/>
            </a:ln>
            <a:effectLst/>
            <a:extLst>
              <a:ext uri="{91240B29-F687-4F45-9708-019B960494DF}">
                <a14:hiddenLine xmlns:a14="http://schemas.microsoft.com/office/drawing/2010/main" w="12700">
                  <a:solidFill>
                    <a:srgbClr val="FF66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20856" name="Group 24"/>
            <p:cNvGrpSpPr>
              <a:grpSpLocks/>
            </p:cNvGrpSpPr>
            <p:nvPr/>
          </p:nvGrpSpPr>
          <p:grpSpPr bwMode="auto">
            <a:xfrm>
              <a:off x="2496" y="1776"/>
              <a:ext cx="3988" cy="2256"/>
              <a:chOff x="2540" y="1872"/>
              <a:chExt cx="3988" cy="2256"/>
            </a:xfrm>
          </p:grpSpPr>
          <p:pic>
            <p:nvPicPr>
              <p:cNvPr id="120857" name="Picture 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 y="1913"/>
                <a:ext cx="3988" cy="2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solidFill>
                      <a:srgbClr val="FF00FF"/>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0858" name="Rectangle 26"/>
              <p:cNvSpPr>
                <a:spLocks noChangeArrowheads="1"/>
              </p:cNvSpPr>
              <p:nvPr/>
            </p:nvSpPr>
            <p:spPr bwMode="auto">
              <a:xfrm>
                <a:off x="2640" y="1872"/>
                <a:ext cx="557" cy="2256"/>
              </a:xfrm>
              <a:prstGeom prst="rect">
                <a:avLst/>
              </a:prstGeom>
              <a:solidFill>
                <a:schemeClr val="bg1"/>
              </a:solidFill>
              <a:ln>
                <a:noFill/>
              </a:ln>
              <a:effectLst/>
              <a:extLst>
                <a:ext uri="{91240B29-F687-4F45-9708-019B960494DF}">
                  <a14:hiddenLine xmlns:a14="http://schemas.microsoft.com/office/drawing/2010/main" w="12700">
                    <a:solidFill>
                      <a:schemeClr val="bg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sp>
          <p:nvSpPr>
            <p:cNvPr id="120859" name="Rectangle 27"/>
            <p:cNvSpPr>
              <a:spLocks noChangeArrowheads="1"/>
            </p:cNvSpPr>
            <p:nvPr/>
          </p:nvSpPr>
          <p:spPr bwMode="auto">
            <a:xfrm>
              <a:off x="-144" y="1728"/>
              <a:ext cx="336" cy="2400"/>
            </a:xfrm>
            <a:prstGeom prst="rect">
              <a:avLst/>
            </a:prstGeom>
            <a:solidFill>
              <a:schemeClr val="bg1"/>
            </a:solidFill>
            <a:ln w="12700">
              <a:solidFill>
                <a:schemeClr val="bg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20860" name="Rectangle 28"/>
            <p:cNvSpPr>
              <a:spLocks noChangeArrowheads="1"/>
            </p:cNvSpPr>
            <p:nvPr/>
          </p:nvSpPr>
          <p:spPr bwMode="auto">
            <a:xfrm>
              <a:off x="5592" y="1536"/>
              <a:ext cx="312" cy="2448"/>
            </a:xfrm>
            <a:prstGeom prst="rect">
              <a:avLst/>
            </a:prstGeom>
            <a:solidFill>
              <a:schemeClr val="bg1"/>
            </a:solidFill>
            <a:ln w="12700">
              <a:solidFill>
                <a:schemeClr val="bg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sp>
        <p:nvSpPr>
          <p:cNvPr id="120861" name="Text Box 29"/>
          <p:cNvSpPr txBox="1">
            <a:spLocks noChangeArrowheads="1"/>
          </p:cNvSpPr>
          <p:nvPr/>
        </p:nvSpPr>
        <p:spPr bwMode="auto">
          <a:xfrm>
            <a:off x="4343400" y="3505200"/>
            <a:ext cx="990600" cy="350520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20862" name="Text Box 30"/>
          <p:cNvSpPr txBox="1">
            <a:spLocks noChangeArrowheads="1"/>
          </p:cNvSpPr>
          <p:nvPr/>
        </p:nvSpPr>
        <p:spPr bwMode="auto">
          <a:xfrm>
            <a:off x="0" y="3352800"/>
            <a:ext cx="762000" cy="365760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Tree>
  </p:cSld>
  <p:clrMapOvr>
    <a:masterClrMapping/>
  </p:clrMapOvr>
  <p:transition spd="med">
    <p:random/>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ChangeArrowheads="1"/>
          </p:cNvSpPr>
          <p:nvPr/>
        </p:nvSpPr>
        <p:spPr bwMode="auto">
          <a:xfrm>
            <a:off x="152400" y="2209800"/>
            <a:ext cx="8902700" cy="4025900"/>
          </a:xfrm>
          <a:prstGeom prst="rect">
            <a:avLst/>
          </a:prstGeom>
          <a:solidFill>
            <a:schemeClr val="bg1"/>
          </a:solidFill>
          <a:ln w="12700">
            <a:solidFill>
              <a:schemeClr val="tx1"/>
            </a:solidFill>
            <a:miter lim="800000"/>
            <a:headEnd/>
            <a:tailEnd/>
          </a:ln>
          <a:effectLst>
            <a:outerShdw dist="107763" dir="2700000" algn="ctr" rotWithShape="0">
              <a:schemeClr val="bg2"/>
            </a:outerShdw>
          </a:effectLst>
        </p:spPr>
        <p:txBody>
          <a:bodyPr wrap="none" anchor="ctr"/>
          <a:lstStyle/>
          <a:p>
            <a:endParaRPr lang="fr-FR"/>
          </a:p>
        </p:txBody>
      </p:sp>
      <p:grpSp>
        <p:nvGrpSpPr>
          <p:cNvPr id="210947" name="Group 3"/>
          <p:cNvGrpSpPr>
            <a:grpSpLocks/>
          </p:cNvGrpSpPr>
          <p:nvPr/>
        </p:nvGrpSpPr>
        <p:grpSpPr bwMode="auto">
          <a:xfrm>
            <a:off x="1482725" y="3592513"/>
            <a:ext cx="25400" cy="161925"/>
            <a:chOff x="1095" y="2263"/>
            <a:chExt cx="16" cy="102"/>
          </a:xfrm>
        </p:grpSpPr>
        <p:sp>
          <p:nvSpPr>
            <p:cNvPr id="210948" name="Freeform 4" descr="10%"/>
            <p:cNvSpPr>
              <a:spLocks/>
            </p:cNvSpPr>
            <p:nvPr/>
          </p:nvSpPr>
          <p:spPr bwMode="auto">
            <a:xfrm>
              <a:off x="1095" y="2263"/>
              <a:ext cx="2" cy="102"/>
            </a:xfrm>
            <a:custGeom>
              <a:avLst/>
              <a:gdLst>
                <a:gd name="T0" fmla="*/ 0 w 2"/>
                <a:gd name="T1" fmla="*/ 0 h 102"/>
                <a:gd name="T2" fmla="*/ 1 w 2"/>
                <a:gd name="T3" fmla="*/ 0 h 102"/>
                <a:gd name="T4" fmla="*/ 1 w 2"/>
                <a:gd name="T5" fmla="*/ 101 h 102"/>
                <a:gd name="T6" fmla="*/ 0 w 2"/>
                <a:gd name="T7" fmla="*/ 101 h 102"/>
                <a:gd name="T8" fmla="*/ 0 w 2"/>
                <a:gd name="T9" fmla="*/ 0 h 102"/>
              </a:gdLst>
              <a:ahLst/>
              <a:cxnLst>
                <a:cxn ang="0">
                  <a:pos x="T0" y="T1"/>
                </a:cxn>
                <a:cxn ang="0">
                  <a:pos x="T2" y="T3"/>
                </a:cxn>
                <a:cxn ang="0">
                  <a:pos x="T4" y="T5"/>
                </a:cxn>
                <a:cxn ang="0">
                  <a:pos x="T6" y="T7"/>
                </a:cxn>
                <a:cxn ang="0">
                  <a:pos x="T8" y="T9"/>
                </a:cxn>
              </a:cxnLst>
              <a:rect l="0" t="0" r="r" b="b"/>
              <a:pathLst>
                <a:path w="2" h="102">
                  <a:moveTo>
                    <a:pt x="0" y="0"/>
                  </a:moveTo>
                  <a:lnTo>
                    <a:pt x="1" y="0"/>
                  </a:lnTo>
                  <a:lnTo>
                    <a:pt x="1" y="101"/>
                  </a:lnTo>
                  <a:lnTo>
                    <a:pt x="0" y="101"/>
                  </a:lnTo>
                  <a:lnTo>
                    <a:pt x="0" y="0"/>
                  </a:lnTo>
                </a:path>
              </a:pathLst>
            </a:custGeom>
            <a:pattFill prst="pct10">
              <a:fgClr>
                <a:srgbClr val="000000"/>
              </a:fgClr>
              <a:bgClr>
                <a:srgbClr val="F20884"/>
              </a:bgClr>
            </a:patt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10949" name="Freeform 5" descr="10%"/>
            <p:cNvSpPr>
              <a:spLocks/>
            </p:cNvSpPr>
            <p:nvPr/>
          </p:nvSpPr>
          <p:spPr bwMode="auto">
            <a:xfrm>
              <a:off x="1110" y="2263"/>
              <a:ext cx="1" cy="88"/>
            </a:xfrm>
            <a:custGeom>
              <a:avLst/>
              <a:gdLst>
                <a:gd name="T0" fmla="*/ 0 w 1"/>
                <a:gd name="T1" fmla="*/ 0 h 88"/>
                <a:gd name="T2" fmla="*/ 0 w 1"/>
                <a:gd name="T3" fmla="*/ 0 h 88"/>
                <a:gd name="T4" fmla="*/ 0 w 1"/>
                <a:gd name="T5" fmla="*/ 87 h 88"/>
                <a:gd name="T6" fmla="*/ 0 w 1"/>
                <a:gd name="T7" fmla="*/ 87 h 88"/>
                <a:gd name="T8" fmla="*/ 0 w 1"/>
                <a:gd name="T9" fmla="*/ 0 h 88"/>
              </a:gdLst>
              <a:ahLst/>
              <a:cxnLst>
                <a:cxn ang="0">
                  <a:pos x="T0" y="T1"/>
                </a:cxn>
                <a:cxn ang="0">
                  <a:pos x="T2" y="T3"/>
                </a:cxn>
                <a:cxn ang="0">
                  <a:pos x="T4" y="T5"/>
                </a:cxn>
                <a:cxn ang="0">
                  <a:pos x="T6" y="T7"/>
                </a:cxn>
                <a:cxn ang="0">
                  <a:pos x="T8" y="T9"/>
                </a:cxn>
              </a:cxnLst>
              <a:rect l="0" t="0" r="r" b="b"/>
              <a:pathLst>
                <a:path w="1" h="88">
                  <a:moveTo>
                    <a:pt x="0" y="0"/>
                  </a:moveTo>
                  <a:lnTo>
                    <a:pt x="0" y="0"/>
                  </a:lnTo>
                  <a:lnTo>
                    <a:pt x="0" y="87"/>
                  </a:lnTo>
                  <a:lnTo>
                    <a:pt x="0" y="87"/>
                  </a:lnTo>
                  <a:lnTo>
                    <a:pt x="0" y="0"/>
                  </a:lnTo>
                </a:path>
              </a:pathLst>
            </a:custGeom>
            <a:pattFill prst="pct10">
              <a:fgClr>
                <a:srgbClr val="000000"/>
              </a:fgClr>
              <a:bgClr>
                <a:srgbClr val="F20884"/>
              </a:bgClr>
            </a:patt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sp>
        <p:nvSpPr>
          <p:cNvPr id="210950" name="Freeform 6" descr="10%"/>
          <p:cNvSpPr>
            <a:spLocks/>
          </p:cNvSpPr>
          <p:nvPr/>
        </p:nvSpPr>
        <p:spPr bwMode="auto">
          <a:xfrm>
            <a:off x="1895475" y="3603625"/>
            <a:ext cx="3175" cy="150813"/>
          </a:xfrm>
          <a:custGeom>
            <a:avLst/>
            <a:gdLst>
              <a:gd name="T0" fmla="*/ 0 w 2"/>
              <a:gd name="T1" fmla="*/ 0 h 95"/>
              <a:gd name="T2" fmla="*/ 1 w 2"/>
              <a:gd name="T3" fmla="*/ 0 h 95"/>
              <a:gd name="T4" fmla="*/ 1 w 2"/>
              <a:gd name="T5" fmla="*/ 94 h 95"/>
              <a:gd name="T6" fmla="*/ 0 w 2"/>
              <a:gd name="T7" fmla="*/ 94 h 95"/>
              <a:gd name="T8" fmla="*/ 0 w 2"/>
              <a:gd name="T9" fmla="*/ 0 h 95"/>
            </a:gdLst>
            <a:ahLst/>
            <a:cxnLst>
              <a:cxn ang="0">
                <a:pos x="T0" y="T1"/>
              </a:cxn>
              <a:cxn ang="0">
                <a:pos x="T2" y="T3"/>
              </a:cxn>
              <a:cxn ang="0">
                <a:pos x="T4" y="T5"/>
              </a:cxn>
              <a:cxn ang="0">
                <a:pos x="T6" y="T7"/>
              </a:cxn>
              <a:cxn ang="0">
                <a:pos x="T8" y="T9"/>
              </a:cxn>
            </a:cxnLst>
            <a:rect l="0" t="0" r="r" b="b"/>
            <a:pathLst>
              <a:path w="2" h="95">
                <a:moveTo>
                  <a:pt x="0" y="0"/>
                </a:moveTo>
                <a:lnTo>
                  <a:pt x="1" y="0"/>
                </a:lnTo>
                <a:lnTo>
                  <a:pt x="1" y="94"/>
                </a:lnTo>
                <a:lnTo>
                  <a:pt x="0" y="94"/>
                </a:lnTo>
                <a:lnTo>
                  <a:pt x="0" y="0"/>
                </a:lnTo>
              </a:path>
            </a:pathLst>
          </a:custGeom>
          <a:pattFill prst="pct10">
            <a:fgClr>
              <a:srgbClr val="000000"/>
            </a:fgClr>
            <a:bgClr>
              <a:srgbClr val="F20884"/>
            </a:bgClr>
          </a:patt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10951" name="Freeform 7" descr="10%"/>
          <p:cNvSpPr>
            <a:spLocks/>
          </p:cNvSpPr>
          <p:nvPr/>
        </p:nvSpPr>
        <p:spPr bwMode="auto">
          <a:xfrm>
            <a:off x="1689100" y="3316288"/>
            <a:ext cx="3175" cy="98425"/>
          </a:xfrm>
          <a:custGeom>
            <a:avLst/>
            <a:gdLst>
              <a:gd name="T0" fmla="*/ 0 w 2"/>
              <a:gd name="T1" fmla="*/ 0 h 62"/>
              <a:gd name="T2" fmla="*/ 1 w 2"/>
              <a:gd name="T3" fmla="*/ 0 h 62"/>
              <a:gd name="T4" fmla="*/ 1 w 2"/>
              <a:gd name="T5" fmla="*/ 61 h 62"/>
              <a:gd name="T6" fmla="*/ 0 w 2"/>
              <a:gd name="T7" fmla="*/ 61 h 62"/>
              <a:gd name="T8" fmla="*/ 0 w 2"/>
              <a:gd name="T9" fmla="*/ 0 h 62"/>
            </a:gdLst>
            <a:ahLst/>
            <a:cxnLst>
              <a:cxn ang="0">
                <a:pos x="T0" y="T1"/>
              </a:cxn>
              <a:cxn ang="0">
                <a:pos x="T2" y="T3"/>
              </a:cxn>
              <a:cxn ang="0">
                <a:pos x="T4" y="T5"/>
              </a:cxn>
              <a:cxn ang="0">
                <a:pos x="T6" y="T7"/>
              </a:cxn>
              <a:cxn ang="0">
                <a:pos x="T8" y="T9"/>
              </a:cxn>
            </a:cxnLst>
            <a:rect l="0" t="0" r="r" b="b"/>
            <a:pathLst>
              <a:path w="2" h="62">
                <a:moveTo>
                  <a:pt x="0" y="0"/>
                </a:moveTo>
                <a:lnTo>
                  <a:pt x="1" y="0"/>
                </a:lnTo>
                <a:lnTo>
                  <a:pt x="1" y="61"/>
                </a:lnTo>
                <a:lnTo>
                  <a:pt x="0" y="61"/>
                </a:lnTo>
                <a:lnTo>
                  <a:pt x="0" y="0"/>
                </a:lnTo>
              </a:path>
            </a:pathLst>
          </a:custGeom>
          <a:pattFill prst="pct10">
            <a:fgClr>
              <a:srgbClr val="000000"/>
            </a:fgClr>
            <a:bgClr>
              <a:srgbClr val="F20884"/>
            </a:bgClr>
          </a:patt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10952" name="Freeform 8" descr="10%"/>
          <p:cNvSpPr>
            <a:spLocks/>
          </p:cNvSpPr>
          <p:nvPr/>
        </p:nvSpPr>
        <p:spPr bwMode="auto">
          <a:xfrm>
            <a:off x="2136775" y="3910013"/>
            <a:ext cx="3175" cy="66675"/>
          </a:xfrm>
          <a:custGeom>
            <a:avLst/>
            <a:gdLst>
              <a:gd name="T0" fmla="*/ 0 w 2"/>
              <a:gd name="T1" fmla="*/ 0 h 42"/>
              <a:gd name="T2" fmla="*/ 1 w 2"/>
              <a:gd name="T3" fmla="*/ 0 h 42"/>
              <a:gd name="T4" fmla="*/ 1 w 2"/>
              <a:gd name="T5" fmla="*/ 41 h 42"/>
              <a:gd name="T6" fmla="*/ 0 w 2"/>
              <a:gd name="T7" fmla="*/ 41 h 42"/>
              <a:gd name="T8" fmla="*/ 0 w 2"/>
              <a:gd name="T9" fmla="*/ 0 h 42"/>
            </a:gdLst>
            <a:ahLst/>
            <a:cxnLst>
              <a:cxn ang="0">
                <a:pos x="T0" y="T1"/>
              </a:cxn>
              <a:cxn ang="0">
                <a:pos x="T2" y="T3"/>
              </a:cxn>
              <a:cxn ang="0">
                <a:pos x="T4" y="T5"/>
              </a:cxn>
              <a:cxn ang="0">
                <a:pos x="T6" y="T7"/>
              </a:cxn>
              <a:cxn ang="0">
                <a:pos x="T8" y="T9"/>
              </a:cxn>
            </a:cxnLst>
            <a:rect l="0" t="0" r="r" b="b"/>
            <a:pathLst>
              <a:path w="2" h="42">
                <a:moveTo>
                  <a:pt x="0" y="0"/>
                </a:moveTo>
                <a:lnTo>
                  <a:pt x="1" y="0"/>
                </a:lnTo>
                <a:lnTo>
                  <a:pt x="1" y="41"/>
                </a:lnTo>
                <a:lnTo>
                  <a:pt x="0" y="41"/>
                </a:lnTo>
                <a:lnTo>
                  <a:pt x="0" y="0"/>
                </a:lnTo>
              </a:path>
            </a:pathLst>
          </a:custGeom>
          <a:pattFill prst="pct10">
            <a:fgClr>
              <a:srgbClr val="000000"/>
            </a:fgClr>
            <a:bgClr>
              <a:srgbClr val="F20884"/>
            </a:bgClr>
          </a:patt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10953" name="Freeform 9" descr="10%"/>
          <p:cNvSpPr>
            <a:spLocks/>
          </p:cNvSpPr>
          <p:nvPr/>
        </p:nvSpPr>
        <p:spPr bwMode="auto">
          <a:xfrm>
            <a:off x="887413" y="4132263"/>
            <a:ext cx="323850" cy="3175"/>
          </a:xfrm>
          <a:custGeom>
            <a:avLst/>
            <a:gdLst>
              <a:gd name="T0" fmla="*/ 0 w 204"/>
              <a:gd name="T1" fmla="*/ 0 h 2"/>
              <a:gd name="T2" fmla="*/ 203 w 204"/>
              <a:gd name="T3" fmla="*/ 0 h 2"/>
              <a:gd name="T4" fmla="*/ 203 w 204"/>
              <a:gd name="T5" fmla="*/ 1 h 2"/>
              <a:gd name="T6" fmla="*/ 0 w 204"/>
              <a:gd name="T7" fmla="*/ 1 h 2"/>
              <a:gd name="T8" fmla="*/ 0 w 204"/>
              <a:gd name="T9" fmla="*/ 0 h 2"/>
            </a:gdLst>
            <a:ahLst/>
            <a:cxnLst>
              <a:cxn ang="0">
                <a:pos x="T0" y="T1"/>
              </a:cxn>
              <a:cxn ang="0">
                <a:pos x="T2" y="T3"/>
              </a:cxn>
              <a:cxn ang="0">
                <a:pos x="T4" y="T5"/>
              </a:cxn>
              <a:cxn ang="0">
                <a:pos x="T6" y="T7"/>
              </a:cxn>
              <a:cxn ang="0">
                <a:pos x="T8" y="T9"/>
              </a:cxn>
            </a:cxnLst>
            <a:rect l="0" t="0" r="r" b="b"/>
            <a:pathLst>
              <a:path w="204" h="2">
                <a:moveTo>
                  <a:pt x="0" y="0"/>
                </a:moveTo>
                <a:lnTo>
                  <a:pt x="203" y="0"/>
                </a:lnTo>
                <a:lnTo>
                  <a:pt x="203" y="1"/>
                </a:lnTo>
                <a:lnTo>
                  <a:pt x="0" y="1"/>
                </a:lnTo>
                <a:lnTo>
                  <a:pt x="0" y="0"/>
                </a:lnTo>
              </a:path>
            </a:pathLst>
          </a:custGeom>
          <a:pattFill prst="pct10">
            <a:fgClr>
              <a:srgbClr val="000000"/>
            </a:fgClr>
            <a:bgClr>
              <a:srgbClr val="F20884"/>
            </a:bgClr>
          </a:patt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nvGrpSpPr>
          <p:cNvPr id="210954" name="Group 10"/>
          <p:cNvGrpSpPr>
            <a:grpSpLocks/>
          </p:cNvGrpSpPr>
          <p:nvPr/>
        </p:nvGrpSpPr>
        <p:grpSpPr bwMode="auto">
          <a:xfrm>
            <a:off x="1741488" y="4635500"/>
            <a:ext cx="219075" cy="244475"/>
            <a:chOff x="1258" y="2920"/>
            <a:chExt cx="138" cy="154"/>
          </a:xfrm>
        </p:grpSpPr>
        <p:sp>
          <p:nvSpPr>
            <p:cNvPr id="210955" name="Line 11"/>
            <p:cNvSpPr>
              <a:spLocks noChangeShapeType="1"/>
            </p:cNvSpPr>
            <p:nvPr/>
          </p:nvSpPr>
          <p:spPr bwMode="auto">
            <a:xfrm flipH="1" flipV="1">
              <a:off x="1258" y="2941"/>
              <a:ext cx="123" cy="133"/>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10956" name="Line 12"/>
            <p:cNvSpPr>
              <a:spLocks noChangeShapeType="1"/>
            </p:cNvSpPr>
            <p:nvPr/>
          </p:nvSpPr>
          <p:spPr bwMode="auto">
            <a:xfrm flipH="1" flipV="1">
              <a:off x="1272" y="2920"/>
              <a:ext cx="124" cy="141"/>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sp>
        <p:nvSpPr>
          <p:cNvPr id="210957" name="Line 13"/>
          <p:cNvSpPr>
            <a:spLocks noChangeShapeType="1"/>
          </p:cNvSpPr>
          <p:nvPr/>
        </p:nvSpPr>
        <p:spPr bwMode="auto">
          <a:xfrm flipH="1">
            <a:off x="1570038" y="4668838"/>
            <a:ext cx="195262" cy="39687"/>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10958" name="Line 14"/>
          <p:cNvSpPr>
            <a:spLocks noChangeShapeType="1"/>
          </p:cNvSpPr>
          <p:nvPr/>
        </p:nvSpPr>
        <p:spPr bwMode="auto">
          <a:xfrm flipV="1">
            <a:off x="1765300" y="4497388"/>
            <a:ext cx="31750" cy="171450"/>
          </a:xfrm>
          <a:prstGeom prst="line">
            <a:avLst/>
          </a:prstGeom>
          <a:noFill/>
          <a:ln w="12700">
            <a:solidFill>
              <a:srgbClr val="00801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nvGrpSpPr>
          <p:cNvPr id="210959" name="Group 15"/>
          <p:cNvGrpSpPr>
            <a:grpSpLocks/>
          </p:cNvGrpSpPr>
          <p:nvPr/>
        </p:nvGrpSpPr>
        <p:grpSpPr bwMode="auto">
          <a:xfrm>
            <a:off x="1811338" y="4433888"/>
            <a:ext cx="147637" cy="76200"/>
            <a:chOff x="1302" y="2793"/>
            <a:chExt cx="93" cy="48"/>
          </a:xfrm>
        </p:grpSpPr>
        <p:sp>
          <p:nvSpPr>
            <p:cNvPr id="210960" name="Line 16"/>
            <p:cNvSpPr>
              <a:spLocks noChangeShapeType="1"/>
            </p:cNvSpPr>
            <p:nvPr/>
          </p:nvSpPr>
          <p:spPr bwMode="auto">
            <a:xfrm flipV="1">
              <a:off x="1302" y="2813"/>
              <a:ext cx="93" cy="28"/>
            </a:xfrm>
            <a:prstGeom prst="line">
              <a:avLst/>
            </a:prstGeom>
            <a:noFill/>
            <a:ln w="12700">
              <a:solidFill>
                <a:srgbClr val="00801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10961" name="Line 17"/>
            <p:cNvSpPr>
              <a:spLocks noChangeShapeType="1"/>
            </p:cNvSpPr>
            <p:nvPr/>
          </p:nvSpPr>
          <p:spPr bwMode="auto">
            <a:xfrm flipV="1">
              <a:off x="1309" y="2793"/>
              <a:ext cx="79" cy="28"/>
            </a:xfrm>
            <a:prstGeom prst="line">
              <a:avLst/>
            </a:prstGeom>
            <a:noFill/>
            <a:ln w="12700">
              <a:solidFill>
                <a:srgbClr val="00801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sp>
        <p:nvSpPr>
          <p:cNvPr id="210962" name="Line 18"/>
          <p:cNvSpPr>
            <a:spLocks noChangeShapeType="1"/>
          </p:cNvSpPr>
          <p:nvPr/>
        </p:nvSpPr>
        <p:spPr bwMode="auto">
          <a:xfrm flipH="1" flipV="1">
            <a:off x="1695450" y="4391025"/>
            <a:ext cx="115888" cy="119063"/>
          </a:xfrm>
          <a:prstGeom prst="line">
            <a:avLst/>
          </a:prstGeom>
          <a:noFill/>
          <a:ln w="12700">
            <a:solidFill>
              <a:srgbClr val="00801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nvGrpSpPr>
          <p:cNvPr id="210963" name="Group 19"/>
          <p:cNvGrpSpPr>
            <a:grpSpLocks/>
          </p:cNvGrpSpPr>
          <p:nvPr/>
        </p:nvGrpSpPr>
        <p:grpSpPr bwMode="auto">
          <a:xfrm>
            <a:off x="506413" y="3094038"/>
            <a:ext cx="284162" cy="31750"/>
            <a:chOff x="480" y="1949"/>
            <a:chExt cx="179" cy="20"/>
          </a:xfrm>
        </p:grpSpPr>
        <p:sp>
          <p:nvSpPr>
            <p:cNvPr id="210964" name="Line 20"/>
            <p:cNvSpPr>
              <a:spLocks noChangeShapeType="1"/>
            </p:cNvSpPr>
            <p:nvPr/>
          </p:nvSpPr>
          <p:spPr bwMode="auto">
            <a:xfrm>
              <a:off x="480" y="1949"/>
              <a:ext cx="171"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10965" name="Line 21"/>
            <p:cNvSpPr>
              <a:spLocks noChangeShapeType="1"/>
            </p:cNvSpPr>
            <p:nvPr/>
          </p:nvSpPr>
          <p:spPr bwMode="auto">
            <a:xfrm>
              <a:off x="480" y="1969"/>
              <a:ext cx="179"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sp>
        <p:nvSpPr>
          <p:cNvPr id="210966" name="Line 22"/>
          <p:cNvSpPr>
            <a:spLocks noChangeShapeType="1"/>
          </p:cNvSpPr>
          <p:nvPr/>
        </p:nvSpPr>
        <p:spPr bwMode="auto">
          <a:xfrm flipV="1">
            <a:off x="790575" y="2940050"/>
            <a:ext cx="66675" cy="17145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10967" name="Freeform 23" descr="90%"/>
          <p:cNvSpPr>
            <a:spLocks/>
          </p:cNvSpPr>
          <p:nvPr/>
        </p:nvSpPr>
        <p:spPr bwMode="auto">
          <a:xfrm>
            <a:off x="784225" y="3105150"/>
            <a:ext cx="107950" cy="139700"/>
          </a:xfrm>
          <a:custGeom>
            <a:avLst/>
            <a:gdLst>
              <a:gd name="T0" fmla="*/ 0 w 68"/>
              <a:gd name="T1" fmla="*/ 0 h 88"/>
              <a:gd name="T2" fmla="*/ 7 w 68"/>
              <a:gd name="T3" fmla="*/ 0 h 88"/>
              <a:gd name="T4" fmla="*/ 67 w 68"/>
              <a:gd name="T5" fmla="*/ 81 h 88"/>
              <a:gd name="T6" fmla="*/ 67 w 68"/>
              <a:gd name="T7" fmla="*/ 87 h 88"/>
              <a:gd name="T8" fmla="*/ 60 w 68"/>
              <a:gd name="T9" fmla="*/ 87 h 88"/>
              <a:gd name="T10" fmla="*/ 0 w 68"/>
              <a:gd name="T11" fmla="*/ 7 h 88"/>
              <a:gd name="T12" fmla="*/ 0 w 68"/>
              <a:gd name="T13" fmla="*/ 0 h 88"/>
            </a:gdLst>
            <a:ahLst/>
            <a:cxnLst>
              <a:cxn ang="0">
                <a:pos x="T0" y="T1"/>
              </a:cxn>
              <a:cxn ang="0">
                <a:pos x="T2" y="T3"/>
              </a:cxn>
              <a:cxn ang="0">
                <a:pos x="T4" y="T5"/>
              </a:cxn>
              <a:cxn ang="0">
                <a:pos x="T6" y="T7"/>
              </a:cxn>
              <a:cxn ang="0">
                <a:pos x="T8" y="T9"/>
              </a:cxn>
              <a:cxn ang="0">
                <a:pos x="T10" y="T11"/>
              </a:cxn>
              <a:cxn ang="0">
                <a:pos x="T12" y="T13"/>
              </a:cxn>
            </a:cxnLst>
            <a:rect l="0" t="0" r="r" b="b"/>
            <a:pathLst>
              <a:path w="68" h="88">
                <a:moveTo>
                  <a:pt x="0" y="0"/>
                </a:moveTo>
                <a:lnTo>
                  <a:pt x="7" y="0"/>
                </a:lnTo>
                <a:lnTo>
                  <a:pt x="67" y="81"/>
                </a:lnTo>
                <a:lnTo>
                  <a:pt x="67" y="87"/>
                </a:lnTo>
                <a:lnTo>
                  <a:pt x="60" y="87"/>
                </a:lnTo>
                <a:lnTo>
                  <a:pt x="0" y="7"/>
                </a:lnTo>
                <a:lnTo>
                  <a:pt x="0" y="0"/>
                </a:lnTo>
              </a:path>
            </a:pathLst>
          </a:custGeom>
          <a:pattFill prst="pct90">
            <a:fgClr>
              <a:srgbClr val="008011"/>
            </a:fgClr>
            <a:bgClr>
              <a:srgbClr val="FCF305"/>
            </a:bgClr>
          </a:patt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nvGrpSpPr>
          <p:cNvPr id="210968" name="Group 24"/>
          <p:cNvGrpSpPr>
            <a:grpSpLocks/>
          </p:cNvGrpSpPr>
          <p:nvPr/>
        </p:nvGrpSpPr>
        <p:grpSpPr bwMode="auto">
          <a:xfrm>
            <a:off x="836613" y="3249613"/>
            <a:ext cx="80962" cy="134937"/>
            <a:chOff x="688" y="2047"/>
            <a:chExt cx="51" cy="85"/>
          </a:xfrm>
        </p:grpSpPr>
        <p:sp>
          <p:nvSpPr>
            <p:cNvPr id="210969" name="Line 25"/>
            <p:cNvSpPr>
              <a:spLocks noChangeShapeType="1"/>
            </p:cNvSpPr>
            <p:nvPr/>
          </p:nvSpPr>
          <p:spPr bwMode="auto">
            <a:xfrm flipH="1">
              <a:off x="688" y="2047"/>
              <a:ext cx="36" cy="78"/>
            </a:xfrm>
            <a:prstGeom prst="line">
              <a:avLst/>
            </a:prstGeom>
            <a:noFill/>
            <a:ln w="12700">
              <a:solidFill>
                <a:srgbClr val="00801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10970" name="Line 26"/>
            <p:cNvSpPr>
              <a:spLocks noChangeShapeType="1"/>
            </p:cNvSpPr>
            <p:nvPr/>
          </p:nvSpPr>
          <p:spPr bwMode="auto">
            <a:xfrm flipH="1">
              <a:off x="709" y="2060"/>
              <a:ext cx="30" cy="72"/>
            </a:xfrm>
            <a:prstGeom prst="line">
              <a:avLst/>
            </a:prstGeom>
            <a:noFill/>
            <a:ln w="12700">
              <a:solidFill>
                <a:srgbClr val="00801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sp>
        <p:nvSpPr>
          <p:cNvPr id="210971" name="Line 27"/>
          <p:cNvSpPr>
            <a:spLocks noChangeShapeType="1"/>
          </p:cNvSpPr>
          <p:nvPr/>
        </p:nvSpPr>
        <p:spPr bwMode="auto">
          <a:xfrm flipV="1">
            <a:off x="893763" y="3216275"/>
            <a:ext cx="125412" cy="33338"/>
          </a:xfrm>
          <a:prstGeom prst="line">
            <a:avLst/>
          </a:prstGeom>
          <a:noFill/>
          <a:ln w="12700">
            <a:solidFill>
              <a:srgbClr val="00801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nvGrpSpPr>
          <p:cNvPr id="210972" name="Group 28"/>
          <p:cNvGrpSpPr>
            <a:grpSpLocks/>
          </p:cNvGrpSpPr>
          <p:nvPr/>
        </p:nvGrpSpPr>
        <p:grpSpPr bwMode="auto">
          <a:xfrm>
            <a:off x="876300" y="3517900"/>
            <a:ext cx="190500" cy="215900"/>
            <a:chOff x="713" y="2216"/>
            <a:chExt cx="91" cy="78"/>
          </a:xfrm>
        </p:grpSpPr>
        <p:sp>
          <p:nvSpPr>
            <p:cNvPr id="210973" name="Line 29"/>
            <p:cNvSpPr>
              <a:spLocks noChangeShapeType="1"/>
            </p:cNvSpPr>
            <p:nvPr/>
          </p:nvSpPr>
          <p:spPr bwMode="auto">
            <a:xfrm flipH="1" flipV="1">
              <a:off x="774" y="2266"/>
              <a:ext cx="30" cy="2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10974" name="Line 30"/>
            <p:cNvSpPr>
              <a:spLocks noChangeShapeType="1"/>
            </p:cNvSpPr>
            <p:nvPr/>
          </p:nvSpPr>
          <p:spPr bwMode="auto">
            <a:xfrm flipH="1" flipV="1">
              <a:off x="731" y="2232"/>
              <a:ext cx="29" cy="2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10975" name="Line 31"/>
            <p:cNvSpPr>
              <a:spLocks noChangeShapeType="1"/>
            </p:cNvSpPr>
            <p:nvPr/>
          </p:nvSpPr>
          <p:spPr bwMode="auto">
            <a:xfrm>
              <a:off x="713" y="2216"/>
              <a:ext cx="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grpSp>
        <p:nvGrpSpPr>
          <p:cNvPr id="210976" name="Group 32"/>
          <p:cNvGrpSpPr>
            <a:grpSpLocks/>
          </p:cNvGrpSpPr>
          <p:nvPr/>
        </p:nvGrpSpPr>
        <p:grpSpPr bwMode="auto">
          <a:xfrm>
            <a:off x="1354138" y="3417888"/>
            <a:ext cx="60325" cy="68262"/>
            <a:chOff x="1014" y="2153"/>
            <a:chExt cx="38" cy="43"/>
          </a:xfrm>
        </p:grpSpPr>
        <p:sp>
          <p:nvSpPr>
            <p:cNvPr id="210977" name="Line 33"/>
            <p:cNvSpPr>
              <a:spLocks noChangeShapeType="1"/>
            </p:cNvSpPr>
            <p:nvPr/>
          </p:nvSpPr>
          <p:spPr bwMode="auto">
            <a:xfrm>
              <a:off x="1014" y="2153"/>
              <a:ext cx="13" cy="12"/>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10978" name="Line 34"/>
            <p:cNvSpPr>
              <a:spLocks noChangeShapeType="1"/>
            </p:cNvSpPr>
            <p:nvPr/>
          </p:nvSpPr>
          <p:spPr bwMode="auto">
            <a:xfrm>
              <a:off x="1045" y="2190"/>
              <a:ext cx="7" cy="6"/>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sp>
        <p:nvSpPr>
          <p:cNvPr id="210979" name="Line 35"/>
          <p:cNvSpPr>
            <a:spLocks noChangeShapeType="1"/>
          </p:cNvSpPr>
          <p:nvPr/>
        </p:nvSpPr>
        <p:spPr bwMode="auto">
          <a:xfrm flipV="1">
            <a:off x="1655763" y="4211638"/>
            <a:ext cx="0" cy="65087"/>
          </a:xfrm>
          <a:prstGeom prst="line">
            <a:avLst/>
          </a:prstGeom>
          <a:noFill/>
          <a:ln w="12700">
            <a:solidFill>
              <a:srgbClr val="00801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nvGrpSpPr>
          <p:cNvPr id="210980" name="Group 36"/>
          <p:cNvGrpSpPr>
            <a:grpSpLocks/>
          </p:cNvGrpSpPr>
          <p:nvPr/>
        </p:nvGrpSpPr>
        <p:grpSpPr bwMode="auto">
          <a:xfrm>
            <a:off x="1666875" y="3916363"/>
            <a:ext cx="12700" cy="114300"/>
            <a:chOff x="1211" y="2467"/>
            <a:chExt cx="8" cy="72"/>
          </a:xfrm>
        </p:grpSpPr>
        <p:sp>
          <p:nvSpPr>
            <p:cNvPr id="210981" name="Line 37"/>
            <p:cNvSpPr>
              <a:spLocks noChangeShapeType="1"/>
            </p:cNvSpPr>
            <p:nvPr/>
          </p:nvSpPr>
          <p:spPr bwMode="auto">
            <a:xfrm>
              <a:off x="1219" y="2467"/>
              <a:ext cx="0" cy="19"/>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10982" name="Line 38"/>
            <p:cNvSpPr>
              <a:spLocks noChangeShapeType="1"/>
            </p:cNvSpPr>
            <p:nvPr/>
          </p:nvSpPr>
          <p:spPr bwMode="auto">
            <a:xfrm>
              <a:off x="1211" y="2520"/>
              <a:ext cx="0" cy="19"/>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sp>
        <p:nvSpPr>
          <p:cNvPr id="210983" name="Line 39"/>
          <p:cNvSpPr>
            <a:spLocks noChangeShapeType="1"/>
          </p:cNvSpPr>
          <p:nvPr/>
        </p:nvSpPr>
        <p:spPr bwMode="auto">
          <a:xfrm>
            <a:off x="1171575" y="3249613"/>
            <a:ext cx="42863" cy="38100"/>
          </a:xfrm>
          <a:prstGeom prst="line">
            <a:avLst/>
          </a:prstGeom>
          <a:noFill/>
          <a:ln w="12700">
            <a:solidFill>
              <a:srgbClr val="00801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nvGrpSpPr>
          <p:cNvPr id="210984" name="Group 40"/>
          <p:cNvGrpSpPr>
            <a:grpSpLocks/>
          </p:cNvGrpSpPr>
          <p:nvPr/>
        </p:nvGrpSpPr>
        <p:grpSpPr bwMode="auto">
          <a:xfrm>
            <a:off x="2132013" y="2624138"/>
            <a:ext cx="158750" cy="239712"/>
            <a:chOff x="1504" y="1653"/>
            <a:chExt cx="100" cy="151"/>
          </a:xfrm>
        </p:grpSpPr>
        <p:sp>
          <p:nvSpPr>
            <p:cNvPr id="210985" name="Line 41"/>
            <p:cNvSpPr>
              <a:spLocks noChangeShapeType="1"/>
            </p:cNvSpPr>
            <p:nvPr/>
          </p:nvSpPr>
          <p:spPr bwMode="auto">
            <a:xfrm>
              <a:off x="1525" y="1653"/>
              <a:ext cx="79" cy="139"/>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10986" name="Line 42"/>
            <p:cNvSpPr>
              <a:spLocks noChangeShapeType="1"/>
            </p:cNvSpPr>
            <p:nvPr/>
          </p:nvSpPr>
          <p:spPr bwMode="auto">
            <a:xfrm>
              <a:off x="1504" y="1660"/>
              <a:ext cx="86" cy="144"/>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sp>
        <p:nvSpPr>
          <p:cNvPr id="210987" name="Line 43"/>
          <p:cNvSpPr>
            <a:spLocks noChangeShapeType="1"/>
          </p:cNvSpPr>
          <p:nvPr/>
        </p:nvSpPr>
        <p:spPr bwMode="auto">
          <a:xfrm flipV="1">
            <a:off x="2306638" y="2835275"/>
            <a:ext cx="168275" cy="3175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10988" name="Line 44"/>
          <p:cNvSpPr>
            <a:spLocks noChangeShapeType="1"/>
          </p:cNvSpPr>
          <p:nvPr/>
        </p:nvSpPr>
        <p:spPr bwMode="auto">
          <a:xfrm flipH="1">
            <a:off x="2187575" y="2867025"/>
            <a:ext cx="104775" cy="136525"/>
          </a:xfrm>
          <a:prstGeom prst="line">
            <a:avLst/>
          </a:prstGeom>
          <a:noFill/>
          <a:ln w="12700">
            <a:solidFill>
              <a:srgbClr val="00801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nvGrpSpPr>
          <p:cNvPr id="210989" name="Group 45"/>
          <p:cNvGrpSpPr>
            <a:grpSpLocks/>
          </p:cNvGrpSpPr>
          <p:nvPr/>
        </p:nvGrpSpPr>
        <p:grpSpPr bwMode="auto">
          <a:xfrm>
            <a:off x="2014538" y="2994025"/>
            <a:ext cx="196850" cy="60325"/>
            <a:chOff x="1430" y="1886"/>
            <a:chExt cx="124" cy="38"/>
          </a:xfrm>
        </p:grpSpPr>
        <p:sp>
          <p:nvSpPr>
            <p:cNvPr id="210990" name="Line 46"/>
            <p:cNvSpPr>
              <a:spLocks noChangeShapeType="1"/>
            </p:cNvSpPr>
            <p:nvPr/>
          </p:nvSpPr>
          <p:spPr bwMode="auto">
            <a:xfrm flipH="1">
              <a:off x="1430" y="1906"/>
              <a:ext cx="124" cy="18"/>
            </a:xfrm>
            <a:prstGeom prst="line">
              <a:avLst/>
            </a:prstGeom>
            <a:noFill/>
            <a:ln w="12700">
              <a:solidFill>
                <a:srgbClr val="00801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10991" name="Line 47"/>
            <p:cNvSpPr>
              <a:spLocks noChangeShapeType="1"/>
            </p:cNvSpPr>
            <p:nvPr/>
          </p:nvSpPr>
          <p:spPr bwMode="auto">
            <a:xfrm flipH="1">
              <a:off x="1430" y="1886"/>
              <a:ext cx="124" cy="18"/>
            </a:xfrm>
            <a:prstGeom prst="line">
              <a:avLst/>
            </a:prstGeom>
            <a:noFill/>
            <a:ln w="12700">
              <a:solidFill>
                <a:srgbClr val="00801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sp>
        <p:nvSpPr>
          <p:cNvPr id="210992" name="Line 48"/>
          <p:cNvSpPr>
            <a:spLocks noChangeShapeType="1"/>
          </p:cNvSpPr>
          <p:nvPr/>
        </p:nvSpPr>
        <p:spPr bwMode="auto">
          <a:xfrm>
            <a:off x="2200275" y="3016250"/>
            <a:ext cx="79375" cy="82550"/>
          </a:xfrm>
          <a:prstGeom prst="line">
            <a:avLst/>
          </a:prstGeom>
          <a:noFill/>
          <a:ln w="12700">
            <a:solidFill>
              <a:srgbClr val="00801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10993" name="Line 49"/>
          <p:cNvSpPr>
            <a:spLocks noChangeShapeType="1"/>
          </p:cNvSpPr>
          <p:nvPr/>
        </p:nvSpPr>
        <p:spPr bwMode="auto">
          <a:xfrm flipH="1">
            <a:off x="2303463" y="3252788"/>
            <a:ext cx="33337" cy="47625"/>
          </a:xfrm>
          <a:prstGeom prst="line">
            <a:avLst/>
          </a:prstGeom>
          <a:noFill/>
          <a:ln w="12700">
            <a:solidFill>
              <a:srgbClr val="00801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10994" name="Rectangle 50"/>
          <p:cNvSpPr>
            <a:spLocks noChangeArrowheads="1"/>
          </p:cNvSpPr>
          <p:nvPr/>
        </p:nvSpPr>
        <p:spPr bwMode="auto">
          <a:xfrm>
            <a:off x="1901825" y="4316413"/>
            <a:ext cx="292100"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fr-FR" sz="1000">
                <a:solidFill>
                  <a:srgbClr val="037C03"/>
                </a:solidFill>
                <a:latin typeface="Arial" charset="0"/>
              </a:rPr>
              <a:t>O</a:t>
            </a:r>
          </a:p>
        </p:txBody>
      </p:sp>
      <p:sp>
        <p:nvSpPr>
          <p:cNvPr id="210995" name="Rectangle 51"/>
          <p:cNvSpPr>
            <a:spLocks noChangeArrowheads="1"/>
          </p:cNvSpPr>
          <p:nvPr/>
        </p:nvSpPr>
        <p:spPr bwMode="auto">
          <a:xfrm>
            <a:off x="1512888" y="4243388"/>
            <a:ext cx="292100"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fr-FR" sz="1000">
                <a:solidFill>
                  <a:srgbClr val="037C03"/>
                </a:solidFill>
                <a:latin typeface="Arial" charset="0"/>
              </a:rPr>
              <a:t>O</a:t>
            </a:r>
          </a:p>
        </p:txBody>
      </p:sp>
      <p:sp>
        <p:nvSpPr>
          <p:cNvPr id="210996" name="Rectangle 52"/>
          <p:cNvSpPr>
            <a:spLocks noChangeArrowheads="1"/>
          </p:cNvSpPr>
          <p:nvPr/>
        </p:nvSpPr>
        <p:spPr bwMode="auto">
          <a:xfrm>
            <a:off x="700088" y="3352800"/>
            <a:ext cx="292100"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fr-FR" sz="1000">
                <a:solidFill>
                  <a:srgbClr val="037C03"/>
                </a:solidFill>
                <a:latin typeface="Arial" charset="0"/>
              </a:rPr>
              <a:t>O</a:t>
            </a:r>
          </a:p>
        </p:txBody>
      </p:sp>
      <p:sp>
        <p:nvSpPr>
          <p:cNvPr id="210997" name="Rectangle 53"/>
          <p:cNvSpPr>
            <a:spLocks noChangeArrowheads="1"/>
          </p:cNvSpPr>
          <p:nvPr/>
        </p:nvSpPr>
        <p:spPr bwMode="auto">
          <a:xfrm>
            <a:off x="963613" y="3087688"/>
            <a:ext cx="292100"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fr-FR" sz="1000">
                <a:solidFill>
                  <a:srgbClr val="037C03"/>
                </a:solidFill>
                <a:latin typeface="Arial" charset="0"/>
              </a:rPr>
              <a:t>O</a:t>
            </a:r>
          </a:p>
        </p:txBody>
      </p:sp>
      <p:sp>
        <p:nvSpPr>
          <p:cNvPr id="210998" name="Rectangle 54"/>
          <p:cNvSpPr>
            <a:spLocks noChangeArrowheads="1"/>
          </p:cNvSpPr>
          <p:nvPr/>
        </p:nvSpPr>
        <p:spPr bwMode="auto">
          <a:xfrm>
            <a:off x="1157288" y="3236913"/>
            <a:ext cx="285750"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fr-FR" sz="1000">
                <a:solidFill>
                  <a:srgbClr val="037C03"/>
                </a:solidFill>
                <a:latin typeface="Arial" charset="0"/>
              </a:rPr>
              <a:t>H</a:t>
            </a:r>
          </a:p>
        </p:txBody>
      </p:sp>
      <p:sp>
        <p:nvSpPr>
          <p:cNvPr id="210999" name="Rectangle 55"/>
          <p:cNvSpPr>
            <a:spLocks noChangeArrowheads="1"/>
          </p:cNvSpPr>
          <p:nvPr/>
        </p:nvSpPr>
        <p:spPr bwMode="auto">
          <a:xfrm>
            <a:off x="1512888" y="4030663"/>
            <a:ext cx="285750"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fr-FR" sz="1000">
                <a:solidFill>
                  <a:srgbClr val="037C03"/>
                </a:solidFill>
                <a:latin typeface="Arial" charset="0"/>
              </a:rPr>
              <a:t>H</a:t>
            </a:r>
          </a:p>
        </p:txBody>
      </p:sp>
      <p:sp>
        <p:nvSpPr>
          <p:cNvPr id="211000" name="Rectangle 56"/>
          <p:cNvSpPr>
            <a:spLocks noChangeArrowheads="1"/>
          </p:cNvSpPr>
          <p:nvPr/>
        </p:nvSpPr>
        <p:spPr bwMode="auto">
          <a:xfrm>
            <a:off x="1811338" y="2951163"/>
            <a:ext cx="292100"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fr-FR" sz="1000">
                <a:solidFill>
                  <a:srgbClr val="037C03"/>
                </a:solidFill>
                <a:latin typeface="Arial" charset="0"/>
              </a:rPr>
              <a:t>O</a:t>
            </a:r>
          </a:p>
        </p:txBody>
      </p:sp>
      <p:sp>
        <p:nvSpPr>
          <p:cNvPr id="211001" name="Rectangle 57"/>
          <p:cNvSpPr>
            <a:spLocks noChangeArrowheads="1"/>
          </p:cNvSpPr>
          <p:nvPr/>
        </p:nvSpPr>
        <p:spPr bwMode="auto">
          <a:xfrm>
            <a:off x="2200275" y="3055938"/>
            <a:ext cx="292100"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fr-FR" sz="1000">
                <a:solidFill>
                  <a:srgbClr val="037C03"/>
                </a:solidFill>
                <a:latin typeface="Arial" charset="0"/>
              </a:rPr>
              <a:t>O</a:t>
            </a:r>
          </a:p>
        </p:txBody>
      </p:sp>
      <p:sp>
        <p:nvSpPr>
          <p:cNvPr id="211002" name="Rectangle 58"/>
          <p:cNvSpPr>
            <a:spLocks noChangeArrowheads="1"/>
          </p:cNvSpPr>
          <p:nvPr/>
        </p:nvSpPr>
        <p:spPr bwMode="auto">
          <a:xfrm>
            <a:off x="2155825" y="3278188"/>
            <a:ext cx="285750"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fr-FR" sz="1000">
                <a:solidFill>
                  <a:srgbClr val="037C03"/>
                </a:solidFill>
                <a:latin typeface="Arial" charset="0"/>
              </a:rPr>
              <a:t>H</a:t>
            </a:r>
          </a:p>
        </p:txBody>
      </p:sp>
      <p:sp>
        <p:nvSpPr>
          <p:cNvPr id="211003" name="Freeform 59" descr="50%"/>
          <p:cNvSpPr>
            <a:spLocks/>
          </p:cNvSpPr>
          <p:nvPr/>
        </p:nvSpPr>
        <p:spPr bwMode="auto">
          <a:xfrm>
            <a:off x="2894013" y="2341563"/>
            <a:ext cx="2886075" cy="2746375"/>
          </a:xfrm>
          <a:custGeom>
            <a:avLst/>
            <a:gdLst>
              <a:gd name="T0" fmla="*/ 65 w 1818"/>
              <a:gd name="T1" fmla="*/ 601 h 1730"/>
              <a:gd name="T2" fmla="*/ 71 w 1818"/>
              <a:gd name="T3" fmla="*/ 521 h 1730"/>
              <a:gd name="T4" fmla="*/ 71 w 1818"/>
              <a:gd name="T5" fmla="*/ 454 h 1730"/>
              <a:gd name="T6" fmla="*/ 87 w 1818"/>
              <a:gd name="T7" fmla="*/ 394 h 1730"/>
              <a:gd name="T8" fmla="*/ 122 w 1818"/>
              <a:gd name="T9" fmla="*/ 334 h 1730"/>
              <a:gd name="T10" fmla="*/ 158 w 1818"/>
              <a:gd name="T11" fmla="*/ 287 h 1730"/>
              <a:gd name="T12" fmla="*/ 194 w 1818"/>
              <a:gd name="T13" fmla="*/ 261 h 1730"/>
              <a:gd name="T14" fmla="*/ 274 w 1818"/>
              <a:gd name="T15" fmla="*/ 214 h 1730"/>
              <a:gd name="T16" fmla="*/ 367 w 1818"/>
              <a:gd name="T17" fmla="*/ 181 h 1730"/>
              <a:gd name="T18" fmla="*/ 469 w 1818"/>
              <a:gd name="T19" fmla="*/ 147 h 1730"/>
              <a:gd name="T20" fmla="*/ 555 w 1818"/>
              <a:gd name="T21" fmla="*/ 100 h 1730"/>
              <a:gd name="T22" fmla="*/ 635 w 1818"/>
              <a:gd name="T23" fmla="*/ 67 h 1730"/>
              <a:gd name="T24" fmla="*/ 721 w 1818"/>
              <a:gd name="T25" fmla="*/ 47 h 1730"/>
              <a:gd name="T26" fmla="*/ 822 w 1818"/>
              <a:gd name="T27" fmla="*/ 34 h 1730"/>
              <a:gd name="T28" fmla="*/ 995 w 1818"/>
              <a:gd name="T29" fmla="*/ 7 h 1730"/>
              <a:gd name="T30" fmla="*/ 1153 w 1818"/>
              <a:gd name="T31" fmla="*/ 0 h 1730"/>
              <a:gd name="T32" fmla="*/ 1233 w 1818"/>
              <a:gd name="T33" fmla="*/ 7 h 1730"/>
              <a:gd name="T34" fmla="*/ 1312 w 1818"/>
              <a:gd name="T35" fmla="*/ 20 h 1730"/>
              <a:gd name="T36" fmla="*/ 1384 w 1818"/>
              <a:gd name="T37" fmla="*/ 47 h 1730"/>
              <a:gd name="T38" fmla="*/ 1470 w 1818"/>
              <a:gd name="T39" fmla="*/ 87 h 1730"/>
              <a:gd name="T40" fmla="*/ 1579 w 1818"/>
              <a:gd name="T41" fmla="*/ 161 h 1730"/>
              <a:gd name="T42" fmla="*/ 1659 w 1818"/>
              <a:gd name="T43" fmla="*/ 247 h 1730"/>
              <a:gd name="T44" fmla="*/ 1709 w 1818"/>
              <a:gd name="T45" fmla="*/ 347 h 1730"/>
              <a:gd name="T46" fmla="*/ 1760 w 1818"/>
              <a:gd name="T47" fmla="*/ 468 h 1730"/>
              <a:gd name="T48" fmla="*/ 1803 w 1818"/>
              <a:gd name="T49" fmla="*/ 621 h 1730"/>
              <a:gd name="T50" fmla="*/ 1817 w 1818"/>
              <a:gd name="T51" fmla="*/ 768 h 1730"/>
              <a:gd name="T52" fmla="*/ 1803 w 1818"/>
              <a:gd name="T53" fmla="*/ 908 h 1730"/>
              <a:gd name="T54" fmla="*/ 1760 w 1818"/>
              <a:gd name="T55" fmla="*/ 1068 h 1730"/>
              <a:gd name="T56" fmla="*/ 1681 w 1818"/>
              <a:gd name="T57" fmla="*/ 1262 h 1730"/>
              <a:gd name="T58" fmla="*/ 1594 w 1818"/>
              <a:gd name="T59" fmla="*/ 1429 h 1730"/>
              <a:gd name="T60" fmla="*/ 1535 w 1818"/>
              <a:gd name="T61" fmla="*/ 1495 h 1730"/>
              <a:gd name="T62" fmla="*/ 1464 w 1818"/>
              <a:gd name="T63" fmla="*/ 1562 h 1730"/>
              <a:gd name="T64" fmla="*/ 1384 w 1818"/>
              <a:gd name="T65" fmla="*/ 1622 h 1730"/>
              <a:gd name="T66" fmla="*/ 1291 w 1818"/>
              <a:gd name="T67" fmla="*/ 1675 h 1730"/>
              <a:gd name="T68" fmla="*/ 1204 w 1818"/>
              <a:gd name="T69" fmla="*/ 1702 h 1730"/>
              <a:gd name="T70" fmla="*/ 1125 w 1818"/>
              <a:gd name="T71" fmla="*/ 1722 h 1730"/>
              <a:gd name="T72" fmla="*/ 1045 w 1818"/>
              <a:gd name="T73" fmla="*/ 1729 h 1730"/>
              <a:gd name="T74" fmla="*/ 966 w 1818"/>
              <a:gd name="T75" fmla="*/ 1729 h 1730"/>
              <a:gd name="T76" fmla="*/ 808 w 1818"/>
              <a:gd name="T77" fmla="*/ 1695 h 1730"/>
              <a:gd name="T78" fmla="*/ 635 w 1818"/>
              <a:gd name="T79" fmla="*/ 1655 h 1730"/>
              <a:gd name="T80" fmla="*/ 461 w 1818"/>
              <a:gd name="T81" fmla="*/ 1609 h 1730"/>
              <a:gd name="T82" fmla="*/ 317 w 1818"/>
              <a:gd name="T83" fmla="*/ 1555 h 1730"/>
              <a:gd name="T84" fmla="*/ 245 w 1818"/>
              <a:gd name="T85" fmla="*/ 1522 h 1730"/>
              <a:gd name="T86" fmla="*/ 187 w 1818"/>
              <a:gd name="T87" fmla="*/ 1475 h 1730"/>
              <a:gd name="T88" fmla="*/ 130 w 1818"/>
              <a:gd name="T89" fmla="*/ 1422 h 1730"/>
              <a:gd name="T90" fmla="*/ 87 w 1818"/>
              <a:gd name="T91" fmla="*/ 1355 h 1730"/>
              <a:gd name="T92" fmla="*/ 36 w 1818"/>
              <a:gd name="T93" fmla="*/ 1248 h 1730"/>
              <a:gd name="T94" fmla="*/ 6 w 1818"/>
              <a:gd name="T95" fmla="*/ 1128 h 1730"/>
              <a:gd name="T96" fmla="*/ 0 w 1818"/>
              <a:gd name="T97" fmla="*/ 1001 h 1730"/>
              <a:gd name="T98" fmla="*/ 6 w 1818"/>
              <a:gd name="T99" fmla="*/ 881 h 1730"/>
              <a:gd name="T100" fmla="*/ 22 w 1818"/>
              <a:gd name="T101" fmla="*/ 768 h 1730"/>
              <a:gd name="T102" fmla="*/ 43 w 1818"/>
              <a:gd name="T103" fmla="*/ 681 h 1730"/>
              <a:gd name="T104" fmla="*/ 57 w 1818"/>
              <a:gd name="T105" fmla="*/ 621 h 1730"/>
              <a:gd name="T106" fmla="*/ 57 w 1818"/>
              <a:gd name="T107" fmla="*/ 601 h 1730"/>
              <a:gd name="T108" fmla="*/ 65 w 1818"/>
              <a:gd name="T109" fmla="*/ 601 h 17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18" h="1730">
                <a:moveTo>
                  <a:pt x="65" y="601"/>
                </a:moveTo>
                <a:lnTo>
                  <a:pt x="71" y="521"/>
                </a:lnTo>
                <a:lnTo>
                  <a:pt x="71" y="454"/>
                </a:lnTo>
                <a:lnTo>
                  <a:pt x="87" y="394"/>
                </a:lnTo>
                <a:lnTo>
                  <a:pt x="122" y="334"/>
                </a:lnTo>
                <a:lnTo>
                  <a:pt x="158" y="287"/>
                </a:lnTo>
                <a:lnTo>
                  <a:pt x="194" y="261"/>
                </a:lnTo>
                <a:lnTo>
                  <a:pt x="274" y="214"/>
                </a:lnTo>
                <a:lnTo>
                  <a:pt x="367" y="181"/>
                </a:lnTo>
                <a:lnTo>
                  <a:pt x="469" y="147"/>
                </a:lnTo>
                <a:lnTo>
                  <a:pt x="555" y="100"/>
                </a:lnTo>
                <a:lnTo>
                  <a:pt x="635" y="67"/>
                </a:lnTo>
                <a:lnTo>
                  <a:pt x="721" y="47"/>
                </a:lnTo>
                <a:lnTo>
                  <a:pt x="822" y="34"/>
                </a:lnTo>
                <a:lnTo>
                  <a:pt x="995" y="7"/>
                </a:lnTo>
                <a:lnTo>
                  <a:pt x="1153" y="0"/>
                </a:lnTo>
                <a:lnTo>
                  <a:pt x="1233" y="7"/>
                </a:lnTo>
                <a:lnTo>
                  <a:pt x="1312" y="20"/>
                </a:lnTo>
                <a:lnTo>
                  <a:pt x="1384" y="47"/>
                </a:lnTo>
                <a:lnTo>
                  <a:pt x="1470" y="87"/>
                </a:lnTo>
                <a:lnTo>
                  <a:pt x="1579" y="161"/>
                </a:lnTo>
                <a:lnTo>
                  <a:pt x="1659" y="247"/>
                </a:lnTo>
                <a:lnTo>
                  <a:pt x="1709" y="347"/>
                </a:lnTo>
                <a:lnTo>
                  <a:pt x="1760" y="468"/>
                </a:lnTo>
                <a:lnTo>
                  <a:pt x="1803" y="621"/>
                </a:lnTo>
                <a:lnTo>
                  <a:pt x="1817" y="768"/>
                </a:lnTo>
                <a:lnTo>
                  <a:pt x="1803" y="908"/>
                </a:lnTo>
                <a:lnTo>
                  <a:pt x="1760" y="1068"/>
                </a:lnTo>
                <a:lnTo>
                  <a:pt x="1681" y="1262"/>
                </a:lnTo>
                <a:lnTo>
                  <a:pt x="1594" y="1429"/>
                </a:lnTo>
                <a:lnTo>
                  <a:pt x="1535" y="1495"/>
                </a:lnTo>
                <a:lnTo>
                  <a:pt x="1464" y="1562"/>
                </a:lnTo>
                <a:lnTo>
                  <a:pt x="1384" y="1622"/>
                </a:lnTo>
                <a:lnTo>
                  <a:pt x="1291" y="1675"/>
                </a:lnTo>
                <a:lnTo>
                  <a:pt x="1204" y="1702"/>
                </a:lnTo>
                <a:lnTo>
                  <a:pt x="1125" y="1722"/>
                </a:lnTo>
                <a:lnTo>
                  <a:pt x="1045" y="1729"/>
                </a:lnTo>
                <a:lnTo>
                  <a:pt x="966" y="1729"/>
                </a:lnTo>
                <a:lnTo>
                  <a:pt x="808" y="1695"/>
                </a:lnTo>
                <a:lnTo>
                  <a:pt x="635" y="1655"/>
                </a:lnTo>
                <a:lnTo>
                  <a:pt x="461" y="1609"/>
                </a:lnTo>
                <a:lnTo>
                  <a:pt x="317" y="1555"/>
                </a:lnTo>
                <a:lnTo>
                  <a:pt x="245" y="1522"/>
                </a:lnTo>
                <a:lnTo>
                  <a:pt x="187" y="1475"/>
                </a:lnTo>
                <a:lnTo>
                  <a:pt x="130" y="1422"/>
                </a:lnTo>
                <a:lnTo>
                  <a:pt x="87" y="1355"/>
                </a:lnTo>
                <a:lnTo>
                  <a:pt x="36" y="1248"/>
                </a:lnTo>
                <a:lnTo>
                  <a:pt x="6" y="1128"/>
                </a:lnTo>
                <a:lnTo>
                  <a:pt x="0" y="1001"/>
                </a:lnTo>
                <a:lnTo>
                  <a:pt x="6" y="881"/>
                </a:lnTo>
                <a:lnTo>
                  <a:pt x="22" y="768"/>
                </a:lnTo>
                <a:lnTo>
                  <a:pt x="43" y="681"/>
                </a:lnTo>
                <a:lnTo>
                  <a:pt x="57" y="621"/>
                </a:lnTo>
                <a:lnTo>
                  <a:pt x="57" y="601"/>
                </a:lnTo>
                <a:lnTo>
                  <a:pt x="65" y="601"/>
                </a:lnTo>
              </a:path>
            </a:pathLst>
          </a:custGeom>
          <a:pattFill prst="pct50">
            <a:fgClr>
              <a:srgbClr val="000000"/>
            </a:fgClr>
            <a:bgClr>
              <a:srgbClr val="FFFFFF"/>
            </a:bgClr>
          </a:pattFill>
          <a:ln w="12700" cap="rnd"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11004" name="Freeform 60"/>
          <p:cNvSpPr>
            <a:spLocks/>
          </p:cNvSpPr>
          <p:nvPr/>
        </p:nvSpPr>
        <p:spPr bwMode="auto">
          <a:xfrm>
            <a:off x="3200400" y="2743200"/>
            <a:ext cx="2292350" cy="2036763"/>
          </a:xfrm>
          <a:custGeom>
            <a:avLst/>
            <a:gdLst>
              <a:gd name="T0" fmla="*/ 122 w 1444"/>
              <a:gd name="T1" fmla="*/ 227 h 1283"/>
              <a:gd name="T2" fmla="*/ 209 w 1444"/>
              <a:gd name="T3" fmla="*/ 167 h 1283"/>
              <a:gd name="T4" fmla="*/ 418 w 1444"/>
              <a:gd name="T5" fmla="*/ 60 h 1283"/>
              <a:gd name="T6" fmla="*/ 577 w 1444"/>
              <a:gd name="T7" fmla="*/ 14 h 1283"/>
              <a:gd name="T8" fmla="*/ 816 w 1444"/>
              <a:gd name="T9" fmla="*/ 7 h 1283"/>
              <a:gd name="T10" fmla="*/ 1047 w 1444"/>
              <a:gd name="T11" fmla="*/ 74 h 1283"/>
              <a:gd name="T12" fmla="*/ 1198 w 1444"/>
              <a:gd name="T13" fmla="*/ 154 h 1283"/>
              <a:gd name="T14" fmla="*/ 1248 w 1444"/>
              <a:gd name="T15" fmla="*/ 261 h 1283"/>
              <a:gd name="T16" fmla="*/ 1234 w 1444"/>
              <a:gd name="T17" fmla="*/ 361 h 1283"/>
              <a:gd name="T18" fmla="*/ 1234 w 1444"/>
              <a:gd name="T19" fmla="*/ 414 h 1283"/>
              <a:gd name="T20" fmla="*/ 1291 w 1444"/>
              <a:gd name="T21" fmla="*/ 528 h 1283"/>
              <a:gd name="T22" fmla="*/ 1356 w 1444"/>
              <a:gd name="T23" fmla="*/ 561 h 1283"/>
              <a:gd name="T24" fmla="*/ 1415 w 1444"/>
              <a:gd name="T25" fmla="*/ 601 h 1283"/>
              <a:gd name="T26" fmla="*/ 1443 w 1444"/>
              <a:gd name="T27" fmla="*/ 688 h 1283"/>
              <a:gd name="T28" fmla="*/ 1415 w 1444"/>
              <a:gd name="T29" fmla="*/ 734 h 1283"/>
              <a:gd name="T30" fmla="*/ 1335 w 1444"/>
              <a:gd name="T31" fmla="*/ 748 h 1283"/>
              <a:gd name="T32" fmla="*/ 1234 w 1444"/>
              <a:gd name="T33" fmla="*/ 754 h 1283"/>
              <a:gd name="T34" fmla="*/ 1161 w 1444"/>
              <a:gd name="T35" fmla="*/ 821 h 1283"/>
              <a:gd name="T36" fmla="*/ 1112 w 1444"/>
              <a:gd name="T37" fmla="*/ 935 h 1283"/>
              <a:gd name="T38" fmla="*/ 1068 w 1444"/>
              <a:gd name="T39" fmla="*/ 1075 h 1283"/>
              <a:gd name="T40" fmla="*/ 1039 w 1444"/>
              <a:gd name="T41" fmla="*/ 1208 h 1283"/>
              <a:gd name="T42" fmla="*/ 989 w 1444"/>
              <a:gd name="T43" fmla="*/ 1262 h 1283"/>
              <a:gd name="T44" fmla="*/ 909 w 1444"/>
              <a:gd name="T45" fmla="*/ 1282 h 1283"/>
              <a:gd name="T46" fmla="*/ 772 w 1444"/>
              <a:gd name="T47" fmla="*/ 1242 h 1283"/>
              <a:gd name="T48" fmla="*/ 650 w 1444"/>
              <a:gd name="T49" fmla="*/ 1175 h 1283"/>
              <a:gd name="T50" fmla="*/ 585 w 1444"/>
              <a:gd name="T51" fmla="*/ 1101 h 1283"/>
              <a:gd name="T52" fmla="*/ 447 w 1444"/>
              <a:gd name="T53" fmla="*/ 1035 h 1283"/>
              <a:gd name="T54" fmla="*/ 282 w 1444"/>
              <a:gd name="T55" fmla="*/ 1015 h 1283"/>
              <a:gd name="T56" fmla="*/ 152 w 1444"/>
              <a:gd name="T57" fmla="*/ 1035 h 1283"/>
              <a:gd name="T58" fmla="*/ 87 w 1444"/>
              <a:gd name="T59" fmla="*/ 1021 h 1283"/>
              <a:gd name="T60" fmla="*/ 29 w 1444"/>
              <a:gd name="T61" fmla="*/ 921 h 1283"/>
              <a:gd name="T62" fmla="*/ 51 w 1444"/>
              <a:gd name="T63" fmla="*/ 841 h 1283"/>
              <a:gd name="T64" fmla="*/ 144 w 1444"/>
              <a:gd name="T65" fmla="*/ 728 h 1283"/>
              <a:gd name="T66" fmla="*/ 173 w 1444"/>
              <a:gd name="T67" fmla="*/ 681 h 1283"/>
              <a:gd name="T68" fmla="*/ 122 w 1444"/>
              <a:gd name="T69" fmla="*/ 614 h 1283"/>
              <a:gd name="T70" fmla="*/ 65 w 1444"/>
              <a:gd name="T71" fmla="*/ 568 h 1283"/>
              <a:gd name="T72" fmla="*/ 14 w 1444"/>
              <a:gd name="T73" fmla="*/ 461 h 1283"/>
              <a:gd name="T74" fmla="*/ 8 w 1444"/>
              <a:gd name="T75" fmla="*/ 354 h 1283"/>
              <a:gd name="T76" fmla="*/ 57 w 1444"/>
              <a:gd name="T77" fmla="*/ 274 h 1283"/>
              <a:gd name="T78" fmla="*/ 108 w 1444"/>
              <a:gd name="T79" fmla="*/ 241 h 1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44" h="1283">
                <a:moveTo>
                  <a:pt x="108" y="241"/>
                </a:moveTo>
                <a:lnTo>
                  <a:pt x="122" y="227"/>
                </a:lnTo>
                <a:lnTo>
                  <a:pt x="159" y="201"/>
                </a:lnTo>
                <a:lnTo>
                  <a:pt x="209" y="167"/>
                </a:lnTo>
                <a:lnTo>
                  <a:pt x="274" y="134"/>
                </a:lnTo>
                <a:lnTo>
                  <a:pt x="418" y="60"/>
                </a:lnTo>
                <a:lnTo>
                  <a:pt x="498" y="27"/>
                </a:lnTo>
                <a:lnTo>
                  <a:pt x="577" y="14"/>
                </a:lnTo>
                <a:lnTo>
                  <a:pt x="700" y="0"/>
                </a:lnTo>
                <a:lnTo>
                  <a:pt x="816" y="7"/>
                </a:lnTo>
                <a:lnTo>
                  <a:pt x="924" y="27"/>
                </a:lnTo>
                <a:lnTo>
                  <a:pt x="1047" y="74"/>
                </a:lnTo>
                <a:lnTo>
                  <a:pt x="1155" y="120"/>
                </a:lnTo>
                <a:lnTo>
                  <a:pt x="1198" y="154"/>
                </a:lnTo>
                <a:lnTo>
                  <a:pt x="1234" y="207"/>
                </a:lnTo>
                <a:lnTo>
                  <a:pt x="1248" y="261"/>
                </a:lnTo>
                <a:lnTo>
                  <a:pt x="1242" y="314"/>
                </a:lnTo>
                <a:lnTo>
                  <a:pt x="1234" y="361"/>
                </a:lnTo>
                <a:lnTo>
                  <a:pt x="1234" y="394"/>
                </a:lnTo>
                <a:lnTo>
                  <a:pt x="1234" y="414"/>
                </a:lnTo>
                <a:lnTo>
                  <a:pt x="1248" y="447"/>
                </a:lnTo>
                <a:lnTo>
                  <a:pt x="1291" y="528"/>
                </a:lnTo>
                <a:lnTo>
                  <a:pt x="1321" y="548"/>
                </a:lnTo>
                <a:lnTo>
                  <a:pt x="1356" y="561"/>
                </a:lnTo>
                <a:lnTo>
                  <a:pt x="1386" y="574"/>
                </a:lnTo>
                <a:lnTo>
                  <a:pt x="1415" y="601"/>
                </a:lnTo>
                <a:lnTo>
                  <a:pt x="1443" y="654"/>
                </a:lnTo>
                <a:lnTo>
                  <a:pt x="1443" y="688"/>
                </a:lnTo>
                <a:lnTo>
                  <a:pt x="1437" y="714"/>
                </a:lnTo>
                <a:lnTo>
                  <a:pt x="1415" y="734"/>
                </a:lnTo>
                <a:lnTo>
                  <a:pt x="1393" y="741"/>
                </a:lnTo>
                <a:lnTo>
                  <a:pt x="1335" y="748"/>
                </a:lnTo>
                <a:lnTo>
                  <a:pt x="1270" y="748"/>
                </a:lnTo>
                <a:lnTo>
                  <a:pt x="1234" y="754"/>
                </a:lnTo>
                <a:lnTo>
                  <a:pt x="1212" y="774"/>
                </a:lnTo>
                <a:lnTo>
                  <a:pt x="1161" y="821"/>
                </a:lnTo>
                <a:lnTo>
                  <a:pt x="1133" y="875"/>
                </a:lnTo>
                <a:lnTo>
                  <a:pt x="1112" y="935"/>
                </a:lnTo>
                <a:lnTo>
                  <a:pt x="1090" y="1001"/>
                </a:lnTo>
                <a:lnTo>
                  <a:pt x="1068" y="1075"/>
                </a:lnTo>
                <a:lnTo>
                  <a:pt x="1061" y="1148"/>
                </a:lnTo>
                <a:lnTo>
                  <a:pt x="1039" y="1208"/>
                </a:lnTo>
                <a:lnTo>
                  <a:pt x="1017" y="1235"/>
                </a:lnTo>
                <a:lnTo>
                  <a:pt x="989" y="1262"/>
                </a:lnTo>
                <a:lnTo>
                  <a:pt x="946" y="1275"/>
                </a:lnTo>
                <a:lnTo>
                  <a:pt x="909" y="1282"/>
                </a:lnTo>
                <a:lnTo>
                  <a:pt x="844" y="1268"/>
                </a:lnTo>
                <a:lnTo>
                  <a:pt x="772" y="1242"/>
                </a:lnTo>
                <a:lnTo>
                  <a:pt x="700" y="1208"/>
                </a:lnTo>
                <a:lnTo>
                  <a:pt x="650" y="1175"/>
                </a:lnTo>
                <a:lnTo>
                  <a:pt x="621" y="1142"/>
                </a:lnTo>
                <a:lnTo>
                  <a:pt x="585" y="1101"/>
                </a:lnTo>
                <a:lnTo>
                  <a:pt x="542" y="1075"/>
                </a:lnTo>
                <a:lnTo>
                  <a:pt x="447" y="1035"/>
                </a:lnTo>
                <a:lnTo>
                  <a:pt x="354" y="1021"/>
                </a:lnTo>
                <a:lnTo>
                  <a:pt x="282" y="1015"/>
                </a:lnTo>
                <a:lnTo>
                  <a:pt x="217" y="1028"/>
                </a:lnTo>
                <a:lnTo>
                  <a:pt x="152" y="1035"/>
                </a:lnTo>
                <a:lnTo>
                  <a:pt x="116" y="1028"/>
                </a:lnTo>
                <a:lnTo>
                  <a:pt x="87" y="1021"/>
                </a:lnTo>
                <a:lnTo>
                  <a:pt x="43" y="975"/>
                </a:lnTo>
                <a:lnTo>
                  <a:pt x="29" y="921"/>
                </a:lnTo>
                <a:lnTo>
                  <a:pt x="29" y="875"/>
                </a:lnTo>
                <a:lnTo>
                  <a:pt x="51" y="841"/>
                </a:lnTo>
                <a:lnTo>
                  <a:pt x="108" y="774"/>
                </a:lnTo>
                <a:lnTo>
                  <a:pt x="144" y="728"/>
                </a:lnTo>
                <a:lnTo>
                  <a:pt x="166" y="701"/>
                </a:lnTo>
                <a:lnTo>
                  <a:pt x="173" y="681"/>
                </a:lnTo>
                <a:lnTo>
                  <a:pt x="152" y="641"/>
                </a:lnTo>
                <a:lnTo>
                  <a:pt x="122" y="614"/>
                </a:lnTo>
                <a:lnTo>
                  <a:pt x="87" y="594"/>
                </a:lnTo>
                <a:lnTo>
                  <a:pt x="65" y="568"/>
                </a:lnTo>
                <a:lnTo>
                  <a:pt x="36" y="508"/>
                </a:lnTo>
                <a:lnTo>
                  <a:pt x="14" y="461"/>
                </a:lnTo>
                <a:lnTo>
                  <a:pt x="0" y="407"/>
                </a:lnTo>
                <a:lnTo>
                  <a:pt x="8" y="354"/>
                </a:lnTo>
                <a:lnTo>
                  <a:pt x="29" y="307"/>
                </a:lnTo>
                <a:lnTo>
                  <a:pt x="57" y="274"/>
                </a:lnTo>
                <a:lnTo>
                  <a:pt x="94" y="247"/>
                </a:lnTo>
                <a:lnTo>
                  <a:pt x="108" y="241"/>
                </a:lnTo>
              </a:path>
            </a:pathLst>
          </a:custGeom>
          <a:solidFill>
            <a:srgbClr val="FFFFFF"/>
          </a:solidFill>
          <a:ln w="12700" cap="rnd" cmpd="sng">
            <a:solidFill>
              <a:srgbClr val="7F7F7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11005" name="Freeform 61" descr="10%"/>
          <p:cNvSpPr>
            <a:spLocks/>
          </p:cNvSpPr>
          <p:nvPr/>
        </p:nvSpPr>
        <p:spPr bwMode="auto">
          <a:xfrm>
            <a:off x="4462463" y="3644900"/>
            <a:ext cx="3175" cy="150813"/>
          </a:xfrm>
          <a:custGeom>
            <a:avLst/>
            <a:gdLst>
              <a:gd name="T0" fmla="*/ 0 w 2"/>
              <a:gd name="T1" fmla="*/ 0 h 95"/>
              <a:gd name="T2" fmla="*/ 1 w 2"/>
              <a:gd name="T3" fmla="*/ 0 h 95"/>
              <a:gd name="T4" fmla="*/ 1 w 2"/>
              <a:gd name="T5" fmla="*/ 94 h 95"/>
              <a:gd name="T6" fmla="*/ 0 w 2"/>
              <a:gd name="T7" fmla="*/ 94 h 95"/>
              <a:gd name="T8" fmla="*/ 0 w 2"/>
              <a:gd name="T9" fmla="*/ 0 h 95"/>
            </a:gdLst>
            <a:ahLst/>
            <a:cxnLst>
              <a:cxn ang="0">
                <a:pos x="T0" y="T1"/>
              </a:cxn>
              <a:cxn ang="0">
                <a:pos x="T2" y="T3"/>
              </a:cxn>
              <a:cxn ang="0">
                <a:pos x="T4" y="T5"/>
              </a:cxn>
              <a:cxn ang="0">
                <a:pos x="T6" y="T7"/>
              </a:cxn>
              <a:cxn ang="0">
                <a:pos x="T8" y="T9"/>
              </a:cxn>
            </a:cxnLst>
            <a:rect l="0" t="0" r="r" b="b"/>
            <a:pathLst>
              <a:path w="2" h="95">
                <a:moveTo>
                  <a:pt x="0" y="0"/>
                </a:moveTo>
                <a:lnTo>
                  <a:pt x="1" y="0"/>
                </a:lnTo>
                <a:lnTo>
                  <a:pt x="1" y="94"/>
                </a:lnTo>
                <a:lnTo>
                  <a:pt x="0" y="94"/>
                </a:lnTo>
                <a:lnTo>
                  <a:pt x="0" y="0"/>
                </a:lnTo>
              </a:path>
            </a:pathLst>
          </a:custGeom>
          <a:pattFill prst="pct10">
            <a:fgClr>
              <a:srgbClr val="000000"/>
            </a:fgClr>
            <a:bgClr>
              <a:srgbClr val="F20884"/>
            </a:bgClr>
          </a:patt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11006" name="Freeform 62" descr="10%"/>
          <p:cNvSpPr>
            <a:spLocks/>
          </p:cNvSpPr>
          <p:nvPr/>
        </p:nvSpPr>
        <p:spPr bwMode="auto">
          <a:xfrm>
            <a:off x="4256088" y="3359150"/>
            <a:ext cx="3175" cy="98425"/>
          </a:xfrm>
          <a:custGeom>
            <a:avLst/>
            <a:gdLst>
              <a:gd name="T0" fmla="*/ 0 w 2"/>
              <a:gd name="T1" fmla="*/ 0 h 62"/>
              <a:gd name="T2" fmla="*/ 1 w 2"/>
              <a:gd name="T3" fmla="*/ 0 h 62"/>
              <a:gd name="T4" fmla="*/ 1 w 2"/>
              <a:gd name="T5" fmla="*/ 61 h 62"/>
              <a:gd name="T6" fmla="*/ 0 w 2"/>
              <a:gd name="T7" fmla="*/ 61 h 62"/>
              <a:gd name="T8" fmla="*/ 0 w 2"/>
              <a:gd name="T9" fmla="*/ 0 h 62"/>
            </a:gdLst>
            <a:ahLst/>
            <a:cxnLst>
              <a:cxn ang="0">
                <a:pos x="T0" y="T1"/>
              </a:cxn>
              <a:cxn ang="0">
                <a:pos x="T2" y="T3"/>
              </a:cxn>
              <a:cxn ang="0">
                <a:pos x="T4" y="T5"/>
              </a:cxn>
              <a:cxn ang="0">
                <a:pos x="T6" y="T7"/>
              </a:cxn>
              <a:cxn ang="0">
                <a:pos x="T8" y="T9"/>
              </a:cxn>
            </a:cxnLst>
            <a:rect l="0" t="0" r="r" b="b"/>
            <a:pathLst>
              <a:path w="2" h="62">
                <a:moveTo>
                  <a:pt x="0" y="0"/>
                </a:moveTo>
                <a:lnTo>
                  <a:pt x="1" y="0"/>
                </a:lnTo>
                <a:lnTo>
                  <a:pt x="1" y="61"/>
                </a:lnTo>
                <a:lnTo>
                  <a:pt x="0" y="61"/>
                </a:lnTo>
                <a:lnTo>
                  <a:pt x="0" y="0"/>
                </a:lnTo>
              </a:path>
            </a:pathLst>
          </a:custGeom>
          <a:pattFill prst="pct10">
            <a:fgClr>
              <a:srgbClr val="000000"/>
            </a:fgClr>
            <a:bgClr>
              <a:srgbClr val="F20884"/>
            </a:bgClr>
          </a:patt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11007" name="Freeform 63" descr="10%"/>
          <p:cNvSpPr>
            <a:spLocks/>
          </p:cNvSpPr>
          <p:nvPr/>
        </p:nvSpPr>
        <p:spPr bwMode="auto">
          <a:xfrm>
            <a:off x="4702175" y="3952875"/>
            <a:ext cx="3175" cy="65088"/>
          </a:xfrm>
          <a:custGeom>
            <a:avLst/>
            <a:gdLst>
              <a:gd name="T0" fmla="*/ 0 w 2"/>
              <a:gd name="T1" fmla="*/ 0 h 41"/>
              <a:gd name="T2" fmla="*/ 1 w 2"/>
              <a:gd name="T3" fmla="*/ 0 h 41"/>
              <a:gd name="T4" fmla="*/ 1 w 2"/>
              <a:gd name="T5" fmla="*/ 40 h 41"/>
              <a:gd name="T6" fmla="*/ 0 w 2"/>
              <a:gd name="T7" fmla="*/ 40 h 41"/>
              <a:gd name="T8" fmla="*/ 0 w 2"/>
              <a:gd name="T9" fmla="*/ 0 h 41"/>
            </a:gdLst>
            <a:ahLst/>
            <a:cxnLst>
              <a:cxn ang="0">
                <a:pos x="T0" y="T1"/>
              </a:cxn>
              <a:cxn ang="0">
                <a:pos x="T2" y="T3"/>
              </a:cxn>
              <a:cxn ang="0">
                <a:pos x="T4" y="T5"/>
              </a:cxn>
              <a:cxn ang="0">
                <a:pos x="T6" y="T7"/>
              </a:cxn>
              <a:cxn ang="0">
                <a:pos x="T8" y="T9"/>
              </a:cxn>
            </a:cxnLst>
            <a:rect l="0" t="0" r="r" b="b"/>
            <a:pathLst>
              <a:path w="2" h="41">
                <a:moveTo>
                  <a:pt x="0" y="0"/>
                </a:moveTo>
                <a:lnTo>
                  <a:pt x="1" y="0"/>
                </a:lnTo>
                <a:lnTo>
                  <a:pt x="1" y="40"/>
                </a:lnTo>
                <a:lnTo>
                  <a:pt x="0" y="40"/>
                </a:lnTo>
                <a:lnTo>
                  <a:pt x="0" y="0"/>
                </a:lnTo>
              </a:path>
            </a:pathLst>
          </a:custGeom>
          <a:pattFill prst="pct10">
            <a:fgClr>
              <a:srgbClr val="000000"/>
            </a:fgClr>
            <a:bgClr>
              <a:srgbClr val="F20884"/>
            </a:bgClr>
          </a:patt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11008" name="Freeform 64" descr="10%"/>
          <p:cNvSpPr>
            <a:spLocks/>
          </p:cNvSpPr>
          <p:nvPr/>
        </p:nvSpPr>
        <p:spPr bwMode="auto">
          <a:xfrm>
            <a:off x="3454400" y="4175125"/>
            <a:ext cx="322263" cy="3175"/>
          </a:xfrm>
          <a:custGeom>
            <a:avLst/>
            <a:gdLst>
              <a:gd name="T0" fmla="*/ 0 w 203"/>
              <a:gd name="T1" fmla="*/ 0 h 2"/>
              <a:gd name="T2" fmla="*/ 202 w 203"/>
              <a:gd name="T3" fmla="*/ 0 h 2"/>
              <a:gd name="T4" fmla="*/ 202 w 203"/>
              <a:gd name="T5" fmla="*/ 1 h 2"/>
              <a:gd name="T6" fmla="*/ 0 w 203"/>
              <a:gd name="T7" fmla="*/ 1 h 2"/>
              <a:gd name="T8" fmla="*/ 0 w 203"/>
              <a:gd name="T9" fmla="*/ 0 h 2"/>
            </a:gdLst>
            <a:ahLst/>
            <a:cxnLst>
              <a:cxn ang="0">
                <a:pos x="T0" y="T1"/>
              </a:cxn>
              <a:cxn ang="0">
                <a:pos x="T2" y="T3"/>
              </a:cxn>
              <a:cxn ang="0">
                <a:pos x="T4" y="T5"/>
              </a:cxn>
              <a:cxn ang="0">
                <a:pos x="T6" y="T7"/>
              </a:cxn>
              <a:cxn ang="0">
                <a:pos x="T8" y="T9"/>
              </a:cxn>
            </a:cxnLst>
            <a:rect l="0" t="0" r="r" b="b"/>
            <a:pathLst>
              <a:path w="203" h="2">
                <a:moveTo>
                  <a:pt x="0" y="0"/>
                </a:moveTo>
                <a:lnTo>
                  <a:pt x="202" y="0"/>
                </a:lnTo>
                <a:lnTo>
                  <a:pt x="202" y="1"/>
                </a:lnTo>
                <a:lnTo>
                  <a:pt x="0" y="1"/>
                </a:lnTo>
                <a:lnTo>
                  <a:pt x="0" y="0"/>
                </a:lnTo>
              </a:path>
            </a:pathLst>
          </a:custGeom>
          <a:pattFill prst="pct10">
            <a:fgClr>
              <a:srgbClr val="000000"/>
            </a:fgClr>
            <a:bgClr>
              <a:srgbClr val="F20884"/>
            </a:bgClr>
          </a:patt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11009" name="Line 65"/>
          <p:cNvSpPr>
            <a:spLocks noChangeShapeType="1"/>
          </p:cNvSpPr>
          <p:nvPr/>
        </p:nvSpPr>
        <p:spPr bwMode="auto">
          <a:xfrm flipV="1">
            <a:off x="4330700" y="4538663"/>
            <a:ext cx="31750" cy="173037"/>
          </a:xfrm>
          <a:prstGeom prst="line">
            <a:avLst/>
          </a:prstGeom>
          <a:noFill/>
          <a:ln w="12700">
            <a:solidFill>
              <a:srgbClr val="00801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nvGrpSpPr>
          <p:cNvPr id="211010" name="Group 66"/>
          <p:cNvGrpSpPr>
            <a:grpSpLocks/>
          </p:cNvGrpSpPr>
          <p:nvPr/>
        </p:nvGrpSpPr>
        <p:grpSpPr bwMode="auto">
          <a:xfrm>
            <a:off x="4384675" y="4476750"/>
            <a:ext cx="139700" cy="74613"/>
            <a:chOff x="2923" y="2820"/>
            <a:chExt cx="88" cy="47"/>
          </a:xfrm>
        </p:grpSpPr>
        <p:sp>
          <p:nvSpPr>
            <p:cNvPr id="211011" name="Line 67"/>
            <p:cNvSpPr>
              <a:spLocks noChangeShapeType="1"/>
            </p:cNvSpPr>
            <p:nvPr/>
          </p:nvSpPr>
          <p:spPr bwMode="auto">
            <a:xfrm flipV="1">
              <a:off x="2923" y="2840"/>
              <a:ext cx="88" cy="27"/>
            </a:xfrm>
            <a:prstGeom prst="line">
              <a:avLst/>
            </a:prstGeom>
            <a:noFill/>
            <a:ln w="12700">
              <a:solidFill>
                <a:srgbClr val="00801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11012" name="Line 68"/>
            <p:cNvSpPr>
              <a:spLocks noChangeShapeType="1"/>
            </p:cNvSpPr>
            <p:nvPr/>
          </p:nvSpPr>
          <p:spPr bwMode="auto">
            <a:xfrm flipV="1">
              <a:off x="2926" y="2820"/>
              <a:ext cx="77" cy="27"/>
            </a:xfrm>
            <a:prstGeom prst="line">
              <a:avLst/>
            </a:prstGeom>
            <a:noFill/>
            <a:ln w="12700">
              <a:solidFill>
                <a:srgbClr val="00801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sp>
        <p:nvSpPr>
          <p:cNvPr id="211013" name="Line 69"/>
          <p:cNvSpPr>
            <a:spLocks noChangeShapeType="1"/>
          </p:cNvSpPr>
          <p:nvPr/>
        </p:nvSpPr>
        <p:spPr bwMode="auto">
          <a:xfrm flipH="1" flipV="1">
            <a:off x="4260850" y="4433888"/>
            <a:ext cx="115888" cy="117475"/>
          </a:xfrm>
          <a:prstGeom prst="line">
            <a:avLst/>
          </a:prstGeom>
          <a:noFill/>
          <a:ln w="12700">
            <a:solidFill>
              <a:srgbClr val="00801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11014" name="Freeform 70" descr="90%"/>
          <p:cNvSpPr>
            <a:spLocks/>
          </p:cNvSpPr>
          <p:nvPr/>
        </p:nvSpPr>
        <p:spPr bwMode="auto">
          <a:xfrm>
            <a:off x="3351213" y="3148013"/>
            <a:ext cx="106362" cy="139700"/>
          </a:xfrm>
          <a:custGeom>
            <a:avLst/>
            <a:gdLst>
              <a:gd name="T0" fmla="*/ 0 w 67"/>
              <a:gd name="T1" fmla="*/ 0 h 88"/>
              <a:gd name="T2" fmla="*/ 7 w 67"/>
              <a:gd name="T3" fmla="*/ 0 h 88"/>
              <a:gd name="T4" fmla="*/ 66 w 67"/>
              <a:gd name="T5" fmla="*/ 80 h 88"/>
              <a:gd name="T6" fmla="*/ 66 w 67"/>
              <a:gd name="T7" fmla="*/ 87 h 88"/>
              <a:gd name="T8" fmla="*/ 59 w 67"/>
              <a:gd name="T9" fmla="*/ 87 h 88"/>
              <a:gd name="T10" fmla="*/ 0 w 67"/>
              <a:gd name="T11" fmla="*/ 6 h 88"/>
              <a:gd name="T12" fmla="*/ 0 w 67"/>
              <a:gd name="T13" fmla="*/ 0 h 88"/>
            </a:gdLst>
            <a:ahLst/>
            <a:cxnLst>
              <a:cxn ang="0">
                <a:pos x="T0" y="T1"/>
              </a:cxn>
              <a:cxn ang="0">
                <a:pos x="T2" y="T3"/>
              </a:cxn>
              <a:cxn ang="0">
                <a:pos x="T4" y="T5"/>
              </a:cxn>
              <a:cxn ang="0">
                <a:pos x="T6" y="T7"/>
              </a:cxn>
              <a:cxn ang="0">
                <a:pos x="T8" y="T9"/>
              </a:cxn>
              <a:cxn ang="0">
                <a:pos x="T10" y="T11"/>
              </a:cxn>
              <a:cxn ang="0">
                <a:pos x="T12" y="T13"/>
              </a:cxn>
            </a:cxnLst>
            <a:rect l="0" t="0" r="r" b="b"/>
            <a:pathLst>
              <a:path w="67" h="88">
                <a:moveTo>
                  <a:pt x="0" y="0"/>
                </a:moveTo>
                <a:lnTo>
                  <a:pt x="7" y="0"/>
                </a:lnTo>
                <a:lnTo>
                  <a:pt x="66" y="80"/>
                </a:lnTo>
                <a:lnTo>
                  <a:pt x="66" y="87"/>
                </a:lnTo>
                <a:lnTo>
                  <a:pt x="59" y="87"/>
                </a:lnTo>
                <a:lnTo>
                  <a:pt x="0" y="6"/>
                </a:lnTo>
                <a:lnTo>
                  <a:pt x="0" y="0"/>
                </a:lnTo>
              </a:path>
            </a:pathLst>
          </a:custGeom>
          <a:pattFill prst="pct90">
            <a:fgClr>
              <a:srgbClr val="008011"/>
            </a:fgClr>
            <a:bgClr>
              <a:srgbClr val="FCF305"/>
            </a:bgClr>
          </a:patt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nvGrpSpPr>
          <p:cNvPr id="211015" name="Group 71"/>
          <p:cNvGrpSpPr>
            <a:grpSpLocks/>
          </p:cNvGrpSpPr>
          <p:nvPr/>
        </p:nvGrpSpPr>
        <p:grpSpPr bwMode="auto">
          <a:xfrm>
            <a:off x="3403600" y="3292475"/>
            <a:ext cx="79375" cy="134938"/>
            <a:chOff x="2305" y="2074"/>
            <a:chExt cx="50" cy="85"/>
          </a:xfrm>
        </p:grpSpPr>
        <p:sp>
          <p:nvSpPr>
            <p:cNvPr id="211016" name="Line 72"/>
            <p:cNvSpPr>
              <a:spLocks noChangeShapeType="1"/>
            </p:cNvSpPr>
            <p:nvPr/>
          </p:nvSpPr>
          <p:spPr bwMode="auto">
            <a:xfrm flipH="1">
              <a:off x="2305" y="2074"/>
              <a:ext cx="36" cy="78"/>
            </a:xfrm>
            <a:prstGeom prst="line">
              <a:avLst/>
            </a:prstGeom>
            <a:noFill/>
            <a:ln w="12700">
              <a:solidFill>
                <a:srgbClr val="00801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11017" name="Line 73"/>
            <p:cNvSpPr>
              <a:spLocks noChangeShapeType="1"/>
            </p:cNvSpPr>
            <p:nvPr/>
          </p:nvSpPr>
          <p:spPr bwMode="auto">
            <a:xfrm flipH="1">
              <a:off x="2325" y="2087"/>
              <a:ext cx="30" cy="72"/>
            </a:xfrm>
            <a:prstGeom prst="line">
              <a:avLst/>
            </a:prstGeom>
            <a:noFill/>
            <a:ln w="12700">
              <a:solidFill>
                <a:srgbClr val="00801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sp>
        <p:nvSpPr>
          <p:cNvPr id="211018" name="Line 74"/>
          <p:cNvSpPr>
            <a:spLocks noChangeShapeType="1"/>
          </p:cNvSpPr>
          <p:nvPr/>
        </p:nvSpPr>
        <p:spPr bwMode="auto">
          <a:xfrm flipV="1">
            <a:off x="3470275" y="3259138"/>
            <a:ext cx="114300" cy="31750"/>
          </a:xfrm>
          <a:prstGeom prst="line">
            <a:avLst/>
          </a:prstGeom>
          <a:noFill/>
          <a:ln w="12700">
            <a:solidFill>
              <a:srgbClr val="00801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nvGrpSpPr>
          <p:cNvPr id="211019" name="Group 75"/>
          <p:cNvGrpSpPr>
            <a:grpSpLocks/>
          </p:cNvGrpSpPr>
          <p:nvPr/>
        </p:nvGrpSpPr>
        <p:grpSpPr bwMode="auto">
          <a:xfrm>
            <a:off x="3441700" y="3560763"/>
            <a:ext cx="144463" cy="122237"/>
            <a:chOff x="2329" y="2243"/>
            <a:chExt cx="91" cy="77"/>
          </a:xfrm>
        </p:grpSpPr>
        <p:sp>
          <p:nvSpPr>
            <p:cNvPr id="211020" name="Line 76"/>
            <p:cNvSpPr>
              <a:spLocks noChangeShapeType="1"/>
            </p:cNvSpPr>
            <p:nvPr/>
          </p:nvSpPr>
          <p:spPr bwMode="auto">
            <a:xfrm flipH="1" flipV="1">
              <a:off x="2390" y="2292"/>
              <a:ext cx="30" cy="2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11021" name="Line 77"/>
            <p:cNvSpPr>
              <a:spLocks noChangeShapeType="1"/>
            </p:cNvSpPr>
            <p:nvPr/>
          </p:nvSpPr>
          <p:spPr bwMode="auto">
            <a:xfrm flipH="1" flipV="1">
              <a:off x="2347" y="2259"/>
              <a:ext cx="30" cy="2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11022" name="Line 78"/>
            <p:cNvSpPr>
              <a:spLocks noChangeShapeType="1"/>
            </p:cNvSpPr>
            <p:nvPr/>
          </p:nvSpPr>
          <p:spPr bwMode="auto">
            <a:xfrm>
              <a:off x="2329" y="2243"/>
              <a:ext cx="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grpSp>
        <p:nvGrpSpPr>
          <p:cNvPr id="211023" name="Group 79"/>
          <p:cNvGrpSpPr>
            <a:grpSpLocks/>
          </p:cNvGrpSpPr>
          <p:nvPr/>
        </p:nvGrpSpPr>
        <p:grpSpPr bwMode="auto">
          <a:xfrm>
            <a:off x="3917950" y="3460750"/>
            <a:ext cx="61913" cy="66675"/>
            <a:chOff x="2629" y="2180"/>
            <a:chExt cx="39" cy="42"/>
          </a:xfrm>
        </p:grpSpPr>
        <p:sp>
          <p:nvSpPr>
            <p:cNvPr id="211024" name="Line 80"/>
            <p:cNvSpPr>
              <a:spLocks noChangeShapeType="1"/>
            </p:cNvSpPr>
            <p:nvPr/>
          </p:nvSpPr>
          <p:spPr bwMode="auto">
            <a:xfrm>
              <a:off x="2629" y="2180"/>
              <a:ext cx="14" cy="12"/>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11025" name="Line 81"/>
            <p:cNvSpPr>
              <a:spLocks noChangeShapeType="1"/>
            </p:cNvSpPr>
            <p:nvPr/>
          </p:nvSpPr>
          <p:spPr bwMode="auto">
            <a:xfrm>
              <a:off x="2662" y="2216"/>
              <a:ext cx="6" cy="6"/>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sp>
        <p:nvSpPr>
          <p:cNvPr id="211026" name="Line 82"/>
          <p:cNvSpPr>
            <a:spLocks noChangeShapeType="1"/>
          </p:cNvSpPr>
          <p:nvPr/>
        </p:nvSpPr>
        <p:spPr bwMode="auto">
          <a:xfrm flipV="1">
            <a:off x="4221163" y="4252913"/>
            <a:ext cx="0" cy="66675"/>
          </a:xfrm>
          <a:prstGeom prst="line">
            <a:avLst/>
          </a:prstGeom>
          <a:noFill/>
          <a:ln w="12700">
            <a:solidFill>
              <a:srgbClr val="00801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nvGrpSpPr>
          <p:cNvPr id="211027" name="Group 83"/>
          <p:cNvGrpSpPr>
            <a:grpSpLocks/>
          </p:cNvGrpSpPr>
          <p:nvPr/>
        </p:nvGrpSpPr>
        <p:grpSpPr bwMode="auto">
          <a:xfrm>
            <a:off x="4233863" y="3959225"/>
            <a:ext cx="11112" cy="114300"/>
            <a:chOff x="2828" y="2494"/>
            <a:chExt cx="7" cy="72"/>
          </a:xfrm>
        </p:grpSpPr>
        <p:sp>
          <p:nvSpPr>
            <p:cNvPr id="211028" name="Line 84"/>
            <p:cNvSpPr>
              <a:spLocks noChangeShapeType="1"/>
            </p:cNvSpPr>
            <p:nvPr/>
          </p:nvSpPr>
          <p:spPr bwMode="auto">
            <a:xfrm>
              <a:off x="2835" y="2494"/>
              <a:ext cx="0" cy="1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11029" name="Line 85"/>
            <p:cNvSpPr>
              <a:spLocks noChangeShapeType="1"/>
            </p:cNvSpPr>
            <p:nvPr/>
          </p:nvSpPr>
          <p:spPr bwMode="auto">
            <a:xfrm>
              <a:off x="2828" y="2547"/>
              <a:ext cx="0" cy="19"/>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sp>
        <p:nvSpPr>
          <p:cNvPr id="211030" name="Line 86"/>
          <p:cNvSpPr>
            <a:spLocks noChangeShapeType="1"/>
          </p:cNvSpPr>
          <p:nvPr/>
        </p:nvSpPr>
        <p:spPr bwMode="auto">
          <a:xfrm>
            <a:off x="3735388" y="3290888"/>
            <a:ext cx="44450" cy="39687"/>
          </a:xfrm>
          <a:prstGeom prst="line">
            <a:avLst/>
          </a:prstGeom>
          <a:noFill/>
          <a:ln w="12700">
            <a:solidFill>
              <a:srgbClr val="00801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11031" name="Line 87"/>
          <p:cNvSpPr>
            <a:spLocks noChangeShapeType="1"/>
          </p:cNvSpPr>
          <p:nvPr/>
        </p:nvSpPr>
        <p:spPr bwMode="auto">
          <a:xfrm flipH="1">
            <a:off x="4752975" y="2909888"/>
            <a:ext cx="106363" cy="136525"/>
          </a:xfrm>
          <a:prstGeom prst="line">
            <a:avLst/>
          </a:prstGeom>
          <a:noFill/>
          <a:ln w="12700">
            <a:solidFill>
              <a:srgbClr val="00801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nvGrpSpPr>
          <p:cNvPr id="211032" name="Group 88"/>
          <p:cNvGrpSpPr>
            <a:grpSpLocks/>
          </p:cNvGrpSpPr>
          <p:nvPr/>
        </p:nvGrpSpPr>
        <p:grpSpPr bwMode="auto">
          <a:xfrm>
            <a:off x="4581525" y="3036888"/>
            <a:ext cx="196850" cy="61912"/>
            <a:chOff x="3047" y="1913"/>
            <a:chExt cx="124" cy="39"/>
          </a:xfrm>
        </p:grpSpPr>
        <p:sp>
          <p:nvSpPr>
            <p:cNvPr id="211033" name="Line 89"/>
            <p:cNvSpPr>
              <a:spLocks noChangeShapeType="1"/>
            </p:cNvSpPr>
            <p:nvPr/>
          </p:nvSpPr>
          <p:spPr bwMode="auto">
            <a:xfrm flipH="1">
              <a:off x="3047" y="1933"/>
              <a:ext cx="124" cy="19"/>
            </a:xfrm>
            <a:prstGeom prst="line">
              <a:avLst/>
            </a:prstGeom>
            <a:noFill/>
            <a:ln w="12700">
              <a:solidFill>
                <a:srgbClr val="00801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11034" name="Line 90"/>
            <p:cNvSpPr>
              <a:spLocks noChangeShapeType="1"/>
            </p:cNvSpPr>
            <p:nvPr/>
          </p:nvSpPr>
          <p:spPr bwMode="auto">
            <a:xfrm flipH="1">
              <a:off x="3047" y="1913"/>
              <a:ext cx="124" cy="19"/>
            </a:xfrm>
            <a:prstGeom prst="line">
              <a:avLst/>
            </a:prstGeom>
            <a:noFill/>
            <a:ln w="12700">
              <a:solidFill>
                <a:srgbClr val="00801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sp>
        <p:nvSpPr>
          <p:cNvPr id="211035" name="Line 91"/>
          <p:cNvSpPr>
            <a:spLocks noChangeShapeType="1"/>
          </p:cNvSpPr>
          <p:nvPr/>
        </p:nvSpPr>
        <p:spPr bwMode="auto">
          <a:xfrm>
            <a:off x="4767263" y="3059113"/>
            <a:ext cx="79375" cy="80962"/>
          </a:xfrm>
          <a:prstGeom prst="line">
            <a:avLst/>
          </a:prstGeom>
          <a:noFill/>
          <a:ln w="12700">
            <a:solidFill>
              <a:srgbClr val="00801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11036" name="Line 92"/>
          <p:cNvSpPr>
            <a:spLocks noChangeShapeType="1"/>
          </p:cNvSpPr>
          <p:nvPr/>
        </p:nvSpPr>
        <p:spPr bwMode="auto">
          <a:xfrm flipH="1">
            <a:off x="4870450" y="3294063"/>
            <a:ext cx="33338" cy="47625"/>
          </a:xfrm>
          <a:prstGeom prst="line">
            <a:avLst/>
          </a:prstGeom>
          <a:noFill/>
          <a:ln w="12700">
            <a:solidFill>
              <a:srgbClr val="00801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11037" name="Rectangle 93"/>
          <p:cNvSpPr>
            <a:spLocks noChangeArrowheads="1"/>
          </p:cNvSpPr>
          <p:nvPr/>
        </p:nvSpPr>
        <p:spPr bwMode="auto">
          <a:xfrm>
            <a:off x="4468813" y="4359275"/>
            <a:ext cx="292100"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fr-FR" sz="1000">
                <a:solidFill>
                  <a:srgbClr val="037C03"/>
                </a:solidFill>
                <a:latin typeface="Arial" charset="0"/>
              </a:rPr>
              <a:t>O</a:t>
            </a:r>
          </a:p>
        </p:txBody>
      </p:sp>
      <p:sp>
        <p:nvSpPr>
          <p:cNvPr id="211038" name="Rectangle 94"/>
          <p:cNvSpPr>
            <a:spLocks noChangeArrowheads="1"/>
          </p:cNvSpPr>
          <p:nvPr/>
        </p:nvSpPr>
        <p:spPr bwMode="auto">
          <a:xfrm>
            <a:off x="4079875" y="4284663"/>
            <a:ext cx="292100"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fr-FR" sz="1000">
                <a:solidFill>
                  <a:srgbClr val="037C03"/>
                </a:solidFill>
                <a:latin typeface="Arial" charset="0"/>
              </a:rPr>
              <a:t>O</a:t>
            </a:r>
          </a:p>
        </p:txBody>
      </p:sp>
      <p:sp>
        <p:nvSpPr>
          <p:cNvPr id="211039" name="Rectangle 95"/>
          <p:cNvSpPr>
            <a:spLocks noChangeArrowheads="1"/>
          </p:cNvSpPr>
          <p:nvPr/>
        </p:nvSpPr>
        <p:spPr bwMode="auto">
          <a:xfrm>
            <a:off x="3265488" y="3395663"/>
            <a:ext cx="292100"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fr-FR" sz="1000">
                <a:solidFill>
                  <a:srgbClr val="037C03"/>
                </a:solidFill>
                <a:latin typeface="Arial" charset="0"/>
              </a:rPr>
              <a:t>O</a:t>
            </a:r>
          </a:p>
        </p:txBody>
      </p:sp>
      <p:sp>
        <p:nvSpPr>
          <p:cNvPr id="211040" name="Rectangle 96"/>
          <p:cNvSpPr>
            <a:spLocks noChangeArrowheads="1"/>
          </p:cNvSpPr>
          <p:nvPr/>
        </p:nvSpPr>
        <p:spPr bwMode="auto">
          <a:xfrm>
            <a:off x="3529013" y="3130550"/>
            <a:ext cx="292100"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fr-FR" sz="1000">
                <a:solidFill>
                  <a:srgbClr val="037C03"/>
                </a:solidFill>
                <a:latin typeface="Arial" charset="0"/>
              </a:rPr>
              <a:t>O</a:t>
            </a:r>
          </a:p>
        </p:txBody>
      </p:sp>
      <p:sp>
        <p:nvSpPr>
          <p:cNvPr id="211041" name="Rectangle 97"/>
          <p:cNvSpPr>
            <a:spLocks noChangeArrowheads="1"/>
          </p:cNvSpPr>
          <p:nvPr/>
        </p:nvSpPr>
        <p:spPr bwMode="auto">
          <a:xfrm>
            <a:off x="3724275" y="3278188"/>
            <a:ext cx="285750"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fr-FR" sz="1000">
                <a:solidFill>
                  <a:srgbClr val="037C03"/>
                </a:solidFill>
                <a:latin typeface="Arial" charset="0"/>
              </a:rPr>
              <a:t>H</a:t>
            </a:r>
          </a:p>
        </p:txBody>
      </p:sp>
      <p:sp>
        <p:nvSpPr>
          <p:cNvPr id="211042" name="Rectangle 98"/>
          <p:cNvSpPr>
            <a:spLocks noChangeArrowheads="1"/>
          </p:cNvSpPr>
          <p:nvPr/>
        </p:nvSpPr>
        <p:spPr bwMode="auto">
          <a:xfrm>
            <a:off x="4079875" y="4073525"/>
            <a:ext cx="285750"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fr-FR" sz="1000">
                <a:solidFill>
                  <a:srgbClr val="037C03"/>
                </a:solidFill>
                <a:latin typeface="Arial" charset="0"/>
              </a:rPr>
              <a:t>H</a:t>
            </a:r>
          </a:p>
        </p:txBody>
      </p:sp>
      <p:sp>
        <p:nvSpPr>
          <p:cNvPr id="211043" name="Rectangle 99"/>
          <p:cNvSpPr>
            <a:spLocks noChangeArrowheads="1"/>
          </p:cNvSpPr>
          <p:nvPr/>
        </p:nvSpPr>
        <p:spPr bwMode="auto">
          <a:xfrm>
            <a:off x="4376738" y="2992438"/>
            <a:ext cx="292100"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fr-FR" sz="1000">
                <a:solidFill>
                  <a:srgbClr val="037C03"/>
                </a:solidFill>
                <a:latin typeface="Arial" charset="0"/>
              </a:rPr>
              <a:t>O</a:t>
            </a:r>
          </a:p>
        </p:txBody>
      </p:sp>
      <p:sp>
        <p:nvSpPr>
          <p:cNvPr id="211044" name="Rectangle 100"/>
          <p:cNvSpPr>
            <a:spLocks noChangeArrowheads="1"/>
          </p:cNvSpPr>
          <p:nvPr/>
        </p:nvSpPr>
        <p:spPr bwMode="auto">
          <a:xfrm>
            <a:off x="4765675" y="3098800"/>
            <a:ext cx="292100"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fr-FR" sz="1000">
                <a:solidFill>
                  <a:srgbClr val="037C03"/>
                </a:solidFill>
                <a:latin typeface="Arial" charset="0"/>
              </a:rPr>
              <a:t>O</a:t>
            </a:r>
          </a:p>
        </p:txBody>
      </p:sp>
      <p:sp>
        <p:nvSpPr>
          <p:cNvPr id="211045" name="Rectangle 101"/>
          <p:cNvSpPr>
            <a:spLocks noChangeArrowheads="1"/>
          </p:cNvSpPr>
          <p:nvPr/>
        </p:nvSpPr>
        <p:spPr bwMode="auto">
          <a:xfrm>
            <a:off x="4721225" y="3321050"/>
            <a:ext cx="285750"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fr-FR" sz="1000">
                <a:solidFill>
                  <a:srgbClr val="037C03"/>
                </a:solidFill>
                <a:latin typeface="Arial" charset="0"/>
              </a:rPr>
              <a:t>H</a:t>
            </a:r>
          </a:p>
        </p:txBody>
      </p:sp>
      <p:sp>
        <p:nvSpPr>
          <p:cNvPr id="211046" name="Freeform 102" descr="50%"/>
          <p:cNvSpPr>
            <a:spLocks/>
          </p:cNvSpPr>
          <p:nvPr/>
        </p:nvSpPr>
        <p:spPr bwMode="auto">
          <a:xfrm>
            <a:off x="5984875" y="2352675"/>
            <a:ext cx="2878138" cy="2746375"/>
          </a:xfrm>
          <a:custGeom>
            <a:avLst/>
            <a:gdLst>
              <a:gd name="T0" fmla="*/ 65 w 1813"/>
              <a:gd name="T1" fmla="*/ 594 h 1730"/>
              <a:gd name="T2" fmla="*/ 73 w 1813"/>
              <a:gd name="T3" fmla="*/ 521 h 1730"/>
              <a:gd name="T4" fmla="*/ 73 w 1813"/>
              <a:gd name="T5" fmla="*/ 454 h 1730"/>
              <a:gd name="T6" fmla="*/ 87 w 1813"/>
              <a:gd name="T7" fmla="*/ 394 h 1730"/>
              <a:gd name="T8" fmla="*/ 122 w 1813"/>
              <a:gd name="T9" fmla="*/ 334 h 1730"/>
              <a:gd name="T10" fmla="*/ 152 w 1813"/>
              <a:gd name="T11" fmla="*/ 287 h 1730"/>
              <a:gd name="T12" fmla="*/ 195 w 1813"/>
              <a:gd name="T13" fmla="*/ 260 h 1730"/>
              <a:gd name="T14" fmla="*/ 274 w 1813"/>
              <a:gd name="T15" fmla="*/ 214 h 1730"/>
              <a:gd name="T16" fmla="*/ 361 w 1813"/>
              <a:gd name="T17" fmla="*/ 180 h 1730"/>
              <a:gd name="T18" fmla="*/ 469 w 1813"/>
              <a:gd name="T19" fmla="*/ 140 h 1730"/>
              <a:gd name="T20" fmla="*/ 556 w 1813"/>
              <a:gd name="T21" fmla="*/ 100 h 1730"/>
              <a:gd name="T22" fmla="*/ 635 w 1813"/>
              <a:gd name="T23" fmla="*/ 67 h 1730"/>
              <a:gd name="T24" fmla="*/ 722 w 1813"/>
              <a:gd name="T25" fmla="*/ 40 h 1730"/>
              <a:gd name="T26" fmla="*/ 816 w 1813"/>
              <a:gd name="T27" fmla="*/ 27 h 1730"/>
              <a:gd name="T28" fmla="*/ 996 w 1813"/>
              <a:gd name="T29" fmla="*/ 7 h 1730"/>
              <a:gd name="T30" fmla="*/ 1155 w 1813"/>
              <a:gd name="T31" fmla="*/ 0 h 1730"/>
              <a:gd name="T32" fmla="*/ 1234 w 1813"/>
              <a:gd name="T33" fmla="*/ 7 h 1730"/>
              <a:gd name="T34" fmla="*/ 1306 w 1813"/>
              <a:gd name="T35" fmla="*/ 20 h 1730"/>
              <a:gd name="T36" fmla="*/ 1386 w 1813"/>
              <a:gd name="T37" fmla="*/ 47 h 1730"/>
              <a:gd name="T38" fmla="*/ 1473 w 1813"/>
              <a:gd name="T39" fmla="*/ 87 h 1730"/>
              <a:gd name="T40" fmla="*/ 1574 w 1813"/>
              <a:gd name="T41" fmla="*/ 154 h 1730"/>
              <a:gd name="T42" fmla="*/ 1653 w 1813"/>
              <a:gd name="T43" fmla="*/ 240 h 1730"/>
              <a:gd name="T44" fmla="*/ 1710 w 1813"/>
              <a:gd name="T45" fmla="*/ 340 h 1730"/>
              <a:gd name="T46" fmla="*/ 1761 w 1813"/>
              <a:gd name="T47" fmla="*/ 467 h 1730"/>
              <a:gd name="T48" fmla="*/ 1797 w 1813"/>
              <a:gd name="T49" fmla="*/ 621 h 1730"/>
              <a:gd name="T50" fmla="*/ 1812 w 1813"/>
              <a:gd name="T51" fmla="*/ 768 h 1730"/>
              <a:gd name="T52" fmla="*/ 1804 w 1813"/>
              <a:gd name="T53" fmla="*/ 908 h 1730"/>
              <a:gd name="T54" fmla="*/ 1761 w 1813"/>
              <a:gd name="T55" fmla="*/ 1068 h 1730"/>
              <a:gd name="T56" fmla="*/ 1682 w 1813"/>
              <a:gd name="T57" fmla="*/ 1261 h 1730"/>
              <a:gd name="T58" fmla="*/ 1588 w 1813"/>
              <a:gd name="T59" fmla="*/ 1428 h 1730"/>
              <a:gd name="T60" fmla="*/ 1538 w 1813"/>
              <a:gd name="T61" fmla="*/ 1495 h 1730"/>
              <a:gd name="T62" fmla="*/ 1465 w 1813"/>
              <a:gd name="T63" fmla="*/ 1562 h 1730"/>
              <a:gd name="T64" fmla="*/ 1386 w 1813"/>
              <a:gd name="T65" fmla="*/ 1622 h 1730"/>
              <a:gd name="T66" fmla="*/ 1292 w 1813"/>
              <a:gd name="T67" fmla="*/ 1675 h 1730"/>
              <a:gd name="T68" fmla="*/ 1205 w 1813"/>
              <a:gd name="T69" fmla="*/ 1702 h 1730"/>
              <a:gd name="T70" fmla="*/ 1126 w 1813"/>
              <a:gd name="T71" fmla="*/ 1722 h 1730"/>
              <a:gd name="T72" fmla="*/ 1047 w 1813"/>
              <a:gd name="T73" fmla="*/ 1729 h 1730"/>
              <a:gd name="T74" fmla="*/ 967 w 1813"/>
              <a:gd name="T75" fmla="*/ 1729 h 1730"/>
              <a:gd name="T76" fmla="*/ 808 w 1813"/>
              <a:gd name="T77" fmla="*/ 1695 h 1730"/>
              <a:gd name="T78" fmla="*/ 635 w 1813"/>
              <a:gd name="T79" fmla="*/ 1655 h 1730"/>
              <a:gd name="T80" fmla="*/ 462 w 1813"/>
              <a:gd name="T81" fmla="*/ 1602 h 1730"/>
              <a:gd name="T82" fmla="*/ 310 w 1813"/>
              <a:gd name="T83" fmla="*/ 1555 h 1730"/>
              <a:gd name="T84" fmla="*/ 245 w 1813"/>
              <a:gd name="T85" fmla="*/ 1515 h 1730"/>
              <a:gd name="T86" fmla="*/ 180 w 1813"/>
              <a:gd name="T87" fmla="*/ 1475 h 1730"/>
              <a:gd name="T88" fmla="*/ 130 w 1813"/>
              <a:gd name="T89" fmla="*/ 1422 h 1730"/>
              <a:gd name="T90" fmla="*/ 79 w 1813"/>
              <a:gd name="T91" fmla="*/ 1355 h 1730"/>
              <a:gd name="T92" fmla="*/ 29 w 1813"/>
              <a:gd name="T93" fmla="*/ 1248 h 1730"/>
              <a:gd name="T94" fmla="*/ 8 w 1813"/>
              <a:gd name="T95" fmla="*/ 1128 h 1730"/>
              <a:gd name="T96" fmla="*/ 0 w 1813"/>
              <a:gd name="T97" fmla="*/ 1001 h 1730"/>
              <a:gd name="T98" fmla="*/ 8 w 1813"/>
              <a:gd name="T99" fmla="*/ 874 h 1730"/>
              <a:gd name="T100" fmla="*/ 22 w 1813"/>
              <a:gd name="T101" fmla="*/ 768 h 1730"/>
              <a:gd name="T102" fmla="*/ 43 w 1813"/>
              <a:gd name="T103" fmla="*/ 674 h 1730"/>
              <a:gd name="T104" fmla="*/ 57 w 1813"/>
              <a:gd name="T105" fmla="*/ 614 h 1730"/>
              <a:gd name="T106" fmla="*/ 57 w 1813"/>
              <a:gd name="T107" fmla="*/ 594 h 1730"/>
              <a:gd name="T108" fmla="*/ 65 w 1813"/>
              <a:gd name="T109" fmla="*/ 594 h 17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13" h="1730">
                <a:moveTo>
                  <a:pt x="65" y="594"/>
                </a:moveTo>
                <a:lnTo>
                  <a:pt x="73" y="521"/>
                </a:lnTo>
                <a:lnTo>
                  <a:pt x="73" y="454"/>
                </a:lnTo>
                <a:lnTo>
                  <a:pt x="87" y="394"/>
                </a:lnTo>
                <a:lnTo>
                  <a:pt x="122" y="334"/>
                </a:lnTo>
                <a:lnTo>
                  <a:pt x="152" y="287"/>
                </a:lnTo>
                <a:lnTo>
                  <a:pt x="195" y="260"/>
                </a:lnTo>
                <a:lnTo>
                  <a:pt x="274" y="214"/>
                </a:lnTo>
                <a:lnTo>
                  <a:pt x="361" y="180"/>
                </a:lnTo>
                <a:lnTo>
                  <a:pt x="469" y="140"/>
                </a:lnTo>
                <a:lnTo>
                  <a:pt x="556" y="100"/>
                </a:lnTo>
                <a:lnTo>
                  <a:pt x="635" y="67"/>
                </a:lnTo>
                <a:lnTo>
                  <a:pt x="722" y="40"/>
                </a:lnTo>
                <a:lnTo>
                  <a:pt x="816" y="27"/>
                </a:lnTo>
                <a:lnTo>
                  <a:pt x="996" y="7"/>
                </a:lnTo>
                <a:lnTo>
                  <a:pt x="1155" y="0"/>
                </a:lnTo>
                <a:lnTo>
                  <a:pt x="1234" y="7"/>
                </a:lnTo>
                <a:lnTo>
                  <a:pt x="1306" y="20"/>
                </a:lnTo>
                <a:lnTo>
                  <a:pt x="1386" y="47"/>
                </a:lnTo>
                <a:lnTo>
                  <a:pt x="1473" y="87"/>
                </a:lnTo>
                <a:lnTo>
                  <a:pt x="1574" y="154"/>
                </a:lnTo>
                <a:lnTo>
                  <a:pt x="1653" y="240"/>
                </a:lnTo>
                <a:lnTo>
                  <a:pt x="1710" y="340"/>
                </a:lnTo>
                <a:lnTo>
                  <a:pt x="1761" y="467"/>
                </a:lnTo>
                <a:lnTo>
                  <a:pt x="1797" y="621"/>
                </a:lnTo>
                <a:lnTo>
                  <a:pt x="1812" y="768"/>
                </a:lnTo>
                <a:lnTo>
                  <a:pt x="1804" y="908"/>
                </a:lnTo>
                <a:lnTo>
                  <a:pt x="1761" y="1068"/>
                </a:lnTo>
                <a:lnTo>
                  <a:pt x="1682" y="1261"/>
                </a:lnTo>
                <a:lnTo>
                  <a:pt x="1588" y="1428"/>
                </a:lnTo>
                <a:lnTo>
                  <a:pt x="1538" y="1495"/>
                </a:lnTo>
                <a:lnTo>
                  <a:pt x="1465" y="1562"/>
                </a:lnTo>
                <a:lnTo>
                  <a:pt x="1386" y="1622"/>
                </a:lnTo>
                <a:lnTo>
                  <a:pt x="1292" y="1675"/>
                </a:lnTo>
                <a:lnTo>
                  <a:pt x="1205" y="1702"/>
                </a:lnTo>
                <a:lnTo>
                  <a:pt x="1126" y="1722"/>
                </a:lnTo>
                <a:lnTo>
                  <a:pt x="1047" y="1729"/>
                </a:lnTo>
                <a:lnTo>
                  <a:pt x="967" y="1729"/>
                </a:lnTo>
                <a:lnTo>
                  <a:pt x="808" y="1695"/>
                </a:lnTo>
                <a:lnTo>
                  <a:pt x="635" y="1655"/>
                </a:lnTo>
                <a:lnTo>
                  <a:pt x="462" y="1602"/>
                </a:lnTo>
                <a:lnTo>
                  <a:pt x="310" y="1555"/>
                </a:lnTo>
                <a:lnTo>
                  <a:pt x="245" y="1515"/>
                </a:lnTo>
                <a:lnTo>
                  <a:pt x="180" y="1475"/>
                </a:lnTo>
                <a:lnTo>
                  <a:pt x="130" y="1422"/>
                </a:lnTo>
                <a:lnTo>
                  <a:pt x="79" y="1355"/>
                </a:lnTo>
                <a:lnTo>
                  <a:pt x="29" y="1248"/>
                </a:lnTo>
                <a:lnTo>
                  <a:pt x="8" y="1128"/>
                </a:lnTo>
                <a:lnTo>
                  <a:pt x="0" y="1001"/>
                </a:lnTo>
                <a:lnTo>
                  <a:pt x="8" y="874"/>
                </a:lnTo>
                <a:lnTo>
                  <a:pt x="22" y="768"/>
                </a:lnTo>
                <a:lnTo>
                  <a:pt x="43" y="674"/>
                </a:lnTo>
                <a:lnTo>
                  <a:pt x="57" y="614"/>
                </a:lnTo>
                <a:lnTo>
                  <a:pt x="57" y="594"/>
                </a:lnTo>
                <a:lnTo>
                  <a:pt x="65" y="594"/>
                </a:lnTo>
              </a:path>
            </a:pathLst>
          </a:custGeom>
          <a:pattFill prst="pct50">
            <a:fgClr>
              <a:srgbClr val="000000"/>
            </a:fgClr>
            <a:bgClr>
              <a:srgbClr val="FFFFFF"/>
            </a:bgClr>
          </a:pattFill>
          <a:ln w="12700" cap="rnd"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11047" name="Freeform 103"/>
          <p:cNvSpPr>
            <a:spLocks/>
          </p:cNvSpPr>
          <p:nvPr/>
        </p:nvSpPr>
        <p:spPr bwMode="auto">
          <a:xfrm>
            <a:off x="6270625" y="2776538"/>
            <a:ext cx="2293938" cy="2035175"/>
          </a:xfrm>
          <a:custGeom>
            <a:avLst/>
            <a:gdLst>
              <a:gd name="T0" fmla="*/ 123 w 1445"/>
              <a:gd name="T1" fmla="*/ 220 h 1282"/>
              <a:gd name="T2" fmla="*/ 210 w 1445"/>
              <a:gd name="T3" fmla="*/ 167 h 1282"/>
              <a:gd name="T4" fmla="*/ 419 w 1445"/>
              <a:gd name="T5" fmla="*/ 60 h 1282"/>
              <a:gd name="T6" fmla="*/ 577 w 1445"/>
              <a:gd name="T7" fmla="*/ 13 h 1282"/>
              <a:gd name="T8" fmla="*/ 816 w 1445"/>
              <a:gd name="T9" fmla="*/ 7 h 1282"/>
              <a:gd name="T10" fmla="*/ 1046 w 1445"/>
              <a:gd name="T11" fmla="*/ 73 h 1282"/>
              <a:gd name="T12" fmla="*/ 1198 w 1445"/>
              <a:gd name="T13" fmla="*/ 153 h 1282"/>
              <a:gd name="T14" fmla="*/ 1249 w 1445"/>
              <a:gd name="T15" fmla="*/ 260 h 1282"/>
              <a:gd name="T16" fmla="*/ 1234 w 1445"/>
              <a:gd name="T17" fmla="*/ 360 h 1282"/>
              <a:gd name="T18" fmla="*/ 1234 w 1445"/>
              <a:gd name="T19" fmla="*/ 414 h 1282"/>
              <a:gd name="T20" fmla="*/ 1292 w 1445"/>
              <a:gd name="T21" fmla="*/ 527 h 1282"/>
              <a:gd name="T22" fmla="*/ 1350 w 1445"/>
              <a:gd name="T23" fmla="*/ 561 h 1282"/>
              <a:gd name="T24" fmla="*/ 1415 w 1445"/>
              <a:gd name="T25" fmla="*/ 601 h 1282"/>
              <a:gd name="T26" fmla="*/ 1444 w 1445"/>
              <a:gd name="T27" fmla="*/ 681 h 1282"/>
              <a:gd name="T28" fmla="*/ 1415 w 1445"/>
              <a:gd name="T29" fmla="*/ 734 h 1282"/>
              <a:gd name="T30" fmla="*/ 1328 w 1445"/>
              <a:gd name="T31" fmla="*/ 747 h 1282"/>
              <a:gd name="T32" fmla="*/ 1234 w 1445"/>
              <a:gd name="T33" fmla="*/ 754 h 1282"/>
              <a:gd name="T34" fmla="*/ 1162 w 1445"/>
              <a:gd name="T35" fmla="*/ 821 h 1282"/>
              <a:gd name="T36" fmla="*/ 1111 w 1445"/>
              <a:gd name="T37" fmla="*/ 934 h 1282"/>
              <a:gd name="T38" fmla="*/ 1068 w 1445"/>
              <a:gd name="T39" fmla="*/ 1074 h 1282"/>
              <a:gd name="T40" fmla="*/ 1040 w 1445"/>
              <a:gd name="T41" fmla="*/ 1208 h 1282"/>
              <a:gd name="T42" fmla="*/ 989 w 1445"/>
              <a:gd name="T43" fmla="*/ 1261 h 1282"/>
              <a:gd name="T44" fmla="*/ 910 w 1445"/>
              <a:gd name="T45" fmla="*/ 1281 h 1282"/>
              <a:gd name="T46" fmla="*/ 772 w 1445"/>
              <a:gd name="T47" fmla="*/ 1241 h 1282"/>
              <a:gd name="T48" fmla="*/ 650 w 1445"/>
              <a:gd name="T49" fmla="*/ 1175 h 1282"/>
              <a:gd name="T50" fmla="*/ 577 w 1445"/>
              <a:gd name="T51" fmla="*/ 1101 h 1282"/>
              <a:gd name="T52" fmla="*/ 441 w 1445"/>
              <a:gd name="T53" fmla="*/ 1034 h 1282"/>
              <a:gd name="T54" fmla="*/ 282 w 1445"/>
              <a:gd name="T55" fmla="*/ 1014 h 1282"/>
              <a:gd name="T56" fmla="*/ 152 w 1445"/>
              <a:gd name="T57" fmla="*/ 1034 h 1282"/>
              <a:gd name="T58" fmla="*/ 87 w 1445"/>
              <a:gd name="T59" fmla="*/ 1014 h 1282"/>
              <a:gd name="T60" fmla="*/ 29 w 1445"/>
              <a:gd name="T61" fmla="*/ 921 h 1282"/>
              <a:gd name="T62" fmla="*/ 51 w 1445"/>
              <a:gd name="T63" fmla="*/ 841 h 1282"/>
              <a:gd name="T64" fmla="*/ 145 w 1445"/>
              <a:gd name="T65" fmla="*/ 721 h 1282"/>
              <a:gd name="T66" fmla="*/ 167 w 1445"/>
              <a:gd name="T67" fmla="*/ 674 h 1282"/>
              <a:gd name="T68" fmla="*/ 123 w 1445"/>
              <a:gd name="T69" fmla="*/ 614 h 1282"/>
              <a:gd name="T70" fmla="*/ 65 w 1445"/>
              <a:gd name="T71" fmla="*/ 561 h 1282"/>
              <a:gd name="T72" fmla="*/ 8 w 1445"/>
              <a:gd name="T73" fmla="*/ 460 h 1282"/>
              <a:gd name="T74" fmla="*/ 8 w 1445"/>
              <a:gd name="T75" fmla="*/ 354 h 1282"/>
              <a:gd name="T76" fmla="*/ 58 w 1445"/>
              <a:gd name="T77" fmla="*/ 274 h 1282"/>
              <a:gd name="T78" fmla="*/ 108 w 1445"/>
              <a:gd name="T79" fmla="*/ 240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45" h="1282">
                <a:moveTo>
                  <a:pt x="108" y="240"/>
                </a:moveTo>
                <a:lnTo>
                  <a:pt x="123" y="220"/>
                </a:lnTo>
                <a:lnTo>
                  <a:pt x="159" y="200"/>
                </a:lnTo>
                <a:lnTo>
                  <a:pt x="210" y="167"/>
                </a:lnTo>
                <a:lnTo>
                  <a:pt x="275" y="127"/>
                </a:lnTo>
                <a:lnTo>
                  <a:pt x="419" y="60"/>
                </a:lnTo>
                <a:lnTo>
                  <a:pt x="498" y="27"/>
                </a:lnTo>
                <a:lnTo>
                  <a:pt x="577" y="13"/>
                </a:lnTo>
                <a:lnTo>
                  <a:pt x="701" y="0"/>
                </a:lnTo>
                <a:lnTo>
                  <a:pt x="816" y="7"/>
                </a:lnTo>
                <a:lnTo>
                  <a:pt x="924" y="27"/>
                </a:lnTo>
                <a:lnTo>
                  <a:pt x="1046" y="73"/>
                </a:lnTo>
                <a:lnTo>
                  <a:pt x="1155" y="120"/>
                </a:lnTo>
                <a:lnTo>
                  <a:pt x="1198" y="153"/>
                </a:lnTo>
                <a:lnTo>
                  <a:pt x="1234" y="207"/>
                </a:lnTo>
                <a:lnTo>
                  <a:pt x="1249" y="260"/>
                </a:lnTo>
                <a:lnTo>
                  <a:pt x="1241" y="314"/>
                </a:lnTo>
                <a:lnTo>
                  <a:pt x="1234" y="360"/>
                </a:lnTo>
                <a:lnTo>
                  <a:pt x="1234" y="394"/>
                </a:lnTo>
                <a:lnTo>
                  <a:pt x="1234" y="414"/>
                </a:lnTo>
                <a:lnTo>
                  <a:pt x="1249" y="447"/>
                </a:lnTo>
                <a:lnTo>
                  <a:pt x="1292" y="527"/>
                </a:lnTo>
                <a:lnTo>
                  <a:pt x="1321" y="547"/>
                </a:lnTo>
                <a:lnTo>
                  <a:pt x="1350" y="561"/>
                </a:lnTo>
                <a:lnTo>
                  <a:pt x="1386" y="574"/>
                </a:lnTo>
                <a:lnTo>
                  <a:pt x="1415" y="601"/>
                </a:lnTo>
                <a:lnTo>
                  <a:pt x="1444" y="654"/>
                </a:lnTo>
                <a:lnTo>
                  <a:pt x="1444" y="681"/>
                </a:lnTo>
                <a:lnTo>
                  <a:pt x="1436" y="714"/>
                </a:lnTo>
                <a:lnTo>
                  <a:pt x="1415" y="734"/>
                </a:lnTo>
                <a:lnTo>
                  <a:pt x="1386" y="741"/>
                </a:lnTo>
                <a:lnTo>
                  <a:pt x="1328" y="747"/>
                </a:lnTo>
                <a:lnTo>
                  <a:pt x="1271" y="747"/>
                </a:lnTo>
                <a:lnTo>
                  <a:pt x="1234" y="754"/>
                </a:lnTo>
                <a:lnTo>
                  <a:pt x="1212" y="774"/>
                </a:lnTo>
                <a:lnTo>
                  <a:pt x="1162" y="821"/>
                </a:lnTo>
                <a:lnTo>
                  <a:pt x="1133" y="874"/>
                </a:lnTo>
                <a:lnTo>
                  <a:pt x="1111" y="934"/>
                </a:lnTo>
                <a:lnTo>
                  <a:pt x="1090" y="1001"/>
                </a:lnTo>
                <a:lnTo>
                  <a:pt x="1068" y="1074"/>
                </a:lnTo>
                <a:lnTo>
                  <a:pt x="1062" y="1148"/>
                </a:lnTo>
                <a:lnTo>
                  <a:pt x="1040" y="1208"/>
                </a:lnTo>
                <a:lnTo>
                  <a:pt x="1018" y="1235"/>
                </a:lnTo>
                <a:lnTo>
                  <a:pt x="989" y="1261"/>
                </a:lnTo>
                <a:lnTo>
                  <a:pt x="946" y="1275"/>
                </a:lnTo>
                <a:lnTo>
                  <a:pt x="910" y="1281"/>
                </a:lnTo>
                <a:lnTo>
                  <a:pt x="845" y="1268"/>
                </a:lnTo>
                <a:lnTo>
                  <a:pt x="772" y="1241"/>
                </a:lnTo>
                <a:lnTo>
                  <a:pt x="701" y="1208"/>
                </a:lnTo>
                <a:lnTo>
                  <a:pt x="650" y="1175"/>
                </a:lnTo>
                <a:lnTo>
                  <a:pt x="614" y="1141"/>
                </a:lnTo>
                <a:lnTo>
                  <a:pt x="577" y="1101"/>
                </a:lnTo>
                <a:lnTo>
                  <a:pt x="534" y="1074"/>
                </a:lnTo>
                <a:lnTo>
                  <a:pt x="441" y="1034"/>
                </a:lnTo>
                <a:lnTo>
                  <a:pt x="354" y="1014"/>
                </a:lnTo>
                <a:lnTo>
                  <a:pt x="282" y="1014"/>
                </a:lnTo>
                <a:lnTo>
                  <a:pt x="217" y="1028"/>
                </a:lnTo>
                <a:lnTo>
                  <a:pt x="152" y="1034"/>
                </a:lnTo>
                <a:lnTo>
                  <a:pt x="116" y="1028"/>
                </a:lnTo>
                <a:lnTo>
                  <a:pt x="87" y="1014"/>
                </a:lnTo>
                <a:lnTo>
                  <a:pt x="37" y="974"/>
                </a:lnTo>
                <a:lnTo>
                  <a:pt x="29" y="921"/>
                </a:lnTo>
                <a:lnTo>
                  <a:pt x="29" y="874"/>
                </a:lnTo>
                <a:lnTo>
                  <a:pt x="51" y="841"/>
                </a:lnTo>
                <a:lnTo>
                  <a:pt x="108" y="774"/>
                </a:lnTo>
                <a:lnTo>
                  <a:pt x="145" y="721"/>
                </a:lnTo>
                <a:lnTo>
                  <a:pt x="159" y="701"/>
                </a:lnTo>
                <a:lnTo>
                  <a:pt x="167" y="674"/>
                </a:lnTo>
                <a:lnTo>
                  <a:pt x="152" y="641"/>
                </a:lnTo>
                <a:lnTo>
                  <a:pt x="123" y="614"/>
                </a:lnTo>
                <a:lnTo>
                  <a:pt x="87" y="587"/>
                </a:lnTo>
                <a:lnTo>
                  <a:pt x="65" y="561"/>
                </a:lnTo>
                <a:lnTo>
                  <a:pt x="29" y="507"/>
                </a:lnTo>
                <a:lnTo>
                  <a:pt x="8" y="460"/>
                </a:lnTo>
                <a:lnTo>
                  <a:pt x="0" y="407"/>
                </a:lnTo>
                <a:lnTo>
                  <a:pt x="8" y="354"/>
                </a:lnTo>
                <a:lnTo>
                  <a:pt x="29" y="307"/>
                </a:lnTo>
                <a:lnTo>
                  <a:pt x="58" y="274"/>
                </a:lnTo>
                <a:lnTo>
                  <a:pt x="94" y="247"/>
                </a:lnTo>
                <a:lnTo>
                  <a:pt x="108" y="240"/>
                </a:lnTo>
              </a:path>
            </a:pathLst>
          </a:custGeom>
          <a:solidFill>
            <a:srgbClr val="FFFFFF"/>
          </a:solidFill>
          <a:ln w="12700" cap="rnd" cmpd="sng">
            <a:solidFill>
              <a:srgbClr val="7F7F7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11048" name="Line 104"/>
          <p:cNvSpPr>
            <a:spLocks noChangeShapeType="1"/>
          </p:cNvSpPr>
          <p:nvPr/>
        </p:nvSpPr>
        <p:spPr bwMode="auto">
          <a:xfrm flipV="1">
            <a:off x="7412038" y="4552950"/>
            <a:ext cx="31750" cy="166688"/>
          </a:xfrm>
          <a:prstGeom prst="line">
            <a:avLst/>
          </a:prstGeom>
          <a:noFill/>
          <a:ln w="12700">
            <a:solidFill>
              <a:srgbClr val="00801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11049" name="Line 105"/>
          <p:cNvSpPr>
            <a:spLocks noChangeShapeType="1"/>
          </p:cNvSpPr>
          <p:nvPr/>
        </p:nvSpPr>
        <p:spPr bwMode="auto">
          <a:xfrm flipV="1">
            <a:off x="7464425" y="4519613"/>
            <a:ext cx="141288" cy="42862"/>
          </a:xfrm>
          <a:prstGeom prst="line">
            <a:avLst/>
          </a:prstGeom>
          <a:noFill/>
          <a:ln w="12700">
            <a:solidFill>
              <a:srgbClr val="00801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11050" name="Line 106"/>
          <p:cNvSpPr>
            <a:spLocks noChangeShapeType="1"/>
          </p:cNvSpPr>
          <p:nvPr/>
        </p:nvSpPr>
        <p:spPr bwMode="auto">
          <a:xfrm flipV="1">
            <a:off x="7469188" y="4486275"/>
            <a:ext cx="125412" cy="44450"/>
          </a:xfrm>
          <a:prstGeom prst="line">
            <a:avLst/>
          </a:prstGeom>
          <a:noFill/>
          <a:ln w="12700">
            <a:solidFill>
              <a:srgbClr val="00801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11051" name="Line 107"/>
          <p:cNvSpPr>
            <a:spLocks noChangeShapeType="1"/>
          </p:cNvSpPr>
          <p:nvPr/>
        </p:nvSpPr>
        <p:spPr bwMode="auto">
          <a:xfrm flipH="1" flipV="1">
            <a:off x="7343775" y="4446588"/>
            <a:ext cx="112713" cy="115887"/>
          </a:xfrm>
          <a:prstGeom prst="line">
            <a:avLst/>
          </a:prstGeom>
          <a:noFill/>
          <a:ln w="12700">
            <a:solidFill>
              <a:srgbClr val="00801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11052" name="Freeform 108" descr="90%"/>
          <p:cNvSpPr>
            <a:spLocks/>
          </p:cNvSpPr>
          <p:nvPr/>
        </p:nvSpPr>
        <p:spPr bwMode="auto">
          <a:xfrm>
            <a:off x="6432550" y="3157538"/>
            <a:ext cx="104775" cy="141287"/>
          </a:xfrm>
          <a:custGeom>
            <a:avLst/>
            <a:gdLst>
              <a:gd name="T0" fmla="*/ 0 w 66"/>
              <a:gd name="T1" fmla="*/ 0 h 89"/>
              <a:gd name="T2" fmla="*/ 6 w 66"/>
              <a:gd name="T3" fmla="*/ 0 h 89"/>
              <a:gd name="T4" fmla="*/ 65 w 66"/>
              <a:gd name="T5" fmla="*/ 81 h 89"/>
              <a:gd name="T6" fmla="*/ 65 w 66"/>
              <a:gd name="T7" fmla="*/ 88 h 89"/>
              <a:gd name="T8" fmla="*/ 59 w 66"/>
              <a:gd name="T9" fmla="*/ 88 h 89"/>
              <a:gd name="T10" fmla="*/ 0 w 66"/>
              <a:gd name="T11" fmla="*/ 7 h 89"/>
              <a:gd name="T12" fmla="*/ 0 w 66"/>
              <a:gd name="T13" fmla="*/ 0 h 89"/>
            </a:gdLst>
            <a:ahLst/>
            <a:cxnLst>
              <a:cxn ang="0">
                <a:pos x="T0" y="T1"/>
              </a:cxn>
              <a:cxn ang="0">
                <a:pos x="T2" y="T3"/>
              </a:cxn>
              <a:cxn ang="0">
                <a:pos x="T4" y="T5"/>
              </a:cxn>
              <a:cxn ang="0">
                <a:pos x="T6" y="T7"/>
              </a:cxn>
              <a:cxn ang="0">
                <a:pos x="T8" y="T9"/>
              </a:cxn>
              <a:cxn ang="0">
                <a:pos x="T10" y="T11"/>
              </a:cxn>
              <a:cxn ang="0">
                <a:pos x="T12" y="T13"/>
              </a:cxn>
            </a:cxnLst>
            <a:rect l="0" t="0" r="r" b="b"/>
            <a:pathLst>
              <a:path w="66" h="89">
                <a:moveTo>
                  <a:pt x="0" y="0"/>
                </a:moveTo>
                <a:lnTo>
                  <a:pt x="6" y="0"/>
                </a:lnTo>
                <a:lnTo>
                  <a:pt x="65" y="81"/>
                </a:lnTo>
                <a:lnTo>
                  <a:pt x="65" y="88"/>
                </a:lnTo>
                <a:lnTo>
                  <a:pt x="59" y="88"/>
                </a:lnTo>
                <a:lnTo>
                  <a:pt x="0" y="7"/>
                </a:lnTo>
                <a:lnTo>
                  <a:pt x="0" y="0"/>
                </a:lnTo>
              </a:path>
            </a:pathLst>
          </a:custGeom>
          <a:pattFill prst="pct90">
            <a:fgClr>
              <a:srgbClr val="008011"/>
            </a:fgClr>
            <a:bgClr>
              <a:srgbClr val="FCF305"/>
            </a:bgClr>
          </a:patt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11053" name="Line 109"/>
          <p:cNvSpPr>
            <a:spLocks noChangeShapeType="1"/>
          </p:cNvSpPr>
          <p:nvPr/>
        </p:nvSpPr>
        <p:spPr bwMode="auto">
          <a:xfrm flipH="1">
            <a:off x="6484938" y="3302000"/>
            <a:ext cx="57150" cy="125413"/>
          </a:xfrm>
          <a:prstGeom prst="line">
            <a:avLst/>
          </a:prstGeom>
          <a:noFill/>
          <a:ln w="12700">
            <a:solidFill>
              <a:srgbClr val="00801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11054" name="Line 110"/>
          <p:cNvSpPr>
            <a:spLocks noChangeShapeType="1"/>
          </p:cNvSpPr>
          <p:nvPr/>
        </p:nvSpPr>
        <p:spPr bwMode="auto">
          <a:xfrm flipH="1">
            <a:off x="6518275" y="3322638"/>
            <a:ext cx="46038" cy="114300"/>
          </a:xfrm>
          <a:prstGeom prst="line">
            <a:avLst/>
          </a:prstGeom>
          <a:noFill/>
          <a:ln w="12700">
            <a:solidFill>
              <a:srgbClr val="00801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11055" name="Line 111"/>
          <p:cNvSpPr>
            <a:spLocks noChangeShapeType="1"/>
          </p:cNvSpPr>
          <p:nvPr/>
        </p:nvSpPr>
        <p:spPr bwMode="auto">
          <a:xfrm flipV="1">
            <a:off x="6542088" y="3268663"/>
            <a:ext cx="125412" cy="33337"/>
          </a:xfrm>
          <a:prstGeom prst="line">
            <a:avLst/>
          </a:prstGeom>
          <a:noFill/>
          <a:ln w="12700">
            <a:solidFill>
              <a:srgbClr val="00801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11056" name="Line 112"/>
          <p:cNvSpPr>
            <a:spLocks noChangeShapeType="1"/>
          </p:cNvSpPr>
          <p:nvPr/>
        </p:nvSpPr>
        <p:spPr bwMode="auto">
          <a:xfrm flipV="1">
            <a:off x="7302500" y="4264025"/>
            <a:ext cx="0" cy="65088"/>
          </a:xfrm>
          <a:prstGeom prst="line">
            <a:avLst/>
          </a:prstGeom>
          <a:noFill/>
          <a:ln w="12700">
            <a:solidFill>
              <a:srgbClr val="00801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11057" name="Line 113"/>
          <p:cNvSpPr>
            <a:spLocks noChangeShapeType="1"/>
          </p:cNvSpPr>
          <p:nvPr/>
        </p:nvSpPr>
        <p:spPr bwMode="auto">
          <a:xfrm>
            <a:off x="6816725" y="3303588"/>
            <a:ext cx="42863" cy="38100"/>
          </a:xfrm>
          <a:prstGeom prst="line">
            <a:avLst/>
          </a:prstGeom>
          <a:noFill/>
          <a:ln w="12700">
            <a:solidFill>
              <a:srgbClr val="00801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11058" name="Line 114"/>
          <p:cNvSpPr>
            <a:spLocks noChangeShapeType="1"/>
          </p:cNvSpPr>
          <p:nvPr/>
        </p:nvSpPr>
        <p:spPr bwMode="auto">
          <a:xfrm flipH="1">
            <a:off x="7834313" y="2921000"/>
            <a:ext cx="104775" cy="134938"/>
          </a:xfrm>
          <a:prstGeom prst="line">
            <a:avLst/>
          </a:prstGeom>
          <a:noFill/>
          <a:ln w="12700">
            <a:solidFill>
              <a:srgbClr val="00801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11059" name="Line 115"/>
          <p:cNvSpPr>
            <a:spLocks noChangeShapeType="1"/>
          </p:cNvSpPr>
          <p:nvPr/>
        </p:nvSpPr>
        <p:spPr bwMode="auto">
          <a:xfrm flipH="1">
            <a:off x="7662863" y="3079750"/>
            <a:ext cx="190500" cy="26988"/>
          </a:xfrm>
          <a:prstGeom prst="line">
            <a:avLst/>
          </a:prstGeom>
          <a:noFill/>
          <a:ln w="12700">
            <a:solidFill>
              <a:srgbClr val="00801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11060" name="Line 116"/>
          <p:cNvSpPr>
            <a:spLocks noChangeShapeType="1"/>
          </p:cNvSpPr>
          <p:nvPr/>
        </p:nvSpPr>
        <p:spPr bwMode="auto">
          <a:xfrm flipH="1">
            <a:off x="7662863" y="3048000"/>
            <a:ext cx="190500" cy="26988"/>
          </a:xfrm>
          <a:prstGeom prst="line">
            <a:avLst/>
          </a:prstGeom>
          <a:noFill/>
          <a:ln w="12700">
            <a:solidFill>
              <a:srgbClr val="00801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11061" name="Line 117"/>
          <p:cNvSpPr>
            <a:spLocks noChangeShapeType="1"/>
          </p:cNvSpPr>
          <p:nvPr/>
        </p:nvSpPr>
        <p:spPr bwMode="auto">
          <a:xfrm>
            <a:off x="7847013" y="3068638"/>
            <a:ext cx="79375" cy="82550"/>
          </a:xfrm>
          <a:prstGeom prst="line">
            <a:avLst/>
          </a:prstGeom>
          <a:noFill/>
          <a:ln w="12700">
            <a:solidFill>
              <a:srgbClr val="00801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11062" name="Line 118"/>
          <p:cNvSpPr>
            <a:spLocks noChangeShapeType="1"/>
          </p:cNvSpPr>
          <p:nvPr/>
        </p:nvSpPr>
        <p:spPr bwMode="auto">
          <a:xfrm flipH="1">
            <a:off x="7950200" y="3302000"/>
            <a:ext cx="34925" cy="49213"/>
          </a:xfrm>
          <a:prstGeom prst="line">
            <a:avLst/>
          </a:prstGeom>
          <a:noFill/>
          <a:ln w="12700">
            <a:solidFill>
              <a:srgbClr val="00801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11063" name="Rectangle 119"/>
          <p:cNvSpPr>
            <a:spLocks noChangeArrowheads="1"/>
          </p:cNvSpPr>
          <p:nvPr/>
        </p:nvSpPr>
        <p:spPr bwMode="auto">
          <a:xfrm>
            <a:off x="7550150" y="4370388"/>
            <a:ext cx="292100"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fr-FR" sz="1000">
                <a:solidFill>
                  <a:srgbClr val="037C03"/>
                </a:solidFill>
                <a:latin typeface="Arial" charset="0"/>
              </a:rPr>
              <a:t>O</a:t>
            </a:r>
          </a:p>
        </p:txBody>
      </p:sp>
      <p:sp>
        <p:nvSpPr>
          <p:cNvPr id="211064" name="Rectangle 120"/>
          <p:cNvSpPr>
            <a:spLocks noChangeArrowheads="1"/>
          </p:cNvSpPr>
          <p:nvPr/>
        </p:nvSpPr>
        <p:spPr bwMode="auto">
          <a:xfrm>
            <a:off x="7159625" y="4295775"/>
            <a:ext cx="292100"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fr-FR" sz="1000">
                <a:solidFill>
                  <a:srgbClr val="037C03"/>
                </a:solidFill>
                <a:latin typeface="Arial" charset="0"/>
              </a:rPr>
              <a:t>O</a:t>
            </a:r>
          </a:p>
        </p:txBody>
      </p:sp>
      <p:sp>
        <p:nvSpPr>
          <p:cNvPr id="211065" name="Rectangle 121"/>
          <p:cNvSpPr>
            <a:spLocks noChangeArrowheads="1"/>
          </p:cNvSpPr>
          <p:nvPr/>
        </p:nvSpPr>
        <p:spPr bwMode="auto">
          <a:xfrm>
            <a:off x="6346825" y="3406775"/>
            <a:ext cx="292100"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fr-FR" sz="1000">
                <a:solidFill>
                  <a:srgbClr val="037C03"/>
                </a:solidFill>
                <a:latin typeface="Arial" charset="0"/>
              </a:rPr>
              <a:t>O</a:t>
            </a:r>
          </a:p>
        </p:txBody>
      </p:sp>
      <p:sp>
        <p:nvSpPr>
          <p:cNvPr id="211066" name="Rectangle 122"/>
          <p:cNvSpPr>
            <a:spLocks noChangeArrowheads="1"/>
          </p:cNvSpPr>
          <p:nvPr/>
        </p:nvSpPr>
        <p:spPr bwMode="auto">
          <a:xfrm>
            <a:off x="6610350" y="3141663"/>
            <a:ext cx="292100"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fr-FR" sz="1000">
                <a:solidFill>
                  <a:srgbClr val="037C03"/>
                </a:solidFill>
                <a:latin typeface="Arial" charset="0"/>
              </a:rPr>
              <a:t>O</a:t>
            </a:r>
          </a:p>
        </p:txBody>
      </p:sp>
      <p:sp>
        <p:nvSpPr>
          <p:cNvPr id="211067" name="Rectangle 123"/>
          <p:cNvSpPr>
            <a:spLocks noChangeArrowheads="1"/>
          </p:cNvSpPr>
          <p:nvPr/>
        </p:nvSpPr>
        <p:spPr bwMode="auto">
          <a:xfrm>
            <a:off x="6805613" y="3289300"/>
            <a:ext cx="285750"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fr-FR" sz="1000">
                <a:solidFill>
                  <a:srgbClr val="037C03"/>
                </a:solidFill>
                <a:latin typeface="Arial" charset="0"/>
              </a:rPr>
              <a:t>H</a:t>
            </a:r>
          </a:p>
        </p:txBody>
      </p:sp>
      <p:sp>
        <p:nvSpPr>
          <p:cNvPr id="211068" name="Rectangle 124"/>
          <p:cNvSpPr>
            <a:spLocks noChangeArrowheads="1"/>
          </p:cNvSpPr>
          <p:nvPr/>
        </p:nvSpPr>
        <p:spPr bwMode="auto">
          <a:xfrm>
            <a:off x="7159625" y="4084638"/>
            <a:ext cx="285750"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fr-FR" sz="1000">
                <a:solidFill>
                  <a:srgbClr val="037C03"/>
                </a:solidFill>
                <a:latin typeface="Arial" charset="0"/>
              </a:rPr>
              <a:t>H</a:t>
            </a:r>
          </a:p>
        </p:txBody>
      </p:sp>
      <p:sp>
        <p:nvSpPr>
          <p:cNvPr id="211069" name="Rectangle 125"/>
          <p:cNvSpPr>
            <a:spLocks noChangeArrowheads="1"/>
          </p:cNvSpPr>
          <p:nvPr/>
        </p:nvSpPr>
        <p:spPr bwMode="auto">
          <a:xfrm>
            <a:off x="7456488" y="3003550"/>
            <a:ext cx="292100"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fr-FR" sz="1000">
                <a:solidFill>
                  <a:srgbClr val="037C03"/>
                </a:solidFill>
                <a:latin typeface="Arial" charset="0"/>
              </a:rPr>
              <a:t>O</a:t>
            </a:r>
          </a:p>
        </p:txBody>
      </p:sp>
      <p:sp>
        <p:nvSpPr>
          <p:cNvPr id="211070" name="Rectangle 126"/>
          <p:cNvSpPr>
            <a:spLocks noChangeArrowheads="1"/>
          </p:cNvSpPr>
          <p:nvPr/>
        </p:nvSpPr>
        <p:spPr bwMode="auto">
          <a:xfrm>
            <a:off x="7847013" y="3109913"/>
            <a:ext cx="292100"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fr-FR" sz="1000">
                <a:solidFill>
                  <a:srgbClr val="037C03"/>
                </a:solidFill>
                <a:latin typeface="Arial" charset="0"/>
              </a:rPr>
              <a:t>O</a:t>
            </a:r>
          </a:p>
        </p:txBody>
      </p:sp>
      <p:sp>
        <p:nvSpPr>
          <p:cNvPr id="211071" name="Rectangle 127"/>
          <p:cNvSpPr>
            <a:spLocks noChangeArrowheads="1"/>
          </p:cNvSpPr>
          <p:nvPr/>
        </p:nvSpPr>
        <p:spPr bwMode="auto">
          <a:xfrm>
            <a:off x="7800975" y="3332163"/>
            <a:ext cx="285750"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fr-FR" sz="1000">
                <a:solidFill>
                  <a:srgbClr val="037C03"/>
                </a:solidFill>
                <a:latin typeface="Arial" charset="0"/>
              </a:rPr>
              <a:t>H</a:t>
            </a:r>
          </a:p>
        </p:txBody>
      </p:sp>
      <p:sp>
        <p:nvSpPr>
          <p:cNvPr id="211072" name="Rectangle 128"/>
          <p:cNvSpPr>
            <a:spLocks noChangeArrowheads="1"/>
          </p:cNvSpPr>
          <p:nvPr/>
        </p:nvSpPr>
        <p:spPr bwMode="auto">
          <a:xfrm>
            <a:off x="1066800" y="5391150"/>
            <a:ext cx="1562100" cy="31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fr-FR" sz="1400" b="1">
                <a:solidFill>
                  <a:srgbClr val="000000"/>
                </a:solidFill>
                <a:latin typeface="Arial" charset="0"/>
              </a:rPr>
              <a:t>1. Complexation</a:t>
            </a:r>
          </a:p>
        </p:txBody>
      </p:sp>
      <p:sp>
        <p:nvSpPr>
          <p:cNvPr id="211073" name="Rectangle 129"/>
          <p:cNvSpPr>
            <a:spLocks noChangeArrowheads="1"/>
          </p:cNvSpPr>
          <p:nvPr/>
        </p:nvSpPr>
        <p:spPr bwMode="auto">
          <a:xfrm>
            <a:off x="3621088" y="5391150"/>
            <a:ext cx="1649412"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fr-FR" sz="1400" b="1">
                <a:solidFill>
                  <a:srgbClr val="000000"/>
                </a:solidFill>
                <a:latin typeface="Arial" charset="0"/>
              </a:rPr>
              <a:t>2. Polymérisation</a:t>
            </a:r>
          </a:p>
        </p:txBody>
      </p:sp>
      <p:sp>
        <p:nvSpPr>
          <p:cNvPr id="211074" name="Rectangle 130"/>
          <p:cNvSpPr>
            <a:spLocks noChangeArrowheads="1"/>
          </p:cNvSpPr>
          <p:nvPr/>
        </p:nvSpPr>
        <p:spPr bwMode="auto">
          <a:xfrm>
            <a:off x="6908800" y="5391150"/>
            <a:ext cx="1257300" cy="31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fr-FR" sz="1400" b="1">
                <a:solidFill>
                  <a:srgbClr val="000000"/>
                </a:solidFill>
                <a:latin typeface="Arial" charset="0"/>
              </a:rPr>
              <a:t>3. Extraction</a:t>
            </a:r>
          </a:p>
        </p:txBody>
      </p:sp>
      <p:graphicFrame>
        <p:nvGraphicFramePr>
          <p:cNvPr id="211076" name="Object 132"/>
          <p:cNvGraphicFramePr>
            <a:graphicFrameLocks noChangeAspect="1"/>
          </p:cNvGraphicFramePr>
          <p:nvPr/>
        </p:nvGraphicFramePr>
        <p:xfrm>
          <a:off x="1066800" y="3200400"/>
          <a:ext cx="1371600" cy="1031875"/>
        </p:xfrm>
        <a:graphic>
          <a:graphicData uri="http://schemas.openxmlformats.org/presentationml/2006/ole">
            <mc:AlternateContent xmlns:mc="http://schemas.openxmlformats.org/markup-compatibility/2006">
              <mc:Choice xmlns:v="urn:schemas-microsoft-com:vml" Requires="v">
                <p:oleObj spid="_x0000_s211083" name="CS ChemDraw Drawing" r:id="rId3" imgW="995400" imgH="749160" progId="ChemDraw.Document.4.5">
                  <p:embed/>
                </p:oleObj>
              </mc:Choice>
              <mc:Fallback>
                <p:oleObj name="CS ChemDraw Drawing" r:id="rId3" imgW="995400" imgH="749160" progId="ChemDraw.Document.4.5">
                  <p:embed/>
                  <p:pic>
                    <p:nvPicPr>
                      <p:cNvPr id="0" name="Object 13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3200400"/>
                        <a:ext cx="1371600" cy="1031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11077" name="Line 133"/>
          <p:cNvSpPr>
            <a:spLocks noChangeShapeType="1"/>
          </p:cNvSpPr>
          <p:nvPr/>
        </p:nvSpPr>
        <p:spPr bwMode="auto">
          <a:xfrm>
            <a:off x="2057400" y="4191000"/>
            <a:ext cx="0" cy="228600"/>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aphicFrame>
        <p:nvGraphicFramePr>
          <p:cNvPr id="211078" name="Object 134"/>
          <p:cNvGraphicFramePr>
            <a:graphicFrameLocks noChangeAspect="1"/>
          </p:cNvGraphicFramePr>
          <p:nvPr/>
        </p:nvGraphicFramePr>
        <p:xfrm>
          <a:off x="3581400" y="3159125"/>
          <a:ext cx="1371600" cy="1031875"/>
        </p:xfrm>
        <a:graphic>
          <a:graphicData uri="http://schemas.openxmlformats.org/presentationml/2006/ole">
            <mc:AlternateContent xmlns:mc="http://schemas.openxmlformats.org/markup-compatibility/2006">
              <mc:Choice xmlns:v="urn:schemas-microsoft-com:vml" Requires="v">
                <p:oleObj spid="_x0000_s211084" name="CS ChemDraw Drawing" r:id="rId5" imgW="995400" imgH="749160" progId="ChemDraw.Document.4.5">
                  <p:embed/>
                </p:oleObj>
              </mc:Choice>
              <mc:Fallback>
                <p:oleObj name="CS ChemDraw Drawing" r:id="rId5" imgW="995400" imgH="749160" progId="ChemDraw.Document.4.5">
                  <p:embed/>
                  <p:pic>
                    <p:nvPicPr>
                      <p:cNvPr id="0" name="Object 13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1400" y="3159125"/>
                        <a:ext cx="1371600" cy="1031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11079" name="Line 135"/>
          <p:cNvSpPr>
            <a:spLocks noChangeShapeType="1"/>
          </p:cNvSpPr>
          <p:nvPr/>
        </p:nvSpPr>
        <p:spPr bwMode="auto">
          <a:xfrm>
            <a:off x="4572000" y="4114800"/>
            <a:ext cx="0" cy="304800"/>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11080" name="Rectangle 136"/>
          <p:cNvSpPr>
            <a:spLocks noGrp="1" noChangeArrowheads="1"/>
          </p:cNvSpPr>
          <p:nvPr>
            <p:ph type="title"/>
          </p:nvPr>
        </p:nvSpPr>
        <p:spPr>
          <a:xfrm>
            <a:off x="0" y="76200"/>
            <a:ext cx="9144000" cy="1143000"/>
          </a:xfrm>
        </p:spPr>
        <p:txBody>
          <a:bodyPr/>
          <a:lstStyle/>
          <a:p>
            <a:r>
              <a:rPr lang="fr-FR" sz="3600">
                <a:solidFill>
                  <a:schemeClr val="tx1"/>
                </a:solidFill>
                <a:latin typeface="Arial" charset="0"/>
              </a:rPr>
              <a:t>Application : matériaux à empreintes moléculaires</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a:xfrm>
            <a:off x="533400" y="-304800"/>
            <a:ext cx="8305800" cy="1143000"/>
          </a:xfrm>
        </p:spPr>
        <p:txBody>
          <a:bodyPr/>
          <a:lstStyle/>
          <a:p>
            <a:r>
              <a:rPr lang="fr-FR" sz="3600">
                <a:solidFill>
                  <a:srgbClr val="00FFFF"/>
                </a:solidFill>
                <a:latin typeface="Arial" charset="0"/>
              </a:rPr>
              <a:t>Interactions « enzyme-substrat »</a:t>
            </a:r>
          </a:p>
        </p:txBody>
      </p:sp>
      <p:sp>
        <p:nvSpPr>
          <p:cNvPr id="121859" name="Text Box 3"/>
          <p:cNvSpPr txBox="1">
            <a:spLocks noChangeArrowheads="1"/>
          </p:cNvSpPr>
          <p:nvPr/>
        </p:nvSpPr>
        <p:spPr bwMode="auto">
          <a:xfrm>
            <a:off x="0" y="990600"/>
            <a:ext cx="9144000" cy="176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fr-FR" sz="2200">
                <a:solidFill>
                  <a:schemeClr val="bg1"/>
                </a:solidFill>
              </a:rPr>
              <a:t>L’enzyme hexokinase, ci-dessous en vert, doit fixer un « substrat », </a:t>
            </a:r>
          </a:p>
          <a:p>
            <a:pPr algn="ctr"/>
            <a:r>
              <a:rPr lang="fr-FR" sz="2200">
                <a:solidFill>
                  <a:schemeClr val="bg1"/>
                </a:solidFill>
              </a:rPr>
              <a:t>ici une molécule de glucose, susceptible de réagir pour se transformer </a:t>
            </a:r>
          </a:p>
          <a:p>
            <a:pPr algn="ctr"/>
            <a:r>
              <a:rPr lang="fr-FR" sz="2200">
                <a:solidFill>
                  <a:schemeClr val="bg1"/>
                </a:solidFill>
              </a:rPr>
              <a:t>en un « produit ». Le rôle de la protéine enzymatique est triple : fixer </a:t>
            </a:r>
          </a:p>
          <a:p>
            <a:pPr algn="ctr"/>
            <a:r>
              <a:rPr lang="fr-FR" sz="2200">
                <a:solidFill>
                  <a:schemeClr val="bg1"/>
                </a:solidFill>
              </a:rPr>
              <a:t>le substrat, catalyser sa transformation et le relâcher ensuite</a:t>
            </a:r>
          </a:p>
          <a:p>
            <a:pPr algn="ctr"/>
            <a:r>
              <a:rPr lang="fr-FR" sz="2200">
                <a:solidFill>
                  <a:schemeClr val="bg1"/>
                </a:solidFill>
              </a:rPr>
              <a:t>Les interactions de type ion-dipôle et dipôle-dipôle y sont essentielles  </a:t>
            </a:r>
          </a:p>
        </p:txBody>
      </p:sp>
      <p:grpSp>
        <p:nvGrpSpPr>
          <p:cNvPr id="121860" name="Group 4"/>
          <p:cNvGrpSpPr>
            <a:grpSpLocks/>
          </p:cNvGrpSpPr>
          <p:nvPr/>
        </p:nvGrpSpPr>
        <p:grpSpPr bwMode="auto">
          <a:xfrm>
            <a:off x="304800" y="3124200"/>
            <a:ext cx="8382000" cy="3276600"/>
            <a:chOff x="192" y="1968"/>
            <a:chExt cx="5280" cy="2064"/>
          </a:xfrm>
        </p:grpSpPr>
        <p:pic>
          <p:nvPicPr>
            <p:cNvPr id="12186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4" y="1968"/>
              <a:ext cx="2448" cy="2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186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 y="1968"/>
              <a:ext cx="2688" cy="2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21863" name="Group 7"/>
            <p:cNvGrpSpPr>
              <a:grpSpLocks/>
            </p:cNvGrpSpPr>
            <p:nvPr/>
          </p:nvGrpSpPr>
          <p:grpSpPr bwMode="auto">
            <a:xfrm>
              <a:off x="384" y="2208"/>
              <a:ext cx="192" cy="240"/>
              <a:chOff x="336" y="2208"/>
              <a:chExt cx="240" cy="240"/>
            </a:xfrm>
          </p:grpSpPr>
          <p:sp>
            <p:nvSpPr>
              <p:cNvPr id="121864" name="Oval 8"/>
              <p:cNvSpPr>
                <a:spLocks noChangeArrowheads="1"/>
              </p:cNvSpPr>
              <p:nvPr/>
            </p:nvSpPr>
            <p:spPr bwMode="auto">
              <a:xfrm>
                <a:off x="336" y="2208"/>
                <a:ext cx="96" cy="96"/>
              </a:xfrm>
              <a:prstGeom prst="ellipse">
                <a:avLst/>
              </a:prstGeom>
              <a:gradFill rotWithShape="0">
                <a:gsLst>
                  <a:gs pos="0">
                    <a:srgbClr val="FF0000"/>
                  </a:gs>
                  <a:gs pos="50000">
                    <a:srgbClr val="FF0000">
                      <a:gamma/>
                      <a:shade val="30196"/>
                      <a:invGamma/>
                    </a:srgbClr>
                  </a:gs>
                  <a:gs pos="100000">
                    <a:srgbClr val="FF0000"/>
                  </a:gs>
                </a:gsLst>
                <a:lin ang="5400000" scaled="1"/>
              </a:gradFill>
              <a:ln w="12700">
                <a:solidFill>
                  <a:srgbClr val="FF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21865" name="Oval 9"/>
              <p:cNvSpPr>
                <a:spLocks noChangeArrowheads="1"/>
              </p:cNvSpPr>
              <p:nvPr/>
            </p:nvSpPr>
            <p:spPr bwMode="auto">
              <a:xfrm>
                <a:off x="384" y="2304"/>
                <a:ext cx="96" cy="96"/>
              </a:xfrm>
              <a:prstGeom prst="ellipse">
                <a:avLst/>
              </a:prstGeom>
              <a:gradFill rotWithShape="0">
                <a:gsLst>
                  <a:gs pos="0">
                    <a:srgbClr val="FF0000"/>
                  </a:gs>
                  <a:gs pos="50000">
                    <a:srgbClr val="FF0000">
                      <a:gamma/>
                      <a:shade val="30196"/>
                      <a:invGamma/>
                    </a:srgbClr>
                  </a:gs>
                  <a:gs pos="100000">
                    <a:srgbClr val="FF0000"/>
                  </a:gs>
                </a:gsLst>
                <a:lin ang="5400000" scaled="1"/>
              </a:gradFill>
              <a:ln w="12700">
                <a:solidFill>
                  <a:srgbClr val="FF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800"/>
              </a:p>
            </p:txBody>
          </p:sp>
          <p:sp>
            <p:nvSpPr>
              <p:cNvPr id="121866" name="Oval 10"/>
              <p:cNvSpPr>
                <a:spLocks noChangeArrowheads="1"/>
              </p:cNvSpPr>
              <p:nvPr/>
            </p:nvSpPr>
            <p:spPr bwMode="auto">
              <a:xfrm>
                <a:off x="432" y="2256"/>
                <a:ext cx="96" cy="96"/>
              </a:xfrm>
              <a:prstGeom prst="ellipse">
                <a:avLst/>
              </a:prstGeom>
              <a:gradFill rotWithShape="0">
                <a:gsLst>
                  <a:gs pos="0">
                    <a:srgbClr val="FF0000"/>
                  </a:gs>
                  <a:gs pos="50000">
                    <a:srgbClr val="FF0000">
                      <a:gamma/>
                      <a:shade val="30196"/>
                      <a:invGamma/>
                    </a:srgbClr>
                  </a:gs>
                  <a:gs pos="100000">
                    <a:srgbClr val="FF0000"/>
                  </a:gs>
                </a:gsLst>
                <a:lin ang="5400000" scaled="1"/>
              </a:gradFill>
              <a:ln w="12700">
                <a:solidFill>
                  <a:srgbClr val="FF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21867" name="Oval 11"/>
              <p:cNvSpPr>
                <a:spLocks noChangeArrowheads="1"/>
              </p:cNvSpPr>
              <p:nvPr/>
            </p:nvSpPr>
            <p:spPr bwMode="auto">
              <a:xfrm>
                <a:off x="480" y="2304"/>
                <a:ext cx="96" cy="96"/>
              </a:xfrm>
              <a:prstGeom prst="ellipse">
                <a:avLst/>
              </a:prstGeom>
              <a:gradFill rotWithShape="0">
                <a:gsLst>
                  <a:gs pos="0">
                    <a:srgbClr val="FF0000"/>
                  </a:gs>
                  <a:gs pos="50000">
                    <a:srgbClr val="FF0000">
                      <a:gamma/>
                      <a:shade val="30196"/>
                      <a:invGamma/>
                    </a:srgbClr>
                  </a:gs>
                  <a:gs pos="100000">
                    <a:srgbClr val="FF0000"/>
                  </a:gs>
                </a:gsLst>
                <a:lin ang="5400000" scaled="1"/>
              </a:gradFill>
              <a:ln w="12700">
                <a:solidFill>
                  <a:srgbClr val="FF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21868" name="Oval 12"/>
              <p:cNvSpPr>
                <a:spLocks noChangeArrowheads="1"/>
              </p:cNvSpPr>
              <p:nvPr/>
            </p:nvSpPr>
            <p:spPr bwMode="auto">
              <a:xfrm>
                <a:off x="480" y="2352"/>
                <a:ext cx="96" cy="96"/>
              </a:xfrm>
              <a:prstGeom prst="ellipse">
                <a:avLst/>
              </a:prstGeom>
              <a:gradFill rotWithShape="0">
                <a:gsLst>
                  <a:gs pos="0">
                    <a:srgbClr val="FF0000"/>
                  </a:gs>
                  <a:gs pos="50000">
                    <a:srgbClr val="FF0000">
                      <a:gamma/>
                      <a:shade val="30196"/>
                      <a:invGamma/>
                    </a:srgbClr>
                  </a:gs>
                  <a:gs pos="100000">
                    <a:srgbClr val="FF0000"/>
                  </a:gs>
                </a:gsLst>
                <a:lin ang="5400000" scaled="1"/>
              </a:gradFill>
              <a:ln w="12700">
                <a:solidFill>
                  <a:srgbClr val="FF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21869" name="Oval 13"/>
              <p:cNvSpPr>
                <a:spLocks noChangeArrowheads="1"/>
              </p:cNvSpPr>
              <p:nvPr/>
            </p:nvSpPr>
            <p:spPr bwMode="auto">
              <a:xfrm>
                <a:off x="432" y="2208"/>
                <a:ext cx="96" cy="96"/>
              </a:xfrm>
              <a:prstGeom prst="ellipse">
                <a:avLst/>
              </a:prstGeom>
              <a:gradFill rotWithShape="0">
                <a:gsLst>
                  <a:gs pos="0">
                    <a:srgbClr val="FF0000"/>
                  </a:gs>
                  <a:gs pos="50000">
                    <a:srgbClr val="FF0000">
                      <a:gamma/>
                      <a:shade val="30196"/>
                      <a:invGamma/>
                    </a:srgbClr>
                  </a:gs>
                  <a:gs pos="100000">
                    <a:srgbClr val="FF0000"/>
                  </a:gs>
                </a:gsLst>
                <a:lin ang="5400000" scaled="1"/>
              </a:gradFill>
              <a:ln w="12700">
                <a:solidFill>
                  <a:srgbClr val="FF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sp>
          <p:nvSpPr>
            <p:cNvPr id="121870" name="AutoShape 14"/>
            <p:cNvSpPr>
              <a:spLocks noChangeArrowheads="1"/>
            </p:cNvSpPr>
            <p:nvPr/>
          </p:nvSpPr>
          <p:spPr bwMode="auto">
            <a:xfrm rot="5400000">
              <a:off x="1080" y="1896"/>
              <a:ext cx="240" cy="1152"/>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gradFill rotWithShape="0">
              <a:gsLst>
                <a:gs pos="0">
                  <a:srgbClr val="FF9900"/>
                </a:gs>
                <a:gs pos="100000">
                  <a:srgbClr val="FF9900">
                    <a:gamma/>
                    <a:shade val="46275"/>
                    <a:invGamma/>
                  </a:srgbClr>
                </a:gs>
              </a:gsLst>
              <a:lin ang="5400000" scaled="1"/>
            </a:gra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21871" name="Text Box 15"/>
            <p:cNvSpPr txBox="1">
              <a:spLocks noChangeArrowheads="1"/>
            </p:cNvSpPr>
            <p:nvPr/>
          </p:nvSpPr>
          <p:spPr bwMode="auto">
            <a:xfrm>
              <a:off x="375" y="1992"/>
              <a:ext cx="633"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sz="1800" b="1"/>
                <a:t>glucose</a:t>
              </a:r>
            </a:p>
          </p:txBody>
        </p:sp>
      </p:grpSp>
    </p:spTree>
  </p:cSld>
  <p:clrMapOvr>
    <a:masterClrMapping/>
  </p:clrMapOvr>
  <p:transition spd="med">
    <p:random/>
  </p:transition>
</p:sld>
</file>

<file path=ppt/slides/slide95.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a:xfrm>
            <a:off x="381000" y="-304800"/>
            <a:ext cx="8534400" cy="1143000"/>
          </a:xfrm>
        </p:spPr>
        <p:txBody>
          <a:bodyPr/>
          <a:lstStyle/>
          <a:p>
            <a:r>
              <a:rPr lang="fr-FR" sz="3600">
                <a:solidFill>
                  <a:srgbClr val="00FFFF"/>
                </a:solidFill>
                <a:latin typeface="Arial" charset="0"/>
              </a:rPr>
              <a:t>Interactions «anticorps-antigène»</a:t>
            </a:r>
          </a:p>
        </p:txBody>
      </p:sp>
      <p:grpSp>
        <p:nvGrpSpPr>
          <p:cNvPr id="122883" name="Group 3"/>
          <p:cNvGrpSpPr>
            <a:grpSpLocks/>
          </p:cNvGrpSpPr>
          <p:nvPr/>
        </p:nvGrpSpPr>
        <p:grpSpPr bwMode="auto">
          <a:xfrm>
            <a:off x="3657600" y="2286000"/>
            <a:ext cx="5486400" cy="4267200"/>
            <a:chOff x="1584" y="1200"/>
            <a:chExt cx="2327" cy="2688"/>
          </a:xfrm>
        </p:grpSpPr>
        <p:pic>
          <p:nvPicPr>
            <p:cNvPr id="12288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4" y="1248"/>
              <a:ext cx="2067" cy="2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2885" name="Rectangle 5"/>
            <p:cNvSpPr>
              <a:spLocks noChangeArrowheads="1"/>
            </p:cNvSpPr>
            <p:nvPr/>
          </p:nvSpPr>
          <p:spPr bwMode="auto">
            <a:xfrm>
              <a:off x="1584" y="1200"/>
              <a:ext cx="240" cy="2688"/>
            </a:xfrm>
            <a:prstGeom prst="rect">
              <a:avLst/>
            </a:prstGeom>
            <a:solidFill>
              <a:schemeClr val="bg1"/>
            </a:solidFill>
            <a:ln w="12700">
              <a:solidFill>
                <a:schemeClr val="bg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sp>
        <p:nvSpPr>
          <p:cNvPr id="122887" name="Text Box 7"/>
          <p:cNvSpPr txBox="1">
            <a:spLocks noChangeArrowheads="1"/>
          </p:cNvSpPr>
          <p:nvPr/>
        </p:nvSpPr>
        <p:spPr bwMode="auto">
          <a:xfrm>
            <a:off x="4267200" y="5537200"/>
            <a:ext cx="186372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1600" i="1">
                <a:solidFill>
                  <a:schemeClr val="bg1"/>
                </a:solidFill>
              </a:rPr>
              <a:t>En bleu l’anticorps</a:t>
            </a:r>
          </a:p>
          <a:p>
            <a:r>
              <a:rPr lang="fr-FR" sz="1600" i="1">
                <a:solidFill>
                  <a:schemeClr val="bg1"/>
                </a:solidFill>
              </a:rPr>
              <a:t>En rouge, l’antigène</a:t>
            </a:r>
          </a:p>
        </p:txBody>
      </p:sp>
      <p:sp>
        <p:nvSpPr>
          <p:cNvPr id="122891" name="Text Box 11"/>
          <p:cNvSpPr txBox="1">
            <a:spLocks noChangeArrowheads="1"/>
          </p:cNvSpPr>
          <p:nvPr/>
        </p:nvSpPr>
        <p:spPr bwMode="auto">
          <a:xfrm>
            <a:off x="3657600" y="2209800"/>
            <a:ext cx="685800" cy="441960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22892" name="Text Box 12"/>
          <p:cNvSpPr txBox="1">
            <a:spLocks noChangeArrowheads="1"/>
          </p:cNvSpPr>
          <p:nvPr/>
        </p:nvSpPr>
        <p:spPr bwMode="auto">
          <a:xfrm>
            <a:off x="228600" y="2057400"/>
            <a:ext cx="3810000" cy="3776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fr-FR" sz="2200">
                <a:solidFill>
                  <a:schemeClr val="bg1"/>
                </a:solidFill>
              </a:rPr>
              <a:t>Au sein de l’organisme, </a:t>
            </a:r>
          </a:p>
          <a:p>
            <a:pPr algn="ctr"/>
            <a:r>
              <a:rPr lang="fr-FR" sz="2200">
                <a:solidFill>
                  <a:schemeClr val="bg1"/>
                </a:solidFill>
              </a:rPr>
              <a:t>des protéines spécialisées,</a:t>
            </a:r>
          </a:p>
          <a:p>
            <a:pPr algn="ctr"/>
            <a:r>
              <a:rPr lang="fr-FR" sz="2200">
                <a:solidFill>
                  <a:schemeClr val="bg1"/>
                </a:solidFill>
              </a:rPr>
              <a:t>appelées anticorps, sont </a:t>
            </a:r>
          </a:p>
          <a:p>
            <a:pPr algn="ctr"/>
            <a:r>
              <a:rPr lang="fr-FR" sz="2200">
                <a:solidFill>
                  <a:schemeClr val="bg1"/>
                </a:solidFill>
              </a:rPr>
              <a:t>affectées à la capture de corps étrangers auxquels</a:t>
            </a:r>
          </a:p>
          <a:p>
            <a:pPr algn="ctr"/>
            <a:r>
              <a:rPr lang="fr-FR" sz="2200">
                <a:solidFill>
                  <a:schemeClr val="bg1"/>
                </a:solidFill>
              </a:rPr>
              <a:t>elles se lient comme le font</a:t>
            </a:r>
          </a:p>
          <a:p>
            <a:pPr algn="ctr"/>
            <a:r>
              <a:rPr lang="fr-FR" sz="2200">
                <a:solidFill>
                  <a:schemeClr val="bg1"/>
                </a:solidFill>
              </a:rPr>
              <a:t>les enzymes à leur substrat </a:t>
            </a:r>
          </a:p>
          <a:p>
            <a:pPr algn="ctr"/>
            <a:r>
              <a:rPr lang="fr-FR" sz="2200">
                <a:solidFill>
                  <a:schemeClr val="bg1"/>
                </a:solidFill>
              </a:rPr>
              <a:t>Là encore, ce sont des liaisons hydrogène qui assurent l’accrochage</a:t>
            </a:r>
          </a:p>
          <a:p>
            <a:pPr algn="ctr"/>
            <a:endParaRPr lang="fr-FR" sz="2200">
              <a:solidFill>
                <a:schemeClr val="bg1"/>
              </a:solidFill>
            </a:endParaRP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2892"/>
                                        </p:tgtEl>
                                        <p:attrNameLst>
                                          <p:attrName>style.visibility</p:attrName>
                                        </p:attrNameLst>
                                      </p:cBhvr>
                                      <p:to>
                                        <p:strVal val="visible"/>
                                      </p:to>
                                    </p:set>
                                    <p:anim calcmode="lin" valueType="num">
                                      <p:cBhvr additive="base">
                                        <p:cTn id="7" dur="500" fill="hold"/>
                                        <p:tgtEl>
                                          <p:spTgt spid="122892"/>
                                        </p:tgtEl>
                                        <p:attrNameLst>
                                          <p:attrName>ppt_x</p:attrName>
                                        </p:attrNameLst>
                                      </p:cBhvr>
                                      <p:tavLst>
                                        <p:tav tm="0">
                                          <p:val>
                                            <p:strVal val="0-#ppt_w/2"/>
                                          </p:val>
                                        </p:tav>
                                        <p:tav tm="100000">
                                          <p:val>
                                            <p:strVal val="#ppt_x"/>
                                          </p:val>
                                        </p:tav>
                                      </p:tavLst>
                                    </p:anim>
                                    <p:anim calcmode="lin" valueType="num">
                                      <p:cBhvr additive="base">
                                        <p:cTn id="8" dur="500" fill="hold"/>
                                        <p:tgtEl>
                                          <p:spTgt spid="1228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92" grpId="0" autoUpdateAnimBg="0"/>
    </p:bldLst>
  </p:timing>
</p:sld>
</file>

<file path=ppt/slides/slide9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12994" name="Picture 2" descr="dog-e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313" y="1143000"/>
            <a:ext cx="3752850" cy="43338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30402" name="Rectangle 2"/>
          <p:cNvSpPr>
            <a:spLocks noGrp="1" noChangeArrowheads="1"/>
          </p:cNvSpPr>
          <p:nvPr>
            <p:ph type="ctrTitle"/>
          </p:nvPr>
        </p:nvSpPr>
        <p:spPr>
          <a:xfrm>
            <a:off x="685800" y="2286000"/>
            <a:ext cx="7772400" cy="1143000"/>
          </a:xfrm>
        </p:spPr>
        <p:txBody>
          <a:bodyPr/>
          <a:lstStyle/>
          <a:p>
            <a:r>
              <a:rPr lang="fr-FR">
                <a:solidFill>
                  <a:schemeClr val="bg1"/>
                </a:solidFill>
              </a:rPr>
              <a:t>Annexes</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150813" y="-304800"/>
            <a:ext cx="8840787" cy="1143000"/>
          </a:xfrm>
        </p:spPr>
        <p:txBody>
          <a:bodyPr/>
          <a:lstStyle/>
          <a:p>
            <a:r>
              <a:rPr lang="fr-FR" sz="4000">
                <a:solidFill>
                  <a:schemeClr val="accent2"/>
                </a:solidFill>
              </a:rPr>
              <a:t>Les niveaux de structuration de la matière</a:t>
            </a:r>
          </a:p>
        </p:txBody>
      </p:sp>
      <p:sp>
        <p:nvSpPr>
          <p:cNvPr id="68611" name="Rectangle 3"/>
          <p:cNvSpPr>
            <a:spLocks noGrp="1" noChangeArrowheads="1"/>
          </p:cNvSpPr>
          <p:nvPr>
            <p:ph type="body" sz="half" idx="2"/>
          </p:nvPr>
        </p:nvSpPr>
        <p:spPr>
          <a:xfrm>
            <a:off x="-304800" y="762000"/>
            <a:ext cx="9448800" cy="3048000"/>
          </a:xfrm>
        </p:spPr>
        <p:txBody>
          <a:bodyPr/>
          <a:lstStyle/>
          <a:p>
            <a:pPr marL="457200" indent="-457200" defTabSz="320675">
              <a:lnSpc>
                <a:spcPct val="90000"/>
              </a:lnSpc>
              <a:buFontTx/>
              <a:buNone/>
            </a:pPr>
            <a:r>
              <a:rPr lang="fr-FR" sz="2200" b="1"/>
              <a:t>         La matière est structurée à plusieurs niveaux : </a:t>
            </a:r>
          </a:p>
          <a:p>
            <a:pPr marL="457200" indent="-457200" defTabSz="320675">
              <a:lnSpc>
                <a:spcPct val="90000"/>
              </a:lnSpc>
              <a:buFontTx/>
              <a:buNone/>
            </a:pPr>
            <a:endParaRPr lang="fr-FR" sz="1200" b="1"/>
          </a:p>
          <a:p>
            <a:pPr marL="669925" lvl="1" indent="-7938" defTabSz="320675">
              <a:lnSpc>
                <a:spcPct val="90000"/>
              </a:lnSpc>
              <a:buFont typeface="Wingdings" pitchFamily="2" charset="2"/>
              <a:buAutoNum type="arabicPeriod"/>
            </a:pPr>
            <a:r>
              <a:rPr lang="fr-FR" sz="2200"/>
              <a:t>  </a:t>
            </a:r>
            <a:r>
              <a:rPr lang="fr-FR" sz="2200">
                <a:solidFill>
                  <a:schemeClr val="accent2"/>
                </a:solidFill>
              </a:rPr>
              <a:t>Le niveau nucléaire</a:t>
            </a:r>
            <a:r>
              <a:rPr lang="fr-FR" sz="2200"/>
              <a:t>, où l’interaction forte lie les nucléons entre   eux pour constituer le noyau de l’atome</a:t>
            </a:r>
          </a:p>
          <a:p>
            <a:pPr marL="669925" lvl="1" indent="-7938" defTabSz="320675">
              <a:lnSpc>
                <a:spcPct val="90000"/>
              </a:lnSpc>
              <a:buFont typeface="Wingdings" pitchFamily="2" charset="2"/>
              <a:buAutoNum type="arabicPeriod"/>
            </a:pPr>
            <a:r>
              <a:rPr lang="fr-FR" sz="2200"/>
              <a:t>  </a:t>
            </a:r>
            <a:r>
              <a:rPr lang="fr-FR" sz="2200">
                <a:solidFill>
                  <a:schemeClr val="accent2"/>
                </a:solidFill>
              </a:rPr>
              <a:t>Le niveau atomique</a:t>
            </a:r>
            <a:r>
              <a:rPr lang="fr-FR" sz="2200"/>
              <a:t>, où l’interaction électromagnétique lie les électrons au noyau selon les règles de la mécanique quantique (règle de Klechkowski, règle de Hund, principe d’exclusion de Pauli)</a:t>
            </a:r>
          </a:p>
          <a:p>
            <a:pPr marL="669925" lvl="1" indent="-7938" defTabSz="320675">
              <a:lnSpc>
                <a:spcPct val="90000"/>
              </a:lnSpc>
              <a:buFont typeface="Wingdings" pitchFamily="2" charset="2"/>
              <a:buAutoNum type="arabicPeriod"/>
            </a:pPr>
            <a:r>
              <a:rPr lang="fr-FR" sz="2200"/>
              <a:t>  </a:t>
            </a:r>
            <a:r>
              <a:rPr lang="fr-FR" sz="2200">
                <a:solidFill>
                  <a:schemeClr val="accent2"/>
                </a:solidFill>
              </a:rPr>
              <a:t>Le niveau moléculaire</a:t>
            </a:r>
            <a:r>
              <a:rPr lang="fr-FR" sz="2200"/>
              <a:t>, où les atomes sont liés par des liaisons covalentes (électromagnétique) qui obéissent à la mécanique quantique (principe d’exclusion de Pauli, règle de l’octet)</a:t>
            </a:r>
          </a:p>
        </p:txBody>
      </p:sp>
      <p:pic>
        <p:nvPicPr>
          <p:cNvPr id="6861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038600"/>
            <a:ext cx="381000" cy="381000"/>
          </a:xfrm>
          <a:prstGeom prst="rect">
            <a:avLst/>
          </a:prstGeom>
          <a:solidFill>
            <a:schemeClr val="tx1"/>
          </a:solidFill>
          <a:ln w="12700">
            <a:solidFill>
              <a:schemeClr val="hlink"/>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8613" name="Text Box 5"/>
          <p:cNvSpPr txBox="1">
            <a:spLocks noChangeArrowheads="1"/>
          </p:cNvSpPr>
          <p:nvPr/>
        </p:nvSpPr>
        <p:spPr bwMode="auto">
          <a:xfrm>
            <a:off x="381000" y="5684838"/>
            <a:ext cx="8763000" cy="1096962"/>
          </a:xfrm>
          <a:prstGeom prst="rect">
            <a:avLst/>
          </a:prstGeom>
          <a:solidFill>
            <a:schemeClr val="accent1"/>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sz="2200"/>
              <a:t>Après avoir rappelé les principes qui conduisent aux entités (molécules, ions) nous envisagerons les interactions qui les lient pour constituer les phases condensées moléculaires</a:t>
            </a:r>
            <a:r>
              <a:rPr lang="fr-FR" sz="2200" b="1"/>
              <a:t>    </a:t>
            </a:r>
          </a:p>
        </p:txBody>
      </p:sp>
      <p:sp>
        <p:nvSpPr>
          <p:cNvPr id="68614" name="Text Box 6"/>
          <p:cNvSpPr txBox="1">
            <a:spLocks noChangeArrowheads="1"/>
          </p:cNvSpPr>
          <p:nvPr/>
        </p:nvSpPr>
        <p:spPr bwMode="auto">
          <a:xfrm>
            <a:off x="228600" y="3886200"/>
            <a:ext cx="8686800"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190500" indent="3175">
              <a:defRPr sz="2400">
                <a:solidFill>
                  <a:schemeClr val="tx1"/>
                </a:solidFill>
                <a:latin typeface="Times New Roman" pitchFamily="18" charset="0"/>
              </a:defRPr>
            </a:lvl2pPr>
            <a:lvl3pPr marL="1771650" indent="-457200">
              <a:defRPr sz="2400">
                <a:solidFill>
                  <a:schemeClr val="tx1"/>
                </a:solidFill>
                <a:latin typeface="Times New Roman" pitchFamily="18" charset="0"/>
              </a:defRPr>
            </a:lvl3pPr>
            <a:lvl4pPr marL="2419350" indent="-457200">
              <a:defRPr sz="2400">
                <a:solidFill>
                  <a:schemeClr val="tx1"/>
                </a:solidFill>
                <a:latin typeface="Times New Roman" pitchFamily="18" charset="0"/>
              </a:defRPr>
            </a:lvl4pPr>
            <a:lvl5pPr marL="3067050" indent="-457200">
              <a:defRPr sz="2400">
                <a:solidFill>
                  <a:schemeClr val="tx1"/>
                </a:solidFill>
                <a:latin typeface="Times New Roman" pitchFamily="18" charset="0"/>
              </a:defRPr>
            </a:lvl5pPr>
            <a:lvl6pPr marL="3524250" indent="-457200" fontAlgn="base">
              <a:spcBef>
                <a:spcPct val="0"/>
              </a:spcBef>
              <a:spcAft>
                <a:spcPct val="0"/>
              </a:spcAft>
              <a:defRPr sz="2400">
                <a:solidFill>
                  <a:schemeClr val="tx1"/>
                </a:solidFill>
                <a:latin typeface="Times New Roman" pitchFamily="18" charset="0"/>
              </a:defRPr>
            </a:lvl6pPr>
            <a:lvl7pPr marL="3981450" indent="-457200" fontAlgn="base">
              <a:spcBef>
                <a:spcPct val="0"/>
              </a:spcBef>
              <a:spcAft>
                <a:spcPct val="0"/>
              </a:spcAft>
              <a:defRPr sz="2400">
                <a:solidFill>
                  <a:schemeClr val="tx1"/>
                </a:solidFill>
                <a:latin typeface="Times New Roman" pitchFamily="18" charset="0"/>
              </a:defRPr>
            </a:lvl7pPr>
            <a:lvl8pPr marL="4438650" indent="-457200" fontAlgn="base">
              <a:spcBef>
                <a:spcPct val="0"/>
              </a:spcBef>
              <a:spcAft>
                <a:spcPct val="0"/>
              </a:spcAft>
              <a:defRPr sz="2400">
                <a:solidFill>
                  <a:schemeClr val="tx1"/>
                </a:solidFill>
                <a:latin typeface="Times New Roman" pitchFamily="18" charset="0"/>
              </a:defRPr>
            </a:lvl8pPr>
            <a:lvl9pPr marL="4895850" indent="-457200" fontAlgn="base">
              <a:spcBef>
                <a:spcPct val="0"/>
              </a:spcBef>
              <a:spcAft>
                <a:spcPct val="0"/>
              </a:spcAft>
              <a:defRPr sz="2400">
                <a:solidFill>
                  <a:schemeClr val="tx1"/>
                </a:solidFill>
                <a:latin typeface="Times New Roman" pitchFamily="18" charset="0"/>
              </a:defRPr>
            </a:lvl9pPr>
          </a:lstStyle>
          <a:p>
            <a:pPr lvl="1">
              <a:lnSpc>
                <a:spcPct val="90000"/>
              </a:lnSpc>
              <a:spcBef>
                <a:spcPct val="20000"/>
              </a:spcBef>
              <a:buClr>
                <a:schemeClr val="tx1"/>
              </a:buClr>
              <a:buFont typeface="Wingdings" pitchFamily="2" charset="2"/>
              <a:buNone/>
            </a:pPr>
            <a:r>
              <a:rPr lang="fr-FR" sz="2200"/>
              <a:t>La liaison covalente peut s’étendre à tout un cristal et donner                  naissance aux solides covalents (diamants), ioniques et métalliques</a:t>
            </a:r>
            <a:endParaRPr lang="fr-FR" sz="2800"/>
          </a:p>
        </p:txBody>
      </p:sp>
      <p:sp>
        <p:nvSpPr>
          <p:cNvPr id="68615" name="Text Box 7"/>
          <p:cNvSpPr txBox="1">
            <a:spLocks noChangeArrowheads="1"/>
          </p:cNvSpPr>
          <p:nvPr/>
        </p:nvSpPr>
        <p:spPr bwMode="auto">
          <a:xfrm>
            <a:off x="-228600" y="4572000"/>
            <a:ext cx="9144000" cy="1331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New Roman" pitchFamily="18" charset="0"/>
              </a:defRPr>
            </a:lvl1pPr>
            <a:lvl2pPr marL="647700">
              <a:defRPr sz="2400">
                <a:solidFill>
                  <a:schemeClr val="tx1"/>
                </a:solidFill>
                <a:latin typeface="Times New Roman" pitchFamily="18" charset="0"/>
              </a:defRPr>
            </a:lvl2pPr>
            <a:lvl3pPr marL="1689100" indent="-457200">
              <a:defRPr sz="2400">
                <a:solidFill>
                  <a:schemeClr val="tx1"/>
                </a:solidFill>
                <a:latin typeface="Times New Roman" pitchFamily="18" charset="0"/>
              </a:defRPr>
            </a:lvl3pPr>
            <a:lvl4pPr marL="2336800" indent="-457200">
              <a:defRPr sz="2400">
                <a:solidFill>
                  <a:schemeClr val="tx1"/>
                </a:solidFill>
                <a:latin typeface="Times New Roman" pitchFamily="18" charset="0"/>
              </a:defRPr>
            </a:lvl4pPr>
            <a:lvl5pPr marL="2984500" indent="-457200">
              <a:defRPr sz="2400">
                <a:solidFill>
                  <a:schemeClr val="tx1"/>
                </a:solidFill>
                <a:latin typeface="Times New Roman" pitchFamily="18" charset="0"/>
              </a:defRPr>
            </a:lvl5pPr>
            <a:lvl6pPr marL="3441700" indent="-457200" fontAlgn="base">
              <a:spcBef>
                <a:spcPct val="0"/>
              </a:spcBef>
              <a:spcAft>
                <a:spcPct val="0"/>
              </a:spcAft>
              <a:defRPr sz="2400">
                <a:solidFill>
                  <a:schemeClr val="tx1"/>
                </a:solidFill>
                <a:latin typeface="Times New Roman" pitchFamily="18" charset="0"/>
              </a:defRPr>
            </a:lvl6pPr>
            <a:lvl7pPr marL="3898900" indent="-457200" fontAlgn="base">
              <a:spcBef>
                <a:spcPct val="0"/>
              </a:spcBef>
              <a:spcAft>
                <a:spcPct val="0"/>
              </a:spcAft>
              <a:defRPr sz="2400">
                <a:solidFill>
                  <a:schemeClr val="tx1"/>
                </a:solidFill>
                <a:latin typeface="Times New Roman" pitchFamily="18" charset="0"/>
              </a:defRPr>
            </a:lvl7pPr>
            <a:lvl8pPr marL="4356100" indent="-457200" fontAlgn="base">
              <a:spcBef>
                <a:spcPct val="0"/>
              </a:spcBef>
              <a:spcAft>
                <a:spcPct val="0"/>
              </a:spcAft>
              <a:defRPr sz="2400">
                <a:solidFill>
                  <a:schemeClr val="tx1"/>
                </a:solidFill>
                <a:latin typeface="Times New Roman" pitchFamily="18" charset="0"/>
              </a:defRPr>
            </a:lvl8pPr>
            <a:lvl9pPr marL="4813300" indent="-457200" fontAlgn="base">
              <a:spcBef>
                <a:spcPct val="0"/>
              </a:spcBef>
              <a:spcAft>
                <a:spcPct val="0"/>
              </a:spcAft>
              <a:defRPr sz="2400">
                <a:solidFill>
                  <a:schemeClr val="tx1"/>
                </a:solidFill>
                <a:latin typeface="Times New Roman" pitchFamily="18" charset="0"/>
              </a:defRPr>
            </a:lvl9pPr>
          </a:lstStyle>
          <a:p>
            <a:pPr lvl="1">
              <a:lnSpc>
                <a:spcPct val="90000"/>
              </a:lnSpc>
              <a:spcBef>
                <a:spcPct val="20000"/>
              </a:spcBef>
              <a:buClr>
                <a:schemeClr val="tx1"/>
              </a:buClr>
              <a:buFont typeface="Wingdings" pitchFamily="2" charset="2"/>
              <a:buAutoNum type="arabicPeriod" startAt="4"/>
            </a:pPr>
            <a:r>
              <a:rPr lang="fr-FR" sz="2200"/>
              <a:t> Le niveau des phases condensées (liquides et solides moléculaires), où la cohésion est assurée par des interactions électromagnétiques moins énergétiques et non soumises aux règles d’exclusion</a:t>
            </a:r>
          </a:p>
          <a:p>
            <a:endParaRPr lang="fr-FR" sz="2200"/>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8611">
                                            <p:txEl>
                                              <p:pRg st="0" end="0"/>
                                            </p:txEl>
                                          </p:spTgt>
                                        </p:tgtEl>
                                        <p:attrNameLst>
                                          <p:attrName>style.visibility</p:attrName>
                                        </p:attrNameLst>
                                      </p:cBhvr>
                                      <p:to>
                                        <p:strVal val="visible"/>
                                      </p:to>
                                    </p:set>
                                    <p:anim calcmode="lin" valueType="num">
                                      <p:cBhvr>
                                        <p:cTn id="7" dur="500" fill="hold"/>
                                        <p:tgtEl>
                                          <p:spTgt spid="6861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8611">
                                            <p:txEl>
                                              <p:pRg st="0" end="0"/>
                                            </p:txEl>
                                          </p:spTgt>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68611">
                                            <p:txEl>
                                              <p:pRg st="2" end="2"/>
                                            </p:txEl>
                                          </p:spTgt>
                                        </p:tgtEl>
                                        <p:attrNameLst>
                                          <p:attrName>style.visibility</p:attrName>
                                        </p:attrNameLst>
                                      </p:cBhvr>
                                      <p:to>
                                        <p:strVal val="visible"/>
                                      </p:to>
                                    </p:set>
                                    <p:anim calcmode="lin" valueType="num">
                                      <p:cBhvr>
                                        <p:cTn id="11" dur="500" fill="hold"/>
                                        <p:tgtEl>
                                          <p:spTgt spid="68611">
                                            <p:txEl>
                                              <p:pRg st="2" end="2"/>
                                            </p:txEl>
                                          </p:spTgt>
                                        </p:tgtEl>
                                        <p:attrNameLst>
                                          <p:attrName>ppt_w</p:attrName>
                                        </p:attrNameLst>
                                      </p:cBhvr>
                                      <p:tavLst>
                                        <p:tav tm="0">
                                          <p:val>
                                            <p:fltVal val="0"/>
                                          </p:val>
                                        </p:tav>
                                        <p:tav tm="100000">
                                          <p:val>
                                            <p:strVal val="#ppt_w"/>
                                          </p:val>
                                        </p:tav>
                                      </p:tavLst>
                                    </p:anim>
                                    <p:anim calcmode="lin" valueType="num">
                                      <p:cBhvr>
                                        <p:cTn id="12" dur="500" fill="hold"/>
                                        <p:tgtEl>
                                          <p:spTgt spid="68611">
                                            <p:txEl>
                                              <p:pRg st="2" end="2"/>
                                            </p:txEl>
                                          </p:spTgt>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68611">
                                            <p:txEl>
                                              <p:pRg st="3" end="3"/>
                                            </p:txEl>
                                          </p:spTgt>
                                        </p:tgtEl>
                                        <p:attrNameLst>
                                          <p:attrName>style.visibility</p:attrName>
                                        </p:attrNameLst>
                                      </p:cBhvr>
                                      <p:to>
                                        <p:strVal val="visible"/>
                                      </p:to>
                                    </p:set>
                                    <p:anim calcmode="lin" valueType="num">
                                      <p:cBhvr>
                                        <p:cTn id="15" dur="500" fill="hold"/>
                                        <p:tgtEl>
                                          <p:spTgt spid="68611">
                                            <p:txEl>
                                              <p:pRg st="3" end="3"/>
                                            </p:txEl>
                                          </p:spTgt>
                                        </p:tgtEl>
                                        <p:attrNameLst>
                                          <p:attrName>ppt_w</p:attrName>
                                        </p:attrNameLst>
                                      </p:cBhvr>
                                      <p:tavLst>
                                        <p:tav tm="0">
                                          <p:val>
                                            <p:fltVal val="0"/>
                                          </p:val>
                                        </p:tav>
                                        <p:tav tm="100000">
                                          <p:val>
                                            <p:strVal val="#ppt_w"/>
                                          </p:val>
                                        </p:tav>
                                      </p:tavLst>
                                    </p:anim>
                                    <p:anim calcmode="lin" valueType="num">
                                      <p:cBhvr>
                                        <p:cTn id="16" dur="500" fill="hold"/>
                                        <p:tgtEl>
                                          <p:spTgt spid="68611">
                                            <p:txEl>
                                              <p:pRg st="3" end="3"/>
                                            </p:txEl>
                                          </p:spTgt>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childTnLst>
                                    <p:set>
                                      <p:cBhvr>
                                        <p:cTn id="18" dur="1" fill="hold">
                                          <p:stCondLst>
                                            <p:cond delay="0"/>
                                          </p:stCondLst>
                                        </p:cTn>
                                        <p:tgtEl>
                                          <p:spTgt spid="68611">
                                            <p:txEl>
                                              <p:pRg st="4" end="4"/>
                                            </p:txEl>
                                          </p:spTgt>
                                        </p:tgtEl>
                                        <p:attrNameLst>
                                          <p:attrName>style.visibility</p:attrName>
                                        </p:attrNameLst>
                                      </p:cBhvr>
                                      <p:to>
                                        <p:strVal val="visible"/>
                                      </p:to>
                                    </p:set>
                                    <p:anim calcmode="lin" valueType="num">
                                      <p:cBhvr>
                                        <p:cTn id="19" dur="500" fill="hold"/>
                                        <p:tgtEl>
                                          <p:spTgt spid="68611">
                                            <p:txEl>
                                              <p:pRg st="4" end="4"/>
                                            </p:txEl>
                                          </p:spTgt>
                                        </p:tgtEl>
                                        <p:attrNameLst>
                                          <p:attrName>ppt_w</p:attrName>
                                        </p:attrNameLst>
                                      </p:cBhvr>
                                      <p:tavLst>
                                        <p:tav tm="0">
                                          <p:val>
                                            <p:fltVal val="0"/>
                                          </p:val>
                                        </p:tav>
                                        <p:tav tm="100000">
                                          <p:val>
                                            <p:strVal val="#ppt_w"/>
                                          </p:val>
                                        </p:tav>
                                      </p:tavLst>
                                    </p:anim>
                                    <p:anim calcmode="lin" valueType="num">
                                      <p:cBhvr>
                                        <p:cTn id="20" dur="500" fill="hold"/>
                                        <p:tgtEl>
                                          <p:spTgt spid="68611">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68612"/>
                                        </p:tgtEl>
                                        <p:attrNameLst>
                                          <p:attrName>style.visibility</p:attrName>
                                        </p:attrNameLst>
                                      </p:cBhvr>
                                      <p:to>
                                        <p:strVal val="visible"/>
                                      </p:to>
                                    </p:set>
                                    <p:anim calcmode="lin" valueType="num">
                                      <p:cBhvr additive="base">
                                        <p:cTn id="25" dur="500" fill="hold"/>
                                        <p:tgtEl>
                                          <p:spTgt spid="68612"/>
                                        </p:tgtEl>
                                        <p:attrNameLst>
                                          <p:attrName>ppt_x</p:attrName>
                                        </p:attrNameLst>
                                      </p:cBhvr>
                                      <p:tavLst>
                                        <p:tav tm="0">
                                          <p:val>
                                            <p:strVal val="0-#ppt_w/2"/>
                                          </p:val>
                                        </p:tav>
                                        <p:tav tm="100000">
                                          <p:val>
                                            <p:strVal val="#ppt_x"/>
                                          </p:val>
                                        </p:tav>
                                      </p:tavLst>
                                    </p:anim>
                                    <p:anim calcmode="lin" valueType="num">
                                      <p:cBhvr additive="base">
                                        <p:cTn id="26" dur="500" fill="hold"/>
                                        <p:tgtEl>
                                          <p:spTgt spid="68612"/>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68614"/>
                                        </p:tgtEl>
                                        <p:attrNameLst>
                                          <p:attrName>style.visibility</p:attrName>
                                        </p:attrNameLst>
                                      </p:cBhvr>
                                      <p:to>
                                        <p:strVal val="visible"/>
                                      </p:to>
                                    </p:set>
                                    <p:anim calcmode="lin" valueType="num">
                                      <p:cBhvr>
                                        <p:cTn id="31" dur="500" fill="hold"/>
                                        <p:tgtEl>
                                          <p:spTgt spid="68614"/>
                                        </p:tgtEl>
                                        <p:attrNameLst>
                                          <p:attrName>ppt_w</p:attrName>
                                        </p:attrNameLst>
                                      </p:cBhvr>
                                      <p:tavLst>
                                        <p:tav tm="0">
                                          <p:val>
                                            <p:fltVal val="0"/>
                                          </p:val>
                                        </p:tav>
                                        <p:tav tm="100000">
                                          <p:val>
                                            <p:strVal val="#ppt_w"/>
                                          </p:val>
                                        </p:tav>
                                      </p:tavLst>
                                    </p:anim>
                                    <p:anim calcmode="lin" valueType="num">
                                      <p:cBhvr>
                                        <p:cTn id="32" dur="500" fill="hold"/>
                                        <p:tgtEl>
                                          <p:spTgt spid="68614"/>
                                        </p:tgtEl>
                                        <p:attrNameLst>
                                          <p:attrName>ppt_h</p:attrName>
                                        </p:attrNameLst>
                                      </p:cBhvr>
                                      <p:tavLst>
                                        <p:tav tm="0">
                                          <p:val>
                                            <p:fltVal val="0"/>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68615"/>
                                        </p:tgtEl>
                                        <p:attrNameLst>
                                          <p:attrName>style.visibility</p:attrName>
                                        </p:attrNameLst>
                                      </p:cBhvr>
                                      <p:to>
                                        <p:strVal val="visible"/>
                                      </p:to>
                                    </p:set>
                                    <p:anim calcmode="lin" valueType="num">
                                      <p:cBhvr>
                                        <p:cTn id="37" dur="500" fill="hold"/>
                                        <p:tgtEl>
                                          <p:spTgt spid="68615"/>
                                        </p:tgtEl>
                                        <p:attrNameLst>
                                          <p:attrName>ppt_w</p:attrName>
                                        </p:attrNameLst>
                                      </p:cBhvr>
                                      <p:tavLst>
                                        <p:tav tm="0">
                                          <p:val>
                                            <p:fltVal val="0"/>
                                          </p:val>
                                        </p:tav>
                                        <p:tav tm="100000">
                                          <p:val>
                                            <p:strVal val="#ppt_w"/>
                                          </p:val>
                                        </p:tav>
                                      </p:tavLst>
                                    </p:anim>
                                    <p:anim calcmode="lin" valueType="num">
                                      <p:cBhvr>
                                        <p:cTn id="38" dur="500" fill="hold"/>
                                        <p:tgtEl>
                                          <p:spTgt spid="68615"/>
                                        </p:tgtEl>
                                        <p:attrNameLst>
                                          <p:attrName>ppt_h</p:attrName>
                                        </p:attrNameLst>
                                      </p:cBhvr>
                                      <p:tavLst>
                                        <p:tav tm="0">
                                          <p:val>
                                            <p:fltVal val="0"/>
                                          </p:val>
                                        </p:tav>
                                        <p:tav tm="100000">
                                          <p:val>
                                            <p:strVal val="#ppt_h"/>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3" presetClass="entr" presetSubtype="16" fill="hold" grpId="0" nodeType="clickEffect">
                                  <p:stCondLst>
                                    <p:cond delay="0"/>
                                  </p:stCondLst>
                                  <p:childTnLst>
                                    <p:set>
                                      <p:cBhvr>
                                        <p:cTn id="42" dur="1" fill="hold">
                                          <p:stCondLst>
                                            <p:cond delay="0"/>
                                          </p:stCondLst>
                                        </p:cTn>
                                        <p:tgtEl>
                                          <p:spTgt spid="68613"/>
                                        </p:tgtEl>
                                        <p:attrNameLst>
                                          <p:attrName>style.visibility</p:attrName>
                                        </p:attrNameLst>
                                      </p:cBhvr>
                                      <p:to>
                                        <p:strVal val="visible"/>
                                      </p:to>
                                    </p:set>
                                    <p:anim calcmode="lin" valueType="num">
                                      <p:cBhvr>
                                        <p:cTn id="43" dur="500" fill="hold"/>
                                        <p:tgtEl>
                                          <p:spTgt spid="68613"/>
                                        </p:tgtEl>
                                        <p:attrNameLst>
                                          <p:attrName>ppt_w</p:attrName>
                                        </p:attrNameLst>
                                      </p:cBhvr>
                                      <p:tavLst>
                                        <p:tav tm="0">
                                          <p:val>
                                            <p:fltVal val="0"/>
                                          </p:val>
                                        </p:tav>
                                        <p:tav tm="100000">
                                          <p:val>
                                            <p:strVal val="#ppt_w"/>
                                          </p:val>
                                        </p:tav>
                                      </p:tavLst>
                                    </p:anim>
                                    <p:anim calcmode="lin" valueType="num">
                                      <p:cBhvr>
                                        <p:cTn id="44" dur="500" fill="hold"/>
                                        <p:tgtEl>
                                          <p:spTgt spid="6861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build="p" autoUpdateAnimBg="0"/>
      <p:bldP spid="68613" grpId="0" animBg="1" autoUpdateAnimBg="0"/>
      <p:bldP spid="68614" grpId="0" autoUpdateAnimBg="0"/>
      <p:bldP spid="68615" grpId="0" autoUpdateAnimBg="0"/>
    </p:bldLst>
  </p:timing>
</p:sld>
</file>

<file path=ppt/slides/slide9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1371600" y="-76200"/>
            <a:ext cx="6705600" cy="914400"/>
          </a:xfrm>
        </p:spPr>
        <p:txBody>
          <a:bodyPr/>
          <a:lstStyle/>
          <a:p>
            <a:r>
              <a:rPr lang="fr-FR" sz="4000">
                <a:solidFill>
                  <a:schemeClr val="accent2"/>
                </a:solidFill>
              </a:rPr>
              <a:t>La liaison chimique</a:t>
            </a:r>
          </a:p>
        </p:txBody>
      </p:sp>
      <p:sp>
        <p:nvSpPr>
          <p:cNvPr id="69635" name="Text Box 3"/>
          <p:cNvSpPr txBox="1">
            <a:spLocks noChangeArrowheads="1"/>
          </p:cNvSpPr>
          <p:nvPr/>
        </p:nvSpPr>
        <p:spPr bwMode="auto">
          <a:xfrm>
            <a:off x="1066800" y="3429000"/>
            <a:ext cx="7467600" cy="297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90000"/>
              </a:lnSpc>
              <a:spcBef>
                <a:spcPct val="20000"/>
              </a:spcBef>
              <a:buClr>
                <a:schemeClr val="tx2"/>
              </a:buClr>
              <a:buSzPct val="75000"/>
              <a:buFont typeface="Wingdings" pitchFamily="2" charset="2"/>
              <a:buChar char="l"/>
            </a:pPr>
            <a:r>
              <a:rPr lang="fr-FR" sz="3000" b="1">
                <a:solidFill>
                  <a:schemeClr val="accent2"/>
                </a:solidFill>
              </a:rPr>
              <a:t> </a:t>
            </a:r>
            <a:r>
              <a:rPr lang="fr-FR" sz="3000">
                <a:solidFill>
                  <a:schemeClr val="accent2"/>
                </a:solidFill>
              </a:rPr>
              <a:t>Son caractère spécifique</a:t>
            </a:r>
            <a:r>
              <a:rPr lang="fr-FR" sz="3000"/>
              <a:t> : selon sa nature et l’énergie mise en jeu, elle conditionne les réactions chimiques (liaisons covalente, ionique et métallique) ou les propriétés physiques de la matière et certaines propriétés des molécules biochimiques (interactions ions-dipôle et dipôle-dipôle) </a:t>
            </a:r>
            <a:endParaRPr lang="fr-FR" sz="2800"/>
          </a:p>
        </p:txBody>
      </p:sp>
      <p:sp>
        <p:nvSpPr>
          <p:cNvPr id="69636" name="Text Box 4"/>
          <p:cNvSpPr txBox="1">
            <a:spLocks noChangeArrowheads="1"/>
          </p:cNvSpPr>
          <p:nvPr/>
        </p:nvSpPr>
        <p:spPr bwMode="auto">
          <a:xfrm>
            <a:off x="1066800" y="1295400"/>
            <a:ext cx="7467600"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Clr>
                <a:schemeClr val="tx2"/>
              </a:buClr>
              <a:buSzPct val="170000"/>
              <a:buFontTx/>
              <a:buChar char="•"/>
            </a:pPr>
            <a:r>
              <a:rPr lang="fr-FR" sz="3000" b="1">
                <a:solidFill>
                  <a:schemeClr val="accent2"/>
                </a:solidFill>
              </a:rPr>
              <a:t> </a:t>
            </a:r>
            <a:r>
              <a:rPr lang="fr-FR" sz="3000">
                <a:solidFill>
                  <a:schemeClr val="accent2"/>
                </a:solidFill>
              </a:rPr>
              <a:t>Son caractère universel</a:t>
            </a:r>
            <a:r>
              <a:rPr lang="fr-FR" sz="3000"/>
              <a:t> : elle repose sur l’interaction électromagnétique et résulte donc des attractions (surtout) et répulsions (beaucoup moins) entre charges électriques</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9636"/>
                                        </p:tgtEl>
                                        <p:attrNameLst>
                                          <p:attrName>style.visibility</p:attrName>
                                        </p:attrNameLst>
                                      </p:cBhvr>
                                      <p:to>
                                        <p:strVal val="visible"/>
                                      </p:to>
                                    </p:set>
                                    <p:animEffect transition="in" filter="dissolve">
                                      <p:cBhvr>
                                        <p:cTn id="7" dur="500"/>
                                        <p:tgtEl>
                                          <p:spTgt spid="6963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9635"/>
                                        </p:tgtEl>
                                        <p:attrNameLst>
                                          <p:attrName>style.visibility</p:attrName>
                                        </p:attrNameLst>
                                      </p:cBhvr>
                                      <p:to>
                                        <p:strVal val="visible"/>
                                      </p:to>
                                    </p:set>
                                    <p:animEffect transition="in" filter="dissolve">
                                      <p:cBhvr>
                                        <p:cTn id="12" dur="500"/>
                                        <p:tgtEl>
                                          <p:spTgt spid="696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5" grpId="0" autoUpdateAnimBg="0"/>
      <p:bldP spid="69636" grpId="0" autoUpdateAnimBg="0"/>
    </p:bldLst>
  </p:timing>
</p:sld>
</file>

<file path=ppt/theme/theme1.xml><?xml version="1.0" encoding="utf-8"?>
<a:theme xmlns:a="http://schemas.openxmlformats.org/drawingml/2006/main" name="Modèle par défaut">
  <a:themeElements>
    <a:clrScheme name="Modèle par défaut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dèle par défau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dèle par défau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dèle par défau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1231</TotalTime>
  <Words>6181</Words>
  <Application>Microsoft Office PowerPoint</Application>
  <PresentationFormat>Affichage à l'écran (4:3)</PresentationFormat>
  <Paragraphs>1395</Paragraphs>
  <Slides>143</Slides>
  <Notes>5</Notes>
  <HiddenSlides>0</HiddenSlides>
  <MMClips>0</MMClips>
  <ScaleCrop>false</ScaleCrop>
  <HeadingPairs>
    <vt:vector size="8" baseType="variant">
      <vt:variant>
        <vt:lpstr>Polices utilisées</vt:lpstr>
      </vt:variant>
      <vt:variant>
        <vt:i4>8</vt:i4>
      </vt:variant>
      <vt:variant>
        <vt:lpstr>Thème</vt:lpstr>
      </vt:variant>
      <vt:variant>
        <vt:i4>1</vt:i4>
      </vt:variant>
      <vt:variant>
        <vt:lpstr>Serveurs OLE incorporés</vt:lpstr>
      </vt:variant>
      <vt:variant>
        <vt:i4>6</vt:i4>
      </vt:variant>
      <vt:variant>
        <vt:lpstr>Titres des diapositives</vt:lpstr>
      </vt:variant>
      <vt:variant>
        <vt:i4>143</vt:i4>
      </vt:variant>
    </vt:vector>
  </HeadingPairs>
  <TitlesOfParts>
    <vt:vector size="158" baseType="lpstr">
      <vt:lpstr>Times New Roman</vt:lpstr>
      <vt:lpstr>Verdana</vt:lpstr>
      <vt:lpstr>Arial</vt:lpstr>
      <vt:lpstr>Symbol</vt:lpstr>
      <vt:lpstr>굴림</vt:lpstr>
      <vt:lpstr>Wingdings</vt:lpstr>
      <vt:lpstr>Comic Sans MS</vt:lpstr>
      <vt:lpstr>Arial Narrow</vt:lpstr>
      <vt:lpstr>Modèle par défaut</vt:lpstr>
      <vt:lpstr>MathType 5.0 Equation</vt:lpstr>
      <vt:lpstr>Microsoft Equation 3.0</vt:lpstr>
      <vt:lpstr>CS ChemDraw Drawing</vt:lpstr>
      <vt:lpstr>Photo Microsoft Photo Editor 3.0</vt:lpstr>
      <vt:lpstr>Image Microsoft Word</vt:lpstr>
      <vt:lpstr>ISIS/Draw Sketch</vt:lpstr>
      <vt:lpstr>Mécanique quantique et chimie, bases des nanotechnologies </vt:lpstr>
      <vt:lpstr>Les nombres quantiques</vt:lpstr>
      <vt:lpstr>Nombre quantique principal n (quantification de l’énergie)</vt:lpstr>
      <vt:lpstr>Nombre quantique secondaire l (quantification du moment cinétique orbital)</vt:lpstr>
      <vt:lpstr>Nombre quantique magnétique ml (quantification de la projection sur z du moment cinétique orbital)</vt:lpstr>
      <vt:lpstr>Nombre quantique de spin s (paramètre purement quantique)</vt:lpstr>
      <vt:lpstr>Dénombrement</vt:lpstr>
      <vt:lpstr>Couches et sous couches</vt:lpstr>
      <vt:lpstr>Structure électronique des atomes</vt:lpstr>
      <vt:lpstr>Présentation PowerPoint</vt:lpstr>
      <vt:lpstr>Structure électronique des atomes Règle d’édification des niveaux électroniques</vt:lpstr>
      <vt:lpstr>Règle de Klechowski</vt:lpstr>
      <vt:lpstr>Règle de Klechowski</vt:lpstr>
      <vt:lpstr>Cases quantiques</vt:lpstr>
      <vt:lpstr>Exemple</vt:lpstr>
      <vt:lpstr>Présentation PowerPoint</vt:lpstr>
      <vt:lpstr>Présentation PowerPoint</vt:lpstr>
      <vt:lpstr>Présentation PowerPoint</vt:lpstr>
      <vt:lpstr>Présentation PowerPoint</vt:lpstr>
      <vt:lpstr>Présentation PowerPoint</vt:lpstr>
      <vt:lpstr>Tableau périodique</vt:lpstr>
      <vt:lpstr>Tableau périodique (elt 112)</vt:lpstr>
      <vt:lpstr>Nouveaux éléments</vt:lpstr>
      <vt:lpstr>Nouveaux éléments</vt:lpstr>
      <vt:lpstr>Présentation PowerPoint</vt:lpstr>
      <vt:lpstr>Element 118 (ununoctium) ?</vt:lpstr>
      <vt:lpstr>Tableau périodique</vt:lpstr>
      <vt:lpstr>Tableau des nucléïdes</vt:lpstr>
      <vt:lpstr>Justification et représentation</vt:lpstr>
      <vt:lpstr>Résolution de l’équation de Schrödinger</vt:lpstr>
      <vt:lpstr>Présentation PowerPoint</vt:lpstr>
      <vt:lpstr>Présentation PowerPoint</vt:lpstr>
      <vt:lpstr>Présentation PowerPoint</vt:lpstr>
      <vt:lpstr>Exemple orbitale 1s (Hydrogène)</vt:lpstr>
      <vt:lpstr>Signification physique</vt:lpstr>
      <vt:lpstr>Rayon le plus probable</vt:lpstr>
      <vt:lpstr>Rayon le plus probable</vt:lpstr>
      <vt:lpstr>Fonction  pour les orbitales 1s, 2s, 3s, 2p, 3p </vt:lpstr>
      <vt:lpstr>Rayon le plus probable pour les orbitales 2s et 2p</vt:lpstr>
      <vt:lpstr>Dépendance angulaire (l = 0)</vt:lpstr>
      <vt:lpstr>Présentation PowerPoint</vt:lpstr>
      <vt:lpstr>Présentation PowerPoint</vt:lpstr>
      <vt:lpstr>Autres exemples</vt:lpstr>
      <vt:lpstr>Les interactions moléculaires</vt:lpstr>
      <vt:lpstr>Les niveaux de structuration de la matière</vt:lpstr>
      <vt:lpstr>La liaison chimique</vt:lpstr>
      <vt:lpstr>Les états physiques de la matière</vt:lpstr>
      <vt:lpstr>Les trois types de liaison interatomique</vt:lpstr>
      <vt:lpstr>La liaison covalente</vt:lpstr>
      <vt:lpstr>Présentation PowerPoint</vt:lpstr>
      <vt:lpstr>La liaison covalente</vt:lpstr>
      <vt:lpstr>La liaison covalente </vt:lpstr>
      <vt:lpstr>La liaison covalente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La liaison covalente multiple</vt:lpstr>
      <vt:lpstr>Polymère conducteur</vt:lpstr>
      <vt:lpstr>Présentation PowerPoint</vt:lpstr>
      <vt:lpstr>Présentation PowerPoint</vt:lpstr>
      <vt:lpstr>  Liaison covalente dans les solides</vt:lpstr>
      <vt:lpstr>Nanotube de carbone</vt:lpstr>
      <vt:lpstr>   Liaison métallique dans les solides</vt:lpstr>
      <vt:lpstr>Échelle d’électronégativité</vt:lpstr>
      <vt:lpstr>La liaison ionique</vt:lpstr>
      <vt:lpstr>La liaison ionique</vt:lpstr>
      <vt:lpstr>La liaison ionique</vt:lpstr>
      <vt:lpstr>Interactions ioniques dans les solides</vt:lpstr>
      <vt:lpstr>     Quelques structures cristallines</vt:lpstr>
      <vt:lpstr>Réseau cubique</vt:lpstr>
      <vt:lpstr> Quelques minéraux cristallisés ioniques</vt:lpstr>
      <vt:lpstr>Quelques minéraux cristallisés ioniques</vt:lpstr>
      <vt:lpstr>Polarité d’une molécule </vt:lpstr>
      <vt:lpstr>Polarité d’une molécule : moment dipolaire</vt:lpstr>
      <vt:lpstr>   Une molécule polaire : l’eau </vt:lpstr>
      <vt:lpstr>     Interaction charges-dipôles </vt:lpstr>
      <vt:lpstr>    Interaction ion-dipôle : solvatation</vt:lpstr>
      <vt:lpstr>    Interaction ion-dipôle : solvatation</vt:lpstr>
      <vt:lpstr>     Interactions entre dipôles</vt:lpstr>
      <vt:lpstr> Interaction dipôle-dipôle (Keesom)</vt:lpstr>
      <vt:lpstr>Interaction dipôle-dipôle  Liaison hydrogène</vt:lpstr>
      <vt:lpstr>« Liaison hydrogène » dans l’eau</vt:lpstr>
      <vt:lpstr>       Interaction dipôle-dipôle </vt:lpstr>
      <vt:lpstr> Interaction dipôle-dipôle</vt:lpstr>
      <vt:lpstr>Présentation PowerPoint</vt:lpstr>
      <vt:lpstr>Interaction dipôle-dipôle </vt:lpstr>
      <vt:lpstr>Interaction dipôle-dipôle en biologie</vt:lpstr>
      <vt:lpstr>Repliement des protéines</vt:lpstr>
      <vt:lpstr>Application : matériaux à empreintes moléculaires</vt:lpstr>
      <vt:lpstr>Interactions « enzyme-substrat »</vt:lpstr>
      <vt:lpstr>Interactions «anticorps-antigène»</vt:lpstr>
      <vt:lpstr>Présentation PowerPoint</vt:lpstr>
      <vt:lpstr>Annexes</vt:lpstr>
      <vt:lpstr>Les niveaux de structuration de la matière</vt:lpstr>
      <vt:lpstr>La liaison chimique</vt:lpstr>
      <vt:lpstr>Allure générale des interactions dans la matière</vt:lpstr>
      <vt:lpstr>Les états physiques de la matière :  un bras de fer entre agitation thermique et forces de cohésion </vt:lpstr>
      <vt:lpstr>La liaison covalente</vt:lpstr>
      <vt:lpstr>Qu’est-ce qui permet l’existence d’une goutte d’eau ? </vt:lpstr>
      <vt:lpstr>En chromatographie d’adsorption, ce sont des liaisons dipôle-dipôle qui retiennent les divers constituants du mélange sur la phase fixe ou les entraînent avec l’éluant.  Selon les importances relatives de ces liaisons, le constituant migre plus ou moins </vt:lpstr>
      <vt:lpstr>«Liaison hydrogène» et échange de protons</vt:lpstr>
      <vt:lpstr>Interaction dipôle-dipôle induit (Debye)</vt:lpstr>
      <vt:lpstr>  Interaction dipôle-dipôle induit</vt:lpstr>
      <vt:lpstr> Interaction dipôle instantané–   dipôle induit (London)</vt:lpstr>
      <vt:lpstr>Interaction dipôle instantané–   dipôle induit (cas des halogènes)</vt:lpstr>
      <vt:lpstr>Résumé des interactions entre dipôles </vt:lpstr>
      <vt:lpstr>Résumé des interactions en chimie</vt:lpstr>
      <vt:lpstr>Interprétation de l’hydrophobie </vt:lpstr>
      <vt:lpstr>Conséquences sur la miscibilité des alcools à l’eau (1)</vt:lpstr>
      <vt:lpstr>Conséquences sur la miscibilité des alcools à l’eau (2)</vt:lpstr>
      <vt:lpstr>Effets sur la température d’ébullition </vt:lpstr>
      <vt:lpstr>Conséquences sur la densité des liquides</vt:lpstr>
      <vt:lpstr>Résumé</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TRT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boudenot</dc:creator>
  <cp:lastModifiedBy>user</cp:lastModifiedBy>
  <cp:revision>87</cp:revision>
  <dcterms:created xsi:type="dcterms:W3CDTF">2004-05-01T17:22:51Z</dcterms:created>
  <dcterms:modified xsi:type="dcterms:W3CDTF">2019-06-14T11:30:20Z</dcterms:modified>
</cp:coreProperties>
</file>