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6" r:id="rId4"/>
    <p:sldId id="256" r:id="rId5"/>
    <p:sldId id="365" r:id="rId6"/>
    <p:sldId id="286" r:id="rId7"/>
    <p:sldId id="311" r:id="rId8"/>
    <p:sldId id="364" r:id="rId9"/>
    <p:sldId id="367" r:id="rId10"/>
    <p:sldId id="287" r:id="rId11"/>
    <p:sldId id="294" r:id="rId12"/>
    <p:sldId id="288" r:id="rId13"/>
    <p:sldId id="289" r:id="rId14"/>
    <p:sldId id="290" r:id="rId15"/>
    <p:sldId id="291" r:id="rId16"/>
    <p:sldId id="299" r:id="rId17"/>
    <p:sldId id="292" r:id="rId18"/>
    <p:sldId id="368" r:id="rId19"/>
    <p:sldId id="369" r:id="rId20"/>
    <p:sldId id="366" r:id="rId21"/>
    <p:sldId id="370" r:id="rId22"/>
    <p:sldId id="371" r:id="rId23"/>
    <p:sldId id="372" r:id="rId24"/>
    <p:sldId id="362" r:id="rId25"/>
    <p:sldId id="267" r:id="rId26"/>
    <p:sldId id="264" r:id="rId27"/>
    <p:sldId id="301" r:id="rId28"/>
    <p:sldId id="312" r:id="rId29"/>
    <p:sldId id="302" r:id="rId30"/>
    <p:sldId id="303" r:id="rId31"/>
    <p:sldId id="304" r:id="rId32"/>
    <p:sldId id="374" r:id="rId33"/>
    <p:sldId id="375" r:id="rId34"/>
    <p:sldId id="373" r:id="rId35"/>
    <p:sldId id="305" r:id="rId36"/>
    <p:sldId id="321" r:id="rId37"/>
    <p:sldId id="306" r:id="rId38"/>
    <p:sldId id="307" r:id="rId39"/>
    <p:sldId id="376" r:id="rId40"/>
    <p:sldId id="308" r:id="rId41"/>
    <p:sldId id="310" r:id="rId42"/>
    <p:sldId id="268" r:id="rId43"/>
    <p:sldId id="265" r:id="rId44"/>
    <p:sldId id="313" r:id="rId45"/>
    <p:sldId id="377" r:id="rId46"/>
    <p:sldId id="378" r:id="rId47"/>
    <p:sldId id="322" r:id="rId48"/>
    <p:sldId id="314" r:id="rId49"/>
    <p:sldId id="315" r:id="rId50"/>
    <p:sldId id="379" r:id="rId51"/>
    <p:sldId id="381" r:id="rId52"/>
    <p:sldId id="316" r:id="rId53"/>
    <p:sldId id="317" r:id="rId54"/>
    <p:sldId id="380" r:id="rId55"/>
    <p:sldId id="318" r:id="rId56"/>
    <p:sldId id="319" r:id="rId57"/>
    <p:sldId id="323" r:id="rId58"/>
    <p:sldId id="320" r:id="rId59"/>
    <p:sldId id="259" r:id="rId60"/>
    <p:sldId id="270" r:id="rId61"/>
    <p:sldId id="262" r:id="rId62"/>
    <p:sldId id="324" r:id="rId63"/>
    <p:sldId id="333" r:id="rId64"/>
    <p:sldId id="334" r:id="rId65"/>
    <p:sldId id="335" r:id="rId66"/>
    <p:sldId id="325" r:id="rId67"/>
    <p:sldId id="336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271" r:id="rId76"/>
    <p:sldId id="275" r:id="rId77"/>
    <p:sldId id="338" r:id="rId78"/>
    <p:sldId id="339" r:id="rId79"/>
    <p:sldId id="344" r:id="rId80"/>
    <p:sldId id="345" r:id="rId81"/>
    <p:sldId id="346" r:id="rId82"/>
    <p:sldId id="340" r:id="rId83"/>
    <p:sldId id="347" r:id="rId84"/>
    <p:sldId id="341" r:id="rId85"/>
    <p:sldId id="348" r:id="rId86"/>
    <p:sldId id="349" r:id="rId87"/>
    <p:sldId id="350" r:id="rId88"/>
    <p:sldId id="342" r:id="rId89"/>
    <p:sldId id="351" r:id="rId90"/>
    <p:sldId id="343" r:id="rId91"/>
    <p:sldId id="272" r:id="rId92"/>
    <p:sldId id="273" r:id="rId93"/>
    <p:sldId id="352" r:id="rId94"/>
    <p:sldId id="382" r:id="rId95"/>
    <p:sldId id="383" r:id="rId96"/>
    <p:sldId id="353" r:id="rId97"/>
    <p:sldId id="384" r:id="rId98"/>
    <p:sldId id="354" r:id="rId99"/>
    <p:sldId id="385" r:id="rId100"/>
    <p:sldId id="355" r:id="rId101"/>
    <p:sldId id="386" r:id="rId102"/>
    <p:sldId id="356" r:id="rId103"/>
    <p:sldId id="357" r:id="rId104"/>
    <p:sldId id="387" r:id="rId105"/>
    <p:sldId id="358" r:id="rId106"/>
    <p:sldId id="388" r:id="rId107"/>
    <p:sldId id="359" r:id="rId108"/>
    <p:sldId id="389" r:id="rId109"/>
    <p:sldId id="360" r:id="rId110"/>
    <p:sldId id="391" r:id="rId111"/>
    <p:sldId id="390" r:id="rId112"/>
    <p:sldId id="392" r:id="rId113"/>
    <p:sldId id="361" r:id="rId114"/>
    <p:sldId id="274" r:id="rId115"/>
    <p:sldId id="276" r:id="rId116"/>
    <p:sldId id="393" r:id="rId117"/>
    <p:sldId id="394" r:id="rId118"/>
    <p:sldId id="395" r:id="rId119"/>
    <p:sldId id="399" r:id="rId120"/>
    <p:sldId id="396" r:id="rId121"/>
    <p:sldId id="400" r:id="rId122"/>
    <p:sldId id="401" r:id="rId123"/>
    <p:sldId id="397" r:id="rId124"/>
    <p:sldId id="402" r:id="rId125"/>
    <p:sldId id="403" r:id="rId126"/>
    <p:sldId id="398" r:id="rId127"/>
    <p:sldId id="260" r:id="rId128"/>
    <p:sldId id="277" r:id="rId129"/>
    <p:sldId id="278" r:id="rId130"/>
    <p:sldId id="404" r:id="rId131"/>
    <p:sldId id="410" r:id="rId132"/>
    <p:sldId id="411" r:id="rId133"/>
    <p:sldId id="405" r:id="rId134"/>
    <p:sldId id="412" r:id="rId135"/>
    <p:sldId id="406" r:id="rId136"/>
    <p:sldId id="413" r:id="rId137"/>
    <p:sldId id="407" r:id="rId138"/>
    <p:sldId id="408" r:id="rId139"/>
    <p:sldId id="414" r:id="rId140"/>
    <p:sldId id="409" r:id="rId141"/>
    <p:sldId id="279" r:id="rId142"/>
    <p:sldId id="280" r:id="rId143"/>
    <p:sldId id="415" r:id="rId144"/>
    <p:sldId id="422" r:id="rId145"/>
    <p:sldId id="416" r:id="rId146"/>
    <p:sldId id="423" r:id="rId147"/>
    <p:sldId id="417" r:id="rId148"/>
    <p:sldId id="424" r:id="rId149"/>
    <p:sldId id="418" r:id="rId150"/>
    <p:sldId id="425" r:id="rId151"/>
    <p:sldId id="419" r:id="rId152"/>
    <p:sldId id="426" r:id="rId153"/>
    <p:sldId id="420" r:id="rId154"/>
    <p:sldId id="427" r:id="rId155"/>
    <p:sldId id="428" r:id="rId156"/>
    <p:sldId id="421" r:id="rId157"/>
    <p:sldId id="281" r:id="rId158"/>
    <p:sldId id="282" r:id="rId159"/>
    <p:sldId id="429" r:id="rId160"/>
    <p:sldId id="435" r:id="rId161"/>
    <p:sldId id="430" r:id="rId162"/>
    <p:sldId id="431" r:id="rId163"/>
    <p:sldId id="436" r:id="rId164"/>
    <p:sldId id="432" r:id="rId165"/>
    <p:sldId id="443" r:id="rId166"/>
    <p:sldId id="442" r:id="rId167"/>
    <p:sldId id="433" r:id="rId168"/>
    <p:sldId id="445" r:id="rId169"/>
    <p:sldId id="447" r:id="rId170"/>
    <p:sldId id="440" r:id="rId171"/>
    <p:sldId id="434" r:id="rId172"/>
    <p:sldId id="283" r:id="rId173"/>
    <p:sldId id="284" r:id="rId174"/>
    <p:sldId id="448" r:id="rId175"/>
    <p:sldId id="453" r:id="rId176"/>
    <p:sldId id="454" r:id="rId177"/>
    <p:sldId id="449" r:id="rId178"/>
    <p:sldId id="455" r:id="rId179"/>
    <p:sldId id="456" r:id="rId180"/>
    <p:sldId id="450" r:id="rId181"/>
    <p:sldId id="458" r:id="rId182"/>
    <p:sldId id="451" r:id="rId183"/>
    <p:sldId id="459" r:id="rId184"/>
    <p:sldId id="460" r:id="rId185"/>
    <p:sldId id="452" r:id="rId186"/>
    <p:sldId id="285" r:id="rId18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663300"/>
    <a:srgbClr val="6600FF"/>
    <a:srgbClr val="FF0000"/>
    <a:srgbClr val="00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5" autoAdjust="0"/>
    <p:restoredTop sz="94639" autoAdjust="0"/>
  </p:normalViewPr>
  <p:slideViewPr>
    <p:cSldViewPr>
      <p:cViewPr>
        <p:scale>
          <a:sx n="100" d="100"/>
          <a:sy n="100" d="100"/>
        </p:scale>
        <p:origin x="-1644" y="222"/>
      </p:cViewPr>
      <p:guideLst>
        <p:guide orient="horz" pos="1488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2A77A-402C-4E15-97EB-5BB48E64BE27}" type="slidenum">
              <a:rPr lang="fr-FR"/>
              <a:pPr>
                <a:defRPr/>
              </a:pPr>
              <a:t>‹N°›</a:t>
            </a:fld>
            <a:endParaRPr lang="fr-FR" sz="1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54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slide" Target="../slides/slid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705600"/>
            <a:ext cx="1905000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629400"/>
            <a:ext cx="1905000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87C69CC3-F044-4A16-86D8-2199BFF21A2C}" type="slidenum">
              <a:rPr lang="fr-FR"/>
              <a:pPr>
                <a:defRPr/>
              </a:pPr>
              <a:t>‹N°›</a:t>
            </a:fld>
            <a:endParaRPr lang="fr-FR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31" name="Picture 19" descr="wafer">
            <a:hlinkClick r:id="rId4" action="ppaction://hlinksldjump" tooltip="menu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324600"/>
            <a:ext cx="360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4" descr="atomium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6" t="13557" r="16733" b="13557"/>
          <a:stretch>
            <a:fillRect/>
          </a:stretch>
        </p:blipFill>
        <p:spPr bwMode="auto">
          <a:xfrm>
            <a:off x="8534400" y="6324600"/>
            <a:ext cx="427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rtl="0" fontAlgn="base">
        <a:spcBef>
          <a:spcPct val="0"/>
        </a:spcBef>
        <a:spcAft>
          <a:spcPct val="0"/>
        </a:spcAft>
        <a:defRPr sz="4400" b="1">
          <a:solidFill>
            <a:srgbClr val="F642D4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b="1">
          <a:solidFill>
            <a:srgbClr val="F642D4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4400" b="1">
          <a:solidFill>
            <a:srgbClr val="F642D4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4400" b="1">
          <a:solidFill>
            <a:srgbClr val="F642D4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4400" b="1">
          <a:solidFill>
            <a:srgbClr val="F642D4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642D4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642D4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642D4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642D4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642D4"/>
        </a:buClr>
        <a:buChar char="•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8.xml"/><Relationship Id="rId13" Type="http://schemas.openxmlformats.org/officeDocument/2006/relationships/slide" Target="slide75.xml"/><Relationship Id="rId3" Type="http://schemas.openxmlformats.org/officeDocument/2006/relationships/image" Target="../media/image5.png"/><Relationship Id="rId7" Type="http://schemas.openxmlformats.org/officeDocument/2006/relationships/slide" Target="slide42.xml"/><Relationship Id="rId12" Type="http://schemas.openxmlformats.org/officeDocument/2006/relationships/slide" Target="slide60.xml"/><Relationship Id="rId2" Type="http://schemas.openxmlformats.org/officeDocument/2006/relationships/image" Target="../media/image4.png"/><Relationship Id="rId16" Type="http://schemas.openxmlformats.org/officeDocument/2006/relationships/slide" Target="slide17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11" Type="http://schemas.openxmlformats.org/officeDocument/2006/relationships/slide" Target="slide2.xml"/><Relationship Id="rId5" Type="http://schemas.openxmlformats.org/officeDocument/2006/relationships/slide" Target="slide3.xml"/><Relationship Id="rId15" Type="http://schemas.openxmlformats.org/officeDocument/2006/relationships/slide" Target="slide114.xml"/><Relationship Id="rId10" Type="http://schemas.openxmlformats.org/officeDocument/2006/relationships/slide" Target="slide157.xml"/><Relationship Id="rId4" Type="http://schemas.openxmlformats.org/officeDocument/2006/relationships/slide" Target="slide1.xml"/><Relationship Id="rId9" Type="http://schemas.openxmlformats.org/officeDocument/2006/relationships/slide" Target="slide141.xml"/><Relationship Id="rId14" Type="http://schemas.openxmlformats.org/officeDocument/2006/relationships/slide" Target="slide9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3.wmf"/><Relationship Id="rId3" Type="http://schemas.openxmlformats.org/officeDocument/2006/relationships/slide" Target="slide6.xml"/><Relationship Id="rId7" Type="http://schemas.openxmlformats.org/officeDocument/2006/relationships/slide" Target="slide15.xml"/><Relationship Id="rId12" Type="http://schemas.openxmlformats.org/officeDocument/2006/relationships/slide" Target="slide4.xml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6" Type="http://schemas.openxmlformats.org/officeDocument/2006/relationships/slide" Target="slide14.xml"/><Relationship Id="rId11" Type="http://schemas.openxmlformats.org/officeDocument/2006/relationships/slide" Target="slide20.xml"/><Relationship Id="rId5" Type="http://schemas.openxmlformats.org/officeDocument/2006/relationships/slide" Target="slide12.xml"/><Relationship Id="rId15" Type="http://schemas.openxmlformats.org/officeDocument/2006/relationships/oleObject" Target="../embeddings/oleObject6.bin"/><Relationship Id="rId10" Type="http://schemas.openxmlformats.org/officeDocument/2006/relationships/slide" Target="slide5.xml"/><Relationship Id="rId4" Type="http://schemas.openxmlformats.org/officeDocument/2006/relationships/slide" Target="slide10.xml"/><Relationship Id="rId9" Type="http://schemas.openxmlformats.org/officeDocument/2006/relationships/slide" Target="slide13.xml"/><Relationship Id="rId14" Type="http://schemas.openxmlformats.org/officeDocument/2006/relationships/image" Target="../media/image21.wmf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slide" Target="slide107.xml"/><Relationship Id="rId3" Type="http://schemas.openxmlformats.org/officeDocument/2006/relationships/slide" Target="slide93.xml"/><Relationship Id="rId7" Type="http://schemas.openxmlformats.org/officeDocument/2006/relationships/slide" Target="slide105.xml"/><Relationship Id="rId12" Type="http://schemas.openxmlformats.org/officeDocument/2006/relationships/image" Target="../media/image9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3.xml"/><Relationship Id="rId11" Type="http://schemas.openxmlformats.org/officeDocument/2006/relationships/slide" Target="slide109.xml"/><Relationship Id="rId5" Type="http://schemas.openxmlformats.org/officeDocument/2006/relationships/slide" Target="slide98.xml"/><Relationship Id="rId10" Type="http://schemas.openxmlformats.org/officeDocument/2006/relationships/slide" Target="slide102.xml"/><Relationship Id="rId4" Type="http://schemas.openxmlformats.org/officeDocument/2006/relationships/slide" Target="slide96.xml"/><Relationship Id="rId9" Type="http://schemas.openxmlformats.org/officeDocument/2006/relationships/slide" Target="slide100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slide" Target="slide107.xml"/><Relationship Id="rId3" Type="http://schemas.openxmlformats.org/officeDocument/2006/relationships/slide" Target="slide93.xml"/><Relationship Id="rId7" Type="http://schemas.openxmlformats.org/officeDocument/2006/relationships/slide" Target="slide105.xml"/><Relationship Id="rId12" Type="http://schemas.openxmlformats.org/officeDocument/2006/relationships/image" Target="../media/image89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3.xml"/><Relationship Id="rId11" Type="http://schemas.openxmlformats.org/officeDocument/2006/relationships/slide" Target="slide109.xml"/><Relationship Id="rId5" Type="http://schemas.openxmlformats.org/officeDocument/2006/relationships/slide" Target="slide98.xml"/><Relationship Id="rId10" Type="http://schemas.openxmlformats.org/officeDocument/2006/relationships/slide" Target="slide102.xml"/><Relationship Id="rId4" Type="http://schemas.openxmlformats.org/officeDocument/2006/relationships/slide" Target="slide96.xml"/><Relationship Id="rId9" Type="http://schemas.openxmlformats.org/officeDocument/2006/relationships/slide" Target="slide100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slide" Target="slide107.xml"/><Relationship Id="rId3" Type="http://schemas.openxmlformats.org/officeDocument/2006/relationships/slide" Target="slide93.xml"/><Relationship Id="rId7" Type="http://schemas.openxmlformats.org/officeDocument/2006/relationships/slide" Target="slide105.xml"/><Relationship Id="rId12" Type="http://schemas.openxmlformats.org/officeDocument/2006/relationships/image" Target="../media/image93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3.xml"/><Relationship Id="rId11" Type="http://schemas.openxmlformats.org/officeDocument/2006/relationships/slide" Target="slide109.xml"/><Relationship Id="rId5" Type="http://schemas.openxmlformats.org/officeDocument/2006/relationships/slide" Target="slide98.xml"/><Relationship Id="rId10" Type="http://schemas.openxmlformats.org/officeDocument/2006/relationships/slide" Target="slide102.xml"/><Relationship Id="rId4" Type="http://schemas.openxmlformats.org/officeDocument/2006/relationships/slide" Target="slide96.xml"/><Relationship Id="rId9" Type="http://schemas.openxmlformats.org/officeDocument/2006/relationships/slide" Target="slide100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slide" Target="slide107.xml"/><Relationship Id="rId3" Type="http://schemas.openxmlformats.org/officeDocument/2006/relationships/slide" Target="slide93.xml"/><Relationship Id="rId7" Type="http://schemas.openxmlformats.org/officeDocument/2006/relationships/slide" Target="slide105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3.xml"/><Relationship Id="rId11" Type="http://schemas.openxmlformats.org/officeDocument/2006/relationships/slide" Target="slide109.xml"/><Relationship Id="rId5" Type="http://schemas.openxmlformats.org/officeDocument/2006/relationships/slide" Target="slide98.xml"/><Relationship Id="rId10" Type="http://schemas.openxmlformats.org/officeDocument/2006/relationships/slide" Target="slide102.xml"/><Relationship Id="rId4" Type="http://schemas.openxmlformats.org/officeDocument/2006/relationships/slide" Target="slide96.xml"/><Relationship Id="rId9" Type="http://schemas.openxmlformats.org/officeDocument/2006/relationships/slide" Target="slide100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slide" Target="slide107.xml"/><Relationship Id="rId3" Type="http://schemas.openxmlformats.org/officeDocument/2006/relationships/slide" Target="slide93.xml"/><Relationship Id="rId7" Type="http://schemas.openxmlformats.org/officeDocument/2006/relationships/slide" Target="slide105.xml"/><Relationship Id="rId12" Type="http://schemas.openxmlformats.org/officeDocument/2006/relationships/image" Target="../media/image94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3.xml"/><Relationship Id="rId11" Type="http://schemas.openxmlformats.org/officeDocument/2006/relationships/slide" Target="slide109.xml"/><Relationship Id="rId5" Type="http://schemas.openxmlformats.org/officeDocument/2006/relationships/slide" Target="slide98.xml"/><Relationship Id="rId10" Type="http://schemas.openxmlformats.org/officeDocument/2006/relationships/slide" Target="slide102.xml"/><Relationship Id="rId4" Type="http://schemas.openxmlformats.org/officeDocument/2006/relationships/slide" Target="slide96.xml"/><Relationship Id="rId9" Type="http://schemas.openxmlformats.org/officeDocument/2006/relationships/slide" Target="slide100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slide" Target="slide107.xml"/><Relationship Id="rId3" Type="http://schemas.openxmlformats.org/officeDocument/2006/relationships/slide" Target="slide93.xml"/><Relationship Id="rId7" Type="http://schemas.openxmlformats.org/officeDocument/2006/relationships/slide" Target="slide105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3.xml"/><Relationship Id="rId11" Type="http://schemas.openxmlformats.org/officeDocument/2006/relationships/slide" Target="slide109.xml"/><Relationship Id="rId5" Type="http://schemas.openxmlformats.org/officeDocument/2006/relationships/slide" Target="slide98.xml"/><Relationship Id="rId10" Type="http://schemas.openxmlformats.org/officeDocument/2006/relationships/slide" Target="slide102.xml"/><Relationship Id="rId4" Type="http://schemas.openxmlformats.org/officeDocument/2006/relationships/slide" Target="slide96.xml"/><Relationship Id="rId9" Type="http://schemas.openxmlformats.org/officeDocument/2006/relationships/slide" Target="slide100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slide" Target="slide107.xml"/><Relationship Id="rId3" Type="http://schemas.openxmlformats.org/officeDocument/2006/relationships/slide" Target="slide93.xml"/><Relationship Id="rId7" Type="http://schemas.openxmlformats.org/officeDocument/2006/relationships/slide" Target="slide105.xml"/><Relationship Id="rId12" Type="http://schemas.openxmlformats.org/officeDocument/2006/relationships/image" Target="../media/image95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3.xml"/><Relationship Id="rId11" Type="http://schemas.openxmlformats.org/officeDocument/2006/relationships/slide" Target="slide109.xml"/><Relationship Id="rId5" Type="http://schemas.openxmlformats.org/officeDocument/2006/relationships/slide" Target="slide98.xml"/><Relationship Id="rId10" Type="http://schemas.openxmlformats.org/officeDocument/2006/relationships/slide" Target="slide102.xml"/><Relationship Id="rId4" Type="http://schemas.openxmlformats.org/officeDocument/2006/relationships/slide" Target="slide96.xml"/><Relationship Id="rId9" Type="http://schemas.openxmlformats.org/officeDocument/2006/relationships/slide" Target="slide100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slide" Target="slide107.xml"/><Relationship Id="rId3" Type="http://schemas.openxmlformats.org/officeDocument/2006/relationships/slide" Target="slide93.xml"/><Relationship Id="rId7" Type="http://schemas.openxmlformats.org/officeDocument/2006/relationships/slide" Target="slide105.xml"/><Relationship Id="rId12" Type="http://schemas.openxmlformats.org/officeDocument/2006/relationships/image" Target="../media/image96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3.xml"/><Relationship Id="rId11" Type="http://schemas.openxmlformats.org/officeDocument/2006/relationships/slide" Target="slide109.xml"/><Relationship Id="rId5" Type="http://schemas.openxmlformats.org/officeDocument/2006/relationships/slide" Target="slide98.xml"/><Relationship Id="rId10" Type="http://schemas.openxmlformats.org/officeDocument/2006/relationships/slide" Target="slide102.xml"/><Relationship Id="rId4" Type="http://schemas.openxmlformats.org/officeDocument/2006/relationships/slide" Target="slide96.xml"/><Relationship Id="rId9" Type="http://schemas.openxmlformats.org/officeDocument/2006/relationships/slide" Target="slide100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slide" Target="slide107.xml"/><Relationship Id="rId3" Type="http://schemas.openxmlformats.org/officeDocument/2006/relationships/slide" Target="slide93.xml"/><Relationship Id="rId7" Type="http://schemas.openxmlformats.org/officeDocument/2006/relationships/slide" Target="slide105.xml"/><Relationship Id="rId12" Type="http://schemas.openxmlformats.org/officeDocument/2006/relationships/image" Target="../media/image97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3.xml"/><Relationship Id="rId11" Type="http://schemas.openxmlformats.org/officeDocument/2006/relationships/slide" Target="slide109.xml"/><Relationship Id="rId5" Type="http://schemas.openxmlformats.org/officeDocument/2006/relationships/slide" Target="slide98.xml"/><Relationship Id="rId10" Type="http://schemas.openxmlformats.org/officeDocument/2006/relationships/slide" Target="slide102.xml"/><Relationship Id="rId4" Type="http://schemas.openxmlformats.org/officeDocument/2006/relationships/slide" Target="slide96.xml"/><Relationship Id="rId9" Type="http://schemas.openxmlformats.org/officeDocument/2006/relationships/slide" Target="slide100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slide" Target="slide107.xml"/><Relationship Id="rId3" Type="http://schemas.openxmlformats.org/officeDocument/2006/relationships/slide" Target="slide93.xml"/><Relationship Id="rId7" Type="http://schemas.openxmlformats.org/officeDocument/2006/relationships/slide" Target="slide105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3.xml"/><Relationship Id="rId11" Type="http://schemas.openxmlformats.org/officeDocument/2006/relationships/slide" Target="slide109.xml"/><Relationship Id="rId5" Type="http://schemas.openxmlformats.org/officeDocument/2006/relationships/slide" Target="slide98.xml"/><Relationship Id="rId10" Type="http://schemas.openxmlformats.org/officeDocument/2006/relationships/slide" Target="slide102.xml"/><Relationship Id="rId4" Type="http://schemas.openxmlformats.org/officeDocument/2006/relationships/slide" Target="slide96.xml"/><Relationship Id="rId9" Type="http://schemas.openxmlformats.org/officeDocument/2006/relationships/slide" Target="slide10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28.jpeg"/><Relationship Id="rId18" Type="http://schemas.openxmlformats.org/officeDocument/2006/relationships/oleObject" Target="../embeddings/oleObject10.bin"/><Relationship Id="rId3" Type="http://schemas.openxmlformats.org/officeDocument/2006/relationships/slide" Target="slide6.xml"/><Relationship Id="rId21" Type="http://schemas.openxmlformats.org/officeDocument/2006/relationships/image" Target="../media/image27.wmf"/><Relationship Id="rId7" Type="http://schemas.openxmlformats.org/officeDocument/2006/relationships/slide" Target="slide15.xml"/><Relationship Id="rId12" Type="http://schemas.openxmlformats.org/officeDocument/2006/relationships/slide" Target="slide4.xml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slide" Target="slide14.xml"/><Relationship Id="rId11" Type="http://schemas.openxmlformats.org/officeDocument/2006/relationships/slide" Target="slide20.xml"/><Relationship Id="rId5" Type="http://schemas.openxmlformats.org/officeDocument/2006/relationships/slide" Target="slide12.xml"/><Relationship Id="rId15" Type="http://schemas.openxmlformats.org/officeDocument/2006/relationships/image" Target="../media/image24.wmf"/><Relationship Id="rId10" Type="http://schemas.openxmlformats.org/officeDocument/2006/relationships/slide" Target="slide5.xml"/><Relationship Id="rId19" Type="http://schemas.openxmlformats.org/officeDocument/2006/relationships/image" Target="../media/image26.wmf"/><Relationship Id="rId4" Type="http://schemas.openxmlformats.org/officeDocument/2006/relationships/slide" Target="slide10.xml"/><Relationship Id="rId9" Type="http://schemas.openxmlformats.org/officeDocument/2006/relationships/slide" Target="slide13.xml"/><Relationship Id="rId14" Type="http://schemas.openxmlformats.org/officeDocument/2006/relationships/oleObject" Target="../embeddings/oleObject8.bin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slide" Target="slide107.xml"/><Relationship Id="rId3" Type="http://schemas.openxmlformats.org/officeDocument/2006/relationships/slide" Target="slide93.xml"/><Relationship Id="rId7" Type="http://schemas.openxmlformats.org/officeDocument/2006/relationships/slide" Target="slide105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3.xml"/><Relationship Id="rId11" Type="http://schemas.openxmlformats.org/officeDocument/2006/relationships/slide" Target="slide109.xml"/><Relationship Id="rId5" Type="http://schemas.openxmlformats.org/officeDocument/2006/relationships/slide" Target="slide98.xml"/><Relationship Id="rId10" Type="http://schemas.openxmlformats.org/officeDocument/2006/relationships/slide" Target="slide102.xml"/><Relationship Id="rId4" Type="http://schemas.openxmlformats.org/officeDocument/2006/relationships/slide" Target="slide96.xml"/><Relationship Id="rId9" Type="http://schemas.openxmlformats.org/officeDocument/2006/relationships/slide" Target="slide100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slide" Target="slide107.xml"/><Relationship Id="rId3" Type="http://schemas.openxmlformats.org/officeDocument/2006/relationships/slide" Target="slide93.xml"/><Relationship Id="rId7" Type="http://schemas.openxmlformats.org/officeDocument/2006/relationships/slide" Target="slide105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3.xml"/><Relationship Id="rId11" Type="http://schemas.openxmlformats.org/officeDocument/2006/relationships/slide" Target="slide109.xml"/><Relationship Id="rId5" Type="http://schemas.openxmlformats.org/officeDocument/2006/relationships/slide" Target="slide98.xml"/><Relationship Id="rId10" Type="http://schemas.openxmlformats.org/officeDocument/2006/relationships/slide" Target="slide102.xml"/><Relationship Id="rId4" Type="http://schemas.openxmlformats.org/officeDocument/2006/relationships/slide" Target="slide96.xml"/><Relationship Id="rId9" Type="http://schemas.openxmlformats.org/officeDocument/2006/relationships/slide" Target="slide100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slide" Target="slide107.xml"/><Relationship Id="rId3" Type="http://schemas.openxmlformats.org/officeDocument/2006/relationships/slide" Target="slide93.xml"/><Relationship Id="rId7" Type="http://schemas.openxmlformats.org/officeDocument/2006/relationships/slide" Target="slide105.xml"/><Relationship Id="rId12" Type="http://schemas.openxmlformats.org/officeDocument/2006/relationships/image" Target="../media/image98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3.xml"/><Relationship Id="rId11" Type="http://schemas.openxmlformats.org/officeDocument/2006/relationships/slide" Target="slide109.xml"/><Relationship Id="rId5" Type="http://schemas.openxmlformats.org/officeDocument/2006/relationships/slide" Target="slide98.xml"/><Relationship Id="rId10" Type="http://schemas.openxmlformats.org/officeDocument/2006/relationships/slide" Target="slide102.xml"/><Relationship Id="rId4" Type="http://schemas.openxmlformats.org/officeDocument/2006/relationships/slide" Target="slide96.xml"/><Relationship Id="rId9" Type="http://schemas.openxmlformats.org/officeDocument/2006/relationships/slide" Target="slide100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42.xml"/><Relationship Id="rId4" Type="http://schemas.openxmlformats.org/officeDocument/2006/relationships/slide" Target="slide25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16.xml"/><Relationship Id="rId7" Type="http://schemas.openxmlformats.org/officeDocument/2006/relationships/slide" Target="slide11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3.xml"/><Relationship Id="rId5" Type="http://schemas.openxmlformats.org/officeDocument/2006/relationships/slide" Target="slide120.xml"/><Relationship Id="rId4" Type="http://schemas.openxmlformats.org/officeDocument/2006/relationships/slide" Target="slide117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slide" Target="slide116.xml"/><Relationship Id="rId7" Type="http://schemas.openxmlformats.org/officeDocument/2006/relationships/slide" Target="slide11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3.xml"/><Relationship Id="rId5" Type="http://schemas.openxmlformats.org/officeDocument/2006/relationships/slide" Target="slide120.xml"/><Relationship Id="rId4" Type="http://schemas.openxmlformats.org/officeDocument/2006/relationships/slide" Target="slide117.xml"/><Relationship Id="rId9" Type="http://schemas.openxmlformats.org/officeDocument/2006/relationships/image" Target="../media/image100.jpe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slide" Target="slide116.xml"/><Relationship Id="rId7" Type="http://schemas.openxmlformats.org/officeDocument/2006/relationships/slide" Target="slide11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3.xml"/><Relationship Id="rId5" Type="http://schemas.openxmlformats.org/officeDocument/2006/relationships/slide" Target="slide120.xml"/><Relationship Id="rId4" Type="http://schemas.openxmlformats.org/officeDocument/2006/relationships/slide" Target="slide117.xml"/><Relationship Id="rId9" Type="http://schemas.openxmlformats.org/officeDocument/2006/relationships/image" Target="../media/image102.jpe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slide" Target="slide116.xml"/><Relationship Id="rId7" Type="http://schemas.openxmlformats.org/officeDocument/2006/relationships/slide" Target="slide11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3.xml"/><Relationship Id="rId5" Type="http://schemas.openxmlformats.org/officeDocument/2006/relationships/slide" Target="slide120.xml"/><Relationship Id="rId4" Type="http://schemas.openxmlformats.org/officeDocument/2006/relationships/slide" Target="slide117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slide" Target="slide116.xml"/><Relationship Id="rId7" Type="http://schemas.openxmlformats.org/officeDocument/2006/relationships/slide" Target="slide11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3.xml"/><Relationship Id="rId5" Type="http://schemas.openxmlformats.org/officeDocument/2006/relationships/slide" Target="slide120.xml"/><Relationship Id="rId4" Type="http://schemas.openxmlformats.org/officeDocument/2006/relationships/slide" Target="slide1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34.jpeg"/><Relationship Id="rId18" Type="http://schemas.openxmlformats.org/officeDocument/2006/relationships/oleObject" Target="../embeddings/oleObject14.bin"/><Relationship Id="rId3" Type="http://schemas.openxmlformats.org/officeDocument/2006/relationships/slide" Target="slide6.xml"/><Relationship Id="rId21" Type="http://schemas.openxmlformats.org/officeDocument/2006/relationships/image" Target="../media/image32.wmf"/><Relationship Id="rId7" Type="http://schemas.openxmlformats.org/officeDocument/2006/relationships/slide" Target="slide15.xml"/><Relationship Id="rId12" Type="http://schemas.openxmlformats.org/officeDocument/2006/relationships/slide" Target="slide4.xml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4.vml"/><Relationship Id="rId6" Type="http://schemas.openxmlformats.org/officeDocument/2006/relationships/slide" Target="slide14.xml"/><Relationship Id="rId11" Type="http://schemas.openxmlformats.org/officeDocument/2006/relationships/slide" Target="slide20.xml"/><Relationship Id="rId5" Type="http://schemas.openxmlformats.org/officeDocument/2006/relationships/slide" Target="slide12.xml"/><Relationship Id="rId15" Type="http://schemas.openxmlformats.org/officeDocument/2006/relationships/image" Target="../media/image29.wmf"/><Relationship Id="rId23" Type="http://schemas.openxmlformats.org/officeDocument/2006/relationships/image" Target="../media/image33.wmf"/><Relationship Id="rId10" Type="http://schemas.openxmlformats.org/officeDocument/2006/relationships/slide" Target="slide5.xml"/><Relationship Id="rId19" Type="http://schemas.openxmlformats.org/officeDocument/2006/relationships/image" Target="../media/image31.wmf"/><Relationship Id="rId4" Type="http://schemas.openxmlformats.org/officeDocument/2006/relationships/slide" Target="slide10.xml"/><Relationship Id="rId9" Type="http://schemas.openxmlformats.org/officeDocument/2006/relationships/slide" Target="slide13.xml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slide" Target="slide116.xml"/><Relationship Id="rId7" Type="http://schemas.openxmlformats.org/officeDocument/2006/relationships/slide" Target="slide11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3.xml"/><Relationship Id="rId5" Type="http://schemas.openxmlformats.org/officeDocument/2006/relationships/slide" Target="slide120.xml"/><Relationship Id="rId4" Type="http://schemas.openxmlformats.org/officeDocument/2006/relationships/slide" Target="slide11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16.xml"/><Relationship Id="rId7" Type="http://schemas.openxmlformats.org/officeDocument/2006/relationships/slide" Target="slide11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3.xml"/><Relationship Id="rId5" Type="http://schemas.openxmlformats.org/officeDocument/2006/relationships/slide" Target="slide120.xml"/><Relationship Id="rId4" Type="http://schemas.openxmlformats.org/officeDocument/2006/relationships/slide" Target="slide117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slide" Target="slide116.xml"/><Relationship Id="rId7" Type="http://schemas.openxmlformats.org/officeDocument/2006/relationships/slide" Target="slide11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3.xml"/><Relationship Id="rId5" Type="http://schemas.openxmlformats.org/officeDocument/2006/relationships/slide" Target="slide120.xml"/><Relationship Id="rId4" Type="http://schemas.openxmlformats.org/officeDocument/2006/relationships/slide" Target="slide117.xm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slide" Target="slide116.xml"/><Relationship Id="rId7" Type="http://schemas.openxmlformats.org/officeDocument/2006/relationships/slide" Target="slide11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3.xml"/><Relationship Id="rId5" Type="http://schemas.openxmlformats.org/officeDocument/2006/relationships/slide" Target="slide120.xml"/><Relationship Id="rId4" Type="http://schemas.openxmlformats.org/officeDocument/2006/relationships/slide" Target="slide117.xm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slide" Target="slide116.xml"/><Relationship Id="rId7" Type="http://schemas.openxmlformats.org/officeDocument/2006/relationships/slide" Target="slide11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3.xml"/><Relationship Id="rId5" Type="http://schemas.openxmlformats.org/officeDocument/2006/relationships/slide" Target="slide120.xml"/><Relationship Id="rId4" Type="http://schemas.openxmlformats.org/officeDocument/2006/relationships/slide" Target="slide117.xml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slide" Target="slide123.xml"/><Relationship Id="rId3" Type="http://schemas.openxmlformats.org/officeDocument/2006/relationships/image" Target="../media/image109.jpeg"/><Relationship Id="rId7" Type="http://schemas.openxmlformats.org/officeDocument/2006/relationships/slide" Target="slide120.xml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7.xml"/><Relationship Id="rId5" Type="http://schemas.openxmlformats.org/officeDocument/2006/relationships/slide" Target="slide116.xml"/><Relationship Id="rId4" Type="http://schemas.openxmlformats.org/officeDocument/2006/relationships/image" Target="../media/image61.png"/><Relationship Id="rId9" Type="http://schemas.openxmlformats.org/officeDocument/2006/relationships/slide" Target="slide118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16.xml"/><Relationship Id="rId7" Type="http://schemas.openxmlformats.org/officeDocument/2006/relationships/slide" Target="slide11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3.xml"/><Relationship Id="rId5" Type="http://schemas.openxmlformats.org/officeDocument/2006/relationships/slide" Target="slide120.xml"/><Relationship Id="rId4" Type="http://schemas.openxmlformats.org/officeDocument/2006/relationships/slide" Target="slide11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42.xml"/><Relationship Id="rId4" Type="http://schemas.openxmlformats.org/officeDocument/2006/relationships/slide" Target="slide25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7" Type="http://schemas.openxmlformats.org/officeDocument/2006/relationships/slide" Target="slide138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7.xml"/><Relationship Id="rId5" Type="http://schemas.openxmlformats.org/officeDocument/2006/relationships/slide" Target="slide135.xml"/><Relationship Id="rId4" Type="http://schemas.openxmlformats.org/officeDocument/2006/relationships/slide" Target="slide13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28.jpeg"/><Relationship Id="rId18" Type="http://schemas.openxmlformats.org/officeDocument/2006/relationships/oleObject" Target="../embeddings/oleObject19.bin"/><Relationship Id="rId3" Type="http://schemas.openxmlformats.org/officeDocument/2006/relationships/slide" Target="slide6.xml"/><Relationship Id="rId21" Type="http://schemas.openxmlformats.org/officeDocument/2006/relationships/image" Target="../media/image38.wmf"/><Relationship Id="rId7" Type="http://schemas.openxmlformats.org/officeDocument/2006/relationships/slide" Target="slide15.xml"/><Relationship Id="rId12" Type="http://schemas.openxmlformats.org/officeDocument/2006/relationships/slide" Target="slide4.xml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5.vml"/><Relationship Id="rId6" Type="http://schemas.openxmlformats.org/officeDocument/2006/relationships/slide" Target="slide14.xml"/><Relationship Id="rId11" Type="http://schemas.openxmlformats.org/officeDocument/2006/relationships/slide" Target="slide20.xml"/><Relationship Id="rId5" Type="http://schemas.openxmlformats.org/officeDocument/2006/relationships/slide" Target="slide12.xml"/><Relationship Id="rId15" Type="http://schemas.openxmlformats.org/officeDocument/2006/relationships/image" Target="../media/image35.wmf"/><Relationship Id="rId10" Type="http://schemas.openxmlformats.org/officeDocument/2006/relationships/slide" Target="slide5.xml"/><Relationship Id="rId19" Type="http://schemas.openxmlformats.org/officeDocument/2006/relationships/image" Target="../media/image37.wmf"/><Relationship Id="rId4" Type="http://schemas.openxmlformats.org/officeDocument/2006/relationships/slide" Target="slide10.xml"/><Relationship Id="rId9" Type="http://schemas.openxmlformats.org/officeDocument/2006/relationships/slide" Target="slide13.xml"/><Relationship Id="rId14" Type="http://schemas.openxmlformats.org/officeDocument/2006/relationships/oleObject" Target="../embeddings/oleObject17.bin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slide" Target="slide130.xml"/><Relationship Id="rId7" Type="http://schemas.openxmlformats.org/officeDocument/2006/relationships/slide" Target="slide138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7.xml"/><Relationship Id="rId5" Type="http://schemas.openxmlformats.org/officeDocument/2006/relationships/slide" Target="slide135.xml"/><Relationship Id="rId4" Type="http://schemas.openxmlformats.org/officeDocument/2006/relationships/slide" Target="slide133.xml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slide" Target="slide130.xml"/><Relationship Id="rId7" Type="http://schemas.openxmlformats.org/officeDocument/2006/relationships/slide" Target="slide138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7.xml"/><Relationship Id="rId5" Type="http://schemas.openxmlformats.org/officeDocument/2006/relationships/slide" Target="slide135.xml"/><Relationship Id="rId4" Type="http://schemas.openxmlformats.org/officeDocument/2006/relationships/slide" Target="slide133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7" Type="http://schemas.openxmlformats.org/officeDocument/2006/relationships/slide" Target="slide138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7.xml"/><Relationship Id="rId5" Type="http://schemas.openxmlformats.org/officeDocument/2006/relationships/slide" Target="slide135.xml"/><Relationship Id="rId4" Type="http://schemas.openxmlformats.org/officeDocument/2006/relationships/slide" Target="slide133.xml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slide" Target="slide130.xml"/><Relationship Id="rId7" Type="http://schemas.openxmlformats.org/officeDocument/2006/relationships/slide" Target="slide138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7.xml"/><Relationship Id="rId5" Type="http://schemas.openxmlformats.org/officeDocument/2006/relationships/slide" Target="slide135.xml"/><Relationship Id="rId4" Type="http://schemas.openxmlformats.org/officeDocument/2006/relationships/slide" Target="slide13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7" Type="http://schemas.openxmlformats.org/officeDocument/2006/relationships/slide" Target="slide138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7.xml"/><Relationship Id="rId5" Type="http://schemas.openxmlformats.org/officeDocument/2006/relationships/slide" Target="slide135.xml"/><Relationship Id="rId4" Type="http://schemas.openxmlformats.org/officeDocument/2006/relationships/slide" Target="slide13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7" Type="http://schemas.openxmlformats.org/officeDocument/2006/relationships/slide" Target="slide138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7.xml"/><Relationship Id="rId5" Type="http://schemas.openxmlformats.org/officeDocument/2006/relationships/slide" Target="slide135.xml"/><Relationship Id="rId4" Type="http://schemas.openxmlformats.org/officeDocument/2006/relationships/slide" Target="slide133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7" Type="http://schemas.openxmlformats.org/officeDocument/2006/relationships/slide" Target="slide138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7.xml"/><Relationship Id="rId5" Type="http://schemas.openxmlformats.org/officeDocument/2006/relationships/slide" Target="slide135.xml"/><Relationship Id="rId4" Type="http://schemas.openxmlformats.org/officeDocument/2006/relationships/slide" Target="slide133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7" Type="http://schemas.openxmlformats.org/officeDocument/2006/relationships/slide" Target="slide138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7.xml"/><Relationship Id="rId5" Type="http://schemas.openxmlformats.org/officeDocument/2006/relationships/slide" Target="slide135.xml"/><Relationship Id="rId4" Type="http://schemas.openxmlformats.org/officeDocument/2006/relationships/slide" Target="slide13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7" Type="http://schemas.openxmlformats.org/officeDocument/2006/relationships/slide" Target="slide138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7.xml"/><Relationship Id="rId5" Type="http://schemas.openxmlformats.org/officeDocument/2006/relationships/slide" Target="slide135.xml"/><Relationship Id="rId4" Type="http://schemas.openxmlformats.org/officeDocument/2006/relationships/slide" Target="slide13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7" Type="http://schemas.openxmlformats.org/officeDocument/2006/relationships/slide" Target="slide138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7.xml"/><Relationship Id="rId5" Type="http://schemas.openxmlformats.org/officeDocument/2006/relationships/slide" Target="slide135.xml"/><Relationship Id="rId4" Type="http://schemas.openxmlformats.org/officeDocument/2006/relationships/slide" Target="slide13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0.xml"/><Relationship Id="rId7" Type="http://schemas.openxmlformats.org/officeDocument/2006/relationships/slide" Target="slide17.xml"/><Relationship Id="rId12" Type="http://schemas.openxmlformats.org/officeDocument/2006/relationships/image" Target="../media/image28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11" Type="http://schemas.openxmlformats.org/officeDocument/2006/relationships/slide" Target="slide4.xml"/><Relationship Id="rId5" Type="http://schemas.openxmlformats.org/officeDocument/2006/relationships/slide" Target="slide14.xml"/><Relationship Id="rId10" Type="http://schemas.openxmlformats.org/officeDocument/2006/relationships/slide" Target="slide20.xml"/><Relationship Id="rId4" Type="http://schemas.openxmlformats.org/officeDocument/2006/relationships/slide" Target="slide12.xml"/><Relationship Id="rId9" Type="http://schemas.openxmlformats.org/officeDocument/2006/relationships/slide" Target="slide5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7" Type="http://schemas.openxmlformats.org/officeDocument/2006/relationships/slide" Target="slide138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7.xml"/><Relationship Id="rId5" Type="http://schemas.openxmlformats.org/officeDocument/2006/relationships/slide" Target="slide135.xml"/><Relationship Id="rId4" Type="http://schemas.openxmlformats.org/officeDocument/2006/relationships/slide" Target="slide13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42.xml"/><Relationship Id="rId4" Type="http://schemas.openxmlformats.org/officeDocument/2006/relationships/slide" Target="slide25.xml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slide" Target="slide153.xml"/><Relationship Id="rId3" Type="http://schemas.openxmlformats.org/officeDocument/2006/relationships/slide" Target="slide143.xml"/><Relationship Id="rId7" Type="http://schemas.openxmlformats.org/officeDocument/2006/relationships/slide" Target="slide151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9.xml"/><Relationship Id="rId5" Type="http://schemas.openxmlformats.org/officeDocument/2006/relationships/slide" Target="slide147.xml"/><Relationship Id="rId4" Type="http://schemas.openxmlformats.org/officeDocument/2006/relationships/slide" Target="slide145.xml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slide" Target="slide153.xml"/><Relationship Id="rId3" Type="http://schemas.openxmlformats.org/officeDocument/2006/relationships/slide" Target="slide143.xml"/><Relationship Id="rId7" Type="http://schemas.openxmlformats.org/officeDocument/2006/relationships/slide" Target="slide151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9.xml"/><Relationship Id="rId5" Type="http://schemas.openxmlformats.org/officeDocument/2006/relationships/slide" Target="slide147.xml"/><Relationship Id="rId4" Type="http://schemas.openxmlformats.org/officeDocument/2006/relationships/slide" Target="slide145.xml"/><Relationship Id="rId9" Type="http://schemas.openxmlformats.org/officeDocument/2006/relationships/image" Target="../media/image115.jpeg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slide" Target="slide153.xml"/><Relationship Id="rId3" Type="http://schemas.openxmlformats.org/officeDocument/2006/relationships/slide" Target="slide143.xml"/><Relationship Id="rId7" Type="http://schemas.openxmlformats.org/officeDocument/2006/relationships/slide" Target="slide151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9.xml"/><Relationship Id="rId5" Type="http://schemas.openxmlformats.org/officeDocument/2006/relationships/slide" Target="slide147.xml"/><Relationship Id="rId4" Type="http://schemas.openxmlformats.org/officeDocument/2006/relationships/slide" Target="slide145.xml"/><Relationship Id="rId9" Type="http://schemas.openxmlformats.org/officeDocument/2006/relationships/image" Target="../media/image116.jpeg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slide" Target="slide153.xml"/><Relationship Id="rId3" Type="http://schemas.openxmlformats.org/officeDocument/2006/relationships/slide" Target="slide143.xml"/><Relationship Id="rId7" Type="http://schemas.openxmlformats.org/officeDocument/2006/relationships/slide" Target="slide151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9.xml"/><Relationship Id="rId5" Type="http://schemas.openxmlformats.org/officeDocument/2006/relationships/slide" Target="slide147.xml"/><Relationship Id="rId4" Type="http://schemas.openxmlformats.org/officeDocument/2006/relationships/slide" Target="slide145.xml"/><Relationship Id="rId9" Type="http://schemas.openxmlformats.org/officeDocument/2006/relationships/image" Target="../media/image116.jpeg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slide" Target="slide153.xml"/><Relationship Id="rId3" Type="http://schemas.openxmlformats.org/officeDocument/2006/relationships/slide" Target="slide143.xml"/><Relationship Id="rId7" Type="http://schemas.openxmlformats.org/officeDocument/2006/relationships/slide" Target="slide151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9.xml"/><Relationship Id="rId5" Type="http://schemas.openxmlformats.org/officeDocument/2006/relationships/slide" Target="slide147.xml"/><Relationship Id="rId4" Type="http://schemas.openxmlformats.org/officeDocument/2006/relationships/slide" Target="slide145.xml"/><Relationship Id="rId9" Type="http://schemas.openxmlformats.org/officeDocument/2006/relationships/image" Target="../media/image117.jpeg"/></Relationships>
</file>

<file path=ppt/slides/_rels/slide147.xml.rels><?xml version="1.0" encoding="UTF-8" standalone="yes"?>
<Relationships xmlns="http://schemas.openxmlformats.org/package/2006/relationships"><Relationship Id="rId8" Type="http://schemas.openxmlformats.org/officeDocument/2006/relationships/slide" Target="slide153.xml"/><Relationship Id="rId3" Type="http://schemas.openxmlformats.org/officeDocument/2006/relationships/slide" Target="slide143.xml"/><Relationship Id="rId7" Type="http://schemas.openxmlformats.org/officeDocument/2006/relationships/slide" Target="slide151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9.xml"/><Relationship Id="rId5" Type="http://schemas.openxmlformats.org/officeDocument/2006/relationships/slide" Target="slide147.xml"/><Relationship Id="rId4" Type="http://schemas.openxmlformats.org/officeDocument/2006/relationships/slide" Target="slide145.xml"/><Relationship Id="rId9" Type="http://schemas.openxmlformats.org/officeDocument/2006/relationships/image" Target="../media/image118.jpeg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slide" Target="slide153.xml"/><Relationship Id="rId3" Type="http://schemas.openxmlformats.org/officeDocument/2006/relationships/slide" Target="slide143.xml"/><Relationship Id="rId7" Type="http://schemas.openxmlformats.org/officeDocument/2006/relationships/slide" Target="slide151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9.xml"/><Relationship Id="rId5" Type="http://schemas.openxmlformats.org/officeDocument/2006/relationships/slide" Target="slide147.xml"/><Relationship Id="rId4" Type="http://schemas.openxmlformats.org/officeDocument/2006/relationships/slide" Target="slide145.xml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slide" Target="slide153.xml"/><Relationship Id="rId3" Type="http://schemas.openxmlformats.org/officeDocument/2006/relationships/slide" Target="slide143.xml"/><Relationship Id="rId7" Type="http://schemas.openxmlformats.org/officeDocument/2006/relationships/slide" Target="slide151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9.xml"/><Relationship Id="rId5" Type="http://schemas.openxmlformats.org/officeDocument/2006/relationships/slide" Target="slide147.xml"/><Relationship Id="rId4" Type="http://schemas.openxmlformats.org/officeDocument/2006/relationships/slide" Target="slide14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0.xml"/><Relationship Id="rId7" Type="http://schemas.openxmlformats.org/officeDocument/2006/relationships/slide" Target="slide17.xml"/><Relationship Id="rId12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11" Type="http://schemas.openxmlformats.org/officeDocument/2006/relationships/slide" Target="slide4.xml"/><Relationship Id="rId5" Type="http://schemas.openxmlformats.org/officeDocument/2006/relationships/slide" Target="slide14.xml"/><Relationship Id="rId10" Type="http://schemas.openxmlformats.org/officeDocument/2006/relationships/slide" Target="slide20.xml"/><Relationship Id="rId4" Type="http://schemas.openxmlformats.org/officeDocument/2006/relationships/slide" Target="slide12.xml"/><Relationship Id="rId9" Type="http://schemas.openxmlformats.org/officeDocument/2006/relationships/slide" Target="slide5.xml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slide" Target="slide153.xml"/><Relationship Id="rId3" Type="http://schemas.openxmlformats.org/officeDocument/2006/relationships/slide" Target="slide143.xml"/><Relationship Id="rId7" Type="http://schemas.openxmlformats.org/officeDocument/2006/relationships/slide" Target="slide151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9.xml"/><Relationship Id="rId5" Type="http://schemas.openxmlformats.org/officeDocument/2006/relationships/slide" Target="slide147.xml"/><Relationship Id="rId4" Type="http://schemas.openxmlformats.org/officeDocument/2006/relationships/slide" Target="slide145.xml"/><Relationship Id="rId9" Type="http://schemas.openxmlformats.org/officeDocument/2006/relationships/image" Target="../media/image119.jpeg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slide" Target="slide153.xml"/><Relationship Id="rId3" Type="http://schemas.openxmlformats.org/officeDocument/2006/relationships/slide" Target="slide143.xml"/><Relationship Id="rId7" Type="http://schemas.openxmlformats.org/officeDocument/2006/relationships/slide" Target="slide151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9.xml"/><Relationship Id="rId5" Type="http://schemas.openxmlformats.org/officeDocument/2006/relationships/slide" Target="slide147.xml"/><Relationship Id="rId4" Type="http://schemas.openxmlformats.org/officeDocument/2006/relationships/slide" Target="slide145.xml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slide" Target="slide153.xml"/><Relationship Id="rId3" Type="http://schemas.openxmlformats.org/officeDocument/2006/relationships/slide" Target="slide143.xml"/><Relationship Id="rId7" Type="http://schemas.openxmlformats.org/officeDocument/2006/relationships/slide" Target="slide151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9.xml"/><Relationship Id="rId5" Type="http://schemas.openxmlformats.org/officeDocument/2006/relationships/slide" Target="slide147.xml"/><Relationship Id="rId4" Type="http://schemas.openxmlformats.org/officeDocument/2006/relationships/slide" Target="slide145.xml"/><Relationship Id="rId9" Type="http://schemas.openxmlformats.org/officeDocument/2006/relationships/image" Target="../media/image120.jpeg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slide" Target="slide153.xml"/><Relationship Id="rId3" Type="http://schemas.openxmlformats.org/officeDocument/2006/relationships/slide" Target="slide143.xml"/><Relationship Id="rId7" Type="http://schemas.openxmlformats.org/officeDocument/2006/relationships/slide" Target="slide151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9.xml"/><Relationship Id="rId5" Type="http://schemas.openxmlformats.org/officeDocument/2006/relationships/slide" Target="slide147.xml"/><Relationship Id="rId4" Type="http://schemas.openxmlformats.org/officeDocument/2006/relationships/slide" Target="slide145.xml"/><Relationship Id="rId9" Type="http://schemas.openxmlformats.org/officeDocument/2006/relationships/image" Target="../media/image121.jpeg"/></Relationships>
</file>

<file path=ppt/slides/_rels/slide154.xml.rels><?xml version="1.0" encoding="UTF-8" standalone="yes"?>
<Relationships xmlns="http://schemas.openxmlformats.org/package/2006/relationships"><Relationship Id="rId8" Type="http://schemas.openxmlformats.org/officeDocument/2006/relationships/slide" Target="slide153.xml"/><Relationship Id="rId3" Type="http://schemas.openxmlformats.org/officeDocument/2006/relationships/slide" Target="slide143.xml"/><Relationship Id="rId7" Type="http://schemas.openxmlformats.org/officeDocument/2006/relationships/slide" Target="slide151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9.xml"/><Relationship Id="rId5" Type="http://schemas.openxmlformats.org/officeDocument/2006/relationships/slide" Target="slide147.xml"/><Relationship Id="rId4" Type="http://schemas.openxmlformats.org/officeDocument/2006/relationships/slide" Target="slide145.xml"/><Relationship Id="rId9" Type="http://schemas.openxmlformats.org/officeDocument/2006/relationships/image" Target="../media/image116.jpeg"/></Relationships>
</file>

<file path=ppt/slides/_rels/slide155.xml.rels><?xml version="1.0" encoding="UTF-8" standalone="yes"?>
<Relationships xmlns="http://schemas.openxmlformats.org/package/2006/relationships"><Relationship Id="rId8" Type="http://schemas.openxmlformats.org/officeDocument/2006/relationships/slide" Target="slide153.xml"/><Relationship Id="rId3" Type="http://schemas.openxmlformats.org/officeDocument/2006/relationships/slide" Target="slide143.xml"/><Relationship Id="rId7" Type="http://schemas.openxmlformats.org/officeDocument/2006/relationships/slide" Target="slide151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9.xml"/><Relationship Id="rId5" Type="http://schemas.openxmlformats.org/officeDocument/2006/relationships/slide" Target="slide147.xml"/><Relationship Id="rId4" Type="http://schemas.openxmlformats.org/officeDocument/2006/relationships/slide" Target="slide145.xml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slide" Target="slide153.xml"/><Relationship Id="rId3" Type="http://schemas.openxmlformats.org/officeDocument/2006/relationships/slide" Target="slide143.xml"/><Relationship Id="rId7" Type="http://schemas.openxmlformats.org/officeDocument/2006/relationships/slide" Target="slide151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9.xml"/><Relationship Id="rId5" Type="http://schemas.openxmlformats.org/officeDocument/2006/relationships/slide" Target="slide147.xml"/><Relationship Id="rId4" Type="http://schemas.openxmlformats.org/officeDocument/2006/relationships/slide" Target="slide145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42.xml"/><Relationship Id="rId4" Type="http://schemas.openxmlformats.org/officeDocument/2006/relationships/slide" Target="slide25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7" Type="http://schemas.openxmlformats.org/officeDocument/2006/relationships/slide" Target="slide162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7.xml"/><Relationship Id="rId5" Type="http://schemas.openxmlformats.org/officeDocument/2006/relationships/slide" Target="slide164.xml"/><Relationship Id="rId4" Type="http://schemas.openxmlformats.org/officeDocument/2006/relationships/slide" Target="slide161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7" Type="http://schemas.openxmlformats.org/officeDocument/2006/relationships/slide" Target="slide162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7.xml"/><Relationship Id="rId5" Type="http://schemas.openxmlformats.org/officeDocument/2006/relationships/slide" Target="slide164.xml"/><Relationship Id="rId4" Type="http://schemas.openxmlformats.org/officeDocument/2006/relationships/slide" Target="slide16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0.xml"/><Relationship Id="rId7" Type="http://schemas.openxmlformats.org/officeDocument/2006/relationships/slide" Target="slide17.xml"/><Relationship Id="rId12" Type="http://schemas.openxmlformats.org/officeDocument/2006/relationships/image" Target="../media/image28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11" Type="http://schemas.openxmlformats.org/officeDocument/2006/relationships/slide" Target="slide4.xml"/><Relationship Id="rId5" Type="http://schemas.openxmlformats.org/officeDocument/2006/relationships/slide" Target="slide14.xml"/><Relationship Id="rId10" Type="http://schemas.openxmlformats.org/officeDocument/2006/relationships/slide" Target="slide20.xml"/><Relationship Id="rId4" Type="http://schemas.openxmlformats.org/officeDocument/2006/relationships/slide" Target="slide12.xml"/><Relationship Id="rId9" Type="http://schemas.openxmlformats.org/officeDocument/2006/relationships/slide" Target="slide5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7" Type="http://schemas.openxmlformats.org/officeDocument/2006/relationships/slide" Target="slide162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7.xml"/><Relationship Id="rId5" Type="http://schemas.openxmlformats.org/officeDocument/2006/relationships/slide" Target="slide164.xml"/><Relationship Id="rId4" Type="http://schemas.openxmlformats.org/officeDocument/2006/relationships/slide" Target="slide161.xml"/></Relationships>
</file>

<file path=ppt/slides/_rels/slide1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3" Type="http://schemas.openxmlformats.org/officeDocument/2006/relationships/slide" Target="slide159.xml"/><Relationship Id="rId7" Type="http://schemas.openxmlformats.org/officeDocument/2006/relationships/slide" Target="slide162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7.xml"/><Relationship Id="rId5" Type="http://schemas.openxmlformats.org/officeDocument/2006/relationships/slide" Target="slide164.xml"/><Relationship Id="rId4" Type="http://schemas.openxmlformats.org/officeDocument/2006/relationships/slide" Target="slide161.xml"/></Relationships>
</file>

<file path=ppt/slides/_rels/slide1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jpeg"/><Relationship Id="rId3" Type="http://schemas.openxmlformats.org/officeDocument/2006/relationships/slide" Target="slide159.xml"/><Relationship Id="rId7" Type="http://schemas.openxmlformats.org/officeDocument/2006/relationships/slide" Target="slide162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7.xml"/><Relationship Id="rId5" Type="http://schemas.openxmlformats.org/officeDocument/2006/relationships/slide" Target="slide164.xml"/><Relationship Id="rId4" Type="http://schemas.openxmlformats.org/officeDocument/2006/relationships/slide" Target="slide161.xml"/></Relationships>
</file>

<file path=ppt/slides/_rels/slide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jpeg"/><Relationship Id="rId3" Type="http://schemas.openxmlformats.org/officeDocument/2006/relationships/slide" Target="slide159.xml"/><Relationship Id="rId7" Type="http://schemas.openxmlformats.org/officeDocument/2006/relationships/slide" Target="slide162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7.xml"/><Relationship Id="rId5" Type="http://schemas.openxmlformats.org/officeDocument/2006/relationships/slide" Target="slide164.xml"/><Relationship Id="rId4" Type="http://schemas.openxmlformats.org/officeDocument/2006/relationships/slide" Target="slide161.xml"/><Relationship Id="rId9" Type="http://schemas.openxmlformats.org/officeDocument/2006/relationships/image" Target="../media/image125.jpeg"/></Relationships>
</file>

<file path=ppt/slides/_rels/slide1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openxmlformats.org/officeDocument/2006/relationships/slide" Target="slide159.xml"/><Relationship Id="rId7" Type="http://schemas.openxmlformats.org/officeDocument/2006/relationships/slide" Target="slide162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7.xml"/><Relationship Id="rId5" Type="http://schemas.openxmlformats.org/officeDocument/2006/relationships/slide" Target="slide164.xml"/><Relationship Id="rId4" Type="http://schemas.openxmlformats.org/officeDocument/2006/relationships/slide" Target="slide161.xml"/><Relationship Id="rId9" Type="http://schemas.openxmlformats.org/officeDocument/2006/relationships/image" Target="../media/image116.jpeg"/></Relationships>
</file>

<file path=ppt/slides/_rels/slide1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3" Type="http://schemas.openxmlformats.org/officeDocument/2006/relationships/slide" Target="slide159.xml"/><Relationship Id="rId7" Type="http://schemas.openxmlformats.org/officeDocument/2006/relationships/slide" Target="slide162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7.xml"/><Relationship Id="rId5" Type="http://schemas.openxmlformats.org/officeDocument/2006/relationships/slide" Target="slide164.xml"/><Relationship Id="rId4" Type="http://schemas.openxmlformats.org/officeDocument/2006/relationships/slide" Target="slide161.xml"/></Relationships>
</file>

<file path=ppt/slides/_rels/slide1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eg"/><Relationship Id="rId3" Type="http://schemas.openxmlformats.org/officeDocument/2006/relationships/slide" Target="slide159.xml"/><Relationship Id="rId7" Type="http://schemas.openxmlformats.org/officeDocument/2006/relationships/slide" Target="slide162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7.xml"/><Relationship Id="rId5" Type="http://schemas.openxmlformats.org/officeDocument/2006/relationships/slide" Target="slide164.xml"/><Relationship Id="rId4" Type="http://schemas.openxmlformats.org/officeDocument/2006/relationships/slide" Target="slide161.xml"/><Relationship Id="rId9" Type="http://schemas.openxmlformats.org/officeDocument/2006/relationships/image" Target="../media/image128.jpeg"/></Relationships>
</file>

<file path=ppt/slides/_rels/slide1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3" Type="http://schemas.openxmlformats.org/officeDocument/2006/relationships/slide" Target="slide159.xml"/><Relationship Id="rId7" Type="http://schemas.openxmlformats.org/officeDocument/2006/relationships/slide" Target="slide162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7.xml"/><Relationship Id="rId5" Type="http://schemas.openxmlformats.org/officeDocument/2006/relationships/slide" Target="slide164.xml"/><Relationship Id="rId4" Type="http://schemas.openxmlformats.org/officeDocument/2006/relationships/slide" Target="slide161.xml"/></Relationships>
</file>

<file path=ppt/slides/_rels/slide1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jpeg"/><Relationship Id="rId3" Type="http://schemas.openxmlformats.org/officeDocument/2006/relationships/slide" Target="slide159.xml"/><Relationship Id="rId7" Type="http://schemas.openxmlformats.org/officeDocument/2006/relationships/slide" Target="slide162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7.xml"/><Relationship Id="rId5" Type="http://schemas.openxmlformats.org/officeDocument/2006/relationships/slide" Target="slide164.xml"/><Relationship Id="rId4" Type="http://schemas.openxmlformats.org/officeDocument/2006/relationships/slide" Target="slide161.xml"/></Relationships>
</file>

<file path=ppt/slides/_rels/slide1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eg"/><Relationship Id="rId3" Type="http://schemas.openxmlformats.org/officeDocument/2006/relationships/slide" Target="slide159.xml"/><Relationship Id="rId7" Type="http://schemas.openxmlformats.org/officeDocument/2006/relationships/slide" Target="slide162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7.xml"/><Relationship Id="rId5" Type="http://schemas.openxmlformats.org/officeDocument/2006/relationships/slide" Target="slide164.xml"/><Relationship Id="rId4" Type="http://schemas.openxmlformats.org/officeDocument/2006/relationships/slide" Target="slide16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0.xml"/><Relationship Id="rId7" Type="http://schemas.openxmlformats.org/officeDocument/2006/relationships/slide" Target="slide1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11" Type="http://schemas.openxmlformats.org/officeDocument/2006/relationships/slide" Target="slide4.xml"/><Relationship Id="rId5" Type="http://schemas.openxmlformats.org/officeDocument/2006/relationships/slide" Target="slide14.xml"/><Relationship Id="rId10" Type="http://schemas.openxmlformats.org/officeDocument/2006/relationships/slide" Target="slide20.xml"/><Relationship Id="rId4" Type="http://schemas.openxmlformats.org/officeDocument/2006/relationships/slide" Target="slide12.xml"/><Relationship Id="rId9" Type="http://schemas.openxmlformats.org/officeDocument/2006/relationships/slide" Target="slide5.xml"/></Relationships>
</file>

<file path=ppt/slides/_rels/slide1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eg"/><Relationship Id="rId3" Type="http://schemas.openxmlformats.org/officeDocument/2006/relationships/slide" Target="slide159.xml"/><Relationship Id="rId7" Type="http://schemas.openxmlformats.org/officeDocument/2006/relationships/slide" Target="slide162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7.xml"/><Relationship Id="rId5" Type="http://schemas.openxmlformats.org/officeDocument/2006/relationships/slide" Target="slide164.xml"/><Relationship Id="rId4" Type="http://schemas.openxmlformats.org/officeDocument/2006/relationships/slide" Target="slide161.xml"/><Relationship Id="rId9" Type="http://schemas.openxmlformats.org/officeDocument/2006/relationships/image" Target="../media/image133.jpe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7" Type="http://schemas.openxmlformats.org/officeDocument/2006/relationships/slide" Target="slide162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7.xml"/><Relationship Id="rId5" Type="http://schemas.openxmlformats.org/officeDocument/2006/relationships/slide" Target="slide164.xml"/><Relationship Id="rId4" Type="http://schemas.openxmlformats.org/officeDocument/2006/relationships/slide" Target="slide161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42.xml"/><Relationship Id="rId4" Type="http://schemas.openxmlformats.org/officeDocument/2006/relationships/slide" Target="slide25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" Target="slide177.xml"/><Relationship Id="rId2" Type="http://schemas.openxmlformats.org/officeDocument/2006/relationships/slide" Target="slide17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5" Type="http://schemas.openxmlformats.org/officeDocument/2006/relationships/slide" Target="slide182.xml"/><Relationship Id="rId4" Type="http://schemas.openxmlformats.org/officeDocument/2006/relationships/slide" Target="slide180.xml"/></Relationships>
</file>

<file path=ppt/slides/_rels/slide1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jpeg"/><Relationship Id="rId3" Type="http://schemas.openxmlformats.org/officeDocument/2006/relationships/slide" Target="slide174.xml"/><Relationship Id="rId7" Type="http://schemas.openxmlformats.org/officeDocument/2006/relationships/image" Target="../media/image134.jpe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2.xml"/><Relationship Id="rId5" Type="http://schemas.openxmlformats.org/officeDocument/2006/relationships/slide" Target="slide180.xml"/><Relationship Id="rId4" Type="http://schemas.openxmlformats.org/officeDocument/2006/relationships/slide" Target="slide177.xml"/></Relationships>
</file>

<file path=ppt/slides/_rels/slide1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3" Type="http://schemas.openxmlformats.org/officeDocument/2006/relationships/slide" Target="slide174.xml"/><Relationship Id="rId7" Type="http://schemas.openxmlformats.org/officeDocument/2006/relationships/image" Target="../media/image134.jpe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2.xml"/><Relationship Id="rId5" Type="http://schemas.openxmlformats.org/officeDocument/2006/relationships/slide" Target="slide180.xml"/><Relationship Id="rId4" Type="http://schemas.openxmlformats.org/officeDocument/2006/relationships/slide" Target="slide177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slide" Target="slide174.xml"/><Relationship Id="rId7" Type="http://schemas.openxmlformats.org/officeDocument/2006/relationships/image" Target="../media/image135.jpe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2.xml"/><Relationship Id="rId5" Type="http://schemas.openxmlformats.org/officeDocument/2006/relationships/slide" Target="slide180.xml"/><Relationship Id="rId4" Type="http://schemas.openxmlformats.org/officeDocument/2006/relationships/slide" Target="slide177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slide" Target="slide174.xml"/><Relationship Id="rId7" Type="http://schemas.openxmlformats.org/officeDocument/2006/relationships/image" Target="../media/image136.jpe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2.xml"/><Relationship Id="rId5" Type="http://schemas.openxmlformats.org/officeDocument/2006/relationships/slide" Target="slide180.xml"/><Relationship Id="rId4" Type="http://schemas.openxmlformats.org/officeDocument/2006/relationships/slide" Target="slide177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slide" Target="slide174.xml"/><Relationship Id="rId7" Type="http://schemas.openxmlformats.org/officeDocument/2006/relationships/image" Target="../media/image137.jpe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2.xml"/><Relationship Id="rId5" Type="http://schemas.openxmlformats.org/officeDocument/2006/relationships/slide" Target="slide180.xml"/><Relationship Id="rId4" Type="http://schemas.openxmlformats.org/officeDocument/2006/relationships/slide" Target="slide177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slide" Target="slide174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2.xml"/><Relationship Id="rId5" Type="http://schemas.openxmlformats.org/officeDocument/2006/relationships/slide" Target="slide180.xml"/><Relationship Id="rId4" Type="http://schemas.openxmlformats.org/officeDocument/2006/relationships/slide" Target="slide17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28.jpeg"/><Relationship Id="rId3" Type="http://schemas.openxmlformats.org/officeDocument/2006/relationships/slide" Target="slide6.xml"/><Relationship Id="rId7" Type="http://schemas.openxmlformats.org/officeDocument/2006/relationships/slide" Target="slide15.xml"/><Relationship Id="rId12" Type="http://schemas.openxmlformats.org/officeDocument/2006/relationships/slide" Target="slide4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slide" Target="slide20.xml"/><Relationship Id="rId5" Type="http://schemas.openxmlformats.org/officeDocument/2006/relationships/slide" Target="slide12.xml"/><Relationship Id="rId10" Type="http://schemas.openxmlformats.org/officeDocument/2006/relationships/slide" Target="slide5.xml"/><Relationship Id="rId4" Type="http://schemas.openxmlformats.org/officeDocument/2006/relationships/slide" Target="slide10.xml"/><Relationship Id="rId9" Type="http://schemas.openxmlformats.org/officeDocument/2006/relationships/slide" Target="slide13.xml"/><Relationship Id="rId14" Type="http://schemas.openxmlformats.org/officeDocument/2006/relationships/image" Target="../media/image6.jpeg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slide" Target="slide174.xml"/><Relationship Id="rId7" Type="http://schemas.openxmlformats.org/officeDocument/2006/relationships/image" Target="../media/image138.jpe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2.xml"/><Relationship Id="rId5" Type="http://schemas.openxmlformats.org/officeDocument/2006/relationships/slide" Target="slide180.xml"/><Relationship Id="rId4" Type="http://schemas.openxmlformats.org/officeDocument/2006/relationships/slide" Target="slide177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slide" Target="slide174.xml"/><Relationship Id="rId7" Type="http://schemas.openxmlformats.org/officeDocument/2006/relationships/image" Target="../media/image134.jpe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2.xml"/><Relationship Id="rId5" Type="http://schemas.openxmlformats.org/officeDocument/2006/relationships/slide" Target="slide180.xml"/><Relationship Id="rId4" Type="http://schemas.openxmlformats.org/officeDocument/2006/relationships/slide" Target="slide177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slide" Target="slide182.xml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80.xml"/><Relationship Id="rId5" Type="http://schemas.openxmlformats.org/officeDocument/2006/relationships/slide" Target="slide177.xml"/><Relationship Id="rId4" Type="http://schemas.openxmlformats.org/officeDocument/2006/relationships/slide" Target="slide174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slide" Target="slide174.xml"/><Relationship Id="rId7" Type="http://schemas.openxmlformats.org/officeDocument/2006/relationships/image" Target="../media/image140.jpe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2.xml"/><Relationship Id="rId5" Type="http://schemas.openxmlformats.org/officeDocument/2006/relationships/slide" Target="slide180.xml"/><Relationship Id="rId4" Type="http://schemas.openxmlformats.org/officeDocument/2006/relationships/slide" Target="slide177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slide" Target="slide174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2.xml"/><Relationship Id="rId5" Type="http://schemas.openxmlformats.org/officeDocument/2006/relationships/slide" Target="slide180.xml"/><Relationship Id="rId4" Type="http://schemas.openxmlformats.org/officeDocument/2006/relationships/slide" Target="slide177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slide" Target="slide174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2.xml"/><Relationship Id="rId5" Type="http://schemas.openxmlformats.org/officeDocument/2006/relationships/slide" Target="slide180.xml"/><Relationship Id="rId4" Type="http://schemas.openxmlformats.org/officeDocument/2006/relationships/slide" Target="slide177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0.xml"/><Relationship Id="rId7" Type="http://schemas.openxmlformats.org/officeDocument/2006/relationships/slide" Target="slide17.xml"/><Relationship Id="rId12" Type="http://schemas.openxmlformats.org/officeDocument/2006/relationships/image" Target="../media/image3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11" Type="http://schemas.openxmlformats.org/officeDocument/2006/relationships/slide" Target="slide4.xml"/><Relationship Id="rId5" Type="http://schemas.openxmlformats.org/officeDocument/2006/relationships/slide" Target="slide14.xml"/><Relationship Id="rId10" Type="http://schemas.openxmlformats.org/officeDocument/2006/relationships/slide" Target="slide20.xml"/><Relationship Id="rId4" Type="http://schemas.openxmlformats.org/officeDocument/2006/relationships/slide" Target="slide12.xml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slide" Target="slide14.xml"/><Relationship Id="rId12" Type="http://schemas.openxmlformats.org/officeDocument/2006/relationships/slide" Target="slide20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11" Type="http://schemas.openxmlformats.org/officeDocument/2006/relationships/slide" Target="slide5.xml"/><Relationship Id="rId5" Type="http://schemas.openxmlformats.org/officeDocument/2006/relationships/slide" Target="slide10.xml"/><Relationship Id="rId10" Type="http://schemas.openxmlformats.org/officeDocument/2006/relationships/slide" Target="slide13.xml"/><Relationship Id="rId4" Type="http://schemas.openxmlformats.org/officeDocument/2006/relationships/slide" Target="slide6.xml"/><Relationship Id="rId9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6.xml"/><Relationship Id="rId7" Type="http://schemas.openxmlformats.org/officeDocument/2006/relationships/slide" Target="slide15.xml"/><Relationship Id="rId12" Type="http://schemas.openxmlformats.org/officeDocument/2006/relationships/image" Target="../media/image4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slide" Target="slide20.xml"/><Relationship Id="rId5" Type="http://schemas.openxmlformats.org/officeDocument/2006/relationships/slide" Target="slide12.xml"/><Relationship Id="rId10" Type="http://schemas.openxmlformats.org/officeDocument/2006/relationships/slide" Target="slide5.xml"/><Relationship Id="rId4" Type="http://schemas.openxmlformats.org/officeDocument/2006/relationships/slide" Target="slide10.xml"/><Relationship Id="rId9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6.xml"/><Relationship Id="rId7" Type="http://schemas.openxmlformats.org/officeDocument/2006/relationships/slide" Target="slide15.xml"/><Relationship Id="rId12" Type="http://schemas.openxmlformats.org/officeDocument/2006/relationships/image" Target="../media/image4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slide" Target="slide20.xml"/><Relationship Id="rId5" Type="http://schemas.openxmlformats.org/officeDocument/2006/relationships/slide" Target="slide12.xml"/><Relationship Id="rId10" Type="http://schemas.openxmlformats.org/officeDocument/2006/relationships/slide" Target="slide5.xml"/><Relationship Id="rId4" Type="http://schemas.openxmlformats.org/officeDocument/2006/relationships/slide" Target="slide10.xml"/><Relationship Id="rId9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6.xml"/><Relationship Id="rId7" Type="http://schemas.openxmlformats.org/officeDocument/2006/relationships/slide" Target="slide1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slide" Target="slide20.xml"/><Relationship Id="rId5" Type="http://schemas.openxmlformats.org/officeDocument/2006/relationships/slide" Target="slide12.xml"/><Relationship Id="rId10" Type="http://schemas.openxmlformats.org/officeDocument/2006/relationships/slide" Target="slide5.xml"/><Relationship Id="rId4" Type="http://schemas.openxmlformats.org/officeDocument/2006/relationships/slide" Target="slide10.xml"/><Relationship Id="rId9" Type="http://schemas.openxmlformats.org/officeDocument/2006/relationships/slide" Target="slide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6.xml"/><Relationship Id="rId7" Type="http://schemas.openxmlformats.org/officeDocument/2006/relationships/slide" Target="slide1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slide" Target="slide20.xml"/><Relationship Id="rId5" Type="http://schemas.openxmlformats.org/officeDocument/2006/relationships/slide" Target="slide12.xml"/><Relationship Id="rId10" Type="http://schemas.openxmlformats.org/officeDocument/2006/relationships/slide" Target="slide5.xml"/><Relationship Id="rId4" Type="http://schemas.openxmlformats.org/officeDocument/2006/relationships/slide" Target="slide10.xml"/><Relationship Id="rId9" Type="http://schemas.openxmlformats.org/officeDocument/2006/relationships/slide" Target="slid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42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29.xml"/><Relationship Id="rId7" Type="http://schemas.openxmlformats.org/officeDocument/2006/relationships/slide" Target="slide37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1.xml"/><Relationship Id="rId10" Type="http://schemas.openxmlformats.org/officeDocument/2006/relationships/slide" Target="slide4.xml"/><Relationship Id="rId4" Type="http://schemas.openxmlformats.org/officeDocument/2006/relationships/slide" Target="slide30.xml"/><Relationship Id="rId9" Type="http://schemas.openxmlformats.org/officeDocument/2006/relationships/slide" Target="slide4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29.xml"/><Relationship Id="rId7" Type="http://schemas.openxmlformats.org/officeDocument/2006/relationships/slide" Target="slide37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1.xml"/><Relationship Id="rId10" Type="http://schemas.openxmlformats.org/officeDocument/2006/relationships/slide" Target="slide4.xml"/><Relationship Id="rId4" Type="http://schemas.openxmlformats.org/officeDocument/2006/relationships/slide" Target="slide30.xml"/><Relationship Id="rId9" Type="http://schemas.openxmlformats.org/officeDocument/2006/relationships/slide" Target="slide4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29.xml"/><Relationship Id="rId7" Type="http://schemas.openxmlformats.org/officeDocument/2006/relationships/slide" Target="slide37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image" Target="../media/image6.jpeg"/><Relationship Id="rId5" Type="http://schemas.openxmlformats.org/officeDocument/2006/relationships/slide" Target="slide31.xml"/><Relationship Id="rId10" Type="http://schemas.openxmlformats.org/officeDocument/2006/relationships/slide" Target="slide4.xml"/><Relationship Id="rId4" Type="http://schemas.openxmlformats.org/officeDocument/2006/relationships/slide" Target="slide30.xml"/><Relationship Id="rId9" Type="http://schemas.openxmlformats.org/officeDocument/2006/relationships/slide" Target="slide4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29.xml"/><Relationship Id="rId7" Type="http://schemas.openxmlformats.org/officeDocument/2006/relationships/slide" Target="slide37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1.xml"/><Relationship Id="rId10" Type="http://schemas.openxmlformats.org/officeDocument/2006/relationships/slide" Target="slide4.xml"/><Relationship Id="rId4" Type="http://schemas.openxmlformats.org/officeDocument/2006/relationships/slide" Target="slide30.xml"/><Relationship Id="rId9" Type="http://schemas.openxmlformats.org/officeDocument/2006/relationships/slide" Target="slide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42.xml"/><Relationship Id="rId4" Type="http://schemas.openxmlformats.org/officeDocument/2006/relationships/slide" Target="slide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29.xml"/><Relationship Id="rId7" Type="http://schemas.openxmlformats.org/officeDocument/2006/relationships/slide" Target="slide37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1.xml"/><Relationship Id="rId10" Type="http://schemas.openxmlformats.org/officeDocument/2006/relationships/slide" Target="slide4.xml"/><Relationship Id="rId4" Type="http://schemas.openxmlformats.org/officeDocument/2006/relationships/slide" Target="slide30.xml"/><Relationship Id="rId9" Type="http://schemas.openxmlformats.org/officeDocument/2006/relationships/slide" Target="slide4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29.xml"/><Relationship Id="rId7" Type="http://schemas.openxmlformats.org/officeDocument/2006/relationships/slide" Target="slide37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image" Target="../media/image43.jpeg"/><Relationship Id="rId5" Type="http://schemas.openxmlformats.org/officeDocument/2006/relationships/slide" Target="slide31.xml"/><Relationship Id="rId10" Type="http://schemas.openxmlformats.org/officeDocument/2006/relationships/slide" Target="slide4.xml"/><Relationship Id="rId4" Type="http://schemas.openxmlformats.org/officeDocument/2006/relationships/slide" Target="slide30.xml"/><Relationship Id="rId9" Type="http://schemas.openxmlformats.org/officeDocument/2006/relationships/slide" Target="slide4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29.xml"/><Relationship Id="rId7" Type="http://schemas.openxmlformats.org/officeDocument/2006/relationships/slide" Target="slide37.xml"/><Relationship Id="rId12" Type="http://schemas.openxmlformats.org/officeDocument/2006/relationships/image" Target="../media/image13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image" Target="../media/image43.jpeg"/><Relationship Id="rId5" Type="http://schemas.openxmlformats.org/officeDocument/2006/relationships/slide" Target="slide31.xml"/><Relationship Id="rId10" Type="http://schemas.openxmlformats.org/officeDocument/2006/relationships/slide" Target="slide4.xml"/><Relationship Id="rId4" Type="http://schemas.openxmlformats.org/officeDocument/2006/relationships/slide" Target="slide30.xml"/><Relationship Id="rId9" Type="http://schemas.openxmlformats.org/officeDocument/2006/relationships/slide" Target="slide4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29.xml"/><Relationship Id="rId7" Type="http://schemas.openxmlformats.org/officeDocument/2006/relationships/slide" Target="slide37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1.xml"/><Relationship Id="rId10" Type="http://schemas.openxmlformats.org/officeDocument/2006/relationships/slide" Target="slide4.xml"/><Relationship Id="rId4" Type="http://schemas.openxmlformats.org/officeDocument/2006/relationships/slide" Target="slide30.xml"/><Relationship Id="rId9" Type="http://schemas.openxmlformats.org/officeDocument/2006/relationships/slide" Target="slide4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29.xml"/><Relationship Id="rId7" Type="http://schemas.openxmlformats.org/officeDocument/2006/relationships/slide" Target="slide37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image" Target="../media/image44.jpeg"/><Relationship Id="rId5" Type="http://schemas.openxmlformats.org/officeDocument/2006/relationships/slide" Target="slide31.xml"/><Relationship Id="rId10" Type="http://schemas.openxmlformats.org/officeDocument/2006/relationships/slide" Target="slide4.xml"/><Relationship Id="rId4" Type="http://schemas.openxmlformats.org/officeDocument/2006/relationships/slide" Target="slide30.xml"/><Relationship Id="rId9" Type="http://schemas.openxmlformats.org/officeDocument/2006/relationships/slide" Target="slide4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image" Target="../media/image46.jpeg"/><Relationship Id="rId3" Type="http://schemas.openxmlformats.org/officeDocument/2006/relationships/slide" Target="slide29.xml"/><Relationship Id="rId7" Type="http://schemas.openxmlformats.org/officeDocument/2006/relationships/slide" Target="slide37.xml"/><Relationship Id="rId12" Type="http://schemas.openxmlformats.org/officeDocument/2006/relationships/image" Target="../media/image45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image" Target="../media/image43.jpeg"/><Relationship Id="rId5" Type="http://schemas.openxmlformats.org/officeDocument/2006/relationships/slide" Target="slide31.xml"/><Relationship Id="rId10" Type="http://schemas.openxmlformats.org/officeDocument/2006/relationships/slide" Target="slide4.xml"/><Relationship Id="rId4" Type="http://schemas.openxmlformats.org/officeDocument/2006/relationships/slide" Target="slide30.xml"/><Relationship Id="rId9" Type="http://schemas.openxmlformats.org/officeDocument/2006/relationships/slide" Target="slide40.xml"/><Relationship Id="rId1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image" Target="../media/image48.jpeg"/><Relationship Id="rId3" Type="http://schemas.openxmlformats.org/officeDocument/2006/relationships/slide" Target="slide29.xml"/><Relationship Id="rId7" Type="http://schemas.openxmlformats.org/officeDocument/2006/relationships/slide" Target="slide37.xml"/><Relationship Id="rId12" Type="http://schemas.openxmlformats.org/officeDocument/2006/relationships/image" Target="../media/image43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image" Target="../media/image47.jpeg"/><Relationship Id="rId5" Type="http://schemas.openxmlformats.org/officeDocument/2006/relationships/slide" Target="slide31.xml"/><Relationship Id="rId10" Type="http://schemas.openxmlformats.org/officeDocument/2006/relationships/slide" Target="slide4.xml"/><Relationship Id="rId4" Type="http://schemas.openxmlformats.org/officeDocument/2006/relationships/slide" Target="slide30.xml"/><Relationship Id="rId9" Type="http://schemas.openxmlformats.org/officeDocument/2006/relationships/slide" Target="slide4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image" Target="../media/image51.jpeg"/><Relationship Id="rId3" Type="http://schemas.openxmlformats.org/officeDocument/2006/relationships/slide" Target="slide29.xml"/><Relationship Id="rId7" Type="http://schemas.openxmlformats.org/officeDocument/2006/relationships/slide" Target="slide37.xml"/><Relationship Id="rId12" Type="http://schemas.openxmlformats.org/officeDocument/2006/relationships/image" Target="../media/image50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image" Target="../media/image49.jpeg"/><Relationship Id="rId5" Type="http://schemas.openxmlformats.org/officeDocument/2006/relationships/slide" Target="slide31.xml"/><Relationship Id="rId10" Type="http://schemas.openxmlformats.org/officeDocument/2006/relationships/slide" Target="slide4.xml"/><Relationship Id="rId4" Type="http://schemas.openxmlformats.org/officeDocument/2006/relationships/slide" Target="slide30.xml"/><Relationship Id="rId9" Type="http://schemas.openxmlformats.org/officeDocument/2006/relationships/slide" Target="slide4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29.xml"/><Relationship Id="rId7" Type="http://schemas.openxmlformats.org/officeDocument/2006/relationships/slide" Target="slide37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image" Target="../media/image52.jpeg"/><Relationship Id="rId5" Type="http://schemas.openxmlformats.org/officeDocument/2006/relationships/slide" Target="slide31.xml"/><Relationship Id="rId10" Type="http://schemas.openxmlformats.org/officeDocument/2006/relationships/slide" Target="slide4.xml"/><Relationship Id="rId4" Type="http://schemas.openxmlformats.org/officeDocument/2006/relationships/slide" Target="slide30.xml"/><Relationship Id="rId9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29.xml"/><Relationship Id="rId7" Type="http://schemas.openxmlformats.org/officeDocument/2006/relationships/slide" Target="slide37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1.xml"/><Relationship Id="rId10" Type="http://schemas.openxmlformats.org/officeDocument/2006/relationships/slide" Target="slide4.xml"/><Relationship Id="rId4" Type="http://schemas.openxmlformats.org/officeDocument/2006/relationships/slide" Target="slide30.xml"/><Relationship Id="rId9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6.xml"/><Relationship Id="rId7" Type="http://schemas.openxmlformats.org/officeDocument/2006/relationships/slide" Target="slide1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slide" Target="slide20.xml"/><Relationship Id="rId5" Type="http://schemas.openxmlformats.org/officeDocument/2006/relationships/slide" Target="slide12.xml"/><Relationship Id="rId10" Type="http://schemas.openxmlformats.org/officeDocument/2006/relationships/slide" Target="slide5.xml"/><Relationship Id="rId4" Type="http://schemas.openxmlformats.org/officeDocument/2006/relationships/slide" Target="slide10.xml"/><Relationship Id="rId9" Type="http://schemas.openxmlformats.org/officeDocument/2006/relationships/slide" Target="slide1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image" Target="../media/image55.jpeg"/><Relationship Id="rId3" Type="http://schemas.openxmlformats.org/officeDocument/2006/relationships/slide" Target="slide29.xml"/><Relationship Id="rId7" Type="http://schemas.openxmlformats.org/officeDocument/2006/relationships/slide" Target="slide37.xml"/><Relationship Id="rId12" Type="http://schemas.openxmlformats.org/officeDocument/2006/relationships/image" Target="../media/image54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image" Target="../media/image53.jpeg"/><Relationship Id="rId5" Type="http://schemas.openxmlformats.org/officeDocument/2006/relationships/slide" Target="slide31.xml"/><Relationship Id="rId10" Type="http://schemas.openxmlformats.org/officeDocument/2006/relationships/slide" Target="slide4.xml"/><Relationship Id="rId4" Type="http://schemas.openxmlformats.org/officeDocument/2006/relationships/slide" Target="slide30.xml"/><Relationship Id="rId9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29.xml"/><Relationship Id="rId7" Type="http://schemas.openxmlformats.org/officeDocument/2006/relationships/slide" Target="slide37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1.xml"/><Relationship Id="rId10" Type="http://schemas.openxmlformats.org/officeDocument/2006/relationships/slide" Target="slide4.xml"/><Relationship Id="rId4" Type="http://schemas.openxmlformats.org/officeDocument/2006/relationships/slide" Target="slide30.xml"/><Relationship Id="rId9" Type="http://schemas.openxmlformats.org/officeDocument/2006/relationships/slide" Target="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5" Type="http://schemas.openxmlformats.org/officeDocument/2006/relationships/slide" Target="slide25.xml"/><Relationship Id="rId4" Type="http://schemas.openxmlformats.org/officeDocument/2006/relationships/slide" Target="slide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8.xml"/><Relationship Id="rId7" Type="http://schemas.openxmlformats.org/officeDocument/2006/relationships/slide" Target="slide5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3.xml"/><Relationship Id="rId5" Type="http://schemas.openxmlformats.org/officeDocument/2006/relationships/slide" Target="slide52.xml"/><Relationship Id="rId4" Type="http://schemas.openxmlformats.org/officeDocument/2006/relationships/slide" Target="slide4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8.xml"/><Relationship Id="rId7" Type="http://schemas.openxmlformats.org/officeDocument/2006/relationships/slide" Target="slide5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3.xml"/><Relationship Id="rId5" Type="http://schemas.openxmlformats.org/officeDocument/2006/relationships/slide" Target="slide52.xml"/><Relationship Id="rId4" Type="http://schemas.openxmlformats.org/officeDocument/2006/relationships/slide" Target="slide49.xml"/><Relationship Id="rId9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8.xml"/><Relationship Id="rId7" Type="http://schemas.openxmlformats.org/officeDocument/2006/relationships/slide" Target="slide5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3.xml"/><Relationship Id="rId5" Type="http://schemas.openxmlformats.org/officeDocument/2006/relationships/slide" Target="slide52.xml"/><Relationship Id="rId4" Type="http://schemas.openxmlformats.org/officeDocument/2006/relationships/slide" Target="slide49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8.xml"/><Relationship Id="rId7" Type="http://schemas.openxmlformats.org/officeDocument/2006/relationships/slide" Target="slide5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3.xml"/><Relationship Id="rId5" Type="http://schemas.openxmlformats.org/officeDocument/2006/relationships/slide" Target="slide52.xml"/><Relationship Id="rId4" Type="http://schemas.openxmlformats.org/officeDocument/2006/relationships/slide" Target="slide49.xml"/><Relationship Id="rId9" Type="http://schemas.openxmlformats.org/officeDocument/2006/relationships/image" Target="../media/image43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8.xml"/><Relationship Id="rId7" Type="http://schemas.openxmlformats.org/officeDocument/2006/relationships/slide" Target="slide5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3.xml"/><Relationship Id="rId5" Type="http://schemas.openxmlformats.org/officeDocument/2006/relationships/slide" Target="slide52.xml"/><Relationship Id="rId4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8.xml"/><Relationship Id="rId7" Type="http://schemas.openxmlformats.org/officeDocument/2006/relationships/slide" Target="slide5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3.xml"/><Relationship Id="rId5" Type="http://schemas.openxmlformats.org/officeDocument/2006/relationships/slide" Target="slide52.xml"/><Relationship Id="rId4" Type="http://schemas.openxmlformats.org/officeDocument/2006/relationships/slide" Target="slide4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8.xml"/><Relationship Id="rId7" Type="http://schemas.openxmlformats.org/officeDocument/2006/relationships/slide" Target="slide5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3.xml"/><Relationship Id="rId5" Type="http://schemas.openxmlformats.org/officeDocument/2006/relationships/slide" Target="slide52.xml"/><Relationship Id="rId4" Type="http://schemas.openxmlformats.org/officeDocument/2006/relationships/slide" Target="slide4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6.xml"/><Relationship Id="rId7" Type="http://schemas.openxmlformats.org/officeDocument/2006/relationships/slide" Target="slide15.xml"/><Relationship Id="rId12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slide" Target="slide20.xml"/><Relationship Id="rId5" Type="http://schemas.openxmlformats.org/officeDocument/2006/relationships/slide" Target="slide12.xml"/><Relationship Id="rId10" Type="http://schemas.openxmlformats.org/officeDocument/2006/relationships/slide" Target="slide5.xml"/><Relationship Id="rId4" Type="http://schemas.openxmlformats.org/officeDocument/2006/relationships/slide" Target="slide10.xml"/><Relationship Id="rId9" Type="http://schemas.openxmlformats.org/officeDocument/2006/relationships/slide" Target="slide1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8.xml"/><Relationship Id="rId7" Type="http://schemas.openxmlformats.org/officeDocument/2006/relationships/slide" Target="slide5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3.xml"/><Relationship Id="rId5" Type="http://schemas.openxmlformats.org/officeDocument/2006/relationships/slide" Target="slide52.xml"/><Relationship Id="rId4" Type="http://schemas.openxmlformats.org/officeDocument/2006/relationships/slide" Target="slide49.xml"/><Relationship Id="rId9" Type="http://schemas.openxmlformats.org/officeDocument/2006/relationships/image" Target="../media/image56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8.xml"/><Relationship Id="rId7" Type="http://schemas.openxmlformats.org/officeDocument/2006/relationships/slide" Target="slide5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3.xml"/><Relationship Id="rId5" Type="http://schemas.openxmlformats.org/officeDocument/2006/relationships/slide" Target="slide52.xml"/><Relationship Id="rId4" Type="http://schemas.openxmlformats.org/officeDocument/2006/relationships/slide" Target="slide49.xml"/><Relationship Id="rId9" Type="http://schemas.openxmlformats.org/officeDocument/2006/relationships/image" Target="../media/image57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8.xml"/><Relationship Id="rId7" Type="http://schemas.openxmlformats.org/officeDocument/2006/relationships/slide" Target="slide5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3.xml"/><Relationship Id="rId5" Type="http://schemas.openxmlformats.org/officeDocument/2006/relationships/slide" Target="slide52.xml"/><Relationship Id="rId4" Type="http://schemas.openxmlformats.org/officeDocument/2006/relationships/slide" Target="slide49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8.xml"/><Relationship Id="rId7" Type="http://schemas.openxmlformats.org/officeDocument/2006/relationships/slide" Target="slide5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3.xml"/><Relationship Id="rId5" Type="http://schemas.openxmlformats.org/officeDocument/2006/relationships/slide" Target="slide52.xml"/><Relationship Id="rId4" Type="http://schemas.openxmlformats.org/officeDocument/2006/relationships/slide" Target="slide49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8.xml"/><Relationship Id="rId7" Type="http://schemas.openxmlformats.org/officeDocument/2006/relationships/slide" Target="slide5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3.xml"/><Relationship Id="rId5" Type="http://schemas.openxmlformats.org/officeDocument/2006/relationships/slide" Target="slide52.xml"/><Relationship Id="rId4" Type="http://schemas.openxmlformats.org/officeDocument/2006/relationships/slide" Target="slide49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8.xml"/><Relationship Id="rId7" Type="http://schemas.openxmlformats.org/officeDocument/2006/relationships/slide" Target="slide5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3.xml"/><Relationship Id="rId5" Type="http://schemas.openxmlformats.org/officeDocument/2006/relationships/slide" Target="slide52.xml"/><Relationship Id="rId4" Type="http://schemas.openxmlformats.org/officeDocument/2006/relationships/slide" Target="slide49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8.xml"/><Relationship Id="rId7" Type="http://schemas.openxmlformats.org/officeDocument/2006/relationships/slide" Target="slide5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3.xml"/><Relationship Id="rId5" Type="http://schemas.openxmlformats.org/officeDocument/2006/relationships/slide" Target="slide52.xml"/><Relationship Id="rId4" Type="http://schemas.openxmlformats.org/officeDocument/2006/relationships/slide" Target="slide49.xml"/><Relationship Id="rId9" Type="http://schemas.openxmlformats.org/officeDocument/2006/relationships/image" Target="../media/image58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8.xml"/><Relationship Id="rId7" Type="http://schemas.openxmlformats.org/officeDocument/2006/relationships/slide" Target="slide5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3.xml"/><Relationship Id="rId5" Type="http://schemas.openxmlformats.org/officeDocument/2006/relationships/slide" Target="slide52.xml"/><Relationship Id="rId4" Type="http://schemas.openxmlformats.org/officeDocument/2006/relationships/slide" Target="slide49.xml"/><Relationship Id="rId9" Type="http://schemas.openxmlformats.org/officeDocument/2006/relationships/image" Target="../media/image59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48.xml"/><Relationship Id="rId7" Type="http://schemas.openxmlformats.org/officeDocument/2006/relationships/slide" Target="slide5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3.xml"/><Relationship Id="rId5" Type="http://schemas.openxmlformats.org/officeDocument/2006/relationships/slide" Target="slide52.xml"/><Relationship Id="rId4" Type="http://schemas.openxmlformats.org/officeDocument/2006/relationships/slide" Target="slide4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7.wmf"/><Relationship Id="rId18" Type="http://schemas.openxmlformats.org/officeDocument/2006/relationships/image" Target="../media/image9.wmf"/><Relationship Id="rId3" Type="http://schemas.openxmlformats.org/officeDocument/2006/relationships/slide" Target="slide6.xml"/><Relationship Id="rId21" Type="http://schemas.openxmlformats.org/officeDocument/2006/relationships/image" Target="../media/image11.jpeg"/><Relationship Id="rId7" Type="http://schemas.openxmlformats.org/officeDocument/2006/relationships/slide" Target="slide15.xml"/><Relationship Id="rId12" Type="http://schemas.openxmlformats.org/officeDocument/2006/relationships/oleObject" Target="../embeddings/oleObject1.bin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slide" Target="slide14.xml"/><Relationship Id="rId11" Type="http://schemas.openxmlformats.org/officeDocument/2006/relationships/slide" Target="slide20.xml"/><Relationship Id="rId5" Type="http://schemas.openxmlformats.org/officeDocument/2006/relationships/slide" Target="slide12.xml"/><Relationship Id="rId15" Type="http://schemas.openxmlformats.org/officeDocument/2006/relationships/oleObject" Target="../embeddings/oleObject2.bin"/><Relationship Id="rId10" Type="http://schemas.openxmlformats.org/officeDocument/2006/relationships/slide" Target="slide5.xml"/><Relationship Id="rId19" Type="http://schemas.openxmlformats.org/officeDocument/2006/relationships/oleObject" Target="../embeddings/oleObject4.bin"/><Relationship Id="rId4" Type="http://schemas.openxmlformats.org/officeDocument/2006/relationships/slide" Target="slide10.xml"/><Relationship Id="rId9" Type="http://schemas.openxmlformats.org/officeDocument/2006/relationships/slide" Target="slide13.xml"/><Relationship Id="rId14" Type="http://schemas.openxmlformats.org/officeDocument/2006/relationships/slide" Target="slid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42.xml"/><Relationship Id="rId4" Type="http://schemas.openxmlformats.org/officeDocument/2006/relationships/slide" Target="slide25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3" Type="http://schemas.openxmlformats.org/officeDocument/2006/relationships/slide" Target="slide66.xml"/><Relationship Id="rId7" Type="http://schemas.openxmlformats.org/officeDocument/2006/relationships/slide" Target="slide70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2.xml"/><Relationship Id="rId5" Type="http://schemas.openxmlformats.org/officeDocument/2006/relationships/slide" Target="slide69.xml"/><Relationship Id="rId10" Type="http://schemas.openxmlformats.org/officeDocument/2006/relationships/image" Target="../media/image61.png"/><Relationship Id="rId4" Type="http://schemas.openxmlformats.org/officeDocument/2006/relationships/slide" Target="slide68.xml"/><Relationship Id="rId9" Type="http://schemas.openxmlformats.org/officeDocument/2006/relationships/slide" Target="slide7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70.xml"/><Relationship Id="rId3" Type="http://schemas.openxmlformats.org/officeDocument/2006/relationships/slide" Target="slide62.xml"/><Relationship Id="rId7" Type="http://schemas.openxmlformats.org/officeDocument/2006/relationships/slide" Target="slide72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9.xml"/><Relationship Id="rId11" Type="http://schemas.openxmlformats.org/officeDocument/2006/relationships/image" Target="../media/image62.jpeg"/><Relationship Id="rId5" Type="http://schemas.openxmlformats.org/officeDocument/2006/relationships/slide" Target="slide68.xml"/><Relationship Id="rId10" Type="http://schemas.openxmlformats.org/officeDocument/2006/relationships/slide" Target="slide73.xml"/><Relationship Id="rId4" Type="http://schemas.openxmlformats.org/officeDocument/2006/relationships/slide" Target="slide66.xml"/><Relationship Id="rId9" Type="http://schemas.openxmlformats.org/officeDocument/2006/relationships/slide" Target="slide7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70.xml"/><Relationship Id="rId3" Type="http://schemas.openxmlformats.org/officeDocument/2006/relationships/slide" Target="slide62.xml"/><Relationship Id="rId7" Type="http://schemas.openxmlformats.org/officeDocument/2006/relationships/slide" Target="slide72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9.xml"/><Relationship Id="rId11" Type="http://schemas.openxmlformats.org/officeDocument/2006/relationships/image" Target="../media/image63.jpeg"/><Relationship Id="rId5" Type="http://schemas.openxmlformats.org/officeDocument/2006/relationships/slide" Target="slide68.xml"/><Relationship Id="rId10" Type="http://schemas.openxmlformats.org/officeDocument/2006/relationships/slide" Target="slide73.xml"/><Relationship Id="rId4" Type="http://schemas.openxmlformats.org/officeDocument/2006/relationships/slide" Target="slide66.xml"/><Relationship Id="rId9" Type="http://schemas.openxmlformats.org/officeDocument/2006/relationships/slide" Target="slide71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70.xml"/><Relationship Id="rId3" Type="http://schemas.openxmlformats.org/officeDocument/2006/relationships/slide" Target="slide62.xml"/><Relationship Id="rId7" Type="http://schemas.openxmlformats.org/officeDocument/2006/relationships/slide" Target="slide72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9.xml"/><Relationship Id="rId11" Type="http://schemas.openxmlformats.org/officeDocument/2006/relationships/image" Target="../media/image64.jpeg"/><Relationship Id="rId5" Type="http://schemas.openxmlformats.org/officeDocument/2006/relationships/slide" Target="slide68.xml"/><Relationship Id="rId10" Type="http://schemas.openxmlformats.org/officeDocument/2006/relationships/slide" Target="slide73.xml"/><Relationship Id="rId4" Type="http://schemas.openxmlformats.org/officeDocument/2006/relationships/slide" Target="slide66.xml"/><Relationship Id="rId9" Type="http://schemas.openxmlformats.org/officeDocument/2006/relationships/slide" Target="slide71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70.xml"/><Relationship Id="rId3" Type="http://schemas.openxmlformats.org/officeDocument/2006/relationships/slide" Target="slide62.xml"/><Relationship Id="rId7" Type="http://schemas.openxmlformats.org/officeDocument/2006/relationships/slide" Target="slide72.xml"/><Relationship Id="rId12" Type="http://schemas.openxmlformats.org/officeDocument/2006/relationships/image" Target="../media/image66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9.xml"/><Relationship Id="rId11" Type="http://schemas.openxmlformats.org/officeDocument/2006/relationships/image" Target="../media/image65.jpeg"/><Relationship Id="rId5" Type="http://schemas.openxmlformats.org/officeDocument/2006/relationships/slide" Target="slide68.xml"/><Relationship Id="rId10" Type="http://schemas.openxmlformats.org/officeDocument/2006/relationships/slide" Target="slide73.xml"/><Relationship Id="rId4" Type="http://schemas.openxmlformats.org/officeDocument/2006/relationships/slide" Target="slide66.xml"/><Relationship Id="rId9" Type="http://schemas.openxmlformats.org/officeDocument/2006/relationships/slide" Target="slide71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70.xml"/><Relationship Id="rId3" Type="http://schemas.openxmlformats.org/officeDocument/2006/relationships/slide" Target="slide62.xml"/><Relationship Id="rId7" Type="http://schemas.openxmlformats.org/officeDocument/2006/relationships/slide" Target="slide72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9.xml"/><Relationship Id="rId11" Type="http://schemas.openxmlformats.org/officeDocument/2006/relationships/image" Target="../media/image67.jpeg"/><Relationship Id="rId5" Type="http://schemas.openxmlformats.org/officeDocument/2006/relationships/slide" Target="slide68.xml"/><Relationship Id="rId10" Type="http://schemas.openxmlformats.org/officeDocument/2006/relationships/slide" Target="slide73.xml"/><Relationship Id="rId4" Type="http://schemas.openxmlformats.org/officeDocument/2006/relationships/slide" Target="slide66.xml"/><Relationship Id="rId9" Type="http://schemas.openxmlformats.org/officeDocument/2006/relationships/slide" Target="slide71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70.xml"/><Relationship Id="rId3" Type="http://schemas.openxmlformats.org/officeDocument/2006/relationships/slide" Target="slide62.xml"/><Relationship Id="rId7" Type="http://schemas.openxmlformats.org/officeDocument/2006/relationships/slide" Target="slide72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9.xml"/><Relationship Id="rId11" Type="http://schemas.openxmlformats.org/officeDocument/2006/relationships/image" Target="../media/image68.jpeg"/><Relationship Id="rId5" Type="http://schemas.openxmlformats.org/officeDocument/2006/relationships/slide" Target="slide68.xml"/><Relationship Id="rId10" Type="http://schemas.openxmlformats.org/officeDocument/2006/relationships/slide" Target="slide73.xml"/><Relationship Id="rId4" Type="http://schemas.openxmlformats.org/officeDocument/2006/relationships/slide" Target="slide66.xml"/><Relationship Id="rId9" Type="http://schemas.openxmlformats.org/officeDocument/2006/relationships/slide" Target="slide7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70.xml"/><Relationship Id="rId3" Type="http://schemas.openxmlformats.org/officeDocument/2006/relationships/slide" Target="slide62.xml"/><Relationship Id="rId7" Type="http://schemas.openxmlformats.org/officeDocument/2006/relationships/slide" Target="slide72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9.xml"/><Relationship Id="rId5" Type="http://schemas.openxmlformats.org/officeDocument/2006/relationships/slide" Target="slide68.xml"/><Relationship Id="rId10" Type="http://schemas.openxmlformats.org/officeDocument/2006/relationships/slide" Target="slide73.xml"/><Relationship Id="rId4" Type="http://schemas.openxmlformats.org/officeDocument/2006/relationships/slide" Target="slide66.xml"/><Relationship Id="rId9" Type="http://schemas.openxmlformats.org/officeDocument/2006/relationships/slide" Target="slide71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70.xml"/><Relationship Id="rId3" Type="http://schemas.openxmlformats.org/officeDocument/2006/relationships/slide" Target="slide62.xml"/><Relationship Id="rId7" Type="http://schemas.openxmlformats.org/officeDocument/2006/relationships/slide" Target="slide72.xml"/><Relationship Id="rId12" Type="http://schemas.openxmlformats.org/officeDocument/2006/relationships/image" Target="../media/image70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9.xml"/><Relationship Id="rId11" Type="http://schemas.openxmlformats.org/officeDocument/2006/relationships/image" Target="../media/image69.jpeg"/><Relationship Id="rId5" Type="http://schemas.openxmlformats.org/officeDocument/2006/relationships/slide" Target="slide68.xml"/><Relationship Id="rId10" Type="http://schemas.openxmlformats.org/officeDocument/2006/relationships/slide" Target="slide73.xml"/><Relationship Id="rId4" Type="http://schemas.openxmlformats.org/officeDocument/2006/relationships/slide" Target="slide66.xml"/><Relationship Id="rId9" Type="http://schemas.openxmlformats.org/officeDocument/2006/relationships/slide" Target="slide7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0.xml"/><Relationship Id="rId7" Type="http://schemas.openxmlformats.org/officeDocument/2006/relationships/slide" Target="slide17.xml"/><Relationship Id="rId12" Type="http://schemas.openxmlformats.org/officeDocument/2006/relationships/image" Target="../media/image1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11" Type="http://schemas.openxmlformats.org/officeDocument/2006/relationships/slide" Target="slide4.xml"/><Relationship Id="rId5" Type="http://schemas.openxmlformats.org/officeDocument/2006/relationships/slide" Target="slide14.xml"/><Relationship Id="rId10" Type="http://schemas.openxmlformats.org/officeDocument/2006/relationships/slide" Target="slide20.xml"/><Relationship Id="rId4" Type="http://schemas.openxmlformats.org/officeDocument/2006/relationships/slide" Target="slide12.xml"/><Relationship Id="rId9" Type="http://schemas.openxmlformats.org/officeDocument/2006/relationships/slide" Target="slide5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70.xml"/><Relationship Id="rId3" Type="http://schemas.openxmlformats.org/officeDocument/2006/relationships/slide" Target="slide62.xml"/><Relationship Id="rId7" Type="http://schemas.openxmlformats.org/officeDocument/2006/relationships/slide" Target="slide72.xml"/><Relationship Id="rId12" Type="http://schemas.openxmlformats.org/officeDocument/2006/relationships/image" Target="../media/image7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9.xml"/><Relationship Id="rId11" Type="http://schemas.openxmlformats.org/officeDocument/2006/relationships/image" Target="../media/image71.jpeg"/><Relationship Id="rId5" Type="http://schemas.openxmlformats.org/officeDocument/2006/relationships/slide" Target="slide68.xml"/><Relationship Id="rId10" Type="http://schemas.openxmlformats.org/officeDocument/2006/relationships/slide" Target="slide73.xml"/><Relationship Id="rId4" Type="http://schemas.openxmlformats.org/officeDocument/2006/relationships/slide" Target="slide66.xml"/><Relationship Id="rId9" Type="http://schemas.openxmlformats.org/officeDocument/2006/relationships/slide" Target="slide71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70.xml"/><Relationship Id="rId3" Type="http://schemas.openxmlformats.org/officeDocument/2006/relationships/slide" Target="slide62.xml"/><Relationship Id="rId7" Type="http://schemas.openxmlformats.org/officeDocument/2006/relationships/slide" Target="slide72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9.xml"/><Relationship Id="rId11" Type="http://schemas.openxmlformats.org/officeDocument/2006/relationships/image" Target="../media/image73.jpeg"/><Relationship Id="rId5" Type="http://schemas.openxmlformats.org/officeDocument/2006/relationships/slide" Target="slide68.xml"/><Relationship Id="rId10" Type="http://schemas.openxmlformats.org/officeDocument/2006/relationships/slide" Target="slide73.xml"/><Relationship Id="rId4" Type="http://schemas.openxmlformats.org/officeDocument/2006/relationships/slide" Target="slide66.xml"/><Relationship Id="rId9" Type="http://schemas.openxmlformats.org/officeDocument/2006/relationships/slide" Target="slide71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70.xml"/><Relationship Id="rId3" Type="http://schemas.openxmlformats.org/officeDocument/2006/relationships/slide" Target="slide62.xml"/><Relationship Id="rId7" Type="http://schemas.openxmlformats.org/officeDocument/2006/relationships/slide" Target="slide72.xml"/><Relationship Id="rId12" Type="http://schemas.openxmlformats.org/officeDocument/2006/relationships/image" Target="../media/image75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9.xml"/><Relationship Id="rId11" Type="http://schemas.openxmlformats.org/officeDocument/2006/relationships/image" Target="../media/image74.jpeg"/><Relationship Id="rId5" Type="http://schemas.openxmlformats.org/officeDocument/2006/relationships/slide" Target="slide68.xml"/><Relationship Id="rId10" Type="http://schemas.openxmlformats.org/officeDocument/2006/relationships/slide" Target="slide73.xml"/><Relationship Id="rId4" Type="http://schemas.openxmlformats.org/officeDocument/2006/relationships/slide" Target="slide66.xml"/><Relationship Id="rId9" Type="http://schemas.openxmlformats.org/officeDocument/2006/relationships/slide" Target="slide71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70.xml"/><Relationship Id="rId3" Type="http://schemas.openxmlformats.org/officeDocument/2006/relationships/slide" Target="slide62.xml"/><Relationship Id="rId7" Type="http://schemas.openxmlformats.org/officeDocument/2006/relationships/slide" Target="slide72.xml"/><Relationship Id="rId12" Type="http://schemas.openxmlformats.org/officeDocument/2006/relationships/image" Target="../media/image77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9.xml"/><Relationship Id="rId11" Type="http://schemas.openxmlformats.org/officeDocument/2006/relationships/image" Target="../media/image76.jpeg"/><Relationship Id="rId5" Type="http://schemas.openxmlformats.org/officeDocument/2006/relationships/slide" Target="slide68.xml"/><Relationship Id="rId10" Type="http://schemas.openxmlformats.org/officeDocument/2006/relationships/slide" Target="slide73.xml"/><Relationship Id="rId4" Type="http://schemas.openxmlformats.org/officeDocument/2006/relationships/slide" Target="slide66.xml"/><Relationship Id="rId9" Type="http://schemas.openxmlformats.org/officeDocument/2006/relationships/slide" Target="slide71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70.xml"/><Relationship Id="rId3" Type="http://schemas.openxmlformats.org/officeDocument/2006/relationships/slide" Target="slide62.xml"/><Relationship Id="rId7" Type="http://schemas.openxmlformats.org/officeDocument/2006/relationships/slide" Target="slide72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9.xml"/><Relationship Id="rId5" Type="http://schemas.openxmlformats.org/officeDocument/2006/relationships/slide" Target="slide68.xml"/><Relationship Id="rId10" Type="http://schemas.openxmlformats.org/officeDocument/2006/relationships/slide" Target="slide73.xml"/><Relationship Id="rId4" Type="http://schemas.openxmlformats.org/officeDocument/2006/relationships/slide" Target="slide66.xml"/><Relationship Id="rId9" Type="http://schemas.openxmlformats.org/officeDocument/2006/relationships/slide" Target="slide7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42.xml"/><Relationship Id="rId4" Type="http://schemas.openxmlformats.org/officeDocument/2006/relationships/slide" Target="slide2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7" Type="http://schemas.openxmlformats.org/officeDocument/2006/relationships/image" Target="../media/image61.png"/><Relationship Id="rId2" Type="http://schemas.openxmlformats.org/officeDocument/2006/relationships/slide" Target="slide7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8.xml"/><Relationship Id="rId5" Type="http://schemas.openxmlformats.org/officeDocument/2006/relationships/slide" Target="slide84.xml"/><Relationship Id="rId4" Type="http://schemas.openxmlformats.org/officeDocument/2006/relationships/slide" Target="slide8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slide" Target="slide77.xml"/><Relationship Id="rId7" Type="http://schemas.openxmlformats.org/officeDocument/2006/relationships/slide" Target="slide8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4.xml"/><Relationship Id="rId5" Type="http://schemas.openxmlformats.org/officeDocument/2006/relationships/slide" Target="slide82.xml"/><Relationship Id="rId4" Type="http://schemas.openxmlformats.org/officeDocument/2006/relationships/slide" Target="slide7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7" Type="http://schemas.openxmlformats.org/officeDocument/2006/relationships/slide" Target="slide8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4.xml"/><Relationship Id="rId5" Type="http://schemas.openxmlformats.org/officeDocument/2006/relationships/slide" Target="slide82.xml"/><Relationship Id="rId4" Type="http://schemas.openxmlformats.org/officeDocument/2006/relationships/slide" Target="slide7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7" Type="http://schemas.openxmlformats.org/officeDocument/2006/relationships/slide" Target="slide8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4.xml"/><Relationship Id="rId5" Type="http://schemas.openxmlformats.org/officeDocument/2006/relationships/slide" Target="slide82.xml"/><Relationship Id="rId4" Type="http://schemas.openxmlformats.org/officeDocument/2006/relationships/slide" Target="slide7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14.jpeg"/><Relationship Id="rId3" Type="http://schemas.openxmlformats.org/officeDocument/2006/relationships/slide" Target="slide10.xml"/><Relationship Id="rId7" Type="http://schemas.openxmlformats.org/officeDocument/2006/relationships/slide" Target="slide17.xml"/><Relationship Id="rId12" Type="http://schemas.openxmlformats.org/officeDocument/2006/relationships/image" Target="../media/image1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11" Type="http://schemas.openxmlformats.org/officeDocument/2006/relationships/slide" Target="slide4.xml"/><Relationship Id="rId5" Type="http://schemas.openxmlformats.org/officeDocument/2006/relationships/slide" Target="slide14.xml"/><Relationship Id="rId10" Type="http://schemas.openxmlformats.org/officeDocument/2006/relationships/slide" Target="slide20.xml"/><Relationship Id="rId4" Type="http://schemas.openxmlformats.org/officeDocument/2006/relationships/slide" Target="slide12.xml"/><Relationship Id="rId9" Type="http://schemas.openxmlformats.org/officeDocument/2006/relationships/slide" Target="slide5.xml"/><Relationship Id="rId14" Type="http://schemas.openxmlformats.org/officeDocument/2006/relationships/image" Target="../media/image15.jpe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slide" Target="slide77.xml"/><Relationship Id="rId7" Type="http://schemas.openxmlformats.org/officeDocument/2006/relationships/slide" Target="slide8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4.xml"/><Relationship Id="rId5" Type="http://schemas.openxmlformats.org/officeDocument/2006/relationships/slide" Target="slide82.xml"/><Relationship Id="rId4" Type="http://schemas.openxmlformats.org/officeDocument/2006/relationships/slide" Target="slide78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slide" Target="slide77.xml"/><Relationship Id="rId7" Type="http://schemas.openxmlformats.org/officeDocument/2006/relationships/slide" Target="slide8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4.xml"/><Relationship Id="rId5" Type="http://schemas.openxmlformats.org/officeDocument/2006/relationships/slide" Target="slide82.xml"/><Relationship Id="rId4" Type="http://schemas.openxmlformats.org/officeDocument/2006/relationships/slide" Target="slide78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slide" Target="slide77.xml"/><Relationship Id="rId7" Type="http://schemas.openxmlformats.org/officeDocument/2006/relationships/slide" Target="slide8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4.xml"/><Relationship Id="rId5" Type="http://schemas.openxmlformats.org/officeDocument/2006/relationships/slide" Target="slide82.xml"/><Relationship Id="rId4" Type="http://schemas.openxmlformats.org/officeDocument/2006/relationships/slide" Target="slide78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slide" Target="slide77.xml"/><Relationship Id="rId7" Type="http://schemas.openxmlformats.org/officeDocument/2006/relationships/slide" Target="slide8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4.xml"/><Relationship Id="rId5" Type="http://schemas.openxmlformats.org/officeDocument/2006/relationships/slide" Target="slide82.xml"/><Relationship Id="rId4" Type="http://schemas.openxmlformats.org/officeDocument/2006/relationships/slide" Target="slide78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slide" Target="slide77.xml"/><Relationship Id="rId7" Type="http://schemas.openxmlformats.org/officeDocument/2006/relationships/slide" Target="slide8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4.xml"/><Relationship Id="rId5" Type="http://schemas.openxmlformats.org/officeDocument/2006/relationships/slide" Target="slide82.xml"/><Relationship Id="rId4" Type="http://schemas.openxmlformats.org/officeDocument/2006/relationships/slide" Target="slide78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slide" Target="slide77.xml"/><Relationship Id="rId7" Type="http://schemas.openxmlformats.org/officeDocument/2006/relationships/slide" Target="slide8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4.xml"/><Relationship Id="rId5" Type="http://schemas.openxmlformats.org/officeDocument/2006/relationships/slide" Target="slide82.xml"/><Relationship Id="rId4" Type="http://schemas.openxmlformats.org/officeDocument/2006/relationships/slide" Target="slide78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slide" Target="slide77.xml"/><Relationship Id="rId7" Type="http://schemas.openxmlformats.org/officeDocument/2006/relationships/slide" Target="slide8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4.xml"/><Relationship Id="rId5" Type="http://schemas.openxmlformats.org/officeDocument/2006/relationships/slide" Target="slide82.xml"/><Relationship Id="rId4" Type="http://schemas.openxmlformats.org/officeDocument/2006/relationships/slide" Target="slide78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slide" Target="slide77.xml"/><Relationship Id="rId7" Type="http://schemas.openxmlformats.org/officeDocument/2006/relationships/slide" Target="slide8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4.xml"/><Relationship Id="rId5" Type="http://schemas.openxmlformats.org/officeDocument/2006/relationships/slide" Target="slide82.xml"/><Relationship Id="rId4" Type="http://schemas.openxmlformats.org/officeDocument/2006/relationships/slide" Target="slide7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7" Type="http://schemas.openxmlformats.org/officeDocument/2006/relationships/slide" Target="slide8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4.xml"/><Relationship Id="rId5" Type="http://schemas.openxmlformats.org/officeDocument/2006/relationships/slide" Target="slide82.xml"/><Relationship Id="rId4" Type="http://schemas.openxmlformats.org/officeDocument/2006/relationships/slide" Target="slide78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slide" Target="slide77.xml"/><Relationship Id="rId7" Type="http://schemas.openxmlformats.org/officeDocument/2006/relationships/slide" Target="slide8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4.xml"/><Relationship Id="rId5" Type="http://schemas.openxmlformats.org/officeDocument/2006/relationships/slide" Target="slide82.xml"/><Relationship Id="rId4" Type="http://schemas.openxmlformats.org/officeDocument/2006/relationships/slide" Target="slide78.xml"/><Relationship Id="rId9" Type="http://schemas.openxmlformats.org/officeDocument/2006/relationships/image" Target="../media/image7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17.jpeg"/><Relationship Id="rId3" Type="http://schemas.openxmlformats.org/officeDocument/2006/relationships/slide" Target="slide10.xml"/><Relationship Id="rId7" Type="http://schemas.openxmlformats.org/officeDocument/2006/relationships/slide" Target="slide17.xml"/><Relationship Id="rId12" Type="http://schemas.openxmlformats.org/officeDocument/2006/relationships/image" Target="../media/image16.jpeg"/><Relationship Id="rId2" Type="http://schemas.openxmlformats.org/officeDocument/2006/relationships/slide" Target="slide6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11" Type="http://schemas.openxmlformats.org/officeDocument/2006/relationships/slide" Target="slide4.xml"/><Relationship Id="rId5" Type="http://schemas.openxmlformats.org/officeDocument/2006/relationships/slide" Target="slide14.xml"/><Relationship Id="rId15" Type="http://schemas.openxmlformats.org/officeDocument/2006/relationships/image" Target="../media/image19.jpeg"/><Relationship Id="rId10" Type="http://schemas.openxmlformats.org/officeDocument/2006/relationships/slide" Target="slide20.xml"/><Relationship Id="rId4" Type="http://schemas.openxmlformats.org/officeDocument/2006/relationships/slide" Target="slide12.xml"/><Relationship Id="rId9" Type="http://schemas.openxmlformats.org/officeDocument/2006/relationships/slide" Target="slide5.xml"/><Relationship Id="rId14" Type="http://schemas.openxmlformats.org/officeDocument/2006/relationships/image" Target="../media/image18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7" Type="http://schemas.openxmlformats.org/officeDocument/2006/relationships/slide" Target="slide8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4.xml"/><Relationship Id="rId5" Type="http://schemas.openxmlformats.org/officeDocument/2006/relationships/slide" Target="slide82.xml"/><Relationship Id="rId4" Type="http://schemas.openxmlformats.org/officeDocument/2006/relationships/slide" Target="slide7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42.xml"/><Relationship Id="rId4" Type="http://schemas.openxmlformats.org/officeDocument/2006/relationships/slide" Target="slide25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slide" Target="slide107.xml"/><Relationship Id="rId3" Type="http://schemas.openxmlformats.org/officeDocument/2006/relationships/slide" Target="slide93.xml"/><Relationship Id="rId7" Type="http://schemas.openxmlformats.org/officeDocument/2006/relationships/slide" Target="slide105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3.xml"/><Relationship Id="rId11" Type="http://schemas.openxmlformats.org/officeDocument/2006/relationships/slide" Target="slide109.xml"/><Relationship Id="rId5" Type="http://schemas.openxmlformats.org/officeDocument/2006/relationships/slide" Target="slide98.xml"/><Relationship Id="rId10" Type="http://schemas.openxmlformats.org/officeDocument/2006/relationships/slide" Target="slide102.xml"/><Relationship Id="rId4" Type="http://schemas.openxmlformats.org/officeDocument/2006/relationships/slide" Target="slide96.xml"/><Relationship Id="rId9" Type="http://schemas.openxmlformats.org/officeDocument/2006/relationships/slide" Target="slide100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" Target="slide107.xml"/><Relationship Id="rId3" Type="http://schemas.openxmlformats.org/officeDocument/2006/relationships/slide" Target="slide93.xml"/><Relationship Id="rId7" Type="http://schemas.openxmlformats.org/officeDocument/2006/relationships/slide" Target="slide105.xml"/><Relationship Id="rId12" Type="http://schemas.openxmlformats.org/officeDocument/2006/relationships/image" Target="../media/image87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3.xml"/><Relationship Id="rId11" Type="http://schemas.openxmlformats.org/officeDocument/2006/relationships/slide" Target="slide109.xml"/><Relationship Id="rId5" Type="http://schemas.openxmlformats.org/officeDocument/2006/relationships/slide" Target="slide98.xml"/><Relationship Id="rId10" Type="http://schemas.openxmlformats.org/officeDocument/2006/relationships/slide" Target="slide102.xml"/><Relationship Id="rId4" Type="http://schemas.openxmlformats.org/officeDocument/2006/relationships/slide" Target="slide96.xml"/><Relationship Id="rId9" Type="http://schemas.openxmlformats.org/officeDocument/2006/relationships/slide" Target="slide100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slide" Target="slide107.xml"/><Relationship Id="rId3" Type="http://schemas.openxmlformats.org/officeDocument/2006/relationships/slide" Target="slide93.xml"/><Relationship Id="rId7" Type="http://schemas.openxmlformats.org/officeDocument/2006/relationships/slide" Target="slide105.xml"/><Relationship Id="rId12" Type="http://schemas.openxmlformats.org/officeDocument/2006/relationships/image" Target="../media/image88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3.xml"/><Relationship Id="rId11" Type="http://schemas.openxmlformats.org/officeDocument/2006/relationships/slide" Target="slide109.xml"/><Relationship Id="rId5" Type="http://schemas.openxmlformats.org/officeDocument/2006/relationships/slide" Target="slide98.xml"/><Relationship Id="rId10" Type="http://schemas.openxmlformats.org/officeDocument/2006/relationships/slide" Target="slide102.xml"/><Relationship Id="rId4" Type="http://schemas.openxmlformats.org/officeDocument/2006/relationships/slide" Target="slide96.xml"/><Relationship Id="rId9" Type="http://schemas.openxmlformats.org/officeDocument/2006/relationships/slide" Target="slide100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slide" Target="slide107.xml"/><Relationship Id="rId3" Type="http://schemas.openxmlformats.org/officeDocument/2006/relationships/slide" Target="slide93.xml"/><Relationship Id="rId7" Type="http://schemas.openxmlformats.org/officeDocument/2006/relationships/slide" Target="slide105.xml"/><Relationship Id="rId12" Type="http://schemas.openxmlformats.org/officeDocument/2006/relationships/image" Target="../media/image89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3.xml"/><Relationship Id="rId11" Type="http://schemas.openxmlformats.org/officeDocument/2006/relationships/slide" Target="slide109.xml"/><Relationship Id="rId5" Type="http://schemas.openxmlformats.org/officeDocument/2006/relationships/slide" Target="slide98.xml"/><Relationship Id="rId10" Type="http://schemas.openxmlformats.org/officeDocument/2006/relationships/slide" Target="slide102.xml"/><Relationship Id="rId4" Type="http://schemas.openxmlformats.org/officeDocument/2006/relationships/slide" Target="slide96.xml"/><Relationship Id="rId9" Type="http://schemas.openxmlformats.org/officeDocument/2006/relationships/slide" Target="slide100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slide" Target="slide107.xml"/><Relationship Id="rId3" Type="http://schemas.openxmlformats.org/officeDocument/2006/relationships/slide" Target="slide93.xml"/><Relationship Id="rId7" Type="http://schemas.openxmlformats.org/officeDocument/2006/relationships/slide" Target="slide105.xml"/><Relationship Id="rId12" Type="http://schemas.openxmlformats.org/officeDocument/2006/relationships/image" Target="../media/image90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3.xml"/><Relationship Id="rId11" Type="http://schemas.openxmlformats.org/officeDocument/2006/relationships/slide" Target="slide109.xml"/><Relationship Id="rId5" Type="http://schemas.openxmlformats.org/officeDocument/2006/relationships/slide" Target="slide98.xml"/><Relationship Id="rId10" Type="http://schemas.openxmlformats.org/officeDocument/2006/relationships/slide" Target="slide102.xml"/><Relationship Id="rId4" Type="http://schemas.openxmlformats.org/officeDocument/2006/relationships/slide" Target="slide96.xml"/><Relationship Id="rId9" Type="http://schemas.openxmlformats.org/officeDocument/2006/relationships/slide" Target="slide100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slide" Target="slide107.xml"/><Relationship Id="rId3" Type="http://schemas.openxmlformats.org/officeDocument/2006/relationships/slide" Target="slide93.xml"/><Relationship Id="rId7" Type="http://schemas.openxmlformats.org/officeDocument/2006/relationships/slide" Target="slide105.xml"/><Relationship Id="rId12" Type="http://schemas.openxmlformats.org/officeDocument/2006/relationships/image" Target="../media/image89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3.xml"/><Relationship Id="rId11" Type="http://schemas.openxmlformats.org/officeDocument/2006/relationships/slide" Target="slide109.xml"/><Relationship Id="rId5" Type="http://schemas.openxmlformats.org/officeDocument/2006/relationships/slide" Target="slide98.xml"/><Relationship Id="rId10" Type="http://schemas.openxmlformats.org/officeDocument/2006/relationships/slide" Target="slide102.xml"/><Relationship Id="rId4" Type="http://schemas.openxmlformats.org/officeDocument/2006/relationships/slide" Target="slide96.xml"/><Relationship Id="rId9" Type="http://schemas.openxmlformats.org/officeDocument/2006/relationships/slide" Target="slide100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slide" Target="slide103.xml"/><Relationship Id="rId13" Type="http://schemas.openxmlformats.org/officeDocument/2006/relationships/slide" Target="slide109.xml"/><Relationship Id="rId3" Type="http://schemas.openxmlformats.org/officeDocument/2006/relationships/image" Target="../media/image91.jpeg"/><Relationship Id="rId7" Type="http://schemas.openxmlformats.org/officeDocument/2006/relationships/slide" Target="slide98.xml"/><Relationship Id="rId12" Type="http://schemas.openxmlformats.org/officeDocument/2006/relationships/slide" Target="slide102.xml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6.xml"/><Relationship Id="rId11" Type="http://schemas.openxmlformats.org/officeDocument/2006/relationships/slide" Target="slide100.xml"/><Relationship Id="rId5" Type="http://schemas.openxmlformats.org/officeDocument/2006/relationships/slide" Target="slide93.xml"/><Relationship Id="rId10" Type="http://schemas.openxmlformats.org/officeDocument/2006/relationships/slide" Target="slide107.xml"/><Relationship Id="rId4" Type="http://schemas.openxmlformats.org/officeDocument/2006/relationships/image" Target="../media/image61.png"/><Relationship Id="rId9" Type="http://schemas.openxmlformats.org/officeDocument/2006/relationships/slide" Target="slide105.xml"/><Relationship Id="rId14" Type="http://schemas.openxmlformats.org/officeDocument/2006/relationships/image" Target="../media/image76.jpe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slide" Target="slide107.xml"/><Relationship Id="rId3" Type="http://schemas.openxmlformats.org/officeDocument/2006/relationships/slide" Target="slide93.xml"/><Relationship Id="rId7" Type="http://schemas.openxmlformats.org/officeDocument/2006/relationships/slide" Target="slide105.xml"/><Relationship Id="rId12" Type="http://schemas.openxmlformats.org/officeDocument/2006/relationships/image" Target="../media/image89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3.xml"/><Relationship Id="rId11" Type="http://schemas.openxmlformats.org/officeDocument/2006/relationships/slide" Target="slide109.xml"/><Relationship Id="rId5" Type="http://schemas.openxmlformats.org/officeDocument/2006/relationships/slide" Target="slide98.xml"/><Relationship Id="rId10" Type="http://schemas.openxmlformats.org/officeDocument/2006/relationships/slide" Target="slide102.xml"/><Relationship Id="rId4" Type="http://schemas.openxmlformats.org/officeDocument/2006/relationships/slide" Target="slide96.xml"/><Relationship Id="rId9" Type="http://schemas.openxmlformats.org/officeDocument/2006/relationships/slide" Target="slide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72"/>
          <p:cNvGrpSpPr>
            <a:grpSpLocks/>
          </p:cNvGrpSpPr>
          <p:nvPr/>
        </p:nvGrpSpPr>
        <p:grpSpPr bwMode="auto">
          <a:xfrm>
            <a:off x="5486400" y="685800"/>
            <a:ext cx="2109788" cy="360363"/>
            <a:chOff x="3456" y="768"/>
            <a:chExt cx="1329" cy="227"/>
          </a:xfrm>
        </p:grpSpPr>
        <p:sp>
          <p:nvSpPr>
            <p:cNvPr id="2084" name="Text Box 9"/>
            <p:cNvSpPr txBox="1">
              <a:spLocks noChangeArrowheads="1"/>
            </p:cNvSpPr>
            <p:nvPr/>
          </p:nvSpPr>
          <p:spPr bwMode="auto">
            <a:xfrm>
              <a:off x="3696" y="768"/>
              <a:ext cx="10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Le solide cristallin</a:t>
              </a:r>
            </a:p>
          </p:txBody>
        </p:sp>
        <p:pic>
          <p:nvPicPr>
            <p:cNvPr id="2085" name="Picture 23">
              <a:hlinkClick r:id="" action="ppaction://noaction"/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92" t="29187" r="26578" b="26036"/>
            <a:stretch>
              <a:fillRect/>
            </a:stretch>
          </p:blipFill>
          <p:spPr bwMode="auto">
            <a:xfrm>
              <a:off x="3456" y="768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51" name="Group 73"/>
          <p:cNvGrpSpPr>
            <a:grpSpLocks/>
          </p:cNvGrpSpPr>
          <p:nvPr/>
        </p:nvGrpSpPr>
        <p:grpSpPr bwMode="auto">
          <a:xfrm>
            <a:off x="3429000" y="5943600"/>
            <a:ext cx="2667000" cy="360363"/>
            <a:chOff x="576" y="3360"/>
            <a:chExt cx="1680" cy="227"/>
          </a:xfrm>
        </p:grpSpPr>
        <p:sp>
          <p:nvSpPr>
            <p:cNvPr id="2082" name="Text Box 10"/>
            <p:cNvSpPr txBox="1">
              <a:spLocks noChangeArrowheads="1"/>
            </p:cNvSpPr>
            <p:nvPr/>
          </p:nvSpPr>
          <p:spPr bwMode="auto">
            <a:xfrm>
              <a:off x="768" y="3360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Électrons dans un solide</a:t>
              </a:r>
            </a:p>
          </p:txBody>
        </p:sp>
        <p:pic>
          <p:nvPicPr>
            <p:cNvPr id="2083" name="Picture 24">
              <a:hlinkClick r:id="" action="ppaction://noaction"/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0" t="35437" r="25766" b="32288"/>
            <a:stretch>
              <a:fillRect/>
            </a:stretch>
          </p:blipFill>
          <p:spPr bwMode="auto">
            <a:xfrm>
              <a:off x="576" y="3360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52" name="Oval 27">
            <a:hlinkHover r:id="rId4" action="ppaction://hlinksldjump"/>
          </p:cNvPr>
          <p:cNvSpPr>
            <a:spLocks noChangeArrowheads="1"/>
          </p:cNvSpPr>
          <p:nvPr/>
        </p:nvSpPr>
        <p:spPr bwMode="auto">
          <a:xfrm>
            <a:off x="2743200" y="2438400"/>
            <a:ext cx="4011613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053" name="Rectangle 35"/>
          <p:cNvSpPr>
            <a:spLocks noChangeArrowheads="1"/>
          </p:cNvSpPr>
          <p:nvPr/>
        </p:nvSpPr>
        <p:spPr bwMode="auto">
          <a:xfrm>
            <a:off x="6705600" y="0"/>
            <a:ext cx="2286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054" name="Group 62"/>
          <p:cNvGrpSpPr>
            <a:grpSpLocks/>
          </p:cNvGrpSpPr>
          <p:nvPr/>
        </p:nvGrpSpPr>
        <p:grpSpPr bwMode="auto">
          <a:xfrm>
            <a:off x="1371600" y="1143000"/>
            <a:ext cx="1371600" cy="990600"/>
            <a:chOff x="1008" y="864"/>
            <a:chExt cx="864" cy="624"/>
          </a:xfrm>
        </p:grpSpPr>
        <p:sp>
          <p:nvSpPr>
            <p:cNvPr id="2080" name="Line 47"/>
            <p:cNvSpPr>
              <a:spLocks noChangeShapeType="1"/>
            </p:cNvSpPr>
            <p:nvPr/>
          </p:nvSpPr>
          <p:spPr bwMode="auto">
            <a:xfrm flipV="1">
              <a:off x="1008" y="1296"/>
              <a:ext cx="768" cy="19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1" name="Line 49"/>
            <p:cNvSpPr>
              <a:spLocks noChangeShapeType="1"/>
            </p:cNvSpPr>
            <p:nvPr/>
          </p:nvSpPr>
          <p:spPr bwMode="auto">
            <a:xfrm flipV="1">
              <a:off x="1776" y="864"/>
              <a:ext cx="96" cy="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55" name="Oval 51">
            <a:hlinkHover r:id="rId5" action="ppaction://hlinksldjump"/>
          </p:cNvPr>
          <p:cNvSpPr>
            <a:spLocks noChangeArrowheads="1"/>
          </p:cNvSpPr>
          <p:nvPr/>
        </p:nvSpPr>
        <p:spPr bwMode="auto">
          <a:xfrm>
            <a:off x="1295400" y="2057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6" name="Oval 53">
            <a:hlinkHover r:id="rId6" action="ppaction://hlinksldjump"/>
          </p:cNvPr>
          <p:cNvSpPr>
            <a:spLocks noChangeArrowheads="1"/>
          </p:cNvSpPr>
          <p:nvPr/>
        </p:nvSpPr>
        <p:spPr bwMode="auto">
          <a:xfrm>
            <a:off x="2514600" y="1752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7" name="Oval 55">
            <a:hlinkHover r:id="rId7" action="ppaction://hlinksldjump"/>
          </p:cNvPr>
          <p:cNvSpPr>
            <a:spLocks noChangeArrowheads="1"/>
          </p:cNvSpPr>
          <p:nvPr/>
        </p:nvSpPr>
        <p:spPr bwMode="auto">
          <a:xfrm>
            <a:off x="2667000" y="1066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8" name="Rectangle 61"/>
          <p:cNvSpPr>
            <a:spLocks noGrp="1" noChangeArrowheads="1"/>
          </p:cNvSpPr>
          <p:nvPr>
            <p:ph type="title" idx="4294967295"/>
          </p:nvPr>
        </p:nvSpPr>
        <p:spPr>
          <a:xfrm>
            <a:off x="5105400" y="2667000"/>
            <a:ext cx="4038600" cy="990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sz="2000" i="1" smtClean="0"/>
              <a:t>PROPRIETES</a:t>
            </a:r>
            <a:br>
              <a:rPr lang="fr-FR" sz="2000" i="1" smtClean="0"/>
            </a:br>
            <a:r>
              <a:rPr lang="fr-FR" sz="2000" i="1" smtClean="0"/>
              <a:t>DES</a:t>
            </a:r>
            <a:br>
              <a:rPr lang="fr-FR" sz="2000" i="1" smtClean="0"/>
            </a:br>
            <a:r>
              <a:rPr lang="fr-FR" sz="2000" i="1" smtClean="0"/>
              <a:t>MATERIAUX SOLIDES</a:t>
            </a:r>
          </a:p>
        </p:txBody>
      </p:sp>
      <p:sp>
        <p:nvSpPr>
          <p:cNvPr id="2059" name="Line 75"/>
          <p:cNvSpPr>
            <a:spLocks noChangeShapeType="1"/>
          </p:cNvSpPr>
          <p:nvPr/>
        </p:nvSpPr>
        <p:spPr bwMode="auto">
          <a:xfrm>
            <a:off x="3429000" y="4648200"/>
            <a:ext cx="1676400" cy="914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0" name="Line 76"/>
          <p:cNvSpPr>
            <a:spLocks noChangeShapeType="1"/>
          </p:cNvSpPr>
          <p:nvPr/>
        </p:nvSpPr>
        <p:spPr bwMode="auto">
          <a:xfrm flipV="1">
            <a:off x="5105400" y="5105400"/>
            <a:ext cx="990600" cy="457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1" name="Oval 77">
            <a:hlinkHover r:id="rId8" action="ppaction://hlinksldjump"/>
          </p:cNvPr>
          <p:cNvSpPr>
            <a:spLocks noChangeArrowheads="1"/>
          </p:cNvSpPr>
          <p:nvPr/>
        </p:nvSpPr>
        <p:spPr bwMode="auto">
          <a:xfrm>
            <a:off x="3352800" y="45720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62" name="Oval 78">
            <a:hlinkHover r:id="rId9" action="ppaction://hlinksldjump"/>
          </p:cNvPr>
          <p:cNvSpPr>
            <a:spLocks noChangeArrowheads="1"/>
          </p:cNvSpPr>
          <p:nvPr/>
        </p:nvSpPr>
        <p:spPr bwMode="auto">
          <a:xfrm>
            <a:off x="5029200" y="54864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63" name="Oval 79">
            <a:hlinkHover r:id="rId10" action="ppaction://hlinksldjump"/>
          </p:cNvPr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64" name="Text Box 41"/>
          <p:cNvSpPr txBox="1">
            <a:spLocks noChangeArrowheads="1"/>
          </p:cNvSpPr>
          <p:nvPr/>
        </p:nvSpPr>
        <p:spPr bwMode="auto">
          <a:xfrm>
            <a:off x="1295400" y="685800"/>
            <a:ext cx="1030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fr-FR" sz="1400" b="1" i="1" u="sng">
                <a:solidFill>
                  <a:schemeClr val="accent1"/>
                </a:solidFill>
                <a:latin typeface="Arial" charset="0"/>
              </a:rPr>
              <a:t>L’électron</a:t>
            </a:r>
          </a:p>
        </p:txBody>
      </p:sp>
      <p:grpSp>
        <p:nvGrpSpPr>
          <p:cNvPr id="2065" name="Group 100"/>
          <p:cNvGrpSpPr>
            <a:grpSpLocks/>
          </p:cNvGrpSpPr>
          <p:nvPr/>
        </p:nvGrpSpPr>
        <p:grpSpPr bwMode="auto">
          <a:xfrm>
            <a:off x="838200" y="685800"/>
            <a:ext cx="457200" cy="360363"/>
            <a:chOff x="528" y="432"/>
            <a:chExt cx="288" cy="227"/>
          </a:xfrm>
        </p:grpSpPr>
        <p:sp>
          <p:nvSpPr>
            <p:cNvPr id="2077" name="Oval 87">
              <a:hlinkClick r:id="rId11" action="ppaction://hlinksldjump"/>
            </p:cNvPr>
            <p:cNvSpPr>
              <a:spLocks noChangeAspect="1" noChangeArrowheads="1"/>
            </p:cNvSpPr>
            <p:nvPr/>
          </p:nvSpPr>
          <p:spPr bwMode="auto">
            <a:xfrm>
              <a:off x="562" y="432"/>
              <a:ext cx="203" cy="227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8" name="Oval 88"/>
            <p:cNvSpPr>
              <a:spLocks noChangeAspect="1" noChangeArrowheads="1"/>
            </p:cNvSpPr>
            <p:nvPr/>
          </p:nvSpPr>
          <p:spPr bwMode="auto">
            <a:xfrm rot="-1135618">
              <a:off x="536" y="517"/>
              <a:ext cx="280" cy="6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9" name="Oval 89"/>
            <p:cNvSpPr>
              <a:spLocks noChangeAspect="1" noChangeArrowheads="1"/>
            </p:cNvSpPr>
            <p:nvPr/>
          </p:nvSpPr>
          <p:spPr bwMode="auto">
            <a:xfrm>
              <a:off x="528" y="593"/>
              <a:ext cx="25" cy="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066" name="Group 104"/>
          <p:cNvGrpSpPr>
            <a:grpSpLocks/>
          </p:cNvGrpSpPr>
          <p:nvPr/>
        </p:nvGrpSpPr>
        <p:grpSpPr bwMode="auto">
          <a:xfrm>
            <a:off x="4876800" y="1143000"/>
            <a:ext cx="3048000" cy="1143000"/>
            <a:chOff x="3072" y="720"/>
            <a:chExt cx="1920" cy="720"/>
          </a:xfrm>
        </p:grpSpPr>
        <p:sp>
          <p:nvSpPr>
            <p:cNvPr id="2070" name="Line 93"/>
            <p:cNvSpPr>
              <a:spLocks noChangeShapeType="1"/>
            </p:cNvSpPr>
            <p:nvPr/>
          </p:nvSpPr>
          <p:spPr bwMode="auto">
            <a:xfrm>
              <a:off x="4464" y="1056"/>
              <a:ext cx="480" cy="33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1" name="Line 70"/>
            <p:cNvSpPr>
              <a:spLocks noChangeShapeType="1"/>
            </p:cNvSpPr>
            <p:nvPr/>
          </p:nvSpPr>
          <p:spPr bwMode="auto">
            <a:xfrm flipV="1">
              <a:off x="3792" y="1056"/>
              <a:ext cx="672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2" name="Line 69"/>
            <p:cNvSpPr>
              <a:spLocks noChangeShapeType="1"/>
            </p:cNvSpPr>
            <p:nvPr/>
          </p:nvSpPr>
          <p:spPr bwMode="auto">
            <a:xfrm>
              <a:off x="3120" y="768"/>
              <a:ext cx="672" cy="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3" name="Oval 66">
              <a:hlinkHover r:id="rId1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072" y="720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4" name="Oval 67">
              <a:hlinkHover r:id="rId1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744" y="1152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5" name="Oval 68">
              <a:hlinkHover r:id="rId1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416" y="1008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6" name="Oval 94">
              <a:hlinkHover r:id="rId1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96" y="1344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067" name="Line 96"/>
          <p:cNvSpPr>
            <a:spLocks noChangeShapeType="1"/>
          </p:cNvSpPr>
          <p:nvPr/>
        </p:nvSpPr>
        <p:spPr bwMode="auto">
          <a:xfrm>
            <a:off x="6159500" y="5118100"/>
            <a:ext cx="1219200" cy="381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8" name="Oval 97">
            <a:hlinkHover r:id="rId16" action="ppaction://hlinksldjump"/>
          </p:cNvPr>
          <p:cNvSpPr>
            <a:spLocks noChangeArrowheads="1"/>
          </p:cNvSpPr>
          <p:nvPr/>
        </p:nvSpPr>
        <p:spPr bwMode="auto">
          <a:xfrm>
            <a:off x="7315200" y="54102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69" name="Text Box 103"/>
          <p:cNvSpPr txBox="1">
            <a:spLocks noChangeArrowheads="1"/>
          </p:cNvSpPr>
          <p:nvPr/>
        </p:nvSpPr>
        <p:spPr bwMode="auto">
          <a:xfrm>
            <a:off x="4038600" y="3657600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1800" i="1">
                <a:latin typeface="Arial" charset="0"/>
              </a:rPr>
              <a:t>R. Fortunier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48"/>
          <p:cNvGrpSpPr>
            <a:grpSpLocks/>
          </p:cNvGrpSpPr>
          <p:nvPr/>
        </p:nvGrpSpPr>
        <p:grpSpPr bwMode="auto">
          <a:xfrm>
            <a:off x="0" y="1828800"/>
            <a:ext cx="2514600" cy="3962400"/>
            <a:chOff x="0" y="1152"/>
            <a:chExt cx="1584" cy="2496"/>
          </a:xfrm>
        </p:grpSpPr>
        <p:sp>
          <p:nvSpPr>
            <p:cNvPr id="11283" name="Rectangle 149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PLANE</a:t>
              </a:r>
            </a:p>
          </p:txBody>
        </p:sp>
        <p:sp>
          <p:nvSpPr>
            <p:cNvPr id="11284" name="Rectangle 15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</a:t>
              </a:r>
            </a:p>
          </p:txBody>
        </p:sp>
        <p:sp>
          <p:nvSpPr>
            <p:cNvPr id="11285" name="Rectangle 15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68"/>
              <a:ext cx="9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VITESSE DE GROUPE</a:t>
              </a:r>
            </a:p>
          </p:txBody>
        </p:sp>
        <p:sp>
          <p:nvSpPr>
            <p:cNvPr id="11286" name="Rectangle 152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 D’ONDE</a:t>
              </a:r>
            </a:p>
          </p:txBody>
        </p:sp>
        <p:sp>
          <p:nvSpPr>
            <p:cNvPr id="11287" name="Text Box 153"/>
            <p:cNvSpPr txBox="1">
              <a:spLocks noChangeArrowheads="1"/>
            </p:cNvSpPr>
            <p:nvPr/>
          </p:nvSpPr>
          <p:spPr bwMode="auto">
            <a:xfrm>
              <a:off x="0" y="139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onde</a:t>
              </a:r>
            </a:p>
          </p:txBody>
        </p:sp>
        <p:sp>
          <p:nvSpPr>
            <p:cNvPr id="11288" name="Text Box 154"/>
            <p:cNvSpPr txBox="1">
              <a:spLocks noChangeArrowheads="1"/>
            </p:cNvSpPr>
            <p:nvPr/>
          </p:nvSpPr>
          <p:spPr bwMode="auto">
            <a:xfrm>
              <a:off x="0" y="235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particule</a:t>
              </a:r>
            </a:p>
          </p:txBody>
        </p:sp>
        <p:sp>
          <p:nvSpPr>
            <p:cNvPr id="11289" name="Rectangle 155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DE DE BROGLIE</a:t>
              </a:r>
            </a:p>
          </p:txBody>
        </p:sp>
        <p:sp>
          <p:nvSpPr>
            <p:cNvPr id="11290" name="Rectangle 156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PRINCIPE DE SUPERPOSITION</a:t>
              </a:r>
            </a:p>
          </p:txBody>
        </p:sp>
        <p:sp>
          <p:nvSpPr>
            <p:cNvPr id="11291" name="Rectangle 157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12"/>
              <a:ext cx="11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RELATION D’INCERTITUDE</a:t>
              </a:r>
            </a:p>
          </p:txBody>
        </p:sp>
        <p:sp>
          <p:nvSpPr>
            <p:cNvPr id="11292" name="Rectangle 158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152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CONGRES SOLVAY (1927)</a:t>
              </a:r>
            </a:p>
          </p:txBody>
        </p:sp>
        <p:sp>
          <p:nvSpPr>
            <p:cNvPr id="11293" name="Text Box 159"/>
            <p:cNvSpPr txBox="1">
              <a:spLocks noChangeArrowheads="1"/>
            </p:cNvSpPr>
            <p:nvPr/>
          </p:nvSpPr>
          <p:spPr bwMode="auto">
            <a:xfrm>
              <a:off x="0" y="3216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11294" name="Rectangle 160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50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 GAUSSIEN</a:t>
              </a:r>
            </a:p>
          </p:txBody>
        </p:sp>
      </p:grpSp>
      <p:sp>
        <p:nvSpPr>
          <p:cNvPr id="11267" name="Text Box 10"/>
          <p:cNvSpPr txBox="1">
            <a:spLocks noChangeArrowheads="1"/>
          </p:cNvSpPr>
          <p:nvPr/>
        </p:nvSpPr>
        <p:spPr bwMode="auto">
          <a:xfrm>
            <a:off x="2895600" y="457200"/>
            <a:ext cx="5176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DESCRIPTION PHYSIQUE</a:t>
            </a:r>
          </a:p>
        </p:txBody>
      </p:sp>
      <p:sp>
        <p:nvSpPr>
          <p:cNvPr id="11268" name="Rectangle 16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grpSp>
        <p:nvGrpSpPr>
          <p:cNvPr id="11269" name="Group 118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11280" name="Oval 119">
              <a:hlinkClick r:id="rId1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81" name="Oval 120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82" name="Oval 121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1270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95600"/>
            <a:ext cx="13716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PAQUET D’ONDE</a:t>
            </a:r>
          </a:p>
        </p:txBody>
      </p:sp>
      <p:grpSp>
        <p:nvGrpSpPr>
          <p:cNvPr id="38084" name="Group 196"/>
          <p:cNvGrpSpPr>
            <a:grpSpLocks/>
          </p:cNvGrpSpPr>
          <p:nvPr/>
        </p:nvGrpSpPr>
        <p:grpSpPr bwMode="auto">
          <a:xfrm>
            <a:off x="4067175" y="1844675"/>
            <a:ext cx="3598863" cy="746125"/>
            <a:chOff x="2562" y="1162"/>
            <a:chExt cx="2267" cy="470"/>
          </a:xfrm>
        </p:grpSpPr>
        <p:sp>
          <p:nvSpPr>
            <p:cNvPr id="11278" name="AutoShape 164"/>
            <p:cNvSpPr>
              <a:spLocks noChangeArrowheads="1"/>
            </p:cNvSpPr>
            <p:nvPr/>
          </p:nvSpPr>
          <p:spPr bwMode="auto">
            <a:xfrm>
              <a:off x="3600" y="1440"/>
              <a:ext cx="174" cy="192"/>
            </a:xfrm>
            <a:prstGeom prst="downArrow">
              <a:avLst>
                <a:gd name="adj1" fmla="val 50000"/>
                <a:gd name="adj2" fmla="val 27586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1279" name="Object 184"/>
            <p:cNvGraphicFramePr>
              <a:graphicFrameLocks noChangeAspect="1"/>
            </p:cNvGraphicFramePr>
            <p:nvPr/>
          </p:nvGraphicFramePr>
          <p:xfrm>
            <a:off x="2562" y="1162"/>
            <a:ext cx="2267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5" name="Equation" r:id="rId13" imgW="2501900" imgH="241300" progId="Equation.3">
                    <p:embed/>
                  </p:oleObj>
                </mc:Choice>
                <mc:Fallback>
                  <p:oleObj name="Equation" r:id="rId13" imgW="2501900" imgH="241300" progId="Equation.3">
                    <p:embed/>
                    <p:pic>
                      <p:nvPicPr>
                        <p:cNvPr id="0" name="Object 1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1162"/>
                          <a:ext cx="2267" cy="219"/>
                        </a:xfrm>
                        <a:prstGeom prst="rect">
                          <a:avLst/>
                        </a:prstGeom>
                        <a:solidFill>
                          <a:schemeClr val="folHlink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085" name="Group 197"/>
          <p:cNvGrpSpPr>
            <a:grpSpLocks/>
          </p:cNvGrpSpPr>
          <p:nvPr/>
        </p:nvGrpSpPr>
        <p:grpSpPr bwMode="auto">
          <a:xfrm>
            <a:off x="3124200" y="2971800"/>
            <a:ext cx="5483225" cy="1152525"/>
            <a:chOff x="1968" y="1872"/>
            <a:chExt cx="3454" cy="726"/>
          </a:xfrm>
        </p:grpSpPr>
        <p:sp>
          <p:nvSpPr>
            <p:cNvPr id="11276" name="Text Box 115"/>
            <p:cNvSpPr txBox="1">
              <a:spLocks noChangeArrowheads="1"/>
            </p:cNvSpPr>
            <p:nvPr/>
          </p:nvSpPr>
          <p:spPr bwMode="auto">
            <a:xfrm>
              <a:off x="1968" y="1872"/>
              <a:ext cx="345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400">
                  <a:solidFill>
                    <a:srgbClr val="FFFFFF"/>
                  </a:solidFill>
                  <a:latin typeface="Arial" charset="0"/>
                </a:rPr>
                <a:t>Distribution du vecteur position au cours du temps (fonction d’onde)</a:t>
              </a:r>
            </a:p>
          </p:txBody>
        </p:sp>
        <p:graphicFrame>
          <p:nvGraphicFramePr>
            <p:cNvPr id="11277" name="Object 188"/>
            <p:cNvGraphicFramePr>
              <a:graphicFrameLocks noChangeAspect="1"/>
            </p:cNvGraphicFramePr>
            <p:nvPr/>
          </p:nvGraphicFramePr>
          <p:xfrm>
            <a:off x="2562" y="2115"/>
            <a:ext cx="2131" cy="4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6" name="Equation" r:id="rId15" imgW="2120900" imgH="482600" progId="Equation.3">
                    <p:embed/>
                  </p:oleObj>
                </mc:Choice>
                <mc:Fallback>
                  <p:oleObj name="Equation" r:id="rId15" imgW="2120900" imgH="482600" progId="Equation.3">
                    <p:embed/>
                    <p:pic>
                      <p:nvPicPr>
                        <p:cNvPr id="0" name="Object 1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2115"/>
                          <a:ext cx="2131" cy="483"/>
                        </a:xfrm>
                        <a:prstGeom prst="rect">
                          <a:avLst/>
                        </a:prstGeom>
                        <a:solidFill>
                          <a:schemeClr val="folHlink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086" name="Group 198"/>
          <p:cNvGrpSpPr>
            <a:grpSpLocks/>
          </p:cNvGrpSpPr>
          <p:nvPr/>
        </p:nvGrpSpPr>
        <p:grpSpPr bwMode="auto">
          <a:xfrm>
            <a:off x="3862388" y="4495800"/>
            <a:ext cx="4035425" cy="1120775"/>
            <a:chOff x="2433" y="2832"/>
            <a:chExt cx="2542" cy="706"/>
          </a:xfrm>
        </p:grpSpPr>
        <p:sp>
          <p:nvSpPr>
            <p:cNvPr id="11274" name="Text Box 191"/>
            <p:cNvSpPr txBox="1">
              <a:spLocks noChangeArrowheads="1"/>
            </p:cNvSpPr>
            <p:nvPr/>
          </p:nvSpPr>
          <p:spPr bwMode="auto">
            <a:xfrm>
              <a:off x="2433" y="2832"/>
              <a:ext cx="254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400">
                  <a:solidFill>
                    <a:srgbClr val="FFFFFF"/>
                  </a:solidFill>
                  <a:latin typeface="Arial" charset="0"/>
                </a:rPr>
                <a:t>Distribution du vecteur d’onde au cours du temps</a:t>
              </a:r>
            </a:p>
          </p:txBody>
        </p:sp>
        <p:graphicFrame>
          <p:nvGraphicFramePr>
            <p:cNvPr id="11275" name="Object 192"/>
            <p:cNvGraphicFramePr>
              <a:graphicFrameLocks noChangeAspect="1"/>
            </p:cNvGraphicFramePr>
            <p:nvPr/>
          </p:nvGraphicFramePr>
          <p:xfrm>
            <a:off x="2608" y="3067"/>
            <a:ext cx="2112" cy="4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7" name="Equation" r:id="rId17" imgW="2159000" imgH="482600" progId="Equation.3">
                    <p:embed/>
                  </p:oleObj>
                </mc:Choice>
                <mc:Fallback>
                  <p:oleObj name="Equation" r:id="rId17" imgW="2159000" imgH="482600" progId="Equation.3">
                    <p:embed/>
                    <p:pic>
                      <p:nvPicPr>
                        <p:cNvPr id="0" name="Object 1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8" y="3067"/>
                          <a:ext cx="2112" cy="471"/>
                        </a:xfrm>
                        <a:prstGeom prst="rect">
                          <a:avLst/>
                        </a:prstGeom>
                        <a:solidFill>
                          <a:schemeClr val="folHlink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10"/>
          <p:cNvSpPr txBox="1">
            <a:spLocks noChangeArrowheads="1"/>
          </p:cNvSpPr>
          <p:nvPr/>
        </p:nvSpPr>
        <p:spPr bwMode="auto">
          <a:xfrm>
            <a:off x="2308225" y="457200"/>
            <a:ext cx="5173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LIAISONS CRISTALLINES</a:t>
            </a:r>
          </a:p>
        </p:txBody>
      </p:sp>
      <p:pic>
        <p:nvPicPr>
          <p:cNvPr id="10342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8" name="Rectangle 15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3429" name="Group 17"/>
          <p:cNvGrpSpPr>
            <a:grpSpLocks/>
          </p:cNvGrpSpPr>
          <p:nvPr/>
        </p:nvGrpSpPr>
        <p:grpSpPr bwMode="auto">
          <a:xfrm>
            <a:off x="0" y="1905000"/>
            <a:ext cx="2486025" cy="3581400"/>
            <a:chOff x="0" y="1200"/>
            <a:chExt cx="1566" cy="2256"/>
          </a:xfrm>
        </p:grpSpPr>
        <p:sp>
          <p:nvSpPr>
            <p:cNvPr id="103461" name="Rectangle 18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ATOMIQUE OU DE VAN DER WAALS</a:t>
              </a:r>
            </a:p>
          </p:txBody>
        </p:sp>
        <p:sp>
          <p:nvSpPr>
            <p:cNvPr id="103462" name="Rectangle 1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IONIQUE OU HETEROPOLAIRE</a:t>
              </a:r>
            </a:p>
          </p:txBody>
        </p:sp>
        <p:sp>
          <p:nvSpPr>
            <p:cNvPr id="103463" name="Rectangl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7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COVALENTE OU HOMOPOLAIRE</a:t>
              </a:r>
            </a:p>
          </p:txBody>
        </p:sp>
        <p:sp>
          <p:nvSpPr>
            <p:cNvPr id="103464" name="Rectangle 2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MONOATOMIQUES</a:t>
              </a:r>
            </a:p>
          </p:txBody>
        </p:sp>
        <p:sp>
          <p:nvSpPr>
            <p:cNvPr id="103465" name="Text Box 22"/>
            <p:cNvSpPr txBox="1">
              <a:spLocks noChangeArrowheads="1"/>
            </p:cNvSpPr>
            <p:nvPr/>
          </p:nvSpPr>
          <p:spPr bwMode="auto">
            <a:xfrm>
              <a:off x="0" y="1200"/>
              <a:ext cx="15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Différents types de liaisons</a:t>
              </a:r>
            </a:p>
          </p:txBody>
        </p:sp>
        <p:sp>
          <p:nvSpPr>
            <p:cNvPr id="103466" name="Text Box 23"/>
            <p:cNvSpPr txBox="1">
              <a:spLocks noChangeArrowheads="1"/>
            </p:cNvSpPr>
            <p:nvPr/>
          </p:nvSpPr>
          <p:spPr bwMode="auto">
            <a:xfrm>
              <a:off x="0" y="2352"/>
              <a:ext cx="6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Phonons</a:t>
              </a:r>
            </a:p>
          </p:txBody>
        </p:sp>
        <p:sp>
          <p:nvSpPr>
            <p:cNvPr id="103467" name="Rectangle 24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DIATOMIQUES</a:t>
              </a:r>
            </a:p>
          </p:txBody>
        </p:sp>
        <p:sp>
          <p:nvSpPr>
            <p:cNvPr id="103468" name="Rectangle 25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DE MODES</a:t>
              </a:r>
            </a:p>
          </p:txBody>
        </p:sp>
        <p:sp>
          <p:nvSpPr>
            <p:cNvPr id="103469" name="Rectangle 26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20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METALLIQUE</a:t>
              </a:r>
            </a:p>
          </p:txBody>
        </p:sp>
        <p:sp>
          <p:nvSpPr>
            <p:cNvPr id="103470" name="Rectangle 27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AUTRES LIAISONS</a:t>
              </a:r>
            </a:p>
          </p:txBody>
        </p:sp>
        <p:sp>
          <p:nvSpPr>
            <p:cNvPr id="103471" name="Rectangle 28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31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</p:txBody>
        </p:sp>
      </p:grpSp>
      <p:sp>
        <p:nvSpPr>
          <p:cNvPr id="103430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0"/>
            <a:ext cx="10668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METALLIQUE</a:t>
            </a:r>
          </a:p>
        </p:txBody>
      </p:sp>
      <p:sp>
        <p:nvSpPr>
          <p:cNvPr id="121886" name="Rectangle 30"/>
          <p:cNvSpPr>
            <a:spLocks noChangeArrowheads="1"/>
          </p:cNvSpPr>
          <p:nvPr/>
        </p:nvSpPr>
        <p:spPr bwMode="auto">
          <a:xfrm>
            <a:off x="3200400" y="1676400"/>
            <a:ext cx="5486400" cy="6508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>
                <a:solidFill>
                  <a:srgbClr val="FFFFFF"/>
                </a:solidFill>
                <a:latin typeface="Arial" charset="0"/>
              </a:rPr>
              <a:t>Certains électrons n’appartiennent plus à un atome déterminé, mais sont répartis dans tout le cristal</a:t>
            </a:r>
          </a:p>
        </p:txBody>
      </p:sp>
      <p:grpSp>
        <p:nvGrpSpPr>
          <p:cNvPr id="121887" name="Group 31"/>
          <p:cNvGrpSpPr>
            <a:grpSpLocks/>
          </p:cNvGrpSpPr>
          <p:nvPr/>
        </p:nvGrpSpPr>
        <p:grpSpPr bwMode="auto">
          <a:xfrm>
            <a:off x="2667000" y="2362200"/>
            <a:ext cx="6324600" cy="793750"/>
            <a:chOff x="1776" y="1488"/>
            <a:chExt cx="3792" cy="500"/>
          </a:xfrm>
        </p:grpSpPr>
        <p:sp>
          <p:nvSpPr>
            <p:cNvPr id="103459" name="AutoShape 32"/>
            <p:cNvSpPr>
              <a:spLocks noChangeArrowheads="1"/>
            </p:cNvSpPr>
            <p:nvPr/>
          </p:nvSpPr>
          <p:spPr bwMode="auto">
            <a:xfrm>
              <a:off x="3552" y="1488"/>
              <a:ext cx="192" cy="288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460" name="Rectangle 33"/>
            <p:cNvSpPr>
              <a:spLocks noChangeArrowheads="1"/>
            </p:cNvSpPr>
            <p:nvPr/>
          </p:nvSpPr>
          <p:spPr bwMode="auto">
            <a:xfrm>
              <a:off x="1776" y="1776"/>
              <a:ext cx="3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>
                  <a:solidFill>
                    <a:srgbClr val="FFFFFF"/>
                  </a:solidFill>
                  <a:latin typeface="Arial" charset="0"/>
                </a:rPr>
                <a:t>électrons délocalisés, servant de transport (charge, chaleur, …)</a:t>
              </a:r>
            </a:p>
          </p:txBody>
        </p:sp>
      </p:grpSp>
      <p:grpSp>
        <p:nvGrpSpPr>
          <p:cNvPr id="121907" name="Group 51"/>
          <p:cNvGrpSpPr>
            <a:grpSpLocks/>
          </p:cNvGrpSpPr>
          <p:nvPr/>
        </p:nvGrpSpPr>
        <p:grpSpPr bwMode="auto">
          <a:xfrm>
            <a:off x="2895600" y="3200400"/>
            <a:ext cx="2514600" cy="2851150"/>
            <a:chOff x="2064" y="2016"/>
            <a:chExt cx="1584" cy="1796"/>
          </a:xfrm>
        </p:grpSpPr>
        <p:pic>
          <p:nvPicPr>
            <p:cNvPr id="103441" name="Picture 29" descr="liai-Na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016"/>
              <a:ext cx="1584" cy="1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2" name="Rectangle 34"/>
            <p:cNvSpPr>
              <a:spLocks noChangeArrowheads="1"/>
            </p:cNvSpPr>
            <p:nvPr/>
          </p:nvSpPr>
          <p:spPr bwMode="auto">
            <a:xfrm>
              <a:off x="2304" y="3600"/>
              <a:ext cx="125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>
                  <a:solidFill>
                    <a:srgbClr val="FFFFFF"/>
                  </a:solidFill>
                  <a:latin typeface="Arial" charset="0"/>
                </a:rPr>
                <a:t>Cas du sodium (Na)</a:t>
              </a:r>
            </a:p>
          </p:txBody>
        </p:sp>
        <p:sp>
          <p:nvSpPr>
            <p:cNvPr id="103443" name="Rectangle 35"/>
            <p:cNvSpPr>
              <a:spLocks noChangeArrowheads="1"/>
            </p:cNvSpPr>
            <p:nvPr/>
          </p:nvSpPr>
          <p:spPr bwMode="auto">
            <a:xfrm>
              <a:off x="2128" y="2134"/>
              <a:ext cx="33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>
                  <a:solidFill>
                    <a:schemeClr val="bg1"/>
                  </a:solidFill>
                  <a:latin typeface="Arial" charset="0"/>
                </a:rPr>
                <a:t>Na</a:t>
              </a:r>
              <a:r>
                <a:rPr lang="fr-FR" sz="1600" baseline="30000">
                  <a:solidFill>
                    <a:schemeClr val="bg1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03444" name="Rectangle 36"/>
            <p:cNvSpPr>
              <a:spLocks noChangeArrowheads="1"/>
            </p:cNvSpPr>
            <p:nvPr/>
          </p:nvSpPr>
          <p:spPr bwMode="auto">
            <a:xfrm>
              <a:off x="2699" y="2129"/>
              <a:ext cx="33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>
                  <a:solidFill>
                    <a:schemeClr val="bg1"/>
                  </a:solidFill>
                  <a:latin typeface="Arial" charset="0"/>
                </a:rPr>
                <a:t>Na</a:t>
              </a:r>
              <a:r>
                <a:rPr lang="fr-FR" sz="1600" baseline="30000">
                  <a:solidFill>
                    <a:schemeClr val="bg1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03445" name="Rectangle 37"/>
            <p:cNvSpPr>
              <a:spLocks noChangeArrowheads="1"/>
            </p:cNvSpPr>
            <p:nvPr/>
          </p:nvSpPr>
          <p:spPr bwMode="auto">
            <a:xfrm>
              <a:off x="3266" y="2138"/>
              <a:ext cx="33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>
                  <a:solidFill>
                    <a:schemeClr val="bg1"/>
                  </a:solidFill>
                  <a:latin typeface="Arial" charset="0"/>
                </a:rPr>
                <a:t>Na</a:t>
              </a:r>
              <a:r>
                <a:rPr lang="fr-FR" sz="1600" baseline="30000">
                  <a:solidFill>
                    <a:schemeClr val="bg1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03446" name="Rectangle 38"/>
            <p:cNvSpPr>
              <a:spLocks noChangeArrowheads="1"/>
            </p:cNvSpPr>
            <p:nvPr/>
          </p:nvSpPr>
          <p:spPr bwMode="auto">
            <a:xfrm>
              <a:off x="2400" y="2688"/>
              <a:ext cx="33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>
                  <a:solidFill>
                    <a:schemeClr val="bg1"/>
                  </a:solidFill>
                  <a:latin typeface="Arial" charset="0"/>
                </a:rPr>
                <a:t>Na</a:t>
              </a:r>
              <a:r>
                <a:rPr lang="fr-FR" sz="1600" baseline="30000">
                  <a:solidFill>
                    <a:schemeClr val="bg1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03447" name="Rectangle 39"/>
            <p:cNvSpPr>
              <a:spLocks noChangeArrowheads="1"/>
            </p:cNvSpPr>
            <p:nvPr/>
          </p:nvSpPr>
          <p:spPr bwMode="auto">
            <a:xfrm>
              <a:off x="2976" y="2688"/>
              <a:ext cx="33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>
                  <a:solidFill>
                    <a:schemeClr val="bg1"/>
                  </a:solidFill>
                  <a:latin typeface="Arial" charset="0"/>
                </a:rPr>
                <a:t>Na</a:t>
              </a:r>
              <a:r>
                <a:rPr lang="fr-FR" sz="1600" baseline="30000">
                  <a:solidFill>
                    <a:schemeClr val="bg1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03448" name="Rectangle 40"/>
            <p:cNvSpPr>
              <a:spLocks noChangeArrowheads="1"/>
            </p:cNvSpPr>
            <p:nvPr/>
          </p:nvSpPr>
          <p:spPr bwMode="auto">
            <a:xfrm>
              <a:off x="2112" y="3264"/>
              <a:ext cx="33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>
                  <a:solidFill>
                    <a:schemeClr val="bg1"/>
                  </a:solidFill>
                  <a:latin typeface="Arial" charset="0"/>
                </a:rPr>
                <a:t>Na</a:t>
              </a:r>
              <a:r>
                <a:rPr lang="fr-FR" sz="1600" baseline="30000">
                  <a:solidFill>
                    <a:schemeClr val="bg1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03449" name="Rectangle 41"/>
            <p:cNvSpPr>
              <a:spLocks noChangeArrowheads="1"/>
            </p:cNvSpPr>
            <p:nvPr/>
          </p:nvSpPr>
          <p:spPr bwMode="auto">
            <a:xfrm>
              <a:off x="2688" y="3264"/>
              <a:ext cx="33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>
                  <a:solidFill>
                    <a:schemeClr val="bg1"/>
                  </a:solidFill>
                  <a:latin typeface="Arial" charset="0"/>
                </a:rPr>
                <a:t>Na</a:t>
              </a:r>
              <a:r>
                <a:rPr lang="fr-FR" sz="1600" baseline="30000">
                  <a:solidFill>
                    <a:schemeClr val="bg1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03450" name="Rectangle 42"/>
            <p:cNvSpPr>
              <a:spLocks noChangeArrowheads="1"/>
            </p:cNvSpPr>
            <p:nvPr/>
          </p:nvSpPr>
          <p:spPr bwMode="auto">
            <a:xfrm>
              <a:off x="3264" y="3264"/>
              <a:ext cx="33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>
                  <a:solidFill>
                    <a:schemeClr val="bg1"/>
                  </a:solidFill>
                  <a:latin typeface="Arial" charset="0"/>
                </a:rPr>
                <a:t>Na</a:t>
              </a:r>
              <a:r>
                <a:rPr lang="fr-FR" sz="1600" baseline="30000">
                  <a:solidFill>
                    <a:schemeClr val="bg1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03451" name="Rectangle 43"/>
            <p:cNvSpPr>
              <a:spLocks noChangeArrowheads="1"/>
            </p:cNvSpPr>
            <p:nvPr/>
          </p:nvSpPr>
          <p:spPr bwMode="auto">
            <a:xfrm>
              <a:off x="2160" y="2544"/>
              <a:ext cx="2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>
                  <a:solidFill>
                    <a:schemeClr val="bg1"/>
                  </a:solidFill>
                  <a:latin typeface="Arial" charset="0"/>
                </a:rPr>
                <a:t>e</a:t>
              </a:r>
              <a:r>
                <a:rPr lang="fr-FR" sz="1600" baseline="30000">
                  <a:solidFill>
                    <a:schemeClr val="bg1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03452" name="Rectangle 44"/>
            <p:cNvSpPr>
              <a:spLocks noChangeArrowheads="1"/>
            </p:cNvSpPr>
            <p:nvPr/>
          </p:nvSpPr>
          <p:spPr bwMode="auto">
            <a:xfrm>
              <a:off x="2448" y="2256"/>
              <a:ext cx="2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>
                  <a:solidFill>
                    <a:schemeClr val="bg1"/>
                  </a:solidFill>
                  <a:latin typeface="Arial" charset="0"/>
                </a:rPr>
                <a:t>e</a:t>
              </a:r>
              <a:r>
                <a:rPr lang="fr-FR" sz="1600" baseline="30000">
                  <a:solidFill>
                    <a:schemeClr val="bg1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03453" name="Rectangle 45"/>
            <p:cNvSpPr>
              <a:spLocks noChangeArrowheads="1"/>
            </p:cNvSpPr>
            <p:nvPr/>
          </p:nvSpPr>
          <p:spPr bwMode="auto">
            <a:xfrm>
              <a:off x="2688" y="2496"/>
              <a:ext cx="2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>
                  <a:solidFill>
                    <a:schemeClr val="bg1"/>
                  </a:solidFill>
                  <a:latin typeface="Arial" charset="0"/>
                </a:rPr>
                <a:t>e</a:t>
              </a:r>
              <a:r>
                <a:rPr lang="fr-FR" sz="1600" baseline="30000">
                  <a:solidFill>
                    <a:schemeClr val="bg1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03454" name="Rectangle 46"/>
            <p:cNvSpPr>
              <a:spLocks noChangeArrowheads="1"/>
            </p:cNvSpPr>
            <p:nvPr/>
          </p:nvSpPr>
          <p:spPr bwMode="auto">
            <a:xfrm>
              <a:off x="3120" y="2400"/>
              <a:ext cx="2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>
                  <a:solidFill>
                    <a:schemeClr val="bg1"/>
                  </a:solidFill>
                  <a:latin typeface="Arial" charset="0"/>
                </a:rPr>
                <a:t>e</a:t>
              </a:r>
              <a:r>
                <a:rPr lang="fr-FR" sz="1600" baseline="30000">
                  <a:solidFill>
                    <a:schemeClr val="bg1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03455" name="Rectangle 47"/>
            <p:cNvSpPr>
              <a:spLocks noChangeArrowheads="1"/>
            </p:cNvSpPr>
            <p:nvPr/>
          </p:nvSpPr>
          <p:spPr bwMode="auto">
            <a:xfrm>
              <a:off x="2304" y="2928"/>
              <a:ext cx="2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>
                  <a:solidFill>
                    <a:schemeClr val="bg1"/>
                  </a:solidFill>
                  <a:latin typeface="Arial" charset="0"/>
                </a:rPr>
                <a:t>e</a:t>
              </a:r>
              <a:r>
                <a:rPr lang="fr-FR" sz="1600" baseline="30000">
                  <a:solidFill>
                    <a:schemeClr val="bg1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03456" name="Rectangle 48"/>
            <p:cNvSpPr>
              <a:spLocks noChangeArrowheads="1"/>
            </p:cNvSpPr>
            <p:nvPr/>
          </p:nvSpPr>
          <p:spPr bwMode="auto">
            <a:xfrm>
              <a:off x="2496" y="3072"/>
              <a:ext cx="2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>
                  <a:solidFill>
                    <a:schemeClr val="bg1"/>
                  </a:solidFill>
                  <a:latin typeface="Arial" charset="0"/>
                </a:rPr>
                <a:t>e</a:t>
              </a:r>
              <a:r>
                <a:rPr lang="fr-FR" sz="1600" baseline="30000">
                  <a:solidFill>
                    <a:schemeClr val="bg1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03457" name="Rectangle 49"/>
            <p:cNvSpPr>
              <a:spLocks noChangeArrowheads="1"/>
            </p:cNvSpPr>
            <p:nvPr/>
          </p:nvSpPr>
          <p:spPr bwMode="auto">
            <a:xfrm>
              <a:off x="2928" y="2976"/>
              <a:ext cx="2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>
                  <a:solidFill>
                    <a:schemeClr val="bg1"/>
                  </a:solidFill>
                  <a:latin typeface="Arial" charset="0"/>
                </a:rPr>
                <a:t>e</a:t>
              </a:r>
              <a:r>
                <a:rPr lang="fr-FR" sz="1600" baseline="30000">
                  <a:solidFill>
                    <a:schemeClr val="bg1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03458" name="Rectangle 50"/>
            <p:cNvSpPr>
              <a:spLocks noChangeArrowheads="1"/>
            </p:cNvSpPr>
            <p:nvPr/>
          </p:nvSpPr>
          <p:spPr bwMode="auto">
            <a:xfrm>
              <a:off x="2976" y="3168"/>
              <a:ext cx="2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>
                  <a:solidFill>
                    <a:schemeClr val="bg1"/>
                  </a:solidFill>
                  <a:latin typeface="Arial" charset="0"/>
                </a:rPr>
                <a:t>e</a:t>
              </a:r>
              <a:r>
                <a:rPr lang="fr-FR" sz="1600" baseline="30000">
                  <a:solidFill>
                    <a:schemeClr val="bg1"/>
                  </a:solidFill>
                  <a:latin typeface="Arial" charset="0"/>
                </a:rPr>
                <a:t>-</a:t>
              </a:r>
            </a:p>
          </p:txBody>
        </p:sp>
      </p:grpSp>
      <p:sp>
        <p:nvSpPr>
          <p:cNvPr id="121908" name="Rectangle 52"/>
          <p:cNvSpPr>
            <a:spLocks noChangeArrowheads="1"/>
          </p:cNvSpPr>
          <p:nvPr/>
        </p:nvSpPr>
        <p:spPr bwMode="auto">
          <a:xfrm>
            <a:off x="5724525" y="3200400"/>
            <a:ext cx="31686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600">
                <a:solidFill>
                  <a:srgbClr val="FFFFFF"/>
                </a:solidFill>
                <a:latin typeface="Arial" charset="0"/>
              </a:rPr>
              <a:t>U(Na</a:t>
            </a:r>
            <a:r>
              <a:rPr lang="fr-FR" sz="1600" baseline="30000">
                <a:solidFill>
                  <a:srgbClr val="FFFFFF"/>
                </a:solidFill>
                <a:latin typeface="Arial" charset="0"/>
              </a:rPr>
              <a:t>+</a:t>
            </a:r>
            <a:r>
              <a:rPr lang="fr-FR" sz="1600">
                <a:solidFill>
                  <a:srgbClr val="FFFFFF"/>
                </a:solidFill>
                <a:latin typeface="Arial" charset="0"/>
              </a:rPr>
              <a:t>,Na</a:t>
            </a:r>
            <a:r>
              <a:rPr lang="fr-FR" sz="1600" baseline="30000">
                <a:solidFill>
                  <a:srgbClr val="FFFFFF"/>
                </a:solidFill>
                <a:latin typeface="Arial" charset="0"/>
              </a:rPr>
              <a:t>+</a:t>
            </a:r>
            <a:r>
              <a:rPr lang="fr-FR" sz="1600">
                <a:solidFill>
                  <a:srgbClr val="FFFFFF"/>
                </a:solidFill>
                <a:latin typeface="Arial" charset="0"/>
              </a:rPr>
              <a:t>)+U(e</a:t>
            </a:r>
            <a:r>
              <a:rPr lang="fr-FR" sz="1600" baseline="30000">
                <a:solidFill>
                  <a:srgbClr val="FFFFFF"/>
                </a:solidFill>
                <a:latin typeface="Arial" charset="0"/>
              </a:rPr>
              <a:t>-</a:t>
            </a:r>
            <a:r>
              <a:rPr lang="fr-FR" sz="1600">
                <a:solidFill>
                  <a:srgbClr val="FFFFFF"/>
                </a:solidFill>
                <a:latin typeface="Arial" charset="0"/>
              </a:rPr>
              <a:t>,e</a:t>
            </a:r>
            <a:r>
              <a:rPr lang="fr-FR" sz="1600" baseline="30000">
                <a:solidFill>
                  <a:srgbClr val="FFFFFF"/>
                </a:solidFill>
                <a:latin typeface="Arial" charset="0"/>
              </a:rPr>
              <a:t>-</a:t>
            </a:r>
            <a:r>
              <a:rPr lang="fr-FR" sz="1600">
                <a:solidFill>
                  <a:srgbClr val="FFFFFF"/>
                </a:solidFill>
                <a:latin typeface="Arial" charset="0"/>
              </a:rPr>
              <a:t>)+U(Na</a:t>
            </a:r>
            <a:r>
              <a:rPr lang="fr-FR" sz="1600" baseline="30000">
                <a:solidFill>
                  <a:srgbClr val="FFFFFF"/>
                </a:solidFill>
                <a:latin typeface="Arial" charset="0"/>
              </a:rPr>
              <a:t>+</a:t>
            </a:r>
            <a:r>
              <a:rPr lang="fr-FR" sz="1600">
                <a:solidFill>
                  <a:srgbClr val="FFFFFF"/>
                </a:solidFill>
                <a:latin typeface="Arial" charset="0"/>
              </a:rPr>
              <a:t>,e</a:t>
            </a:r>
            <a:r>
              <a:rPr lang="fr-FR" sz="1600" baseline="30000">
                <a:solidFill>
                  <a:srgbClr val="FFFFFF"/>
                </a:solidFill>
                <a:latin typeface="Arial" charset="0"/>
              </a:rPr>
              <a:t>-</a:t>
            </a:r>
            <a:r>
              <a:rPr lang="fr-FR" sz="1600">
                <a:solidFill>
                  <a:srgbClr val="FFFFFF"/>
                </a:solidFill>
                <a:latin typeface="Arial" charset="0"/>
              </a:rPr>
              <a:t>)&lt;0</a:t>
            </a:r>
          </a:p>
          <a:p>
            <a:pPr algn="ctr"/>
            <a:r>
              <a:rPr lang="fr-FR" sz="1600">
                <a:solidFill>
                  <a:srgbClr val="FFFFFF"/>
                </a:solidFill>
                <a:latin typeface="Arial" charset="0"/>
              </a:rPr>
              <a:t>du fait du déplacement libre</a:t>
            </a:r>
          </a:p>
          <a:p>
            <a:pPr algn="ctr"/>
            <a:r>
              <a:rPr lang="fr-FR" sz="1600">
                <a:solidFill>
                  <a:srgbClr val="FFFFFF"/>
                </a:solidFill>
                <a:latin typeface="Arial" charset="0"/>
              </a:rPr>
              <a:t>des électrons</a:t>
            </a:r>
          </a:p>
        </p:txBody>
      </p:sp>
      <p:grpSp>
        <p:nvGrpSpPr>
          <p:cNvPr id="121914" name="Group 58"/>
          <p:cNvGrpSpPr>
            <a:grpSpLocks/>
          </p:cNvGrpSpPr>
          <p:nvPr/>
        </p:nvGrpSpPr>
        <p:grpSpPr bwMode="auto">
          <a:xfrm>
            <a:off x="6257925" y="4038600"/>
            <a:ext cx="2133600" cy="574675"/>
            <a:chOff x="3942" y="2544"/>
            <a:chExt cx="1344" cy="362"/>
          </a:xfrm>
        </p:grpSpPr>
        <p:sp>
          <p:nvSpPr>
            <p:cNvPr id="103439" name="AutoShape 54"/>
            <p:cNvSpPr>
              <a:spLocks noChangeArrowheads="1"/>
            </p:cNvSpPr>
            <p:nvPr/>
          </p:nvSpPr>
          <p:spPr bwMode="auto">
            <a:xfrm>
              <a:off x="4470" y="2544"/>
              <a:ext cx="144" cy="14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440" name="Rectangle 55"/>
            <p:cNvSpPr>
              <a:spLocks noChangeArrowheads="1"/>
            </p:cNvSpPr>
            <p:nvPr/>
          </p:nvSpPr>
          <p:spPr bwMode="auto">
            <a:xfrm>
              <a:off x="3942" y="2688"/>
              <a:ext cx="1344" cy="21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>
                  <a:solidFill>
                    <a:srgbClr val="FFFFFF"/>
                  </a:solidFill>
                  <a:latin typeface="Arial" charset="0"/>
                </a:rPr>
                <a:t>GAZ D’ELECTRON</a:t>
              </a:r>
            </a:p>
          </p:txBody>
        </p:sp>
      </p:grpSp>
      <p:grpSp>
        <p:nvGrpSpPr>
          <p:cNvPr id="121915" name="Group 59"/>
          <p:cNvGrpSpPr>
            <a:grpSpLocks/>
          </p:cNvGrpSpPr>
          <p:nvPr/>
        </p:nvGrpSpPr>
        <p:grpSpPr bwMode="auto">
          <a:xfrm>
            <a:off x="5715000" y="4648200"/>
            <a:ext cx="3209925" cy="1298575"/>
            <a:chOff x="3600" y="2928"/>
            <a:chExt cx="2022" cy="818"/>
          </a:xfrm>
        </p:grpSpPr>
        <p:sp>
          <p:nvSpPr>
            <p:cNvPr id="103437" name="AutoShape 56"/>
            <p:cNvSpPr>
              <a:spLocks noChangeArrowheads="1"/>
            </p:cNvSpPr>
            <p:nvPr/>
          </p:nvSpPr>
          <p:spPr bwMode="auto">
            <a:xfrm>
              <a:off x="4470" y="2928"/>
              <a:ext cx="144" cy="14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438" name="Rectangle 57"/>
            <p:cNvSpPr>
              <a:spLocks noChangeArrowheads="1"/>
            </p:cNvSpPr>
            <p:nvPr/>
          </p:nvSpPr>
          <p:spPr bwMode="auto">
            <a:xfrm>
              <a:off x="3600" y="3072"/>
              <a:ext cx="2022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600">
                  <a:solidFill>
                    <a:srgbClr val="FFFFFF"/>
                  </a:solidFill>
                  <a:latin typeface="Arial" charset="0"/>
                </a:rPr>
                <a:t>propriétés des métaux :</a:t>
              </a:r>
            </a:p>
            <a:p>
              <a:pPr algn="ctr">
                <a:buFontTx/>
                <a:buChar char="-"/>
              </a:pPr>
              <a:r>
                <a:rPr lang="fr-FR" sz="1600">
                  <a:solidFill>
                    <a:srgbClr val="FFFFFF"/>
                  </a:solidFill>
                  <a:latin typeface="Arial" charset="0"/>
                </a:rPr>
                <a:t>bonne conductivité</a:t>
              </a:r>
            </a:p>
            <a:p>
              <a:pPr algn="ctr">
                <a:buFontTx/>
                <a:buChar char="-"/>
              </a:pPr>
              <a:r>
                <a:rPr lang="fr-FR" sz="1600">
                  <a:solidFill>
                    <a:srgbClr val="FFFFFF"/>
                  </a:solidFill>
                  <a:latin typeface="Arial" charset="0"/>
                </a:rPr>
                <a:t> pouvoir réflecteur dans le visible</a:t>
              </a:r>
            </a:p>
            <a:p>
              <a:pPr algn="ctr">
                <a:buFontTx/>
                <a:buChar char="-"/>
              </a:pPr>
              <a:r>
                <a:rPr lang="fr-FR" sz="1600">
                  <a:solidFill>
                    <a:srgbClr val="FFFFFF"/>
                  </a:solidFill>
                  <a:latin typeface="Arial" charset="0"/>
                </a:rPr>
                <a:t> déformations importantes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86" grpId="0" animBg="1" autoUpdateAnimBg="0"/>
      <p:bldP spid="121908" grpId="0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308225" y="457200"/>
            <a:ext cx="5173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LIAISONS CRISTALLINES</a:t>
            </a: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4453" name="Group 5"/>
          <p:cNvGrpSpPr>
            <a:grpSpLocks/>
          </p:cNvGrpSpPr>
          <p:nvPr/>
        </p:nvGrpSpPr>
        <p:grpSpPr bwMode="auto">
          <a:xfrm>
            <a:off x="0" y="1905000"/>
            <a:ext cx="2486025" cy="3581400"/>
            <a:chOff x="0" y="1200"/>
            <a:chExt cx="1566" cy="2256"/>
          </a:xfrm>
        </p:grpSpPr>
        <p:sp>
          <p:nvSpPr>
            <p:cNvPr id="104463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ATOMIQUE OU DE VAN DER WAALS</a:t>
              </a:r>
            </a:p>
          </p:txBody>
        </p:sp>
        <p:sp>
          <p:nvSpPr>
            <p:cNvPr id="104464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IONIQUE OU HETEROPOLAIRE</a:t>
              </a:r>
            </a:p>
          </p:txBody>
        </p:sp>
        <p:sp>
          <p:nvSpPr>
            <p:cNvPr id="104465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7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COVALENTE OU HOMOPOLAIRE</a:t>
              </a:r>
            </a:p>
          </p:txBody>
        </p:sp>
        <p:sp>
          <p:nvSpPr>
            <p:cNvPr id="104466" name="Rectangle 9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MONOATOMIQUES</a:t>
              </a:r>
            </a:p>
          </p:txBody>
        </p:sp>
        <p:sp>
          <p:nvSpPr>
            <p:cNvPr id="104467" name="Text Box 10"/>
            <p:cNvSpPr txBox="1">
              <a:spLocks noChangeArrowheads="1"/>
            </p:cNvSpPr>
            <p:nvPr/>
          </p:nvSpPr>
          <p:spPr bwMode="auto">
            <a:xfrm>
              <a:off x="0" y="1200"/>
              <a:ext cx="15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Différents types de liaisons</a:t>
              </a:r>
            </a:p>
          </p:txBody>
        </p:sp>
        <p:sp>
          <p:nvSpPr>
            <p:cNvPr id="104468" name="Text Box 11"/>
            <p:cNvSpPr txBox="1">
              <a:spLocks noChangeArrowheads="1"/>
            </p:cNvSpPr>
            <p:nvPr/>
          </p:nvSpPr>
          <p:spPr bwMode="auto">
            <a:xfrm>
              <a:off x="0" y="2352"/>
              <a:ext cx="6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Phonons</a:t>
              </a:r>
            </a:p>
          </p:txBody>
        </p:sp>
        <p:sp>
          <p:nvSpPr>
            <p:cNvPr id="104469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DIATOMIQUES</a:t>
              </a:r>
            </a:p>
          </p:txBody>
        </p:sp>
        <p:sp>
          <p:nvSpPr>
            <p:cNvPr id="104470" name="Rectangle 13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DE MODES</a:t>
              </a:r>
            </a:p>
          </p:txBody>
        </p:sp>
        <p:sp>
          <p:nvSpPr>
            <p:cNvPr id="104471" name="Rectangle 14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20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METALLIQUE</a:t>
              </a:r>
            </a:p>
          </p:txBody>
        </p:sp>
        <p:sp>
          <p:nvSpPr>
            <p:cNvPr id="104472" name="Rectangle 15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AUTRES LIAISONS</a:t>
              </a:r>
            </a:p>
          </p:txBody>
        </p:sp>
        <p:sp>
          <p:nvSpPr>
            <p:cNvPr id="104473" name="Rectangle 16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31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</p:txBody>
        </p:sp>
      </p:grpSp>
      <p:sp>
        <p:nvSpPr>
          <p:cNvPr id="104454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0"/>
            <a:ext cx="10668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METALLIQUE</a:t>
            </a:r>
          </a:p>
        </p:txBody>
      </p:sp>
      <p:pic>
        <p:nvPicPr>
          <p:cNvPr id="104455" name="Picture 48" descr="mendeleiev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41500"/>
            <a:ext cx="54102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6725" name="Group 53"/>
          <p:cNvGrpSpPr>
            <a:grpSpLocks/>
          </p:cNvGrpSpPr>
          <p:nvPr/>
        </p:nvGrpSpPr>
        <p:grpSpPr bwMode="auto">
          <a:xfrm>
            <a:off x="3276600" y="1828800"/>
            <a:ext cx="5410200" cy="4114800"/>
            <a:chOff x="2064" y="1152"/>
            <a:chExt cx="3408" cy="2592"/>
          </a:xfrm>
        </p:grpSpPr>
        <p:pic>
          <p:nvPicPr>
            <p:cNvPr id="104460" name="Picture 49" descr="mendeleiev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94" r="87325" b="50270"/>
            <a:stretch>
              <a:fillRect/>
            </a:stretch>
          </p:blipFill>
          <p:spPr bwMode="auto">
            <a:xfrm>
              <a:off x="2064" y="1824"/>
              <a:ext cx="86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61" name="Picture 50" descr="mendeleiev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22" t="34903" r="33803" b="28030"/>
            <a:stretch>
              <a:fillRect/>
            </a:stretch>
          </p:blipFill>
          <p:spPr bwMode="auto">
            <a:xfrm>
              <a:off x="4560" y="1776"/>
              <a:ext cx="886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62" name="Rectangle 51"/>
            <p:cNvSpPr>
              <a:spLocks noChangeArrowheads="1"/>
            </p:cNvSpPr>
            <p:nvPr/>
          </p:nvSpPr>
          <p:spPr bwMode="auto">
            <a:xfrm>
              <a:off x="2064" y="1152"/>
              <a:ext cx="3408" cy="6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Alcalins IA, alcalino-terreux IIA</a:t>
              </a:r>
            </a:p>
            <a:p>
              <a:pPr algn="ctr"/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Métaux nobles IB, métaux IIB</a:t>
              </a:r>
            </a:p>
            <a:p>
              <a:pPr algn="ctr"/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(électrons très délocalisés </a:t>
              </a:r>
              <a:r>
                <a:rPr lang="fr-FR" sz="18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</a:t>
              </a:r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 bons conducteurs)</a:t>
              </a:r>
            </a:p>
          </p:txBody>
        </p:sp>
      </p:grpSp>
      <p:grpSp>
        <p:nvGrpSpPr>
          <p:cNvPr id="156729" name="Group 57"/>
          <p:cNvGrpSpPr>
            <a:grpSpLocks/>
          </p:cNvGrpSpPr>
          <p:nvPr/>
        </p:nvGrpSpPr>
        <p:grpSpPr bwMode="auto">
          <a:xfrm>
            <a:off x="3276600" y="1828800"/>
            <a:ext cx="5410200" cy="4108450"/>
            <a:chOff x="2064" y="1152"/>
            <a:chExt cx="3408" cy="2588"/>
          </a:xfrm>
        </p:grpSpPr>
        <p:pic>
          <p:nvPicPr>
            <p:cNvPr id="104458" name="Picture 54" descr="mendeleiev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67" t="35213" r="43661" b="20677"/>
            <a:stretch>
              <a:fillRect/>
            </a:stretch>
          </p:blipFill>
          <p:spPr bwMode="auto">
            <a:xfrm>
              <a:off x="2448" y="1776"/>
              <a:ext cx="2640" cy="1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59" name="Rectangle 55"/>
            <p:cNvSpPr>
              <a:spLocks noChangeArrowheads="1"/>
            </p:cNvSpPr>
            <p:nvPr/>
          </p:nvSpPr>
          <p:spPr bwMode="auto">
            <a:xfrm>
              <a:off x="2064" y="1152"/>
              <a:ext cx="3408" cy="6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Métaux de transition</a:t>
              </a:r>
            </a:p>
            <a:p>
              <a:pPr algn="ctr"/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Métaux lourds</a:t>
              </a:r>
            </a:p>
            <a:p>
              <a:pPr algn="ctr"/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(sous-couches partielles </a:t>
              </a:r>
              <a:r>
                <a:rPr lang="fr-FR" sz="18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 moins bons conducteurs)</a:t>
              </a:r>
              <a:endParaRPr lang="fr-FR" sz="180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6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10"/>
          <p:cNvSpPr txBox="1">
            <a:spLocks noChangeArrowheads="1"/>
          </p:cNvSpPr>
          <p:nvPr/>
        </p:nvSpPr>
        <p:spPr bwMode="auto">
          <a:xfrm>
            <a:off x="2308225" y="457200"/>
            <a:ext cx="5173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LIAISONS CRISTALLINES</a:t>
            </a:r>
          </a:p>
        </p:txBody>
      </p:sp>
      <p:pic>
        <p:nvPicPr>
          <p:cNvPr id="10547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6" name="Rectangle 15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5477" name="Group 17"/>
          <p:cNvGrpSpPr>
            <a:grpSpLocks/>
          </p:cNvGrpSpPr>
          <p:nvPr/>
        </p:nvGrpSpPr>
        <p:grpSpPr bwMode="auto">
          <a:xfrm>
            <a:off x="0" y="1905000"/>
            <a:ext cx="2486025" cy="3581400"/>
            <a:chOff x="0" y="1200"/>
            <a:chExt cx="1566" cy="2256"/>
          </a:xfrm>
        </p:grpSpPr>
        <p:sp>
          <p:nvSpPr>
            <p:cNvPr id="105489" name="Rectangle 18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ATOMIQUE OU DE VAN DER WAALS</a:t>
              </a:r>
            </a:p>
          </p:txBody>
        </p:sp>
        <p:sp>
          <p:nvSpPr>
            <p:cNvPr id="105490" name="Rectangle 1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IONIQUE OU HETEROPOLAIRE</a:t>
              </a:r>
            </a:p>
          </p:txBody>
        </p:sp>
        <p:sp>
          <p:nvSpPr>
            <p:cNvPr id="105491" name="Rectangl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7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COVALENTE OU HOMOPOLAIRE</a:t>
              </a:r>
            </a:p>
          </p:txBody>
        </p:sp>
        <p:sp>
          <p:nvSpPr>
            <p:cNvPr id="105492" name="Rectangle 2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MONOATOMIQUES</a:t>
              </a:r>
            </a:p>
          </p:txBody>
        </p:sp>
        <p:sp>
          <p:nvSpPr>
            <p:cNvPr id="105493" name="Text Box 22"/>
            <p:cNvSpPr txBox="1">
              <a:spLocks noChangeArrowheads="1"/>
            </p:cNvSpPr>
            <p:nvPr/>
          </p:nvSpPr>
          <p:spPr bwMode="auto">
            <a:xfrm>
              <a:off x="0" y="1200"/>
              <a:ext cx="15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Différents types de liaisons</a:t>
              </a:r>
            </a:p>
          </p:txBody>
        </p:sp>
        <p:sp>
          <p:nvSpPr>
            <p:cNvPr id="105494" name="Text Box 23"/>
            <p:cNvSpPr txBox="1">
              <a:spLocks noChangeArrowheads="1"/>
            </p:cNvSpPr>
            <p:nvPr/>
          </p:nvSpPr>
          <p:spPr bwMode="auto">
            <a:xfrm>
              <a:off x="0" y="2352"/>
              <a:ext cx="6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Phonons</a:t>
              </a:r>
            </a:p>
          </p:txBody>
        </p:sp>
        <p:sp>
          <p:nvSpPr>
            <p:cNvPr id="105495" name="Rectangle 24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DIATOMIQUES</a:t>
              </a:r>
            </a:p>
          </p:txBody>
        </p:sp>
        <p:sp>
          <p:nvSpPr>
            <p:cNvPr id="105496" name="Rectangle 25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DE MODES</a:t>
              </a:r>
            </a:p>
          </p:txBody>
        </p:sp>
        <p:sp>
          <p:nvSpPr>
            <p:cNvPr id="105497" name="Rectangle 26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20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METALLIQUE</a:t>
              </a:r>
            </a:p>
          </p:txBody>
        </p:sp>
        <p:sp>
          <p:nvSpPr>
            <p:cNvPr id="105498" name="Rectangle 27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AUTRES LIAISONS</a:t>
              </a:r>
            </a:p>
          </p:txBody>
        </p:sp>
        <p:sp>
          <p:nvSpPr>
            <p:cNvPr id="105499" name="Rectangle 28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31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</p:txBody>
        </p:sp>
      </p:grpSp>
      <p:sp>
        <p:nvSpPr>
          <p:cNvPr id="105478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276600"/>
            <a:ext cx="14478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AUTRES LIAISONS</a:t>
            </a:r>
          </a:p>
        </p:txBody>
      </p:sp>
      <p:sp>
        <p:nvSpPr>
          <p:cNvPr id="122910" name="Rectangle 30"/>
          <p:cNvSpPr>
            <a:spLocks noChangeArrowheads="1"/>
          </p:cNvSpPr>
          <p:nvPr/>
        </p:nvSpPr>
        <p:spPr bwMode="auto">
          <a:xfrm>
            <a:off x="3200400" y="1676400"/>
            <a:ext cx="5486400" cy="6508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>
                <a:solidFill>
                  <a:srgbClr val="FFFFFF"/>
                </a:solidFill>
                <a:latin typeface="Arial" charset="0"/>
              </a:rPr>
              <a:t>Nombreux autres types de liaisons</a:t>
            </a:r>
            <a:br>
              <a:rPr lang="fr-FR" sz="1800">
                <a:solidFill>
                  <a:srgbClr val="FFFFFF"/>
                </a:solidFill>
                <a:latin typeface="Arial" charset="0"/>
              </a:rPr>
            </a:br>
            <a:r>
              <a:rPr lang="fr-FR" sz="1800">
                <a:solidFill>
                  <a:srgbClr val="FFFFFF"/>
                </a:solidFill>
                <a:latin typeface="Arial" charset="0"/>
              </a:rPr>
              <a:t>(combinaisons de liaisons covalentes, ioniques, …)</a:t>
            </a:r>
          </a:p>
        </p:txBody>
      </p:sp>
      <p:sp>
        <p:nvSpPr>
          <p:cNvPr id="122911" name="Rectangle 31"/>
          <p:cNvSpPr>
            <a:spLocks noChangeArrowheads="1"/>
          </p:cNvSpPr>
          <p:nvPr/>
        </p:nvSpPr>
        <p:spPr bwMode="auto">
          <a:xfrm>
            <a:off x="2743200" y="2667000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u="sng">
                <a:solidFill>
                  <a:srgbClr val="FFFFFF"/>
                </a:solidFill>
                <a:latin typeface="Arial" charset="0"/>
              </a:rPr>
              <a:t>Exemple : la liaison hydrogène</a:t>
            </a:r>
          </a:p>
        </p:txBody>
      </p:sp>
      <p:grpSp>
        <p:nvGrpSpPr>
          <p:cNvPr id="122918" name="Group 38"/>
          <p:cNvGrpSpPr>
            <a:grpSpLocks/>
          </p:cNvGrpSpPr>
          <p:nvPr/>
        </p:nvGrpSpPr>
        <p:grpSpPr bwMode="auto">
          <a:xfrm>
            <a:off x="3657600" y="3124200"/>
            <a:ext cx="4419600" cy="2767013"/>
            <a:chOff x="2304" y="1968"/>
            <a:chExt cx="2784" cy="1743"/>
          </a:xfrm>
        </p:grpSpPr>
        <p:pic>
          <p:nvPicPr>
            <p:cNvPr id="105482" name="Picture 29" descr="liai-H2O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968"/>
              <a:ext cx="2784" cy="1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483" name="Text Box 32"/>
            <p:cNvSpPr txBox="1">
              <a:spLocks noChangeArrowheads="1"/>
            </p:cNvSpPr>
            <p:nvPr/>
          </p:nvSpPr>
          <p:spPr bwMode="auto">
            <a:xfrm>
              <a:off x="2688" y="2544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H</a:t>
              </a:r>
              <a:r>
                <a:rPr lang="fr-FR" sz="1800" baseline="30000">
                  <a:solidFill>
                    <a:schemeClr val="bg1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05484" name="Text Box 33"/>
            <p:cNvSpPr txBox="1">
              <a:spLocks noChangeArrowheads="1"/>
            </p:cNvSpPr>
            <p:nvPr/>
          </p:nvSpPr>
          <p:spPr bwMode="auto">
            <a:xfrm>
              <a:off x="3216" y="312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H</a:t>
              </a:r>
              <a:r>
                <a:rPr lang="fr-FR" sz="1800" baseline="30000">
                  <a:solidFill>
                    <a:schemeClr val="bg1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05485" name="Text Box 34"/>
            <p:cNvSpPr txBox="1">
              <a:spLocks noChangeArrowheads="1"/>
            </p:cNvSpPr>
            <p:nvPr/>
          </p:nvSpPr>
          <p:spPr bwMode="auto">
            <a:xfrm>
              <a:off x="4080" y="216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H</a:t>
              </a:r>
              <a:r>
                <a:rPr lang="fr-FR" sz="1800" baseline="30000">
                  <a:solidFill>
                    <a:schemeClr val="bg1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05486" name="Text Box 35"/>
            <p:cNvSpPr txBox="1">
              <a:spLocks noChangeArrowheads="1"/>
            </p:cNvSpPr>
            <p:nvPr/>
          </p:nvSpPr>
          <p:spPr bwMode="auto">
            <a:xfrm>
              <a:off x="4656" y="2784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H</a:t>
              </a:r>
              <a:r>
                <a:rPr lang="fr-FR" sz="1800" baseline="30000">
                  <a:solidFill>
                    <a:schemeClr val="bg1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05487" name="Text Box 36"/>
            <p:cNvSpPr txBox="1">
              <a:spLocks noChangeArrowheads="1"/>
            </p:cNvSpPr>
            <p:nvPr/>
          </p:nvSpPr>
          <p:spPr bwMode="auto">
            <a:xfrm>
              <a:off x="2640" y="3120"/>
              <a:ext cx="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O</a:t>
              </a:r>
              <a:r>
                <a:rPr lang="fr-FR" sz="1800" baseline="30000">
                  <a:solidFill>
                    <a:schemeClr val="bg1"/>
                  </a:solidFill>
                  <a:latin typeface="Arial" charset="0"/>
                </a:rPr>
                <a:t>--</a:t>
              </a:r>
            </a:p>
          </p:txBody>
        </p:sp>
        <p:sp>
          <p:nvSpPr>
            <p:cNvPr id="105488" name="Text Box 37"/>
            <p:cNvSpPr txBox="1">
              <a:spLocks noChangeArrowheads="1"/>
            </p:cNvSpPr>
            <p:nvPr/>
          </p:nvSpPr>
          <p:spPr bwMode="auto">
            <a:xfrm>
              <a:off x="4032" y="2736"/>
              <a:ext cx="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O</a:t>
              </a:r>
              <a:r>
                <a:rPr lang="fr-FR" sz="1800" baseline="30000">
                  <a:solidFill>
                    <a:schemeClr val="bg1"/>
                  </a:solidFill>
                  <a:latin typeface="Arial" charset="0"/>
                </a:rPr>
                <a:t>--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0" grpId="0" animBg="1" autoUpdateAnimBg="0"/>
      <p:bldP spid="122911" grpId="0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5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06499" name="Text Box 10"/>
          <p:cNvSpPr txBox="1">
            <a:spLocks noChangeArrowheads="1"/>
          </p:cNvSpPr>
          <p:nvPr/>
        </p:nvSpPr>
        <p:spPr bwMode="auto">
          <a:xfrm>
            <a:off x="2308225" y="457200"/>
            <a:ext cx="5173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LIAISONS CRISTALLINES</a:t>
            </a:r>
          </a:p>
        </p:txBody>
      </p:sp>
      <p:pic>
        <p:nvPicPr>
          <p:cNvPr id="10650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6501" name="Group 17"/>
          <p:cNvGrpSpPr>
            <a:grpSpLocks/>
          </p:cNvGrpSpPr>
          <p:nvPr/>
        </p:nvGrpSpPr>
        <p:grpSpPr bwMode="auto">
          <a:xfrm>
            <a:off x="0" y="1905000"/>
            <a:ext cx="2486025" cy="3581400"/>
            <a:chOff x="0" y="1200"/>
            <a:chExt cx="1566" cy="2256"/>
          </a:xfrm>
        </p:grpSpPr>
        <p:sp>
          <p:nvSpPr>
            <p:cNvPr id="106524" name="Rectangle 18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ATOMIQUE OU DE VAN DER WAALS</a:t>
              </a:r>
            </a:p>
          </p:txBody>
        </p:sp>
        <p:sp>
          <p:nvSpPr>
            <p:cNvPr id="106525" name="Rectangle 1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IONIQUE OU HETEROPOLAIRE</a:t>
              </a:r>
            </a:p>
          </p:txBody>
        </p:sp>
        <p:sp>
          <p:nvSpPr>
            <p:cNvPr id="106526" name="Rectangl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7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COVALENTE OU HOMOPOLAIRE</a:t>
              </a:r>
            </a:p>
          </p:txBody>
        </p:sp>
        <p:sp>
          <p:nvSpPr>
            <p:cNvPr id="106527" name="Rectangle 2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MONOATOMIQUES</a:t>
              </a:r>
            </a:p>
          </p:txBody>
        </p:sp>
        <p:sp>
          <p:nvSpPr>
            <p:cNvPr id="106528" name="Text Box 22"/>
            <p:cNvSpPr txBox="1">
              <a:spLocks noChangeArrowheads="1"/>
            </p:cNvSpPr>
            <p:nvPr/>
          </p:nvSpPr>
          <p:spPr bwMode="auto">
            <a:xfrm>
              <a:off x="0" y="1200"/>
              <a:ext cx="15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Différents types de liaisons</a:t>
              </a:r>
            </a:p>
          </p:txBody>
        </p:sp>
        <p:sp>
          <p:nvSpPr>
            <p:cNvPr id="106529" name="Text Box 23"/>
            <p:cNvSpPr txBox="1">
              <a:spLocks noChangeArrowheads="1"/>
            </p:cNvSpPr>
            <p:nvPr/>
          </p:nvSpPr>
          <p:spPr bwMode="auto">
            <a:xfrm>
              <a:off x="0" y="2352"/>
              <a:ext cx="6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Phonons</a:t>
              </a:r>
            </a:p>
          </p:txBody>
        </p:sp>
        <p:sp>
          <p:nvSpPr>
            <p:cNvPr id="106530" name="Rectangle 24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DIATOMIQUES</a:t>
              </a:r>
            </a:p>
          </p:txBody>
        </p:sp>
        <p:sp>
          <p:nvSpPr>
            <p:cNvPr id="106531" name="Rectangle 25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DE MODES</a:t>
              </a:r>
            </a:p>
          </p:txBody>
        </p:sp>
        <p:sp>
          <p:nvSpPr>
            <p:cNvPr id="106532" name="Rectangle 26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20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METALLIQUE</a:t>
              </a:r>
            </a:p>
          </p:txBody>
        </p:sp>
        <p:sp>
          <p:nvSpPr>
            <p:cNvPr id="106533" name="Rectangle 27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AUTRES LIAISONS</a:t>
              </a:r>
            </a:p>
          </p:txBody>
        </p:sp>
        <p:sp>
          <p:nvSpPr>
            <p:cNvPr id="106534" name="Rectangle 28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31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</p:txBody>
        </p:sp>
      </p:grpSp>
      <p:sp>
        <p:nvSpPr>
          <p:cNvPr id="106502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143375"/>
            <a:ext cx="1828800" cy="381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VIBRATION DE RESEAUX MONOATOMIQUES</a:t>
            </a:r>
          </a:p>
        </p:txBody>
      </p:sp>
      <p:sp>
        <p:nvSpPr>
          <p:cNvPr id="123952" name="Text Box 48"/>
          <p:cNvSpPr txBox="1">
            <a:spLocks noChangeArrowheads="1"/>
          </p:cNvSpPr>
          <p:nvPr/>
        </p:nvSpPr>
        <p:spPr bwMode="auto">
          <a:xfrm>
            <a:off x="2667000" y="3657600"/>
            <a:ext cx="299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1800">
                <a:solidFill>
                  <a:srgbClr val="FFFFFF"/>
                </a:solidFill>
                <a:latin typeface="Arial" charset="0"/>
              </a:rPr>
              <a:t>force exercée sur le plan s :</a:t>
            </a:r>
          </a:p>
          <a:p>
            <a:pPr algn="ctr" eaLnBrk="1" hangingPunct="1"/>
            <a:r>
              <a:rPr lang="fr-FR" sz="1800">
                <a:solidFill>
                  <a:srgbClr val="FFFFFF"/>
                </a:solidFill>
                <a:latin typeface="Arial" charset="0"/>
              </a:rPr>
              <a:t>F</a:t>
            </a:r>
            <a:r>
              <a:rPr lang="fr-FR" sz="1800" baseline="-25000">
                <a:solidFill>
                  <a:srgbClr val="FFFFFF"/>
                </a:solidFill>
                <a:latin typeface="Arial" charset="0"/>
              </a:rPr>
              <a:t>s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 = - C(u</a:t>
            </a:r>
            <a:r>
              <a:rPr lang="fr-FR" sz="1800" baseline="-25000">
                <a:solidFill>
                  <a:srgbClr val="FFFFFF"/>
                </a:solidFill>
                <a:latin typeface="Arial" charset="0"/>
              </a:rPr>
              <a:t>s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-u</a:t>
            </a:r>
            <a:r>
              <a:rPr lang="fr-FR" sz="1800" baseline="-25000">
                <a:solidFill>
                  <a:srgbClr val="FFFFFF"/>
                </a:solidFill>
                <a:latin typeface="Arial" charset="0"/>
              </a:rPr>
              <a:t>s-1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) + C(u</a:t>
            </a:r>
            <a:r>
              <a:rPr lang="fr-FR" sz="1800" baseline="-25000">
                <a:solidFill>
                  <a:srgbClr val="FFFFFF"/>
                </a:solidFill>
                <a:latin typeface="Arial" charset="0"/>
              </a:rPr>
              <a:t>s+1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-u</a:t>
            </a:r>
            <a:r>
              <a:rPr lang="fr-FR" sz="1800" baseline="-25000">
                <a:solidFill>
                  <a:srgbClr val="FFFFFF"/>
                </a:solidFill>
                <a:latin typeface="Arial" charset="0"/>
              </a:rPr>
              <a:t>s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)</a:t>
            </a:r>
          </a:p>
        </p:txBody>
      </p:sp>
      <p:sp>
        <p:nvSpPr>
          <p:cNvPr id="123953" name="Text Box 49"/>
          <p:cNvSpPr txBox="1">
            <a:spLocks noChangeArrowheads="1"/>
          </p:cNvSpPr>
          <p:nvPr/>
        </p:nvSpPr>
        <p:spPr bwMode="auto">
          <a:xfrm>
            <a:off x="5867400" y="3657600"/>
            <a:ext cx="295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1800">
                <a:solidFill>
                  <a:srgbClr val="FFFFFF"/>
                </a:solidFill>
                <a:latin typeface="Arial" charset="0"/>
              </a:rPr>
              <a:t>comportement mécanique :</a:t>
            </a:r>
          </a:p>
          <a:p>
            <a:pPr algn="ctr" eaLnBrk="1" hangingPunct="1"/>
            <a:r>
              <a:rPr lang="fr-FR" sz="1800">
                <a:solidFill>
                  <a:srgbClr val="FFFFFF"/>
                </a:solidFill>
                <a:latin typeface="Arial" charset="0"/>
              </a:rPr>
              <a:t>F</a:t>
            </a:r>
            <a:r>
              <a:rPr lang="fr-FR" sz="1800" baseline="-25000">
                <a:solidFill>
                  <a:srgbClr val="FFFFFF"/>
                </a:solidFill>
                <a:latin typeface="Arial" charset="0"/>
              </a:rPr>
              <a:t>s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 = md</a:t>
            </a:r>
            <a:r>
              <a:rPr lang="fr-FR" sz="1800" baseline="30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u</a:t>
            </a:r>
            <a:r>
              <a:rPr lang="fr-FR" sz="1800" baseline="-25000">
                <a:solidFill>
                  <a:srgbClr val="FFFFFF"/>
                </a:solidFill>
                <a:latin typeface="Arial" charset="0"/>
              </a:rPr>
              <a:t>s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/dt</a:t>
            </a:r>
            <a:r>
              <a:rPr lang="fr-FR" sz="1800" baseline="3000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grpSp>
        <p:nvGrpSpPr>
          <p:cNvPr id="123960" name="Group 56"/>
          <p:cNvGrpSpPr>
            <a:grpSpLocks/>
          </p:cNvGrpSpPr>
          <p:nvPr/>
        </p:nvGrpSpPr>
        <p:grpSpPr bwMode="auto">
          <a:xfrm>
            <a:off x="2895600" y="1676400"/>
            <a:ext cx="5969000" cy="1905000"/>
            <a:chOff x="1824" y="1056"/>
            <a:chExt cx="3760" cy="1200"/>
          </a:xfrm>
        </p:grpSpPr>
        <p:sp>
          <p:nvSpPr>
            <p:cNvPr id="106511" name="Rectangle 35"/>
            <p:cNvSpPr>
              <a:spLocks noChangeArrowheads="1"/>
            </p:cNvSpPr>
            <p:nvPr/>
          </p:nvSpPr>
          <p:spPr bwMode="auto">
            <a:xfrm>
              <a:off x="3600" y="1056"/>
              <a:ext cx="1968" cy="1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12" name="Line 33"/>
            <p:cNvSpPr>
              <a:spLocks noChangeShapeType="1"/>
            </p:cNvSpPr>
            <p:nvPr/>
          </p:nvSpPr>
          <p:spPr bwMode="auto">
            <a:xfrm flipH="1">
              <a:off x="3648" y="1104"/>
              <a:ext cx="1344" cy="62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13" name="Line 36"/>
            <p:cNvSpPr>
              <a:spLocks noChangeShapeType="1"/>
            </p:cNvSpPr>
            <p:nvPr/>
          </p:nvSpPr>
          <p:spPr bwMode="auto">
            <a:xfrm flipH="1">
              <a:off x="3744" y="1200"/>
              <a:ext cx="1344" cy="62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14" name="Line 37"/>
            <p:cNvSpPr>
              <a:spLocks noChangeShapeType="1"/>
            </p:cNvSpPr>
            <p:nvPr/>
          </p:nvSpPr>
          <p:spPr bwMode="auto">
            <a:xfrm flipH="1">
              <a:off x="3840" y="1296"/>
              <a:ext cx="1344" cy="62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15" name="Line 38"/>
            <p:cNvSpPr>
              <a:spLocks noChangeShapeType="1"/>
            </p:cNvSpPr>
            <p:nvPr/>
          </p:nvSpPr>
          <p:spPr bwMode="auto">
            <a:xfrm flipH="1">
              <a:off x="3936" y="1392"/>
              <a:ext cx="1344" cy="62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16" name="Line 39"/>
            <p:cNvSpPr>
              <a:spLocks noChangeShapeType="1"/>
            </p:cNvSpPr>
            <p:nvPr/>
          </p:nvSpPr>
          <p:spPr bwMode="auto">
            <a:xfrm flipH="1">
              <a:off x="4032" y="1488"/>
              <a:ext cx="1344" cy="62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17" name="Line 40"/>
            <p:cNvSpPr>
              <a:spLocks noChangeShapeType="1"/>
            </p:cNvSpPr>
            <p:nvPr/>
          </p:nvSpPr>
          <p:spPr bwMode="auto">
            <a:xfrm flipH="1">
              <a:off x="4128" y="1584"/>
              <a:ext cx="1344" cy="62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18" name="Line 42"/>
            <p:cNvSpPr>
              <a:spLocks noChangeShapeType="1"/>
            </p:cNvSpPr>
            <p:nvPr/>
          </p:nvSpPr>
          <p:spPr bwMode="auto">
            <a:xfrm>
              <a:off x="3312" y="1344"/>
              <a:ext cx="432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19" name="Text Box 43"/>
            <p:cNvSpPr txBox="1">
              <a:spLocks noChangeArrowheads="1"/>
            </p:cNvSpPr>
            <p:nvPr/>
          </p:nvSpPr>
          <p:spPr bwMode="auto">
            <a:xfrm>
              <a:off x="1824" y="1104"/>
              <a:ext cx="1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0000"/>
                  </a:solidFill>
                  <a:latin typeface="Arial" charset="0"/>
                </a:rPr>
                <a:t>plans cristallographiques</a:t>
              </a:r>
            </a:p>
          </p:txBody>
        </p:sp>
        <p:sp>
          <p:nvSpPr>
            <p:cNvPr id="106520" name="Text Box 45"/>
            <p:cNvSpPr txBox="1">
              <a:spLocks noChangeArrowheads="1"/>
            </p:cNvSpPr>
            <p:nvPr/>
          </p:nvSpPr>
          <p:spPr bwMode="auto">
            <a:xfrm>
              <a:off x="5136" y="110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106521" name="Text Box 46"/>
            <p:cNvSpPr txBox="1">
              <a:spLocks noChangeArrowheads="1"/>
            </p:cNvSpPr>
            <p:nvPr/>
          </p:nvSpPr>
          <p:spPr bwMode="auto">
            <a:xfrm>
              <a:off x="5232" y="1200"/>
              <a:ext cx="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s+1</a:t>
              </a:r>
            </a:p>
          </p:txBody>
        </p:sp>
        <p:sp>
          <p:nvSpPr>
            <p:cNvPr id="106522" name="Line 47"/>
            <p:cNvSpPr>
              <a:spLocks noChangeShapeType="1"/>
            </p:cNvSpPr>
            <p:nvPr/>
          </p:nvSpPr>
          <p:spPr bwMode="auto">
            <a:xfrm flipH="1" flipV="1">
              <a:off x="4176" y="1104"/>
              <a:ext cx="672" cy="100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523" name="Rectangle 50"/>
            <p:cNvSpPr>
              <a:spLocks noChangeArrowheads="1"/>
            </p:cNvSpPr>
            <p:nvPr/>
          </p:nvSpPr>
          <p:spPr bwMode="auto">
            <a:xfrm>
              <a:off x="1824" y="1488"/>
              <a:ext cx="16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m : masse de l’atome du</a:t>
              </a:r>
            </a:p>
            <a:p>
              <a:pPr algn="ctr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réseau (monoatomique)</a:t>
              </a:r>
            </a:p>
          </p:txBody>
        </p:sp>
      </p:grpSp>
      <p:sp>
        <p:nvSpPr>
          <p:cNvPr id="123955" name="Text Box 51"/>
          <p:cNvSpPr txBox="1">
            <a:spLocks noChangeArrowheads="1"/>
          </p:cNvSpPr>
          <p:nvPr/>
        </p:nvSpPr>
        <p:spPr bwMode="auto">
          <a:xfrm>
            <a:off x="4038600" y="4419600"/>
            <a:ext cx="3074988" cy="3762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fr-FR" sz="1800">
                <a:solidFill>
                  <a:srgbClr val="FFFFFF"/>
                </a:solidFill>
                <a:latin typeface="Arial" charset="0"/>
              </a:rPr>
              <a:t>md</a:t>
            </a:r>
            <a:r>
              <a:rPr lang="fr-FR" sz="1800" baseline="30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u</a:t>
            </a:r>
            <a:r>
              <a:rPr lang="fr-FR" sz="1800" baseline="-25000">
                <a:solidFill>
                  <a:srgbClr val="FFFFFF"/>
                </a:solidFill>
                <a:latin typeface="Arial" charset="0"/>
              </a:rPr>
              <a:t>s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/dt</a:t>
            </a:r>
            <a:r>
              <a:rPr lang="fr-FR" sz="1800" baseline="30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 = C(u</a:t>
            </a:r>
            <a:r>
              <a:rPr lang="fr-FR" sz="1800" baseline="-25000">
                <a:solidFill>
                  <a:srgbClr val="FFFFFF"/>
                </a:solidFill>
                <a:latin typeface="Arial" charset="0"/>
              </a:rPr>
              <a:t>s+1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 -2u</a:t>
            </a:r>
            <a:r>
              <a:rPr lang="fr-FR" sz="1800" baseline="-25000">
                <a:solidFill>
                  <a:srgbClr val="FFFFFF"/>
                </a:solidFill>
                <a:latin typeface="Arial" charset="0"/>
              </a:rPr>
              <a:t>s 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+u</a:t>
            </a:r>
            <a:r>
              <a:rPr lang="fr-FR" sz="1800" baseline="-25000">
                <a:solidFill>
                  <a:srgbClr val="FFFFFF"/>
                </a:solidFill>
                <a:latin typeface="Arial" charset="0"/>
              </a:rPr>
              <a:t>s-1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)</a:t>
            </a:r>
          </a:p>
        </p:txBody>
      </p:sp>
      <p:grpSp>
        <p:nvGrpSpPr>
          <p:cNvPr id="123961" name="Group 57"/>
          <p:cNvGrpSpPr>
            <a:grpSpLocks/>
          </p:cNvGrpSpPr>
          <p:nvPr/>
        </p:nvGrpSpPr>
        <p:grpSpPr bwMode="auto">
          <a:xfrm>
            <a:off x="3224213" y="4876800"/>
            <a:ext cx="5305425" cy="906463"/>
            <a:chOff x="2031" y="3072"/>
            <a:chExt cx="3342" cy="571"/>
          </a:xfrm>
        </p:grpSpPr>
        <p:sp>
          <p:nvSpPr>
            <p:cNvPr id="106508" name="AutoShape 52"/>
            <p:cNvSpPr>
              <a:spLocks noChangeArrowheads="1"/>
            </p:cNvSpPr>
            <p:nvPr/>
          </p:nvSpPr>
          <p:spPr bwMode="auto">
            <a:xfrm>
              <a:off x="2688" y="3072"/>
              <a:ext cx="144" cy="24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09" name="Text Box 53"/>
            <p:cNvSpPr txBox="1">
              <a:spLocks noChangeArrowheads="1"/>
            </p:cNvSpPr>
            <p:nvPr/>
          </p:nvSpPr>
          <p:spPr bwMode="auto">
            <a:xfrm>
              <a:off x="2031" y="3406"/>
              <a:ext cx="3342" cy="23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u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s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 = u e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i(kd-</a:t>
              </a:r>
              <a:r>
                <a:rPr lang="fr-FR" sz="1800" baseline="30000">
                  <a:solidFill>
                    <a:srgbClr val="FFFFFF"/>
                  </a:solidFill>
                  <a:latin typeface="Symbol" pitchFamily="18" charset="2"/>
                </a:rPr>
                <a:t>w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t)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	avec	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</a:rPr>
                <a:t>w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 = 2(C/m) (1-cos(kd))</a:t>
              </a:r>
            </a:p>
          </p:txBody>
        </p:sp>
        <p:sp>
          <p:nvSpPr>
            <p:cNvPr id="106510" name="Rectangle 54"/>
            <p:cNvSpPr>
              <a:spLocks noChangeArrowheads="1"/>
            </p:cNvSpPr>
            <p:nvPr/>
          </p:nvSpPr>
          <p:spPr bwMode="auto">
            <a:xfrm>
              <a:off x="2832" y="3072"/>
              <a:ext cx="22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la solution est une onde élastique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52" grpId="0" autoUpdateAnimBg="0"/>
      <p:bldP spid="123953" grpId="0" autoUpdateAnimBg="0"/>
      <p:bldP spid="123955" grpId="0" animBg="1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6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07523" name="Text Box 1027"/>
          <p:cNvSpPr txBox="1">
            <a:spLocks noChangeArrowheads="1"/>
          </p:cNvSpPr>
          <p:nvPr/>
        </p:nvSpPr>
        <p:spPr bwMode="auto">
          <a:xfrm>
            <a:off x="2308225" y="457200"/>
            <a:ext cx="5173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LIAISONS CRISTALLINES</a:t>
            </a:r>
          </a:p>
        </p:txBody>
      </p:sp>
      <p:pic>
        <p:nvPicPr>
          <p:cNvPr id="107524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7525" name="Group 1029"/>
          <p:cNvGrpSpPr>
            <a:grpSpLocks/>
          </p:cNvGrpSpPr>
          <p:nvPr/>
        </p:nvGrpSpPr>
        <p:grpSpPr bwMode="auto">
          <a:xfrm>
            <a:off x="0" y="1905000"/>
            <a:ext cx="2486025" cy="3581400"/>
            <a:chOff x="0" y="1200"/>
            <a:chExt cx="1566" cy="2256"/>
          </a:xfrm>
        </p:grpSpPr>
        <p:sp>
          <p:nvSpPr>
            <p:cNvPr id="107545" name="Rectangle 103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ATOMIQUE OU DE VAN DER WAALS</a:t>
              </a:r>
            </a:p>
          </p:txBody>
        </p:sp>
        <p:sp>
          <p:nvSpPr>
            <p:cNvPr id="107546" name="Rectangle 1031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IONIQUE OU HETEROPOLAIRE</a:t>
              </a:r>
            </a:p>
          </p:txBody>
        </p:sp>
        <p:sp>
          <p:nvSpPr>
            <p:cNvPr id="107547" name="Rectangle 103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7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COVALENTE OU HOMOPOLAIRE</a:t>
              </a:r>
            </a:p>
          </p:txBody>
        </p:sp>
        <p:sp>
          <p:nvSpPr>
            <p:cNvPr id="107548" name="Rectangle 1033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MONOATOMIQUES</a:t>
              </a:r>
            </a:p>
          </p:txBody>
        </p:sp>
        <p:sp>
          <p:nvSpPr>
            <p:cNvPr id="107549" name="Text Box 1034"/>
            <p:cNvSpPr txBox="1">
              <a:spLocks noChangeArrowheads="1"/>
            </p:cNvSpPr>
            <p:nvPr/>
          </p:nvSpPr>
          <p:spPr bwMode="auto">
            <a:xfrm>
              <a:off x="0" y="1200"/>
              <a:ext cx="15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Différents types de liaisons</a:t>
              </a:r>
            </a:p>
          </p:txBody>
        </p:sp>
        <p:sp>
          <p:nvSpPr>
            <p:cNvPr id="107550" name="Text Box 1035"/>
            <p:cNvSpPr txBox="1">
              <a:spLocks noChangeArrowheads="1"/>
            </p:cNvSpPr>
            <p:nvPr/>
          </p:nvSpPr>
          <p:spPr bwMode="auto">
            <a:xfrm>
              <a:off x="0" y="2352"/>
              <a:ext cx="6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Phonons</a:t>
              </a:r>
            </a:p>
          </p:txBody>
        </p:sp>
        <p:sp>
          <p:nvSpPr>
            <p:cNvPr id="107551" name="Rectangle 1036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DIATOMIQUES</a:t>
              </a:r>
            </a:p>
          </p:txBody>
        </p:sp>
        <p:sp>
          <p:nvSpPr>
            <p:cNvPr id="107552" name="Rectangle 1037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DE MODES</a:t>
              </a:r>
            </a:p>
          </p:txBody>
        </p:sp>
        <p:sp>
          <p:nvSpPr>
            <p:cNvPr id="107553" name="Rectangle 1038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20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METALLIQUE</a:t>
              </a:r>
            </a:p>
          </p:txBody>
        </p:sp>
        <p:sp>
          <p:nvSpPr>
            <p:cNvPr id="107554" name="Rectangle 1039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AUTRES LIAISONS</a:t>
              </a:r>
            </a:p>
          </p:txBody>
        </p:sp>
        <p:sp>
          <p:nvSpPr>
            <p:cNvPr id="107555" name="Rectangle 1040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31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</p:txBody>
        </p:sp>
      </p:grpSp>
      <p:sp>
        <p:nvSpPr>
          <p:cNvPr id="107526" name="Rectangle 104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143375"/>
            <a:ext cx="1828800" cy="381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VIBRATION DE RESEAUX MONOATOMIQUES</a:t>
            </a:r>
          </a:p>
        </p:txBody>
      </p:sp>
      <p:sp>
        <p:nvSpPr>
          <p:cNvPr id="157734" name="Text Box 1062"/>
          <p:cNvSpPr txBox="1">
            <a:spLocks noChangeArrowheads="1"/>
          </p:cNvSpPr>
          <p:nvPr/>
        </p:nvSpPr>
        <p:spPr bwMode="auto">
          <a:xfrm>
            <a:off x="5715000" y="1828800"/>
            <a:ext cx="3200400" cy="116998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fr-FR" sz="1800" u="sng">
                <a:solidFill>
                  <a:srgbClr val="FFFFFF"/>
                </a:solidFill>
                <a:latin typeface="Arial" charset="0"/>
              </a:rPr>
              <a:t>|k| &lt;&lt; </a:t>
            </a:r>
            <a:r>
              <a:rPr lang="fr-FR" sz="1800" u="sng">
                <a:solidFill>
                  <a:srgbClr val="FFFFFF"/>
                </a:solidFill>
                <a:latin typeface="Symbol" pitchFamily="18" charset="2"/>
              </a:rPr>
              <a:t>p</a:t>
            </a:r>
            <a:r>
              <a:rPr lang="fr-FR" sz="1800" u="sng">
                <a:solidFill>
                  <a:srgbClr val="FFFFFF"/>
                </a:solidFill>
                <a:latin typeface="Arial" charset="0"/>
              </a:rPr>
              <a:t>/d</a:t>
            </a:r>
            <a:endParaRPr lang="fr-FR" sz="1800">
              <a:solidFill>
                <a:srgbClr val="FFFFFF"/>
              </a:solidFill>
              <a:latin typeface="Arial" charset="0"/>
            </a:endParaRPr>
          </a:p>
          <a:p>
            <a:pPr algn="ctr"/>
            <a:r>
              <a:rPr lang="fr-FR" sz="1800">
                <a:solidFill>
                  <a:srgbClr val="FFFFFF"/>
                </a:solidFill>
                <a:latin typeface="Symbol" pitchFamily="18" charset="2"/>
              </a:rPr>
              <a:t>w</a:t>
            </a:r>
            <a:r>
              <a:rPr lang="fr-FR" sz="1800" baseline="30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 = (C/m) k</a:t>
            </a:r>
            <a:r>
              <a:rPr lang="fr-FR" sz="1800" baseline="30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d</a:t>
            </a:r>
            <a:r>
              <a:rPr lang="fr-FR" sz="1800" baseline="30000">
                <a:solidFill>
                  <a:srgbClr val="FFFFFF"/>
                </a:solidFill>
                <a:latin typeface="Arial" charset="0"/>
              </a:rPr>
              <a:t>2</a:t>
            </a:r>
          </a:p>
          <a:p>
            <a:pPr algn="ctr"/>
            <a:r>
              <a:rPr lang="fr-FR" sz="1800">
                <a:solidFill>
                  <a:srgbClr val="FFFFFF"/>
                </a:solidFill>
                <a:latin typeface="Arial" charset="0"/>
              </a:rPr>
              <a:t>onde se propageant à v=</a:t>
            </a:r>
            <a:r>
              <a:rPr lang="fr-FR" sz="1800">
                <a:solidFill>
                  <a:srgbClr val="FFFFFF"/>
                </a:solidFill>
                <a:latin typeface="Symbol" pitchFamily="18" charset="2"/>
              </a:rPr>
              <a:t>w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/k</a:t>
            </a:r>
          </a:p>
          <a:p>
            <a:pPr algn="ctr"/>
            <a:r>
              <a:rPr lang="fr-FR" sz="1600">
                <a:solidFill>
                  <a:srgbClr val="FFFFFF"/>
                </a:solidFill>
                <a:latin typeface="Arial" charset="0"/>
              </a:rPr>
              <a:t>(v : vitesse du son dans le solide)</a:t>
            </a:r>
          </a:p>
        </p:txBody>
      </p:sp>
      <p:grpSp>
        <p:nvGrpSpPr>
          <p:cNvPr id="107528" name="Group 1067"/>
          <p:cNvGrpSpPr>
            <a:grpSpLocks/>
          </p:cNvGrpSpPr>
          <p:nvPr/>
        </p:nvGrpSpPr>
        <p:grpSpPr bwMode="auto">
          <a:xfrm>
            <a:off x="2667000" y="1955800"/>
            <a:ext cx="2971800" cy="2733675"/>
            <a:chOff x="2736" y="1008"/>
            <a:chExt cx="1872" cy="1722"/>
          </a:xfrm>
        </p:grpSpPr>
        <p:pic>
          <p:nvPicPr>
            <p:cNvPr id="107541" name="Picture 1042" descr="liai-omega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008"/>
              <a:ext cx="1872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542" name="Line 1064"/>
            <p:cNvSpPr>
              <a:spLocks noChangeShapeType="1"/>
            </p:cNvSpPr>
            <p:nvPr/>
          </p:nvSpPr>
          <p:spPr bwMode="auto">
            <a:xfrm>
              <a:off x="3350" y="1911"/>
              <a:ext cx="0" cy="81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43" name="Line 1065"/>
            <p:cNvSpPr>
              <a:spLocks noChangeShapeType="1"/>
            </p:cNvSpPr>
            <p:nvPr/>
          </p:nvSpPr>
          <p:spPr bwMode="auto">
            <a:xfrm>
              <a:off x="4507" y="1897"/>
              <a:ext cx="0" cy="81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44" name="Rectangle 1066"/>
            <p:cNvSpPr>
              <a:spLocks noChangeArrowheads="1"/>
            </p:cNvSpPr>
            <p:nvPr/>
          </p:nvSpPr>
          <p:spPr bwMode="auto">
            <a:xfrm>
              <a:off x="3369" y="2499"/>
              <a:ext cx="111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Période de 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w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(k)</a:t>
              </a:r>
            </a:p>
          </p:txBody>
        </p:sp>
      </p:grpSp>
      <p:sp>
        <p:nvSpPr>
          <p:cNvPr id="157747" name="Text Box 1075"/>
          <p:cNvSpPr txBox="1">
            <a:spLocks noChangeArrowheads="1"/>
          </p:cNvSpPr>
          <p:nvPr/>
        </p:nvSpPr>
        <p:spPr bwMode="auto">
          <a:xfrm>
            <a:off x="5867400" y="3200400"/>
            <a:ext cx="2895600" cy="12001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fr-FR" sz="1800" u="sng">
                <a:solidFill>
                  <a:srgbClr val="FFFFFF"/>
                </a:solidFill>
                <a:latin typeface="Arial" charset="0"/>
              </a:rPr>
              <a:t>|k| </a:t>
            </a:r>
            <a:r>
              <a:rPr lang="fr-FR" sz="1800" u="sng">
                <a:solidFill>
                  <a:srgbClr val="FFFFFF"/>
                </a:solidFill>
                <a:latin typeface="Arial" charset="0"/>
                <a:sym typeface="Symbol" pitchFamily="18" charset="2"/>
              </a:rPr>
              <a:t></a:t>
            </a:r>
            <a:r>
              <a:rPr lang="fr-FR" sz="1800" u="sng">
                <a:solidFill>
                  <a:srgbClr val="FFFFFF"/>
                </a:solidFill>
                <a:latin typeface="Arial" charset="0"/>
              </a:rPr>
              <a:t> </a:t>
            </a:r>
            <a:r>
              <a:rPr lang="fr-FR" sz="1800" u="sng">
                <a:solidFill>
                  <a:srgbClr val="FFFFFF"/>
                </a:solidFill>
                <a:latin typeface="Symbol" pitchFamily="18" charset="2"/>
              </a:rPr>
              <a:t>p</a:t>
            </a:r>
            <a:r>
              <a:rPr lang="fr-FR" sz="1800" u="sng">
                <a:solidFill>
                  <a:srgbClr val="FFFFFF"/>
                </a:solidFill>
                <a:latin typeface="Arial" charset="0"/>
              </a:rPr>
              <a:t>/d</a:t>
            </a:r>
          </a:p>
          <a:p>
            <a:pPr algn="ctr"/>
            <a:r>
              <a:rPr lang="fr-FR" sz="1800">
                <a:solidFill>
                  <a:srgbClr val="FFFFFF"/>
                </a:solidFill>
                <a:latin typeface="Arial" charset="0"/>
              </a:rPr>
              <a:t>u</a:t>
            </a:r>
            <a:r>
              <a:rPr lang="fr-FR" sz="1800" baseline="-25000">
                <a:solidFill>
                  <a:srgbClr val="FFFFFF"/>
                </a:solidFill>
                <a:latin typeface="Arial" charset="0"/>
              </a:rPr>
              <a:t>s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 = u (-1)</a:t>
            </a:r>
            <a:r>
              <a:rPr lang="fr-FR" sz="1800" baseline="30000">
                <a:solidFill>
                  <a:srgbClr val="FFFFFF"/>
                </a:solidFill>
                <a:latin typeface="Arial" charset="0"/>
              </a:rPr>
              <a:t>s</a:t>
            </a:r>
          </a:p>
          <a:p>
            <a:pPr algn="ctr"/>
            <a:r>
              <a:rPr lang="fr-FR" sz="1800">
                <a:solidFill>
                  <a:srgbClr val="FFFFFF"/>
                </a:solidFill>
                <a:latin typeface="Arial" charset="0"/>
              </a:rPr>
              <a:t>onde stationnaire</a:t>
            </a:r>
          </a:p>
          <a:p>
            <a:pPr algn="ctr"/>
            <a:r>
              <a:rPr lang="fr-FR" sz="1800">
                <a:solidFill>
                  <a:srgbClr val="FFFFFF"/>
                </a:solidFill>
                <a:latin typeface="Arial" charset="0"/>
              </a:rPr>
              <a:t>(v=0)</a:t>
            </a:r>
          </a:p>
        </p:txBody>
      </p:sp>
      <p:sp>
        <p:nvSpPr>
          <p:cNvPr id="107530" name="Rectangle 1076"/>
          <p:cNvSpPr>
            <a:spLocks noChangeArrowheads="1"/>
          </p:cNvSpPr>
          <p:nvPr/>
        </p:nvSpPr>
        <p:spPr bwMode="auto">
          <a:xfrm>
            <a:off x="2819400" y="1600200"/>
            <a:ext cx="2628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800" b="1">
                <a:solidFill>
                  <a:srgbClr val="FFFFFF"/>
                </a:solidFill>
                <a:latin typeface="Symbol" pitchFamily="18" charset="2"/>
              </a:rPr>
              <a:t>w</a:t>
            </a:r>
            <a:r>
              <a:rPr lang="fr-FR" sz="1800" b="1" baseline="30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fr-FR" sz="1800" b="1">
                <a:solidFill>
                  <a:srgbClr val="FFFFFF"/>
                </a:solidFill>
                <a:latin typeface="Arial" charset="0"/>
              </a:rPr>
              <a:t> = 2(C/m) (1-cos(kd))</a:t>
            </a:r>
          </a:p>
        </p:txBody>
      </p:sp>
      <p:grpSp>
        <p:nvGrpSpPr>
          <p:cNvPr id="157752" name="Group 1080"/>
          <p:cNvGrpSpPr>
            <a:grpSpLocks/>
          </p:cNvGrpSpPr>
          <p:nvPr/>
        </p:nvGrpSpPr>
        <p:grpSpPr bwMode="auto">
          <a:xfrm>
            <a:off x="3611563" y="4648200"/>
            <a:ext cx="1898650" cy="982663"/>
            <a:chOff x="2275" y="2928"/>
            <a:chExt cx="1196" cy="619"/>
          </a:xfrm>
        </p:grpSpPr>
        <p:sp>
          <p:nvSpPr>
            <p:cNvPr id="107538" name="Rectangle 1063"/>
            <p:cNvSpPr>
              <a:spLocks noChangeArrowheads="1"/>
            </p:cNvSpPr>
            <p:nvPr/>
          </p:nvSpPr>
          <p:spPr bwMode="auto">
            <a:xfrm>
              <a:off x="2275" y="3316"/>
              <a:ext cx="1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Zone de Brillouin</a:t>
              </a:r>
            </a:p>
          </p:txBody>
        </p:sp>
        <p:sp>
          <p:nvSpPr>
            <p:cNvPr id="107539" name="Line 1072"/>
            <p:cNvSpPr>
              <a:spLocks noChangeShapeType="1"/>
            </p:cNvSpPr>
            <p:nvPr/>
          </p:nvSpPr>
          <p:spPr bwMode="auto">
            <a:xfrm>
              <a:off x="2295" y="2928"/>
              <a:ext cx="0" cy="57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40" name="Line 1073"/>
            <p:cNvSpPr>
              <a:spLocks noChangeShapeType="1"/>
            </p:cNvSpPr>
            <p:nvPr/>
          </p:nvSpPr>
          <p:spPr bwMode="auto">
            <a:xfrm>
              <a:off x="3451" y="2933"/>
              <a:ext cx="0" cy="57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57751" name="Group 1079"/>
          <p:cNvGrpSpPr>
            <a:grpSpLocks/>
          </p:cNvGrpSpPr>
          <p:nvPr/>
        </p:nvGrpSpPr>
        <p:grpSpPr bwMode="auto">
          <a:xfrm>
            <a:off x="2590800" y="4800600"/>
            <a:ext cx="6153150" cy="366713"/>
            <a:chOff x="1632" y="3024"/>
            <a:chExt cx="3876" cy="231"/>
          </a:xfrm>
        </p:grpSpPr>
        <p:sp>
          <p:nvSpPr>
            <p:cNvPr id="107533" name="Line 1068"/>
            <p:cNvSpPr>
              <a:spLocks noChangeShapeType="1"/>
            </p:cNvSpPr>
            <p:nvPr/>
          </p:nvSpPr>
          <p:spPr bwMode="auto">
            <a:xfrm>
              <a:off x="1680" y="3152"/>
              <a:ext cx="244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534" name="Oval 1069"/>
            <p:cNvSpPr>
              <a:spLocks noChangeArrowheads="1"/>
            </p:cNvSpPr>
            <p:nvPr/>
          </p:nvSpPr>
          <p:spPr bwMode="auto">
            <a:xfrm>
              <a:off x="2832" y="3104"/>
              <a:ext cx="144" cy="14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535" name="Oval 1070"/>
            <p:cNvSpPr>
              <a:spLocks noChangeArrowheads="1"/>
            </p:cNvSpPr>
            <p:nvPr/>
          </p:nvSpPr>
          <p:spPr bwMode="auto">
            <a:xfrm>
              <a:off x="4032" y="3086"/>
              <a:ext cx="144" cy="14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536" name="Oval 1071"/>
            <p:cNvSpPr>
              <a:spLocks noChangeArrowheads="1"/>
            </p:cNvSpPr>
            <p:nvPr/>
          </p:nvSpPr>
          <p:spPr bwMode="auto">
            <a:xfrm>
              <a:off x="1632" y="3104"/>
              <a:ext cx="144" cy="14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537" name="Rectangle 1077"/>
            <p:cNvSpPr>
              <a:spLocks noChangeArrowheads="1"/>
            </p:cNvSpPr>
            <p:nvPr/>
          </p:nvSpPr>
          <p:spPr bwMode="auto">
            <a:xfrm>
              <a:off x="4176" y="3024"/>
              <a:ext cx="13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Réseau réciproque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77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7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7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7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7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77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7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7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34" grpId="0" build="p" animBg="1" autoUpdateAnimBg="0"/>
      <p:bldP spid="157747" grpId="0" build="p" animBg="1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10"/>
          <p:cNvSpPr txBox="1">
            <a:spLocks noChangeArrowheads="1"/>
          </p:cNvSpPr>
          <p:nvPr/>
        </p:nvSpPr>
        <p:spPr bwMode="auto">
          <a:xfrm>
            <a:off x="2308225" y="457200"/>
            <a:ext cx="5173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LIAISONS CRISTALLINES</a:t>
            </a:r>
          </a:p>
        </p:txBody>
      </p:sp>
      <p:pic>
        <p:nvPicPr>
          <p:cNvPr id="10854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48" name="Rectangle 15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8549" name="Group 17"/>
          <p:cNvGrpSpPr>
            <a:grpSpLocks/>
          </p:cNvGrpSpPr>
          <p:nvPr/>
        </p:nvGrpSpPr>
        <p:grpSpPr bwMode="auto">
          <a:xfrm>
            <a:off x="0" y="1905000"/>
            <a:ext cx="2486025" cy="3581400"/>
            <a:chOff x="0" y="1200"/>
            <a:chExt cx="1566" cy="2256"/>
          </a:xfrm>
        </p:grpSpPr>
        <p:sp>
          <p:nvSpPr>
            <p:cNvPr id="108570" name="Rectangle 18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ATOMIQUE OU DE VAN DER WAALS</a:t>
              </a:r>
            </a:p>
          </p:txBody>
        </p:sp>
        <p:sp>
          <p:nvSpPr>
            <p:cNvPr id="108571" name="Rectangle 1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IONIQUE OU HETEROPOLAIRE</a:t>
              </a:r>
            </a:p>
          </p:txBody>
        </p:sp>
        <p:sp>
          <p:nvSpPr>
            <p:cNvPr id="108572" name="Rectangl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7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COVALENTE OU HOMOPOLAIRE</a:t>
              </a:r>
            </a:p>
          </p:txBody>
        </p:sp>
        <p:sp>
          <p:nvSpPr>
            <p:cNvPr id="108573" name="Rectangle 2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MONOATOMIQUES</a:t>
              </a:r>
            </a:p>
          </p:txBody>
        </p:sp>
        <p:sp>
          <p:nvSpPr>
            <p:cNvPr id="108574" name="Text Box 22"/>
            <p:cNvSpPr txBox="1">
              <a:spLocks noChangeArrowheads="1"/>
            </p:cNvSpPr>
            <p:nvPr/>
          </p:nvSpPr>
          <p:spPr bwMode="auto">
            <a:xfrm>
              <a:off x="0" y="1200"/>
              <a:ext cx="15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Différents types de liaisons</a:t>
              </a:r>
            </a:p>
          </p:txBody>
        </p:sp>
        <p:sp>
          <p:nvSpPr>
            <p:cNvPr id="108575" name="Text Box 23"/>
            <p:cNvSpPr txBox="1">
              <a:spLocks noChangeArrowheads="1"/>
            </p:cNvSpPr>
            <p:nvPr/>
          </p:nvSpPr>
          <p:spPr bwMode="auto">
            <a:xfrm>
              <a:off x="0" y="2352"/>
              <a:ext cx="6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Phonons</a:t>
              </a:r>
            </a:p>
          </p:txBody>
        </p:sp>
        <p:sp>
          <p:nvSpPr>
            <p:cNvPr id="108576" name="Rectangle 24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DIATOMIQUES</a:t>
              </a:r>
            </a:p>
          </p:txBody>
        </p:sp>
        <p:sp>
          <p:nvSpPr>
            <p:cNvPr id="108577" name="Rectangle 25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DE MODES</a:t>
              </a:r>
            </a:p>
          </p:txBody>
        </p:sp>
        <p:sp>
          <p:nvSpPr>
            <p:cNvPr id="108578" name="Rectangle 26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20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METALLIQUE</a:t>
              </a:r>
            </a:p>
          </p:txBody>
        </p:sp>
        <p:sp>
          <p:nvSpPr>
            <p:cNvPr id="108579" name="Rectangle 27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AUTRES LIAISONS</a:t>
              </a:r>
            </a:p>
          </p:txBody>
        </p:sp>
        <p:sp>
          <p:nvSpPr>
            <p:cNvPr id="108580" name="Rectangle 28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31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</p:txBody>
        </p:sp>
      </p:grpSp>
      <p:sp>
        <p:nvSpPr>
          <p:cNvPr id="108550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24375"/>
            <a:ext cx="1828800" cy="381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VIBRATION DE RESEAUX DIATOMIQUES</a:t>
            </a:r>
            <a:endParaRPr lang="fr-FR" smtClean="0"/>
          </a:p>
        </p:txBody>
      </p:sp>
      <p:grpSp>
        <p:nvGrpSpPr>
          <p:cNvPr id="124977" name="Group 49"/>
          <p:cNvGrpSpPr>
            <a:grpSpLocks/>
          </p:cNvGrpSpPr>
          <p:nvPr/>
        </p:nvGrpSpPr>
        <p:grpSpPr bwMode="auto">
          <a:xfrm>
            <a:off x="2757488" y="1676400"/>
            <a:ext cx="6107112" cy="1905000"/>
            <a:chOff x="1737" y="1056"/>
            <a:chExt cx="3847" cy="1200"/>
          </a:xfrm>
        </p:grpSpPr>
        <p:sp>
          <p:nvSpPr>
            <p:cNvPr id="108557" name="Rectangle 31"/>
            <p:cNvSpPr>
              <a:spLocks noChangeArrowheads="1"/>
            </p:cNvSpPr>
            <p:nvPr/>
          </p:nvSpPr>
          <p:spPr bwMode="auto">
            <a:xfrm>
              <a:off x="3600" y="1056"/>
              <a:ext cx="1968" cy="1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558" name="Line 32"/>
            <p:cNvSpPr>
              <a:spLocks noChangeShapeType="1"/>
            </p:cNvSpPr>
            <p:nvPr/>
          </p:nvSpPr>
          <p:spPr bwMode="auto">
            <a:xfrm flipH="1">
              <a:off x="3648" y="1104"/>
              <a:ext cx="1344" cy="62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559" name="Line 33"/>
            <p:cNvSpPr>
              <a:spLocks noChangeShapeType="1"/>
            </p:cNvSpPr>
            <p:nvPr/>
          </p:nvSpPr>
          <p:spPr bwMode="auto">
            <a:xfrm flipH="1">
              <a:off x="3744" y="1200"/>
              <a:ext cx="1344" cy="62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560" name="Line 34"/>
            <p:cNvSpPr>
              <a:spLocks noChangeShapeType="1"/>
            </p:cNvSpPr>
            <p:nvPr/>
          </p:nvSpPr>
          <p:spPr bwMode="auto">
            <a:xfrm flipH="1">
              <a:off x="3840" y="1296"/>
              <a:ext cx="1344" cy="62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561" name="Line 35"/>
            <p:cNvSpPr>
              <a:spLocks noChangeShapeType="1"/>
            </p:cNvSpPr>
            <p:nvPr/>
          </p:nvSpPr>
          <p:spPr bwMode="auto">
            <a:xfrm flipH="1">
              <a:off x="3936" y="1392"/>
              <a:ext cx="1344" cy="62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562" name="Line 36"/>
            <p:cNvSpPr>
              <a:spLocks noChangeShapeType="1"/>
            </p:cNvSpPr>
            <p:nvPr/>
          </p:nvSpPr>
          <p:spPr bwMode="auto">
            <a:xfrm flipH="1">
              <a:off x="4032" y="1488"/>
              <a:ext cx="1344" cy="62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563" name="Line 37"/>
            <p:cNvSpPr>
              <a:spLocks noChangeShapeType="1"/>
            </p:cNvSpPr>
            <p:nvPr/>
          </p:nvSpPr>
          <p:spPr bwMode="auto">
            <a:xfrm flipH="1">
              <a:off x="4128" y="1584"/>
              <a:ext cx="1344" cy="62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564" name="Line 38"/>
            <p:cNvSpPr>
              <a:spLocks noChangeShapeType="1"/>
            </p:cNvSpPr>
            <p:nvPr/>
          </p:nvSpPr>
          <p:spPr bwMode="auto">
            <a:xfrm>
              <a:off x="3312" y="1344"/>
              <a:ext cx="432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565" name="Text Box 39"/>
            <p:cNvSpPr txBox="1">
              <a:spLocks noChangeArrowheads="1"/>
            </p:cNvSpPr>
            <p:nvPr/>
          </p:nvSpPr>
          <p:spPr bwMode="auto">
            <a:xfrm>
              <a:off x="1824" y="1104"/>
              <a:ext cx="1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0000"/>
                  </a:solidFill>
                  <a:latin typeface="Arial" charset="0"/>
                </a:rPr>
                <a:t>plans cristallographiques</a:t>
              </a:r>
            </a:p>
          </p:txBody>
        </p:sp>
        <p:sp>
          <p:nvSpPr>
            <p:cNvPr id="108566" name="Text Box 40"/>
            <p:cNvSpPr txBox="1">
              <a:spLocks noChangeArrowheads="1"/>
            </p:cNvSpPr>
            <p:nvPr/>
          </p:nvSpPr>
          <p:spPr bwMode="auto">
            <a:xfrm>
              <a:off x="5136" y="110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108567" name="Text Box 41"/>
            <p:cNvSpPr txBox="1">
              <a:spLocks noChangeArrowheads="1"/>
            </p:cNvSpPr>
            <p:nvPr/>
          </p:nvSpPr>
          <p:spPr bwMode="auto">
            <a:xfrm>
              <a:off x="5232" y="1200"/>
              <a:ext cx="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s+1</a:t>
              </a:r>
            </a:p>
          </p:txBody>
        </p:sp>
        <p:sp>
          <p:nvSpPr>
            <p:cNvPr id="108568" name="Line 42"/>
            <p:cNvSpPr>
              <a:spLocks noChangeShapeType="1"/>
            </p:cNvSpPr>
            <p:nvPr/>
          </p:nvSpPr>
          <p:spPr bwMode="auto">
            <a:xfrm flipH="1" flipV="1">
              <a:off x="4176" y="1104"/>
              <a:ext cx="672" cy="100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569" name="Rectangle 43"/>
            <p:cNvSpPr>
              <a:spLocks noChangeArrowheads="1"/>
            </p:cNvSpPr>
            <p:nvPr/>
          </p:nvSpPr>
          <p:spPr bwMode="auto">
            <a:xfrm>
              <a:off x="1737" y="1488"/>
              <a:ext cx="1857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m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1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 : masse de l’atome 1 du</a:t>
              </a:r>
            </a:p>
            <a:p>
              <a:pPr algn="ctr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réseau</a:t>
              </a:r>
            </a:p>
            <a:p>
              <a:pPr algn="ctr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m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 : masse de l’atome 2 du</a:t>
              </a:r>
            </a:p>
            <a:p>
              <a:pPr algn="ctr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réseau</a:t>
              </a:r>
            </a:p>
          </p:txBody>
        </p:sp>
      </p:grpSp>
      <p:sp>
        <p:nvSpPr>
          <p:cNvPr id="124972" name="Text Box 44"/>
          <p:cNvSpPr txBox="1">
            <a:spLocks noChangeArrowheads="1"/>
          </p:cNvSpPr>
          <p:nvPr/>
        </p:nvSpPr>
        <p:spPr bwMode="auto">
          <a:xfrm>
            <a:off x="3962400" y="3733800"/>
            <a:ext cx="3159125" cy="6508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fr-FR" sz="1800">
                <a:solidFill>
                  <a:srgbClr val="FFFFFF"/>
                </a:solidFill>
                <a:latin typeface="Arial" charset="0"/>
              </a:rPr>
              <a:t>m</a:t>
            </a:r>
            <a:r>
              <a:rPr lang="fr-FR" sz="1800" baseline="-25000">
                <a:solidFill>
                  <a:srgbClr val="FFFFFF"/>
                </a:solidFill>
                <a:latin typeface="Arial" charset="0"/>
              </a:rPr>
              <a:t>1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d</a:t>
            </a:r>
            <a:r>
              <a:rPr lang="fr-FR" sz="1800" baseline="30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u</a:t>
            </a:r>
            <a:r>
              <a:rPr lang="fr-FR" sz="1800" baseline="-25000">
                <a:solidFill>
                  <a:srgbClr val="FFFFFF"/>
                </a:solidFill>
                <a:latin typeface="Arial" charset="0"/>
              </a:rPr>
              <a:t>s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/dt</a:t>
            </a:r>
            <a:r>
              <a:rPr lang="fr-FR" sz="1800" baseline="30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 = C(u</a:t>
            </a:r>
            <a:r>
              <a:rPr lang="fr-FR" sz="1800" baseline="-25000">
                <a:solidFill>
                  <a:srgbClr val="FFFFFF"/>
                </a:solidFill>
                <a:latin typeface="Arial" charset="0"/>
              </a:rPr>
              <a:t>s+1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 -2u</a:t>
            </a:r>
            <a:r>
              <a:rPr lang="fr-FR" sz="1800" baseline="-25000">
                <a:solidFill>
                  <a:srgbClr val="FFFFFF"/>
                </a:solidFill>
                <a:latin typeface="Arial" charset="0"/>
              </a:rPr>
              <a:t>s 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+u</a:t>
            </a:r>
            <a:r>
              <a:rPr lang="fr-FR" sz="1800" baseline="-25000">
                <a:solidFill>
                  <a:srgbClr val="FFFFFF"/>
                </a:solidFill>
                <a:latin typeface="Arial" charset="0"/>
              </a:rPr>
              <a:t>s-1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)</a:t>
            </a:r>
          </a:p>
          <a:p>
            <a:pPr algn="ctr"/>
            <a:r>
              <a:rPr lang="fr-FR" sz="1800">
                <a:solidFill>
                  <a:srgbClr val="FFFFFF"/>
                </a:solidFill>
                <a:latin typeface="Arial" charset="0"/>
              </a:rPr>
              <a:t>m</a:t>
            </a:r>
            <a:r>
              <a:rPr lang="fr-FR" sz="1800" baseline="-25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d</a:t>
            </a:r>
            <a:r>
              <a:rPr lang="fr-FR" sz="1800" baseline="30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v</a:t>
            </a:r>
            <a:r>
              <a:rPr lang="fr-FR" sz="1800" baseline="-25000">
                <a:solidFill>
                  <a:srgbClr val="FFFFFF"/>
                </a:solidFill>
                <a:latin typeface="Arial" charset="0"/>
              </a:rPr>
              <a:t>s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/dt</a:t>
            </a:r>
            <a:r>
              <a:rPr lang="fr-FR" sz="1800" baseline="30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 = C(v</a:t>
            </a:r>
            <a:r>
              <a:rPr lang="fr-FR" sz="1800" baseline="-25000">
                <a:solidFill>
                  <a:srgbClr val="FFFFFF"/>
                </a:solidFill>
                <a:latin typeface="Arial" charset="0"/>
              </a:rPr>
              <a:t>s+1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 –2v</a:t>
            </a:r>
            <a:r>
              <a:rPr lang="fr-FR" sz="1800" baseline="-25000">
                <a:solidFill>
                  <a:srgbClr val="FFFFFF"/>
                </a:solidFill>
                <a:latin typeface="Arial" charset="0"/>
              </a:rPr>
              <a:t>s 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+v</a:t>
            </a:r>
            <a:r>
              <a:rPr lang="fr-FR" sz="1800" baseline="-25000">
                <a:solidFill>
                  <a:srgbClr val="FFFFFF"/>
                </a:solidFill>
                <a:latin typeface="Arial" charset="0"/>
              </a:rPr>
              <a:t>s-1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)</a:t>
            </a:r>
          </a:p>
        </p:txBody>
      </p:sp>
      <p:grpSp>
        <p:nvGrpSpPr>
          <p:cNvPr id="124978" name="Group 50"/>
          <p:cNvGrpSpPr>
            <a:grpSpLocks/>
          </p:cNvGrpSpPr>
          <p:nvPr/>
        </p:nvGrpSpPr>
        <p:grpSpPr bwMode="auto">
          <a:xfrm>
            <a:off x="2895600" y="4419600"/>
            <a:ext cx="6019800" cy="1412875"/>
            <a:chOff x="1824" y="2784"/>
            <a:chExt cx="3792" cy="890"/>
          </a:xfrm>
        </p:grpSpPr>
        <p:sp>
          <p:nvSpPr>
            <p:cNvPr id="108554" name="AutoShape 46"/>
            <p:cNvSpPr>
              <a:spLocks noChangeArrowheads="1"/>
            </p:cNvSpPr>
            <p:nvPr/>
          </p:nvSpPr>
          <p:spPr bwMode="auto">
            <a:xfrm>
              <a:off x="3024" y="2880"/>
              <a:ext cx="144" cy="24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555" name="Text Box 47"/>
            <p:cNvSpPr txBox="1">
              <a:spLocks noChangeArrowheads="1"/>
            </p:cNvSpPr>
            <p:nvPr/>
          </p:nvSpPr>
          <p:spPr bwMode="auto">
            <a:xfrm>
              <a:off x="1824" y="3264"/>
              <a:ext cx="3792" cy="41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u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s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 = u e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i(kd-</a:t>
              </a:r>
              <a:r>
                <a:rPr lang="fr-FR" sz="1800" baseline="30000">
                  <a:solidFill>
                    <a:srgbClr val="FFFFFF"/>
                  </a:solidFill>
                  <a:latin typeface="Symbol" pitchFamily="18" charset="2"/>
                </a:rPr>
                <a:t>w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t)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 et v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s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 = v e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i(kd-</a:t>
              </a:r>
              <a:r>
                <a:rPr lang="fr-FR" sz="1800" baseline="30000">
                  <a:solidFill>
                    <a:srgbClr val="FFFFFF"/>
                  </a:solidFill>
                  <a:latin typeface="Symbol" pitchFamily="18" charset="2"/>
                </a:rPr>
                <a:t>w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t)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 </a:t>
              </a:r>
            </a:p>
            <a:p>
              <a:pPr algn="ctr"/>
              <a:r>
                <a:rPr lang="fr-FR" sz="1800">
                  <a:solidFill>
                    <a:srgbClr val="FFFFFF"/>
                  </a:solidFill>
                  <a:latin typeface="Symbol" pitchFamily="18" charset="2"/>
                </a:rPr>
                <a:t>w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 = C(1/m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1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+1/m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) [1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cs typeface="Arial" charset="0"/>
                </a:rPr>
                <a:t>±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(1-2m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1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m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/(m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1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+m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)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(1-coskd))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1/2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]</a:t>
              </a:r>
            </a:p>
          </p:txBody>
        </p:sp>
        <p:sp>
          <p:nvSpPr>
            <p:cNvPr id="108556" name="Rectangle 48"/>
            <p:cNvSpPr>
              <a:spLocks noChangeArrowheads="1"/>
            </p:cNvSpPr>
            <p:nvPr/>
          </p:nvSpPr>
          <p:spPr bwMode="auto">
            <a:xfrm>
              <a:off x="3264" y="2784"/>
              <a:ext cx="17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les solutions u</a:t>
              </a:r>
              <a:r>
                <a:rPr lang="fr-FR" sz="1800" i="1" baseline="-25000">
                  <a:solidFill>
                    <a:srgbClr val="FFFFFF"/>
                  </a:solidFill>
                  <a:latin typeface="Arial" charset="0"/>
                </a:rPr>
                <a:t>s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et v</a:t>
              </a:r>
              <a:r>
                <a:rPr lang="fr-FR" sz="1800" i="1" baseline="-25000">
                  <a:solidFill>
                    <a:srgbClr val="FFFFFF"/>
                  </a:solidFill>
                  <a:latin typeface="Arial" charset="0"/>
                </a:rPr>
                <a:t>s</a:t>
              </a:r>
            </a:p>
            <a:p>
              <a:pPr algn="ctr"/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sont des ondes élastiques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4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72" grpId="0" animBg="1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1026"/>
          <p:cNvSpPr txBox="1">
            <a:spLocks noChangeArrowheads="1"/>
          </p:cNvSpPr>
          <p:nvPr/>
        </p:nvSpPr>
        <p:spPr bwMode="auto">
          <a:xfrm>
            <a:off x="2308225" y="457200"/>
            <a:ext cx="5173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LIAISONS CRISTALLINES</a:t>
            </a:r>
          </a:p>
        </p:txBody>
      </p:sp>
      <p:pic>
        <p:nvPicPr>
          <p:cNvPr id="109571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2" name="Rectangle 1028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9573" name="Group 1029"/>
          <p:cNvGrpSpPr>
            <a:grpSpLocks/>
          </p:cNvGrpSpPr>
          <p:nvPr/>
        </p:nvGrpSpPr>
        <p:grpSpPr bwMode="auto">
          <a:xfrm>
            <a:off x="0" y="1905000"/>
            <a:ext cx="2486025" cy="3581400"/>
            <a:chOff x="0" y="1200"/>
            <a:chExt cx="1566" cy="2256"/>
          </a:xfrm>
        </p:grpSpPr>
        <p:sp>
          <p:nvSpPr>
            <p:cNvPr id="109591" name="Rectangle 103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ATOMIQUE OU DE VAN DER WAALS</a:t>
              </a:r>
            </a:p>
          </p:txBody>
        </p:sp>
        <p:sp>
          <p:nvSpPr>
            <p:cNvPr id="109592" name="Rectangle 1031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IONIQUE OU HETEROPOLAIRE</a:t>
              </a:r>
            </a:p>
          </p:txBody>
        </p:sp>
        <p:sp>
          <p:nvSpPr>
            <p:cNvPr id="109593" name="Rectangle 103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7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COVALENTE OU HOMOPOLAIRE</a:t>
              </a:r>
            </a:p>
          </p:txBody>
        </p:sp>
        <p:sp>
          <p:nvSpPr>
            <p:cNvPr id="109594" name="Rectangle 1033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MONOATOMIQUES</a:t>
              </a:r>
            </a:p>
          </p:txBody>
        </p:sp>
        <p:sp>
          <p:nvSpPr>
            <p:cNvPr id="109595" name="Text Box 1034"/>
            <p:cNvSpPr txBox="1">
              <a:spLocks noChangeArrowheads="1"/>
            </p:cNvSpPr>
            <p:nvPr/>
          </p:nvSpPr>
          <p:spPr bwMode="auto">
            <a:xfrm>
              <a:off x="0" y="1200"/>
              <a:ext cx="15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Différents types de liaisons</a:t>
              </a:r>
            </a:p>
          </p:txBody>
        </p:sp>
        <p:sp>
          <p:nvSpPr>
            <p:cNvPr id="109596" name="Text Box 1035"/>
            <p:cNvSpPr txBox="1">
              <a:spLocks noChangeArrowheads="1"/>
            </p:cNvSpPr>
            <p:nvPr/>
          </p:nvSpPr>
          <p:spPr bwMode="auto">
            <a:xfrm>
              <a:off x="0" y="2352"/>
              <a:ext cx="6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Phonons</a:t>
              </a:r>
            </a:p>
          </p:txBody>
        </p:sp>
        <p:sp>
          <p:nvSpPr>
            <p:cNvPr id="109597" name="Rectangle 1036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DIATOMIQUES</a:t>
              </a:r>
            </a:p>
          </p:txBody>
        </p:sp>
        <p:sp>
          <p:nvSpPr>
            <p:cNvPr id="109598" name="Rectangle 1037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DE MODES</a:t>
              </a:r>
            </a:p>
          </p:txBody>
        </p:sp>
        <p:sp>
          <p:nvSpPr>
            <p:cNvPr id="109599" name="Rectangle 1038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20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METALLIQUE</a:t>
              </a:r>
            </a:p>
          </p:txBody>
        </p:sp>
        <p:sp>
          <p:nvSpPr>
            <p:cNvPr id="109600" name="Rectangle 1039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AUTRES LIAISONS</a:t>
              </a:r>
            </a:p>
          </p:txBody>
        </p:sp>
        <p:sp>
          <p:nvSpPr>
            <p:cNvPr id="109601" name="Rectangle 1040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31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</p:txBody>
        </p:sp>
      </p:grpSp>
      <p:sp>
        <p:nvSpPr>
          <p:cNvPr id="109574" name="Rectangle 104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24375"/>
            <a:ext cx="1828800" cy="381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VIBRATION DE RESEAUX DIATOMIQUES</a:t>
            </a:r>
            <a:endParaRPr lang="fr-FR" smtClean="0"/>
          </a:p>
        </p:txBody>
      </p:sp>
      <p:grpSp>
        <p:nvGrpSpPr>
          <p:cNvPr id="158759" name="Group 1063"/>
          <p:cNvGrpSpPr>
            <a:grpSpLocks/>
          </p:cNvGrpSpPr>
          <p:nvPr/>
        </p:nvGrpSpPr>
        <p:grpSpPr bwMode="auto">
          <a:xfrm>
            <a:off x="2743200" y="5105400"/>
            <a:ext cx="6019800" cy="823913"/>
            <a:chOff x="1728" y="3024"/>
            <a:chExt cx="3792" cy="519"/>
          </a:xfrm>
        </p:grpSpPr>
        <p:sp>
          <p:nvSpPr>
            <p:cNvPr id="109589" name="Text Box 1058"/>
            <p:cNvSpPr txBox="1">
              <a:spLocks noChangeArrowheads="1"/>
            </p:cNvSpPr>
            <p:nvPr/>
          </p:nvSpPr>
          <p:spPr bwMode="auto">
            <a:xfrm>
              <a:off x="1728" y="3024"/>
              <a:ext cx="3792" cy="23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800">
                  <a:solidFill>
                    <a:srgbClr val="FFFFFF"/>
                  </a:solidFill>
                  <a:latin typeface="Symbol" pitchFamily="18" charset="2"/>
                </a:rPr>
                <a:t>w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 = C(1/m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1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+1/m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) [1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cs typeface="Arial" charset="0"/>
                </a:rPr>
                <a:t>±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(1-2m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1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m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/(m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1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+m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)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(1-coskd))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1/2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]</a:t>
              </a:r>
            </a:p>
          </p:txBody>
        </p:sp>
        <p:sp>
          <p:nvSpPr>
            <p:cNvPr id="109590" name="Rectangle 1059"/>
            <p:cNvSpPr>
              <a:spLocks noChangeArrowheads="1"/>
            </p:cNvSpPr>
            <p:nvPr/>
          </p:nvSpPr>
          <p:spPr bwMode="auto">
            <a:xfrm>
              <a:off x="2352" y="3312"/>
              <a:ext cx="24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RELATIONS DE DISPERSION : 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w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(k)</a:t>
              </a:r>
            </a:p>
          </p:txBody>
        </p:sp>
      </p:grpSp>
      <p:grpSp>
        <p:nvGrpSpPr>
          <p:cNvPr id="109576" name="Group 1073"/>
          <p:cNvGrpSpPr>
            <a:grpSpLocks/>
          </p:cNvGrpSpPr>
          <p:nvPr/>
        </p:nvGrpSpPr>
        <p:grpSpPr bwMode="auto">
          <a:xfrm>
            <a:off x="2667000" y="1676400"/>
            <a:ext cx="6248400" cy="2667000"/>
            <a:chOff x="1680" y="1056"/>
            <a:chExt cx="3936" cy="1680"/>
          </a:xfrm>
        </p:grpSpPr>
        <p:pic>
          <p:nvPicPr>
            <p:cNvPr id="109586" name="Picture 1042" descr="liai-omega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056"/>
              <a:ext cx="3936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87" name="Rectangle 1060"/>
            <p:cNvSpPr>
              <a:spLocks noChangeArrowheads="1"/>
            </p:cNvSpPr>
            <p:nvPr/>
          </p:nvSpPr>
          <p:spPr bwMode="auto">
            <a:xfrm>
              <a:off x="1968" y="2160"/>
              <a:ext cx="442" cy="23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800" i="1">
                  <a:solidFill>
                    <a:schemeClr val="bg1"/>
                  </a:solidFill>
                  <a:latin typeface="Arial" charset="0"/>
                </a:rPr>
                <a:t>NaCl</a:t>
              </a:r>
            </a:p>
          </p:txBody>
        </p:sp>
        <p:sp>
          <p:nvSpPr>
            <p:cNvPr id="109588" name="Rectangle 1061"/>
            <p:cNvSpPr>
              <a:spLocks noChangeArrowheads="1"/>
            </p:cNvSpPr>
            <p:nvPr/>
          </p:nvSpPr>
          <p:spPr bwMode="auto">
            <a:xfrm>
              <a:off x="3888" y="2160"/>
              <a:ext cx="307" cy="23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sz="1800" i="1">
                  <a:solidFill>
                    <a:schemeClr val="bg1"/>
                  </a:solidFill>
                  <a:latin typeface="Arial" charset="0"/>
                </a:rPr>
                <a:t>Si</a:t>
              </a:r>
            </a:p>
          </p:txBody>
        </p:sp>
      </p:grpSp>
      <p:grpSp>
        <p:nvGrpSpPr>
          <p:cNvPr id="158763" name="Group 1067"/>
          <p:cNvGrpSpPr>
            <a:grpSpLocks/>
          </p:cNvGrpSpPr>
          <p:nvPr/>
        </p:nvGrpSpPr>
        <p:grpSpPr bwMode="auto">
          <a:xfrm>
            <a:off x="2895600" y="2667000"/>
            <a:ext cx="2590800" cy="381000"/>
            <a:chOff x="1824" y="1680"/>
            <a:chExt cx="1632" cy="240"/>
          </a:xfrm>
        </p:grpSpPr>
        <p:sp>
          <p:nvSpPr>
            <p:cNvPr id="109583" name="Line 1064"/>
            <p:cNvSpPr>
              <a:spLocks noChangeShapeType="1"/>
            </p:cNvSpPr>
            <p:nvPr/>
          </p:nvSpPr>
          <p:spPr bwMode="auto">
            <a:xfrm>
              <a:off x="1824" y="1680"/>
              <a:ext cx="16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584" name="Line 1065"/>
            <p:cNvSpPr>
              <a:spLocks noChangeShapeType="1"/>
            </p:cNvSpPr>
            <p:nvPr/>
          </p:nvSpPr>
          <p:spPr bwMode="auto">
            <a:xfrm>
              <a:off x="1824" y="1920"/>
              <a:ext cx="16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585" name="Rectangle 1066"/>
            <p:cNvSpPr>
              <a:spLocks noChangeArrowheads="1"/>
            </p:cNvSpPr>
            <p:nvPr/>
          </p:nvSpPr>
          <p:spPr bwMode="auto">
            <a:xfrm>
              <a:off x="2016" y="1680"/>
              <a:ext cx="10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 i="1">
                  <a:solidFill>
                    <a:srgbClr val="FF0000"/>
                  </a:solidFill>
                  <a:latin typeface="Arial" charset="0"/>
                </a:rPr>
                <a:t>Bande interdite</a:t>
              </a:r>
            </a:p>
          </p:txBody>
        </p:sp>
      </p:grpSp>
      <p:grpSp>
        <p:nvGrpSpPr>
          <p:cNvPr id="158768" name="Group 1072"/>
          <p:cNvGrpSpPr>
            <a:grpSpLocks/>
          </p:cNvGrpSpPr>
          <p:nvPr/>
        </p:nvGrpSpPr>
        <p:grpSpPr bwMode="auto">
          <a:xfrm>
            <a:off x="3962400" y="2597150"/>
            <a:ext cx="4718050" cy="2341563"/>
            <a:chOff x="2496" y="1636"/>
            <a:chExt cx="2972" cy="1475"/>
          </a:xfrm>
        </p:grpSpPr>
        <p:sp>
          <p:nvSpPr>
            <p:cNvPr id="109579" name="Line 1068"/>
            <p:cNvSpPr>
              <a:spLocks noChangeShapeType="1"/>
            </p:cNvSpPr>
            <p:nvPr/>
          </p:nvSpPr>
          <p:spPr bwMode="auto">
            <a:xfrm>
              <a:off x="3447" y="1641"/>
              <a:ext cx="0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580" name="Line 1069"/>
            <p:cNvSpPr>
              <a:spLocks noChangeShapeType="1"/>
            </p:cNvSpPr>
            <p:nvPr/>
          </p:nvSpPr>
          <p:spPr bwMode="auto">
            <a:xfrm>
              <a:off x="5207" y="1636"/>
              <a:ext cx="0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581" name="Rectangle 1070"/>
            <p:cNvSpPr>
              <a:spLocks noChangeArrowheads="1"/>
            </p:cNvSpPr>
            <p:nvPr/>
          </p:nvSpPr>
          <p:spPr bwMode="auto">
            <a:xfrm>
              <a:off x="2496" y="2880"/>
              <a:ext cx="1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 i="1">
                  <a:solidFill>
                    <a:srgbClr val="FF0000"/>
                  </a:solidFill>
                  <a:latin typeface="Arial" charset="0"/>
                </a:rPr>
                <a:t>Zone de Brillouin</a:t>
              </a:r>
            </a:p>
          </p:txBody>
        </p:sp>
        <p:sp>
          <p:nvSpPr>
            <p:cNvPr id="109582" name="Rectangle 1071"/>
            <p:cNvSpPr>
              <a:spLocks noChangeArrowheads="1"/>
            </p:cNvSpPr>
            <p:nvPr/>
          </p:nvSpPr>
          <p:spPr bwMode="auto">
            <a:xfrm>
              <a:off x="4272" y="2880"/>
              <a:ext cx="1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 i="1">
                  <a:solidFill>
                    <a:srgbClr val="FF0000"/>
                  </a:solidFill>
                  <a:latin typeface="Arial" charset="0"/>
                </a:rPr>
                <a:t>Zone de Brillouin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10"/>
          <p:cNvSpPr txBox="1">
            <a:spLocks noChangeArrowheads="1"/>
          </p:cNvSpPr>
          <p:nvPr/>
        </p:nvSpPr>
        <p:spPr bwMode="auto">
          <a:xfrm>
            <a:off x="2308225" y="457200"/>
            <a:ext cx="5173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LIAISONS CRISTALLINES</a:t>
            </a:r>
          </a:p>
        </p:txBody>
      </p:sp>
      <p:pic>
        <p:nvPicPr>
          <p:cNvPr id="11059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596" name="Rectangle 15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10597" name="Group 17"/>
          <p:cNvGrpSpPr>
            <a:grpSpLocks/>
          </p:cNvGrpSpPr>
          <p:nvPr/>
        </p:nvGrpSpPr>
        <p:grpSpPr bwMode="auto">
          <a:xfrm>
            <a:off x="0" y="1905000"/>
            <a:ext cx="2486025" cy="3581400"/>
            <a:chOff x="0" y="1200"/>
            <a:chExt cx="1566" cy="2256"/>
          </a:xfrm>
        </p:grpSpPr>
        <p:sp>
          <p:nvSpPr>
            <p:cNvPr id="110611" name="Rectangle 18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ATOMIQUE OU DE VAN DER WAALS</a:t>
              </a:r>
            </a:p>
          </p:txBody>
        </p:sp>
        <p:sp>
          <p:nvSpPr>
            <p:cNvPr id="110612" name="Rectangle 1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IONIQUE OU HETEROPOLAIRE</a:t>
              </a:r>
            </a:p>
          </p:txBody>
        </p:sp>
        <p:sp>
          <p:nvSpPr>
            <p:cNvPr id="110613" name="Rectangl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7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COVALENTE OU HOMOPOLAIRE</a:t>
              </a:r>
            </a:p>
          </p:txBody>
        </p:sp>
        <p:sp>
          <p:nvSpPr>
            <p:cNvPr id="110614" name="Rectangle 2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MONOATOMIQUES</a:t>
              </a:r>
            </a:p>
          </p:txBody>
        </p:sp>
        <p:sp>
          <p:nvSpPr>
            <p:cNvPr id="110615" name="Text Box 22"/>
            <p:cNvSpPr txBox="1">
              <a:spLocks noChangeArrowheads="1"/>
            </p:cNvSpPr>
            <p:nvPr/>
          </p:nvSpPr>
          <p:spPr bwMode="auto">
            <a:xfrm>
              <a:off x="0" y="1200"/>
              <a:ext cx="15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Différents types de liaisons</a:t>
              </a:r>
            </a:p>
          </p:txBody>
        </p:sp>
        <p:sp>
          <p:nvSpPr>
            <p:cNvPr id="110616" name="Text Box 23"/>
            <p:cNvSpPr txBox="1">
              <a:spLocks noChangeArrowheads="1"/>
            </p:cNvSpPr>
            <p:nvPr/>
          </p:nvSpPr>
          <p:spPr bwMode="auto">
            <a:xfrm>
              <a:off x="0" y="2352"/>
              <a:ext cx="6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Phonons</a:t>
              </a:r>
            </a:p>
          </p:txBody>
        </p:sp>
        <p:sp>
          <p:nvSpPr>
            <p:cNvPr id="110617" name="Rectangle 24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DIATOMIQUES</a:t>
              </a:r>
            </a:p>
          </p:txBody>
        </p:sp>
        <p:sp>
          <p:nvSpPr>
            <p:cNvPr id="110618" name="Rectangle 25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DE MODES</a:t>
              </a:r>
            </a:p>
          </p:txBody>
        </p:sp>
        <p:sp>
          <p:nvSpPr>
            <p:cNvPr id="110619" name="Rectangle 26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20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METALLIQUE</a:t>
              </a:r>
            </a:p>
          </p:txBody>
        </p:sp>
        <p:sp>
          <p:nvSpPr>
            <p:cNvPr id="110620" name="Rectangle 27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AUTRES LIAISONS</a:t>
              </a:r>
            </a:p>
          </p:txBody>
        </p:sp>
        <p:sp>
          <p:nvSpPr>
            <p:cNvPr id="110621" name="Rectangle 28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31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</p:txBody>
        </p:sp>
      </p:grpSp>
      <p:sp>
        <p:nvSpPr>
          <p:cNvPr id="110598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938713"/>
            <a:ext cx="15240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DENSITE DE MODES</a:t>
            </a:r>
          </a:p>
        </p:txBody>
      </p:sp>
      <p:sp>
        <p:nvSpPr>
          <p:cNvPr id="125985" name="Rectangle 33"/>
          <p:cNvSpPr>
            <a:spLocks noChangeArrowheads="1"/>
          </p:cNvSpPr>
          <p:nvPr/>
        </p:nvSpPr>
        <p:spPr bwMode="auto">
          <a:xfrm>
            <a:off x="2971800" y="3581400"/>
            <a:ext cx="563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800" i="1">
                <a:solidFill>
                  <a:srgbClr val="FFFFFF"/>
                </a:solidFill>
                <a:latin typeface="Arial" charset="0"/>
              </a:rPr>
              <a:t>D(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</a:rPr>
              <a:t>w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) : nombre de modes de vibration entre 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</a:rPr>
              <a:t>w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 et 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</a:rPr>
              <a:t>w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+d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125986" name="Rectangle 34"/>
          <p:cNvSpPr>
            <a:spLocks noChangeArrowheads="1"/>
          </p:cNvSpPr>
          <p:nvPr/>
        </p:nvSpPr>
        <p:spPr bwMode="auto">
          <a:xfrm>
            <a:off x="2895600" y="1752600"/>
            <a:ext cx="5802313" cy="3762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800" i="1">
                <a:solidFill>
                  <a:srgbClr val="FFFFFF"/>
                </a:solidFill>
                <a:latin typeface="Arial" charset="0"/>
              </a:rPr>
              <a:t>Onde électromagnétique : photon d’énergie E=</a:t>
            </a:r>
            <a:r>
              <a:rPr lang="fr-FR" sz="1800" i="1">
                <a:solidFill>
                  <a:srgbClr val="FFFFFF"/>
                </a:solidFill>
                <a:latin typeface="Arial" charset="0"/>
                <a:cs typeface="Arial" charset="0"/>
              </a:rPr>
              <a:t>ħ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w</a:t>
            </a:r>
            <a:endParaRPr lang="fr-FR" sz="1800" i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5987" name="Rectangle 35"/>
          <p:cNvSpPr>
            <a:spLocks noChangeArrowheads="1"/>
          </p:cNvSpPr>
          <p:nvPr/>
        </p:nvSpPr>
        <p:spPr bwMode="auto">
          <a:xfrm>
            <a:off x="3071813" y="2743200"/>
            <a:ext cx="54594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800" i="1">
                <a:solidFill>
                  <a:srgbClr val="FFFFFF"/>
                </a:solidFill>
                <a:latin typeface="Arial" charset="0"/>
              </a:rPr>
              <a:t>n phonons de fréquence 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</a:rPr>
              <a:t>w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 : énergie E</a:t>
            </a:r>
            <a:r>
              <a:rPr lang="fr-FR" sz="1800" i="1" baseline="-25000">
                <a:solidFill>
                  <a:srgbClr val="FFFFFF"/>
                </a:solidFill>
                <a:latin typeface="Arial" charset="0"/>
              </a:rPr>
              <a:t>n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 = (n+1/2) </a:t>
            </a:r>
            <a:r>
              <a:rPr lang="fr-FR" sz="1800" i="1">
                <a:solidFill>
                  <a:srgbClr val="FFFFFF"/>
                </a:solidFill>
                <a:latin typeface="Arial" charset="0"/>
                <a:cs typeface="Arial" charset="0"/>
              </a:rPr>
              <a:t>ħ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w</a:t>
            </a:r>
            <a:endParaRPr lang="fr-FR" sz="1800" i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r>
              <a:rPr lang="fr-FR" sz="1800" i="1">
                <a:solidFill>
                  <a:srgbClr val="FFFFFF"/>
                </a:solidFill>
                <a:latin typeface="Arial" charset="0"/>
                <a:cs typeface="Arial" charset="0"/>
              </a:rPr>
              <a:t>(oscillateurs harmoniques)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125988" name="Rectangle 36"/>
          <p:cNvSpPr>
            <a:spLocks noChangeArrowheads="1"/>
          </p:cNvSpPr>
          <p:nvPr/>
        </p:nvSpPr>
        <p:spPr bwMode="auto">
          <a:xfrm>
            <a:off x="2895600" y="2286000"/>
            <a:ext cx="5802313" cy="3762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800" i="1">
                <a:solidFill>
                  <a:srgbClr val="FFFFFF"/>
                </a:solidFill>
                <a:latin typeface="Arial" charset="0"/>
              </a:rPr>
              <a:t>Onde élastique 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u</a:t>
            </a:r>
            <a:r>
              <a:rPr lang="fr-FR" sz="1800" baseline="-25000">
                <a:solidFill>
                  <a:srgbClr val="FFFFFF"/>
                </a:solidFill>
                <a:latin typeface="Arial" charset="0"/>
              </a:rPr>
              <a:t>s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 = u e</a:t>
            </a:r>
            <a:r>
              <a:rPr lang="fr-FR" sz="1800" baseline="30000">
                <a:solidFill>
                  <a:srgbClr val="FFFFFF"/>
                </a:solidFill>
                <a:latin typeface="Arial" charset="0"/>
              </a:rPr>
              <a:t>i(kd-</a:t>
            </a:r>
            <a:r>
              <a:rPr lang="fr-FR" sz="1800" baseline="30000">
                <a:solidFill>
                  <a:srgbClr val="FFFFFF"/>
                </a:solidFill>
                <a:latin typeface="Symbol" pitchFamily="18" charset="2"/>
              </a:rPr>
              <a:t>w</a:t>
            </a:r>
            <a:r>
              <a:rPr lang="fr-FR" sz="1800" baseline="30000">
                <a:solidFill>
                  <a:srgbClr val="FFFFFF"/>
                </a:solidFill>
                <a:latin typeface="Arial" charset="0"/>
              </a:rPr>
              <a:t>t)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 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: phonon d’énergie E= </a:t>
            </a:r>
            <a:r>
              <a:rPr lang="fr-FR" sz="1800" i="1">
                <a:solidFill>
                  <a:srgbClr val="FFFFFF"/>
                </a:solidFill>
                <a:latin typeface="Arial" charset="0"/>
                <a:cs typeface="Arial" charset="0"/>
              </a:rPr>
              <a:t>ħ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w</a:t>
            </a:r>
          </a:p>
        </p:txBody>
      </p:sp>
      <p:sp>
        <p:nvSpPr>
          <p:cNvPr id="125989" name="Rectangle 37"/>
          <p:cNvSpPr>
            <a:spLocks noChangeArrowheads="1"/>
          </p:cNvSpPr>
          <p:nvPr/>
        </p:nvSpPr>
        <p:spPr bwMode="auto">
          <a:xfrm>
            <a:off x="2895600" y="3962400"/>
            <a:ext cx="593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800" i="1">
                <a:solidFill>
                  <a:srgbClr val="FFFFFF"/>
                </a:solidFill>
                <a:latin typeface="Arial" charset="0"/>
              </a:rPr>
              <a:t>N(k) : nombre de modes de vecteur d’onde de norme &lt; k</a:t>
            </a:r>
            <a:endParaRPr lang="fr-FR" sz="1800" i="1">
              <a:solidFill>
                <a:srgbClr val="FFFFFF"/>
              </a:solidFill>
              <a:latin typeface="Symbol" pitchFamily="18" charset="2"/>
            </a:endParaRPr>
          </a:p>
        </p:txBody>
      </p:sp>
      <p:grpSp>
        <p:nvGrpSpPr>
          <p:cNvPr id="125999" name="Group 47"/>
          <p:cNvGrpSpPr>
            <a:grpSpLocks/>
          </p:cNvGrpSpPr>
          <p:nvPr/>
        </p:nvGrpSpPr>
        <p:grpSpPr bwMode="auto">
          <a:xfrm>
            <a:off x="2895600" y="4419600"/>
            <a:ext cx="3078163" cy="985838"/>
            <a:chOff x="1824" y="2784"/>
            <a:chExt cx="1939" cy="621"/>
          </a:xfrm>
        </p:grpSpPr>
        <p:sp>
          <p:nvSpPr>
            <p:cNvPr id="110609" name="AutoShape 39"/>
            <p:cNvSpPr>
              <a:spLocks noChangeArrowheads="1"/>
            </p:cNvSpPr>
            <p:nvPr/>
          </p:nvSpPr>
          <p:spPr bwMode="auto">
            <a:xfrm>
              <a:off x="2640" y="2784"/>
              <a:ext cx="144" cy="24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610" name="Rectangle 42"/>
            <p:cNvSpPr>
              <a:spLocks noChangeArrowheads="1"/>
            </p:cNvSpPr>
            <p:nvPr/>
          </p:nvSpPr>
          <p:spPr bwMode="auto">
            <a:xfrm>
              <a:off x="1824" y="3168"/>
              <a:ext cx="1939" cy="23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D(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w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) = dN/d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w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= dN/dk.dk/d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w</a:t>
              </a:r>
            </a:p>
          </p:txBody>
        </p:sp>
      </p:grpSp>
      <p:grpSp>
        <p:nvGrpSpPr>
          <p:cNvPr id="125998" name="Group 46"/>
          <p:cNvGrpSpPr>
            <a:grpSpLocks/>
          </p:cNvGrpSpPr>
          <p:nvPr/>
        </p:nvGrpSpPr>
        <p:grpSpPr bwMode="auto">
          <a:xfrm>
            <a:off x="5257800" y="4419600"/>
            <a:ext cx="3657600" cy="1566863"/>
            <a:chOff x="3312" y="2784"/>
            <a:chExt cx="2304" cy="987"/>
          </a:xfrm>
        </p:grpSpPr>
        <p:pic>
          <p:nvPicPr>
            <p:cNvPr id="110606" name="Picture 43" descr="liai-dispersion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784"/>
              <a:ext cx="1392" cy="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07" name="Oval 44"/>
            <p:cNvSpPr>
              <a:spLocks noChangeArrowheads="1"/>
            </p:cNvSpPr>
            <p:nvPr/>
          </p:nvSpPr>
          <p:spPr bwMode="auto">
            <a:xfrm>
              <a:off x="3312" y="3120"/>
              <a:ext cx="432" cy="3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608" name="Line 45"/>
            <p:cNvSpPr>
              <a:spLocks noChangeShapeType="1"/>
            </p:cNvSpPr>
            <p:nvPr/>
          </p:nvSpPr>
          <p:spPr bwMode="auto">
            <a:xfrm flipV="1">
              <a:off x="3744" y="3168"/>
              <a:ext cx="62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5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5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5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85" grpId="0" autoUpdateAnimBg="0"/>
      <p:bldP spid="125986" grpId="0" animBg="1" autoUpdateAnimBg="0"/>
      <p:bldP spid="125987" grpId="0" autoUpdateAnimBg="0"/>
      <p:bldP spid="125988" grpId="0" animBg="1" autoUpdateAnimBg="0"/>
      <p:bldP spid="125989" grpId="0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1026"/>
          <p:cNvSpPr txBox="1">
            <a:spLocks noChangeArrowheads="1"/>
          </p:cNvSpPr>
          <p:nvPr/>
        </p:nvSpPr>
        <p:spPr bwMode="auto">
          <a:xfrm>
            <a:off x="2308225" y="457200"/>
            <a:ext cx="5173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LIAISONS CRISTALLINES</a:t>
            </a:r>
          </a:p>
        </p:txBody>
      </p:sp>
      <p:pic>
        <p:nvPicPr>
          <p:cNvPr id="111619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20" name="Rectangle 1028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11621" name="Group 1029"/>
          <p:cNvGrpSpPr>
            <a:grpSpLocks/>
          </p:cNvGrpSpPr>
          <p:nvPr/>
        </p:nvGrpSpPr>
        <p:grpSpPr bwMode="auto">
          <a:xfrm>
            <a:off x="0" y="1905000"/>
            <a:ext cx="2486025" cy="3581400"/>
            <a:chOff x="0" y="1200"/>
            <a:chExt cx="1566" cy="2256"/>
          </a:xfrm>
        </p:grpSpPr>
        <p:sp>
          <p:nvSpPr>
            <p:cNvPr id="111632" name="Rectangle 103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ATOMIQUE OU DE VAN DER WAALS</a:t>
              </a:r>
            </a:p>
          </p:txBody>
        </p:sp>
        <p:sp>
          <p:nvSpPr>
            <p:cNvPr id="111633" name="Rectangle 1031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IONIQUE OU HETEROPOLAIRE</a:t>
              </a:r>
            </a:p>
          </p:txBody>
        </p:sp>
        <p:sp>
          <p:nvSpPr>
            <p:cNvPr id="111634" name="Rectangle 103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7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COVALENTE OU HOMOPOLAIRE</a:t>
              </a:r>
            </a:p>
          </p:txBody>
        </p:sp>
        <p:sp>
          <p:nvSpPr>
            <p:cNvPr id="111635" name="Rectangle 1033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MONOATOMIQUES</a:t>
              </a:r>
            </a:p>
          </p:txBody>
        </p:sp>
        <p:sp>
          <p:nvSpPr>
            <p:cNvPr id="111636" name="Text Box 1034"/>
            <p:cNvSpPr txBox="1">
              <a:spLocks noChangeArrowheads="1"/>
            </p:cNvSpPr>
            <p:nvPr/>
          </p:nvSpPr>
          <p:spPr bwMode="auto">
            <a:xfrm>
              <a:off x="0" y="1200"/>
              <a:ext cx="15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Différents types de liaisons</a:t>
              </a:r>
            </a:p>
          </p:txBody>
        </p:sp>
        <p:sp>
          <p:nvSpPr>
            <p:cNvPr id="111637" name="Text Box 1035"/>
            <p:cNvSpPr txBox="1">
              <a:spLocks noChangeArrowheads="1"/>
            </p:cNvSpPr>
            <p:nvPr/>
          </p:nvSpPr>
          <p:spPr bwMode="auto">
            <a:xfrm>
              <a:off x="0" y="2352"/>
              <a:ext cx="6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Phonons</a:t>
              </a:r>
            </a:p>
          </p:txBody>
        </p:sp>
        <p:sp>
          <p:nvSpPr>
            <p:cNvPr id="111638" name="Rectangle 1036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DIATOMIQUES</a:t>
              </a:r>
            </a:p>
          </p:txBody>
        </p:sp>
        <p:sp>
          <p:nvSpPr>
            <p:cNvPr id="111639" name="Rectangle 1037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DE MODES</a:t>
              </a:r>
            </a:p>
          </p:txBody>
        </p:sp>
        <p:sp>
          <p:nvSpPr>
            <p:cNvPr id="111640" name="Rectangle 1038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20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METALLIQUE</a:t>
              </a:r>
            </a:p>
          </p:txBody>
        </p:sp>
        <p:sp>
          <p:nvSpPr>
            <p:cNvPr id="111641" name="Rectangle 1039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AUTRES LIAISONS</a:t>
              </a:r>
            </a:p>
          </p:txBody>
        </p:sp>
        <p:sp>
          <p:nvSpPr>
            <p:cNvPr id="111642" name="Rectangle 1040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31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</p:txBody>
        </p:sp>
      </p:grpSp>
      <p:sp>
        <p:nvSpPr>
          <p:cNvPr id="111622" name="Rectangle 104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938713"/>
            <a:ext cx="15240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DENSITE DE MODES</a:t>
            </a:r>
          </a:p>
        </p:txBody>
      </p:sp>
      <p:pic>
        <p:nvPicPr>
          <p:cNvPr id="159762" name="Picture 1042" descr="liai-densite2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49530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4" name="Rectangle 1047"/>
          <p:cNvSpPr>
            <a:spLocks noChangeArrowheads="1"/>
          </p:cNvSpPr>
          <p:nvPr/>
        </p:nvSpPr>
        <p:spPr bwMode="auto">
          <a:xfrm>
            <a:off x="5410200" y="1676400"/>
            <a:ext cx="990600" cy="3762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800" i="1">
                <a:solidFill>
                  <a:srgbClr val="FFFFFF"/>
                </a:solidFill>
                <a:latin typeface="Arial" charset="0"/>
              </a:rPr>
              <a:t>N(k) ??</a:t>
            </a:r>
            <a:endParaRPr lang="fr-FR" sz="1800" i="1">
              <a:solidFill>
                <a:srgbClr val="FFFFFF"/>
              </a:solidFill>
              <a:latin typeface="Symbol" pitchFamily="18" charset="2"/>
              <a:cs typeface="Arial" charset="0"/>
            </a:endParaRPr>
          </a:p>
        </p:txBody>
      </p:sp>
      <p:pic>
        <p:nvPicPr>
          <p:cNvPr id="159768" name="Picture 1048" descr="liai-densite2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23"/>
          <a:stretch>
            <a:fillRect/>
          </a:stretch>
        </p:blipFill>
        <p:spPr bwMode="auto">
          <a:xfrm>
            <a:off x="3276600" y="2133600"/>
            <a:ext cx="21336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69" name="Rectangle 1049"/>
          <p:cNvSpPr>
            <a:spLocks noChangeArrowheads="1"/>
          </p:cNvSpPr>
          <p:nvPr/>
        </p:nvSpPr>
        <p:spPr bwMode="auto">
          <a:xfrm>
            <a:off x="5410200" y="2590800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800" i="1">
                <a:solidFill>
                  <a:srgbClr val="FFFFFF"/>
                </a:solidFill>
                <a:latin typeface="Arial" charset="0"/>
                <a:cs typeface="Arial" charset="0"/>
              </a:rPr>
              <a:t>Conditions aux limites</a:t>
            </a:r>
          </a:p>
          <a:p>
            <a:pPr algn="ctr"/>
            <a:r>
              <a:rPr lang="fr-FR" sz="1800" i="1">
                <a:solidFill>
                  <a:srgbClr val="FFFFFF"/>
                </a:solidFill>
                <a:latin typeface="Arial" charset="0"/>
                <a:cs typeface="Arial" charset="0"/>
              </a:rPr>
              <a:t>périodiques</a:t>
            </a:r>
          </a:p>
        </p:txBody>
      </p:sp>
      <p:grpSp>
        <p:nvGrpSpPr>
          <p:cNvPr id="159773" name="Group 1053"/>
          <p:cNvGrpSpPr>
            <a:grpSpLocks/>
          </p:cNvGrpSpPr>
          <p:nvPr/>
        </p:nvGrpSpPr>
        <p:grpSpPr bwMode="auto">
          <a:xfrm>
            <a:off x="5791200" y="3276600"/>
            <a:ext cx="1851025" cy="909638"/>
            <a:chOff x="3648" y="2160"/>
            <a:chExt cx="1166" cy="573"/>
          </a:xfrm>
        </p:grpSpPr>
        <p:sp>
          <p:nvSpPr>
            <p:cNvPr id="111630" name="AutoShape 1051"/>
            <p:cNvSpPr>
              <a:spLocks noChangeArrowheads="1"/>
            </p:cNvSpPr>
            <p:nvPr/>
          </p:nvSpPr>
          <p:spPr bwMode="auto">
            <a:xfrm>
              <a:off x="4128" y="2160"/>
              <a:ext cx="144" cy="24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631" name="Rectangle 1052"/>
            <p:cNvSpPr>
              <a:spLocks noChangeArrowheads="1"/>
            </p:cNvSpPr>
            <p:nvPr/>
          </p:nvSpPr>
          <p:spPr bwMode="auto">
            <a:xfrm>
              <a:off x="3648" y="2496"/>
              <a:ext cx="1166" cy="23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k</a:t>
              </a:r>
              <a:r>
                <a:rPr lang="fr-FR" sz="1800" i="1" baseline="-25000">
                  <a:solidFill>
                    <a:srgbClr val="FFFFFF"/>
                  </a:solidFill>
                  <a:latin typeface="Arial" charset="0"/>
                </a:rPr>
                <a:t>x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, k</a:t>
              </a:r>
              <a:r>
                <a:rPr lang="fr-FR" sz="1800" i="1" baseline="-25000">
                  <a:solidFill>
                    <a:srgbClr val="FFFFFF"/>
                  </a:solidFill>
                  <a:latin typeface="Arial" charset="0"/>
                </a:rPr>
                <a:t>y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, k</a:t>
              </a:r>
              <a:r>
                <a:rPr lang="fr-FR" sz="1800" i="1" baseline="-25000">
                  <a:solidFill>
                    <a:srgbClr val="FFFFFF"/>
                  </a:solidFill>
                  <a:latin typeface="Arial" charset="0"/>
                </a:rPr>
                <a:t>z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= 2n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p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/L</a:t>
              </a:r>
              <a:endParaRPr lang="fr-FR" sz="1800" i="1">
                <a:solidFill>
                  <a:srgbClr val="FFFFFF"/>
                </a:solidFill>
                <a:latin typeface="Symbol" pitchFamily="18" charset="2"/>
              </a:endParaRPr>
            </a:p>
          </p:txBody>
        </p:sp>
      </p:grpSp>
      <p:sp>
        <p:nvSpPr>
          <p:cNvPr id="159774" name="Rectangle 1054"/>
          <p:cNvSpPr>
            <a:spLocks noChangeArrowheads="1"/>
          </p:cNvSpPr>
          <p:nvPr/>
        </p:nvSpPr>
        <p:spPr bwMode="auto">
          <a:xfrm>
            <a:off x="4419600" y="48006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800" i="1">
                <a:solidFill>
                  <a:srgbClr val="FFFFFF"/>
                </a:solidFill>
                <a:latin typeface="Arial" charset="0"/>
              </a:rPr>
              <a:t>N(k) = (4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</a:rPr>
              <a:t>p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k</a:t>
            </a:r>
            <a:r>
              <a:rPr lang="fr-FR" sz="1800" i="1" baseline="30000">
                <a:solidFill>
                  <a:srgbClr val="FFFFFF"/>
                </a:solidFill>
                <a:latin typeface="Arial" charset="0"/>
              </a:rPr>
              <a:t>3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/3) / (2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</a:rPr>
              <a:t>p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/L)</a:t>
            </a:r>
            <a:r>
              <a:rPr lang="fr-FR" sz="1800" i="1" baseline="30000">
                <a:solidFill>
                  <a:srgbClr val="FFFFFF"/>
                </a:solidFill>
                <a:latin typeface="Arial" charset="0"/>
              </a:rPr>
              <a:t>3</a:t>
            </a:r>
            <a:endParaRPr lang="fr-FR" sz="1800" i="1" baseline="30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59775" name="Rectangle 1055"/>
          <p:cNvSpPr>
            <a:spLocks noChangeArrowheads="1"/>
          </p:cNvSpPr>
          <p:nvPr/>
        </p:nvSpPr>
        <p:spPr bwMode="auto">
          <a:xfrm>
            <a:off x="3886200" y="5410200"/>
            <a:ext cx="4191000" cy="3762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800" i="1">
                <a:solidFill>
                  <a:srgbClr val="FFFFFF"/>
                </a:solidFill>
                <a:latin typeface="Arial" charset="0"/>
              </a:rPr>
              <a:t>D(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</a:rPr>
              <a:t>w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) = dN/dk.dk/d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</a:rPr>
              <a:t>w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 = (Vk</a:t>
            </a:r>
            <a:r>
              <a:rPr lang="fr-FR" sz="1800" i="1" baseline="30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/ 2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</a:rPr>
              <a:t>p</a:t>
            </a:r>
            <a:r>
              <a:rPr lang="fr-FR" sz="1800" i="1" baseline="30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).dk/d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</a:rPr>
              <a:t>w</a:t>
            </a:r>
            <a:endParaRPr lang="fr-FR" sz="1800" i="1">
              <a:solidFill>
                <a:srgbClr val="FFFFFF"/>
              </a:solidFill>
              <a:latin typeface="Symbol" pitchFamily="18" charset="2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9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9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69" grpId="0" autoUpdateAnimBg="0"/>
      <p:bldP spid="159774" grpId="0" autoUpdateAnimBg="0"/>
      <p:bldP spid="159775" grpId="0" animBg="1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10"/>
          <p:cNvSpPr txBox="1">
            <a:spLocks noChangeArrowheads="1"/>
          </p:cNvSpPr>
          <p:nvPr/>
        </p:nvSpPr>
        <p:spPr bwMode="auto">
          <a:xfrm>
            <a:off x="2308225" y="457200"/>
            <a:ext cx="5173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LIAISONS CRISTALLINES</a:t>
            </a:r>
          </a:p>
        </p:txBody>
      </p:sp>
      <p:pic>
        <p:nvPicPr>
          <p:cNvPr id="11264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44" name="Rectangle 15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12645" name="Group 17"/>
          <p:cNvGrpSpPr>
            <a:grpSpLocks/>
          </p:cNvGrpSpPr>
          <p:nvPr/>
        </p:nvGrpSpPr>
        <p:grpSpPr bwMode="auto">
          <a:xfrm>
            <a:off x="0" y="1905000"/>
            <a:ext cx="2486025" cy="3581400"/>
            <a:chOff x="0" y="1200"/>
            <a:chExt cx="1566" cy="2256"/>
          </a:xfrm>
        </p:grpSpPr>
        <p:sp>
          <p:nvSpPr>
            <p:cNvPr id="112663" name="Rectangle 18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ATOMIQUE OU DE VAN DER WAALS</a:t>
              </a:r>
            </a:p>
          </p:txBody>
        </p:sp>
        <p:sp>
          <p:nvSpPr>
            <p:cNvPr id="112664" name="Rectangle 1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IONIQUE OU HETEROPOLAIRE</a:t>
              </a:r>
            </a:p>
          </p:txBody>
        </p:sp>
        <p:sp>
          <p:nvSpPr>
            <p:cNvPr id="112665" name="Rectangl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7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COVALENTE OU HOMOPOLAIRE</a:t>
              </a:r>
            </a:p>
          </p:txBody>
        </p:sp>
        <p:sp>
          <p:nvSpPr>
            <p:cNvPr id="112666" name="Rectangle 2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MONOATOMIQUES</a:t>
              </a:r>
            </a:p>
          </p:txBody>
        </p:sp>
        <p:sp>
          <p:nvSpPr>
            <p:cNvPr id="112667" name="Text Box 22"/>
            <p:cNvSpPr txBox="1">
              <a:spLocks noChangeArrowheads="1"/>
            </p:cNvSpPr>
            <p:nvPr/>
          </p:nvSpPr>
          <p:spPr bwMode="auto">
            <a:xfrm>
              <a:off x="0" y="1200"/>
              <a:ext cx="15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Différents types de liaisons</a:t>
              </a:r>
            </a:p>
          </p:txBody>
        </p:sp>
        <p:sp>
          <p:nvSpPr>
            <p:cNvPr id="112668" name="Text Box 23"/>
            <p:cNvSpPr txBox="1">
              <a:spLocks noChangeArrowheads="1"/>
            </p:cNvSpPr>
            <p:nvPr/>
          </p:nvSpPr>
          <p:spPr bwMode="auto">
            <a:xfrm>
              <a:off x="0" y="2352"/>
              <a:ext cx="6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Phonons</a:t>
              </a:r>
            </a:p>
          </p:txBody>
        </p:sp>
        <p:sp>
          <p:nvSpPr>
            <p:cNvPr id="112669" name="Rectangle 24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DIATOMIQUES</a:t>
              </a:r>
            </a:p>
          </p:txBody>
        </p:sp>
        <p:sp>
          <p:nvSpPr>
            <p:cNvPr id="112670" name="Rectangle 25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DE MODES</a:t>
              </a:r>
            </a:p>
          </p:txBody>
        </p:sp>
        <p:sp>
          <p:nvSpPr>
            <p:cNvPr id="112671" name="Rectangle 26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20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METALLIQUE</a:t>
              </a:r>
            </a:p>
          </p:txBody>
        </p:sp>
        <p:sp>
          <p:nvSpPr>
            <p:cNvPr id="112672" name="Rectangle 27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AUTRES LIAISONS</a:t>
              </a:r>
            </a:p>
          </p:txBody>
        </p:sp>
        <p:sp>
          <p:nvSpPr>
            <p:cNvPr id="112673" name="Rectangle 28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31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</p:txBody>
        </p:sp>
      </p:grpSp>
      <p:sp>
        <p:nvSpPr>
          <p:cNvPr id="112646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243513"/>
            <a:ext cx="18288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CAPACITE CALORIFIQUE</a:t>
            </a:r>
          </a:p>
        </p:txBody>
      </p:sp>
      <p:grpSp>
        <p:nvGrpSpPr>
          <p:cNvPr id="127008" name="Group 32"/>
          <p:cNvGrpSpPr>
            <a:grpSpLocks/>
          </p:cNvGrpSpPr>
          <p:nvPr/>
        </p:nvGrpSpPr>
        <p:grpSpPr bwMode="auto">
          <a:xfrm>
            <a:off x="2895600" y="1752600"/>
            <a:ext cx="5802313" cy="1066800"/>
            <a:chOff x="1824" y="1104"/>
            <a:chExt cx="3655" cy="672"/>
          </a:xfrm>
        </p:grpSpPr>
        <p:sp>
          <p:nvSpPr>
            <p:cNvPr id="112661" name="Rectangle 30"/>
            <p:cNvSpPr>
              <a:spLocks noChangeArrowheads="1"/>
            </p:cNvSpPr>
            <p:nvPr/>
          </p:nvSpPr>
          <p:spPr bwMode="auto">
            <a:xfrm>
              <a:off x="1824" y="1104"/>
              <a:ext cx="365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énergie interne d’un cristal excitée par des phonons :</a:t>
              </a:r>
            </a:p>
            <a:p>
              <a:pPr algn="ctr"/>
              <a:endParaRPr lang="fr-FR" sz="1800" i="1">
                <a:solidFill>
                  <a:srgbClr val="FFFFFF"/>
                </a:solidFill>
                <a:latin typeface="Arial" charset="0"/>
              </a:endParaRPr>
            </a:p>
            <a:p>
              <a:pPr algn="ctr"/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U = 3    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ħ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w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n(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w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) D(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w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) d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w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</a:t>
              </a:r>
              <a:endParaRPr lang="fr-FR" sz="1800" i="1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662" name="Freeform 31"/>
            <p:cNvSpPr>
              <a:spLocks/>
            </p:cNvSpPr>
            <p:nvPr/>
          </p:nvSpPr>
          <p:spPr bwMode="auto">
            <a:xfrm>
              <a:off x="3168" y="1392"/>
              <a:ext cx="192" cy="384"/>
            </a:xfrm>
            <a:custGeom>
              <a:avLst/>
              <a:gdLst>
                <a:gd name="T0" fmla="*/ 192 w 192"/>
                <a:gd name="T1" fmla="*/ 0 h 384"/>
                <a:gd name="T2" fmla="*/ 96 w 192"/>
                <a:gd name="T3" fmla="*/ 48 h 384"/>
                <a:gd name="T4" fmla="*/ 96 w 192"/>
                <a:gd name="T5" fmla="*/ 288 h 384"/>
                <a:gd name="T6" fmla="*/ 0 w 192"/>
                <a:gd name="T7" fmla="*/ 384 h 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384">
                  <a:moveTo>
                    <a:pt x="192" y="0"/>
                  </a:moveTo>
                  <a:cubicBezTo>
                    <a:pt x="152" y="0"/>
                    <a:pt x="112" y="0"/>
                    <a:pt x="96" y="48"/>
                  </a:cubicBezTo>
                  <a:cubicBezTo>
                    <a:pt x="80" y="96"/>
                    <a:pt x="112" y="232"/>
                    <a:pt x="96" y="288"/>
                  </a:cubicBezTo>
                  <a:cubicBezTo>
                    <a:pt x="80" y="344"/>
                    <a:pt x="16" y="368"/>
                    <a:pt x="0" y="384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7014" name="Group 38"/>
          <p:cNvGrpSpPr>
            <a:grpSpLocks/>
          </p:cNvGrpSpPr>
          <p:nvPr/>
        </p:nvGrpSpPr>
        <p:grpSpPr bwMode="auto">
          <a:xfrm>
            <a:off x="2590800" y="2590800"/>
            <a:ext cx="2901950" cy="976313"/>
            <a:chOff x="1632" y="1632"/>
            <a:chExt cx="1828" cy="615"/>
          </a:xfrm>
        </p:grpSpPr>
        <p:sp>
          <p:nvSpPr>
            <p:cNvPr id="112659" name="Line 33"/>
            <p:cNvSpPr>
              <a:spLocks noChangeShapeType="1"/>
            </p:cNvSpPr>
            <p:nvPr/>
          </p:nvSpPr>
          <p:spPr bwMode="auto">
            <a:xfrm flipV="1">
              <a:off x="2688" y="1632"/>
              <a:ext cx="480" cy="38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660" name="Rectangle 34"/>
            <p:cNvSpPr>
              <a:spLocks noChangeArrowheads="1"/>
            </p:cNvSpPr>
            <p:nvPr/>
          </p:nvSpPr>
          <p:spPr bwMode="auto">
            <a:xfrm>
              <a:off x="1632" y="2016"/>
              <a:ext cx="18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trois directions de vibration</a:t>
              </a:r>
            </a:p>
          </p:txBody>
        </p:sp>
      </p:grpSp>
      <p:grpSp>
        <p:nvGrpSpPr>
          <p:cNvPr id="127013" name="Group 37"/>
          <p:cNvGrpSpPr>
            <a:grpSpLocks/>
          </p:cNvGrpSpPr>
          <p:nvPr/>
        </p:nvGrpSpPr>
        <p:grpSpPr bwMode="auto">
          <a:xfrm>
            <a:off x="2590800" y="2667000"/>
            <a:ext cx="2895600" cy="1433513"/>
            <a:chOff x="1632" y="1680"/>
            <a:chExt cx="1824" cy="903"/>
          </a:xfrm>
        </p:grpSpPr>
        <p:sp>
          <p:nvSpPr>
            <p:cNvPr id="112657" name="Line 35"/>
            <p:cNvSpPr>
              <a:spLocks noChangeShapeType="1"/>
            </p:cNvSpPr>
            <p:nvPr/>
          </p:nvSpPr>
          <p:spPr bwMode="auto">
            <a:xfrm flipV="1">
              <a:off x="2688" y="1680"/>
              <a:ext cx="768" cy="67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658" name="Rectangle 36"/>
            <p:cNvSpPr>
              <a:spLocks noChangeArrowheads="1"/>
            </p:cNvSpPr>
            <p:nvPr/>
          </p:nvSpPr>
          <p:spPr bwMode="auto">
            <a:xfrm>
              <a:off x="1632" y="2352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énergie d’un phonon</a:t>
              </a:r>
            </a:p>
          </p:txBody>
        </p:sp>
      </p:grpSp>
      <p:grpSp>
        <p:nvGrpSpPr>
          <p:cNvPr id="127017" name="Group 41"/>
          <p:cNvGrpSpPr>
            <a:grpSpLocks/>
          </p:cNvGrpSpPr>
          <p:nvPr/>
        </p:nvGrpSpPr>
        <p:grpSpPr bwMode="auto">
          <a:xfrm>
            <a:off x="2590800" y="2667000"/>
            <a:ext cx="5657850" cy="1966913"/>
            <a:chOff x="1632" y="1680"/>
            <a:chExt cx="3564" cy="1239"/>
          </a:xfrm>
        </p:grpSpPr>
        <p:sp>
          <p:nvSpPr>
            <p:cNvPr id="112655" name="Line 39"/>
            <p:cNvSpPr>
              <a:spLocks noChangeShapeType="1"/>
            </p:cNvSpPr>
            <p:nvPr/>
          </p:nvSpPr>
          <p:spPr bwMode="auto">
            <a:xfrm flipV="1">
              <a:off x="2688" y="1680"/>
              <a:ext cx="1008" cy="1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656" name="Rectangle 40"/>
            <p:cNvSpPr>
              <a:spLocks noChangeArrowheads="1"/>
            </p:cNvSpPr>
            <p:nvPr/>
          </p:nvSpPr>
          <p:spPr bwMode="auto">
            <a:xfrm>
              <a:off x="1632" y="2688"/>
              <a:ext cx="35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nombre quantique moyen des phonons dans un mode</a:t>
              </a:r>
            </a:p>
          </p:txBody>
        </p:sp>
      </p:grpSp>
      <p:grpSp>
        <p:nvGrpSpPr>
          <p:cNvPr id="127023" name="Group 47"/>
          <p:cNvGrpSpPr>
            <a:grpSpLocks/>
          </p:cNvGrpSpPr>
          <p:nvPr/>
        </p:nvGrpSpPr>
        <p:grpSpPr bwMode="auto">
          <a:xfrm>
            <a:off x="2590800" y="2743200"/>
            <a:ext cx="3657600" cy="2424113"/>
            <a:chOff x="1632" y="1728"/>
            <a:chExt cx="2304" cy="1527"/>
          </a:xfrm>
        </p:grpSpPr>
        <p:sp>
          <p:nvSpPr>
            <p:cNvPr id="112653" name="Line 42"/>
            <p:cNvSpPr>
              <a:spLocks noChangeShapeType="1"/>
            </p:cNvSpPr>
            <p:nvPr/>
          </p:nvSpPr>
          <p:spPr bwMode="auto">
            <a:xfrm flipV="1">
              <a:off x="2736" y="1728"/>
              <a:ext cx="1200" cy="129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654" name="Rectangle 43"/>
            <p:cNvSpPr>
              <a:spLocks noChangeArrowheads="1"/>
            </p:cNvSpPr>
            <p:nvPr/>
          </p:nvSpPr>
          <p:spPr bwMode="auto">
            <a:xfrm>
              <a:off x="1632" y="3024"/>
              <a:ext cx="12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densité de modes</a:t>
              </a:r>
            </a:p>
          </p:txBody>
        </p:sp>
      </p:grpSp>
      <p:sp>
        <p:nvSpPr>
          <p:cNvPr id="127021" name="Rectangle 45"/>
          <p:cNvSpPr>
            <a:spLocks noChangeArrowheads="1"/>
          </p:cNvSpPr>
          <p:nvPr/>
        </p:nvSpPr>
        <p:spPr bwMode="auto">
          <a:xfrm>
            <a:off x="4038600" y="5257800"/>
            <a:ext cx="3581400" cy="6508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800">
                <a:solidFill>
                  <a:srgbClr val="FFFFFF"/>
                </a:solidFill>
                <a:latin typeface="Arial" charset="0"/>
              </a:rPr>
              <a:t>Capacité calorifique d’un cristal :</a:t>
            </a:r>
          </a:p>
          <a:p>
            <a:pPr algn="ctr"/>
            <a:r>
              <a:rPr lang="fr-FR" sz="1800">
                <a:solidFill>
                  <a:srgbClr val="FFFFFF"/>
                </a:solidFill>
                <a:latin typeface="Arial" charset="0"/>
              </a:rPr>
              <a:t>Cv = (</a:t>
            </a:r>
            <a:r>
              <a:rPr lang="fr-FR" sz="18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 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U / </a:t>
            </a:r>
            <a:r>
              <a:rPr lang="fr-FR" sz="18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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 T)</a:t>
            </a:r>
            <a:r>
              <a:rPr lang="fr-FR" sz="1800" baseline="-25000">
                <a:solidFill>
                  <a:srgbClr val="FFFFFF"/>
                </a:solidFill>
                <a:latin typeface="Arial" charset="0"/>
              </a:rPr>
              <a:t>V</a:t>
            </a:r>
            <a:endParaRPr lang="fr-FR" sz="180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7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7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7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7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7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2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15"/>
          <p:cNvGrpSpPr>
            <a:grpSpLocks/>
          </p:cNvGrpSpPr>
          <p:nvPr/>
        </p:nvGrpSpPr>
        <p:grpSpPr bwMode="auto">
          <a:xfrm>
            <a:off x="0" y="1828800"/>
            <a:ext cx="2514600" cy="3962400"/>
            <a:chOff x="0" y="1152"/>
            <a:chExt cx="1584" cy="2496"/>
          </a:xfrm>
        </p:grpSpPr>
        <p:sp>
          <p:nvSpPr>
            <p:cNvPr id="12313" name="Rectangle 11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PLANE</a:t>
              </a:r>
            </a:p>
          </p:txBody>
        </p:sp>
        <p:sp>
          <p:nvSpPr>
            <p:cNvPr id="12314" name="Rectangle 11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</a:t>
              </a:r>
            </a:p>
          </p:txBody>
        </p:sp>
        <p:sp>
          <p:nvSpPr>
            <p:cNvPr id="12315" name="Rectangle 11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68"/>
              <a:ext cx="9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VITESSE DE GROUPE</a:t>
              </a:r>
            </a:p>
          </p:txBody>
        </p:sp>
        <p:sp>
          <p:nvSpPr>
            <p:cNvPr id="12316" name="Rectangle 119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 D’ONDE</a:t>
              </a:r>
            </a:p>
          </p:txBody>
        </p:sp>
        <p:sp>
          <p:nvSpPr>
            <p:cNvPr id="12317" name="Text Box 120"/>
            <p:cNvSpPr txBox="1">
              <a:spLocks noChangeArrowheads="1"/>
            </p:cNvSpPr>
            <p:nvPr/>
          </p:nvSpPr>
          <p:spPr bwMode="auto">
            <a:xfrm>
              <a:off x="0" y="139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onde</a:t>
              </a:r>
            </a:p>
          </p:txBody>
        </p:sp>
        <p:sp>
          <p:nvSpPr>
            <p:cNvPr id="12318" name="Text Box 121"/>
            <p:cNvSpPr txBox="1">
              <a:spLocks noChangeArrowheads="1"/>
            </p:cNvSpPr>
            <p:nvPr/>
          </p:nvSpPr>
          <p:spPr bwMode="auto">
            <a:xfrm>
              <a:off x="0" y="235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particule</a:t>
              </a:r>
            </a:p>
          </p:txBody>
        </p:sp>
        <p:sp>
          <p:nvSpPr>
            <p:cNvPr id="12319" name="Rectangle 12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DE DE BROGLIE</a:t>
              </a:r>
            </a:p>
          </p:txBody>
        </p:sp>
        <p:sp>
          <p:nvSpPr>
            <p:cNvPr id="12320" name="Rectangle 123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PRINCIPE DE SUPERPOSITION</a:t>
              </a:r>
            </a:p>
          </p:txBody>
        </p:sp>
        <p:sp>
          <p:nvSpPr>
            <p:cNvPr id="12321" name="Rectangle 124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12"/>
              <a:ext cx="11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RELATION D’INCERTITUDE</a:t>
              </a:r>
            </a:p>
          </p:txBody>
        </p:sp>
        <p:sp>
          <p:nvSpPr>
            <p:cNvPr id="12322" name="Rectangle 125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152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CONGRES SOLVAY (1927)</a:t>
              </a:r>
            </a:p>
          </p:txBody>
        </p:sp>
        <p:sp>
          <p:nvSpPr>
            <p:cNvPr id="12323" name="Text Box 126"/>
            <p:cNvSpPr txBox="1">
              <a:spLocks noChangeArrowheads="1"/>
            </p:cNvSpPr>
            <p:nvPr/>
          </p:nvSpPr>
          <p:spPr bwMode="auto">
            <a:xfrm>
              <a:off x="0" y="3216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12324" name="Rectangle 127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50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 GAUSSIEN</a:t>
              </a:r>
            </a:p>
          </p:txBody>
        </p:sp>
      </p:grp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2895600" y="457200"/>
            <a:ext cx="5176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DESCRIPTION PHYSIQUE</a:t>
            </a: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grpSp>
        <p:nvGrpSpPr>
          <p:cNvPr id="12293" name="Group 101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12310" name="Oval 102">
              <a:hlinkClick r:id="rId1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11" name="Oval 103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12" name="Oval 104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2294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95600"/>
            <a:ext cx="13716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PAQUET D’ONDE</a:t>
            </a:r>
          </a:p>
        </p:txBody>
      </p:sp>
      <p:grpSp>
        <p:nvGrpSpPr>
          <p:cNvPr id="45202" name="Group 146"/>
          <p:cNvGrpSpPr>
            <a:grpSpLocks/>
          </p:cNvGrpSpPr>
          <p:nvPr/>
        </p:nvGrpSpPr>
        <p:grpSpPr bwMode="auto">
          <a:xfrm>
            <a:off x="2743200" y="1600200"/>
            <a:ext cx="4191000" cy="2819400"/>
            <a:chOff x="1728" y="1008"/>
            <a:chExt cx="2640" cy="1776"/>
          </a:xfrm>
        </p:grpSpPr>
        <p:pic>
          <p:nvPicPr>
            <p:cNvPr id="12306" name="Picture 69" descr="incertitud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80"/>
            <a:stretch>
              <a:fillRect/>
            </a:stretch>
          </p:blipFill>
          <p:spPr bwMode="auto">
            <a:xfrm>
              <a:off x="1776" y="1632"/>
              <a:ext cx="168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07" name="Group 144"/>
            <p:cNvGrpSpPr>
              <a:grpSpLocks/>
            </p:cNvGrpSpPr>
            <p:nvPr/>
          </p:nvGrpSpPr>
          <p:grpSpPr bwMode="auto">
            <a:xfrm>
              <a:off x="1728" y="1008"/>
              <a:ext cx="2640" cy="344"/>
              <a:chOff x="1728" y="1008"/>
              <a:chExt cx="2640" cy="344"/>
            </a:xfrm>
          </p:grpSpPr>
          <p:sp>
            <p:nvSpPr>
              <p:cNvPr id="12308" name="Text Box 54"/>
              <p:cNvSpPr txBox="1">
                <a:spLocks noChangeArrowheads="1"/>
              </p:cNvSpPr>
              <p:nvPr/>
            </p:nvSpPr>
            <p:spPr bwMode="auto">
              <a:xfrm>
                <a:off x="1728" y="1104"/>
                <a:ext cx="196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400">
                    <a:solidFill>
                      <a:srgbClr val="FFFFFF"/>
                    </a:solidFill>
                    <a:latin typeface="Arial" charset="0"/>
                  </a:rPr>
                  <a:t>Distribution d’amplitude en position :</a:t>
                </a:r>
                <a:endParaRPr lang="fr-FR" sz="2800" i="1" baseline="30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aphicFrame>
            <p:nvGraphicFramePr>
              <p:cNvPr id="12309" name="Object 139"/>
              <p:cNvGraphicFramePr>
                <a:graphicFrameLocks noChangeAspect="1"/>
              </p:cNvGraphicFramePr>
              <p:nvPr/>
            </p:nvGraphicFramePr>
            <p:xfrm>
              <a:off x="3696" y="1008"/>
              <a:ext cx="672" cy="3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25" name="Equation" r:id="rId14" imgW="1066337" imgH="545863" progId="Equation.3">
                      <p:embed/>
                    </p:oleObj>
                  </mc:Choice>
                  <mc:Fallback>
                    <p:oleObj name="Equation" r:id="rId14" imgW="1066337" imgH="545863" progId="Equation.3">
                      <p:embed/>
                      <p:pic>
                        <p:nvPicPr>
                          <p:cNvPr id="0" name="Object 1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96" y="1008"/>
                            <a:ext cx="672" cy="344"/>
                          </a:xfrm>
                          <a:prstGeom prst="rect">
                            <a:avLst/>
                          </a:prstGeom>
                          <a:solidFill>
                            <a:schemeClr val="folHlink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5203" name="Group 147"/>
          <p:cNvGrpSpPr>
            <a:grpSpLocks/>
          </p:cNvGrpSpPr>
          <p:nvPr/>
        </p:nvGrpSpPr>
        <p:grpSpPr bwMode="auto">
          <a:xfrm>
            <a:off x="3581400" y="1981200"/>
            <a:ext cx="5181600" cy="2438400"/>
            <a:chOff x="2256" y="1248"/>
            <a:chExt cx="3264" cy="1536"/>
          </a:xfrm>
        </p:grpSpPr>
        <p:pic>
          <p:nvPicPr>
            <p:cNvPr id="12302" name="Picture 44" descr="incertitud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6"/>
            <a:stretch>
              <a:fillRect/>
            </a:stretch>
          </p:blipFill>
          <p:spPr bwMode="auto">
            <a:xfrm>
              <a:off x="3792" y="1632"/>
              <a:ext cx="172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03" name="Group 145"/>
            <p:cNvGrpSpPr>
              <a:grpSpLocks/>
            </p:cNvGrpSpPr>
            <p:nvPr/>
          </p:nvGrpSpPr>
          <p:grpSpPr bwMode="auto">
            <a:xfrm>
              <a:off x="2256" y="1248"/>
              <a:ext cx="2952" cy="344"/>
              <a:chOff x="2256" y="1248"/>
              <a:chExt cx="2952" cy="344"/>
            </a:xfrm>
          </p:grpSpPr>
          <p:sp>
            <p:nvSpPr>
              <p:cNvPr id="12304" name="Text Box 68"/>
              <p:cNvSpPr txBox="1">
                <a:spLocks noChangeArrowheads="1"/>
              </p:cNvSpPr>
              <p:nvPr/>
            </p:nvSpPr>
            <p:spPr bwMode="auto">
              <a:xfrm>
                <a:off x="2256" y="1344"/>
                <a:ext cx="225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400">
                    <a:solidFill>
                      <a:srgbClr val="FFFFFF"/>
                    </a:solidFill>
                    <a:latin typeface="Arial" charset="0"/>
                  </a:rPr>
                  <a:t>Distribution d’amplitude en vecteur d’onde :</a:t>
                </a:r>
                <a:endParaRPr lang="fr-FR" sz="2800" i="1" baseline="30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aphicFrame>
            <p:nvGraphicFramePr>
              <p:cNvPr id="12305" name="Object 140"/>
              <p:cNvGraphicFramePr>
                <a:graphicFrameLocks noChangeAspect="1"/>
              </p:cNvGraphicFramePr>
              <p:nvPr/>
            </p:nvGraphicFramePr>
            <p:xfrm>
              <a:off x="4584" y="1248"/>
              <a:ext cx="624" cy="3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26" name="Equation" r:id="rId16" imgW="990170" imgH="545863" progId="Equation.3">
                      <p:embed/>
                    </p:oleObj>
                  </mc:Choice>
                  <mc:Fallback>
                    <p:oleObj name="Equation" r:id="rId16" imgW="990170" imgH="545863" progId="Equation.3">
                      <p:embed/>
                      <p:pic>
                        <p:nvPicPr>
                          <p:cNvPr id="0" name="Object 1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84" y="1248"/>
                            <a:ext cx="624" cy="344"/>
                          </a:xfrm>
                          <a:prstGeom prst="rect">
                            <a:avLst/>
                          </a:prstGeom>
                          <a:solidFill>
                            <a:schemeClr val="folHlink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45197" name="Object 141"/>
          <p:cNvGraphicFramePr>
            <a:graphicFrameLocks noChangeAspect="1"/>
          </p:cNvGraphicFramePr>
          <p:nvPr/>
        </p:nvGraphicFramePr>
        <p:xfrm>
          <a:off x="6084888" y="4797425"/>
          <a:ext cx="266382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Equation" r:id="rId18" imgW="1167893" imgH="482391" progId="Equation.3">
                  <p:embed/>
                </p:oleObj>
              </mc:Choice>
              <mc:Fallback>
                <p:oleObj name="Equation" r:id="rId18" imgW="1167893" imgH="482391" progId="Equation.3">
                  <p:embed/>
                  <p:pic>
                    <p:nvPicPr>
                      <p:cNvPr id="0" name="Object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797425"/>
                        <a:ext cx="2663825" cy="11017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204" name="Group 148"/>
          <p:cNvGrpSpPr>
            <a:grpSpLocks/>
          </p:cNvGrpSpPr>
          <p:nvPr/>
        </p:nvGrpSpPr>
        <p:grpSpPr bwMode="auto">
          <a:xfrm>
            <a:off x="3276600" y="4648200"/>
            <a:ext cx="2667000" cy="1181100"/>
            <a:chOff x="2064" y="2928"/>
            <a:chExt cx="1680" cy="744"/>
          </a:xfrm>
        </p:grpSpPr>
        <p:sp>
          <p:nvSpPr>
            <p:cNvPr id="12299" name="Text Box 128"/>
            <p:cNvSpPr txBox="1">
              <a:spLocks noChangeArrowheads="1"/>
            </p:cNvSpPr>
            <p:nvPr/>
          </p:nvSpPr>
          <p:spPr bwMode="auto">
            <a:xfrm>
              <a:off x="2112" y="2928"/>
              <a:ext cx="960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/>
              <a:r>
                <a:rPr lang="fr-FR" sz="1400">
                  <a:solidFill>
                    <a:srgbClr val="FFFFFF"/>
                  </a:solidFill>
                  <a:latin typeface="Arial" charset="0"/>
                </a:rPr>
                <a:t>Isométrie de la</a:t>
              </a:r>
            </a:p>
            <a:p>
              <a:pPr algn="ctr" eaLnBrk="1" hangingPunct="1"/>
              <a:r>
                <a:rPr lang="fr-FR" sz="1400">
                  <a:solidFill>
                    <a:srgbClr val="FFFFFF"/>
                  </a:solidFill>
                  <a:latin typeface="Arial" charset="0"/>
                </a:rPr>
                <a:t>Transformation</a:t>
              </a:r>
            </a:p>
            <a:p>
              <a:pPr algn="ctr" eaLnBrk="1" hangingPunct="1"/>
              <a:r>
                <a:rPr lang="fr-FR" sz="1400">
                  <a:solidFill>
                    <a:srgbClr val="FFFFFF"/>
                  </a:solidFill>
                  <a:latin typeface="Arial" charset="0"/>
                </a:rPr>
                <a:t>de Fourier :</a:t>
              </a:r>
              <a:endParaRPr lang="fr-FR" sz="2000" i="1" baseline="30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300" name="AutoShape 142"/>
            <p:cNvSpPr>
              <a:spLocks noChangeArrowheads="1"/>
            </p:cNvSpPr>
            <p:nvPr/>
          </p:nvSpPr>
          <p:spPr bwMode="auto">
            <a:xfrm>
              <a:off x="3360" y="3264"/>
              <a:ext cx="384" cy="19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2301" name="Object 143"/>
            <p:cNvGraphicFramePr>
              <a:graphicFrameLocks noChangeAspect="1"/>
            </p:cNvGraphicFramePr>
            <p:nvPr/>
          </p:nvGraphicFramePr>
          <p:xfrm>
            <a:off x="2064" y="3408"/>
            <a:ext cx="1080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8" name="Equation" r:id="rId20" imgW="1714500" imgH="419100" progId="Equation.3">
                    <p:embed/>
                  </p:oleObj>
                </mc:Choice>
                <mc:Fallback>
                  <p:oleObj name="Equation" r:id="rId20" imgW="1714500" imgH="419100" progId="Equation.3">
                    <p:embed/>
                    <p:pic>
                      <p:nvPicPr>
                        <p:cNvPr id="0" name="Object 1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3408"/>
                          <a:ext cx="1080" cy="264"/>
                        </a:xfrm>
                        <a:prstGeom prst="rect">
                          <a:avLst/>
                        </a:prstGeom>
                        <a:solidFill>
                          <a:schemeClr val="folHlink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1026"/>
          <p:cNvSpPr txBox="1">
            <a:spLocks noChangeArrowheads="1"/>
          </p:cNvSpPr>
          <p:nvPr/>
        </p:nvSpPr>
        <p:spPr bwMode="auto">
          <a:xfrm>
            <a:off x="2308225" y="457200"/>
            <a:ext cx="5173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LIAISONS CRISTALLINES</a:t>
            </a:r>
          </a:p>
        </p:txBody>
      </p:sp>
      <p:pic>
        <p:nvPicPr>
          <p:cNvPr id="113667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668" name="Rectangle 1028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13669" name="Group 1029"/>
          <p:cNvGrpSpPr>
            <a:grpSpLocks/>
          </p:cNvGrpSpPr>
          <p:nvPr/>
        </p:nvGrpSpPr>
        <p:grpSpPr bwMode="auto">
          <a:xfrm>
            <a:off x="0" y="1905000"/>
            <a:ext cx="2486025" cy="3581400"/>
            <a:chOff x="0" y="1200"/>
            <a:chExt cx="1566" cy="2256"/>
          </a:xfrm>
        </p:grpSpPr>
        <p:sp>
          <p:nvSpPr>
            <p:cNvPr id="113681" name="Rectangle 103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ATOMIQUE OU DE VAN DER WAALS</a:t>
              </a:r>
            </a:p>
          </p:txBody>
        </p:sp>
        <p:sp>
          <p:nvSpPr>
            <p:cNvPr id="113682" name="Rectangle 1031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IONIQUE OU HETEROPOLAIRE</a:t>
              </a:r>
            </a:p>
          </p:txBody>
        </p:sp>
        <p:sp>
          <p:nvSpPr>
            <p:cNvPr id="113683" name="Rectangle 103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7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COVALENTE OU HOMOPOLAIRE</a:t>
              </a:r>
            </a:p>
          </p:txBody>
        </p:sp>
        <p:sp>
          <p:nvSpPr>
            <p:cNvPr id="113684" name="Rectangle 1033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MONOATOMIQUES</a:t>
              </a:r>
            </a:p>
          </p:txBody>
        </p:sp>
        <p:sp>
          <p:nvSpPr>
            <p:cNvPr id="113685" name="Text Box 1034"/>
            <p:cNvSpPr txBox="1">
              <a:spLocks noChangeArrowheads="1"/>
            </p:cNvSpPr>
            <p:nvPr/>
          </p:nvSpPr>
          <p:spPr bwMode="auto">
            <a:xfrm>
              <a:off x="0" y="1200"/>
              <a:ext cx="15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Différents types de liaisons</a:t>
              </a:r>
            </a:p>
          </p:txBody>
        </p:sp>
        <p:sp>
          <p:nvSpPr>
            <p:cNvPr id="113686" name="Text Box 1035"/>
            <p:cNvSpPr txBox="1">
              <a:spLocks noChangeArrowheads="1"/>
            </p:cNvSpPr>
            <p:nvPr/>
          </p:nvSpPr>
          <p:spPr bwMode="auto">
            <a:xfrm>
              <a:off x="0" y="2352"/>
              <a:ext cx="6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Phonons</a:t>
              </a:r>
            </a:p>
          </p:txBody>
        </p:sp>
        <p:sp>
          <p:nvSpPr>
            <p:cNvPr id="113687" name="Rectangle 1036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DIATOMIQUES</a:t>
              </a:r>
            </a:p>
          </p:txBody>
        </p:sp>
        <p:sp>
          <p:nvSpPr>
            <p:cNvPr id="113688" name="Rectangle 1037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DE MODES</a:t>
              </a:r>
            </a:p>
          </p:txBody>
        </p:sp>
        <p:sp>
          <p:nvSpPr>
            <p:cNvPr id="113689" name="Rectangle 1038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20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METALLIQUE</a:t>
              </a:r>
            </a:p>
          </p:txBody>
        </p:sp>
        <p:sp>
          <p:nvSpPr>
            <p:cNvPr id="113690" name="Rectangle 1039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AUTRES LIAISONS</a:t>
              </a:r>
            </a:p>
          </p:txBody>
        </p:sp>
        <p:sp>
          <p:nvSpPr>
            <p:cNvPr id="113691" name="Rectangle 1040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31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</p:txBody>
        </p:sp>
      </p:grpSp>
      <p:sp>
        <p:nvSpPr>
          <p:cNvPr id="113670" name="Rectangle 104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243513"/>
            <a:ext cx="18288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CAPACITE CALORIFIQUE</a:t>
            </a:r>
          </a:p>
        </p:txBody>
      </p:sp>
      <p:sp>
        <p:nvSpPr>
          <p:cNvPr id="161811" name="Rectangle 1043"/>
          <p:cNvSpPr>
            <a:spLocks noChangeArrowheads="1"/>
          </p:cNvSpPr>
          <p:nvPr/>
        </p:nvSpPr>
        <p:spPr bwMode="auto">
          <a:xfrm>
            <a:off x="3124200" y="4648200"/>
            <a:ext cx="5638800" cy="8032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800" i="1">
                <a:solidFill>
                  <a:srgbClr val="FFFFFF"/>
                </a:solidFill>
                <a:latin typeface="Arial" charset="0"/>
              </a:rPr>
              <a:t>nombre quantique moyen d’un oscillateur :</a:t>
            </a:r>
          </a:p>
          <a:p>
            <a:pPr algn="ctr"/>
            <a:r>
              <a:rPr lang="fr-FR" sz="1800" i="1">
                <a:solidFill>
                  <a:srgbClr val="FFFFFF"/>
                </a:solidFill>
                <a:latin typeface="Arial" charset="0"/>
              </a:rPr>
              <a:t> n(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</a:rPr>
              <a:t>w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) = </a:t>
            </a:r>
            <a:r>
              <a:rPr lang="fr-FR" sz="2800" i="1">
                <a:solidFill>
                  <a:srgbClr val="FFFFFF"/>
                </a:solidFill>
                <a:latin typeface="Symbol" pitchFamily="18" charset="2"/>
              </a:rPr>
              <a:t>S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 p 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</a:rPr>
              <a:t>a</a:t>
            </a:r>
            <a:r>
              <a:rPr lang="fr-FR" sz="1800" i="1" baseline="-25000">
                <a:solidFill>
                  <a:srgbClr val="FFFFFF"/>
                </a:solidFill>
                <a:latin typeface="Arial" charset="0"/>
              </a:rPr>
              <a:t>p</a:t>
            </a:r>
            <a:r>
              <a:rPr lang="fr-FR" sz="2800" i="1">
                <a:solidFill>
                  <a:srgbClr val="FFFFFF"/>
                </a:solidFill>
                <a:latin typeface="Arial" charset="0"/>
              </a:rPr>
              <a:t> = … = 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1 / (exp(</a:t>
            </a:r>
            <a:r>
              <a:rPr lang="fr-FR" sz="1800" i="1">
                <a:solidFill>
                  <a:srgbClr val="FFFFFF"/>
                </a:solidFill>
                <a:latin typeface="Arial" charset="0"/>
                <a:cs typeface="Arial" charset="0"/>
              </a:rPr>
              <a:t>ħ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w</a:t>
            </a:r>
            <a:r>
              <a:rPr lang="fr-FR" sz="1800" i="1">
                <a:solidFill>
                  <a:srgbClr val="FFFFFF"/>
                </a:solidFill>
                <a:latin typeface="Arial" charset="0"/>
                <a:cs typeface="Arial" charset="0"/>
              </a:rPr>
              <a:t>/k</a:t>
            </a:r>
            <a:r>
              <a:rPr lang="fr-FR" sz="18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800" i="1">
                <a:solidFill>
                  <a:srgbClr val="FFFFFF"/>
                </a:solidFill>
                <a:latin typeface="Arial" charset="0"/>
                <a:cs typeface="Arial" charset="0"/>
              </a:rPr>
              <a:t>T)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 –1)</a:t>
            </a:r>
          </a:p>
        </p:txBody>
      </p:sp>
      <p:sp>
        <p:nvSpPr>
          <p:cNvPr id="113672" name="Rectangle 1047"/>
          <p:cNvSpPr>
            <a:spLocks noChangeArrowheads="1"/>
          </p:cNvSpPr>
          <p:nvPr/>
        </p:nvSpPr>
        <p:spPr bwMode="auto">
          <a:xfrm>
            <a:off x="5181600" y="1676400"/>
            <a:ext cx="1143000" cy="3762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800" i="1">
                <a:solidFill>
                  <a:srgbClr val="FFFFFF"/>
                </a:solidFill>
                <a:latin typeface="Arial" charset="0"/>
              </a:rPr>
              <a:t>n(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</a:rPr>
              <a:t>w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) ???</a:t>
            </a:r>
          </a:p>
        </p:txBody>
      </p:sp>
      <p:sp>
        <p:nvSpPr>
          <p:cNvPr id="161818" name="Rectangle 1050"/>
          <p:cNvSpPr>
            <a:spLocks noChangeArrowheads="1"/>
          </p:cNvSpPr>
          <p:nvPr/>
        </p:nvSpPr>
        <p:spPr bwMode="auto">
          <a:xfrm>
            <a:off x="2743200" y="2209800"/>
            <a:ext cx="61722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800" i="1" u="sng">
                <a:solidFill>
                  <a:srgbClr val="FFFFFF"/>
                </a:solidFill>
                <a:latin typeface="Arial" charset="0"/>
              </a:rPr>
              <a:t>Relation de Boltzmann</a:t>
            </a:r>
          </a:p>
          <a:p>
            <a:pPr algn="ctr"/>
            <a:r>
              <a:rPr lang="fr-FR" sz="1400" i="1">
                <a:solidFill>
                  <a:srgbClr val="FFFFFF"/>
                </a:solidFill>
                <a:latin typeface="Arial" charset="0"/>
              </a:rPr>
              <a:t>Le rapport entre le nombre d’oscillateurs dans l’état quantique p+1 et le nombre d’oscillateurs dans l’état quantique p est exp(- </a:t>
            </a:r>
            <a:r>
              <a:rPr lang="fr-FR" sz="1400" i="1">
                <a:solidFill>
                  <a:srgbClr val="FFFFFF"/>
                </a:solidFill>
                <a:latin typeface="Arial" charset="0"/>
                <a:cs typeface="Arial" charset="0"/>
              </a:rPr>
              <a:t>ħ</a:t>
            </a:r>
            <a:r>
              <a:rPr lang="fr-FR" sz="14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w</a:t>
            </a:r>
            <a:r>
              <a:rPr lang="fr-FR" sz="1400" i="1">
                <a:solidFill>
                  <a:srgbClr val="FFFFFF"/>
                </a:solidFill>
                <a:latin typeface="Arial" charset="0"/>
                <a:cs typeface="Arial" charset="0"/>
              </a:rPr>
              <a:t>/k</a:t>
            </a:r>
            <a:r>
              <a:rPr lang="fr-FR" sz="14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400" i="1">
                <a:solidFill>
                  <a:srgbClr val="FFFFFF"/>
                </a:solidFill>
                <a:latin typeface="Arial" charset="0"/>
                <a:cs typeface="Arial" charset="0"/>
              </a:rPr>
              <a:t>T)</a:t>
            </a:r>
          </a:p>
        </p:txBody>
      </p:sp>
      <p:sp>
        <p:nvSpPr>
          <p:cNvPr id="161819" name="Rectangle 1051"/>
          <p:cNvSpPr>
            <a:spLocks noChangeArrowheads="1"/>
          </p:cNvSpPr>
          <p:nvPr/>
        </p:nvSpPr>
        <p:spPr bwMode="auto">
          <a:xfrm>
            <a:off x="2819400" y="3733800"/>
            <a:ext cx="5802313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800" i="1">
                <a:solidFill>
                  <a:srgbClr val="FFFFFF"/>
                </a:solidFill>
                <a:latin typeface="Arial" charset="0"/>
              </a:rPr>
              <a:t>nombre relatif d’oscillateurs dans l’état p :</a:t>
            </a:r>
          </a:p>
          <a:p>
            <a:pPr algn="ctr"/>
            <a:r>
              <a:rPr lang="fr-FR" sz="1800" i="1">
                <a:solidFill>
                  <a:srgbClr val="FFFFFF"/>
                </a:solidFill>
                <a:latin typeface="Symbol" pitchFamily="18" charset="2"/>
              </a:rPr>
              <a:t>a</a:t>
            </a:r>
            <a:r>
              <a:rPr lang="fr-FR" sz="1800" i="1" baseline="-25000">
                <a:solidFill>
                  <a:srgbClr val="FFFFFF"/>
                </a:solidFill>
                <a:latin typeface="Arial" charset="0"/>
              </a:rPr>
              <a:t>p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 = exp(-p</a:t>
            </a:r>
            <a:r>
              <a:rPr lang="fr-FR" sz="1800" i="1">
                <a:solidFill>
                  <a:srgbClr val="FFFFFF"/>
                </a:solidFill>
                <a:latin typeface="Arial" charset="0"/>
                <a:cs typeface="Arial" charset="0"/>
              </a:rPr>
              <a:t>ħ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w</a:t>
            </a:r>
            <a:r>
              <a:rPr lang="fr-FR" sz="1800" i="1">
                <a:solidFill>
                  <a:srgbClr val="FFFFFF"/>
                </a:solidFill>
                <a:latin typeface="Arial" charset="0"/>
                <a:cs typeface="Arial" charset="0"/>
              </a:rPr>
              <a:t>/k</a:t>
            </a:r>
            <a:r>
              <a:rPr lang="fr-FR" sz="18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800" i="1">
                <a:solidFill>
                  <a:srgbClr val="FFFFFF"/>
                </a:solidFill>
                <a:latin typeface="Arial" charset="0"/>
                <a:cs typeface="Arial" charset="0"/>
              </a:rPr>
              <a:t>T)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 / </a:t>
            </a:r>
            <a:r>
              <a:rPr lang="fr-FR" sz="2800" i="1">
                <a:solidFill>
                  <a:srgbClr val="FFFFFF"/>
                </a:solidFill>
                <a:latin typeface="Symbol" pitchFamily="18" charset="2"/>
              </a:rPr>
              <a:t>S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exp(-q</a:t>
            </a:r>
            <a:r>
              <a:rPr lang="fr-FR" sz="1800" i="1">
                <a:solidFill>
                  <a:srgbClr val="FFFFFF"/>
                </a:solidFill>
                <a:latin typeface="Arial" charset="0"/>
                <a:cs typeface="Arial" charset="0"/>
              </a:rPr>
              <a:t>ħ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w</a:t>
            </a:r>
            <a:r>
              <a:rPr lang="fr-FR" sz="1800" i="1">
                <a:solidFill>
                  <a:srgbClr val="FFFFFF"/>
                </a:solidFill>
                <a:latin typeface="Arial" charset="0"/>
                <a:cs typeface="Arial" charset="0"/>
              </a:rPr>
              <a:t>/k</a:t>
            </a:r>
            <a:r>
              <a:rPr lang="fr-FR" sz="18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800" i="1">
                <a:solidFill>
                  <a:srgbClr val="FFFFFF"/>
                </a:solidFill>
                <a:latin typeface="Arial" charset="0"/>
                <a:cs typeface="Arial" charset="0"/>
              </a:rPr>
              <a:t>T)</a:t>
            </a:r>
          </a:p>
        </p:txBody>
      </p:sp>
      <p:grpSp>
        <p:nvGrpSpPr>
          <p:cNvPr id="161822" name="Group 1054"/>
          <p:cNvGrpSpPr>
            <a:grpSpLocks/>
          </p:cNvGrpSpPr>
          <p:nvPr/>
        </p:nvGrpSpPr>
        <p:grpSpPr bwMode="auto">
          <a:xfrm>
            <a:off x="2667000" y="2971800"/>
            <a:ext cx="6248400" cy="681038"/>
            <a:chOff x="1680" y="1872"/>
            <a:chExt cx="3936" cy="429"/>
          </a:xfrm>
        </p:grpSpPr>
        <p:sp>
          <p:nvSpPr>
            <p:cNvPr id="113679" name="Line 1052"/>
            <p:cNvSpPr>
              <a:spLocks noChangeShapeType="1"/>
            </p:cNvSpPr>
            <p:nvPr/>
          </p:nvSpPr>
          <p:spPr bwMode="auto">
            <a:xfrm flipV="1">
              <a:off x="4464" y="1872"/>
              <a:ext cx="384" cy="19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680" name="Rectangle 1053"/>
            <p:cNvSpPr>
              <a:spLocks noChangeArrowheads="1"/>
            </p:cNvSpPr>
            <p:nvPr/>
          </p:nvSpPr>
          <p:spPr bwMode="auto">
            <a:xfrm>
              <a:off x="1680" y="2064"/>
              <a:ext cx="3936" cy="23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sz="18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ħ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w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 : saut d’énergie entre deux états quantiques successifs</a:t>
              </a:r>
            </a:p>
          </p:txBody>
        </p:sp>
      </p:grpSp>
      <p:grpSp>
        <p:nvGrpSpPr>
          <p:cNvPr id="161825" name="Group 1057"/>
          <p:cNvGrpSpPr>
            <a:grpSpLocks/>
          </p:cNvGrpSpPr>
          <p:nvPr/>
        </p:nvGrpSpPr>
        <p:grpSpPr bwMode="auto">
          <a:xfrm>
            <a:off x="4648200" y="5410200"/>
            <a:ext cx="2393950" cy="595313"/>
            <a:chOff x="2928" y="3408"/>
            <a:chExt cx="1508" cy="375"/>
          </a:xfrm>
        </p:grpSpPr>
        <p:sp>
          <p:nvSpPr>
            <p:cNvPr id="113677" name="Line 1055"/>
            <p:cNvSpPr>
              <a:spLocks noChangeShapeType="1"/>
            </p:cNvSpPr>
            <p:nvPr/>
          </p:nvSpPr>
          <p:spPr bwMode="auto">
            <a:xfrm flipV="1">
              <a:off x="4080" y="3408"/>
              <a:ext cx="240" cy="14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678" name="Rectangle 1056"/>
            <p:cNvSpPr>
              <a:spLocks noChangeArrowheads="1"/>
            </p:cNvSpPr>
            <p:nvPr/>
          </p:nvSpPr>
          <p:spPr bwMode="auto">
            <a:xfrm>
              <a:off x="2928" y="3552"/>
              <a:ext cx="1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Distribution de Planck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11" grpId="0" animBg="1" autoUpdateAnimBg="0"/>
      <p:bldP spid="161818" grpId="0" autoUpdateAnimBg="0"/>
      <p:bldP spid="161819" grpId="0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2308225" y="457200"/>
            <a:ext cx="5173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LIAISONS CRISTALLINES</a:t>
            </a: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14693" name="Group 5"/>
          <p:cNvGrpSpPr>
            <a:grpSpLocks/>
          </p:cNvGrpSpPr>
          <p:nvPr/>
        </p:nvGrpSpPr>
        <p:grpSpPr bwMode="auto">
          <a:xfrm>
            <a:off x="0" y="1905000"/>
            <a:ext cx="2486025" cy="3581400"/>
            <a:chOff x="0" y="1200"/>
            <a:chExt cx="1566" cy="2256"/>
          </a:xfrm>
        </p:grpSpPr>
        <p:sp>
          <p:nvSpPr>
            <p:cNvPr id="114704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ATOMIQUE OU DE VAN DER WAALS</a:t>
              </a:r>
            </a:p>
          </p:txBody>
        </p:sp>
        <p:sp>
          <p:nvSpPr>
            <p:cNvPr id="114705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IONIQUE OU HETEROPOLAIRE</a:t>
              </a:r>
            </a:p>
          </p:txBody>
        </p:sp>
        <p:sp>
          <p:nvSpPr>
            <p:cNvPr id="114706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7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COVALENTE OU HOMOPOLAIRE</a:t>
              </a:r>
            </a:p>
          </p:txBody>
        </p:sp>
        <p:sp>
          <p:nvSpPr>
            <p:cNvPr id="114707" name="Rectangle 9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MONOATOMIQUES</a:t>
              </a:r>
            </a:p>
          </p:txBody>
        </p:sp>
        <p:sp>
          <p:nvSpPr>
            <p:cNvPr id="114708" name="Text Box 10"/>
            <p:cNvSpPr txBox="1">
              <a:spLocks noChangeArrowheads="1"/>
            </p:cNvSpPr>
            <p:nvPr/>
          </p:nvSpPr>
          <p:spPr bwMode="auto">
            <a:xfrm>
              <a:off x="0" y="1200"/>
              <a:ext cx="15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Différents types de liaisons</a:t>
              </a:r>
            </a:p>
          </p:txBody>
        </p:sp>
        <p:sp>
          <p:nvSpPr>
            <p:cNvPr id="114709" name="Text Box 11"/>
            <p:cNvSpPr txBox="1">
              <a:spLocks noChangeArrowheads="1"/>
            </p:cNvSpPr>
            <p:nvPr/>
          </p:nvSpPr>
          <p:spPr bwMode="auto">
            <a:xfrm>
              <a:off x="0" y="2352"/>
              <a:ext cx="6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Phonons</a:t>
              </a:r>
            </a:p>
          </p:txBody>
        </p:sp>
        <p:sp>
          <p:nvSpPr>
            <p:cNvPr id="114710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DIATOMIQUES</a:t>
              </a:r>
            </a:p>
          </p:txBody>
        </p:sp>
        <p:sp>
          <p:nvSpPr>
            <p:cNvPr id="114711" name="Rectangle 13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DE MODES</a:t>
              </a:r>
            </a:p>
          </p:txBody>
        </p:sp>
        <p:sp>
          <p:nvSpPr>
            <p:cNvPr id="114712" name="Rectangle 14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20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METALLIQUE</a:t>
              </a:r>
            </a:p>
          </p:txBody>
        </p:sp>
        <p:sp>
          <p:nvSpPr>
            <p:cNvPr id="114713" name="Rectangle 15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AUTRES LIAISONS</a:t>
              </a:r>
            </a:p>
          </p:txBody>
        </p:sp>
        <p:sp>
          <p:nvSpPr>
            <p:cNvPr id="114714" name="Rectangle 16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31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</p:txBody>
        </p:sp>
      </p:grpSp>
      <p:sp>
        <p:nvSpPr>
          <p:cNvPr id="114694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243513"/>
            <a:ext cx="18288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CAPACITE CALORIFIQUE</a:t>
            </a:r>
          </a:p>
        </p:txBody>
      </p:sp>
      <p:sp>
        <p:nvSpPr>
          <p:cNvPr id="160803" name="Rectangle 35"/>
          <p:cNvSpPr>
            <a:spLocks noChangeArrowheads="1"/>
          </p:cNvSpPr>
          <p:nvPr/>
        </p:nvSpPr>
        <p:spPr bwMode="auto">
          <a:xfrm>
            <a:off x="2895600" y="2895600"/>
            <a:ext cx="594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800" i="1" u="sng">
                <a:solidFill>
                  <a:srgbClr val="FFFFFF"/>
                </a:solidFill>
                <a:latin typeface="Arial" charset="0"/>
              </a:rPr>
              <a:t>Modèle d’Einstein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 : D(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</a:rPr>
              <a:t>w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) =N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</a:rPr>
              <a:t>d</a:t>
            </a:r>
            <a:r>
              <a:rPr lang="fr-FR" sz="1800" i="1" baseline="-25000">
                <a:solidFill>
                  <a:srgbClr val="FFFFFF"/>
                </a:solidFill>
                <a:latin typeface="Symbol" pitchFamily="18" charset="2"/>
              </a:rPr>
              <a:t>w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</a:rPr>
              <a:t> </a:t>
            </a:r>
            <a:r>
              <a:rPr lang="fr-FR" sz="1400" i="1">
                <a:solidFill>
                  <a:srgbClr val="FFFFFF"/>
                </a:solidFill>
                <a:latin typeface="Arial" charset="0"/>
              </a:rPr>
              <a:t>(un seul mode </a:t>
            </a:r>
            <a:r>
              <a:rPr lang="fr-FR" sz="1400" i="1">
                <a:solidFill>
                  <a:srgbClr val="FFFFFF"/>
                </a:solidFill>
                <a:latin typeface="Symbol" pitchFamily="18" charset="2"/>
              </a:rPr>
              <a:t>w</a:t>
            </a:r>
            <a:r>
              <a:rPr lang="fr-FR" sz="1400" i="1">
                <a:solidFill>
                  <a:srgbClr val="FFFFFF"/>
                </a:solidFill>
                <a:latin typeface="Arial" charset="0"/>
              </a:rPr>
              <a:t> possible)</a:t>
            </a:r>
          </a:p>
        </p:txBody>
      </p:sp>
      <p:sp>
        <p:nvSpPr>
          <p:cNvPr id="160801" name="Rectangle 33"/>
          <p:cNvSpPr>
            <a:spLocks noChangeArrowheads="1"/>
          </p:cNvSpPr>
          <p:nvPr/>
        </p:nvSpPr>
        <p:spPr bwMode="auto">
          <a:xfrm>
            <a:off x="5105400" y="2286000"/>
            <a:ext cx="1143000" cy="3762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800" i="1">
                <a:solidFill>
                  <a:srgbClr val="FFFFFF"/>
                </a:solidFill>
                <a:latin typeface="Arial" charset="0"/>
              </a:rPr>
              <a:t>D(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</a:rPr>
              <a:t>w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) ???</a:t>
            </a:r>
          </a:p>
        </p:txBody>
      </p:sp>
      <p:grpSp>
        <p:nvGrpSpPr>
          <p:cNvPr id="114697" name="Group 44"/>
          <p:cNvGrpSpPr>
            <a:grpSpLocks/>
          </p:cNvGrpSpPr>
          <p:nvPr/>
        </p:nvGrpSpPr>
        <p:grpSpPr bwMode="auto">
          <a:xfrm>
            <a:off x="2895600" y="1676400"/>
            <a:ext cx="5867400" cy="609600"/>
            <a:chOff x="1872" y="1008"/>
            <a:chExt cx="3696" cy="384"/>
          </a:xfrm>
        </p:grpSpPr>
        <p:sp>
          <p:nvSpPr>
            <p:cNvPr id="114702" name="Rectangle 39"/>
            <p:cNvSpPr>
              <a:spLocks noChangeArrowheads="1"/>
            </p:cNvSpPr>
            <p:nvPr/>
          </p:nvSpPr>
          <p:spPr bwMode="auto">
            <a:xfrm>
              <a:off x="1872" y="1056"/>
              <a:ext cx="36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C</a:t>
              </a:r>
              <a:r>
                <a:rPr lang="fr-FR" sz="1800" i="1" baseline="-25000">
                  <a:solidFill>
                    <a:srgbClr val="FFFFFF"/>
                  </a:solidFill>
                  <a:latin typeface="Arial" charset="0"/>
                </a:rPr>
                <a:t>v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= 3k</a:t>
              </a:r>
              <a:r>
                <a:rPr lang="fr-FR" sz="1800" i="1" baseline="-25000">
                  <a:solidFill>
                    <a:srgbClr val="FFFFFF"/>
                  </a:solidFill>
                  <a:latin typeface="Arial" charset="0"/>
                </a:rPr>
                <a:t>B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   ( 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t</a:t>
              </a:r>
              <a:r>
                <a:rPr lang="fr-FR" sz="1800" i="1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e</a:t>
              </a:r>
              <a:r>
                <a:rPr lang="fr-FR" sz="1800" i="1" baseline="30000">
                  <a:solidFill>
                    <a:srgbClr val="FFFFFF"/>
                  </a:solidFill>
                  <a:latin typeface="Symbol" pitchFamily="18" charset="2"/>
                </a:rPr>
                <a:t>t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/ (e</a:t>
              </a:r>
              <a:r>
                <a:rPr lang="fr-FR" sz="1800" i="1" baseline="30000">
                  <a:solidFill>
                    <a:srgbClr val="FFFFFF"/>
                  </a:solidFill>
                  <a:latin typeface="Symbol" pitchFamily="18" charset="2"/>
                </a:rPr>
                <a:t>t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-1)</a:t>
              </a:r>
              <a:r>
                <a:rPr lang="fr-FR" sz="1800" i="1" baseline="30000">
                  <a:solidFill>
                    <a:srgbClr val="FFFFFF"/>
                  </a:solidFill>
                  <a:latin typeface="Symbol" pitchFamily="18" charset="2"/>
                </a:rPr>
                <a:t>2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) D(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w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) d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w	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 avec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 t = 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ħ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w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/k</a:t>
              </a:r>
              <a:r>
                <a:rPr lang="fr-FR" sz="18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B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114703" name="Freeform 43"/>
            <p:cNvSpPr>
              <a:spLocks/>
            </p:cNvSpPr>
            <p:nvPr/>
          </p:nvSpPr>
          <p:spPr bwMode="auto">
            <a:xfrm>
              <a:off x="2496" y="1008"/>
              <a:ext cx="192" cy="384"/>
            </a:xfrm>
            <a:custGeom>
              <a:avLst/>
              <a:gdLst>
                <a:gd name="T0" fmla="*/ 192 w 192"/>
                <a:gd name="T1" fmla="*/ 0 h 384"/>
                <a:gd name="T2" fmla="*/ 96 w 192"/>
                <a:gd name="T3" fmla="*/ 48 h 384"/>
                <a:gd name="T4" fmla="*/ 96 w 192"/>
                <a:gd name="T5" fmla="*/ 288 h 384"/>
                <a:gd name="T6" fmla="*/ 0 w 192"/>
                <a:gd name="T7" fmla="*/ 384 h 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384">
                  <a:moveTo>
                    <a:pt x="192" y="0"/>
                  </a:moveTo>
                  <a:cubicBezTo>
                    <a:pt x="152" y="0"/>
                    <a:pt x="112" y="0"/>
                    <a:pt x="96" y="48"/>
                  </a:cubicBezTo>
                  <a:cubicBezTo>
                    <a:pt x="80" y="96"/>
                    <a:pt x="112" y="232"/>
                    <a:pt x="96" y="288"/>
                  </a:cubicBezTo>
                  <a:cubicBezTo>
                    <a:pt x="80" y="344"/>
                    <a:pt x="16" y="368"/>
                    <a:pt x="0" y="384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60818" name="Group 50"/>
          <p:cNvGrpSpPr>
            <a:grpSpLocks/>
          </p:cNvGrpSpPr>
          <p:nvPr/>
        </p:nvGrpSpPr>
        <p:grpSpPr bwMode="auto">
          <a:xfrm>
            <a:off x="3505200" y="3429000"/>
            <a:ext cx="4724400" cy="909638"/>
            <a:chOff x="2208" y="2160"/>
            <a:chExt cx="2976" cy="573"/>
          </a:xfrm>
        </p:grpSpPr>
        <p:sp>
          <p:nvSpPr>
            <p:cNvPr id="114700" name="AutoShape 45"/>
            <p:cNvSpPr>
              <a:spLocks noChangeArrowheads="1"/>
            </p:cNvSpPr>
            <p:nvPr/>
          </p:nvSpPr>
          <p:spPr bwMode="auto">
            <a:xfrm>
              <a:off x="3504" y="2160"/>
              <a:ext cx="144" cy="24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701" name="Rectangle 47"/>
            <p:cNvSpPr>
              <a:spLocks noChangeArrowheads="1"/>
            </p:cNvSpPr>
            <p:nvPr/>
          </p:nvSpPr>
          <p:spPr bwMode="auto">
            <a:xfrm>
              <a:off x="2208" y="2496"/>
              <a:ext cx="2976" cy="23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C</a:t>
              </a:r>
              <a:r>
                <a:rPr lang="fr-FR" sz="1800" i="1" baseline="-25000">
                  <a:solidFill>
                    <a:srgbClr val="FFFFFF"/>
                  </a:solidFill>
                  <a:latin typeface="Arial" charset="0"/>
                </a:rPr>
                <a:t>v 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= 3Nk</a:t>
              </a:r>
              <a:r>
                <a:rPr lang="fr-FR" sz="1800" i="1" baseline="-25000">
                  <a:solidFill>
                    <a:srgbClr val="FFFFFF"/>
                  </a:solidFill>
                  <a:latin typeface="Arial" charset="0"/>
                </a:rPr>
                <a:t>B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t</a:t>
              </a:r>
              <a:r>
                <a:rPr lang="fr-FR" sz="1800" i="1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e</a:t>
              </a:r>
              <a:r>
                <a:rPr lang="fr-FR" sz="1800" i="1" baseline="30000">
                  <a:solidFill>
                    <a:srgbClr val="FFFFFF"/>
                  </a:solidFill>
                  <a:latin typeface="Symbol" pitchFamily="18" charset="2"/>
                </a:rPr>
                <a:t>t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/ (e</a:t>
              </a:r>
              <a:r>
                <a:rPr lang="fr-FR" sz="1800" i="1" baseline="30000">
                  <a:solidFill>
                    <a:srgbClr val="FFFFFF"/>
                  </a:solidFill>
                  <a:latin typeface="Symbol" pitchFamily="18" charset="2"/>
                </a:rPr>
                <a:t>t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-1)</a:t>
              </a:r>
              <a:r>
                <a:rPr lang="fr-FR" sz="1800" i="1" baseline="30000">
                  <a:solidFill>
                    <a:srgbClr val="FFFFFF"/>
                  </a:solidFill>
                  <a:latin typeface="Symbol" pitchFamily="18" charset="2"/>
                </a:rPr>
                <a:t>2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	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 avec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 t = 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ħ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w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/k</a:t>
              </a:r>
              <a:r>
                <a:rPr lang="fr-FR" sz="18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B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</p:grpSp>
      <p:sp>
        <p:nvSpPr>
          <p:cNvPr id="160817" name="Rectangle 49"/>
          <p:cNvSpPr>
            <a:spLocks noChangeArrowheads="1"/>
          </p:cNvSpPr>
          <p:nvPr/>
        </p:nvSpPr>
        <p:spPr bwMode="auto">
          <a:xfrm>
            <a:off x="2667000" y="46482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800" i="1">
                <a:solidFill>
                  <a:srgbClr val="FFFFFF"/>
                </a:solidFill>
                <a:latin typeface="Arial" charset="0"/>
              </a:rPr>
              <a:t>Plutôt valable à haute température (règle de Dulong et Petit)</a:t>
            </a:r>
          </a:p>
          <a:p>
            <a:pPr algn="ctr"/>
            <a:r>
              <a:rPr lang="fr-FR" sz="1800" i="1">
                <a:solidFill>
                  <a:srgbClr val="FFFFFF"/>
                </a:solidFill>
                <a:latin typeface="Arial" charset="0"/>
              </a:rPr>
              <a:t>C</a:t>
            </a:r>
            <a:r>
              <a:rPr lang="fr-FR" sz="1800" i="1" baseline="-25000">
                <a:solidFill>
                  <a:srgbClr val="FFFFFF"/>
                </a:solidFill>
                <a:latin typeface="Arial" charset="0"/>
              </a:rPr>
              <a:t>v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 = 3Nk</a:t>
            </a:r>
            <a:r>
              <a:rPr lang="fr-FR" sz="1800" i="1" baseline="-25000">
                <a:solidFill>
                  <a:srgbClr val="FFFFFF"/>
                </a:solidFill>
                <a:latin typeface="Arial" charset="0"/>
              </a:rPr>
              <a:t>B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 </a:t>
            </a:r>
            <a:endParaRPr lang="fr-FR" sz="1400" i="1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0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0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03" grpId="0" autoUpdateAnimBg="0"/>
      <p:bldP spid="160801" grpId="0" animBg="1" autoUpdateAnimBg="0"/>
      <p:bldP spid="160817" grpId="0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1026"/>
          <p:cNvSpPr txBox="1">
            <a:spLocks noChangeArrowheads="1"/>
          </p:cNvSpPr>
          <p:nvPr/>
        </p:nvSpPr>
        <p:spPr bwMode="auto">
          <a:xfrm>
            <a:off x="2308225" y="457200"/>
            <a:ext cx="5173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LIAISONS CRISTALLINES</a:t>
            </a:r>
          </a:p>
        </p:txBody>
      </p:sp>
      <p:pic>
        <p:nvPicPr>
          <p:cNvPr id="115715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716" name="Rectangle 1028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15717" name="Group 1029"/>
          <p:cNvGrpSpPr>
            <a:grpSpLocks/>
          </p:cNvGrpSpPr>
          <p:nvPr/>
        </p:nvGrpSpPr>
        <p:grpSpPr bwMode="auto">
          <a:xfrm>
            <a:off x="0" y="1905000"/>
            <a:ext cx="2486025" cy="3581400"/>
            <a:chOff x="0" y="1200"/>
            <a:chExt cx="1566" cy="2256"/>
          </a:xfrm>
        </p:grpSpPr>
        <p:sp>
          <p:nvSpPr>
            <p:cNvPr id="115740" name="Rectangle 103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ATOMIQUE OU DE VAN DER WAALS</a:t>
              </a:r>
            </a:p>
          </p:txBody>
        </p:sp>
        <p:sp>
          <p:nvSpPr>
            <p:cNvPr id="115741" name="Rectangle 1031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IONIQUE OU HETEROPOLAIRE</a:t>
              </a:r>
            </a:p>
          </p:txBody>
        </p:sp>
        <p:sp>
          <p:nvSpPr>
            <p:cNvPr id="115742" name="Rectangle 103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7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COVALENTE OU HOMOPOLAIRE</a:t>
              </a:r>
            </a:p>
          </p:txBody>
        </p:sp>
        <p:sp>
          <p:nvSpPr>
            <p:cNvPr id="115743" name="Rectangle 1033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MONOATOMIQUES</a:t>
              </a:r>
            </a:p>
          </p:txBody>
        </p:sp>
        <p:sp>
          <p:nvSpPr>
            <p:cNvPr id="115744" name="Text Box 1034"/>
            <p:cNvSpPr txBox="1">
              <a:spLocks noChangeArrowheads="1"/>
            </p:cNvSpPr>
            <p:nvPr/>
          </p:nvSpPr>
          <p:spPr bwMode="auto">
            <a:xfrm>
              <a:off x="0" y="1200"/>
              <a:ext cx="15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Différents types de liaisons</a:t>
              </a:r>
            </a:p>
          </p:txBody>
        </p:sp>
        <p:sp>
          <p:nvSpPr>
            <p:cNvPr id="115745" name="Text Box 1035"/>
            <p:cNvSpPr txBox="1">
              <a:spLocks noChangeArrowheads="1"/>
            </p:cNvSpPr>
            <p:nvPr/>
          </p:nvSpPr>
          <p:spPr bwMode="auto">
            <a:xfrm>
              <a:off x="0" y="2352"/>
              <a:ext cx="6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Phonons</a:t>
              </a:r>
            </a:p>
          </p:txBody>
        </p:sp>
        <p:sp>
          <p:nvSpPr>
            <p:cNvPr id="115746" name="Rectangle 1036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DIATOMIQUES</a:t>
              </a:r>
            </a:p>
          </p:txBody>
        </p:sp>
        <p:sp>
          <p:nvSpPr>
            <p:cNvPr id="115747" name="Rectangle 1037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DE MODES</a:t>
              </a:r>
            </a:p>
          </p:txBody>
        </p:sp>
        <p:sp>
          <p:nvSpPr>
            <p:cNvPr id="115748" name="Rectangle 1038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20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METALLIQUE</a:t>
              </a:r>
            </a:p>
          </p:txBody>
        </p:sp>
        <p:sp>
          <p:nvSpPr>
            <p:cNvPr id="115749" name="Rectangle 1039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AUTRES LIAISONS</a:t>
              </a:r>
            </a:p>
          </p:txBody>
        </p:sp>
        <p:sp>
          <p:nvSpPr>
            <p:cNvPr id="115750" name="Rectangle 1040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31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</p:txBody>
        </p:sp>
      </p:grpSp>
      <p:sp>
        <p:nvSpPr>
          <p:cNvPr id="115718" name="Rectangle 104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243513"/>
            <a:ext cx="18288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CAPACITE CALORIFIQUE</a:t>
            </a:r>
          </a:p>
        </p:txBody>
      </p:sp>
      <p:sp>
        <p:nvSpPr>
          <p:cNvPr id="162836" name="Rectangle 1044"/>
          <p:cNvSpPr>
            <a:spLocks noChangeArrowheads="1"/>
          </p:cNvSpPr>
          <p:nvPr/>
        </p:nvSpPr>
        <p:spPr bwMode="auto">
          <a:xfrm>
            <a:off x="2667000" y="2819400"/>
            <a:ext cx="624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800" i="1" u="sng">
                <a:solidFill>
                  <a:srgbClr val="FFFFFF"/>
                </a:solidFill>
                <a:latin typeface="Arial" charset="0"/>
              </a:rPr>
              <a:t>Modèle de Debye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 D(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</a:rPr>
              <a:t>w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) = V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</a:rPr>
              <a:t>w</a:t>
            </a:r>
            <a:r>
              <a:rPr lang="fr-FR" sz="1800" i="1" baseline="30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 / 2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</a:rPr>
              <a:t>p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v</a:t>
            </a:r>
            <a:r>
              <a:rPr lang="fr-FR" sz="1800" i="1" baseline="30000">
                <a:solidFill>
                  <a:srgbClr val="FFFFFF"/>
                </a:solidFill>
                <a:latin typeface="Arial" charset="0"/>
              </a:rPr>
              <a:t>3 </a:t>
            </a:r>
            <a:r>
              <a:rPr lang="fr-FR" sz="1400" i="1">
                <a:solidFill>
                  <a:srgbClr val="FFFFFF"/>
                </a:solidFill>
                <a:latin typeface="Arial" charset="0"/>
              </a:rPr>
              <a:t>(courbe de dispersion </a:t>
            </a:r>
            <a:r>
              <a:rPr lang="fr-FR" sz="1400" i="1">
                <a:solidFill>
                  <a:srgbClr val="FFFFFF"/>
                </a:solidFill>
                <a:latin typeface="Symbol" pitchFamily="18" charset="2"/>
              </a:rPr>
              <a:t>w</a:t>
            </a:r>
            <a:r>
              <a:rPr lang="fr-FR" sz="1400" i="1">
                <a:solidFill>
                  <a:srgbClr val="FFFFFF"/>
                </a:solidFill>
                <a:latin typeface="Arial" charset="0"/>
              </a:rPr>
              <a:t>=vk)</a:t>
            </a:r>
          </a:p>
        </p:txBody>
      </p:sp>
      <p:sp>
        <p:nvSpPr>
          <p:cNvPr id="162838" name="Rectangle 1046"/>
          <p:cNvSpPr>
            <a:spLocks noChangeArrowheads="1"/>
          </p:cNvSpPr>
          <p:nvPr/>
        </p:nvSpPr>
        <p:spPr bwMode="auto">
          <a:xfrm>
            <a:off x="5105400" y="2286000"/>
            <a:ext cx="1143000" cy="3762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800" i="1">
                <a:solidFill>
                  <a:srgbClr val="FFFFFF"/>
                </a:solidFill>
                <a:latin typeface="Arial" charset="0"/>
              </a:rPr>
              <a:t>D(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</a:rPr>
              <a:t>w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) ???</a:t>
            </a:r>
          </a:p>
        </p:txBody>
      </p:sp>
      <p:grpSp>
        <p:nvGrpSpPr>
          <p:cNvPr id="115721" name="Group 1047"/>
          <p:cNvGrpSpPr>
            <a:grpSpLocks/>
          </p:cNvGrpSpPr>
          <p:nvPr/>
        </p:nvGrpSpPr>
        <p:grpSpPr bwMode="auto">
          <a:xfrm>
            <a:off x="2895600" y="1676400"/>
            <a:ext cx="5867400" cy="609600"/>
            <a:chOff x="1872" y="1008"/>
            <a:chExt cx="3696" cy="384"/>
          </a:xfrm>
        </p:grpSpPr>
        <p:sp>
          <p:nvSpPr>
            <p:cNvPr id="115738" name="Rectangle 1048"/>
            <p:cNvSpPr>
              <a:spLocks noChangeArrowheads="1"/>
            </p:cNvSpPr>
            <p:nvPr/>
          </p:nvSpPr>
          <p:spPr bwMode="auto">
            <a:xfrm>
              <a:off x="1872" y="1056"/>
              <a:ext cx="36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C</a:t>
              </a:r>
              <a:r>
                <a:rPr lang="fr-FR" sz="1800" i="1" baseline="-25000">
                  <a:solidFill>
                    <a:srgbClr val="FFFFFF"/>
                  </a:solidFill>
                  <a:latin typeface="Arial" charset="0"/>
                </a:rPr>
                <a:t>v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= 3k</a:t>
              </a:r>
              <a:r>
                <a:rPr lang="fr-FR" sz="1800" i="1" baseline="-25000">
                  <a:solidFill>
                    <a:srgbClr val="FFFFFF"/>
                  </a:solidFill>
                  <a:latin typeface="Arial" charset="0"/>
                </a:rPr>
                <a:t>B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   ( 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t</a:t>
              </a:r>
              <a:r>
                <a:rPr lang="fr-FR" sz="1800" i="1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e</a:t>
              </a:r>
              <a:r>
                <a:rPr lang="fr-FR" sz="1800" i="1" baseline="30000">
                  <a:solidFill>
                    <a:srgbClr val="FFFFFF"/>
                  </a:solidFill>
                  <a:latin typeface="Symbol" pitchFamily="18" charset="2"/>
                </a:rPr>
                <a:t>t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/ (e</a:t>
              </a:r>
              <a:r>
                <a:rPr lang="fr-FR" sz="1800" i="1" baseline="30000">
                  <a:solidFill>
                    <a:srgbClr val="FFFFFF"/>
                  </a:solidFill>
                  <a:latin typeface="Symbol" pitchFamily="18" charset="2"/>
                </a:rPr>
                <a:t>t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-1)</a:t>
              </a:r>
              <a:r>
                <a:rPr lang="fr-FR" sz="1800" i="1" baseline="30000">
                  <a:solidFill>
                    <a:srgbClr val="FFFFFF"/>
                  </a:solidFill>
                  <a:latin typeface="Symbol" pitchFamily="18" charset="2"/>
                </a:rPr>
                <a:t>2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) D(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w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) d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w	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 avec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 t = 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ħ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w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/k</a:t>
              </a:r>
              <a:r>
                <a:rPr lang="fr-FR" sz="18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B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115739" name="Freeform 1049"/>
            <p:cNvSpPr>
              <a:spLocks/>
            </p:cNvSpPr>
            <p:nvPr/>
          </p:nvSpPr>
          <p:spPr bwMode="auto">
            <a:xfrm>
              <a:off x="2496" y="1008"/>
              <a:ext cx="192" cy="384"/>
            </a:xfrm>
            <a:custGeom>
              <a:avLst/>
              <a:gdLst>
                <a:gd name="T0" fmla="*/ 192 w 192"/>
                <a:gd name="T1" fmla="*/ 0 h 384"/>
                <a:gd name="T2" fmla="*/ 96 w 192"/>
                <a:gd name="T3" fmla="*/ 48 h 384"/>
                <a:gd name="T4" fmla="*/ 96 w 192"/>
                <a:gd name="T5" fmla="*/ 288 h 384"/>
                <a:gd name="T6" fmla="*/ 0 w 192"/>
                <a:gd name="T7" fmla="*/ 384 h 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384">
                  <a:moveTo>
                    <a:pt x="192" y="0"/>
                  </a:moveTo>
                  <a:cubicBezTo>
                    <a:pt x="152" y="0"/>
                    <a:pt x="112" y="0"/>
                    <a:pt x="96" y="48"/>
                  </a:cubicBezTo>
                  <a:cubicBezTo>
                    <a:pt x="80" y="96"/>
                    <a:pt x="112" y="232"/>
                    <a:pt x="96" y="288"/>
                  </a:cubicBezTo>
                  <a:cubicBezTo>
                    <a:pt x="80" y="344"/>
                    <a:pt x="16" y="368"/>
                    <a:pt x="0" y="384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2845" name="Rectangle 1053"/>
          <p:cNvSpPr>
            <a:spLocks noChangeArrowheads="1"/>
          </p:cNvSpPr>
          <p:nvPr/>
        </p:nvSpPr>
        <p:spPr bwMode="auto">
          <a:xfrm>
            <a:off x="2667000" y="32004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800" i="1">
                <a:solidFill>
                  <a:srgbClr val="FFFFFF"/>
                </a:solidFill>
                <a:latin typeface="Arial" charset="0"/>
              </a:rPr>
              <a:t>N phonons acoustiques</a:t>
            </a:r>
            <a:endParaRPr lang="fr-FR" sz="1800" i="1" baseline="30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2846" name="Rectangle 1054"/>
          <p:cNvSpPr>
            <a:spLocks noChangeArrowheads="1"/>
          </p:cNvSpPr>
          <p:nvPr/>
        </p:nvSpPr>
        <p:spPr bwMode="auto">
          <a:xfrm>
            <a:off x="5486400" y="3200400"/>
            <a:ext cx="227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 i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 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k </a:t>
            </a:r>
            <a:r>
              <a:rPr lang="fr-FR" sz="1800" i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 k</a:t>
            </a:r>
            <a:r>
              <a:rPr lang="fr-FR" sz="1800" i="1" baseline="-25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D</a:t>
            </a:r>
            <a:r>
              <a:rPr lang="fr-FR" sz="1800" i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=(6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p</a:t>
            </a:r>
            <a:r>
              <a:rPr lang="fr-FR" sz="1800" i="1" baseline="30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2</a:t>
            </a:r>
            <a:r>
              <a:rPr lang="fr-FR" sz="1800" i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N/V)</a:t>
            </a:r>
            <a:r>
              <a:rPr lang="fr-FR" sz="1800" i="1" baseline="30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1/3</a:t>
            </a:r>
          </a:p>
        </p:txBody>
      </p:sp>
      <p:sp>
        <p:nvSpPr>
          <p:cNvPr id="162847" name="Rectangle 1055"/>
          <p:cNvSpPr>
            <a:spLocks noChangeArrowheads="1"/>
          </p:cNvSpPr>
          <p:nvPr/>
        </p:nvSpPr>
        <p:spPr bwMode="auto">
          <a:xfrm>
            <a:off x="5486400" y="3505200"/>
            <a:ext cx="2478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 i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 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</a:rPr>
              <a:t>w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 </a:t>
            </a:r>
            <a:r>
              <a:rPr lang="fr-FR" sz="1800" i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 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w</a:t>
            </a:r>
            <a:r>
              <a:rPr lang="fr-FR" sz="1800" i="1" baseline="-25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D</a:t>
            </a:r>
            <a:r>
              <a:rPr lang="fr-FR" sz="1800" i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=v(6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p</a:t>
            </a:r>
            <a:r>
              <a:rPr lang="fr-FR" sz="1800" i="1" baseline="30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2</a:t>
            </a:r>
            <a:r>
              <a:rPr lang="fr-FR" sz="1800" i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N/V)</a:t>
            </a:r>
            <a:r>
              <a:rPr lang="fr-FR" sz="1800" i="1" baseline="30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1/3</a:t>
            </a:r>
          </a:p>
        </p:txBody>
      </p:sp>
      <p:sp>
        <p:nvSpPr>
          <p:cNvPr id="162848" name="Rectangle 1056"/>
          <p:cNvSpPr>
            <a:spLocks noChangeArrowheads="1"/>
          </p:cNvSpPr>
          <p:nvPr/>
        </p:nvSpPr>
        <p:spPr bwMode="auto">
          <a:xfrm>
            <a:off x="2743200" y="3886200"/>
            <a:ext cx="426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800" i="1" u="sng">
                <a:solidFill>
                  <a:srgbClr val="FFFFFF"/>
                </a:solidFill>
                <a:latin typeface="Arial" charset="0"/>
                <a:sym typeface="Symbol" pitchFamily="18" charset="2"/>
              </a:rPr>
              <a:t>Température de Debye</a:t>
            </a:r>
            <a:r>
              <a:rPr lang="fr-FR" sz="1800" i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 : T</a:t>
            </a:r>
            <a:r>
              <a:rPr lang="fr-FR" sz="1800" i="1" baseline="-25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D</a:t>
            </a:r>
            <a:r>
              <a:rPr lang="fr-FR" sz="1800" i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= </a:t>
            </a:r>
            <a:r>
              <a:rPr lang="fr-FR" sz="1800" i="1">
                <a:solidFill>
                  <a:srgbClr val="FFFFFF"/>
                </a:solidFill>
                <a:latin typeface="Arial" charset="0"/>
                <a:cs typeface="Arial" charset="0"/>
              </a:rPr>
              <a:t>ħ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w</a:t>
            </a:r>
            <a:r>
              <a:rPr lang="fr-FR" sz="1800" i="1" baseline="-25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D</a:t>
            </a:r>
            <a:r>
              <a:rPr lang="fr-FR" sz="1800" i="1">
                <a:solidFill>
                  <a:srgbClr val="FFFFFF"/>
                </a:solidFill>
                <a:latin typeface="Arial" charset="0"/>
                <a:cs typeface="Arial" charset="0"/>
              </a:rPr>
              <a:t>/k</a:t>
            </a:r>
            <a:r>
              <a:rPr lang="fr-FR" sz="18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endParaRPr lang="fr-FR" sz="1800" i="1" baseline="300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162855" name="Group 1063"/>
          <p:cNvGrpSpPr>
            <a:grpSpLocks/>
          </p:cNvGrpSpPr>
          <p:nvPr/>
        </p:nvGrpSpPr>
        <p:grpSpPr bwMode="auto">
          <a:xfrm>
            <a:off x="2667000" y="4419600"/>
            <a:ext cx="6172200" cy="1433513"/>
            <a:chOff x="1680" y="2784"/>
            <a:chExt cx="3888" cy="903"/>
          </a:xfrm>
        </p:grpSpPr>
        <p:sp>
          <p:nvSpPr>
            <p:cNvPr id="115732" name="AutoShape 1051"/>
            <p:cNvSpPr>
              <a:spLocks noChangeArrowheads="1"/>
            </p:cNvSpPr>
            <p:nvPr/>
          </p:nvSpPr>
          <p:spPr bwMode="auto">
            <a:xfrm>
              <a:off x="3408" y="2784"/>
              <a:ext cx="144" cy="24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15733" name="Group 1062"/>
            <p:cNvGrpSpPr>
              <a:grpSpLocks/>
            </p:cNvGrpSpPr>
            <p:nvPr/>
          </p:nvGrpSpPr>
          <p:grpSpPr bwMode="auto">
            <a:xfrm>
              <a:off x="1680" y="3024"/>
              <a:ext cx="3888" cy="663"/>
              <a:chOff x="1728" y="2688"/>
              <a:chExt cx="3888" cy="663"/>
            </a:xfrm>
          </p:grpSpPr>
          <p:sp>
            <p:nvSpPr>
              <p:cNvPr id="115734" name="Rectangle 1058"/>
              <p:cNvSpPr>
                <a:spLocks noChangeArrowheads="1"/>
              </p:cNvSpPr>
              <p:nvPr/>
            </p:nvSpPr>
            <p:spPr bwMode="auto">
              <a:xfrm>
                <a:off x="1728" y="2880"/>
                <a:ext cx="38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sz="1800" i="1">
                    <a:solidFill>
                      <a:srgbClr val="FFFFFF"/>
                    </a:solidFill>
                    <a:latin typeface="Arial" charset="0"/>
                  </a:rPr>
                  <a:t>C</a:t>
                </a:r>
                <a:r>
                  <a:rPr lang="fr-FR" sz="1800" i="1" baseline="-25000">
                    <a:solidFill>
                      <a:srgbClr val="FFFFFF"/>
                    </a:solidFill>
                    <a:latin typeface="Arial" charset="0"/>
                  </a:rPr>
                  <a:t>v</a:t>
                </a:r>
                <a:r>
                  <a:rPr lang="fr-FR" sz="1800" i="1">
                    <a:solidFill>
                      <a:srgbClr val="FFFFFF"/>
                    </a:solidFill>
                    <a:latin typeface="Arial" charset="0"/>
                  </a:rPr>
                  <a:t> = 9Nk</a:t>
                </a:r>
                <a:r>
                  <a:rPr lang="fr-FR" sz="1800" i="1" baseline="-25000">
                    <a:solidFill>
                      <a:srgbClr val="FFFFFF"/>
                    </a:solidFill>
                    <a:latin typeface="Arial" charset="0"/>
                  </a:rPr>
                  <a:t>B</a:t>
                </a:r>
                <a:r>
                  <a:rPr lang="fr-FR" sz="1800" i="1">
                    <a:solidFill>
                      <a:srgbClr val="FFFFFF"/>
                    </a:solidFill>
                    <a:latin typeface="Arial" charset="0"/>
                  </a:rPr>
                  <a:t> (T/T</a:t>
                </a:r>
                <a:r>
                  <a:rPr lang="fr-FR" sz="1800" i="1" baseline="-25000">
                    <a:solidFill>
                      <a:srgbClr val="FFFFFF"/>
                    </a:solidFill>
                    <a:latin typeface="Arial" charset="0"/>
                  </a:rPr>
                  <a:t>D</a:t>
                </a:r>
                <a:r>
                  <a:rPr lang="fr-FR" sz="1800" i="1">
                    <a:solidFill>
                      <a:srgbClr val="FFFFFF"/>
                    </a:solidFill>
                    <a:latin typeface="Arial" charset="0"/>
                  </a:rPr>
                  <a:t>)</a:t>
                </a:r>
                <a:r>
                  <a:rPr lang="fr-FR" sz="1800" i="1" baseline="30000">
                    <a:solidFill>
                      <a:srgbClr val="FFFFFF"/>
                    </a:solidFill>
                    <a:latin typeface="Arial" charset="0"/>
                  </a:rPr>
                  <a:t>3</a:t>
                </a:r>
                <a:r>
                  <a:rPr lang="fr-FR" sz="1800" i="1">
                    <a:solidFill>
                      <a:srgbClr val="FFFFFF"/>
                    </a:solidFill>
                    <a:latin typeface="Arial" charset="0"/>
                  </a:rPr>
                  <a:t>    ( x</a:t>
                </a:r>
                <a:r>
                  <a:rPr lang="fr-FR" sz="1800" i="1" baseline="30000">
                    <a:solidFill>
                      <a:srgbClr val="FFFFFF"/>
                    </a:solidFill>
                    <a:latin typeface="Arial" charset="0"/>
                  </a:rPr>
                  <a:t>3</a:t>
                </a:r>
                <a:r>
                  <a:rPr lang="fr-FR" sz="1800" i="1">
                    <a:solidFill>
                      <a:srgbClr val="FFFFFF"/>
                    </a:solidFill>
                    <a:latin typeface="Arial" charset="0"/>
                  </a:rPr>
                  <a:t> e</a:t>
                </a:r>
                <a:r>
                  <a:rPr lang="fr-FR" sz="1800" i="1" baseline="30000">
                    <a:solidFill>
                      <a:srgbClr val="FFFFFF"/>
                    </a:solidFill>
                    <a:latin typeface="Arial" charset="0"/>
                  </a:rPr>
                  <a:t>x</a:t>
                </a:r>
                <a:r>
                  <a:rPr lang="fr-FR" sz="1800" i="1">
                    <a:solidFill>
                      <a:srgbClr val="FFFFFF"/>
                    </a:solidFill>
                    <a:latin typeface="Arial" charset="0"/>
                  </a:rPr>
                  <a:t> / (e</a:t>
                </a:r>
                <a:r>
                  <a:rPr lang="fr-FR" sz="1800" i="1" baseline="30000">
                    <a:solidFill>
                      <a:srgbClr val="FFFFFF"/>
                    </a:solidFill>
                    <a:latin typeface="Arial" charset="0"/>
                  </a:rPr>
                  <a:t>x</a:t>
                </a:r>
                <a:r>
                  <a:rPr lang="fr-FR" sz="1800" i="1">
                    <a:solidFill>
                      <a:srgbClr val="FFFFFF"/>
                    </a:solidFill>
                    <a:latin typeface="Arial" charset="0"/>
                  </a:rPr>
                  <a:t>-1)</a:t>
                </a:r>
                <a:r>
                  <a:rPr lang="fr-FR" sz="1800" i="1" baseline="30000">
                    <a:solidFill>
                      <a:srgbClr val="FFFFFF"/>
                    </a:solidFill>
                    <a:latin typeface="Arial" charset="0"/>
                  </a:rPr>
                  <a:t>2</a:t>
                </a:r>
                <a:r>
                  <a:rPr lang="fr-FR" sz="1800" i="1">
                    <a:solidFill>
                      <a:srgbClr val="FFFFFF"/>
                    </a:solidFill>
                    <a:latin typeface="Arial" charset="0"/>
                  </a:rPr>
                  <a:t> ) dx</a:t>
                </a:r>
                <a:r>
                  <a:rPr lang="fr-FR" sz="1800" i="1">
                    <a:solidFill>
                      <a:srgbClr val="FFFFFF"/>
                    </a:solidFill>
                    <a:latin typeface="Symbol" pitchFamily="18" charset="2"/>
                  </a:rPr>
                  <a:t>      </a:t>
                </a:r>
                <a:r>
                  <a:rPr lang="fr-FR" sz="1800" i="1">
                    <a:solidFill>
                      <a:srgbClr val="FFFFFF"/>
                    </a:solidFill>
                    <a:latin typeface="Arial" charset="0"/>
                  </a:rPr>
                  <a:t>avec</a:t>
                </a:r>
                <a:r>
                  <a:rPr lang="fr-FR" sz="1800" i="1">
                    <a:solidFill>
                      <a:srgbClr val="FFFFFF"/>
                    </a:solidFill>
                    <a:latin typeface="Symbol" pitchFamily="18" charset="2"/>
                  </a:rPr>
                  <a:t> </a:t>
                </a:r>
                <a:r>
                  <a:rPr lang="fr-FR" sz="1800" i="1">
                    <a:solidFill>
                      <a:srgbClr val="FFFFFF"/>
                    </a:solidFill>
                    <a:latin typeface="Arial" charset="0"/>
                  </a:rPr>
                  <a:t>x</a:t>
                </a:r>
                <a:r>
                  <a:rPr lang="fr-FR" sz="1800" i="1" baseline="-25000">
                    <a:solidFill>
                      <a:srgbClr val="FFFFFF"/>
                    </a:solidFill>
                    <a:latin typeface="Arial" charset="0"/>
                  </a:rPr>
                  <a:t>D</a:t>
                </a:r>
                <a:r>
                  <a:rPr lang="fr-FR" sz="1800" i="1">
                    <a:solidFill>
                      <a:srgbClr val="FFFFFF"/>
                    </a:solidFill>
                    <a:latin typeface="Arial" charset="0"/>
                  </a:rPr>
                  <a:t> </a:t>
                </a:r>
                <a:r>
                  <a:rPr lang="fr-FR" sz="1800" i="1">
                    <a:solidFill>
                      <a:srgbClr val="FFFFFF"/>
                    </a:solidFill>
                    <a:latin typeface="Symbol" pitchFamily="18" charset="2"/>
                  </a:rPr>
                  <a:t>= </a:t>
                </a:r>
                <a:r>
                  <a:rPr lang="fr-FR" sz="1800" i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T</a:t>
                </a:r>
                <a:r>
                  <a:rPr lang="fr-FR" sz="1800" i="1" baseline="-2500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D</a:t>
                </a:r>
                <a:r>
                  <a:rPr lang="fr-FR" sz="1800" i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/T</a:t>
                </a:r>
              </a:p>
            </p:txBody>
          </p:sp>
          <p:sp>
            <p:nvSpPr>
              <p:cNvPr id="115735" name="Freeform 1059"/>
              <p:cNvSpPr>
                <a:spLocks/>
              </p:cNvSpPr>
              <p:nvPr/>
            </p:nvSpPr>
            <p:spPr bwMode="auto">
              <a:xfrm>
                <a:off x="2880" y="2832"/>
                <a:ext cx="192" cy="384"/>
              </a:xfrm>
              <a:custGeom>
                <a:avLst/>
                <a:gdLst>
                  <a:gd name="T0" fmla="*/ 192 w 192"/>
                  <a:gd name="T1" fmla="*/ 0 h 384"/>
                  <a:gd name="T2" fmla="*/ 96 w 192"/>
                  <a:gd name="T3" fmla="*/ 48 h 384"/>
                  <a:gd name="T4" fmla="*/ 96 w 192"/>
                  <a:gd name="T5" fmla="*/ 288 h 384"/>
                  <a:gd name="T6" fmla="*/ 0 w 192"/>
                  <a:gd name="T7" fmla="*/ 384 h 3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384">
                    <a:moveTo>
                      <a:pt x="192" y="0"/>
                    </a:moveTo>
                    <a:cubicBezTo>
                      <a:pt x="152" y="0"/>
                      <a:pt x="112" y="0"/>
                      <a:pt x="96" y="48"/>
                    </a:cubicBezTo>
                    <a:cubicBezTo>
                      <a:pt x="80" y="96"/>
                      <a:pt x="112" y="232"/>
                      <a:pt x="96" y="288"/>
                    </a:cubicBezTo>
                    <a:cubicBezTo>
                      <a:pt x="80" y="344"/>
                      <a:pt x="16" y="368"/>
                      <a:pt x="0" y="384"/>
                    </a:cubicBezTo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736" name="Rectangle 1060"/>
              <p:cNvSpPr>
                <a:spLocks noChangeArrowheads="1"/>
              </p:cNvSpPr>
              <p:nvPr/>
            </p:nvSpPr>
            <p:spPr bwMode="auto">
              <a:xfrm>
                <a:off x="2880" y="3120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sz="1800" i="1">
                    <a:solidFill>
                      <a:srgbClr val="FFFFFF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115737" name="Rectangle 1061"/>
              <p:cNvSpPr>
                <a:spLocks noChangeArrowheads="1"/>
              </p:cNvSpPr>
              <p:nvPr/>
            </p:nvSpPr>
            <p:spPr bwMode="auto">
              <a:xfrm>
                <a:off x="3072" y="268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sz="1800" i="1">
                    <a:solidFill>
                      <a:srgbClr val="FFFFFF"/>
                    </a:solidFill>
                    <a:latin typeface="Arial" charset="0"/>
                  </a:rPr>
                  <a:t>x</a:t>
                </a:r>
                <a:r>
                  <a:rPr lang="fr-FR" sz="1800" i="1" baseline="-25000">
                    <a:solidFill>
                      <a:srgbClr val="FFFFFF"/>
                    </a:solidFill>
                    <a:latin typeface="Arial" charset="0"/>
                  </a:rPr>
                  <a:t>D</a:t>
                </a:r>
              </a:p>
            </p:txBody>
          </p:sp>
        </p:grpSp>
      </p:grpSp>
      <p:pic>
        <p:nvPicPr>
          <p:cNvPr id="162856" name="Picture 1064" descr="liai-debye-exempl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510540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57" name="Oval 1065"/>
          <p:cNvSpPr>
            <a:spLocks noChangeArrowheads="1"/>
          </p:cNvSpPr>
          <p:nvPr/>
        </p:nvSpPr>
        <p:spPr bwMode="auto">
          <a:xfrm>
            <a:off x="4419600" y="1828800"/>
            <a:ext cx="22860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2860" name="Group 1068"/>
          <p:cNvGrpSpPr>
            <a:grpSpLocks/>
          </p:cNvGrpSpPr>
          <p:nvPr/>
        </p:nvGrpSpPr>
        <p:grpSpPr bwMode="auto">
          <a:xfrm>
            <a:off x="3276600" y="2209800"/>
            <a:ext cx="4953000" cy="366713"/>
            <a:chOff x="2064" y="1392"/>
            <a:chExt cx="3120" cy="231"/>
          </a:xfrm>
        </p:grpSpPr>
        <p:sp>
          <p:nvSpPr>
            <p:cNvPr id="115730" name="Line 1066"/>
            <p:cNvSpPr>
              <a:spLocks noChangeShapeType="1"/>
            </p:cNvSpPr>
            <p:nvPr/>
          </p:nvSpPr>
          <p:spPr bwMode="auto">
            <a:xfrm>
              <a:off x="2496" y="1536"/>
              <a:ext cx="26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731" name="Rectangle 1067"/>
            <p:cNvSpPr>
              <a:spLocks noChangeArrowheads="1"/>
            </p:cNvSpPr>
            <p:nvPr/>
          </p:nvSpPr>
          <p:spPr bwMode="auto">
            <a:xfrm>
              <a:off x="2064" y="1392"/>
              <a:ext cx="4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 b="1" i="1">
                  <a:solidFill>
                    <a:srgbClr val="FF0000"/>
                  </a:solidFill>
                  <a:latin typeface="Arial" charset="0"/>
                </a:rPr>
                <a:t>3Nk</a:t>
              </a:r>
              <a:r>
                <a:rPr lang="fr-FR" sz="1800" b="1" i="1" baseline="-25000">
                  <a:solidFill>
                    <a:srgbClr val="FF0000"/>
                  </a:solidFill>
                  <a:latin typeface="Arial" charset="0"/>
                </a:rPr>
                <a:t>B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36" grpId="0" autoUpdateAnimBg="0"/>
      <p:bldP spid="162838" grpId="0" animBg="1" autoUpdateAnimBg="0"/>
      <p:bldP spid="162845" grpId="0" autoUpdateAnimBg="0"/>
      <p:bldP spid="162846" grpId="0" autoUpdateAnimBg="0"/>
      <p:bldP spid="162847" grpId="0" autoUpdateAnimBg="0"/>
      <p:bldP spid="162848" grpId="0" autoUpdateAnimBg="0"/>
      <p:bldP spid="162857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10"/>
          <p:cNvSpPr txBox="1">
            <a:spLocks noChangeArrowheads="1"/>
          </p:cNvSpPr>
          <p:nvPr/>
        </p:nvSpPr>
        <p:spPr bwMode="auto">
          <a:xfrm>
            <a:off x="2308225" y="457200"/>
            <a:ext cx="5173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LIAISONS CRISTALLINES</a:t>
            </a:r>
          </a:p>
        </p:txBody>
      </p:sp>
      <p:pic>
        <p:nvPicPr>
          <p:cNvPr id="11673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0" name="Rectangle 15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Line 37"/>
          <p:cNvSpPr>
            <a:spLocks noChangeShapeType="1"/>
          </p:cNvSpPr>
          <p:nvPr/>
        </p:nvSpPr>
        <p:spPr bwMode="auto">
          <a:xfrm>
            <a:off x="7086600" y="1676400"/>
            <a:ext cx="76200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7763" name="Rectangle 2"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7764" name="Rectangle 3"/>
          <p:cNvSpPr>
            <a:spLocks noChangeArrowheads="1"/>
          </p:cNvSpPr>
          <p:nvPr/>
        </p:nvSpPr>
        <p:spPr bwMode="auto">
          <a:xfrm>
            <a:off x="6705600" y="0"/>
            <a:ext cx="2286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776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86600" y="2286000"/>
            <a:ext cx="2057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sz="1200" i="1" smtClean="0">
                <a:solidFill>
                  <a:schemeClr val="accent1"/>
                </a:solidFill>
              </a:rPr>
              <a:t>Défauts dans les cristaux</a:t>
            </a:r>
          </a:p>
        </p:txBody>
      </p:sp>
      <p:grpSp>
        <p:nvGrpSpPr>
          <p:cNvPr id="117766" name="Group 5"/>
          <p:cNvGrpSpPr>
            <a:grpSpLocks/>
          </p:cNvGrpSpPr>
          <p:nvPr/>
        </p:nvGrpSpPr>
        <p:grpSpPr bwMode="auto">
          <a:xfrm>
            <a:off x="4953000" y="1219200"/>
            <a:ext cx="2133600" cy="685800"/>
            <a:chOff x="3024" y="960"/>
            <a:chExt cx="1344" cy="432"/>
          </a:xfrm>
        </p:grpSpPr>
        <p:sp>
          <p:nvSpPr>
            <p:cNvPr id="117799" name="Line 6"/>
            <p:cNvSpPr>
              <a:spLocks noChangeShapeType="1"/>
            </p:cNvSpPr>
            <p:nvPr/>
          </p:nvSpPr>
          <p:spPr bwMode="auto">
            <a:xfrm flipV="1">
              <a:off x="3696" y="1248"/>
              <a:ext cx="672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800" name="Line 7"/>
            <p:cNvSpPr>
              <a:spLocks noChangeShapeType="1"/>
            </p:cNvSpPr>
            <p:nvPr/>
          </p:nvSpPr>
          <p:spPr bwMode="auto">
            <a:xfrm>
              <a:off x="3024" y="960"/>
              <a:ext cx="672" cy="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7767" name="Group 8"/>
          <p:cNvGrpSpPr>
            <a:grpSpLocks/>
          </p:cNvGrpSpPr>
          <p:nvPr/>
        </p:nvGrpSpPr>
        <p:grpSpPr bwMode="auto">
          <a:xfrm>
            <a:off x="5486400" y="685800"/>
            <a:ext cx="2109788" cy="360363"/>
            <a:chOff x="3456" y="768"/>
            <a:chExt cx="1329" cy="227"/>
          </a:xfrm>
        </p:grpSpPr>
        <p:sp>
          <p:nvSpPr>
            <p:cNvPr id="117797" name="Text Box 9"/>
            <p:cNvSpPr txBox="1">
              <a:spLocks noChangeArrowheads="1"/>
            </p:cNvSpPr>
            <p:nvPr/>
          </p:nvSpPr>
          <p:spPr bwMode="auto">
            <a:xfrm>
              <a:off x="3696" y="768"/>
              <a:ext cx="10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Le solide cristallin</a:t>
              </a:r>
            </a:p>
          </p:txBody>
        </p:sp>
        <p:pic>
          <p:nvPicPr>
            <p:cNvPr id="117798" name="Picture 10">
              <a:hlinkClick r:id="" action="ppaction://noaction"/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92" t="29187" r="26578" b="26036"/>
            <a:stretch>
              <a:fillRect/>
            </a:stretch>
          </p:blipFill>
          <p:spPr bwMode="auto">
            <a:xfrm>
              <a:off x="3456" y="768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7768" name="Group 11"/>
          <p:cNvGrpSpPr>
            <a:grpSpLocks/>
          </p:cNvGrpSpPr>
          <p:nvPr/>
        </p:nvGrpSpPr>
        <p:grpSpPr bwMode="auto">
          <a:xfrm>
            <a:off x="838200" y="685800"/>
            <a:ext cx="1487488" cy="360363"/>
            <a:chOff x="1728" y="1104"/>
            <a:chExt cx="937" cy="227"/>
          </a:xfrm>
        </p:grpSpPr>
        <p:sp>
          <p:nvSpPr>
            <p:cNvPr id="117792" name="Text Box 12"/>
            <p:cNvSpPr txBox="1">
              <a:spLocks noChangeArrowheads="1"/>
            </p:cNvSpPr>
            <p:nvPr/>
          </p:nvSpPr>
          <p:spPr bwMode="auto">
            <a:xfrm>
              <a:off x="2016" y="1104"/>
              <a:ext cx="6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L’électron</a:t>
              </a:r>
            </a:p>
          </p:txBody>
        </p:sp>
        <p:grpSp>
          <p:nvGrpSpPr>
            <p:cNvPr id="117793" name="Group 13"/>
            <p:cNvGrpSpPr>
              <a:grpSpLocks noChangeAspect="1"/>
            </p:cNvGrpSpPr>
            <p:nvPr/>
          </p:nvGrpSpPr>
          <p:grpSpPr bwMode="auto">
            <a:xfrm>
              <a:off x="1728" y="1104"/>
              <a:ext cx="288" cy="227"/>
              <a:chOff x="2880" y="1824"/>
              <a:chExt cx="1632" cy="1152"/>
            </a:xfrm>
          </p:grpSpPr>
          <p:sp>
            <p:nvSpPr>
              <p:cNvPr id="117794" name="Oval 14"/>
              <p:cNvSpPr>
                <a:spLocks noChangeAspect="1" noChangeArrowheads="1"/>
              </p:cNvSpPr>
              <p:nvPr/>
            </p:nvSpPr>
            <p:spPr bwMode="auto">
              <a:xfrm>
                <a:off x="3072" y="1824"/>
                <a:ext cx="1152" cy="1152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7795" name="Oval 15"/>
              <p:cNvSpPr>
                <a:spLocks noChangeAspect="1" noChangeArrowheads="1"/>
              </p:cNvSpPr>
              <p:nvPr/>
            </p:nvSpPr>
            <p:spPr bwMode="auto">
              <a:xfrm rot="-1135618">
                <a:off x="2928" y="2256"/>
                <a:ext cx="1584" cy="33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7796" name="Oval 16"/>
              <p:cNvSpPr>
                <a:spLocks noChangeAspect="1" noChangeArrowheads="1"/>
              </p:cNvSpPr>
              <p:nvPr/>
            </p:nvSpPr>
            <p:spPr bwMode="auto">
              <a:xfrm>
                <a:off x="2880" y="2640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17769" name="Group 17"/>
          <p:cNvGrpSpPr>
            <a:grpSpLocks/>
          </p:cNvGrpSpPr>
          <p:nvPr/>
        </p:nvGrpSpPr>
        <p:grpSpPr bwMode="auto">
          <a:xfrm>
            <a:off x="1371600" y="1143000"/>
            <a:ext cx="1371600" cy="990600"/>
            <a:chOff x="1008" y="864"/>
            <a:chExt cx="864" cy="624"/>
          </a:xfrm>
        </p:grpSpPr>
        <p:sp>
          <p:nvSpPr>
            <p:cNvPr id="117790" name="Line 18"/>
            <p:cNvSpPr>
              <a:spLocks noChangeShapeType="1"/>
            </p:cNvSpPr>
            <p:nvPr/>
          </p:nvSpPr>
          <p:spPr bwMode="auto">
            <a:xfrm flipV="1">
              <a:off x="1008" y="1296"/>
              <a:ext cx="768" cy="19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791" name="Line 19"/>
            <p:cNvSpPr>
              <a:spLocks noChangeShapeType="1"/>
            </p:cNvSpPr>
            <p:nvPr/>
          </p:nvSpPr>
          <p:spPr bwMode="auto">
            <a:xfrm flipV="1">
              <a:off x="1776" y="864"/>
              <a:ext cx="96" cy="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7770" name="Oval 20"/>
          <p:cNvSpPr>
            <a:spLocks noChangeArrowheads="1"/>
          </p:cNvSpPr>
          <p:nvPr/>
        </p:nvSpPr>
        <p:spPr bwMode="auto">
          <a:xfrm>
            <a:off x="1295400" y="2057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7771" name="Oval 21">
            <a:hlinkHover r:id="rId4" action="ppaction://hlinksldjump"/>
          </p:cNvPr>
          <p:cNvSpPr>
            <a:spLocks noChangeArrowheads="1"/>
          </p:cNvSpPr>
          <p:nvPr/>
        </p:nvSpPr>
        <p:spPr bwMode="auto">
          <a:xfrm>
            <a:off x="2514600" y="1752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7772" name="Oval 22">
            <a:hlinkHover r:id="rId5" action="ppaction://hlinksldjump"/>
          </p:cNvPr>
          <p:cNvSpPr>
            <a:spLocks noChangeArrowheads="1"/>
          </p:cNvSpPr>
          <p:nvPr/>
        </p:nvSpPr>
        <p:spPr bwMode="auto">
          <a:xfrm>
            <a:off x="2667000" y="1066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7773" name="Oval 23">
            <a:hlinkHover r:id="rId6" action="ppaction://hlinksldjump"/>
          </p:cNvPr>
          <p:cNvSpPr>
            <a:spLocks noChangeArrowheads="1"/>
          </p:cNvSpPr>
          <p:nvPr/>
        </p:nvSpPr>
        <p:spPr bwMode="auto">
          <a:xfrm>
            <a:off x="4876800" y="11430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7774" name="Oval 2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43600" y="18288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7775" name="Oval 2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010400" y="16002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17776" name="Group 26"/>
          <p:cNvGrpSpPr>
            <a:grpSpLocks/>
          </p:cNvGrpSpPr>
          <p:nvPr/>
        </p:nvGrpSpPr>
        <p:grpSpPr bwMode="auto">
          <a:xfrm>
            <a:off x="3429000" y="5943600"/>
            <a:ext cx="2667000" cy="360363"/>
            <a:chOff x="576" y="3360"/>
            <a:chExt cx="1680" cy="227"/>
          </a:xfrm>
        </p:grpSpPr>
        <p:sp>
          <p:nvSpPr>
            <p:cNvPr id="117788" name="Text Box 27"/>
            <p:cNvSpPr txBox="1">
              <a:spLocks noChangeArrowheads="1"/>
            </p:cNvSpPr>
            <p:nvPr/>
          </p:nvSpPr>
          <p:spPr bwMode="auto">
            <a:xfrm>
              <a:off x="768" y="3360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Électrons dans un solide</a:t>
              </a:r>
            </a:p>
          </p:txBody>
        </p:sp>
        <p:pic>
          <p:nvPicPr>
            <p:cNvPr id="117789" name="Picture 28">
              <a:hlinkClick r:id="" action="ppaction://noaction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0" t="35437" r="25766" b="32288"/>
            <a:stretch>
              <a:fillRect/>
            </a:stretch>
          </p:blipFill>
          <p:spPr bwMode="auto">
            <a:xfrm>
              <a:off x="576" y="3360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7777" name="Line 32"/>
          <p:cNvSpPr>
            <a:spLocks noChangeShapeType="1"/>
          </p:cNvSpPr>
          <p:nvPr/>
        </p:nvSpPr>
        <p:spPr bwMode="auto">
          <a:xfrm>
            <a:off x="3429000" y="4648200"/>
            <a:ext cx="1676400" cy="914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7778" name="Line 33"/>
          <p:cNvSpPr>
            <a:spLocks noChangeShapeType="1"/>
          </p:cNvSpPr>
          <p:nvPr/>
        </p:nvSpPr>
        <p:spPr bwMode="auto">
          <a:xfrm flipV="1">
            <a:off x="5105400" y="5105400"/>
            <a:ext cx="990600" cy="457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7779" name="Oval 34">
            <a:hlinkHover r:id="rId6" action="ppaction://hlinksldjump"/>
          </p:cNvPr>
          <p:cNvSpPr>
            <a:spLocks noChangeArrowheads="1"/>
          </p:cNvSpPr>
          <p:nvPr/>
        </p:nvSpPr>
        <p:spPr bwMode="auto">
          <a:xfrm>
            <a:off x="3352800" y="45720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7780" name="Oval 35">
            <a:hlinkHover r:id="rId6" action="ppaction://hlinksldjump"/>
          </p:cNvPr>
          <p:cNvSpPr>
            <a:spLocks noChangeArrowheads="1"/>
          </p:cNvSpPr>
          <p:nvPr/>
        </p:nvSpPr>
        <p:spPr bwMode="auto">
          <a:xfrm>
            <a:off x="5029200" y="54864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7781" name="Oval 36">
            <a:hlinkHover r:id="rId6" action="ppaction://hlinksldjump"/>
          </p:cNvPr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7782" name="Oval 3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772400" y="21336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7783" name="Line 39"/>
          <p:cNvSpPr>
            <a:spLocks noChangeShapeType="1"/>
          </p:cNvSpPr>
          <p:nvPr/>
        </p:nvSpPr>
        <p:spPr bwMode="auto">
          <a:xfrm>
            <a:off x="6159500" y="5118100"/>
            <a:ext cx="1219200" cy="381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7784" name="Oval 40"/>
          <p:cNvSpPr>
            <a:spLocks noChangeArrowheads="1"/>
          </p:cNvSpPr>
          <p:nvPr/>
        </p:nvSpPr>
        <p:spPr bwMode="auto">
          <a:xfrm>
            <a:off x="7315200" y="54102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7785" name="Oval 41"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2743200" y="2438400"/>
            <a:ext cx="4011613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17786" name="Text Box 43"/>
          <p:cNvSpPr txBox="1">
            <a:spLocks noChangeArrowheads="1"/>
          </p:cNvSpPr>
          <p:nvPr/>
        </p:nvSpPr>
        <p:spPr bwMode="auto">
          <a:xfrm>
            <a:off x="4038600" y="3657600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1800" i="1">
                <a:latin typeface="Arial" charset="0"/>
              </a:rPr>
              <a:t>R. Fortunier</a:t>
            </a:r>
          </a:p>
        </p:txBody>
      </p:sp>
      <p:sp>
        <p:nvSpPr>
          <p:cNvPr id="117787" name="Rectangle 44"/>
          <p:cNvSpPr>
            <a:spLocks noChangeArrowheads="1"/>
          </p:cNvSpPr>
          <p:nvPr/>
        </p:nvSpPr>
        <p:spPr bwMode="auto">
          <a:xfrm>
            <a:off x="2730500" y="2667000"/>
            <a:ext cx="403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sz="2000" b="1" i="1">
                <a:solidFill>
                  <a:schemeClr val="tx2"/>
                </a:solidFill>
                <a:latin typeface="Arial" charset="0"/>
              </a:rPr>
              <a:t>PROPRIETES</a:t>
            </a:r>
            <a:br>
              <a:rPr lang="fr-FR" sz="2000" b="1" i="1">
                <a:solidFill>
                  <a:schemeClr val="tx2"/>
                </a:solidFill>
                <a:latin typeface="Arial" charset="0"/>
              </a:rPr>
            </a:br>
            <a:r>
              <a:rPr lang="fr-FR" sz="2000" b="1" i="1">
                <a:solidFill>
                  <a:schemeClr val="tx2"/>
                </a:solidFill>
                <a:latin typeface="Arial" charset="0"/>
              </a:rPr>
              <a:t>DES</a:t>
            </a:r>
            <a:br>
              <a:rPr lang="fr-FR" sz="2000" b="1" i="1">
                <a:solidFill>
                  <a:schemeClr val="tx2"/>
                </a:solidFill>
                <a:latin typeface="Arial" charset="0"/>
              </a:rPr>
            </a:br>
            <a:r>
              <a:rPr lang="fr-FR" sz="2000" b="1" i="1">
                <a:solidFill>
                  <a:schemeClr val="tx2"/>
                </a:solidFill>
                <a:latin typeface="Arial" charset="0"/>
              </a:rPr>
              <a:t>MATERIAUX SOLIDES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18"/>
          <p:cNvSpPr txBox="1">
            <a:spLocks noChangeArrowheads="1"/>
          </p:cNvSpPr>
          <p:nvPr/>
        </p:nvSpPr>
        <p:spPr bwMode="auto">
          <a:xfrm>
            <a:off x="2122488" y="457200"/>
            <a:ext cx="6462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DEFAUTS DANS LES CRISTAUX</a:t>
            </a:r>
          </a:p>
        </p:txBody>
      </p:sp>
      <p:pic>
        <p:nvPicPr>
          <p:cNvPr id="118787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88" name="Rectangle 2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18789" name="Group 26"/>
          <p:cNvGrpSpPr>
            <a:grpSpLocks/>
          </p:cNvGrpSpPr>
          <p:nvPr/>
        </p:nvGrpSpPr>
        <p:grpSpPr bwMode="auto">
          <a:xfrm>
            <a:off x="0" y="2057400"/>
            <a:ext cx="2362200" cy="2514600"/>
            <a:chOff x="0" y="1296"/>
            <a:chExt cx="1488" cy="1584"/>
          </a:xfrm>
        </p:grpSpPr>
        <p:sp>
          <p:nvSpPr>
            <p:cNvPr id="118790" name="Rectangle 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36"/>
              <a:ext cx="10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ENERGIE DE FORMATION</a:t>
              </a:r>
            </a:p>
          </p:txBody>
        </p:sp>
        <p:sp>
          <p:nvSpPr>
            <p:cNvPr id="118791" name="Rectangle 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CENTRES F</a:t>
              </a:r>
            </a:p>
          </p:txBody>
        </p:sp>
        <p:sp>
          <p:nvSpPr>
            <p:cNvPr id="118792" name="Rectangle 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LIMITE D’ELASTICITE DES METAUX</a:t>
              </a:r>
            </a:p>
          </p:txBody>
        </p:sp>
        <p:sp>
          <p:nvSpPr>
            <p:cNvPr id="118793" name="Text Box 8"/>
            <p:cNvSpPr txBox="1">
              <a:spLocks noChangeArrowheads="1"/>
            </p:cNvSpPr>
            <p:nvPr/>
          </p:nvSpPr>
          <p:spPr bwMode="auto">
            <a:xfrm>
              <a:off x="0" y="1296"/>
              <a:ext cx="10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Défauts ponctuels</a:t>
              </a:r>
            </a:p>
          </p:txBody>
        </p:sp>
        <p:sp>
          <p:nvSpPr>
            <p:cNvPr id="118794" name="Text Box 9"/>
            <p:cNvSpPr txBox="1">
              <a:spLocks noChangeArrowheads="1"/>
            </p:cNvSpPr>
            <p:nvPr/>
          </p:nvSpPr>
          <p:spPr bwMode="auto">
            <a:xfrm>
              <a:off x="0" y="2304"/>
              <a:ext cx="7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Dislocations</a:t>
              </a:r>
            </a:p>
          </p:txBody>
        </p:sp>
        <p:sp>
          <p:nvSpPr>
            <p:cNvPr id="118795" name="Rectangle 12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36"/>
              <a:ext cx="86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DIFFERENTS TYPES</a:t>
              </a:r>
            </a:p>
          </p:txBody>
        </p:sp>
        <p:sp>
          <p:nvSpPr>
            <p:cNvPr id="118796" name="Rectangle 25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MECANISMES DE DIFFUSION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8"/>
          <p:cNvSpPr txBox="1">
            <a:spLocks noChangeArrowheads="1"/>
          </p:cNvSpPr>
          <p:nvPr/>
        </p:nvSpPr>
        <p:spPr bwMode="auto">
          <a:xfrm>
            <a:off x="2122488" y="457200"/>
            <a:ext cx="6462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DEFAUTS DANS LES CRISTAUX</a:t>
            </a:r>
          </a:p>
        </p:txBody>
      </p:sp>
      <p:pic>
        <p:nvPicPr>
          <p:cNvPr id="1198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Rectangle 10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19813" name="Group 13"/>
          <p:cNvGrpSpPr>
            <a:grpSpLocks/>
          </p:cNvGrpSpPr>
          <p:nvPr/>
        </p:nvGrpSpPr>
        <p:grpSpPr bwMode="auto">
          <a:xfrm>
            <a:off x="0" y="2057400"/>
            <a:ext cx="2362200" cy="2514600"/>
            <a:chOff x="0" y="1296"/>
            <a:chExt cx="1488" cy="1584"/>
          </a:xfrm>
        </p:grpSpPr>
        <p:sp>
          <p:nvSpPr>
            <p:cNvPr id="119832" name="Rectangle 14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36"/>
              <a:ext cx="10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ENERGIE DE FORMATION</a:t>
              </a:r>
            </a:p>
          </p:txBody>
        </p:sp>
        <p:sp>
          <p:nvSpPr>
            <p:cNvPr id="119833" name="Rectangle 1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CENTRES F</a:t>
              </a:r>
            </a:p>
          </p:txBody>
        </p:sp>
        <p:sp>
          <p:nvSpPr>
            <p:cNvPr id="119834" name="Rectangl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LIMITE D’ELASTICITE DES METAUX</a:t>
              </a:r>
            </a:p>
          </p:txBody>
        </p:sp>
        <p:sp>
          <p:nvSpPr>
            <p:cNvPr id="119835" name="Text Box 17"/>
            <p:cNvSpPr txBox="1">
              <a:spLocks noChangeArrowheads="1"/>
            </p:cNvSpPr>
            <p:nvPr/>
          </p:nvSpPr>
          <p:spPr bwMode="auto">
            <a:xfrm>
              <a:off x="0" y="1296"/>
              <a:ext cx="10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Défauts ponctuels</a:t>
              </a:r>
            </a:p>
          </p:txBody>
        </p:sp>
        <p:sp>
          <p:nvSpPr>
            <p:cNvPr id="119836" name="Text Box 18"/>
            <p:cNvSpPr txBox="1">
              <a:spLocks noChangeArrowheads="1"/>
            </p:cNvSpPr>
            <p:nvPr/>
          </p:nvSpPr>
          <p:spPr bwMode="auto">
            <a:xfrm>
              <a:off x="0" y="2304"/>
              <a:ext cx="7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Dislocations</a:t>
              </a:r>
            </a:p>
          </p:txBody>
        </p:sp>
        <p:sp>
          <p:nvSpPr>
            <p:cNvPr id="119837" name="Rectangle 19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36"/>
              <a:ext cx="86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DIFFERENTS TYPES</a:t>
              </a:r>
            </a:p>
          </p:txBody>
        </p:sp>
        <p:sp>
          <p:nvSpPr>
            <p:cNvPr id="119838" name="Rectangle 20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MECANISMES DE DIFFUSION</a:t>
              </a:r>
            </a:p>
          </p:txBody>
        </p:sp>
      </p:grpSp>
      <p:sp>
        <p:nvSpPr>
          <p:cNvPr id="119814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24113"/>
            <a:ext cx="2057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ENERGIE DE FORMATION</a:t>
            </a:r>
            <a:endParaRPr lang="fr-FR" smtClean="0"/>
          </a:p>
        </p:txBody>
      </p:sp>
      <p:pic>
        <p:nvPicPr>
          <p:cNvPr id="164885" name="Picture 21" descr="defa-ponctue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9"/>
          <a:stretch>
            <a:fillRect/>
          </a:stretch>
        </p:blipFill>
        <p:spPr bwMode="auto">
          <a:xfrm>
            <a:off x="5943600" y="1600200"/>
            <a:ext cx="28003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898" name="Group 34"/>
          <p:cNvGrpSpPr>
            <a:grpSpLocks/>
          </p:cNvGrpSpPr>
          <p:nvPr/>
        </p:nvGrpSpPr>
        <p:grpSpPr bwMode="auto">
          <a:xfrm>
            <a:off x="4191000" y="2133600"/>
            <a:ext cx="2819400" cy="457200"/>
            <a:chOff x="2640" y="1344"/>
            <a:chExt cx="1776" cy="288"/>
          </a:xfrm>
        </p:grpSpPr>
        <p:sp>
          <p:nvSpPr>
            <p:cNvPr id="119830" name="Line 22"/>
            <p:cNvSpPr>
              <a:spLocks noChangeShapeType="1"/>
            </p:cNvSpPr>
            <p:nvPr/>
          </p:nvSpPr>
          <p:spPr bwMode="auto">
            <a:xfrm flipV="1">
              <a:off x="3264" y="1344"/>
              <a:ext cx="1152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831" name="Rectangle 23"/>
            <p:cNvSpPr>
              <a:spLocks noChangeArrowheads="1"/>
            </p:cNvSpPr>
            <p:nvPr/>
          </p:nvSpPr>
          <p:spPr bwMode="auto">
            <a:xfrm>
              <a:off x="2640" y="1440"/>
              <a:ext cx="58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 b="1" i="1">
                  <a:solidFill>
                    <a:srgbClr val="FF0000"/>
                  </a:solidFill>
                  <a:latin typeface="Arial" charset="0"/>
                </a:rPr>
                <a:t>LACUNE</a:t>
              </a:r>
            </a:p>
          </p:txBody>
        </p:sp>
      </p:grpSp>
      <p:grpSp>
        <p:nvGrpSpPr>
          <p:cNvPr id="164899" name="Group 35"/>
          <p:cNvGrpSpPr>
            <a:grpSpLocks/>
          </p:cNvGrpSpPr>
          <p:nvPr/>
        </p:nvGrpSpPr>
        <p:grpSpPr bwMode="auto">
          <a:xfrm>
            <a:off x="3200400" y="2590800"/>
            <a:ext cx="4724400" cy="381000"/>
            <a:chOff x="2016" y="1632"/>
            <a:chExt cx="2976" cy="240"/>
          </a:xfrm>
        </p:grpSpPr>
        <p:sp>
          <p:nvSpPr>
            <p:cNvPr id="119828" name="Line 24"/>
            <p:cNvSpPr>
              <a:spLocks noChangeShapeType="1"/>
            </p:cNvSpPr>
            <p:nvPr/>
          </p:nvSpPr>
          <p:spPr bwMode="auto">
            <a:xfrm>
              <a:off x="3264" y="1728"/>
              <a:ext cx="1728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829" name="Rectangle 25"/>
            <p:cNvSpPr>
              <a:spLocks noChangeArrowheads="1"/>
            </p:cNvSpPr>
            <p:nvPr/>
          </p:nvSpPr>
          <p:spPr bwMode="auto">
            <a:xfrm>
              <a:off x="2016" y="1632"/>
              <a:ext cx="12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400" b="1" i="1">
                  <a:solidFill>
                    <a:srgbClr val="FF0000"/>
                  </a:solidFill>
                  <a:latin typeface="Arial" charset="0"/>
                </a:rPr>
                <a:t>AUTO-INTERSTITIEL</a:t>
              </a:r>
            </a:p>
          </p:txBody>
        </p:sp>
      </p:grpSp>
      <p:grpSp>
        <p:nvGrpSpPr>
          <p:cNvPr id="164900" name="Group 36"/>
          <p:cNvGrpSpPr>
            <a:grpSpLocks/>
          </p:cNvGrpSpPr>
          <p:nvPr/>
        </p:nvGrpSpPr>
        <p:grpSpPr bwMode="auto">
          <a:xfrm>
            <a:off x="3733800" y="2895600"/>
            <a:ext cx="2895600" cy="457200"/>
            <a:chOff x="2352" y="1824"/>
            <a:chExt cx="1824" cy="288"/>
          </a:xfrm>
        </p:grpSpPr>
        <p:sp>
          <p:nvSpPr>
            <p:cNvPr id="119826" name="Line 26"/>
            <p:cNvSpPr>
              <a:spLocks noChangeShapeType="1"/>
            </p:cNvSpPr>
            <p:nvPr/>
          </p:nvSpPr>
          <p:spPr bwMode="auto">
            <a:xfrm>
              <a:off x="3264" y="1920"/>
              <a:ext cx="912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827" name="Rectangle 27"/>
            <p:cNvSpPr>
              <a:spLocks noChangeArrowheads="1"/>
            </p:cNvSpPr>
            <p:nvPr/>
          </p:nvSpPr>
          <p:spPr bwMode="auto">
            <a:xfrm>
              <a:off x="2352" y="1824"/>
              <a:ext cx="91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400" b="1" i="1">
                  <a:solidFill>
                    <a:srgbClr val="FF0000"/>
                  </a:solidFill>
                  <a:latin typeface="Arial" charset="0"/>
                </a:rPr>
                <a:t>INTERSTITIEL</a:t>
              </a:r>
            </a:p>
          </p:txBody>
        </p:sp>
      </p:grpSp>
      <p:grpSp>
        <p:nvGrpSpPr>
          <p:cNvPr id="164901" name="Group 37"/>
          <p:cNvGrpSpPr>
            <a:grpSpLocks/>
          </p:cNvGrpSpPr>
          <p:nvPr/>
        </p:nvGrpSpPr>
        <p:grpSpPr bwMode="auto">
          <a:xfrm>
            <a:off x="2667000" y="2209800"/>
            <a:ext cx="5410200" cy="1295400"/>
            <a:chOff x="1680" y="1392"/>
            <a:chExt cx="3408" cy="816"/>
          </a:xfrm>
        </p:grpSpPr>
        <p:sp>
          <p:nvSpPr>
            <p:cNvPr id="119823" name="Line 28"/>
            <p:cNvSpPr>
              <a:spLocks noChangeShapeType="1"/>
            </p:cNvSpPr>
            <p:nvPr/>
          </p:nvSpPr>
          <p:spPr bwMode="auto">
            <a:xfrm>
              <a:off x="3264" y="2112"/>
              <a:ext cx="144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824" name="Line 29"/>
            <p:cNvSpPr>
              <a:spLocks noChangeShapeType="1"/>
            </p:cNvSpPr>
            <p:nvPr/>
          </p:nvSpPr>
          <p:spPr bwMode="auto">
            <a:xfrm flipV="1">
              <a:off x="3264" y="1392"/>
              <a:ext cx="1824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825" name="Rectangle 30"/>
            <p:cNvSpPr>
              <a:spLocks noChangeArrowheads="1"/>
            </p:cNvSpPr>
            <p:nvPr/>
          </p:nvSpPr>
          <p:spPr bwMode="auto">
            <a:xfrm>
              <a:off x="1680" y="2016"/>
              <a:ext cx="18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400" b="1" i="1">
                  <a:solidFill>
                    <a:srgbClr val="FF0000"/>
                  </a:solidFill>
                  <a:latin typeface="Arial" charset="0"/>
                </a:rPr>
                <a:t>ATOME EN SUBSTITUTION</a:t>
              </a:r>
            </a:p>
          </p:txBody>
        </p:sp>
      </p:grpSp>
      <p:sp>
        <p:nvSpPr>
          <p:cNvPr id="164895" name="Rectangle 31"/>
          <p:cNvSpPr>
            <a:spLocks noChangeArrowheads="1"/>
          </p:cNvSpPr>
          <p:nvPr/>
        </p:nvSpPr>
        <p:spPr bwMode="auto">
          <a:xfrm>
            <a:off x="2667000" y="3733800"/>
            <a:ext cx="3200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</a:rPr>
              <a:t>ENERGIE DE FORMATION :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</a:rPr>
              <a:t>D</a:t>
            </a:r>
            <a:r>
              <a:rPr lang="fr-FR" sz="1600" i="1">
                <a:solidFill>
                  <a:srgbClr val="FFFFFF"/>
                </a:solidFill>
                <a:latin typeface="Arial" charset="0"/>
              </a:rPr>
              <a:t>E</a:t>
            </a:r>
          </a:p>
        </p:txBody>
      </p:sp>
      <p:sp>
        <p:nvSpPr>
          <p:cNvPr id="164896" name="Rectangle 32"/>
          <p:cNvSpPr>
            <a:spLocks noChangeArrowheads="1"/>
          </p:cNvSpPr>
          <p:nvPr/>
        </p:nvSpPr>
        <p:spPr bwMode="auto">
          <a:xfrm>
            <a:off x="3048000" y="4648200"/>
            <a:ext cx="2438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600" i="1" u="sng">
                <a:solidFill>
                  <a:srgbClr val="FFFFFF"/>
                </a:solidFill>
                <a:latin typeface="Arial" charset="0"/>
              </a:rPr>
              <a:t>CONCENTRATION</a:t>
            </a:r>
            <a:endParaRPr lang="fr-FR" sz="1600" i="1">
              <a:solidFill>
                <a:srgbClr val="FFFFFF"/>
              </a:solidFill>
              <a:latin typeface="Arial" charset="0"/>
            </a:endParaRPr>
          </a:p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</a:rPr>
              <a:t>c </a:t>
            </a:r>
            <a:r>
              <a:rPr lang="fr-FR" sz="1600" i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 exp(-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</a:rPr>
              <a:t>D</a:t>
            </a:r>
            <a:r>
              <a:rPr lang="fr-FR" sz="1600" i="1">
                <a:solidFill>
                  <a:srgbClr val="FFFFFF"/>
                </a:solidFill>
                <a:latin typeface="Arial" charset="0"/>
              </a:rPr>
              <a:t>E / 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</a:rPr>
              <a:t>T)</a:t>
            </a:r>
          </a:p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</a:rPr>
              <a:t>(si &lt;&lt; 1)</a:t>
            </a:r>
          </a:p>
        </p:txBody>
      </p:sp>
      <p:pic>
        <p:nvPicPr>
          <p:cNvPr id="164897" name="Picture 33" descr="defa-lacu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2487613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4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4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4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95" grpId="0" autoUpdateAnimBg="0"/>
      <p:bldP spid="164896" grpId="0" autoUpdateAnimBg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2122488" y="457200"/>
            <a:ext cx="6462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DEFAUTS DANS LES CRISTAUX</a:t>
            </a:r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20837" name="Group 6"/>
          <p:cNvGrpSpPr>
            <a:grpSpLocks/>
          </p:cNvGrpSpPr>
          <p:nvPr/>
        </p:nvGrpSpPr>
        <p:grpSpPr bwMode="auto">
          <a:xfrm>
            <a:off x="0" y="2057400"/>
            <a:ext cx="2362200" cy="2514600"/>
            <a:chOff x="0" y="1296"/>
            <a:chExt cx="1488" cy="1584"/>
          </a:xfrm>
        </p:grpSpPr>
        <p:sp>
          <p:nvSpPr>
            <p:cNvPr id="120867" name="Rectangle 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36"/>
              <a:ext cx="10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ENERGIE DE FORMATION</a:t>
              </a:r>
            </a:p>
          </p:txBody>
        </p:sp>
        <p:sp>
          <p:nvSpPr>
            <p:cNvPr id="120868" name="Rectangle 8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CENTRES F</a:t>
              </a:r>
            </a:p>
          </p:txBody>
        </p:sp>
        <p:sp>
          <p:nvSpPr>
            <p:cNvPr id="120869" name="Rectangle 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LIMITE D’ELASTICITE DES METAUX</a:t>
              </a:r>
            </a:p>
          </p:txBody>
        </p:sp>
        <p:sp>
          <p:nvSpPr>
            <p:cNvPr id="120870" name="Text Box 10"/>
            <p:cNvSpPr txBox="1">
              <a:spLocks noChangeArrowheads="1"/>
            </p:cNvSpPr>
            <p:nvPr/>
          </p:nvSpPr>
          <p:spPr bwMode="auto">
            <a:xfrm>
              <a:off x="0" y="1296"/>
              <a:ext cx="10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Défauts ponctuels</a:t>
              </a:r>
            </a:p>
          </p:txBody>
        </p:sp>
        <p:sp>
          <p:nvSpPr>
            <p:cNvPr id="120871" name="Text Box 11"/>
            <p:cNvSpPr txBox="1">
              <a:spLocks noChangeArrowheads="1"/>
            </p:cNvSpPr>
            <p:nvPr/>
          </p:nvSpPr>
          <p:spPr bwMode="auto">
            <a:xfrm>
              <a:off x="0" y="2304"/>
              <a:ext cx="7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Dislocations</a:t>
              </a:r>
            </a:p>
          </p:txBody>
        </p:sp>
        <p:sp>
          <p:nvSpPr>
            <p:cNvPr id="120872" name="Rectangle 12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36"/>
              <a:ext cx="86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DIFFERENTS TYPES</a:t>
              </a:r>
            </a:p>
          </p:txBody>
        </p:sp>
        <p:sp>
          <p:nvSpPr>
            <p:cNvPr id="120873" name="Rectangle 13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MECANISMES DE DIFFUSION</a:t>
              </a:r>
            </a:p>
          </p:txBody>
        </p:sp>
      </p:grpSp>
      <p:sp>
        <p:nvSpPr>
          <p:cNvPr id="12083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67000"/>
            <a:ext cx="13716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CENTRES F</a:t>
            </a:r>
            <a:endParaRPr lang="fr-FR" smtClean="0"/>
          </a:p>
        </p:txBody>
      </p:sp>
      <p:pic>
        <p:nvPicPr>
          <p:cNvPr id="165902" name="Picture 14" descr="defa-ioniqu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2544763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5910" name="Group 22"/>
          <p:cNvGrpSpPr>
            <a:grpSpLocks/>
          </p:cNvGrpSpPr>
          <p:nvPr/>
        </p:nvGrpSpPr>
        <p:grpSpPr bwMode="auto">
          <a:xfrm>
            <a:off x="4953000" y="1752600"/>
            <a:ext cx="282575" cy="304800"/>
            <a:chOff x="3120" y="1104"/>
            <a:chExt cx="178" cy="192"/>
          </a:xfrm>
        </p:grpSpPr>
        <p:sp>
          <p:nvSpPr>
            <p:cNvPr id="120865" name="Rectangle 17"/>
            <p:cNvSpPr>
              <a:spLocks noChangeArrowheads="1"/>
            </p:cNvSpPr>
            <p:nvPr/>
          </p:nvSpPr>
          <p:spPr bwMode="auto">
            <a:xfrm>
              <a:off x="3120" y="1104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 b="1" i="1">
                  <a:solidFill>
                    <a:srgbClr val="FF0000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20866" name="Rectangle 18"/>
            <p:cNvSpPr>
              <a:spLocks noChangeArrowheads="1"/>
            </p:cNvSpPr>
            <p:nvPr/>
          </p:nvSpPr>
          <p:spPr bwMode="auto">
            <a:xfrm>
              <a:off x="3136" y="1115"/>
              <a:ext cx="155" cy="16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5920" name="Group 32"/>
          <p:cNvGrpSpPr>
            <a:grpSpLocks/>
          </p:cNvGrpSpPr>
          <p:nvPr/>
        </p:nvGrpSpPr>
        <p:grpSpPr bwMode="auto">
          <a:xfrm>
            <a:off x="3265488" y="2136775"/>
            <a:ext cx="1628775" cy="1292225"/>
            <a:chOff x="2057" y="1346"/>
            <a:chExt cx="1026" cy="814"/>
          </a:xfrm>
        </p:grpSpPr>
        <p:grpSp>
          <p:nvGrpSpPr>
            <p:cNvPr id="120853" name="Group 21"/>
            <p:cNvGrpSpPr>
              <a:grpSpLocks/>
            </p:cNvGrpSpPr>
            <p:nvPr/>
          </p:nvGrpSpPr>
          <p:grpSpPr bwMode="auto">
            <a:xfrm>
              <a:off x="2208" y="1488"/>
              <a:ext cx="240" cy="192"/>
              <a:chOff x="2208" y="1488"/>
              <a:chExt cx="240" cy="192"/>
            </a:xfrm>
          </p:grpSpPr>
          <p:sp>
            <p:nvSpPr>
              <p:cNvPr id="120863" name="Rectangle 19"/>
              <p:cNvSpPr>
                <a:spLocks noChangeArrowheads="1"/>
              </p:cNvSpPr>
              <p:nvPr/>
            </p:nvSpPr>
            <p:spPr bwMode="auto">
              <a:xfrm>
                <a:off x="2247" y="1497"/>
                <a:ext cx="173" cy="18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0864" name="Rectangle 20"/>
              <p:cNvSpPr>
                <a:spLocks noChangeArrowheads="1"/>
              </p:cNvSpPr>
              <p:nvPr/>
            </p:nvSpPr>
            <p:spPr bwMode="auto">
              <a:xfrm>
                <a:off x="2208" y="1488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sz="1400" b="1" i="1">
                    <a:solidFill>
                      <a:srgbClr val="FF0000"/>
                    </a:solidFill>
                    <a:latin typeface="Symbol" pitchFamily="18" charset="2"/>
                  </a:rPr>
                  <a:t>&gt;</a:t>
                </a:r>
                <a:r>
                  <a:rPr lang="fr-FR" sz="1400" b="1" i="1">
                    <a:solidFill>
                      <a:srgbClr val="FF0000"/>
                    </a:solidFill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120854" name="Group 23"/>
            <p:cNvGrpSpPr>
              <a:grpSpLocks/>
            </p:cNvGrpSpPr>
            <p:nvPr/>
          </p:nvGrpSpPr>
          <p:grpSpPr bwMode="auto">
            <a:xfrm>
              <a:off x="2057" y="1968"/>
              <a:ext cx="240" cy="192"/>
              <a:chOff x="2208" y="1488"/>
              <a:chExt cx="240" cy="192"/>
            </a:xfrm>
          </p:grpSpPr>
          <p:sp>
            <p:nvSpPr>
              <p:cNvPr id="120861" name="Rectangle 24"/>
              <p:cNvSpPr>
                <a:spLocks noChangeArrowheads="1"/>
              </p:cNvSpPr>
              <p:nvPr/>
            </p:nvSpPr>
            <p:spPr bwMode="auto">
              <a:xfrm>
                <a:off x="2247" y="1497"/>
                <a:ext cx="173" cy="18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0862" name="Rectangle 25"/>
              <p:cNvSpPr>
                <a:spLocks noChangeArrowheads="1"/>
              </p:cNvSpPr>
              <p:nvPr/>
            </p:nvSpPr>
            <p:spPr bwMode="auto">
              <a:xfrm>
                <a:off x="2208" y="1488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sz="1400" b="1" i="1">
                    <a:solidFill>
                      <a:srgbClr val="FF0000"/>
                    </a:solidFill>
                    <a:latin typeface="Symbol" pitchFamily="18" charset="2"/>
                  </a:rPr>
                  <a:t>&gt;</a:t>
                </a:r>
                <a:r>
                  <a:rPr lang="fr-FR" sz="1400" b="1" i="1">
                    <a:solidFill>
                      <a:srgbClr val="FF0000"/>
                    </a:solidFill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120855" name="Group 26"/>
            <p:cNvGrpSpPr>
              <a:grpSpLocks/>
            </p:cNvGrpSpPr>
            <p:nvPr/>
          </p:nvGrpSpPr>
          <p:grpSpPr bwMode="auto">
            <a:xfrm>
              <a:off x="2839" y="1964"/>
              <a:ext cx="240" cy="192"/>
              <a:chOff x="2208" y="1488"/>
              <a:chExt cx="240" cy="192"/>
            </a:xfrm>
          </p:grpSpPr>
          <p:sp>
            <p:nvSpPr>
              <p:cNvPr id="120859" name="Rectangle 27"/>
              <p:cNvSpPr>
                <a:spLocks noChangeArrowheads="1"/>
              </p:cNvSpPr>
              <p:nvPr/>
            </p:nvSpPr>
            <p:spPr bwMode="auto">
              <a:xfrm>
                <a:off x="2247" y="1497"/>
                <a:ext cx="173" cy="18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0860" name="Rectangle 28"/>
              <p:cNvSpPr>
                <a:spLocks noChangeArrowheads="1"/>
              </p:cNvSpPr>
              <p:nvPr/>
            </p:nvSpPr>
            <p:spPr bwMode="auto">
              <a:xfrm>
                <a:off x="2208" y="1488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sz="1400" b="1" i="1">
                    <a:solidFill>
                      <a:srgbClr val="FF0000"/>
                    </a:solidFill>
                    <a:latin typeface="Symbol" pitchFamily="18" charset="2"/>
                  </a:rPr>
                  <a:t>&gt;</a:t>
                </a:r>
                <a:r>
                  <a:rPr lang="fr-FR" sz="1400" b="1" i="1">
                    <a:solidFill>
                      <a:srgbClr val="FF0000"/>
                    </a:solidFill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120856" name="Group 29"/>
            <p:cNvGrpSpPr>
              <a:grpSpLocks/>
            </p:cNvGrpSpPr>
            <p:nvPr/>
          </p:nvGrpSpPr>
          <p:grpSpPr bwMode="auto">
            <a:xfrm>
              <a:off x="2843" y="1346"/>
              <a:ext cx="240" cy="192"/>
              <a:chOff x="2208" y="1488"/>
              <a:chExt cx="240" cy="192"/>
            </a:xfrm>
          </p:grpSpPr>
          <p:sp>
            <p:nvSpPr>
              <p:cNvPr id="120857" name="Rectangle 30"/>
              <p:cNvSpPr>
                <a:spLocks noChangeArrowheads="1"/>
              </p:cNvSpPr>
              <p:nvPr/>
            </p:nvSpPr>
            <p:spPr bwMode="auto">
              <a:xfrm>
                <a:off x="2247" y="1497"/>
                <a:ext cx="173" cy="18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0858" name="Rectangle 31"/>
              <p:cNvSpPr>
                <a:spLocks noChangeArrowheads="1"/>
              </p:cNvSpPr>
              <p:nvPr/>
            </p:nvSpPr>
            <p:spPr bwMode="auto">
              <a:xfrm>
                <a:off x="2208" y="1488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sz="1400" b="1" i="1">
                    <a:solidFill>
                      <a:srgbClr val="FF0000"/>
                    </a:solidFill>
                    <a:latin typeface="Symbol" pitchFamily="18" charset="2"/>
                  </a:rPr>
                  <a:t>&gt;</a:t>
                </a:r>
                <a:r>
                  <a:rPr lang="fr-FR" sz="1400" b="1" i="1">
                    <a:solidFill>
                      <a:srgbClr val="FF0000"/>
                    </a:solidFill>
                    <a:latin typeface="Arial" charset="0"/>
                  </a:rPr>
                  <a:t>a</a:t>
                </a:r>
              </a:p>
            </p:txBody>
          </p:sp>
        </p:grpSp>
      </p:grpSp>
      <p:sp>
        <p:nvSpPr>
          <p:cNvPr id="165921" name="Rectangle 33"/>
          <p:cNvSpPr>
            <a:spLocks noChangeArrowheads="1"/>
          </p:cNvSpPr>
          <p:nvPr/>
        </p:nvSpPr>
        <p:spPr bwMode="auto">
          <a:xfrm>
            <a:off x="5715000" y="1600200"/>
            <a:ext cx="2971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600" i="1" u="sng">
                <a:solidFill>
                  <a:srgbClr val="FFFFFF"/>
                </a:solidFill>
                <a:latin typeface="Arial" charset="0"/>
              </a:rPr>
              <a:t>LACUNE ANIONIQUE</a:t>
            </a:r>
          </a:p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</a:rPr>
              <a:t>Boîte de potentiel pour un électron</a:t>
            </a:r>
          </a:p>
        </p:txBody>
      </p:sp>
      <p:grpSp>
        <p:nvGrpSpPr>
          <p:cNvPr id="165925" name="Group 37"/>
          <p:cNvGrpSpPr>
            <a:grpSpLocks/>
          </p:cNvGrpSpPr>
          <p:nvPr/>
        </p:nvGrpSpPr>
        <p:grpSpPr bwMode="auto">
          <a:xfrm>
            <a:off x="5410200" y="2438400"/>
            <a:ext cx="3505200" cy="747713"/>
            <a:chOff x="3408" y="1728"/>
            <a:chExt cx="2208" cy="471"/>
          </a:xfrm>
        </p:grpSpPr>
        <p:sp>
          <p:nvSpPr>
            <p:cNvPr id="120851" name="AutoShape 35"/>
            <p:cNvSpPr>
              <a:spLocks noChangeArrowheads="1"/>
            </p:cNvSpPr>
            <p:nvPr/>
          </p:nvSpPr>
          <p:spPr bwMode="auto">
            <a:xfrm>
              <a:off x="4416" y="1728"/>
              <a:ext cx="144" cy="24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0852" name="Rectangle 36"/>
            <p:cNvSpPr>
              <a:spLocks noChangeArrowheads="1"/>
            </p:cNvSpPr>
            <p:nvPr/>
          </p:nvSpPr>
          <p:spPr bwMode="auto">
            <a:xfrm>
              <a:off x="3408" y="1968"/>
              <a:ext cx="22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8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E = (ħ</a:t>
              </a:r>
              <a:r>
                <a:rPr lang="fr-FR" sz="18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/2m)(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p</a:t>
              </a:r>
              <a:r>
                <a:rPr lang="fr-FR" sz="18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/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a</a:t>
              </a:r>
              <a:r>
                <a:rPr lang="fr-FR" sz="18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fr-FR" sz="18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)(n</a:t>
              </a:r>
              <a:r>
                <a:rPr lang="fr-FR" sz="18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x</a:t>
              </a:r>
              <a:r>
                <a:rPr lang="fr-FR" sz="18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+n</a:t>
              </a:r>
              <a:r>
                <a:rPr lang="fr-FR" sz="18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y</a:t>
              </a:r>
              <a:r>
                <a:rPr lang="fr-FR" sz="18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+n</a:t>
              </a:r>
              <a:r>
                <a:rPr lang="fr-FR" sz="18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z</a:t>
              </a:r>
              <a:r>
                <a:rPr lang="fr-FR" sz="18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)</a:t>
              </a:r>
            </a:p>
          </p:txBody>
        </p:sp>
      </p:grpSp>
      <p:grpSp>
        <p:nvGrpSpPr>
          <p:cNvPr id="165929" name="Group 41"/>
          <p:cNvGrpSpPr>
            <a:grpSpLocks/>
          </p:cNvGrpSpPr>
          <p:nvPr/>
        </p:nvGrpSpPr>
        <p:grpSpPr bwMode="auto">
          <a:xfrm>
            <a:off x="5410200" y="3200400"/>
            <a:ext cx="3505200" cy="1022350"/>
            <a:chOff x="3408" y="2112"/>
            <a:chExt cx="2208" cy="644"/>
          </a:xfrm>
        </p:grpSpPr>
        <p:sp>
          <p:nvSpPr>
            <p:cNvPr id="120849" name="AutoShape 39"/>
            <p:cNvSpPr>
              <a:spLocks noChangeArrowheads="1"/>
            </p:cNvSpPr>
            <p:nvPr/>
          </p:nvSpPr>
          <p:spPr bwMode="auto">
            <a:xfrm>
              <a:off x="4416" y="2112"/>
              <a:ext cx="144" cy="24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0850" name="Rectangle 40"/>
            <p:cNvSpPr>
              <a:spLocks noChangeArrowheads="1"/>
            </p:cNvSpPr>
            <p:nvPr/>
          </p:nvSpPr>
          <p:spPr bwMode="auto">
            <a:xfrm>
              <a:off x="3408" y="2352"/>
              <a:ext cx="22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sz="18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Absorption de longueurs d’onde</a:t>
              </a:r>
            </a:p>
            <a:p>
              <a:pPr algn="ctr"/>
              <a:r>
                <a:rPr lang="fr-FR" sz="18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par sauts d’énergie en 1/a</a:t>
              </a:r>
              <a:r>
                <a:rPr lang="fr-FR" sz="18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165930" name="Group 42"/>
          <p:cNvGrpSpPr>
            <a:grpSpLocks/>
          </p:cNvGrpSpPr>
          <p:nvPr/>
        </p:nvGrpSpPr>
        <p:grpSpPr bwMode="auto">
          <a:xfrm>
            <a:off x="5410200" y="4267200"/>
            <a:ext cx="3505200" cy="1022350"/>
            <a:chOff x="3408" y="2112"/>
            <a:chExt cx="2208" cy="644"/>
          </a:xfrm>
        </p:grpSpPr>
        <p:sp>
          <p:nvSpPr>
            <p:cNvPr id="120847" name="AutoShape 43"/>
            <p:cNvSpPr>
              <a:spLocks noChangeArrowheads="1"/>
            </p:cNvSpPr>
            <p:nvPr/>
          </p:nvSpPr>
          <p:spPr bwMode="auto">
            <a:xfrm>
              <a:off x="4416" y="2112"/>
              <a:ext cx="144" cy="24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0848" name="Rectangle 44"/>
            <p:cNvSpPr>
              <a:spLocks noChangeArrowheads="1"/>
            </p:cNvSpPr>
            <p:nvPr/>
          </p:nvSpPr>
          <p:spPr bwMode="auto">
            <a:xfrm>
              <a:off x="3408" y="2352"/>
              <a:ext cx="22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sz="18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Couleur complementaire dans le spectre visible</a:t>
              </a:r>
            </a:p>
          </p:txBody>
        </p:sp>
      </p:grpSp>
      <p:pic>
        <p:nvPicPr>
          <p:cNvPr id="165933" name="Picture 45" descr="defa-couleu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43400"/>
            <a:ext cx="2649538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5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21" grpId="0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2122488" y="457200"/>
            <a:ext cx="6462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DEFAUTS DANS LES CRISTAUX</a:t>
            </a:r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21861" name="Group 6"/>
          <p:cNvGrpSpPr>
            <a:grpSpLocks/>
          </p:cNvGrpSpPr>
          <p:nvPr/>
        </p:nvGrpSpPr>
        <p:grpSpPr bwMode="auto">
          <a:xfrm>
            <a:off x="0" y="2057400"/>
            <a:ext cx="2362200" cy="2514600"/>
            <a:chOff x="0" y="1296"/>
            <a:chExt cx="1488" cy="1584"/>
          </a:xfrm>
        </p:grpSpPr>
        <p:sp>
          <p:nvSpPr>
            <p:cNvPr id="121884" name="Rectangle 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36"/>
              <a:ext cx="10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ENERGIE DE FORMATION</a:t>
              </a:r>
            </a:p>
          </p:txBody>
        </p:sp>
        <p:sp>
          <p:nvSpPr>
            <p:cNvPr id="121885" name="Rectangle 8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CENTRES F</a:t>
              </a:r>
            </a:p>
          </p:txBody>
        </p:sp>
        <p:sp>
          <p:nvSpPr>
            <p:cNvPr id="121886" name="Rectangle 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LIMITE D’ELASTICITE DES METAUX</a:t>
              </a:r>
            </a:p>
          </p:txBody>
        </p:sp>
        <p:sp>
          <p:nvSpPr>
            <p:cNvPr id="121887" name="Text Box 10"/>
            <p:cNvSpPr txBox="1">
              <a:spLocks noChangeArrowheads="1"/>
            </p:cNvSpPr>
            <p:nvPr/>
          </p:nvSpPr>
          <p:spPr bwMode="auto">
            <a:xfrm>
              <a:off x="0" y="1296"/>
              <a:ext cx="10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Défauts ponctuels</a:t>
              </a:r>
            </a:p>
          </p:txBody>
        </p:sp>
        <p:sp>
          <p:nvSpPr>
            <p:cNvPr id="121888" name="Text Box 11"/>
            <p:cNvSpPr txBox="1">
              <a:spLocks noChangeArrowheads="1"/>
            </p:cNvSpPr>
            <p:nvPr/>
          </p:nvSpPr>
          <p:spPr bwMode="auto">
            <a:xfrm>
              <a:off x="0" y="2304"/>
              <a:ext cx="7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Dislocations</a:t>
              </a:r>
            </a:p>
          </p:txBody>
        </p:sp>
        <p:sp>
          <p:nvSpPr>
            <p:cNvPr id="121889" name="Rectangle 12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36"/>
              <a:ext cx="86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DIFFERENTS TYPES</a:t>
              </a:r>
            </a:p>
          </p:txBody>
        </p:sp>
        <p:sp>
          <p:nvSpPr>
            <p:cNvPr id="121890" name="Rectangle 13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MECANISMES DE DIFFUSION</a:t>
              </a:r>
            </a:p>
          </p:txBody>
        </p:sp>
      </p:grpSp>
      <p:sp>
        <p:nvSpPr>
          <p:cNvPr id="12186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95600"/>
            <a:ext cx="2057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MECANISMES DE DIFFUSION</a:t>
            </a:r>
            <a:endParaRPr lang="fr-FR" smtClean="0"/>
          </a:p>
        </p:txBody>
      </p:sp>
      <p:pic>
        <p:nvPicPr>
          <p:cNvPr id="166926" name="Picture 14" descr="defa-diffus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76"/>
          <a:stretch>
            <a:fillRect/>
          </a:stretch>
        </p:blipFill>
        <p:spPr bwMode="auto">
          <a:xfrm>
            <a:off x="2819400" y="1600200"/>
            <a:ext cx="29829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6929" name="Group 17"/>
          <p:cNvGrpSpPr>
            <a:grpSpLocks/>
          </p:cNvGrpSpPr>
          <p:nvPr/>
        </p:nvGrpSpPr>
        <p:grpSpPr bwMode="auto">
          <a:xfrm>
            <a:off x="3962400" y="1752600"/>
            <a:ext cx="4071938" cy="1524000"/>
            <a:chOff x="2496" y="1104"/>
            <a:chExt cx="2565" cy="960"/>
          </a:xfrm>
        </p:grpSpPr>
        <p:sp>
          <p:nvSpPr>
            <p:cNvPr id="121882" name="Line 15"/>
            <p:cNvSpPr>
              <a:spLocks noChangeShapeType="1"/>
            </p:cNvSpPr>
            <p:nvPr/>
          </p:nvSpPr>
          <p:spPr bwMode="auto">
            <a:xfrm flipH="1">
              <a:off x="2496" y="1248"/>
              <a:ext cx="1440" cy="8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1883" name="Rectangle 16"/>
            <p:cNvSpPr>
              <a:spLocks noChangeArrowheads="1"/>
            </p:cNvSpPr>
            <p:nvPr/>
          </p:nvSpPr>
          <p:spPr bwMode="auto">
            <a:xfrm>
              <a:off x="3936" y="1104"/>
              <a:ext cx="112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 b="1" i="1">
                  <a:solidFill>
                    <a:srgbClr val="FF0000"/>
                  </a:solidFill>
                  <a:latin typeface="Arial" charset="0"/>
                </a:rPr>
                <a:t>ECHANGE DIRECT</a:t>
              </a:r>
            </a:p>
          </p:txBody>
        </p:sp>
      </p:grpSp>
      <p:grpSp>
        <p:nvGrpSpPr>
          <p:cNvPr id="166932" name="Group 20"/>
          <p:cNvGrpSpPr>
            <a:grpSpLocks/>
          </p:cNvGrpSpPr>
          <p:nvPr/>
        </p:nvGrpSpPr>
        <p:grpSpPr bwMode="auto">
          <a:xfrm>
            <a:off x="3581400" y="2133600"/>
            <a:ext cx="4710113" cy="533400"/>
            <a:chOff x="2256" y="1344"/>
            <a:chExt cx="2967" cy="336"/>
          </a:xfrm>
        </p:grpSpPr>
        <p:sp>
          <p:nvSpPr>
            <p:cNvPr id="121880" name="Line 18"/>
            <p:cNvSpPr>
              <a:spLocks noChangeShapeType="1"/>
            </p:cNvSpPr>
            <p:nvPr/>
          </p:nvSpPr>
          <p:spPr bwMode="auto">
            <a:xfrm flipH="1">
              <a:off x="2256" y="1440"/>
              <a:ext cx="168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1881" name="Rectangle 19"/>
            <p:cNvSpPr>
              <a:spLocks noChangeArrowheads="1"/>
            </p:cNvSpPr>
            <p:nvPr/>
          </p:nvSpPr>
          <p:spPr bwMode="auto">
            <a:xfrm>
              <a:off x="3936" y="1344"/>
              <a:ext cx="12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 b="1" i="1">
                  <a:solidFill>
                    <a:srgbClr val="FF0000"/>
                  </a:solidFill>
                  <a:latin typeface="Arial" charset="0"/>
                </a:rPr>
                <a:t>ECHANGE CYCLIQUE</a:t>
              </a:r>
            </a:p>
          </p:txBody>
        </p:sp>
      </p:grpSp>
      <p:grpSp>
        <p:nvGrpSpPr>
          <p:cNvPr id="166935" name="Group 23"/>
          <p:cNvGrpSpPr>
            <a:grpSpLocks/>
          </p:cNvGrpSpPr>
          <p:nvPr/>
        </p:nvGrpSpPr>
        <p:grpSpPr bwMode="auto">
          <a:xfrm>
            <a:off x="4419600" y="2362200"/>
            <a:ext cx="4197350" cy="457200"/>
            <a:chOff x="2784" y="1488"/>
            <a:chExt cx="2644" cy="288"/>
          </a:xfrm>
        </p:grpSpPr>
        <p:sp>
          <p:nvSpPr>
            <p:cNvPr id="121878" name="Line 21"/>
            <p:cNvSpPr>
              <a:spLocks noChangeShapeType="1"/>
            </p:cNvSpPr>
            <p:nvPr/>
          </p:nvSpPr>
          <p:spPr bwMode="auto">
            <a:xfrm flipH="1" flipV="1">
              <a:off x="2784" y="1488"/>
              <a:ext cx="1152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1879" name="Rectangle 22"/>
            <p:cNvSpPr>
              <a:spLocks noChangeArrowheads="1"/>
            </p:cNvSpPr>
            <p:nvPr/>
          </p:nvSpPr>
          <p:spPr bwMode="auto">
            <a:xfrm>
              <a:off x="3936" y="1584"/>
              <a:ext cx="14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 b="1" i="1">
                  <a:solidFill>
                    <a:srgbClr val="FF0000"/>
                  </a:solidFill>
                  <a:latin typeface="Arial" charset="0"/>
                </a:rPr>
                <a:t>MECANISME LACUNAIRE</a:t>
              </a:r>
            </a:p>
          </p:txBody>
        </p:sp>
      </p:grpSp>
      <p:grpSp>
        <p:nvGrpSpPr>
          <p:cNvPr id="166938" name="Group 26"/>
          <p:cNvGrpSpPr>
            <a:grpSpLocks/>
          </p:cNvGrpSpPr>
          <p:nvPr/>
        </p:nvGrpSpPr>
        <p:grpSpPr bwMode="auto">
          <a:xfrm>
            <a:off x="5181600" y="2895600"/>
            <a:ext cx="3581400" cy="304800"/>
            <a:chOff x="3264" y="1824"/>
            <a:chExt cx="2256" cy="192"/>
          </a:xfrm>
        </p:grpSpPr>
        <p:sp>
          <p:nvSpPr>
            <p:cNvPr id="121876" name="Line 24"/>
            <p:cNvSpPr>
              <a:spLocks noChangeShapeType="1"/>
            </p:cNvSpPr>
            <p:nvPr/>
          </p:nvSpPr>
          <p:spPr bwMode="auto">
            <a:xfrm flipH="1" flipV="1">
              <a:off x="3264" y="1872"/>
              <a:ext cx="672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1877" name="Rectangle 25"/>
            <p:cNvSpPr>
              <a:spLocks noChangeArrowheads="1"/>
            </p:cNvSpPr>
            <p:nvPr/>
          </p:nvSpPr>
          <p:spPr bwMode="auto">
            <a:xfrm>
              <a:off x="3936" y="1824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 b="1" i="1">
                  <a:solidFill>
                    <a:srgbClr val="FF0000"/>
                  </a:solidFill>
                  <a:latin typeface="Arial" charset="0"/>
                </a:rPr>
                <a:t>MECANISME INTERSTITIEL</a:t>
              </a:r>
            </a:p>
          </p:txBody>
        </p:sp>
      </p:grpSp>
      <p:sp>
        <p:nvSpPr>
          <p:cNvPr id="166939" name="Rectangle 27"/>
          <p:cNvSpPr>
            <a:spLocks noChangeArrowheads="1"/>
          </p:cNvSpPr>
          <p:nvPr/>
        </p:nvSpPr>
        <p:spPr bwMode="auto">
          <a:xfrm>
            <a:off x="6096000" y="3249613"/>
            <a:ext cx="25193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600" i="1" u="sng">
                <a:solidFill>
                  <a:srgbClr val="FFFFFF"/>
                </a:solidFill>
                <a:latin typeface="Arial" charset="0"/>
              </a:rPr>
              <a:t>DIFFUSION</a:t>
            </a:r>
          </a:p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</a:rPr>
              <a:t>franchissement</a:t>
            </a:r>
          </a:p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</a:rPr>
              <a:t>d’une barrière d’énergie E</a:t>
            </a:r>
          </a:p>
        </p:txBody>
      </p:sp>
      <p:sp>
        <p:nvSpPr>
          <p:cNvPr id="166942" name="Rectangle 30"/>
          <p:cNvSpPr>
            <a:spLocks noChangeArrowheads="1"/>
          </p:cNvSpPr>
          <p:nvPr/>
        </p:nvSpPr>
        <p:spPr bwMode="auto">
          <a:xfrm>
            <a:off x="2590800" y="4267200"/>
            <a:ext cx="640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800" i="1">
                <a:solidFill>
                  <a:srgbClr val="FFFFFF"/>
                </a:solidFill>
                <a:latin typeface="Arial" charset="0"/>
                <a:cs typeface="Arial" charset="0"/>
              </a:rPr>
              <a:t>probabilité par seconde de franchissement de la barrière </a:t>
            </a:r>
            <a:r>
              <a:rPr lang="fr-FR" sz="1800" b="1" i="1">
                <a:solidFill>
                  <a:srgbClr val="FFFFFF"/>
                </a:solidFill>
                <a:latin typeface="Arial" charset="0"/>
                <a:cs typeface="Arial" charset="0"/>
              </a:rPr>
              <a:t>fréquence de saut</a:t>
            </a:r>
            <a:r>
              <a:rPr lang="fr-FR" sz="1800" i="1">
                <a:solidFill>
                  <a:srgbClr val="FFFFFF"/>
                </a:solidFill>
                <a:latin typeface="Arial" charset="0"/>
                <a:cs typeface="Arial" charset="0"/>
              </a:rPr>
              <a:t> : </a:t>
            </a:r>
            <a:r>
              <a:rPr lang="fr-FR" sz="1800">
                <a:solidFill>
                  <a:srgbClr val="FFFFFF"/>
                </a:solidFill>
                <a:latin typeface="Symbol" pitchFamily="18" charset="2"/>
                <a:cs typeface="Arial" charset="0"/>
              </a:rPr>
              <a:t>G</a:t>
            </a:r>
            <a:r>
              <a:rPr lang="fr-FR" sz="1800" i="1">
                <a:solidFill>
                  <a:srgbClr val="FFFFFF"/>
                </a:solidFill>
                <a:latin typeface="Arial" charset="0"/>
                <a:cs typeface="Arial" charset="0"/>
              </a:rPr>
              <a:t>=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n</a:t>
            </a:r>
            <a:r>
              <a:rPr lang="fr-FR" sz="1800" i="1">
                <a:solidFill>
                  <a:srgbClr val="FFFFFF"/>
                </a:solidFill>
                <a:latin typeface="Arial" charset="0"/>
                <a:cs typeface="Arial" charset="0"/>
              </a:rPr>
              <a:t>exp(-E/k</a:t>
            </a:r>
            <a:r>
              <a:rPr lang="fr-FR" sz="18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800" i="1">
                <a:solidFill>
                  <a:srgbClr val="FFFFFF"/>
                </a:solidFill>
                <a:latin typeface="Arial" charset="0"/>
                <a:cs typeface="Arial" charset="0"/>
              </a:rPr>
              <a:t>T)</a:t>
            </a:r>
            <a:endParaRPr lang="fr-FR" sz="1800" i="1" baseline="30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166949" name="Group 37"/>
          <p:cNvGrpSpPr>
            <a:grpSpLocks/>
          </p:cNvGrpSpPr>
          <p:nvPr/>
        </p:nvGrpSpPr>
        <p:grpSpPr bwMode="auto">
          <a:xfrm>
            <a:off x="2667000" y="4876800"/>
            <a:ext cx="3657600" cy="962025"/>
            <a:chOff x="1680" y="3072"/>
            <a:chExt cx="2304" cy="606"/>
          </a:xfrm>
        </p:grpSpPr>
        <p:sp>
          <p:nvSpPr>
            <p:cNvPr id="121874" name="Line 31"/>
            <p:cNvSpPr>
              <a:spLocks noChangeShapeType="1"/>
            </p:cNvSpPr>
            <p:nvPr/>
          </p:nvSpPr>
          <p:spPr bwMode="auto">
            <a:xfrm flipV="1">
              <a:off x="3456" y="3072"/>
              <a:ext cx="528" cy="24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1875" name="Rectangle 32"/>
            <p:cNvSpPr>
              <a:spLocks noChangeArrowheads="1"/>
            </p:cNvSpPr>
            <p:nvPr/>
          </p:nvSpPr>
          <p:spPr bwMode="auto">
            <a:xfrm>
              <a:off x="1680" y="3312"/>
              <a:ext cx="211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fréquence de vibration atomique</a:t>
              </a:r>
              <a:br>
                <a:rPr lang="fr-FR" sz="1600" i="1">
                  <a:solidFill>
                    <a:srgbClr val="FFFFFF"/>
                  </a:solidFill>
                  <a:latin typeface="Arial" charset="0"/>
                </a:rPr>
              </a:b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(nombre d’approches par seconde)</a:t>
              </a:r>
            </a:p>
          </p:txBody>
        </p:sp>
      </p:grpSp>
      <p:grpSp>
        <p:nvGrpSpPr>
          <p:cNvPr id="166950" name="Group 38"/>
          <p:cNvGrpSpPr>
            <a:grpSpLocks/>
          </p:cNvGrpSpPr>
          <p:nvPr/>
        </p:nvGrpSpPr>
        <p:grpSpPr bwMode="auto">
          <a:xfrm>
            <a:off x="5791200" y="4953000"/>
            <a:ext cx="3352800" cy="641350"/>
            <a:chOff x="3648" y="3120"/>
            <a:chExt cx="2112" cy="404"/>
          </a:xfrm>
        </p:grpSpPr>
        <p:sp>
          <p:nvSpPr>
            <p:cNvPr id="121872" name="Rectangle 33"/>
            <p:cNvSpPr>
              <a:spLocks noChangeArrowheads="1"/>
            </p:cNvSpPr>
            <p:nvPr/>
          </p:nvSpPr>
          <p:spPr bwMode="auto">
            <a:xfrm>
              <a:off x="3648" y="3312"/>
              <a:ext cx="21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probabilité de franchissement</a:t>
              </a:r>
            </a:p>
          </p:txBody>
        </p:sp>
        <p:sp>
          <p:nvSpPr>
            <p:cNvPr id="121873" name="Line 34"/>
            <p:cNvSpPr>
              <a:spLocks noChangeShapeType="1"/>
            </p:cNvSpPr>
            <p:nvPr/>
          </p:nvSpPr>
          <p:spPr bwMode="auto">
            <a:xfrm flipH="1" flipV="1">
              <a:off x="4464" y="3120"/>
              <a:ext cx="240" cy="19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6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6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6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6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6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6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6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6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39" grpId="0" autoUpdateAnimBg="0"/>
      <p:bldP spid="166942" grpId="0" autoUpdateAnimBg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1026"/>
          <p:cNvSpPr txBox="1">
            <a:spLocks noChangeArrowheads="1"/>
          </p:cNvSpPr>
          <p:nvPr/>
        </p:nvSpPr>
        <p:spPr bwMode="auto">
          <a:xfrm>
            <a:off x="2122488" y="457200"/>
            <a:ext cx="6462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DEFAUTS DANS LES CRISTAUX</a:t>
            </a:r>
          </a:p>
        </p:txBody>
      </p:sp>
      <p:pic>
        <p:nvPicPr>
          <p:cNvPr id="122883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4" name="Rectangle 1028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22885" name="Group 1029"/>
          <p:cNvGrpSpPr>
            <a:grpSpLocks/>
          </p:cNvGrpSpPr>
          <p:nvPr/>
        </p:nvGrpSpPr>
        <p:grpSpPr bwMode="auto">
          <a:xfrm>
            <a:off x="0" y="2057400"/>
            <a:ext cx="2362200" cy="2514600"/>
            <a:chOff x="0" y="1296"/>
            <a:chExt cx="1488" cy="1584"/>
          </a:xfrm>
        </p:grpSpPr>
        <p:sp>
          <p:nvSpPr>
            <p:cNvPr id="122962" name="Rectangle 103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36"/>
              <a:ext cx="10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ENERGIE DE FORMATION</a:t>
              </a:r>
            </a:p>
          </p:txBody>
        </p:sp>
        <p:sp>
          <p:nvSpPr>
            <p:cNvPr id="122963" name="Rectangle 1031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CENTRES F</a:t>
              </a:r>
            </a:p>
          </p:txBody>
        </p:sp>
        <p:sp>
          <p:nvSpPr>
            <p:cNvPr id="122964" name="Rectangle 103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LIMITE D’ELASTICITE DES METAUX</a:t>
              </a:r>
            </a:p>
          </p:txBody>
        </p:sp>
        <p:sp>
          <p:nvSpPr>
            <p:cNvPr id="122965" name="Text Box 1033"/>
            <p:cNvSpPr txBox="1">
              <a:spLocks noChangeArrowheads="1"/>
            </p:cNvSpPr>
            <p:nvPr/>
          </p:nvSpPr>
          <p:spPr bwMode="auto">
            <a:xfrm>
              <a:off x="0" y="1296"/>
              <a:ext cx="10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Défauts ponctuels</a:t>
              </a:r>
            </a:p>
          </p:txBody>
        </p:sp>
        <p:sp>
          <p:nvSpPr>
            <p:cNvPr id="122966" name="Text Box 1034"/>
            <p:cNvSpPr txBox="1">
              <a:spLocks noChangeArrowheads="1"/>
            </p:cNvSpPr>
            <p:nvPr/>
          </p:nvSpPr>
          <p:spPr bwMode="auto">
            <a:xfrm>
              <a:off x="0" y="2304"/>
              <a:ext cx="7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Dislocations</a:t>
              </a:r>
            </a:p>
          </p:txBody>
        </p:sp>
        <p:sp>
          <p:nvSpPr>
            <p:cNvPr id="122967" name="Rectangle 1035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36"/>
              <a:ext cx="86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DIFFERENTS TYPES</a:t>
              </a:r>
            </a:p>
          </p:txBody>
        </p:sp>
        <p:sp>
          <p:nvSpPr>
            <p:cNvPr id="122968" name="Rectangle 1036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MECANISMES DE DIFFUSION</a:t>
              </a:r>
            </a:p>
          </p:txBody>
        </p:sp>
      </p:grpSp>
      <p:sp>
        <p:nvSpPr>
          <p:cNvPr id="122886" name="Rectangle 103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95600"/>
            <a:ext cx="2057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MECANISMES DE DIFFUSION</a:t>
            </a:r>
            <a:endParaRPr lang="fr-FR" smtClean="0"/>
          </a:p>
        </p:txBody>
      </p:sp>
      <p:pic>
        <p:nvPicPr>
          <p:cNvPr id="122887" name="Picture 1038" descr="defa-diffus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76"/>
          <a:stretch>
            <a:fillRect/>
          </a:stretch>
        </p:blipFill>
        <p:spPr bwMode="auto">
          <a:xfrm>
            <a:off x="2819400" y="1600200"/>
            <a:ext cx="29829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56" name="Rectangle 1072"/>
          <p:cNvSpPr>
            <a:spLocks noChangeArrowheads="1"/>
          </p:cNvSpPr>
          <p:nvPr/>
        </p:nvSpPr>
        <p:spPr bwMode="auto">
          <a:xfrm>
            <a:off x="3048000" y="4267200"/>
            <a:ext cx="541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>
                <a:solidFill>
                  <a:srgbClr val="FFFFFF"/>
                </a:solidFill>
                <a:latin typeface="Arial" charset="0"/>
              </a:rPr>
              <a:t>S atomes d’impureté dans un plan (concentration c=S/a)</a:t>
            </a:r>
            <a:br>
              <a:rPr lang="fr-FR" sz="1600" i="1">
                <a:solidFill>
                  <a:srgbClr val="FFFFFF"/>
                </a:solidFill>
                <a:latin typeface="Arial" charset="0"/>
              </a:rPr>
            </a:br>
            <a:r>
              <a:rPr lang="fr-FR" sz="1600" i="1">
                <a:solidFill>
                  <a:srgbClr val="FFFFFF"/>
                </a:solidFill>
                <a:latin typeface="Arial" charset="0"/>
              </a:rPr>
              <a:t>S + a dS/dx atomes d’impureté dans le plan suivant</a:t>
            </a:r>
          </a:p>
        </p:txBody>
      </p:sp>
      <p:grpSp>
        <p:nvGrpSpPr>
          <p:cNvPr id="171164" name="Group 1180"/>
          <p:cNvGrpSpPr>
            <a:grpSpLocks/>
          </p:cNvGrpSpPr>
          <p:nvPr/>
        </p:nvGrpSpPr>
        <p:grpSpPr bwMode="auto">
          <a:xfrm>
            <a:off x="2819400" y="4876800"/>
            <a:ext cx="5791200" cy="595313"/>
            <a:chOff x="1776" y="3072"/>
            <a:chExt cx="3648" cy="375"/>
          </a:xfrm>
        </p:grpSpPr>
        <p:sp>
          <p:nvSpPr>
            <p:cNvPr id="122960" name="AutoShape 1074"/>
            <p:cNvSpPr>
              <a:spLocks noChangeArrowheads="1"/>
            </p:cNvSpPr>
            <p:nvPr/>
          </p:nvSpPr>
          <p:spPr bwMode="auto">
            <a:xfrm>
              <a:off x="3408" y="3072"/>
              <a:ext cx="96" cy="144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61" name="Rectangle 1075"/>
            <p:cNvSpPr>
              <a:spLocks noChangeArrowheads="1"/>
            </p:cNvSpPr>
            <p:nvPr/>
          </p:nvSpPr>
          <p:spPr bwMode="auto">
            <a:xfrm>
              <a:off x="1776" y="3216"/>
              <a:ext cx="36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- 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G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a dS/dx atomes passent d’un plan à l’autre par seconde</a:t>
              </a:r>
            </a:p>
          </p:txBody>
        </p:sp>
      </p:grpSp>
      <p:grpSp>
        <p:nvGrpSpPr>
          <p:cNvPr id="171163" name="Group 1179"/>
          <p:cNvGrpSpPr>
            <a:grpSpLocks/>
          </p:cNvGrpSpPr>
          <p:nvPr/>
        </p:nvGrpSpPr>
        <p:grpSpPr bwMode="auto">
          <a:xfrm>
            <a:off x="2895600" y="5410200"/>
            <a:ext cx="5791200" cy="604838"/>
            <a:chOff x="1824" y="3408"/>
            <a:chExt cx="3648" cy="381"/>
          </a:xfrm>
        </p:grpSpPr>
        <p:sp>
          <p:nvSpPr>
            <p:cNvPr id="122958" name="AutoShape 1076"/>
            <p:cNvSpPr>
              <a:spLocks noChangeArrowheads="1"/>
            </p:cNvSpPr>
            <p:nvPr/>
          </p:nvSpPr>
          <p:spPr bwMode="auto">
            <a:xfrm>
              <a:off x="3408" y="3408"/>
              <a:ext cx="96" cy="144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59" name="Rectangle 1077"/>
            <p:cNvSpPr>
              <a:spLocks noChangeArrowheads="1"/>
            </p:cNvSpPr>
            <p:nvPr/>
          </p:nvSpPr>
          <p:spPr bwMode="auto">
            <a:xfrm>
              <a:off x="1824" y="3552"/>
              <a:ext cx="3648" cy="23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Flux J=- 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G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a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dc/dx = -D dc/dx   avec  D=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n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exp(-E/k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B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T)</a:t>
              </a:r>
            </a:p>
          </p:txBody>
        </p:sp>
      </p:grpSp>
      <p:grpSp>
        <p:nvGrpSpPr>
          <p:cNvPr id="171162" name="Group 1178"/>
          <p:cNvGrpSpPr>
            <a:grpSpLocks/>
          </p:cNvGrpSpPr>
          <p:nvPr/>
        </p:nvGrpSpPr>
        <p:grpSpPr bwMode="auto">
          <a:xfrm>
            <a:off x="4724400" y="2057400"/>
            <a:ext cx="3810000" cy="2209800"/>
            <a:chOff x="2976" y="1296"/>
            <a:chExt cx="2400" cy="1392"/>
          </a:xfrm>
        </p:grpSpPr>
        <p:sp>
          <p:nvSpPr>
            <p:cNvPr id="122892" name="Oval 1059"/>
            <p:cNvSpPr>
              <a:spLocks noChangeArrowheads="1"/>
            </p:cNvSpPr>
            <p:nvPr/>
          </p:nvSpPr>
          <p:spPr bwMode="auto">
            <a:xfrm>
              <a:off x="2976" y="1680"/>
              <a:ext cx="576" cy="48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893" name="Rectangle 1061"/>
            <p:cNvSpPr>
              <a:spLocks noChangeArrowheads="1"/>
            </p:cNvSpPr>
            <p:nvPr/>
          </p:nvSpPr>
          <p:spPr bwMode="auto">
            <a:xfrm>
              <a:off x="3888" y="1296"/>
              <a:ext cx="1488" cy="13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894" name="Line 1060"/>
            <p:cNvSpPr>
              <a:spLocks noChangeShapeType="1"/>
            </p:cNvSpPr>
            <p:nvPr/>
          </p:nvSpPr>
          <p:spPr bwMode="auto">
            <a:xfrm flipH="1">
              <a:off x="3552" y="1776"/>
              <a:ext cx="38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895" name="Line 1067"/>
            <p:cNvSpPr>
              <a:spLocks noChangeShapeType="1"/>
            </p:cNvSpPr>
            <p:nvPr/>
          </p:nvSpPr>
          <p:spPr bwMode="auto">
            <a:xfrm flipV="1">
              <a:off x="4272" y="1536"/>
              <a:ext cx="144" cy="9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896" name="Rectangle 1068"/>
            <p:cNvSpPr>
              <a:spLocks noChangeArrowheads="1"/>
            </p:cNvSpPr>
            <p:nvPr/>
          </p:nvSpPr>
          <p:spPr bwMode="auto">
            <a:xfrm>
              <a:off x="4224" y="1392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 b="1" i="1">
                  <a:solidFill>
                    <a:schemeClr val="bg1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22897" name="Line 1069"/>
            <p:cNvSpPr>
              <a:spLocks noChangeShapeType="1"/>
            </p:cNvSpPr>
            <p:nvPr/>
          </p:nvSpPr>
          <p:spPr bwMode="auto">
            <a:xfrm flipV="1">
              <a:off x="3984" y="1680"/>
              <a:ext cx="129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898" name="Rectangle 1070"/>
            <p:cNvSpPr>
              <a:spLocks noChangeArrowheads="1"/>
            </p:cNvSpPr>
            <p:nvPr/>
          </p:nvSpPr>
          <p:spPr bwMode="auto">
            <a:xfrm>
              <a:off x="5136" y="1488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 b="1" i="1">
                  <a:solidFill>
                    <a:schemeClr val="bg1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122899" name="Oval 1083"/>
            <p:cNvSpPr>
              <a:spLocks noChangeArrowheads="1"/>
            </p:cNvSpPr>
            <p:nvPr/>
          </p:nvSpPr>
          <p:spPr bwMode="auto">
            <a:xfrm>
              <a:off x="4512" y="2352"/>
              <a:ext cx="71" cy="6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22900" name="Group 1128"/>
            <p:cNvGrpSpPr>
              <a:grpSpLocks/>
            </p:cNvGrpSpPr>
            <p:nvPr/>
          </p:nvGrpSpPr>
          <p:grpSpPr bwMode="auto">
            <a:xfrm>
              <a:off x="4656" y="1296"/>
              <a:ext cx="624" cy="912"/>
              <a:chOff x="4656" y="1296"/>
              <a:chExt cx="624" cy="912"/>
            </a:xfrm>
          </p:grpSpPr>
          <p:sp>
            <p:nvSpPr>
              <p:cNvPr id="122951" name="Line 1066"/>
              <p:cNvSpPr>
                <a:spLocks noChangeShapeType="1"/>
              </p:cNvSpPr>
              <p:nvPr/>
            </p:nvSpPr>
            <p:spPr bwMode="auto">
              <a:xfrm>
                <a:off x="4656" y="1296"/>
                <a:ext cx="624" cy="91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952" name="Oval 1122"/>
              <p:cNvSpPr>
                <a:spLocks noChangeArrowheads="1"/>
              </p:cNvSpPr>
              <p:nvPr/>
            </p:nvSpPr>
            <p:spPr bwMode="auto">
              <a:xfrm>
                <a:off x="4673" y="1360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53" name="Oval 1123"/>
              <p:cNvSpPr>
                <a:spLocks noChangeArrowheads="1"/>
              </p:cNvSpPr>
              <p:nvPr/>
            </p:nvSpPr>
            <p:spPr bwMode="auto">
              <a:xfrm>
                <a:off x="4787" y="1511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54" name="Oval 1124"/>
              <p:cNvSpPr>
                <a:spLocks noChangeArrowheads="1"/>
              </p:cNvSpPr>
              <p:nvPr/>
            </p:nvSpPr>
            <p:spPr bwMode="auto">
              <a:xfrm>
                <a:off x="4874" y="1666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55" name="Oval 1125"/>
              <p:cNvSpPr>
                <a:spLocks noChangeArrowheads="1"/>
              </p:cNvSpPr>
              <p:nvPr/>
            </p:nvSpPr>
            <p:spPr bwMode="auto">
              <a:xfrm>
                <a:off x="4978" y="1801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56" name="Oval 1126"/>
              <p:cNvSpPr>
                <a:spLocks noChangeArrowheads="1"/>
              </p:cNvSpPr>
              <p:nvPr/>
            </p:nvSpPr>
            <p:spPr bwMode="auto">
              <a:xfrm>
                <a:off x="5077" y="1945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57" name="Oval 1127"/>
              <p:cNvSpPr>
                <a:spLocks noChangeArrowheads="1"/>
              </p:cNvSpPr>
              <p:nvPr/>
            </p:nvSpPr>
            <p:spPr bwMode="auto">
              <a:xfrm>
                <a:off x="5172" y="2098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22901" name="Group 1129"/>
            <p:cNvGrpSpPr>
              <a:grpSpLocks/>
            </p:cNvGrpSpPr>
            <p:nvPr/>
          </p:nvGrpSpPr>
          <p:grpSpPr bwMode="auto">
            <a:xfrm>
              <a:off x="4512" y="1392"/>
              <a:ext cx="624" cy="912"/>
              <a:chOff x="4656" y="1296"/>
              <a:chExt cx="624" cy="912"/>
            </a:xfrm>
          </p:grpSpPr>
          <p:sp>
            <p:nvSpPr>
              <p:cNvPr id="122944" name="Line 1130"/>
              <p:cNvSpPr>
                <a:spLocks noChangeShapeType="1"/>
              </p:cNvSpPr>
              <p:nvPr/>
            </p:nvSpPr>
            <p:spPr bwMode="auto">
              <a:xfrm>
                <a:off x="4656" y="1296"/>
                <a:ext cx="624" cy="91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945" name="Oval 1131"/>
              <p:cNvSpPr>
                <a:spLocks noChangeArrowheads="1"/>
              </p:cNvSpPr>
              <p:nvPr/>
            </p:nvSpPr>
            <p:spPr bwMode="auto">
              <a:xfrm>
                <a:off x="4673" y="1360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46" name="Oval 1132"/>
              <p:cNvSpPr>
                <a:spLocks noChangeArrowheads="1"/>
              </p:cNvSpPr>
              <p:nvPr/>
            </p:nvSpPr>
            <p:spPr bwMode="auto">
              <a:xfrm>
                <a:off x="4787" y="1511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47" name="Oval 1133"/>
              <p:cNvSpPr>
                <a:spLocks noChangeArrowheads="1"/>
              </p:cNvSpPr>
              <p:nvPr/>
            </p:nvSpPr>
            <p:spPr bwMode="auto">
              <a:xfrm>
                <a:off x="4874" y="1666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48" name="Oval 1134"/>
              <p:cNvSpPr>
                <a:spLocks noChangeArrowheads="1"/>
              </p:cNvSpPr>
              <p:nvPr/>
            </p:nvSpPr>
            <p:spPr bwMode="auto">
              <a:xfrm>
                <a:off x="4978" y="1801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49" name="Oval 1135"/>
              <p:cNvSpPr>
                <a:spLocks noChangeArrowheads="1"/>
              </p:cNvSpPr>
              <p:nvPr/>
            </p:nvSpPr>
            <p:spPr bwMode="auto">
              <a:xfrm>
                <a:off x="5077" y="1945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50" name="Oval 1136"/>
              <p:cNvSpPr>
                <a:spLocks noChangeArrowheads="1"/>
              </p:cNvSpPr>
              <p:nvPr/>
            </p:nvSpPr>
            <p:spPr bwMode="auto">
              <a:xfrm>
                <a:off x="5172" y="2098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22902" name="Group 1137"/>
            <p:cNvGrpSpPr>
              <a:grpSpLocks/>
            </p:cNvGrpSpPr>
            <p:nvPr/>
          </p:nvGrpSpPr>
          <p:grpSpPr bwMode="auto">
            <a:xfrm>
              <a:off x="4368" y="1488"/>
              <a:ext cx="624" cy="912"/>
              <a:chOff x="4656" y="1296"/>
              <a:chExt cx="624" cy="912"/>
            </a:xfrm>
          </p:grpSpPr>
          <p:sp>
            <p:nvSpPr>
              <p:cNvPr id="122937" name="Line 1138"/>
              <p:cNvSpPr>
                <a:spLocks noChangeShapeType="1"/>
              </p:cNvSpPr>
              <p:nvPr/>
            </p:nvSpPr>
            <p:spPr bwMode="auto">
              <a:xfrm>
                <a:off x="4656" y="1296"/>
                <a:ext cx="624" cy="91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938" name="Oval 1139"/>
              <p:cNvSpPr>
                <a:spLocks noChangeArrowheads="1"/>
              </p:cNvSpPr>
              <p:nvPr/>
            </p:nvSpPr>
            <p:spPr bwMode="auto">
              <a:xfrm>
                <a:off x="4673" y="1360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39" name="Oval 1140"/>
              <p:cNvSpPr>
                <a:spLocks noChangeArrowheads="1"/>
              </p:cNvSpPr>
              <p:nvPr/>
            </p:nvSpPr>
            <p:spPr bwMode="auto">
              <a:xfrm>
                <a:off x="4787" y="1511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40" name="Oval 1141"/>
              <p:cNvSpPr>
                <a:spLocks noChangeArrowheads="1"/>
              </p:cNvSpPr>
              <p:nvPr/>
            </p:nvSpPr>
            <p:spPr bwMode="auto">
              <a:xfrm>
                <a:off x="4874" y="1666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41" name="Oval 1142"/>
              <p:cNvSpPr>
                <a:spLocks noChangeArrowheads="1"/>
              </p:cNvSpPr>
              <p:nvPr/>
            </p:nvSpPr>
            <p:spPr bwMode="auto">
              <a:xfrm>
                <a:off x="4978" y="1801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42" name="Oval 1143"/>
              <p:cNvSpPr>
                <a:spLocks noChangeArrowheads="1"/>
              </p:cNvSpPr>
              <p:nvPr/>
            </p:nvSpPr>
            <p:spPr bwMode="auto">
              <a:xfrm>
                <a:off x="5077" y="1945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43" name="Oval 1144"/>
              <p:cNvSpPr>
                <a:spLocks noChangeArrowheads="1"/>
              </p:cNvSpPr>
              <p:nvPr/>
            </p:nvSpPr>
            <p:spPr bwMode="auto">
              <a:xfrm>
                <a:off x="5172" y="2098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22903" name="Group 1145"/>
            <p:cNvGrpSpPr>
              <a:grpSpLocks/>
            </p:cNvGrpSpPr>
            <p:nvPr/>
          </p:nvGrpSpPr>
          <p:grpSpPr bwMode="auto">
            <a:xfrm>
              <a:off x="4224" y="1584"/>
              <a:ext cx="624" cy="912"/>
              <a:chOff x="4656" y="1296"/>
              <a:chExt cx="624" cy="912"/>
            </a:xfrm>
          </p:grpSpPr>
          <p:sp>
            <p:nvSpPr>
              <p:cNvPr id="122930" name="Line 1146"/>
              <p:cNvSpPr>
                <a:spLocks noChangeShapeType="1"/>
              </p:cNvSpPr>
              <p:nvPr/>
            </p:nvSpPr>
            <p:spPr bwMode="auto">
              <a:xfrm>
                <a:off x="4656" y="1296"/>
                <a:ext cx="624" cy="91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931" name="Oval 1147"/>
              <p:cNvSpPr>
                <a:spLocks noChangeArrowheads="1"/>
              </p:cNvSpPr>
              <p:nvPr/>
            </p:nvSpPr>
            <p:spPr bwMode="auto">
              <a:xfrm>
                <a:off x="4673" y="1360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32" name="Oval 1148"/>
              <p:cNvSpPr>
                <a:spLocks noChangeArrowheads="1"/>
              </p:cNvSpPr>
              <p:nvPr/>
            </p:nvSpPr>
            <p:spPr bwMode="auto">
              <a:xfrm>
                <a:off x="4787" y="1511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33" name="Oval 1149"/>
              <p:cNvSpPr>
                <a:spLocks noChangeArrowheads="1"/>
              </p:cNvSpPr>
              <p:nvPr/>
            </p:nvSpPr>
            <p:spPr bwMode="auto">
              <a:xfrm>
                <a:off x="4874" y="1666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34" name="Oval 1150"/>
              <p:cNvSpPr>
                <a:spLocks noChangeArrowheads="1"/>
              </p:cNvSpPr>
              <p:nvPr/>
            </p:nvSpPr>
            <p:spPr bwMode="auto">
              <a:xfrm>
                <a:off x="4978" y="1801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35" name="Oval 1151"/>
              <p:cNvSpPr>
                <a:spLocks noChangeArrowheads="1"/>
              </p:cNvSpPr>
              <p:nvPr/>
            </p:nvSpPr>
            <p:spPr bwMode="auto">
              <a:xfrm>
                <a:off x="5077" y="1945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36" name="Oval 1152"/>
              <p:cNvSpPr>
                <a:spLocks noChangeArrowheads="1"/>
              </p:cNvSpPr>
              <p:nvPr/>
            </p:nvSpPr>
            <p:spPr bwMode="auto">
              <a:xfrm>
                <a:off x="5172" y="2098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22904" name="Group 1153"/>
            <p:cNvGrpSpPr>
              <a:grpSpLocks/>
            </p:cNvGrpSpPr>
            <p:nvPr/>
          </p:nvGrpSpPr>
          <p:grpSpPr bwMode="auto">
            <a:xfrm>
              <a:off x="4080" y="1680"/>
              <a:ext cx="624" cy="912"/>
              <a:chOff x="4656" y="1296"/>
              <a:chExt cx="624" cy="912"/>
            </a:xfrm>
          </p:grpSpPr>
          <p:sp>
            <p:nvSpPr>
              <p:cNvPr id="122923" name="Line 1154"/>
              <p:cNvSpPr>
                <a:spLocks noChangeShapeType="1"/>
              </p:cNvSpPr>
              <p:nvPr/>
            </p:nvSpPr>
            <p:spPr bwMode="auto">
              <a:xfrm>
                <a:off x="4656" y="1296"/>
                <a:ext cx="624" cy="91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924" name="Oval 1155"/>
              <p:cNvSpPr>
                <a:spLocks noChangeArrowheads="1"/>
              </p:cNvSpPr>
              <p:nvPr/>
            </p:nvSpPr>
            <p:spPr bwMode="auto">
              <a:xfrm>
                <a:off x="4673" y="1360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25" name="Oval 1156"/>
              <p:cNvSpPr>
                <a:spLocks noChangeArrowheads="1"/>
              </p:cNvSpPr>
              <p:nvPr/>
            </p:nvSpPr>
            <p:spPr bwMode="auto">
              <a:xfrm>
                <a:off x="4787" y="1511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26" name="Oval 1157"/>
              <p:cNvSpPr>
                <a:spLocks noChangeArrowheads="1"/>
              </p:cNvSpPr>
              <p:nvPr/>
            </p:nvSpPr>
            <p:spPr bwMode="auto">
              <a:xfrm>
                <a:off x="4874" y="1666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27" name="Oval 1158"/>
              <p:cNvSpPr>
                <a:spLocks noChangeArrowheads="1"/>
              </p:cNvSpPr>
              <p:nvPr/>
            </p:nvSpPr>
            <p:spPr bwMode="auto">
              <a:xfrm>
                <a:off x="4978" y="1801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28" name="Oval 1159"/>
              <p:cNvSpPr>
                <a:spLocks noChangeArrowheads="1"/>
              </p:cNvSpPr>
              <p:nvPr/>
            </p:nvSpPr>
            <p:spPr bwMode="auto">
              <a:xfrm>
                <a:off x="5077" y="1945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29" name="Oval 1160"/>
              <p:cNvSpPr>
                <a:spLocks noChangeArrowheads="1"/>
              </p:cNvSpPr>
              <p:nvPr/>
            </p:nvSpPr>
            <p:spPr bwMode="auto">
              <a:xfrm>
                <a:off x="5172" y="2098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22905" name="Group 1161"/>
            <p:cNvGrpSpPr>
              <a:grpSpLocks/>
            </p:cNvGrpSpPr>
            <p:nvPr/>
          </p:nvGrpSpPr>
          <p:grpSpPr bwMode="auto">
            <a:xfrm>
              <a:off x="3936" y="1776"/>
              <a:ext cx="624" cy="912"/>
              <a:chOff x="4656" y="1296"/>
              <a:chExt cx="624" cy="912"/>
            </a:xfrm>
          </p:grpSpPr>
          <p:sp>
            <p:nvSpPr>
              <p:cNvPr id="122916" name="Line 1162"/>
              <p:cNvSpPr>
                <a:spLocks noChangeShapeType="1"/>
              </p:cNvSpPr>
              <p:nvPr/>
            </p:nvSpPr>
            <p:spPr bwMode="auto">
              <a:xfrm>
                <a:off x="4656" y="1296"/>
                <a:ext cx="624" cy="91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917" name="Oval 1163"/>
              <p:cNvSpPr>
                <a:spLocks noChangeArrowheads="1"/>
              </p:cNvSpPr>
              <p:nvPr/>
            </p:nvSpPr>
            <p:spPr bwMode="auto">
              <a:xfrm>
                <a:off x="4673" y="1360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18" name="Oval 1164"/>
              <p:cNvSpPr>
                <a:spLocks noChangeArrowheads="1"/>
              </p:cNvSpPr>
              <p:nvPr/>
            </p:nvSpPr>
            <p:spPr bwMode="auto">
              <a:xfrm>
                <a:off x="4787" y="1511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19" name="Oval 1165"/>
              <p:cNvSpPr>
                <a:spLocks noChangeArrowheads="1"/>
              </p:cNvSpPr>
              <p:nvPr/>
            </p:nvSpPr>
            <p:spPr bwMode="auto">
              <a:xfrm>
                <a:off x="4874" y="1666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20" name="Oval 1166"/>
              <p:cNvSpPr>
                <a:spLocks noChangeArrowheads="1"/>
              </p:cNvSpPr>
              <p:nvPr/>
            </p:nvSpPr>
            <p:spPr bwMode="auto">
              <a:xfrm>
                <a:off x="4978" y="1801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21" name="Oval 1167"/>
              <p:cNvSpPr>
                <a:spLocks noChangeArrowheads="1"/>
              </p:cNvSpPr>
              <p:nvPr/>
            </p:nvSpPr>
            <p:spPr bwMode="auto">
              <a:xfrm>
                <a:off x="5077" y="1945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22" name="Oval 1168"/>
              <p:cNvSpPr>
                <a:spLocks noChangeArrowheads="1"/>
              </p:cNvSpPr>
              <p:nvPr/>
            </p:nvSpPr>
            <p:spPr bwMode="auto">
              <a:xfrm>
                <a:off x="5172" y="2098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22906" name="Oval 1080"/>
            <p:cNvSpPr>
              <a:spLocks noChangeArrowheads="1"/>
            </p:cNvSpPr>
            <p:nvPr/>
          </p:nvSpPr>
          <p:spPr bwMode="auto">
            <a:xfrm>
              <a:off x="4032" y="1920"/>
              <a:ext cx="71" cy="6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07" name="Oval 1169"/>
            <p:cNvSpPr>
              <a:spLocks noChangeArrowheads="1"/>
            </p:cNvSpPr>
            <p:nvPr/>
          </p:nvSpPr>
          <p:spPr bwMode="auto">
            <a:xfrm>
              <a:off x="4464" y="2256"/>
              <a:ext cx="71" cy="6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08" name="Oval 1170"/>
            <p:cNvSpPr>
              <a:spLocks noChangeArrowheads="1"/>
            </p:cNvSpPr>
            <p:nvPr/>
          </p:nvSpPr>
          <p:spPr bwMode="auto">
            <a:xfrm>
              <a:off x="4272" y="1968"/>
              <a:ext cx="71" cy="6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09" name="Oval 1171"/>
            <p:cNvSpPr>
              <a:spLocks noChangeArrowheads="1"/>
            </p:cNvSpPr>
            <p:nvPr/>
          </p:nvSpPr>
          <p:spPr bwMode="auto">
            <a:xfrm>
              <a:off x="4704" y="2304"/>
              <a:ext cx="71" cy="6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10" name="Oval 1172"/>
            <p:cNvSpPr>
              <a:spLocks noChangeArrowheads="1"/>
            </p:cNvSpPr>
            <p:nvPr/>
          </p:nvSpPr>
          <p:spPr bwMode="auto">
            <a:xfrm>
              <a:off x="4656" y="1920"/>
              <a:ext cx="71" cy="6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11" name="Oval 1173"/>
            <p:cNvSpPr>
              <a:spLocks noChangeArrowheads="1"/>
            </p:cNvSpPr>
            <p:nvPr/>
          </p:nvSpPr>
          <p:spPr bwMode="auto">
            <a:xfrm>
              <a:off x="4800" y="1872"/>
              <a:ext cx="71" cy="6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12" name="Oval 1174"/>
            <p:cNvSpPr>
              <a:spLocks noChangeArrowheads="1"/>
            </p:cNvSpPr>
            <p:nvPr/>
          </p:nvSpPr>
          <p:spPr bwMode="auto">
            <a:xfrm>
              <a:off x="4608" y="1536"/>
              <a:ext cx="71" cy="6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13" name="Oval 1175"/>
            <p:cNvSpPr>
              <a:spLocks noChangeArrowheads="1"/>
            </p:cNvSpPr>
            <p:nvPr/>
          </p:nvSpPr>
          <p:spPr bwMode="auto">
            <a:xfrm>
              <a:off x="4992" y="2160"/>
              <a:ext cx="71" cy="6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14" name="Oval 1176"/>
            <p:cNvSpPr>
              <a:spLocks noChangeArrowheads="1"/>
            </p:cNvSpPr>
            <p:nvPr/>
          </p:nvSpPr>
          <p:spPr bwMode="auto">
            <a:xfrm>
              <a:off x="4944" y="1776"/>
              <a:ext cx="71" cy="6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15" name="Oval 1177"/>
            <p:cNvSpPr>
              <a:spLocks noChangeArrowheads="1"/>
            </p:cNvSpPr>
            <p:nvPr/>
          </p:nvSpPr>
          <p:spPr bwMode="auto">
            <a:xfrm>
              <a:off x="5136" y="2064"/>
              <a:ext cx="71" cy="64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1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56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00"/>
          <p:cNvGrpSpPr>
            <a:grpSpLocks/>
          </p:cNvGrpSpPr>
          <p:nvPr/>
        </p:nvGrpSpPr>
        <p:grpSpPr bwMode="auto">
          <a:xfrm>
            <a:off x="0" y="1828800"/>
            <a:ext cx="2514600" cy="3962400"/>
            <a:chOff x="0" y="1152"/>
            <a:chExt cx="1584" cy="2496"/>
          </a:xfrm>
        </p:grpSpPr>
        <p:sp>
          <p:nvSpPr>
            <p:cNvPr id="13340" name="Rectangle 10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PLANE</a:t>
              </a:r>
            </a:p>
          </p:txBody>
        </p:sp>
        <p:sp>
          <p:nvSpPr>
            <p:cNvPr id="13341" name="Rectangle 10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</a:t>
              </a:r>
            </a:p>
          </p:txBody>
        </p:sp>
        <p:sp>
          <p:nvSpPr>
            <p:cNvPr id="13342" name="Rectangle 10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68"/>
              <a:ext cx="9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VITESSE DE GROUPE</a:t>
              </a:r>
            </a:p>
          </p:txBody>
        </p:sp>
        <p:sp>
          <p:nvSpPr>
            <p:cNvPr id="13343" name="Rectangle 104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 D’ONDE</a:t>
              </a:r>
            </a:p>
          </p:txBody>
        </p:sp>
        <p:sp>
          <p:nvSpPr>
            <p:cNvPr id="13344" name="Text Box 105"/>
            <p:cNvSpPr txBox="1">
              <a:spLocks noChangeArrowheads="1"/>
            </p:cNvSpPr>
            <p:nvPr/>
          </p:nvSpPr>
          <p:spPr bwMode="auto">
            <a:xfrm>
              <a:off x="0" y="139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onde</a:t>
              </a:r>
            </a:p>
          </p:txBody>
        </p:sp>
        <p:sp>
          <p:nvSpPr>
            <p:cNvPr id="13345" name="Text Box 106"/>
            <p:cNvSpPr txBox="1">
              <a:spLocks noChangeArrowheads="1"/>
            </p:cNvSpPr>
            <p:nvPr/>
          </p:nvSpPr>
          <p:spPr bwMode="auto">
            <a:xfrm>
              <a:off x="0" y="235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particule</a:t>
              </a:r>
            </a:p>
          </p:txBody>
        </p:sp>
        <p:sp>
          <p:nvSpPr>
            <p:cNvPr id="13346" name="Rectangle 107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DE DE BROGLIE</a:t>
              </a:r>
            </a:p>
          </p:txBody>
        </p:sp>
        <p:sp>
          <p:nvSpPr>
            <p:cNvPr id="13347" name="Rectangle 108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PRINCIPE DE SUPERPOSITION</a:t>
              </a:r>
            </a:p>
          </p:txBody>
        </p:sp>
        <p:sp>
          <p:nvSpPr>
            <p:cNvPr id="13348" name="Rectangle 109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12"/>
              <a:ext cx="11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RELATION D’INCERTITUDE</a:t>
              </a:r>
            </a:p>
          </p:txBody>
        </p:sp>
        <p:sp>
          <p:nvSpPr>
            <p:cNvPr id="13349" name="Rectangle 110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152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CONGRES SOLVAY (1927)</a:t>
              </a:r>
            </a:p>
          </p:txBody>
        </p:sp>
        <p:sp>
          <p:nvSpPr>
            <p:cNvPr id="13350" name="Text Box 111"/>
            <p:cNvSpPr txBox="1">
              <a:spLocks noChangeArrowheads="1"/>
            </p:cNvSpPr>
            <p:nvPr/>
          </p:nvSpPr>
          <p:spPr bwMode="auto">
            <a:xfrm>
              <a:off x="0" y="3216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13351" name="Rectangle 112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50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 GAUSSIEN</a:t>
              </a:r>
            </a:p>
          </p:txBody>
        </p:sp>
      </p:grpSp>
      <p:sp>
        <p:nvSpPr>
          <p:cNvPr id="13315" name="Rectangle 89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2895600" y="457200"/>
            <a:ext cx="5176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DESCRIPTION PHYSIQUE</a:t>
            </a:r>
          </a:p>
        </p:txBody>
      </p:sp>
      <p:grpSp>
        <p:nvGrpSpPr>
          <p:cNvPr id="13317" name="Group 70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13337" name="Oval 71">
              <a:hlinkClick r:id="rId1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38" name="Oval 72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39" name="Oval 73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3318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109913"/>
            <a:ext cx="1585913" cy="304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VITESSE DE GROUPE</a:t>
            </a:r>
          </a:p>
        </p:txBody>
      </p:sp>
      <p:grpSp>
        <p:nvGrpSpPr>
          <p:cNvPr id="39044" name="Group 132"/>
          <p:cNvGrpSpPr>
            <a:grpSpLocks/>
          </p:cNvGrpSpPr>
          <p:nvPr/>
        </p:nvGrpSpPr>
        <p:grpSpPr bwMode="auto">
          <a:xfrm>
            <a:off x="2743200" y="2819400"/>
            <a:ext cx="2895600" cy="2473325"/>
            <a:chOff x="1872" y="1248"/>
            <a:chExt cx="1824" cy="1558"/>
          </a:xfrm>
        </p:grpSpPr>
        <p:grpSp>
          <p:nvGrpSpPr>
            <p:cNvPr id="13333" name="Group 127"/>
            <p:cNvGrpSpPr>
              <a:grpSpLocks/>
            </p:cNvGrpSpPr>
            <p:nvPr/>
          </p:nvGrpSpPr>
          <p:grpSpPr bwMode="auto">
            <a:xfrm>
              <a:off x="1872" y="1248"/>
              <a:ext cx="1824" cy="1558"/>
              <a:chOff x="2880" y="1248"/>
              <a:chExt cx="1824" cy="1558"/>
            </a:xfrm>
          </p:grpSpPr>
          <p:pic>
            <p:nvPicPr>
              <p:cNvPr id="13335" name="Picture 128" descr="vitesse-groupe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1248"/>
                <a:ext cx="1824" cy="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36" name="Text Box 129"/>
              <p:cNvSpPr txBox="1">
                <a:spLocks noChangeArrowheads="1"/>
              </p:cNvSpPr>
              <p:nvPr/>
            </p:nvSpPr>
            <p:spPr bwMode="auto">
              <a:xfrm>
                <a:off x="3456" y="1968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i="1">
                    <a:solidFill>
                      <a:schemeClr val="bg1"/>
                    </a:solidFill>
                    <a:latin typeface="Arial" charset="0"/>
                  </a:rPr>
                  <a:t>t</a:t>
                </a:r>
              </a:p>
            </p:txBody>
          </p:sp>
        </p:grpSp>
        <p:sp>
          <p:nvSpPr>
            <p:cNvPr id="13334" name="Rectangle 130"/>
            <p:cNvSpPr>
              <a:spLocks noChangeArrowheads="1"/>
            </p:cNvSpPr>
            <p:nvPr/>
          </p:nvSpPr>
          <p:spPr bwMode="auto">
            <a:xfrm>
              <a:off x="2640" y="1248"/>
              <a:ext cx="720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9025" name="Group 113"/>
          <p:cNvGrpSpPr>
            <a:grpSpLocks/>
          </p:cNvGrpSpPr>
          <p:nvPr/>
        </p:nvGrpSpPr>
        <p:grpSpPr bwMode="auto">
          <a:xfrm>
            <a:off x="2743200" y="2819400"/>
            <a:ext cx="2895600" cy="2473325"/>
            <a:chOff x="2880" y="1248"/>
            <a:chExt cx="1824" cy="1558"/>
          </a:xfrm>
        </p:grpSpPr>
        <p:pic>
          <p:nvPicPr>
            <p:cNvPr id="13331" name="Picture 114" descr="vitesse-group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248"/>
              <a:ext cx="1824" cy="1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2" name="Text Box 115"/>
            <p:cNvSpPr txBox="1">
              <a:spLocks noChangeArrowheads="1"/>
            </p:cNvSpPr>
            <p:nvPr/>
          </p:nvSpPr>
          <p:spPr bwMode="auto">
            <a:xfrm>
              <a:off x="3456" y="1968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i="1">
                  <a:solidFill>
                    <a:schemeClr val="bg1"/>
                  </a:solidFill>
                  <a:latin typeface="Arial" charset="0"/>
                </a:rPr>
                <a:t>t</a:t>
              </a:r>
            </a:p>
          </p:txBody>
        </p:sp>
      </p:grpSp>
      <p:grpSp>
        <p:nvGrpSpPr>
          <p:cNvPr id="39035" name="Group 123"/>
          <p:cNvGrpSpPr>
            <a:grpSpLocks/>
          </p:cNvGrpSpPr>
          <p:nvPr/>
        </p:nvGrpSpPr>
        <p:grpSpPr bwMode="auto">
          <a:xfrm>
            <a:off x="3886200" y="3733800"/>
            <a:ext cx="1631950" cy="1117600"/>
            <a:chOff x="3696" y="1728"/>
            <a:chExt cx="855" cy="800"/>
          </a:xfrm>
        </p:grpSpPr>
        <p:sp>
          <p:nvSpPr>
            <p:cNvPr id="13329" name="Freeform 124"/>
            <p:cNvSpPr>
              <a:spLocks/>
            </p:cNvSpPr>
            <p:nvPr/>
          </p:nvSpPr>
          <p:spPr bwMode="auto">
            <a:xfrm>
              <a:off x="3696" y="1728"/>
              <a:ext cx="816" cy="800"/>
            </a:xfrm>
            <a:custGeom>
              <a:avLst/>
              <a:gdLst>
                <a:gd name="T0" fmla="*/ 0 w 816"/>
                <a:gd name="T1" fmla="*/ 800 h 704"/>
                <a:gd name="T2" fmla="*/ 192 w 816"/>
                <a:gd name="T3" fmla="*/ 745 h 704"/>
                <a:gd name="T4" fmla="*/ 288 w 816"/>
                <a:gd name="T5" fmla="*/ 582 h 704"/>
                <a:gd name="T6" fmla="*/ 384 w 816"/>
                <a:gd name="T7" fmla="*/ 91 h 704"/>
                <a:gd name="T8" fmla="*/ 432 w 816"/>
                <a:gd name="T9" fmla="*/ 36 h 704"/>
                <a:gd name="T10" fmla="*/ 480 w 816"/>
                <a:gd name="T11" fmla="*/ 255 h 704"/>
                <a:gd name="T12" fmla="*/ 528 w 816"/>
                <a:gd name="T13" fmla="*/ 582 h 704"/>
                <a:gd name="T14" fmla="*/ 624 w 816"/>
                <a:gd name="T15" fmla="*/ 745 h 704"/>
                <a:gd name="T16" fmla="*/ 816 w 816"/>
                <a:gd name="T17" fmla="*/ 800 h 7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6" h="704">
                  <a:moveTo>
                    <a:pt x="0" y="704"/>
                  </a:moveTo>
                  <a:cubicBezTo>
                    <a:pt x="72" y="696"/>
                    <a:pt x="144" y="688"/>
                    <a:pt x="192" y="656"/>
                  </a:cubicBezTo>
                  <a:cubicBezTo>
                    <a:pt x="240" y="624"/>
                    <a:pt x="256" y="608"/>
                    <a:pt x="288" y="512"/>
                  </a:cubicBezTo>
                  <a:cubicBezTo>
                    <a:pt x="320" y="416"/>
                    <a:pt x="360" y="160"/>
                    <a:pt x="384" y="80"/>
                  </a:cubicBezTo>
                  <a:cubicBezTo>
                    <a:pt x="408" y="0"/>
                    <a:pt x="416" y="8"/>
                    <a:pt x="432" y="32"/>
                  </a:cubicBezTo>
                  <a:cubicBezTo>
                    <a:pt x="448" y="56"/>
                    <a:pt x="464" y="144"/>
                    <a:pt x="480" y="224"/>
                  </a:cubicBezTo>
                  <a:cubicBezTo>
                    <a:pt x="496" y="304"/>
                    <a:pt x="504" y="440"/>
                    <a:pt x="528" y="512"/>
                  </a:cubicBezTo>
                  <a:cubicBezTo>
                    <a:pt x="552" y="584"/>
                    <a:pt x="576" y="624"/>
                    <a:pt x="624" y="656"/>
                  </a:cubicBezTo>
                  <a:cubicBezTo>
                    <a:pt x="672" y="688"/>
                    <a:pt x="784" y="696"/>
                    <a:pt x="816" y="704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30" name="Text Box 125"/>
            <p:cNvSpPr txBox="1">
              <a:spLocks noChangeArrowheads="1"/>
            </p:cNvSpPr>
            <p:nvPr/>
          </p:nvSpPr>
          <p:spPr bwMode="auto">
            <a:xfrm>
              <a:off x="4176" y="1968"/>
              <a:ext cx="37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i="1">
                  <a:solidFill>
                    <a:srgbClr val="FF0000"/>
                  </a:solidFill>
                  <a:latin typeface="Arial" charset="0"/>
                </a:rPr>
                <a:t>t+</a:t>
              </a:r>
              <a:r>
                <a:rPr lang="fr-FR" i="1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r>
                <a:rPr lang="fr-FR" i="1">
                  <a:solidFill>
                    <a:srgbClr val="FF0000"/>
                  </a:solidFill>
                  <a:latin typeface="Arial" charset="0"/>
                </a:rPr>
                <a:t>t</a:t>
              </a:r>
            </a:p>
          </p:txBody>
        </p:sp>
      </p:grpSp>
      <p:graphicFrame>
        <p:nvGraphicFramePr>
          <p:cNvPr id="39066" name="Object 154"/>
          <p:cNvGraphicFramePr>
            <a:graphicFrameLocks noChangeAspect="1"/>
          </p:cNvGraphicFramePr>
          <p:nvPr/>
        </p:nvGraphicFramePr>
        <p:xfrm>
          <a:off x="3581400" y="1676400"/>
          <a:ext cx="44958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Equation" r:id="rId14" imgW="3797300" imgH="812800" progId="Equation.3">
                  <p:embed/>
                </p:oleObj>
              </mc:Choice>
              <mc:Fallback>
                <p:oleObj name="Equation" r:id="rId14" imgW="3797300" imgH="812800" progId="Equation.3">
                  <p:embed/>
                  <p:pic>
                    <p:nvPicPr>
                      <p:cNvPr id="0" name="Object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676400"/>
                        <a:ext cx="4495800" cy="9620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071" name="Group 159"/>
          <p:cNvGrpSpPr>
            <a:grpSpLocks/>
          </p:cNvGrpSpPr>
          <p:nvPr/>
        </p:nvGrpSpPr>
        <p:grpSpPr bwMode="auto">
          <a:xfrm>
            <a:off x="6096000" y="2971800"/>
            <a:ext cx="2481263" cy="1066800"/>
            <a:chOff x="3840" y="1872"/>
            <a:chExt cx="1563" cy="672"/>
          </a:xfrm>
        </p:grpSpPr>
        <p:sp>
          <p:nvSpPr>
            <p:cNvPr id="13327" name="AutoShape 50"/>
            <p:cNvSpPr>
              <a:spLocks noChangeArrowheads="1"/>
            </p:cNvSpPr>
            <p:nvPr/>
          </p:nvSpPr>
          <p:spPr bwMode="auto">
            <a:xfrm>
              <a:off x="4560" y="2256"/>
              <a:ext cx="192" cy="288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3328" name="Object 155"/>
            <p:cNvGraphicFramePr>
              <a:graphicFrameLocks noChangeAspect="1"/>
            </p:cNvGraphicFramePr>
            <p:nvPr/>
          </p:nvGraphicFramePr>
          <p:xfrm>
            <a:off x="3840" y="1872"/>
            <a:ext cx="1563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3" name="Equation" r:id="rId16" imgW="2095500" imgH="431800" progId="Equation.3">
                    <p:embed/>
                  </p:oleObj>
                </mc:Choice>
                <mc:Fallback>
                  <p:oleObj name="Equation" r:id="rId16" imgW="2095500" imgH="431800" progId="Equation.3">
                    <p:embed/>
                    <p:pic>
                      <p:nvPicPr>
                        <p:cNvPr id="0" name="Object 1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1872"/>
                          <a:ext cx="1563" cy="321"/>
                        </a:xfrm>
                        <a:prstGeom prst="rect">
                          <a:avLst/>
                        </a:prstGeom>
                        <a:solidFill>
                          <a:schemeClr val="folHlink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9068" name="Object 156"/>
          <p:cNvGraphicFramePr>
            <a:graphicFrameLocks noChangeAspect="1"/>
          </p:cNvGraphicFramePr>
          <p:nvPr/>
        </p:nvGraphicFramePr>
        <p:xfrm>
          <a:off x="5943600" y="4114800"/>
          <a:ext cx="28575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Equation" r:id="rId18" imgW="2413000" imgH="546100" progId="Equation.3">
                  <p:embed/>
                </p:oleObj>
              </mc:Choice>
              <mc:Fallback>
                <p:oleObj name="Equation" r:id="rId18" imgW="2413000" imgH="546100" progId="Equation.3">
                  <p:embed/>
                  <p:pic>
                    <p:nvPicPr>
                      <p:cNvPr id="0" name="Object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114800"/>
                        <a:ext cx="2857500" cy="6461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69" name="Object 157"/>
          <p:cNvGraphicFramePr>
            <a:graphicFrameLocks noChangeAspect="1"/>
          </p:cNvGraphicFramePr>
          <p:nvPr/>
        </p:nvGraphicFramePr>
        <p:xfrm>
          <a:off x="6553200" y="4800600"/>
          <a:ext cx="181927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Equation" r:id="rId20" imgW="1536033" imgH="545863" progId="Equation.3">
                  <p:embed/>
                </p:oleObj>
              </mc:Choice>
              <mc:Fallback>
                <p:oleObj name="Equation" r:id="rId20" imgW="1536033" imgH="545863" progId="Equation.3">
                  <p:embed/>
                  <p:pic>
                    <p:nvPicPr>
                      <p:cNvPr id="0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800600"/>
                        <a:ext cx="1819275" cy="6461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70" name="Object 158"/>
          <p:cNvGraphicFramePr>
            <a:graphicFrameLocks noChangeAspect="1"/>
          </p:cNvGraphicFramePr>
          <p:nvPr/>
        </p:nvGraphicFramePr>
        <p:xfrm>
          <a:off x="2743200" y="5486400"/>
          <a:ext cx="28733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6" name="Equation" r:id="rId22" imgW="2425700" imgH="355600" progId="Equation.3">
                  <p:embed/>
                </p:oleObj>
              </mc:Choice>
              <mc:Fallback>
                <p:oleObj name="Equation" r:id="rId22" imgW="2425700" imgH="355600" progId="Equation.3">
                  <p:embed/>
                  <p:pic>
                    <p:nvPicPr>
                      <p:cNvPr id="0" name="Object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86400"/>
                        <a:ext cx="2873375" cy="4206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9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9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2122488" y="457200"/>
            <a:ext cx="6462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DEFAUTS DANS LES CRISTAUX</a:t>
            </a: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23909" name="Group 6"/>
          <p:cNvGrpSpPr>
            <a:grpSpLocks/>
          </p:cNvGrpSpPr>
          <p:nvPr/>
        </p:nvGrpSpPr>
        <p:grpSpPr bwMode="auto">
          <a:xfrm>
            <a:off x="0" y="2057400"/>
            <a:ext cx="2362200" cy="2514600"/>
            <a:chOff x="0" y="1296"/>
            <a:chExt cx="1488" cy="1584"/>
          </a:xfrm>
        </p:grpSpPr>
        <p:sp>
          <p:nvSpPr>
            <p:cNvPr id="123916" name="Rectangle 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36"/>
              <a:ext cx="10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ENERGIE DE FORMATION</a:t>
              </a:r>
            </a:p>
          </p:txBody>
        </p:sp>
        <p:sp>
          <p:nvSpPr>
            <p:cNvPr id="123917" name="Rectangle 8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CENTRES F</a:t>
              </a:r>
            </a:p>
          </p:txBody>
        </p:sp>
        <p:sp>
          <p:nvSpPr>
            <p:cNvPr id="123918" name="Rectangle 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LIMITE D’ELASTICITE DES METAUX</a:t>
              </a:r>
            </a:p>
          </p:txBody>
        </p:sp>
        <p:sp>
          <p:nvSpPr>
            <p:cNvPr id="123919" name="Text Box 10"/>
            <p:cNvSpPr txBox="1">
              <a:spLocks noChangeArrowheads="1"/>
            </p:cNvSpPr>
            <p:nvPr/>
          </p:nvSpPr>
          <p:spPr bwMode="auto">
            <a:xfrm>
              <a:off x="0" y="1296"/>
              <a:ext cx="10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Défauts ponctuels</a:t>
              </a:r>
            </a:p>
          </p:txBody>
        </p:sp>
        <p:sp>
          <p:nvSpPr>
            <p:cNvPr id="123920" name="Text Box 11"/>
            <p:cNvSpPr txBox="1">
              <a:spLocks noChangeArrowheads="1"/>
            </p:cNvSpPr>
            <p:nvPr/>
          </p:nvSpPr>
          <p:spPr bwMode="auto">
            <a:xfrm>
              <a:off x="0" y="2304"/>
              <a:ext cx="7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Dislocations</a:t>
              </a:r>
            </a:p>
          </p:txBody>
        </p:sp>
        <p:sp>
          <p:nvSpPr>
            <p:cNvPr id="123921" name="Rectangle 12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36"/>
              <a:ext cx="86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DIFFERENTS TYPES</a:t>
              </a:r>
            </a:p>
          </p:txBody>
        </p:sp>
        <p:sp>
          <p:nvSpPr>
            <p:cNvPr id="123922" name="Rectangle 13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MECANISMES DE DIFFUSION</a:t>
              </a:r>
            </a:p>
          </p:txBody>
        </p:sp>
      </p:grpSp>
      <p:sp>
        <p:nvSpPr>
          <p:cNvPr id="12391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114800"/>
            <a:ext cx="25146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LIMITE D’ELASTICITE DES METAUX</a:t>
            </a:r>
            <a:endParaRPr lang="fr-FR" smtClean="0"/>
          </a:p>
        </p:txBody>
      </p:sp>
      <p:pic>
        <p:nvPicPr>
          <p:cNvPr id="167950" name="Picture 14" descr="defa-plastiqu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67" b="56664"/>
          <a:stretch>
            <a:fillRect/>
          </a:stretch>
        </p:blipFill>
        <p:spPr bwMode="auto">
          <a:xfrm>
            <a:off x="3505200" y="1676400"/>
            <a:ext cx="1752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51" name="Rectangle 15"/>
          <p:cNvSpPr>
            <a:spLocks noChangeArrowheads="1"/>
          </p:cNvSpPr>
          <p:nvPr/>
        </p:nvSpPr>
        <p:spPr bwMode="auto">
          <a:xfrm>
            <a:off x="3352800" y="5486400"/>
            <a:ext cx="4892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Comment se produit le cisaillement entre les plans ?</a:t>
            </a:r>
          </a:p>
        </p:txBody>
      </p:sp>
      <p:pic>
        <p:nvPicPr>
          <p:cNvPr id="167952" name="Picture 16" descr="defa-plastiqu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45720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53" name="Picture 17" descr="defa-plastiqu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01"/>
          <a:stretch>
            <a:fillRect/>
          </a:stretch>
        </p:blipFill>
        <p:spPr bwMode="auto">
          <a:xfrm>
            <a:off x="3505200" y="1676400"/>
            <a:ext cx="457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54" name="Picture 18" descr="defa-plastiqu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/>
          <a:stretch>
            <a:fillRect/>
          </a:stretch>
        </p:blipFill>
        <p:spPr bwMode="auto">
          <a:xfrm>
            <a:off x="5867400" y="1676400"/>
            <a:ext cx="22098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51" grpId="0" autoUpdateAnimBg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72079" name="Group 47"/>
          <p:cNvGrpSpPr>
            <a:grpSpLocks/>
          </p:cNvGrpSpPr>
          <p:nvPr/>
        </p:nvGrpSpPr>
        <p:grpSpPr bwMode="auto">
          <a:xfrm>
            <a:off x="2971800" y="1752600"/>
            <a:ext cx="3505200" cy="3581400"/>
            <a:chOff x="1872" y="1104"/>
            <a:chExt cx="2208" cy="2256"/>
          </a:xfrm>
        </p:grpSpPr>
        <p:grpSp>
          <p:nvGrpSpPr>
            <p:cNvPr id="124967" name="Group 44"/>
            <p:cNvGrpSpPr>
              <a:grpSpLocks/>
            </p:cNvGrpSpPr>
            <p:nvPr/>
          </p:nvGrpSpPr>
          <p:grpSpPr bwMode="auto">
            <a:xfrm>
              <a:off x="1872" y="1104"/>
              <a:ext cx="2208" cy="2256"/>
              <a:chOff x="1872" y="1104"/>
              <a:chExt cx="2208" cy="2256"/>
            </a:xfrm>
          </p:grpSpPr>
          <p:sp>
            <p:nvSpPr>
              <p:cNvPr id="124969" name="Rectangle 19"/>
              <p:cNvSpPr>
                <a:spLocks noChangeArrowheads="1"/>
              </p:cNvSpPr>
              <p:nvPr/>
            </p:nvSpPr>
            <p:spPr bwMode="auto">
              <a:xfrm>
                <a:off x="1872" y="1104"/>
                <a:ext cx="2208" cy="22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4970" name="Oval 21"/>
              <p:cNvSpPr>
                <a:spLocks noChangeArrowheads="1"/>
              </p:cNvSpPr>
              <p:nvPr/>
            </p:nvSpPr>
            <p:spPr bwMode="auto">
              <a:xfrm>
                <a:off x="2016" y="1824"/>
                <a:ext cx="432" cy="40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4971" name="Oval 22"/>
              <p:cNvSpPr>
                <a:spLocks noChangeArrowheads="1"/>
              </p:cNvSpPr>
              <p:nvPr/>
            </p:nvSpPr>
            <p:spPr bwMode="auto">
              <a:xfrm>
                <a:off x="3216" y="1824"/>
                <a:ext cx="432" cy="40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4972" name="Line 20"/>
              <p:cNvSpPr>
                <a:spLocks noChangeShapeType="1"/>
              </p:cNvSpPr>
              <p:nvPr/>
            </p:nvSpPr>
            <p:spPr bwMode="auto">
              <a:xfrm>
                <a:off x="1920" y="2016"/>
                <a:ext cx="1872" cy="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4973" name="Oval 30"/>
              <p:cNvSpPr>
                <a:spLocks noChangeArrowheads="1"/>
              </p:cNvSpPr>
              <p:nvPr/>
            </p:nvSpPr>
            <p:spPr bwMode="auto">
              <a:xfrm>
                <a:off x="3216" y="2784"/>
                <a:ext cx="432" cy="40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4974" name="Line 31"/>
              <p:cNvSpPr>
                <a:spLocks noChangeShapeType="1"/>
              </p:cNvSpPr>
              <p:nvPr/>
            </p:nvSpPr>
            <p:spPr bwMode="auto">
              <a:xfrm>
                <a:off x="1920" y="2976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4975" name="Line 24"/>
              <p:cNvSpPr>
                <a:spLocks noChangeShapeType="1"/>
              </p:cNvSpPr>
              <p:nvPr/>
            </p:nvSpPr>
            <p:spPr bwMode="auto">
              <a:xfrm flipV="1">
                <a:off x="2208" y="1152"/>
                <a:ext cx="0" cy="211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4976" name="Line 33"/>
              <p:cNvSpPr>
                <a:spLocks noChangeShapeType="1"/>
              </p:cNvSpPr>
              <p:nvPr/>
            </p:nvSpPr>
            <p:spPr bwMode="auto">
              <a:xfrm flipV="1">
                <a:off x="3456" y="1152"/>
                <a:ext cx="0" cy="211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4968" name="Oval 29"/>
            <p:cNvSpPr>
              <a:spLocks noChangeArrowheads="1"/>
            </p:cNvSpPr>
            <p:nvPr/>
          </p:nvSpPr>
          <p:spPr bwMode="auto">
            <a:xfrm>
              <a:off x="2016" y="2784"/>
              <a:ext cx="432" cy="4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24932" name="Text Box 2"/>
          <p:cNvSpPr txBox="1">
            <a:spLocks noChangeArrowheads="1"/>
          </p:cNvSpPr>
          <p:nvPr/>
        </p:nvSpPr>
        <p:spPr bwMode="auto">
          <a:xfrm>
            <a:off x="2122488" y="457200"/>
            <a:ext cx="6462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DEFAUTS DANS LES CRISTAUX</a:t>
            </a:r>
          </a:p>
        </p:txBody>
      </p:sp>
      <p:pic>
        <p:nvPicPr>
          <p:cNvPr id="1249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934" name="Group 5"/>
          <p:cNvGrpSpPr>
            <a:grpSpLocks/>
          </p:cNvGrpSpPr>
          <p:nvPr/>
        </p:nvGrpSpPr>
        <p:grpSpPr bwMode="auto">
          <a:xfrm>
            <a:off x="0" y="2057400"/>
            <a:ext cx="2362200" cy="2514600"/>
            <a:chOff x="0" y="1296"/>
            <a:chExt cx="1488" cy="1584"/>
          </a:xfrm>
        </p:grpSpPr>
        <p:sp>
          <p:nvSpPr>
            <p:cNvPr id="124960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36"/>
              <a:ext cx="10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ENERGIE DE FORMATION</a:t>
              </a:r>
            </a:p>
          </p:txBody>
        </p:sp>
        <p:sp>
          <p:nvSpPr>
            <p:cNvPr id="124961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CENTRES F</a:t>
              </a:r>
            </a:p>
          </p:txBody>
        </p:sp>
        <p:sp>
          <p:nvSpPr>
            <p:cNvPr id="124962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LIMITE D’ELASTICITE DES METAUX</a:t>
              </a:r>
            </a:p>
          </p:txBody>
        </p:sp>
        <p:sp>
          <p:nvSpPr>
            <p:cNvPr id="124963" name="Text Box 9"/>
            <p:cNvSpPr txBox="1">
              <a:spLocks noChangeArrowheads="1"/>
            </p:cNvSpPr>
            <p:nvPr/>
          </p:nvSpPr>
          <p:spPr bwMode="auto">
            <a:xfrm>
              <a:off x="0" y="1296"/>
              <a:ext cx="10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Défauts ponctuels</a:t>
              </a:r>
            </a:p>
          </p:txBody>
        </p:sp>
        <p:sp>
          <p:nvSpPr>
            <p:cNvPr id="124964" name="Text Box 10"/>
            <p:cNvSpPr txBox="1">
              <a:spLocks noChangeArrowheads="1"/>
            </p:cNvSpPr>
            <p:nvPr/>
          </p:nvSpPr>
          <p:spPr bwMode="auto">
            <a:xfrm>
              <a:off x="0" y="2304"/>
              <a:ext cx="7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Dislocations</a:t>
              </a:r>
            </a:p>
          </p:txBody>
        </p:sp>
        <p:sp>
          <p:nvSpPr>
            <p:cNvPr id="124965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36"/>
              <a:ext cx="86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DIFFERENTS TYPES</a:t>
              </a:r>
            </a:p>
          </p:txBody>
        </p:sp>
        <p:sp>
          <p:nvSpPr>
            <p:cNvPr id="124966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MECANISMES DE DIFFUSION</a:t>
              </a:r>
            </a:p>
          </p:txBody>
        </p:sp>
      </p:grpSp>
      <p:sp>
        <p:nvSpPr>
          <p:cNvPr id="12493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114800"/>
            <a:ext cx="25146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LIMITE D’ELASTICITE DES METAUX</a:t>
            </a:r>
            <a:endParaRPr lang="fr-FR" smtClean="0"/>
          </a:p>
        </p:txBody>
      </p:sp>
      <p:grpSp>
        <p:nvGrpSpPr>
          <p:cNvPr id="172078" name="Group 46"/>
          <p:cNvGrpSpPr>
            <a:grpSpLocks/>
          </p:cNvGrpSpPr>
          <p:nvPr/>
        </p:nvGrpSpPr>
        <p:grpSpPr bwMode="auto">
          <a:xfrm>
            <a:off x="3200400" y="1752600"/>
            <a:ext cx="2963863" cy="2125663"/>
            <a:chOff x="2016" y="1104"/>
            <a:chExt cx="1867" cy="1339"/>
          </a:xfrm>
        </p:grpSpPr>
        <p:sp>
          <p:nvSpPr>
            <p:cNvPr id="124953" name="Rectangle 28"/>
            <p:cNvSpPr>
              <a:spLocks noChangeArrowheads="1"/>
            </p:cNvSpPr>
            <p:nvPr/>
          </p:nvSpPr>
          <p:spPr bwMode="auto">
            <a:xfrm>
              <a:off x="2016" y="1104"/>
              <a:ext cx="1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chemeClr val="bg1"/>
                  </a:solidFill>
                  <a:latin typeface="Symbol" pitchFamily="18" charset="2"/>
                  <a:cs typeface="Arial" charset="0"/>
                </a:rPr>
                <a:t>t</a:t>
              </a:r>
              <a:endParaRPr lang="fr-FR" sz="1600" i="1" baseline="-2500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954" name="Rectangle 32"/>
            <p:cNvSpPr>
              <a:spLocks noChangeArrowheads="1"/>
            </p:cNvSpPr>
            <p:nvPr/>
          </p:nvSpPr>
          <p:spPr bwMode="auto">
            <a:xfrm>
              <a:off x="3696" y="182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chemeClr val="bg1"/>
                  </a:solidFill>
                  <a:latin typeface="Arial" charset="0"/>
                  <a:cs typeface="Arial" charset="0"/>
                </a:rPr>
                <a:t>u</a:t>
              </a:r>
            </a:p>
          </p:txBody>
        </p:sp>
        <p:grpSp>
          <p:nvGrpSpPr>
            <p:cNvPr id="124955" name="Group 36"/>
            <p:cNvGrpSpPr>
              <a:grpSpLocks/>
            </p:cNvGrpSpPr>
            <p:nvPr/>
          </p:nvGrpSpPr>
          <p:grpSpPr bwMode="auto">
            <a:xfrm>
              <a:off x="2016" y="1488"/>
              <a:ext cx="1776" cy="955"/>
              <a:chOff x="2016" y="1488"/>
              <a:chExt cx="1776" cy="955"/>
            </a:xfrm>
          </p:grpSpPr>
          <p:sp>
            <p:nvSpPr>
              <p:cNvPr id="124956" name="Freeform 23"/>
              <p:cNvSpPr>
                <a:spLocks/>
              </p:cNvSpPr>
              <p:nvPr/>
            </p:nvSpPr>
            <p:spPr bwMode="auto">
              <a:xfrm>
                <a:off x="2208" y="1632"/>
                <a:ext cx="1248" cy="811"/>
              </a:xfrm>
              <a:custGeom>
                <a:avLst/>
                <a:gdLst>
                  <a:gd name="T0" fmla="*/ 0 w 1248"/>
                  <a:gd name="T1" fmla="*/ 401 h 776"/>
                  <a:gd name="T2" fmla="*/ 144 w 1248"/>
                  <a:gd name="T3" fmla="*/ 100 h 776"/>
                  <a:gd name="T4" fmla="*/ 336 w 1248"/>
                  <a:gd name="T5" fmla="*/ 0 h 776"/>
                  <a:gd name="T6" fmla="*/ 528 w 1248"/>
                  <a:gd name="T7" fmla="*/ 100 h 776"/>
                  <a:gd name="T8" fmla="*/ 624 w 1248"/>
                  <a:gd name="T9" fmla="*/ 351 h 776"/>
                  <a:gd name="T10" fmla="*/ 768 w 1248"/>
                  <a:gd name="T11" fmla="*/ 702 h 776"/>
                  <a:gd name="T12" fmla="*/ 912 w 1248"/>
                  <a:gd name="T13" fmla="*/ 803 h 776"/>
                  <a:gd name="T14" fmla="*/ 1056 w 1248"/>
                  <a:gd name="T15" fmla="*/ 752 h 776"/>
                  <a:gd name="T16" fmla="*/ 1152 w 1248"/>
                  <a:gd name="T17" fmla="*/ 602 h 776"/>
                  <a:gd name="T18" fmla="*/ 1248 w 1248"/>
                  <a:gd name="T19" fmla="*/ 401 h 7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48" h="776">
                    <a:moveTo>
                      <a:pt x="0" y="384"/>
                    </a:moveTo>
                    <a:cubicBezTo>
                      <a:pt x="44" y="272"/>
                      <a:pt x="88" y="160"/>
                      <a:pt x="144" y="96"/>
                    </a:cubicBezTo>
                    <a:cubicBezTo>
                      <a:pt x="200" y="32"/>
                      <a:pt x="272" y="0"/>
                      <a:pt x="336" y="0"/>
                    </a:cubicBezTo>
                    <a:cubicBezTo>
                      <a:pt x="400" y="0"/>
                      <a:pt x="480" y="40"/>
                      <a:pt x="528" y="96"/>
                    </a:cubicBezTo>
                    <a:cubicBezTo>
                      <a:pt x="576" y="152"/>
                      <a:pt x="584" y="240"/>
                      <a:pt x="624" y="336"/>
                    </a:cubicBezTo>
                    <a:cubicBezTo>
                      <a:pt x="664" y="432"/>
                      <a:pt x="720" y="600"/>
                      <a:pt x="768" y="672"/>
                    </a:cubicBezTo>
                    <a:cubicBezTo>
                      <a:pt x="816" y="744"/>
                      <a:pt x="864" y="760"/>
                      <a:pt x="912" y="768"/>
                    </a:cubicBezTo>
                    <a:cubicBezTo>
                      <a:pt x="960" y="776"/>
                      <a:pt x="1016" y="752"/>
                      <a:pt x="1056" y="720"/>
                    </a:cubicBezTo>
                    <a:cubicBezTo>
                      <a:pt x="1096" y="688"/>
                      <a:pt x="1120" y="632"/>
                      <a:pt x="1152" y="576"/>
                    </a:cubicBezTo>
                    <a:cubicBezTo>
                      <a:pt x="1184" y="520"/>
                      <a:pt x="1232" y="416"/>
                      <a:pt x="1248" y="384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4957" name="Rectangle 25"/>
              <p:cNvSpPr>
                <a:spLocks noChangeArrowheads="1"/>
              </p:cNvSpPr>
              <p:nvPr/>
            </p:nvSpPr>
            <p:spPr bwMode="auto">
              <a:xfrm>
                <a:off x="2736" y="1584"/>
                <a:ext cx="105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sz="1600" i="1">
                    <a:solidFill>
                      <a:srgbClr val="FF0000"/>
                    </a:solidFill>
                    <a:latin typeface="Symbol" pitchFamily="18" charset="2"/>
                    <a:cs typeface="Arial" charset="0"/>
                  </a:rPr>
                  <a:t>t </a:t>
                </a:r>
                <a:r>
                  <a:rPr lang="fr-FR" sz="1600" i="1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= </a:t>
                </a:r>
                <a:r>
                  <a:rPr lang="fr-FR" sz="1600" i="1">
                    <a:solidFill>
                      <a:srgbClr val="FF0000"/>
                    </a:solidFill>
                    <a:latin typeface="Symbol" pitchFamily="18" charset="2"/>
                    <a:cs typeface="Arial" charset="0"/>
                  </a:rPr>
                  <a:t>t</a:t>
                </a:r>
                <a:r>
                  <a:rPr lang="fr-FR" sz="1600" i="1" baseline="-250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0 </a:t>
                </a:r>
                <a:r>
                  <a:rPr lang="fr-FR" sz="1600" i="1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sin(2</a:t>
                </a:r>
                <a:r>
                  <a:rPr lang="fr-FR" sz="1600" i="1">
                    <a:solidFill>
                      <a:srgbClr val="FF0000"/>
                    </a:solidFill>
                    <a:latin typeface="Symbol" pitchFamily="18" charset="2"/>
                    <a:cs typeface="Arial" charset="0"/>
                  </a:rPr>
                  <a:t>p</a:t>
                </a:r>
                <a:r>
                  <a:rPr lang="fr-FR" sz="1600" i="1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u/a)</a:t>
                </a:r>
              </a:p>
            </p:txBody>
          </p:sp>
          <p:sp>
            <p:nvSpPr>
              <p:cNvPr id="124958" name="Line 26"/>
              <p:cNvSpPr>
                <a:spLocks noChangeShapeType="1"/>
              </p:cNvSpPr>
              <p:nvPr/>
            </p:nvSpPr>
            <p:spPr bwMode="auto">
              <a:xfrm>
                <a:off x="2208" y="1632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4959" name="Rectangle 27"/>
              <p:cNvSpPr>
                <a:spLocks noChangeArrowheads="1"/>
              </p:cNvSpPr>
              <p:nvPr/>
            </p:nvSpPr>
            <p:spPr bwMode="auto">
              <a:xfrm>
                <a:off x="2016" y="1488"/>
                <a:ext cx="22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600" i="1">
                    <a:solidFill>
                      <a:schemeClr val="bg1"/>
                    </a:solidFill>
                    <a:latin typeface="Symbol" pitchFamily="18" charset="2"/>
                    <a:cs typeface="Arial" charset="0"/>
                  </a:rPr>
                  <a:t>t</a:t>
                </a:r>
                <a:r>
                  <a:rPr lang="fr-FR" sz="1600" i="1" baseline="-2500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0</a:t>
                </a:r>
              </a:p>
            </p:txBody>
          </p:sp>
        </p:grpSp>
      </p:grpSp>
      <p:grpSp>
        <p:nvGrpSpPr>
          <p:cNvPr id="172077" name="Group 45"/>
          <p:cNvGrpSpPr>
            <a:grpSpLocks/>
          </p:cNvGrpSpPr>
          <p:nvPr/>
        </p:nvGrpSpPr>
        <p:grpSpPr bwMode="auto">
          <a:xfrm>
            <a:off x="3352800" y="1905000"/>
            <a:ext cx="3124200" cy="3200400"/>
            <a:chOff x="2112" y="1200"/>
            <a:chExt cx="1968" cy="2016"/>
          </a:xfrm>
        </p:grpSpPr>
        <p:sp>
          <p:nvSpPr>
            <p:cNvPr id="124947" name="Oval 37"/>
            <p:cNvSpPr>
              <a:spLocks noChangeArrowheads="1"/>
            </p:cNvSpPr>
            <p:nvPr/>
          </p:nvSpPr>
          <p:spPr bwMode="auto">
            <a:xfrm>
              <a:off x="2352" y="1824"/>
              <a:ext cx="432" cy="432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948" name="Oval 38"/>
            <p:cNvSpPr>
              <a:spLocks noChangeArrowheads="1"/>
            </p:cNvSpPr>
            <p:nvPr/>
          </p:nvSpPr>
          <p:spPr bwMode="auto">
            <a:xfrm>
              <a:off x="3552" y="1824"/>
              <a:ext cx="432" cy="432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949" name="Line 39"/>
            <p:cNvSpPr>
              <a:spLocks noChangeShapeType="1"/>
            </p:cNvSpPr>
            <p:nvPr/>
          </p:nvSpPr>
          <p:spPr bwMode="auto">
            <a:xfrm flipV="1">
              <a:off x="2112" y="1248"/>
              <a:ext cx="720" cy="196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4950" name="Line 40"/>
            <p:cNvSpPr>
              <a:spLocks noChangeShapeType="1"/>
            </p:cNvSpPr>
            <p:nvPr/>
          </p:nvSpPr>
          <p:spPr bwMode="auto">
            <a:xfrm flipV="1">
              <a:off x="3360" y="1248"/>
              <a:ext cx="720" cy="196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4951" name="Line 41"/>
            <p:cNvSpPr>
              <a:spLocks noChangeShapeType="1"/>
            </p:cNvSpPr>
            <p:nvPr/>
          </p:nvSpPr>
          <p:spPr bwMode="auto">
            <a:xfrm>
              <a:off x="3504" y="1440"/>
              <a:ext cx="48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4952" name="Rectangle 42"/>
            <p:cNvSpPr>
              <a:spLocks noChangeArrowheads="1"/>
            </p:cNvSpPr>
            <p:nvPr/>
          </p:nvSpPr>
          <p:spPr bwMode="auto">
            <a:xfrm>
              <a:off x="3504" y="1200"/>
              <a:ext cx="49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chemeClr val="bg1"/>
                  </a:solidFill>
                  <a:latin typeface="Symbol" pitchFamily="18" charset="2"/>
                  <a:cs typeface="Arial" charset="0"/>
                </a:rPr>
                <a:t>g </a:t>
              </a:r>
              <a:r>
                <a:rPr lang="fr-FR" sz="1600" i="1">
                  <a:solidFill>
                    <a:schemeClr val="bg1"/>
                  </a:solidFill>
                  <a:latin typeface="Arial" charset="0"/>
                  <a:cs typeface="Arial" charset="0"/>
                </a:rPr>
                <a:t>= u/a</a:t>
              </a:r>
              <a:endParaRPr lang="fr-FR" sz="1600" i="1" baseline="-2500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72080" name="Rectangle 48"/>
          <p:cNvSpPr>
            <a:spLocks noChangeArrowheads="1"/>
          </p:cNvSpPr>
          <p:nvPr/>
        </p:nvSpPr>
        <p:spPr bwMode="auto">
          <a:xfrm>
            <a:off x="6553200" y="1828800"/>
            <a:ext cx="23050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</a:rPr>
              <a:t>Calcul approché</a:t>
            </a:r>
            <a:endParaRPr lang="fr-FR" sz="1600" i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t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mg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m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u/a</a:t>
            </a:r>
          </a:p>
          <a:p>
            <a:pPr algn="ctr"/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t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t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0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sin(2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p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u/a)</a:t>
            </a:r>
          </a:p>
        </p:txBody>
      </p:sp>
      <p:grpSp>
        <p:nvGrpSpPr>
          <p:cNvPr id="172087" name="Group 55"/>
          <p:cNvGrpSpPr>
            <a:grpSpLocks/>
          </p:cNvGrpSpPr>
          <p:nvPr/>
        </p:nvGrpSpPr>
        <p:grpSpPr bwMode="auto">
          <a:xfrm>
            <a:off x="6477000" y="2667000"/>
            <a:ext cx="2251075" cy="717550"/>
            <a:chOff x="4080" y="1680"/>
            <a:chExt cx="1418" cy="452"/>
          </a:xfrm>
        </p:grpSpPr>
        <p:sp>
          <p:nvSpPr>
            <p:cNvPr id="124945" name="AutoShape 49"/>
            <p:cNvSpPr>
              <a:spLocks noChangeArrowheads="1"/>
            </p:cNvSpPr>
            <p:nvPr/>
          </p:nvSpPr>
          <p:spPr bwMode="auto">
            <a:xfrm>
              <a:off x="4752" y="1680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946" name="Rectangle 50"/>
            <p:cNvSpPr>
              <a:spLocks noChangeArrowheads="1"/>
            </p:cNvSpPr>
            <p:nvPr/>
          </p:nvSpPr>
          <p:spPr bwMode="auto">
            <a:xfrm>
              <a:off x="4080" y="1920"/>
              <a:ext cx="14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t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0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= 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m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(u/a) / sin(2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p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u/a)</a:t>
              </a:r>
            </a:p>
          </p:txBody>
        </p:sp>
      </p:grpSp>
      <p:grpSp>
        <p:nvGrpSpPr>
          <p:cNvPr id="172088" name="Group 56"/>
          <p:cNvGrpSpPr>
            <a:grpSpLocks/>
          </p:cNvGrpSpPr>
          <p:nvPr/>
        </p:nvGrpSpPr>
        <p:grpSpPr bwMode="auto">
          <a:xfrm>
            <a:off x="7086600" y="3429000"/>
            <a:ext cx="1143000" cy="803275"/>
            <a:chOff x="4464" y="2160"/>
            <a:chExt cx="720" cy="506"/>
          </a:xfrm>
        </p:grpSpPr>
        <p:sp>
          <p:nvSpPr>
            <p:cNvPr id="124943" name="AutoShape 51"/>
            <p:cNvSpPr>
              <a:spLocks noChangeArrowheads="1"/>
            </p:cNvSpPr>
            <p:nvPr/>
          </p:nvSpPr>
          <p:spPr bwMode="auto">
            <a:xfrm>
              <a:off x="4752" y="2160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944" name="Rectangle 52"/>
            <p:cNvSpPr>
              <a:spLocks noChangeArrowheads="1"/>
            </p:cNvSpPr>
            <p:nvPr/>
          </p:nvSpPr>
          <p:spPr bwMode="auto">
            <a:xfrm>
              <a:off x="4464" y="2448"/>
              <a:ext cx="720" cy="21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t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0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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m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/ 2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p</a:t>
              </a:r>
              <a:endParaRPr lang="fr-FR" sz="1600" i="1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72085" name="Rectangle 53"/>
          <p:cNvSpPr>
            <a:spLocks noChangeArrowheads="1"/>
          </p:cNvSpPr>
          <p:nvPr/>
        </p:nvSpPr>
        <p:spPr bwMode="auto">
          <a:xfrm>
            <a:off x="6477000" y="4343400"/>
            <a:ext cx="24574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</a:rPr>
              <a:t>Résultats expérimentaux</a:t>
            </a:r>
            <a:endParaRPr lang="fr-FR" sz="1600" i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Cuivre	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m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48 GPa</a:t>
            </a:r>
          </a:p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	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t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0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60 Mpa</a:t>
            </a:r>
          </a:p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Alu	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m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27 GPa</a:t>
            </a:r>
          </a:p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	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t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0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40 MPa</a:t>
            </a:r>
          </a:p>
        </p:txBody>
      </p:sp>
      <p:sp>
        <p:nvSpPr>
          <p:cNvPr id="172086" name="Rectangle 54"/>
          <p:cNvSpPr>
            <a:spLocks noChangeArrowheads="1"/>
          </p:cNvSpPr>
          <p:nvPr/>
        </p:nvSpPr>
        <p:spPr bwMode="auto">
          <a:xfrm>
            <a:off x="5334000" y="5638800"/>
            <a:ext cx="812800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b="1" i="1">
                <a:solidFill>
                  <a:srgbClr val="FFFFFF"/>
                </a:solidFill>
                <a:latin typeface="Arial" charset="0"/>
                <a:cs typeface="Arial" charset="0"/>
              </a:rPr>
              <a:t>?????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2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2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2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2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2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2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2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72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7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80" grpId="0" build="p" autoUpdateAnimBg="0"/>
      <p:bldP spid="172085" grpId="0" build="p" autoUpdateAnimBg="0"/>
      <p:bldP spid="172086" grpId="0" animBg="1" autoUpdateAnimBg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5955" name="Text Box 14"/>
          <p:cNvSpPr txBox="1">
            <a:spLocks noChangeArrowheads="1"/>
          </p:cNvSpPr>
          <p:nvPr/>
        </p:nvSpPr>
        <p:spPr bwMode="auto">
          <a:xfrm>
            <a:off x="2122488" y="457200"/>
            <a:ext cx="6462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DEFAUTS DANS LES CRISTAUX</a:t>
            </a:r>
          </a:p>
        </p:txBody>
      </p:sp>
      <p:pic>
        <p:nvPicPr>
          <p:cNvPr id="12595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957" name="Group 16"/>
          <p:cNvGrpSpPr>
            <a:grpSpLocks/>
          </p:cNvGrpSpPr>
          <p:nvPr/>
        </p:nvGrpSpPr>
        <p:grpSpPr bwMode="auto">
          <a:xfrm>
            <a:off x="0" y="2057400"/>
            <a:ext cx="2362200" cy="2514600"/>
            <a:chOff x="0" y="1296"/>
            <a:chExt cx="1488" cy="1584"/>
          </a:xfrm>
        </p:grpSpPr>
        <p:sp>
          <p:nvSpPr>
            <p:cNvPr id="125968" name="Rectangle 1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36"/>
              <a:ext cx="10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ENERGIE DE FORMATION</a:t>
              </a:r>
            </a:p>
          </p:txBody>
        </p:sp>
        <p:sp>
          <p:nvSpPr>
            <p:cNvPr id="125969" name="Rectangle 18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CENTRES F</a:t>
              </a:r>
            </a:p>
          </p:txBody>
        </p:sp>
        <p:sp>
          <p:nvSpPr>
            <p:cNvPr id="125970" name="Rectangl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LIMITE D’ELASTICITE DES METAUX</a:t>
              </a:r>
            </a:p>
          </p:txBody>
        </p:sp>
        <p:sp>
          <p:nvSpPr>
            <p:cNvPr id="125971" name="Text Box 20"/>
            <p:cNvSpPr txBox="1">
              <a:spLocks noChangeArrowheads="1"/>
            </p:cNvSpPr>
            <p:nvPr/>
          </p:nvSpPr>
          <p:spPr bwMode="auto">
            <a:xfrm>
              <a:off x="0" y="1296"/>
              <a:ext cx="10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Défauts ponctuels</a:t>
              </a:r>
            </a:p>
          </p:txBody>
        </p:sp>
        <p:sp>
          <p:nvSpPr>
            <p:cNvPr id="125972" name="Text Box 21"/>
            <p:cNvSpPr txBox="1">
              <a:spLocks noChangeArrowheads="1"/>
            </p:cNvSpPr>
            <p:nvPr/>
          </p:nvSpPr>
          <p:spPr bwMode="auto">
            <a:xfrm>
              <a:off x="0" y="2304"/>
              <a:ext cx="7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Dislocations</a:t>
              </a:r>
            </a:p>
          </p:txBody>
        </p:sp>
        <p:sp>
          <p:nvSpPr>
            <p:cNvPr id="125973" name="Rectangle 22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36"/>
              <a:ext cx="86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DIFFERENTS TYPES</a:t>
              </a:r>
            </a:p>
          </p:txBody>
        </p:sp>
        <p:sp>
          <p:nvSpPr>
            <p:cNvPr id="125974" name="Rectangle 23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MECANISMES DE DIFFUSION</a:t>
              </a:r>
            </a:p>
          </p:txBody>
        </p:sp>
      </p:grpSp>
      <p:sp>
        <p:nvSpPr>
          <p:cNvPr id="125958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114800"/>
            <a:ext cx="25146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LIMITE D’ELASTICITE DES METAUX</a:t>
            </a:r>
            <a:endParaRPr lang="fr-FR" smtClean="0"/>
          </a:p>
        </p:txBody>
      </p:sp>
      <p:pic>
        <p:nvPicPr>
          <p:cNvPr id="173105" name="Picture 49" descr="defa-tap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43400"/>
            <a:ext cx="6248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106" name="Rectangle 50"/>
          <p:cNvSpPr>
            <a:spLocks noChangeArrowheads="1"/>
          </p:cNvSpPr>
          <p:nvPr/>
        </p:nvSpPr>
        <p:spPr bwMode="auto">
          <a:xfrm>
            <a:off x="3505200" y="1752600"/>
            <a:ext cx="4714875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MECANISME FONDAMENTAL DE GLISSEMENT</a:t>
            </a:r>
          </a:p>
        </p:txBody>
      </p:sp>
      <p:grpSp>
        <p:nvGrpSpPr>
          <p:cNvPr id="173114" name="Group 58"/>
          <p:cNvGrpSpPr>
            <a:grpSpLocks/>
          </p:cNvGrpSpPr>
          <p:nvPr/>
        </p:nvGrpSpPr>
        <p:grpSpPr bwMode="auto">
          <a:xfrm>
            <a:off x="2667000" y="2438400"/>
            <a:ext cx="6248400" cy="1189038"/>
            <a:chOff x="1680" y="1536"/>
            <a:chExt cx="3936" cy="749"/>
          </a:xfrm>
        </p:grpSpPr>
        <p:pic>
          <p:nvPicPr>
            <p:cNvPr id="125962" name="Picture 51" descr="defa-tapi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536"/>
              <a:ext cx="393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63" name="Rectangle 53"/>
            <p:cNvSpPr>
              <a:spLocks noChangeArrowheads="1"/>
            </p:cNvSpPr>
            <p:nvPr/>
          </p:nvSpPr>
          <p:spPr bwMode="auto">
            <a:xfrm>
              <a:off x="3408" y="1584"/>
              <a:ext cx="960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5964" name="Rectangle 54"/>
            <p:cNvSpPr>
              <a:spLocks noChangeArrowheads="1"/>
            </p:cNvSpPr>
            <p:nvPr/>
          </p:nvSpPr>
          <p:spPr bwMode="auto">
            <a:xfrm>
              <a:off x="3072" y="1824"/>
              <a:ext cx="912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5965" name="Rectangle 55"/>
            <p:cNvSpPr>
              <a:spLocks noChangeArrowheads="1"/>
            </p:cNvSpPr>
            <p:nvPr/>
          </p:nvSpPr>
          <p:spPr bwMode="auto">
            <a:xfrm>
              <a:off x="2928" y="1968"/>
              <a:ext cx="601" cy="1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5966" name="Rectangle 56"/>
            <p:cNvSpPr>
              <a:spLocks noChangeArrowheads="1"/>
            </p:cNvSpPr>
            <p:nvPr/>
          </p:nvSpPr>
          <p:spPr bwMode="auto">
            <a:xfrm>
              <a:off x="3360" y="1728"/>
              <a:ext cx="50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b="1" i="1">
                  <a:solidFill>
                    <a:schemeClr val="bg1"/>
                  </a:solidFill>
                  <a:latin typeface="Arial" charset="0"/>
                  <a:cs typeface="Arial" charset="0"/>
                </a:rPr>
                <a:t>?????</a:t>
              </a:r>
            </a:p>
          </p:txBody>
        </p:sp>
        <p:sp>
          <p:nvSpPr>
            <p:cNvPr id="125967" name="Line 57"/>
            <p:cNvSpPr>
              <a:spLocks noChangeShapeType="1"/>
            </p:cNvSpPr>
            <p:nvPr/>
          </p:nvSpPr>
          <p:spPr bwMode="auto">
            <a:xfrm>
              <a:off x="2976" y="1968"/>
              <a:ext cx="110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106" grpId="0" animBg="1" autoUpdateAnimBg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2122488" y="457200"/>
            <a:ext cx="6462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DEFAUTS DANS LES CRISTAUX</a:t>
            </a:r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26981" name="Group 6"/>
          <p:cNvGrpSpPr>
            <a:grpSpLocks/>
          </p:cNvGrpSpPr>
          <p:nvPr/>
        </p:nvGrpSpPr>
        <p:grpSpPr bwMode="auto">
          <a:xfrm>
            <a:off x="0" y="2057400"/>
            <a:ext cx="2362200" cy="2514600"/>
            <a:chOff x="0" y="1296"/>
            <a:chExt cx="1488" cy="1584"/>
          </a:xfrm>
        </p:grpSpPr>
        <p:sp>
          <p:nvSpPr>
            <p:cNvPr id="126988" name="Rectangle 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36"/>
              <a:ext cx="10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ENERGIE DE FORMATION</a:t>
              </a:r>
            </a:p>
          </p:txBody>
        </p:sp>
        <p:sp>
          <p:nvSpPr>
            <p:cNvPr id="126989" name="Rectangle 8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CENTRES F</a:t>
              </a:r>
            </a:p>
          </p:txBody>
        </p:sp>
        <p:sp>
          <p:nvSpPr>
            <p:cNvPr id="126990" name="Rectangle 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LIMITE D’ELASTICITE DES METAUX</a:t>
              </a:r>
            </a:p>
          </p:txBody>
        </p:sp>
        <p:sp>
          <p:nvSpPr>
            <p:cNvPr id="126991" name="Text Box 10"/>
            <p:cNvSpPr txBox="1">
              <a:spLocks noChangeArrowheads="1"/>
            </p:cNvSpPr>
            <p:nvPr/>
          </p:nvSpPr>
          <p:spPr bwMode="auto">
            <a:xfrm>
              <a:off x="0" y="1296"/>
              <a:ext cx="10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Défauts ponctuels</a:t>
              </a:r>
            </a:p>
          </p:txBody>
        </p:sp>
        <p:sp>
          <p:nvSpPr>
            <p:cNvPr id="126992" name="Text Box 11"/>
            <p:cNvSpPr txBox="1">
              <a:spLocks noChangeArrowheads="1"/>
            </p:cNvSpPr>
            <p:nvPr/>
          </p:nvSpPr>
          <p:spPr bwMode="auto">
            <a:xfrm>
              <a:off x="0" y="2304"/>
              <a:ext cx="7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Dislocations</a:t>
              </a:r>
            </a:p>
          </p:txBody>
        </p:sp>
        <p:sp>
          <p:nvSpPr>
            <p:cNvPr id="126993" name="Rectangle 12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36"/>
              <a:ext cx="86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DIFFERENTS TYPES</a:t>
              </a:r>
            </a:p>
          </p:txBody>
        </p:sp>
        <p:sp>
          <p:nvSpPr>
            <p:cNvPr id="126994" name="Rectangle 13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MECANISMES DE DIFFUSION</a:t>
              </a:r>
            </a:p>
          </p:txBody>
        </p:sp>
      </p:grpSp>
      <p:sp>
        <p:nvSpPr>
          <p:cNvPr id="12698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27525"/>
            <a:ext cx="2057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DIFFERENTS TYPES</a:t>
            </a:r>
            <a:endParaRPr lang="fr-FR" smtClean="0"/>
          </a:p>
        </p:txBody>
      </p:sp>
      <p:pic>
        <p:nvPicPr>
          <p:cNvPr id="168974" name="Picture 14" descr="defa-coi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09800"/>
            <a:ext cx="414496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75" name="Rectangle 15"/>
          <p:cNvSpPr>
            <a:spLocks noChangeArrowheads="1"/>
          </p:cNvSpPr>
          <p:nvPr/>
        </p:nvSpPr>
        <p:spPr bwMode="auto">
          <a:xfrm>
            <a:off x="4724400" y="1752600"/>
            <a:ext cx="2474913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DISLOCATION « COIN »</a:t>
            </a:r>
          </a:p>
        </p:txBody>
      </p:sp>
      <p:pic>
        <p:nvPicPr>
          <p:cNvPr id="168976" name="Picture 16" descr="defa-coi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18"/>
          <a:stretch>
            <a:fillRect/>
          </a:stretch>
        </p:blipFill>
        <p:spPr bwMode="auto">
          <a:xfrm>
            <a:off x="3962400" y="2209800"/>
            <a:ext cx="41449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77" name="Picture 17" descr="defa-coi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84"/>
          <a:stretch>
            <a:fillRect/>
          </a:stretch>
        </p:blipFill>
        <p:spPr bwMode="auto">
          <a:xfrm>
            <a:off x="3962400" y="2209800"/>
            <a:ext cx="41449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78" name="Picture 18" descr="defa-coi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63"/>
          <a:stretch>
            <a:fillRect/>
          </a:stretch>
        </p:blipFill>
        <p:spPr bwMode="auto">
          <a:xfrm>
            <a:off x="3962400" y="2209800"/>
            <a:ext cx="41449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5" grpId="0" animBg="1" autoUpdateAnimBg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2122488" y="457200"/>
            <a:ext cx="6462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DEFAUTS DANS LES CRISTAUX</a:t>
            </a:r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28005" name="Group 5"/>
          <p:cNvGrpSpPr>
            <a:grpSpLocks/>
          </p:cNvGrpSpPr>
          <p:nvPr/>
        </p:nvGrpSpPr>
        <p:grpSpPr bwMode="auto">
          <a:xfrm>
            <a:off x="0" y="2057400"/>
            <a:ext cx="2362200" cy="2514600"/>
            <a:chOff x="0" y="1296"/>
            <a:chExt cx="1488" cy="1584"/>
          </a:xfrm>
        </p:grpSpPr>
        <p:sp>
          <p:nvSpPr>
            <p:cNvPr id="128011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36"/>
              <a:ext cx="10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ENERGIE DE FORMATION</a:t>
              </a:r>
            </a:p>
          </p:txBody>
        </p:sp>
        <p:sp>
          <p:nvSpPr>
            <p:cNvPr id="128012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CENTRES F</a:t>
              </a:r>
            </a:p>
          </p:txBody>
        </p:sp>
        <p:sp>
          <p:nvSpPr>
            <p:cNvPr id="128013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LIMITE D’ELASTICITE DES METAUX</a:t>
              </a:r>
            </a:p>
          </p:txBody>
        </p:sp>
        <p:sp>
          <p:nvSpPr>
            <p:cNvPr id="128014" name="Text Box 9"/>
            <p:cNvSpPr txBox="1">
              <a:spLocks noChangeArrowheads="1"/>
            </p:cNvSpPr>
            <p:nvPr/>
          </p:nvSpPr>
          <p:spPr bwMode="auto">
            <a:xfrm>
              <a:off x="0" y="1296"/>
              <a:ext cx="10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Défauts ponctuels</a:t>
              </a:r>
            </a:p>
          </p:txBody>
        </p:sp>
        <p:sp>
          <p:nvSpPr>
            <p:cNvPr id="128015" name="Text Box 10"/>
            <p:cNvSpPr txBox="1">
              <a:spLocks noChangeArrowheads="1"/>
            </p:cNvSpPr>
            <p:nvPr/>
          </p:nvSpPr>
          <p:spPr bwMode="auto">
            <a:xfrm>
              <a:off x="0" y="2304"/>
              <a:ext cx="7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Dislocations</a:t>
              </a:r>
            </a:p>
          </p:txBody>
        </p:sp>
        <p:sp>
          <p:nvSpPr>
            <p:cNvPr id="128016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36"/>
              <a:ext cx="86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DIFFERENTS TYPES</a:t>
              </a:r>
            </a:p>
          </p:txBody>
        </p:sp>
        <p:sp>
          <p:nvSpPr>
            <p:cNvPr id="128017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MECANISMES DE DIFFUSION</a:t>
              </a:r>
            </a:p>
          </p:txBody>
        </p:sp>
      </p:grpSp>
      <p:sp>
        <p:nvSpPr>
          <p:cNvPr id="128006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27525"/>
            <a:ext cx="2057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DIFFERENTS TYPES</a:t>
            </a:r>
            <a:endParaRPr lang="fr-FR" smtClean="0"/>
          </a:p>
        </p:txBody>
      </p:sp>
      <p:sp>
        <p:nvSpPr>
          <p:cNvPr id="174095" name="Rectangle 15"/>
          <p:cNvSpPr>
            <a:spLocks noChangeArrowheads="1"/>
          </p:cNvSpPr>
          <p:nvPr/>
        </p:nvSpPr>
        <p:spPr bwMode="auto">
          <a:xfrm>
            <a:off x="4724400" y="1752600"/>
            <a:ext cx="2293938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DISLOCATION « VIS »</a:t>
            </a:r>
          </a:p>
        </p:txBody>
      </p:sp>
      <p:pic>
        <p:nvPicPr>
          <p:cNvPr id="174099" name="Picture 19" descr="defa-v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09800"/>
            <a:ext cx="48768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0" name="Picture 20" descr="defa-v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81"/>
          <a:stretch>
            <a:fillRect/>
          </a:stretch>
        </p:blipFill>
        <p:spPr bwMode="auto">
          <a:xfrm>
            <a:off x="3657600" y="2209800"/>
            <a:ext cx="4876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1" name="Picture 21" descr="defa-v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16"/>
          <a:stretch>
            <a:fillRect/>
          </a:stretch>
        </p:blipFill>
        <p:spPr bwMode="auto">
          <a:xfrm>
            <a:off x="3657600" y="2209800"/>
            <a:ext cx="4876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5" grpId="0" animBg="1" autoUpdateAnimBg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75124" name="Group 20"/>
          <p:cNvGrpSpPr>
            <a:grpSpLocks/>
          </p:cNvGrpSpPr>
          <p:nvPr/>
        </p:nvGrpSpPr>
        <p:grpSpPr bwMode="auto">
          <a:xfrm>
            <a:off x="2895600" y="1600200"/>
            <a:ext cx="2333625" cy="2590800"/>
            <a:chOff x="1824" y="1392"/>
            <a:chExt cx="1470" cy="1632"/>
          </a:xfrm>
        </p:grpSpPr>
        <p:pic>
          <p:nvPicPr>
            <p:cNvPr id="129058" name="Picture 18" descr="defa-micro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392"/>
              <a:ext cx="1431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059" name="Rectangle 19"/>
            <p:cNvSpPr>
              <a:spLocks noChangeArrowheads="1"/>
            </p:cNvSpPr>
            <p:nvPr/>
          </p:nvSpPr>
          <p:spPr bwMode="auto">
            <a:xfrm>
              <a:off x="1824" y="2832"/>
              <a:ext cx="14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Plans (111) d’un cristal d’Al</a:t>
              </a:r>
            </a:p>
          </p:txBody>
        </p:sp>
      </p:grpSp>
      <p:grpSp>
        <p:nvGrpSpPr>
          <p:cNvPr id="175127" name="Group 23"/>
          <p:cNvGrpSpPr>
            <a:grpSpLocks/>
          </p:cNvGrpSpPr>
          <p:nvPr/>
        </p:nvGrpSpPr>
        <p:grpSpPr bwMode="auto">
          <a:xfrm>
            <a:off x="3276600" y="3276600"/>
            <a:ext cx="1516063" cy="2590800"/>
            <a:chOff x="3936" y="1392"/>
            <a:chExt cx="955" cy="1632"/>
          </a:xfrm>
        </p:grpSpPr>
        <p:pic>
          <p:nvPicPr>
            <p:cNvPr id="129056" name="Picture 21" descr="defa-micro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392"/>
              <a:ext cx="955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057" name="Rectangle 22"/>
            <p:cNvSpPr>
              <a:spLocks noChangeArrowheads="1"/>
            </p:cNvSpPr>
            <p:nvPr/>
          </p:nvSpPr>
          <p:spPr bwMode="auto">
            <a:xfrm>
              <a:off x="3936" y="2832"/>
              <a:ext cx="9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Acier inoxydable</a:t>
              </a:r>
            </a:p>
          </p:txBody>
        </p:sp>
      </p:grpSp>
      <p:grpSp>
        <p:nvGrpSpPr>
          <p:cNvPr id="175141" name="Group 37"/>
          <p:cNvGrpSpPr>
            <a:grpSpLocks/>
          </p:cNvGrpSpPr>
          <p:nvPr/>
        </p:nvGrpSpPr>
        <p:grpSpPr bwMode="auto">
          <a:xfrm>
            <a:off x="4572000" y="2819400"/>
            <a:ext cx="4114800" cy="2667000"/>
            <a:chOff x="2880" y="1776"/>
            <a:chExt cx="2592" cy="1680"/>
          </a:xfrm>
        </p:grpSpPr>
        <p:sp>
          <p:nvSpPr>
            <p:cNvPr id="129050" name="Rectangle 24"/>
            <p:cNvSpPr>
              <a:spLocks noChangeArrowheads="1"/>
            </p:cNvSpPr>
            <p:nvPr/>
          </p:nvSpPr>
          <p:spPr bwMode="auto">
            <a:xfrm>
              <a:off x="3552" y="1776"/>
              <a:ext cx="1920" cy="1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9051" name="Freeform 25"/>
            <p:cNvSpPr>
              <a:spLocks/>
            </p:cNvSpPr>
            <p:nvPr/>
          </p:nvSpPr>
          <p:spPr bwMode="auto">
            <a:xfrm>
              <a:off x="3936" y="2112"/>
              <a:ext cx="1112" cy="1248"/>
            </a:xfrm>
            <a:custGeom>
              <a:avLst/>
              <a:gdLst>
                <a:gd name="T0" fmla="*/ 0 w 1112"/>
                <a:gd name="T1" fmla="*/ 0 h 1248"/>
                <a:gd name="T2" fmla="*/ 624 w 1112"/>
                <a:gd name="T3" fmla="*/ 144 h 1248"/>
                <a:gd name="T4" fmla="*/ 960 w 1112"/>
                <a:gd name="T5" fmla="*/ 384 h 1248"/>
                <a:gd name="T6" fmla="*/ 1104 w 1112"/>
                <a:gd name="T7" fmla="*/ 816 h 1248"/>
                <a:gd name="T8" fmla="*/ 1008 w 1112"/>
                <a:gd name="T9" fmla="*/ 1248 h 1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2" h="1248">
                  <a:moveTo>
                    <a:pt x="0" y="0"/>
                  </a:moveTo>
                  <a:cubicBezTo>
                    <a:pt x="232" y="40"/>
                    <a:pt x="464" y="80"/>
                    <a:pt x="624" y="144"/>
                  </a:cubicBezTo>
                  <a:cubicBezTo>
                    <a:pt x="784" y="208"/>
                    <a:pt x="880" y="272"/>
                    <a:pt x="960" y="384"/>
                  </a:cubicBezTo>
                  <a:cubicBezTo>
                    <a:pt x="1040" y="496"/>
                    <a:pt x="1096" y="672"/>
                    <a:pt x="1104" y="816"/>
                  </a:cubicBezTo>
                  <a:cubicBezTo>
                    <a:pt x="1112" y="960"/>
                    <a:pt x="1024" y="1176"/>
                    <a:pt x="1008" y="1248"/>
                  </a:cubicBezTo>
                </a:path>
              </a:pathLst>
            </a:custGeom>
            <a:noFill/>
            <a:ln w="28575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9052" name="Oval 26"/>
            <p:cNvSpPr>
              <a:spLocks noChangeArrowheads="1"/>
            </p:cNvSpPr>
            <p:nvPr/>
          </p:nvSpPr>
          <p:spPr bwMode="auto">
            <a:xfrm>
              <a:off x="3888" y="2064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9053" name="Oval 27"/>
            <p:cNvSpPr>
              <a:spLocks noChangeArrowheads="1"/>
            </p:cNvSpPr>
            <p:nvPr/>
          </p:nvSpPr>
          <p:spPr bwMode="auto">
            <a:xfrm>
              <a:off x="4848" y="3264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9054" name="Line 28"/>
            <p:cNvSpPr>
              <a:spLocks noChangeShapeType="1"/>
            </p:cNvSpPr>
            <p:nvPr/>
          </p:nvSpPr>
          <p:spPr bwMode="auto">
            <a:xfrm flipV="1">
              <a:off x="4944" y="1920"/>
              <a:ext cx="192" cy="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9055" name="Line 36"/>
            <p:cNvSpPr>
              <a:spLocks noChangeShapeType="1"/>
            </p:cNvSpPr>
            <p:nvPr/>
          </p:nvSpPr>
          <p:spPr bwMode="auto">
            <a:xfrm flipV="1">
              <a:off x="2880" y="2688"/>
              <a:ext cx="672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9030" name="Text Box 2"/>
          <p:cNvSpPr txBox="1">
            <a:spLocks noChangeArrowheads="1"/>
          </p:cNvSpPr>
          <p:nvPr/>
        </p:nvSpPr>
        <p:spPr bwMode="auto">
          <a:xfrm>
            <a:off x="2122488" y="457200"/>
            <a:ext cx="6462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DEFAUTS DANS LES CRISTAUX</a:t>
            </a:r>
          </a:p>
        </p:txBody>
      </p:sp>
      <p:pic>
        <p:nvPicPr>
          <p:cNvPr id="1290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9032" name="Group 5"/>
          <p:cNvGrpSpPr>
            <a:grpSpLocks/>
          </p:cNvGrpSpPr>
          <p:nvPr/>
        </p:nvGrpSpPr>
        <p:grpSpPr bwMode="auto">
          <a:xfrm>
            <a:off x="0" y="2057400"/>
            <a:ext cx="2362200" cy="2514600"/>
            <a:chOff x="0" y="1296"/>
            <a:chExt cx="1488" cy="1584"/>
          </a:xfrm>
        </p:grpSpPr>
        <p:sp>
          <p:nvSpPr>
            <p:cNvPr id="129043" name="Rectangle 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36"/>
              <a:ext cx="10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ENERGIE DE FORMATION</a:t>
              </a:r>
            </a:p>
          </p:txBody>
        </p:sp>
        <p:sp>
          <p:nvSpPr>
            <p:cNvPr id="129044" name="Rectangle 7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CENTRES F</a:t>
              </a:r>
            </a:p>
          </p:txBody>
        </p:sp>
        <p:sp>
          <p:nvSpPr>
            <p:cNvPr id="129045" name="Rectangle 8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LIMITE D’ELASTICITE DES METAUX</a:t>
              </a:r>
            </a:p>
          </p:txBody>
        </p:sp>
        <p:sp>
          <p:nvSpPr>
            <p:cNvPr id="129046" name="Text Box 9"/>
            <p:cNvSpPr txBox="1">
              <a:spLocks noChangeArrowheads="1"/>
            </p:cNvSpPr>
            <p:nvPr/>
          </p:nvSpPr>
          <p:spPr bwMode="auto">
            <a:xfrm>
              <a:off x="0" y="1296"/>
              <a:ext cx="10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Défauts ponctuels</a:t>
              </a:r>
            </a:p>
          </p:txBody>
        </p:sp>
        <p:sp>
          <p:nvSpPr>
            <p:cNvPr id="129047" name="Text Box 10"/>
            <p:cNvSpPr txBox="1">
              <a:spLocks noChangeArrowheads="1"/>
            </p:cNvSpPr>
            <p:nvPr/>
          </p:nvSpPr>
          <p:spPr bwMode="auto">
            <a:xfrm>
              <a:off x="0" y="2304"/>
              <a:ext cx="7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Dislocations</a:t>
              </a:r>
            </a:p>
          </p:txBody>
        </p:sp>
        <p:sp>
          <p:nvSpPr>
            <p:cNvPr id="129048" name="Rectangle 11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36"/>
              <a:ext cx="86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DIFFERENTS TYPES</a:t>
              </a:r>
            </a:p>
          </p:txBody>
        </p:sp>
        <p:sp>
          <p:nvSpPr>
            <p:cNvPr id="129049" name="Rectangle 12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MECANISMES DE DIFFUSION</a:t>
              </a:r>
            </a:p>
          </p:txBody>
        </p:sp>
      </p:grpSp>
      <p:sp>
        <p:nvSpPr>
          <p:cNvPr id="12903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27525"/>
            <a:ext cx="2057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DIFFERENTS TYPES</a:t>
            </a:r>
            <a:endParaRPr lang="fr-FR" smtClean="0"/>
          </a:p>
        </p:txBody>
      </p:sp>
      <p:sp>
        <p:nvSpPr>
          <p:cNvPr id="175118" name="Rectangle 14"/>
          <p:cNvSpPr>
            <a:spLocks noChangeArrowheads="1"/>
          </p:cNvSpPr>
          <p:nvPr/>
        </p:nvSpPr>
        <p:spPr bwMode="auto">
          <a:xfrm>
            <a:off x="5715000" y="1752600"/>
            <a:ext cx="3013075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DISLOCATIONS « REELLES »</a:t>
            </a:r>
          </a:p>
        </p:txBody>
      </p:sp>
      <p:grpSp>
        <p:nvGrpSpPr>
          <p:cNvPr id="175142" name="Group 38"/>
          <p:cNvGrpSpPr>
            <a:grpSpLocks/>
          </p:cNvGrpSpPr>
          <p:nvPr/>
        </p:nvGrpSpPr>
        <p:grpSpPr bwMode="auto">
          <a:xfrm>
            <a:off x="5867400" y="3124200"/>
            <a:ext cx="1828800" cy="1066800"/>
            <a:chOff x="3696" y="1968"/>
            <a:chExt cx="1152" cy="672"/>
          </a:xfrm>
        </p:grpSpPr>
        <p:sp>
          <p:nvSpPr>
            <p:cNvPr id="129040" name="Oval 29"/>
            <p:cNvSpPr>
              <a:spLocks noChangeArrowheads="1"/>
            </p:cNvSpPr>
            <p:nvPr/>
          </p:nvSpPr>
          <p:spPr bwMode="auto">
            <a:xfrm>
              <a:off x="4416" y="2160"/>
              <a:ext cx="432" cy="3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9041" name="Line 30"/>
            <p:cNvSpPr>
              <a:spLocks noChangeShapeType="1"/>
            </p:cNvSpPr>
            <p:nvPr/>
          </p:nvSpPr>
          <p:spPr bwMode="auto">
            <a:xfrm flipV="1">
              <a:off x="4656" y="1968"/>
              <a:ext cx="144" cy="336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9042" name="Rectangle 31"/>
            <p:cNvSpPr>
              <a:spLocks noChangeArrowheads="1"/>
            </p:cNvSpPr>
            <p:nvPr/>
          </p:nvSpPr>
          <p:spPr bwMode="auto">
            <a:xfrm>
              <a:off x="3696" y="2448"/>
              <a:ext cx="8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Plutôt « coin »</a:t>
              </a:r>
            </a:p>
          </p:txBody>
        </p:sp>
      </p:grpSp>
      <p:grpSp>
        <p:nvGrpSpPr>
          <p:cNvPr id="175143" name="Group 39"/>
          <p:cNvGrpSpPr>
            <a:grpSpLocks/>
          </p:cNvGrpSpPr>
          <p:nvPr/>
        </p:nvGrpSpPr>
        <p:grpSpPr bwMode="auto">
          <a:xfrm>
            <a:off x="6477000" y="4572000"/>
            <a:ext cx="2057400" cy="685800"/>
            <a:chOff x="4080" y="2880"/>
            <a:chExt cx="1296" cy="432"/>
          </a:xfrm>
        </p:grpSpPr>
        <p:sp>
          <p:nvSpPr>
            <p:cNvPr id="129037" name="Oval 32"/>
            <p:cNvSpPr>
              <a:spLocks noChangeArrowheads="1"/>
            </p:cNvSpPr>
            <p:nvPr/>
          </p:nvSpPr>
          <p:spPr bwMode="auto">
            <a:xfrm>
              <a:off x="4800" y="2880"/>
              <a:ext cx="432" cy="3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9038" name="Rectangle 33"/>
            <p:cNvSpPr>
              <a:spLocks noChangeArrowheads="1"/>
            </p:cNvSpPr>
            <p:nvPr/>
          </p:nvSpPr>
          <p:spPr bwMode="auto">
            <a:xfrm>
              <a:off x="4080" y="3120"/>
              <a:ext cx="7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Plutôt « vis »</a:t>
              </a:r>
            </a:p>
          </p:txBody>
        </p:sp>
        <p:sp>
          <p:nvSpPr>
            <p:cNvPr id="129039" name="Line 35"/>
            <p:cNvSpPr>
              <a:spLocks noChangeShapeType="1"/>
            </p:cNvSpPr>
            <p:nvPr/>
          </p:nvSpPr>
          <p:spPr bwMode="auto">
            <a:xfrm>
              <a:off x="4992" y="3120"/>
              <a:ext cx="384" cy="14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8" grpId="0" animBg="1" autoUpdateAnimBg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2122488" y="457200"/>
            <a:ext cx="6462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DEFAUTS DANS LES CRISTAUX</a:t>
            </a:r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30053" name="Group 5"/>
          <p:cNvGrpSpPr>
            <a:grpSpLocks/>
          </p:cNvGrpSpPr>
          <p:nvPr/>
        </p:nvGrpSpPr>
        <p:grpSpPr bwMode="auto">
          <a:xfrm>
            <a:off x="0" y="2057400"/>
            <a:ext cx="2362200" cy="2514600"/>
            <a:chOff x="0" y="1296"/>
            <a:chExt cx="1488" cy="1584"/>
          </a:xfrm>
        </p:grpSpPr>
        <p:sp>
          <p:nvSpPr>
            <p:cNvPr id="130054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36"/>
              <a:ext cx="10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ENERGIE DE FORMATION</a:t>
              </a:r>
            </a:p>
          </p:txBody>
        </p:sp>
        <p:sp>
          <p:nvSpPr>
            <p:cNvPr id="130055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CENTRES F</a:t>
              </a:r>
            </a:p>
          </p:txBody>
        </p:sp>
        <p:sp>
          <p:nvSpPr>
            <p:cNvPr id="130056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LIMITE D’ELASTICITE DES METAUX</a:t>
              </a:r>
            </a:p>
          </p:txBody>
        </p:sp>
        <p:sp>
          <p:nvSpPr>
            <p:cNvPr id="130057" name="Text Box 9"/>
            <p:cNvSpPr txBox="1">
              <a:spLocks noChangeArrowheads="1"/>
            </p:cNvSpPr>
            <p:nvPr/>
          </p:nvSpPr>
          <p:spPr bwMode="auto">
            <a:xfrm>
              <a:off x="0" y="1296"/>
              <a:ext cx="10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Défauts ponctuels</a:t>
              </a:r>
            </a:p>
          </p:txBody>
        </p:sp>
        <p:sp>
          <p:nvSpPr>
            <p:cNvPr id="130058" name="Text Box 10"/>
            <p:cNvSpPr txBox="1">
              <a:spLocks noChangeArrowheads="1"/>
            </p:cNvSpPr>
            <p:nvPr/>
          </p:nvSpPr>
          <p:spPr bwMode="auto">
            <a:xfrm>
              <a:off x="0" y="2304"/>
              <a:ext cx="7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Dislocations</a:t>
              </a:r>
            </a:p>
          </p:txBody>
        </p:sp>
        <p:sp>
          <p:nvSpPr>
            <p:cNvPr id="130059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36"/>
              <a:ext cx="86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DIFFERENTS TYPES</a:t>
              </a:r>
            </a:p>
          </p:txBody>
        </p:sp>
        <p:sp>
          <p:nvSpPr>
            <p:cNvPr id="130060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MECANISMES DE DIFFUSION</a:t>
              </a:r>
            </a:p>
          </p:txBody>
        </p:sp>
      </p:grpSp>
    </p:spTree>
  </p:cSld>
  <p:clrMapOvr>
    <a:masterClrMapping/>
  </p:clrMapOvr>
  <p:transition advClick="0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3048000" y="2895600"/>
            <a:ext cx="3429000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075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4400"/>
            <a:ext cx="61722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sz="5400" i="1" smtClean="0"/>
              <a:t>ELECTRONS DANS UN SOLIDE</a:t>
            </a:r>
          </a:p>
        </p:txBody>
      </p:sp>
    </p:spTree>
  </p:cSld>
  <p:clrMapOvr>
    <a:masterClrMapping/>
  </p:clrMapOvr>
  <p:transition spd="slow"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Line 2"/>
          <p:cNvSpPr>
            <a:spLocks noChangeShapeType="1"/>
          </p:cNvSpPr>
          <p:nvPr/>
        </p:nvSpPr>
        <p:spPr bwMode="auto">
          <a:xfrm>
            <a:off x="7086600" y="1676400"/>
            <a:ext cx="76200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2099" name="Rectangle 3"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6705600" y="0"/>
            <a:ext cx="2286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43400"/>
            <a:ext cx="16002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sz="1200" i="1" smtClean="0">
                <a:solidFill>
                  <a:schemeClr val="accent1"/>
                </a:solidFill>
              </a:rPr>
              <a:t>Modèle de DRUDE</a:t>
            </a:r>
          </a:p>
        </p:txBody>
      </p:sp>
      <p:grpSp>
        <p:nvGrpSpPr>
          <p:cNvPr id="132102" name="Group 6"/>
          <p:cNvGrpSpPr>
            <a:grpSpLocks/>
          </p:cNvGrpSpPr>
          <p:nvPr/>
        </p:nvGrpSpPr>
        <p:grpSpPr bwMode="auto">
          <a:xfrm>
            <a:off x="4953000" y="1219200"/>
            <a:ext cx="2133600" cy="685800"/>
            <a:chOff x="3024" y="960"/>
            <a:chExt cx="1344" cy="432"/>
          </a:xfrm>
        </p:grpSpPr>
        <p:sp>
          <p:nvSpPr>
            <p:cNvPr id="132135" name="Line 7"/>
            <p:cNvSpPr>
              <a:spLocks noChangeShapeType="1"/>
            </p:cNvSpPr>
            <p:nvPr/>
          </p:nvSpPr>
          <p:spPr bwMode="auto">
            <a:xfrm flipV="1">
              <a:off x="3696" y="1248"/>
              <a:ext cx="672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136" name="Line 8"/>
            <p:cNvSpPr>
              <a:spLocks noChangeShapeType="1"/>
            </p:cNvSpPr>
            <p:nvPr/>
          </p:nvSpPr>
          <p:spPr bwMode="auto">
            <a:xfrm>
              <a:off x="3024" y="960"/>
              <a:ext cx="672" cy="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2103" name="Group 9"/>
          <p:cNvGrpSpPr>
            <a:grpSpLocks/>
          </p:cNvGrpSpPr>
          <p:nvPr/>
        </p:nvGrpSpPr>
        <p:grpSpPr bwMode="auto">
          <a:xfrm>
            <a:off x="5486400" y="685800"/>
            <a:ext cx="2109788" cy="360363"/>
            <a:chOff x="3456" y="768"/>
            <a:chExt cx="1329" cy="227"/>
          </a:xfrm>
        </p:grpSpPr>
        <p:sp>
          <p:nvSpPr>
            <p:cNvPr id="132133" name="Text Box 10"/>
            <p:cNvSpPr txBox="1">
              <a:spLocks noChangeArrowheads="1"/>
            </p:cNvSpPr>
            <p:nvPr/>
          </p:nvSpPr>
          <p:spPr bwMode="auto">
            <a:xfrm>
              <a:off x="3696" y="768"/>
              <a:ext cx="10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Le solide cristallin</a:t>
              </a:r>
            </a:p>
          </p:txBody>
        </p:sp>
        <p:pic>
          <p:nvPicPr>
            <p:cNvPr id="132134" name="Picture 11">
              <a:hlinkClick r:id="" action="ppaction://noaction"/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92" t="29187" r="26578" b="26036"/>
            <a:stretch>
              <a:fillRect/>
            </a:stretch>
          </p:blipFill>
          <p:spPr bwMode="auto">
            <a:xfrm>
              <a:off x="3456" y="768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2104" name="Group 12"/>
          <p:cNvGrpSpPr>
            <a:grpSpLocks/>
          </p:cNvGrpSpPr>
          <p:nvPr/>
        </p:nvGrpSpPr>
        <p:grpSpPr bwMode="auto">
          <a:xfrm>
            <a:off x="838200" y="685800"/>
            <a:ext cx="1487488" cy="360363"/>
            <a:chOff x="1728" y="1104"/>
            <a:chExt cx="937" cy="227"/>
          </a:xfrm>
        </p:grpSpPr>
        <p:sp>
          <p:nvSpPr>
            <p:cNvPr id="132128" name="Text Box 13"/>
            <p:cNvSpPr txBox="1">
              <a:spLocks noChangeArrowheads="1"/>
            </p:cNvSpPr>
            <p:nvPr/>
          </p:nvSpPr>
          <p:spPr bwMode="auto">
            <a:xfrm>
              <a:off x="2016" y="1104"/>
              <a:ext cx="6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L’électron</a:t>
              </a:r>
            </a:p>
          </p:txBody>
        </p:sp>
        <p:grpSp>
          <p:nvGrpSpPr>
            <p:cNvPr id="132129" name="Group 14"/>
            <p:cNvGrpSpPr>
              <a:grpSpLocks noChangeAspect="1"/>
            </p:cNvGrpSpPr>
            <p:nvPr/>
          </p:nvGrpSpPr>
          <p:grpSpPr bwMode="auto">
            <a:xfrm>
              <a:off x="1728" y="1104"/>
              <a:ext cx="288" cy="227"/>
              <a:chOff x="2880" y="1824"/>
              <a:chExt cx="1632" cy="1152"/>
            </a:xfrm>
          </p:grpSpPr>
          <p:sp>
            <p:nvSpPr>
              <p:cNvPr id="132130" name="Oval 15"/>
              <p:cNvSpPr>
                <a:spLocks noChangeAspect="1" noChangeArrowheads="1"/>
              </p:cNvSpPr>
              <p:nvPr/>
            </p:nvSpPr>
            <p:spPr bwMode="auto">
              <a:xfrm>
                <a:off x="3072" y="1824"/>
                <a:ext cx="1152" cy="1152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2131" name="Oval 16"/>
              <p:cNvSpPr>
                <a:spLocks noChangeAspect="1" noChangeArrowheads="1"/>
              </p:cNvSpPr>
              <p:nvPr/>
            </p:nvSpPr>
            <p:spPr bwMode="auto">
              <a:xfrm rot="-1135618">
                <a:off x="2928" y="2256"/>
                <a:ext cx="1584" cy="33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2132" name="Oval 17"/>
              <p:cNvSpPr>
                <a:spLocks noChangeAspect="1" noChangeArrowheads="1"/>
              </p:cNvSpPr>
              <p:nvPr/>
            </p:nvSpPr>
            <p:spPr bwMode="auto">
              <a:xfrm>
                <a:off x="2880" y="2640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32105" name="Group 18"/>
          <p:cNvGrpSpPr>
            <a:grpSpLocks/>
          </p:cNvGrpSpPr>
          <p:nvPr/>
        </p:nvGrpSpPr>
        <p:grpSpPr bwMode="auto">
          <a:xfrm>
            <a:off x="1371600" y="1143000"/>
            <a:ext cx="1371600" cy="990600"/>
            <a:chOff x="1008" y="864"/>
            <a:chExt cx="864" cy="624"/>
          </a:xfrm>
        </p:grpSpPr>
        <p:sp>
          <p:nvSpPr>
            <p:cNvPr id="132126" name="Line 19"/>
            <p:cNvSpPr>
              <a:spLocks noChangeShapeType="1"/>
            </p:cNvSpPr>
            <p:nvPr/>
          </p:nvSpPr>
          <p:spPr bwMode="auto">
            <a:xfrm flipV="1">
              <a:off x="1008" y="1296"/>
              <a:ext cx="768" cy="19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127" name="Line 20"/>
            <p:cNvSpPr>
              <a:spLocks noChangeShapeType="1"/>
            </p:cNvSpPr>
            <p:nvPr/>
          </p:nvSpPr>
          <p:spPr bwMode="auto">
            <a:xfrm flipV="1">
              <a:off x="1776" y="864"/>
              <a:ext cx="96" cy="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2106" name="Oval 21"/>
          <p:cNvSpPr>
            <a:spLocks noChangeArrowheads="1"/>
          </p:cNvSpPr>
          <p:nvPr/>
        </p:nvSpPr>
        <p:spPr bwMode="auto">
          <a:xfrm>
            <a:off x="1295400" y="2057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2107" name="Oval 22">
            <a:hlinkHover r:id="rId4" action="ppaction://hlinksldjump"/>
          </p:cNvPr>
          <p:cNvSpPr>
            <a:spLocks noChangeArrowheads="1"/>
          </p:cNvSpPr>
          <p:nvPr/>
        </p:nvSpPr>
        <p:spPr bwMode="auto">
          <a:xfrm>
            <a:off x="2514600" y="1752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2108" name="Oval 23">
            <a:hlinkHover r:id="rId5" action="ppaction://hlinksldjump"/>
          </p:cNvPr>
          <p:cNvSpPr>
            <a:spLocks noChangeArrowheads="1"/>
          </p:cNvSpPr>
          <p:nvPr/>
        </p:nvSpPr>
        <p:spPr bwMode="auto">
          <a:xfrm>
            <a:off x="2667000" y="1066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2109" name="Oval 24">
            <a:hlinkHover r:id="rId6" action="ppaction://hlinksldjump"/>
          </p:cNvPr>
          <p:cNvSpPr>
            <a:spLocks noChangeArrowheads="1"/>
          </p:cNvSpPr>
          <p:nvPr/>
        </p:nvSpPr>
        <p:spPr bwMode="auto">
          <a:xfrm>
            <a:off x="4876800" y="11430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2110" name="Oval 2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43600" y="18288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2111" name="Oval 2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010400" y="16002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32112" name="Group 27"/>
          <p:cNvGrpSpPr>
            <a:grpSpLocks/>
          </p:cNvGrpSpPr>
          <p:nvPr/>
        </p:nvGrpSpPr>
        <p:grpSpPr bwMode="auto">
          <a:xfrm>
            <a:off x="3429000" y="5943600"/>
            <a:ext cx="2667000" cy="360363"/>
            <a:chOff x="576" y="3360"/>
            <a:chExt cx="1680" cy="227"/>
          </a:xfrm>
        </p:grpSpPr>
        <p:sp>
          <p:nvSpPr>
            <p:cNvPr id="132124" name="Text Box 28"/>
            <p:cNvSpPr txBox="1">
              <a:spLocks noChangeArrowheads="1"/>
            </p:cNvSpPr>
            <p:nvPr/>
          </p:nvSpPr>
          <p:spPr bwMode="auto">
            <a:xfrm>
              <a:off x="768" y="3360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Électrons dans un solide</a:t>
              </a:r>
            </a:p>
          </p:txBody>
        </p:sp>
        <p:pic>
          <p:nvPicPr>
            <p:cNvPr id="132125" name="Picture 29">
              <a:hlinkClick r:id="" action="ppaction://noaction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0" t="35437" r="25766" b="32288"/>
            <a:stretch>
              <a:fillRect/>
            </a:stretch>
          </p:blipFill>
          <p:spPr bwMode="auto">
            <a:xfrm>
              <a:off x="576" y="3360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2113" name="Line 33"/>
          <p:cNvSpPr>
            <a:spLocks noChangeShapeType="1"/>
          </p:cNvSpPr>
          <p:nvPr/>
        </p:nvSpPr>
        <p:spPr bwMode="auto">
          <a:xfrm>
            <a:off x="3429000" y="4648200"/>
            <a:ext cx="1676400" cy="914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2114" name="Line 34"/>
          <p:cNvSpPr>
            <a:spLocks noChangeShapeType="1"/>
          </p:cNvSpPr>
          <p:nvPr/>
        </p:nvSpPr>
        <p:spPr bwMode="auto">
          <a:xfrm flipV="1">
            <a:off x="5105400" y="5105400"/>
            <a:ext cx="990600" cy="457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2115" name="Oval 3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352800" y="45720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2116" name="Oval 36">
            <a:hlinkHover r:id="rId6" action="ppaction://hlinksldjump"/>
          </p:cNvPr>
          <p:cNvSpPr>
            <a:spLocks noChangeArrowheads="1"/>
          </p:cNvSpPr>
          <p:nvPr/>
        </p:nvSpPr>
        <p:spPr bwMode="auto">
          <a:xfrm>
            <a:off x="5029200" y="54864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2117" name="Oval 37">
            <a:hlinkHover r:id="rId6" action="ppaction://hlinksldjump"/>
          </p:cNvPr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2118" name="Oval 38"/>
          <p:cNvSpPr>
            <a:spLocks noChangeArrowheads="1"/>
          </p:cNvSpPr>
          <p:nvPr/>
        </p:nvSpPr>
        <p:spPr bwMode="auto">
          <a:xfrm>
            <a:off x="7772400" y="21336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2119" name="Line 39"/>
          <p:cNvSpPr>
            <a:spLocks noChangeShapeType="1"/>
          </p:cNvSpPr>
          <p:nvPr/>
        </p:nvSpPr>
        <p:spPr bwMode="auto">
          <a:xfrm>
            <a:off x="6159500" y="5118100"/>
            <a:ext cx="1219200" cy="381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2120" name="Oval 40"/>
          <p:cNvSpPr>
            <a:spLocks noChangeArrowheads="1"/>
          </p:cNvSpPr>
          <p:nvPr/>
        </p:nvSpPr>
        <p:spPr bwMode="auto">
          <a:xfrm>
            <a:off x="7315200" y="54102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2121" name="Oval 41"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2743200" y="2438400"/>
            <a:ext cx="4011613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32122" name="Text Box 43"/>
          <p:cNvSpPr txBox="1">
            <a:spLocks noChangeArrowheads="1"/>
          </p:cNvSpPr>
          <p:nvPr/>
        </p:nvSpPr>
        <p:spPr bwMode="auto">
          <a:xfrm>
            <a:off x="4038600" y="3657600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1800" i="1">
                <a:latin typeface="Arial" charset="0"/>
              </a:rPr>
              <a:t>R. Fortunier</a:t>
            </a:r>
          </a:p>
        </p:txBody>
      </p:sp>
      <p:sp>
        <p:nvSpPr>
          <p:cNvPr id="132123" name="Rectangle 44"/>
          <p:cNvSpPr>
            <a:spLocks noChangeArrowheads="1"/>
          </p:cNvSpPr>
          <p:nvPr/>
        </p:nvSpPr>
        <p:spPr bwMode="auto">
          <a:xfrm>
            <a:off x="2730500" y="2667000"/>
            <a:ext cx="403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sz="2000" b="1" i="1">
                <a:solidFill>
                  <a:schemeClr val="tx2"/>
                </a:solidFill>
                <a:latin typeface="Arial" charset="0"/>
              </a:rPr>
              <a:t>PROPRIETES</a:t>
            </a:r>
            <a:br>
              <a:rPr lang="fr-FR" sz="2000" b="1" i="1">
                <a:solidFill>
                  <a:schemeClr val="tx2"/>
                </a:solidFill>
                <a:latin typeface="Arial" charset="0"/>
              </a:rPr>
            </a:br>
            <a:r>
              <a:rPr lang="fr-FR" sz="2000" b="1" i="1">
                <a:solidFill>
                  <a:schemeClr val="tx2"/>
                </a:solidFill>
                <a:latin typeface="Arial" charset="0"/>
              </a:rPr>
              <a:t>DES</a:t>
            </a:r>
            <a:br>
              <a:rPr lang="fr-FR" sz="2000" b="1" i="1">
                <a:solidFill>
                  <a:schemeClr val="tx2"/>
                </a:solidFill>
                <a:latin typeface="Arial" charset="0"/>
              </a:rPr>
            </a:br>
            <a:r>
              <a:rPr lang="fr-FR" sz="2000" b="1" i="1">
                <a:solidFill>
                  <a:schemeClr val="tx2"/>
                </a:solidFill>
                <a:latin typeface="Arial" charset="0"/>
              </a:rPr>
              <a:t>MATERIAUX SOLIDES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8"/>
          <p:cNvSpPr txBox="1">
            <a:spLocks noChangeArrowheads="1"/>
          </p:cNvSpPr>
          <p:nvPr/>
        </p:nvSpPr>
        <p:spPr bwMode="auto">
          <a:xfrm>
            <a:off x="3284538" y="457200"/>
            <a:ext cx="4159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MODELE DE DRUDE</a:t>
            </a:r>
          </a:p>
        </p:txBody>
      </p:sp>
      <p:pic>
        <p:nvPicPr>
          <p:cNvPr id="13312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124" name="Group 15"/>
          <p:cNvGrpSpPr>
            <a:grpSpLocks/>
          </p:cNvGrpSpPr>
          <p:nvPr/>
        </p:nvGrpSpPr>
        <p:grpSpPr bwMode="auto">
          <a:xfrm>
            <a:off x="0" y="2133600"/>
            <a:ext cx="2514600" cy="2667000"/>
            <a:chOff x="0" y="1344"/>
            <a:chExt cx="1584" cy="1680"/>
          </a:xfrm>
        </p:grpSpPr>
        <p:sp>
          <p:nvSpPr>
            <p:cNvPr id="133126" name="Rectangle 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00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LE GAZ D’ELECTRONS</a:t>
              </a:r>
            </a:p>
          </p:txBody>
        </p:sp>
        <p:sp>
          <p:nvSpPr>
            <p:cNvPr id="133127" name="Rectangle 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LES COLLISIONS</a:t>
              </a:r>
            </a:p>
          </p:txBody>
        </p:sp>
        <p:sp>
          <p:nvSpPr>
            <p:cNvPr id="133128" name="Rectangle 4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96"/>
              <a:ext cx="12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ELECTRIQUE</a:t>
              </a:r>
            </a:p>
          </p:txBody>
        </p:sp>
        <p:sp>
          <p:nvSpPr>
            <p:cNvPr id="133129" name="Text Box 5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33130" name="Text Box 6"/>
            <p:cNvSpPr txBox="1">
              <a:spLocks noChangeArrowheads="1"/>
            </p:cNvSpPr>
            <p:nvPr/>
          </p:nvSpPr>
          <p:spPr bwMode="auto">
            <a:xfrm>
              <a:off x="0" y="2112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33131" name="Rectangle 7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THERMIQUE</a:t>
              </a:r>
            </a:p>
          </p:txBody>
        </p:sp>
        <p:sp>
          <p:nvSpPr>
            <p:cNvPr id="133132" name="Rectangle 13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INTERACTION AVEC UN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RAYONNEMENT ELECTROMAGNETIQUE</a:t>
              </a:r>
            </a:p>
          </p:txBody>
        </p:sp>
      </p:grpSp>
      <p:sp>
        <p:nvSpPr>
          <p:cNvPr id="133125" name="Rectangle 1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67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grpSp>
        <p:nvGrpSpPr>
          <p:cNvPr id="14339" name="Group 88"/>
          <p:cNvGrpSpPr>
            <a:grpSpLocks/>
          </p:cNvGrpSpPr>
          <p:nvPr/>
        </p:nvGrpSpPr>
        <p:grpSpPr bwMode="auto">
          <a:xfrm>
            <a:off x="0" y="1828800"/>
            <a:ext cx="2514600" cy="3962400"/>
            <a:chOff x="0" y="1152"/>
            <a:chExt cx="1584" cy="2496"/>
          </a:xfrm>
        </p:grpSpPr>
        <p:sp>
          <p:nvSpPr>
            <p:cNvPr id="14365" name="Rectangle 89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PLANE</a:t>
              </a:r>
            </a:p>
          </p:txBody>
        </p:sp>
        <p:sp>
          <p:nvSpPr>
            <p:cNvPr id="14366" name="Rectangle 9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</a:t>
              </a:r>
            </a:p>
          </p:txBody>
        </p:sp>
        <p:sp>
          <p:nvSpPr>
            <p:cNvPr id="14367" name="Rectangle 9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68"/>
              <a:ext cx="9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VITESSE DE GROUPE</a:t>
              </a:r>
            </a:p>
          </p:txBody>
        </p:sp>
        <p:sp>
          <p:nvSpPr>
            <p:cNvPr id="14368" name="Rectangle 92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 D’ONDE</a:t>
              </a:r>
            </a:p>
          </p:txBody>
        </p:sp>
        <p:sp>
          <p:nvSpPr>
            <p:cNvPr id="14369" name="Text Box 93"/>
            <p:cNvSpPr txBox="1">
              <a:spLocks noChangeArrowheads="1"/>
            </p:cNvSpPr>
            <p:nvPr/>
          </p:nvSpPr>
          <p:spPr bwMode="auto">
            <a:xfrm>
              <a:off x="0" y="139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onde</a:t>
              </a:r>
            </a:p>
          </p:txBody>
        </p:sp>
        <p:sp>
          <p:nvSpPr>
            <p:cNvPr id="14370" name="Text Box 94"/>
            <p:cNvSpPr txBox="1">
              <a:spLocks noChangeArrowheads="1"/>
            </p:cNvSpPr>
            <p:nvPr/>
          </p:nvSpPr>
          <p:spPr bwMode="auto">
            <a:xfrm>
              <a:off x="0" y="235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particule</a:t>
              </a:r>
            </a:p>
          </p:txBody>
        </p:sp>
        <p:sp>
          <p:nvSpPr>
            <p:cNvPr id="14371" name="Rectangle 95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DE DE BROGLIE</a:t>
              </a:r>
            </a:p>
          </p:txBody>
        </p:sp>
        <p:sp>
          <p:nvSpPr>
            <p:cNvPr id="14372" name="Rectangle 96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PRINCIPE DE SUPERPOSITION</a:t>
              </a:r>
            </a:p>
          </p:txBody>
        </p:sp>
        <p:sp>
          <p:nvSpPr>
            <p:cNvPr id="14373" name="Rectangle 97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12"/>
              <a:ext cx="11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RELATION D’INCERTITUDE</a:t>
              </a:r>
            </a:p>
          </p:txBody>
        </p:sp>
        <p:sp>
          <p:nvSpPr>
            <p:cNvPr id="14374" name="Rectangle 98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152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CONGRES SOLVAY (1927)</a:t>
              </a:r>
            </a:p>
          </p:txBody>
        </p:sp>
        <p:sp>
          <p:nvSpPr>
            <p:cNvPr id="14375" name="Text Box 99"/>
            <p:cNvSpPr txBox="1">
              <a:spLocks noChangeArrowheads="1"/>
            </p:cNvSpPr>
            <p:nvPr/>
          </p:nvSpPr>
          <p:spPr bwMode="auto">
            <a:xfrm>
              <a:off x="0" y="3216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14376" name="Rectangle 100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50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 GAUSSIEN</a:t>
              </a:r>
            </a:p>
          </p:txBody>
        </p:sp>
      </p:grp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2895600" y="457200"/>
            <a:ext cx="5176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DESCRIPTION PHYSIQUE</a:t>
            </a:r>
          </a:p>
        </p:txBody>
      </p:sp>
      <p:grpSp>
        <p:nvGrpSpPr>
          <p:cNvPr id="14341" name="Group 27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14362" name="Oval 28">
              <a:hlinkClick r:id="rId1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63" name="Oval 29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64" name="Oval 30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0013" name="Group 77"/>
          <p:cNvGrpSpPr>
            <a:grpSpLocks/>
          </p:cNvGrpSpPr>
          <p:nvPr/>
        </p:nvGrpSpPr>
        <p:grpSpPr bwMode="auto">
          <a:xfrm>
            <a:off x="2667000" y="1600200"/>
            <a:ext cx="2514600" cy="1905000"/>
            <a:chOff x="2832" y="1056"/>
            <a:chExt cx="1680" cy="1232"/>
          </a:xfrm>
        </p:grpSpPr>
        <p:pic>
          <p:nvPicPr>
            <p:cNvPr id="14357" name="Picture 32" descr="incertitud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80"/>
            <a:stretch>
              <a:fillRect/>
            </a:stretch>
          </p:blipFill>
          <p:spPr bwMode="auto">
            <a:xfrm>
              <a:off x="2832" y="1056"/>
              <a:ext cx="1680" cy="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8" name="Line 69"/>
            <p:cNvSpPr>
              <a:spLocks noChangeShapeType="1"/>
            </p:cNvSpPr>
            <p:nvPr/>
          </p:nvSpPr>
          <p:spPr bwMode="auto">
            <a:xfrm>
              <a:off x="2976" y="1632"/>
              <a:ext cx="52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59" name="Line 70"/>
            <p:cNvSpPr>
              <a:spLocks noChangeShapeType="1"/>
            </p:cNvSpPr>
            <p:nvPr/>
          </p:nvSpPr>
          <p:spPr bwMode="auto">
            <a:xfrm flipH="1" flipV="1">
              <a:off x="3696" y="1632"/>
              <a:ext cx="52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60" name="Line 71"/>
            <p:cNvSpPr>
              <a:spLocks noChangeShapeType="1"/>
            </p:cNvSpPr>
            <p:nvPr/>
          </p:nvSpPr>
          <p:spPr bwMode="auto">
            <a:xfrm>
              <a:off x="3504" y="1632"/>
              <a:ext cx="19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61" name="Rectangle 72"/>
            <p:cNvSpPr>
              <a:spLocks noChangeArrowheads="1"/>
            </p:cNvSpPr>
            <p:nvPr/>
          </p:nvSpPr>
          <p:spPr bwMode="auto">
            <a:xfrm>
              <a:off x="3840" y="1392"/>
              <a:ext cx="28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000" i="1">
                  <a:solidFill>
                    <a:schemeClr val="bg1"/>
                  </a:solidFill>
                  <a:latin typeface="Symbol" pitchFamily="18" charset="2"/>
                </a:rPr>
                <a:t>D</a:t>
              </a:r>
              <a:r>
                <a:rPr lang="fr-FR" sz="2000" i="1">
                  <a:solidFill>
                    <a:schemeClr val="bg1"/>
                  </a:solidFill>
                  <a:latin typeface="Arial" charset="0"/>
                </a:rPr>
                <a:t>r</a:t>
              </a:r>
            </a:p>
          </p:txBody>
        </p:sp>
      </p:grpSp>
      <p:sp>
        <p:nvSpPr>
          <p:cNvPr id="14343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8513"/>
            <a:ext cx="2057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RELATION D’INCERTITUDE</a:t>
            </a:r>
          </a:p>
        </p:txBody>
      </p:sp>
      <p:grpSp>
        <p:nvGrpSpPr>
          <p:cNvPr id="40047" name="Group 111"/>
          <p:cNvGrpSpPr>
            <a:grpSpLocks/>
          </p:cNvGrpSpPr>
          <p:nvPr/>
        </p:nvGrpSpPr>
        <p:grpSpPr bwMode="auto">
          <a:xfrm>
            <a:off x="2667000" y="3581400"/>
            <a:ext cx="2514600" cy="1828800"/>
            <a:chOff x="2832" y="1056"/>
            <a:chExt cx="1728" cy="1236"/>
          </a:xfrm>
        </p:grpSpPr>
        <p:pic>
          <p:nvPicPr>
            <p:cNvPr id="14352" name="Picture 112" descr="incertitud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6"/>
            <a:stretch>
              <a:fillRect/>
            </a:stretch>
          </p:blipFill>
          <p:spPr bwMode="auto">
            <a:xfrm>
              <a:off x="2832" y="1056"/>
              <a:ext cx="1728" cy="1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3" name="Line 113"/>
            <p:cNvSpPr>
              <a:spLocks noChangeShapeType="1"/>
            </p:cNvSpPr>
            <p:nvPr/>
          </p:nvSpPr>
          <p:spPr bwMode="auto">
            <a:xfrm>
              <a:off x="2976" y="1632"/>
              <a:ext cx="52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54" name="Line 114"/>
            <p:cNvSpPr>
              <a:spLocks noChangeShapeType="1"/>
            </p:cNvSpPr>
            <p:nvPr/>
          </p:nvSpPr>
          <p:spPr bwMode="auto">
            <a:xfrm flipH="1" flipV="1">
              <a:off x="3888" y="1632"/>
              <a:ext cx="3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55" name="Line 115"/>
            <p:cNvSpPr>
              <a:spLocks noChangeShapeType="1"/>
            </p:cNvSpPr>
            <p:nvPr/>
          </p:nvSpPr>
          <p:spPr bwMode="auto">
            <a:xfrm>
              <a:off x="3504" y="1632"/>
              <a:ext cx="3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56" name="Rectangle 116"/>
            <p:cNvSpPr>
              <a:spLocks noChangeArrowheads="1"/>
            </p:cNvSpPr>
            <p:nvPr/>
          </p:nvSpPr>
          <p:spPr bwMode="auto">
            <a:xfrm>
              <a:off x="4032" y="1344"/>
              <a:ext cx="321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000" i="1">
                  <a:solidFill>
                    <a:schemeClr val="bg1"/>
                  </a:solidFill>
                  <a:latin typeface="Symbol" pitchFamily="18" charset="2"/>
                </a:rPr>
                <a:t>D</a:t>
              </a:r>
              <a:r>
                <a:rPr lang="fr-FR" sz="2000" i="1">
                  <a:solidFill>
                    <a:schemeClr val="bg1"/>
                  </a:solidFill>
                  <a:latin typeface="Arial" charset="0"/>
                </a:rPr>
                <a:t>k</a:t>
              </a:r>
            </a:p>
          </p:txBody>
        </p:sp>
      </p:grpSp>
      <p:sp>
        <p:nvSpPr>
          <p:cNvPr id="40104" name="Text Box 168"/>
          <p:cNvSpPr txBox="1">
            <a:spLocks noChangeArrowheads="1"/>
          </p:cNvSpPr>
          <p:nvPr/>
        </p:nvSpPr>
        <p:spPr bwMode="auto">
          <a:xfrm>
            <a:off x="3352800" y="5486400"/>
            <a:ext cx="4513263" cy="5286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2000" i="1">
                <a:solidFill>
                  <a:srgbClr val="FFFFFF"/>
                </a:solidFill>
                <a:latin typeface="Arial" charset="0"/>
              </a:rPr>
              <a:t>Relation d’incertitude :</a:t>
            </a:r>
            <a:r>
              <a:rPr lang="fr-FR" sz="2800" i="1">
                <a:solidFill>
                  <a:srgbClr val="FFFFFF"/>
                </a:solidFill>
                <a:latin typeface="Symbol" pitchFamily="18" charset="2"/>
              </a:rPr>
              <a:t> D</a:t>
            </a:r>
            <a:r>
              <a:rPr lang="fr-FR" sz="2800" i="1">
                <a:solidFill>
                  <a:srgbClr val="FFFFFF"/>
                </a:solidFill>
                <a:latin typeface="Arial" charset="0"/>
              </a:rPr>
              <a:t>k.</a:t>
            </a:r>
            <a:r>
              <a:rPr lang="fr-FR" sz="2800" i="1">
                <a:solidFill>
                  <a:srgbClr val="FFFFFF"/>
                </a:solidFill>
                <a:latin typeface="Symbol" pitchFamily="18" charset="2"/>
              </a:rPr>
              <a:t>D</a:t>
            </a:r>
            <a:r>
              <a:rPr lang="fr-FR" sz="2800" i="1">
                <a:solidFill>
                  <a:srgbClr val="FFFFFF"/>
                </a:solidFill>
                <a:latin typeface="Arial" charset="0"/>
              </a:rPr>
              <a:t>r </a:t>
            </a:r>
            <a:r>
              <a:rPr lang="fr-FR" sz="2800" i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 1/2</a:t>
            </a:r>
            <a:endParaRPr lang="fr-FR" sz="2800" i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0105" name="Freeform 169"/>
          <p:cNvSpPr>
            <a:spLocks/>
          </p:cNvSpPr>
          <p:nvPr/>
        </p:nvSpPr>
        <p:spPr bwMode="auto">
          <a:xfrm>
            <a:off x="3124200" y="2286000"/>
            <a:ext cx="1447800" cy="787400"/>
          </a:xfrm>
          <a:custGeom>
            <a:avLst/>
            <a:gdLst>
              <a:gd name="T0" fmla="*/ 0 w 1056"/>
              <a:gd name="T1" fmla="*/ 787400 h 400"/>
              <a:gd name="T2" fmla="*/ 329045 w 1056"/>
              <a:gd name="T3" fmla="*/ 598424 h 400"/>
              <a:gd name="T4" fmla="*/ 526473 w 1056"/>
              <a:gd name="T5" fmla="*/ 220472 h 400"/>
              <a:gd name="T6" fmla="*/ 658091 w 1056"/>
              <a:gd name="T7" fmla="*/ 31496 h 400"/>
              <a:gd name="T8" fmla="*/ 789709 w 1056"/>
              <a:gd name="T9" fmla="*/ 31496 h 400"/>
              <a:gd name="T10" fmla="*/ 921327 w 1056"/>
              <a:gd name="T11" fmla="*/ 220472 h 400"/>
              <a:gd name="T12" fmla="*/ 1052945 w 1056"/>
              <a:gd name="T13" fmla="*/ 503936 h 400"/>
              <a:gd name="T14" fmla="*/ 1184564 w 1056"/>
              <a:gd name="T15" fmla="*/ 692912 h 400"/>
              <a:gd name="T16" fmla="*/ 1447800 w 1056"/>
              <a:gd name="T17" fmla="*/ 787400 h 4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56" h="400">
                <a:moveTo>
                  <a:pt x="0" y="400"/>
                </a:moveTo>
                <a:cubicBezTo>
                  <a:pt x="88" y="376"/>
                  <a:pt x="176" y="352"/>
                  <a:pt x="240" y="304"/>
                </a:cubicBezTo>
                <a:cubicBezTo>
                  <a:pt x="304" y="256"/>
                  <a:pt x="344" y="160"/>
                  <a:pt x="384" y="112"/>
                </a:cubicBezTo>
                <a:cubicBezTo>
                  <a:pt x="424" y="64"/>
                  <a:pt x="448" y="32"/>
                  <a:pt x="480" y="16"/>
                </a:cubicBezTo>
                <a:cubicBezTo>
                  <a:pt x="512" y="0"/>
                  <a:pt x="544" y="0"/>
                  <a:pt x="576" y="16"/>
                </a:cubicBezTo>
                <a:cubicBezTo>
                  <a:pt x="608" y="32"/>
                  <a:pt x="640" y="72"/>
                  <a:pt x="672" y="112"/>
                </a:cubicBezTo>
                <a:cubicBezTo>
                  <a:pt x="704" y="152"/>
                  <a:pt x="736" y="216"/>
                  <a:pt x="768" y="256"/>
                </a:cubicBezTo>
                <a:cubicBezTo>
                  <a:pt x="800" y="296"/>
                  <a:pt x="816" y="328"/>
                  <a:pt x="864" y="352"/>
                </a:cubicBezTo>
                <a:cubicBezTo>
                  <a:pt x="912" y="376"/>
                  <a:pt x="1016" y="392"/>
                  <a:pt x="1056" y="40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106" name="Freeform 170"/>
          <p:cNvSpPr>
            <a:spLocks/>
          </p:cNvSpPr>
          <p:nvPr/>
        </p:nvSpPr>
        <p:spPr bwMode="auto">
          <a:xfrm>
            <a:off x="3236913" y="3876675"/>
            <a:ext cx="1295400" cy="1117600"/>
          </a:xfrm>
          <a:custGeom>
            <a:avLst/>
            <a:gdLst>
              <a:gd name="T0" fmla="*/ 0 w 816"/>
              <a:gd name="T1" fmla="*/ 1117600 h 704"/>
              <a:gd name="T2" fmla="*/ 304800 w 816"/>
              <a:gd name="T3" fmla="*/ 1041400 h 704"/>
              <a:gd name="T4" fmla="*/ 457200 w 816"/>
              <a:gd name="T5" fmla="*/ 812800 h 704"/>
              <a:gd name="T6" fmla="*/ 609600 w 816"/>
              <a:gd name="T7" fmla="*/ 127000 h 704"/>
              <a:gd name="T8" fmla="*/ 685800 w 816"/>
              <a:gd name="T9" fmla="*/ 50800 h 704"/>
              <a:gd name="T10" fmla="*/ 762000 w 816"/>
              <a:gd name="T11" fmla="*/ 355600 h 704"/>
              <a:gd name="T12" fmla="*/ 838200 w 816"/>
              <a:gd name="T13" fmla="*/ 812800 h 704"/>
              <a:gd name="T14" fmla="*/ 990600 w 816"/>
              <a:gd name="T15" fmla="*/ 1041400 h 704"/>
              <a:gd name="T16" fmla="*/ 1295400 w 816"/>
              <a:gd name="T17" fmla="*/ 1117600 h 7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16" h="704">
                <a:moveTo>
                  <a:pt x="0" y="704"/>
                </a:moveTo>
                <a:cubicBezTo>
                  <a:pt x="72" y="696"/>
                  <a:pt x="144" y="688"/>
                  <a:pt x="192" y="656"/>
                </a:cubicBezTo>
                <a:cubicBezTo>
                  <a:pt x="240" y="624"/>
                  <a:pt x="256" y="608"/>
                  <a:pt x="288" y="512"/>
                </a:cubicBezTo>
                <a:cubicBezTo>
                  <a:pt x="320" y="416"/>
                  <a:pt x="360" y="160"/>
                  <a:pt x="384" y="80"/>
                </a:cubicBezTo>
                <a:cubicBezTo>
                  <a:pt x="408" y="0"/>
                  <a:pt x="416" y="8"/>
                  <a:pt x="432" y="32"/>
                </a:cubicBezTo>
                <a:cubicBezTo>
                  <a:pt x="448" y="56"/>
                  <a:pt x="464" y="144"/>
                  <a:pt x="480" y="224"/>
                </a:cubicBezTo>
                <a:cubicBezTo>
                  <a:pt x="496" y="304"/>
                  <a:pt x="504" y="440"/>
                  <a:pt x="528" y="512"/>
                </a:cubicBezTo>
                <a:cubicBezTo>
                  <a:pt x="552" y="584"/>
                  <a:pt x="576" y="624"/>
                  <a:pt x="624" y="656"/>
                </a:cubicBezTo>
                <a:cubicBezTo>
                  <a:pt x="672" y="688"/>
                  <a:pt x="784" y="696"/>
                  <a:pt x="816" y="704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40107" name="Object 171"/>
          <p:cNvGraphicFramePr>
            <a:graphicFrameLocks noChangeAspect="1"/>
          </p:cNvGraphicFramePr>
          <p:nvPr/>
        </p:nvGraphicFramePr>
        <p:xfrm>
          <a:off x="5257800" y="1774825"/>
          <a:ext cx="182880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Equation" r:id="rId14" imgW="2019300" imgH="1574800" progId="Equation.3">
                  <p:embed/>
                </p:oleObj>
              </mc:Choice>
              <mc:Fallback>
                <p:oleObj name="Equation" r:id="rId14" imgW="2019300" imgH="1574800" progId="Equation.3">
                  <p:embed/>
                  <p:pic>
                    <p:nvPicPr>
                      <p:cNvPr id="0" name="Object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774825"/>
                        <a:ext cx="1828800" cy="14255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08" name="Object 172"/>
          <p:cNvGraphicFramePr>
            <a:graphicFrameLocks noChangeAspect="1"/>
          </p:cNvGraphicFramePr>
          <p:nvPr/>
        </p:nvGraphicFramePr>
        <p:xfrm>
          <a:off x="7392988" y="1981200"/>
          <a:ext cx="1598612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Equation" r:id="rId16" imgW="1765300" imgH="1066800" progId="Equation.3">
                  <p:embed/>
                </p:oleObj>
              </mc:Choice>
              <mc:Fallback>
                <p:oleObj name="Equation" r:id="rId16" imgW="1765300" imgH="1066800" progId="Equation.3">
                  <p:embed/>
                  <p:pic>
                    <p:nvPicPr>
                      <p:cNvPr id="0" name="Object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2988" y="1981200"/>
                        <a:ext cx="1598612" cy="9667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09" name="Object 173"/>
          <p:cNvGraphicFramePr>
            <a:graphicFrameLocks noChangeAspect="1"/>
          </p:cNvGraphicFramePr>
          <p:nvPr/>
        </p:nvGraphicFramePr>
        <p:xfrm>
          <a:off x="5253038" y="3832225"/>
          <a:ext cx="1909762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Equation" r:id="rId18" imgW="2108200" imgH="1574800" progId="Equation.3">
                  <p:embed/>
                </p:oleObj>
              </mc:Choice>
              <mc:Fallback>
                <p:oleObj name="Equation" r:id="rId18" imgW="2108200" imgH="1574800" progId="Equation.3">
                  <p:embed/>
                  <p:pic>
                    <p:nvPicPr>
                      <p:cNvPr id="0" name="Object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038" y="3832225"/>
                        <a:ext cx="1909762" cy="14255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10" name="Object 174"/>
          <p:cNvGraphicFramePr>
            <a:graphicFrameLocks noChangeAspect="1"/>
          </p:cNvGraphicFramePr>
          <p:nvPr/>
        </p:nvGraphicFramePr>
        <p:xfrm>
          <a:off x="7243763" y="4016375"/>
          <a:ext cx="174783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Equation" r:id="rId20" imgW="1930400" imgH="1117600" progId="Equation.3">
                  <p:embed/>
                </p:oleObj>
              </mc:Choice>
              <mc:Fallback>
                <p:oleObj name="Equation" r:id="rId20" imgW="1930400" imgH="1117600" progId="Equation.3">
                  <p:embed/>
                  <p:pic>
                    <p:nvPicPr>
                      <p:cNvPr id="0" name="Object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763" y="4016375"/>
                        <a:ext cx="1747837" cy="10128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0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0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04" grpId="0" animBg="1" autoUpdateAnimBg="0"/>
      <p:bldP spid="40105" grpId="0" animBg="1"/>
      <p:bldP spid="40106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8"/>
          <p:cNvSpPr txBox="1">
            <a:spLocks noChangeArrowheads="1"/>
          </p:cNvSpPr>
          <p:nvPr/>
        </p:nvSpPr>
        <p:spPr bwMode="auto">
          <a:xfrm>
            <a:off x="3284538" y="457200"/>
            <a:ext cx="4159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MODELE DE DRUDE</a:t>
            </a:r>
          </a:p>
        </p:txBody>
      </p:sp>
      <p:pic>
        <p:nvPicPr>
          <p:cNvPr id="13414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48" name="Rectangle 11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34149" name="Group 15"/>
          <p:cNvGrpSpPr>
            <a:grpSpLocks/>
          </p:cNvGrpSpPr>
          <p:nvPr/>
        </p:nvGrpSpPr>
        <p:grpSpPr bwMode="auto">
          <a:xfrm>
            <a:off x="0" y="2133600"/>
            <a:ext cx="2514600" cy="2667000"/>
            <a:chOff x="0" y="1344"/>
            <a:chExt cx="1584" cy="1680"/>
          </a:xfrm>
        </p:grpSpPr>
        <p:sp>
          <p:nvSpPr>
            <p:cNvPr id="134154" name="Rectangle 1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00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LE GAZ D’ELECTRONS</a:t>
              </a:r>
            </a:p>
          </p:txBody>
        </p:sp>
        <p:sp>
          <p:nvSpPr>
            <p:cNvPr id="134155" name="Rectangle 1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LES COLLISIONS</a:t>
              </a:r>
            </a:p>
          </p:txBody>
        </p:sp>
        <p:sp>
          <p:nvSpPr>
            <p:cNvPr id="134156" name="Rectangle 1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96"/>
              <a:ext cx="12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ELECTRIQUE</a:t>
              </a:r>
            </a:p>
          </p:txBody>
        </p:sp>
        <p:sp>
          <p:nvSpPr>
            <p:cNvPr id="134157" name="Text Box 19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34158" name="Text Box 20"/>
            <p:cNvSpPr txBox="1">
              <a:spLocks noChangeArrowheads="1"/>
            </p:cNvSpPr>
            <p:nvPr/>
          </p:nvSpPr>
          <p:spPr bwMode="auto">
            <a:xfrm>
              <a:off x="0" y="2112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34159" name="Rectangle 2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THERMIQUE</a:t>
              </a:r>
            </a:p>
          </p:txBody>
        </p:sp>
        <p:sp>
          <p:nvSpPr>
            <p:cNvPr id="134160" name="Rectangle 2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INTERACTION AVEC UN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RAYONNEMENT ELECTROMAGNETIQUE</a:t>
              </a:r>
            </a:p>
          </p:txBody>
        </p:sp>
      </p:grpSp>
      <p:sp>
        <p:nvSpPr>
          <p:cNvPr id="134150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90800"/>
            <a:ext cx="1676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LE GAZ D’ELECTRONS</a:t>
            </a:r>
            <a:endParaRPr lang="fr-FR" smtClean="0">
              <a:solidFill>
                <a:schemeClr val="tx1"/>
              </a:solidFill>
            </a:endParaRPr>
          </a:p>
        </p:txBody>
      </p:sp>
      <p:pic>
        <p:nvPicPr>
          <p:cNvPr id="176151" name="Picture 23" descr="drud-schem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29000"/>
            <a:ext cx="57150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52" name="Rectangle 24"/>
          <p:cNvSpPr>
            <a:spLocks noChangeArrowheads="1"/>
          </p:cNvSpPr>
          <p:nvPr/>
        </p:nvSpPr>
        <p:spPr bwMode="auto">
          <a:xfrm>
            <a:off x="3048000" y="1676400"/>
            <a:ext cx="5630863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mise à disposition de Z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c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électrons par atome (n. atomique Z)</a:t>
            </a:r>
          </a:p>
        </p:txBody>
      </p:sp>
      <p:sp>
        <p:nvSpPr>
          <p:cNvPr id="176153" name="Rectangle 25"/>
          <p:cNvSpPr>
            <a:spLocks noChangeArrowheads="1"/>
          </p:cNvSpPr>
          <p:nvPr/>
        </p:nvSpPr>
        <p:spPr bwMode="auto">
          <a:xfrm>
            <a:off x="2743200" y="2133600"/>
            <a:ext cx="61722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</a:rPr>
              <a:t>exemples</a:t>
            </a:r>
          </a:p>
          <a:p>
            <a:pPr>
              <a:spcBef>
                <a:spcPct val="50000"/>
              </a:spcBef>
            </a:pP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Sodium Na : 1 électron par atome (3s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1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, couche M)</a:t>
            </a:r>
          </a:p>
          <a:p>
            <a:pPr>
              <a:spcBef>
                <a:spcPct val="50000"/>
              </a:spcBef>
            </a:pP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Aluminium Al : 3 électrons par atome (3s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3p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1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, couche M)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52" grpId="0" animBg="1" autoUpdateAnimBg="0"/>
      <p:bldP spid="176153" grpId="0" build="p" autoUpdateAnimBg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3284538" y="457200"/>
            <a:ext cx="4159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MODELE DE DRUDE</a:t>
            </a:r>
          </a:p>
        </p:txBody>
      </p:sp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35173" name="Group 5"/>
          <p:cNvGrpSpPr>
            <a:grpSpLocks/>
          </p:cNvGrpSpPr>
          <p:nvPr/>
        </p:nvGrpSpPr>
        <p:grpSpPr bwMode="auto">
          <a:xfrm>
            <a:off x="0" y="2133600"/>
            <a:ext cx="2514600" cy="2667000"/>
            <a:chOff x="0" y="1344"/>
            <a:chExt cx="1584" cy="1680"/>
          </a:xfrm>
        </p:grpSpPr>
        <p:sp>
          <p:nvSpPr>
            <p:cNvPr id="135179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00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LE GAZ D’ELECTRONS</a:t>
              </a:r>
            </a:p>
          </p:txBody>
        </p:sp>
        <p:sp>
          <p:nvSpPr>
            <p:cNvPr id="135180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LES COLLISIONS</a:t>
              </a:r>
            </a:p>
          </p:txBody>
        </p:sp>
        <p:sp>
          <p:nvSpPr>
            <p:cNvPr id="135181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96"/>
              <a:ext cx="12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ELECTRIQUE</a:t>
              </a:r>
            </a:p>
          </p:txBody>
        </p:sp>
        <p:sp>
          <p:nvSpPr>
            <p:cNvPr id="135182" name="Text Box 9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35183" name="Text Box 10"/>
            <p:cNvSpPr txBox="1">
              <a:spLocks noChangeArrowheads="1"/>
            </p:cNvSpPr>
            <p:nvPr/>
          </p:nvSpPr>
          <p:spPr bwMode="auto">
            <a:xfrm>
              <a:off x="0" y="2112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35184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THERMIQUE</a:t>
              </a:r>
            </a:p>
          </p:txBody>
        </p:sp>
        <p:sp>
          <p:nvSpPr>
            <p:cNvPr id="135185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INTERACTION AVEC UN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RAYONNEMENT ELECTROMAGNETIQUE</a:t>
              </a:r>
            </a:p>
          </p:txBody>
        </p:sp>
      </p:grpSp>
      <p:sp>
        <p:nvSpPr>
          <p:cNvPr id="135174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90800"/>
            <a:ext cx="1676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LE GAZ D’ELECTRONS</a:t>
            </a:r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182287" name="Rectangle 15"/>
          <p:cNvSpPr>
            <a:spLocks noChangeArrowheads="1"/>
          </p:cNvSpPr>
          <p:nvPr/>
        </p:nvSpPr>
        <p:spPr bwMode="auto">
          <a:xfrm>
            <a:off x="3063875" y="1676400"/>
            <a:ext cx="5197475" cy="5905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nombre d’électrons de conduction par unité de volume :</a:t>
            </a:r>
          </a:p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n =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6,022.10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23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.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  <a:sym typeface="Symbol" pitchFamily="18" charset="2"/>
              </a:rPr>
              <a:t>r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Z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c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/A</a:t>
            </a:r>
            <a:endParaRPr lang="fr-FR" sz="1600" i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82288" name="Rectangle 16"/>
          <p:cNvSpPr>
            <a:spLocks noChangeArrowheads="1"/>
          </p:cNvSpPr>
          <p:nvPr/>
        </p:nvSpPr>
        <p:spPr bwMode="auto">
          <a:xfrm>
            <a:off x="2743200" y="2362200"/>
            <a:ext cx="61722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</a:rPr>
              <a:t>exemples</a:t>
            </a:r>
          </a:p>
          <a:p>
            <a:pPr>
              <a:spcBef>
                <a:spcPct val="50000"/>
              </a:spcBef>
            </a:pP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Sodium Na : n = 2,65.10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électrons de conduction par cm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Aluminium Al : n = 18,1.10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électrons de conduction par cm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3</a:t>
            </a:r>
            <a:endParaRPr lang="fr-FR" sz="1600" i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82289" name="Picture 17" descr="drud-boi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52578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90" name="Rectangle 18"/>
          <p:cNvSpPr>
            <a:spLocks noChangeArrowheads="1"/>
          </p:cNvSpPr>
          <p:nvPr/>
        </p:nvSpPr>
        <p:spPr bwMode="auto">
          <a:xfrm>
            <a:off x="2743200" y="3581400"/>
            <a:ext cx="5943600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Les électrons de conduction sont dans une boîte de potentiel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2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2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2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7" grpId="0" animBg="1" autoUpdateAnimBg="0"/>
      <p:bldP spid="182288" grpId="0" build="p" autoUpdateAnimBg="0"/>
      <p:bldP spid="182290" grpId="0" animBg="1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3284538" y="457200"/>
            <a:ext cx="4159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MODELE DE DRUDE</a:t>
            </a: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36197" name="Group 5"/>
          <p:cNvGrpSpPr>
            <a:grpSpLocks/>
          </p:cNvGrpSpPr>
          <p:nvPr/>
        </p:nvGrpSpPr>
        <p:grpSpPr bwMode="auto">
          <a:xfrm>
            <a:off x="0" y="2133600"/>
            <a:ext cx="2514600" cy="2667000"/>
            <a:chOff x="0" y="1344"/>
            <a:chExt cx="1584" cy="1680"/>
          </a:xfrm>
        </p:grpSpPr>
        <p:sp>
          <p:nvSpPr>
            <p:cNvPr id="136212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00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LE GAZ D’ELECTRONS</a:t>
              </a:r>
            </a:p>
          </p:txBody>
        </p:sp>
        <p:sp>
          <p:nvSpPr>
            <p:cNvPr id="136213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LES COLLISIONS</a:t>
              </a:r>
            </a:p>
          </p:txBody>
        </p:sp>
        <p:sp>
          <p:nvSpPr>
            <p:cNvPr id="136214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96"/>
              <a:ext cx="12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ELECTRIQUE</a:t>
              </a:r>
            </a:p>
          </p:txBody>
        </p:sp>
        <p:sp>
          <p:nvSpPr>
            <p:cNvPr id="136215" name="Text Box 9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36216" name="Text Box 10"/>
            <p:cNvSpPr txBox="1">
              <a:spLocks noChangeArrowheads="1"/>
            </p:cNvSpPr>
            <p:nvPr/>
          </p:nvSpPr>
          <p:spPr bwMode="auto">
            <a:xfrm>
              <a:off x="0" y="2112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36217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THERMIQUE</a:t>
              </a:r>
            </a:p>
          </p:txBody>
        </p:sp>
        <p:sp>
          <p:nvSpPr>
            <p:cNvPr id="136218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INTERACTION AVEC UN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RAYONNEMENT ELECTROMAGNETIQUE</a:t>
              </a:r>
            </a:p>
          </p:txBody>
        </p:sp>
      </p:grpSp>
      <p:sp>
        <p:nvSpPr>
          <p:cNvPr id="136198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90800"/>
            <a:ext cx="1676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LE GAZ D’ELECTRONS</a:t>
            </a:r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183310" name="Rectangle 14"/>
          <p:cNvSpPr>
            <a:spLocks noChangeArrowheads="1"/>
          </p:cNvSpPr>
          <p:nvPr/>
        </p:nvSpPr>
        <p:spPr bwMode="auto">
          <a:xfrm>
            <a:off x="3200400" y="1600200"/>
            <a:ext cx="5197475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APROXIMATION DES ELECTRONS INDEPENDANTS</a:t>
            </a:r>
          </a:p>
        </p:txBody>
      </p:sp>
      <p:sp>
        <p:nvSpPr>
          <p:cNvPr id="183311" name="Rectangle 15"/>
          <p:cNvSpPr>
            <a:spLocks noChangeArrowheads="1"/>
          </p:cNvSpPr>
          <p:nvPr/>
        </p:nvSpPr>
        <p:spPr bwMode="auto">
          <a:xfrm>
            <a:off x="2895600" y="2057400"/>
            <a:ext cx="464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Les interactions électron-électron sont négligées</a:t>
            </a:r>
          </a:p>
        </p:txBody>
      </p:sp>
      <p:sp>
        <p:nvSpPr>
          <p:cNvPr id="183313" name="Rectangle 17"/>
          <p:cNvSpPr>
            <a:spLocks noChangeArrowheads="1"/>
          </p:cNvSpPr>
          <p:nvPr/>
        </p:nvSpPr>
        <p:spPr bwMode="auto">
          <a:xfrm>
            <a:off x="3200400" y="2514600"/>
            <a:ext cx="5197475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APROXIMATION DES ELECTRONS LIBRES</a:t>
            </a:r>
          </a:p>
        </p:txBody>
      </p:sp>
      <p:sp>
        <p:nvSpPr>
          <p:cNvPr id="183314" name="Rectangle 18"/>
          <p:cNvSpPr>
            <a:spLocks noChangeArrowheads="1"/>
          </p:cNvSpPr>
          <p:nvPr/>
        </p:nvSpPr>
        <p:spPr bwMode="auto">
          <a:xfrm>
            <a:off x="2895600" y="2971800"/>
            <a:ext cx="464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Les interactions électron-ion sont négligées</a:t>
            </a:r>
          </a:p>
        </p:txBody>
      </p:sp>
      <p:grpSp>
        <p:nvGrpSpPr>
          <p:cNvPr id="183323" name="Group 27"/>
          <p:cNvGrpSpPr>
            <a:grpSpLocks/>
          </p:cNvGrpSpPr>
          <p:nvPr/>
        </p:nvGrpSpPr>
        <p:grpSpPr bwMode="auto">
          <a:xfrm>
            <a:off x="3657600" y="3276600"/>
            <a:ext cx="4648200" cy="885825"/>
            <a:chOff x="2304" y="2064"/>
            <a:chExt cx="2928" cy="558"/>
          </a:xfrm>
        </p:grpSpPr>
        <p:sp>
          <p:nvSpPr>
            <p:cNvPr id="136210" name="AutoShape 19"/>
            <p:cNvSpPr>
              <a:spLocks noChangeArrowheads="1"/>
            </p:cNvSpPr>
            <p:nvPr/>
          </p:nvSpPr>
          <p:spPr bwMode="auto">
            <a:xfrm>
              <a:off x="3696" y="2064"/>
              <a:ext cx="144" cy="192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6211" name="Rectangle 20"/>
            <p:cNvSpPr>
              <a:spLocks noChangeArrowheads="1"/>
            </p:cNvSpPr>
            <p:nvPr/>
          </p:nvSpPr>
          <p:spPr bwMode="auto">
            <a:xfrm>
              <a:off x="2304" y="2256"/>
              <a:ext cx="292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Le mouvement des électrons est obtenu en appliquant les lois classiques de la mécanique</a:t>
              </a:r>
            </a:p>
          </p:txBody>
        </p:sp>
      </p:grpSp>
      <p:grpSp>
        <p:nvGrpSpPr>
          <p:cNvPr id="183324" name="Group 28"/>
          <p:cNvGrpSpPr>
            <a:grpSpLocks/>
          </p:cNvGrpSpPr>
          <p:nvPr/>
        </p:nvGrpSpPr>
        <p:grpSpPr bwMode="auto">
          <a:xfrm>
            <a:off x="3581400" y="4114800"/>
            <a:ext cx="4648200" cy="1252538"/>
            <a:chOff x="2256" y="2592"/>
            <a:chExt cx="2928" cy="789"/>
          </a:xfrm>
        </p:grpSpPr>
        <p:sp>
          <p:nvSpPr>
            <p:cNvPr id="136208" name="AutoShape 23"/>
            <p:cNvSpPr>
              <a:spLocks noChangeArrowheads="1"/>
            </p:cNvSpPr>
            <p:nvPr/>
          </p:nvSpPr>
          <p:spPr bwMode="auto">
            <a:xfrm>
              <a:off x="3696" y="2592"/>
              <a:ext cx="144" cy="192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6209" name="Rectangle 24"/>
            <p:cNvSpPr>
              <a:spLocks noChangeArrowheads="1"/>
            </p:cNvSpPr>
            <p:nvPr/>
          </p:nvSpPr>
          <p:spPr bwMode="auto">
            <a:xfrm>
              <a:off x="2256" y="2784"/>
              <a:ext cx="2928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quelques résultats aberrants</a:t>
              </a:r>
            </a:p>
            <a:p>
              <a:pPr algn="ctr">
                <a:spcBef>
                  <a:spcPct val="50000"/>
                </a:spcBef>
              </a:pP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accélération constante des électrons sous l’effet de la force de Laplace 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 vitesse infinie !!</a:t>
              </a:r>
              <a:endParaRPr lang="fr-FR" sz="1600" i="1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3325" name="Group 29"/>
          <p:cNvGrpSpPr>
            <a:grpSpLocks/>
          </p:cNvGrpSpPr>
          <p:nvPr/>
        </p:nvGrpSpPr>
        <p:grpSpPr bwMode="auto">
          <a:xfrm>
            <a:off x="5105400" y="5334000"/>
            <a:ext cx="1709738" cy="641350"/>
            <a:chOff x="3216" y="3360"/>
            <a:chExt cx="1077" cy="404"/>
          </a:xfrm>
        </p:grpSpPr>
        <p:sp>
          <p:nvSpPr>
            <p:cNvPr id="136206" name="AutoShape 25"/>
            <p:cNvSpPr>
              <a:spLocks noChangeArrowheads="1"/>
            </p:cNvSpPr>
            <p:nvPr/>
          </p:nvSpPr>
          <p:spPr bwMode="auto">
            <a:xfrm>
              <a:off x="3696" y="3360"/>
              <a:ext cx="144" cy="192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6207" name="Rectangle 26"/>
            <p:cNvSpPr>
              <a:spLocks noChangeArrowheads="1"/>
            </p:cNvSpPr>
            <p:nvPr/>
          </p:nvSpPr>
          <p:spPr bwMode="auto">
            <a:xfrm>
              <a:off x="3216" y="3552"/>
              <a:ext cx="107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force de freinage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3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10" grpId="0" animBg="1" autoUpdateAnimBg="0"/>
      <p:bldP spid="183311" grpId="0" build="p" autoUpdateAnimBg="0"/>
      <p:bldP spid="183313" grpId="0" animBg="1" autoUpdateAnimBg="0"/>
      <p:bldP spid="183314" grpId="0" build="p" autoUpdateAnimBg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8"/>
          <p:cNvSpPr txBox="1">
            <a:spLocks noChangeArrowheads="1"/>
          </p:cNvSpPr>
          <p:nvPr/>
        </p:nvSpPr>
        <p:spPr bwMode="auto">
          <a:xfrm>
            <a:off x="3284538" y="457200"/>
            <a:ext cx="4159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MODELE DE DRUDE</a:t>
            </a:r>
          </a:p>
        </p:txBody>
      </p:sp>
      <p:pic>
        <p:nvPicPr>
          <p:cNvPr id="13721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220" name="Rectangle 11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37221" name="Group 14"/>
          <p:cNvGrpSpPr>
            <a:grpSpLocks/>
          </p:cNvGrpSpPr>
          <p:nvPr/>
        </p:nvGrpSpPr>
        <p:grpSpPr bwMode="auto">
          <a:xfrm>
            <a:off x="0" y="2133600"/>
            <a:ext cx="2514600" cy="2667000"/>
            <a:chOff x="0" y="1344"/>
            <a:chExt cx="1584" cy="1680"/>
          </a:xfrm>
        </p:grpSpPr>
        <p:sp>
          <p:nvSpPr>
            <p:cNvPr id="137238" name="Rectangle 1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00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LE GAZ D’ELECTRONS</a:t>
              </a:r>
            </a:p>
          </p:txBody>
        </p:sp>
        <p:sp>
          <p:nvSpPr>
            <p:cNvPr id="137239" name="Rectangle 1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LES COLLISIONS</a:t>
              </a:r>
            </a:p>
          </p:txBody>
        </p:sp>
        <p:sp>
          <p:nvSpPr>
            <p:cNvPr id="137240" name="Rectangl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96"/>
              <a:ext cx="12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ELECTRIQUE</a:t>
              </a:r>
            </a:p>
          </p:txBody>
        </p:sp>
        <p:sp>
          <p:nvSpPr>
            <p:cNvPr id="137241" name="Text Box 18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37242" name="Text Box 19"/>
            <p:cNvSpPr txBox="1">
              <a:spLocks noChangeArrowheads="1"/>
            </p:cNvSpPr>
            <p:nvPr/>
          </p:nvSpPr>
          <p:spPr bwMode="auto">
            <a:xfrm>
              <a:off x="0" y="2112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37243" name="Rectangle 20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THERMIQUE</a:t>
              </a:r>
            </a:p>
          </p:txBody>
        </p:sp>
        <p:sp>
          <p:nvSpPr>
            <p:cNvPr id="137244" name="Rectangle 21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INTERACTION AVEC UN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RAYONNEMENT ELECTROMAGNETIQUE</a:t>
              </a:r>
            </a:p>
          </p:txBody>
        </p:sp>
      </p:grpSp>
      <p:sp>
        <p:nvSpPr>
          <p:cNvPr id="137222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95600"/>
            <a:ext cx="13716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LES COLLISIONS</a:t>
            </a:r>
            <a:endParaRPr lang="fr-FR" smtClean="0"/>
          </a:p>
        </p:txBody>
      </p:sp>
      <p:pic>
        <p:nvPicPr>
          <p:cNvPr id="177174" name="Picture 22" descr="drud-collis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32766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75" name="Rectangle 23"/>
          <p:cNvSpPr>
            <a:spLocks noChangeArrowheads="1"/>
          </p:cNvSpPr>
          <p:nvPr/>
        </p:nvSpPr>
        <p:spPr bwMode="auto">
          <a:xfrm>
            <a:off x="4495800" y="2971800"/>
            <a:ext cx="2819400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MODELE « CLASSIQUE »</a:t>
            </a:r>
          </a:p>
        </p:txBody>
      </p:sp>
      <p:grpSp>
        <p:nvGrpSpPr>
          <p:cNvPr id="177178" name="Group 26"/>
          <p:cNvGrpSpPr>
            <a:grpSpLocks/>
          </p:cNvGrpSpPr>
          <p:nvPr/>
        </p:nvGrpSpPr>
        <p:grpSpPr bwMode="auto">
          <a:xfrm>
            <a:off x="3810000" y="2895600"/>
            <a:ext cx="4038600" cy="1981200"/>
            <a:chOff x="2400" y="1104"/>
            <a:chExt cx="2544" cy="1248"/>
          </a:xfrm>
        </p:grpSpPr>
        <p:sp>
          <p:nvSpPr>
            <p:cNvPr id="137236" name="Line 24"/>
            <p:cNvSpPr>
              <a:spLocks noChangeShapeType="1"/>
            </p:cNvSpPr>
            <p:nvPr/>
          </p:nvSpPr>
          <p:spPr bwMode="auto">
            <a:xfrm flipV="1">
              <a:off x="2448" y="1104"/>
              <a:ext cx="2496" cy="12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7237" name="Line 25"/>
            <p:cNvSpPr>
              <a:spLocks noChangeShapeType="1"/>
            </p:cNvSpPr>
            <p:nvPr/>
          </p:nvSpPr>
          <p:spPr bwMode="auto">
            <a:xfrm>
              <a:off x="2400" y="1104"/>
              <a:ext cx="2448" cy="12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7179" name="Rectangle 27"/>
          <p:cNvSpPr>
            <a:spLocks noChangeArrowheads="1"/>
          </p:cNvSpPr>
          <p:nvPr/>
        </p:nvSpPr>
        <p:spPr bwMode="auto">
          <a:xfrm>
            <a:off x="3048000" y="2209800"/>
            <a:ext cx="4800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Probabilité de collision par unité de temps : p = 1/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t</a:t>
            </a:r>
          </a:p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Temps de relaxation :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t</a:t>
            </a:r>
          </a:p>
        </p:txBody>
      </p:sp>
      <p:sp>
        <p:nvSpPr>
          <p:cNvPr id="177182" name="Rectangle 30"/>
          <p:cNvSpPr>
            <a:spLocks noChangeArrowheads="1"/>
          </p:cNvSpPr>
          <p:nvPr/>
        </p:nvSpPr>
        <p:spPr bwMode="auto">
          <a:xfrm>
            <a:off x="2743200" y="4953000"/>
            <a:ext cx="4267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Libre parcours moyen : l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 1Ǻ</a:t>
            </a:r>
          </a:p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Vitesse moyenne des électrons : v  10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6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 m/s</a:t>
            </a:r>
          </a:p>
        </p:txBody>
      </p:sp>
      <p:sp>
        <p:nvSpPr>
          <p:cNvPr id="177183" name="Rectangle 31"/>
          <p:cNvSpPr>
            <a:spLocks noChangeArrowheads="1"/>
          </p:cNvSpPr>
          <p:nvPr/>
        </p:nvSpPr>
        <p:spPr bwMode="auto">
          <a:xfrm>
            <a:off x="2667000" y="1752600"/>
            <a:ext cx="6248400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COLLISION : modification brutale de la vitesse des électrons</a:t>
            </a:r>
            <a:endParaRPr lang="fr-FR" sz="1600" i="1">
              <a:solidFill>
                <a:srgbClr val="FFFFFF"/>
              </a:solidFill>
              <a:latin typeface="Symbol" pitchFamily="18" charset="2"/>
              <a:cs typeface="Arial" charset="0"/>
            </a:endParaRPr>
          </a:p>
        </p:txBody>
      </p:sp>
      <p:grpSp>
        <p:nvGrpSpPr>
          <p:cNvPr id="177190" name="Group 38"/>
          <p:cNvGrpSpPr>
            <a:grpSpLocks/>
          </p:cNvGrpSpPr>
          <p:nvPr/>
        </p:nvGrpSpPr>
        <p:grpSpPr bwMode="auto">
          <a:xfrm>
            <a:off x="7086600" y="5105400"/>
            <a:ext cx="1828800" cy="336550"/>
            <a:chOff x="4464" y="3216"/>
            <a:chExt cx="1152" cy="212"/>
          </a:xfrm>
        </p:grpSpPr>
        <p:sp>
          <p:nvSpPr>
            <p:cNvPr id="137234" name="AutoShape 32"/>
            <p:cNvSpPr>
              <a:spLocks noChangeArrowheads="1"/>
            </p:cNvSpPr>
            <p:nvPr/>
          </p:nvSpPr>
          <p:spPr bwMode="auto">
            <a:xfrm>
              <a:off x="4464" y="3264"/>
              <a:ext cx="192" cy="144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7235" name="Rectangle 33"/>
            <p:cNvSpPr>
              <a:spLocks noChangeArrowheads="1"/>
            </p:cNvSpPr>
            <p:nvPr/>
          </p:nvSpPr>
          <p:spPr bwMode="auto">
            <a:xfrm>
              <a:off x="4704" y="3216"/>
              <a:ext cx="9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t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 10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-16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 s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??</a:t>
              </a:r>
            </a:p>
          </p:txBody>
        </p:sp>
      </p:grpSp>
      <p:sp>
        <p:nvSpPr>
          <p:cNvPr id="177186" name="Rectangle 34"/>
          <p:cNvSpPr>
            <a:spLocks noChangeArrowheads="1"/>
          </p:cNvSpPr>
          <p:nvPr/>
        </p:nvSpPr>
        <p:spPr bwMode="auto">
          <a:xfrm>
            <a:off x="2743200" y="5562600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Mesure de conductivité électrique </a:t>
            </a:r>
            <a:endParaRPr lang="fr-FR" sz="1600" i="1">
              <a:solidFill>
                <a:srgbClr val="FFFFFF"/>
              </a:solidFill>
              <a:latin typeface="Arial" charset="0"/>
              <a:cs typeface="Arial" charset="0"/>
              <a:sym typeface="Symbol" pitchFamily="18" charset="2"/>
            </a:endParaRPr>
          </a:p>
        </p:txBody>
      </p:sp>
      <p:grpSp>
        <p:nvGrpSpPr>
          <p:cNvPr id="177189" name="Group 37"/>
          <p:cNvGrpSpPr>
            <a:grpSpLocks/>
          </p:cNvGrpSpPr>
          <p:nvPr/>
        </p:nvGrpSpPr>
        <p:grpSpPr bwMode="auto">
          <a:xfrm>
            <a:off x="6172200" y="5562600"/>
            <a:ext cx="2209800" cy="336550"/>
            <a:chOff x="3888" y="3504"/>
            <a:chExt cx="1392" cy="212"/>
          </a:xfrm>
        </p:grpSpPr>
        <p:sp>
          <p:nvSpPr>
            <p:cNvPr id="137232" name="AutoShape 35"/>
            <p:cNvSpPr>
              <a:spLocks noChangeArrowheads="1"/>
            </p:cNvSpPr>
            <p:nvPr/>
          </p:nvSpPr>
          <p:spPr bwMode="auto">
            <a:xfrm>
              <a:off x="3888" y="3552"/>
              <a:ext cx="192" cy="144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7233" name="Rectangle 36"/>
            <p:cNvSpPr>
              <a:spLocks noChangeArrowheads="1"/>
            </p:cNvSpPr>
            <p:nvPr/>
          </p:nvSpPr>
          <p:spPr bwMode="auto">
            <a:xfrm>
              <a:off x="4128" y="3504"/>
              <a:ext cx="1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t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 10 fs = 10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-14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 s</a:t>
              </a:r>
              <a:endParaRPr lang="fr-FR" sz="1600" i="1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75" grpId="0" animBg="1" autoUpdateAnimBg="0"/>
      <p:bldP spid="177179" grpId="0" build="p" autoUpdateAnimBg="0"/>
      <p:bldP spid="177182" grpId="0" build="p" autoUpdateAnimBg="0"/>
      <p:bldP spid="177183" grpId="0" animBg="1" autoUpdateAnimBg="0"/>
      <p:bldP spid="177186" grpId="0" autoUpdateAnimBg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84364" name="Group 44"/>
          <p:cNvGrpSpPr>
            <a:grpSpLocks/>
          </p:cNvGrpSpPr>
          <p:nvPr/>
        </p:nvGrpSpPr>
        <p:grpSpPr bwMode="auto">
          <a:xfrm>
            <a:off x="3581400" y="3505200"/>
            <a:ext cx="4800600" cy="1371600"/>
            <a:chOff x="2256" y="2208"/>
            <a:chExt cx="3024" cy="864"/>
          </a:xfrm>
        </p:grpSpPr>
        <p:sp>
          <p:nvSpPr>
            <p:cNvPr id="138274" name="Rectangle 29"/>
            <p:cNvSpPr>
              <a:spLocks noChangeArrowheads="1"/>
            </p:cNvSpPr>
            <p:nvPr/>
          </p:nvSpPr>
          <p:spPr bwMode="auto">
            <a:xfrm>
              <a:off x="2256" y="2208"/>
              <a:ext cx="3024" cy="8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8275" name="Line 30"/>
            <p:cNvSpPr>
              <a:spLocks noChangeShapeType="1"/>
            </p:cNvSpPr>
            <p:nvPr/>
          </p:nvSpPr>
          <p:spPr bwMode="auto">
            <a:xfrm>
              <a:off x="2496" y="2448"/>
              <a:ext cx="1008" cy="3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8276" name="Rectangle 31"/>
            <p:cNvSpPr>
              <a:spLocks noChangeArrowheads="1"/>
            </p:cNvSpPr>
            <p:nvPr/>
          </p:nvSpPr>
          <p:spPr bwMode="auto">
            <a:xfrm>
              <a:off x="3312" y="2784"/>
              <a:ext cx="4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200" i="1">
                  <a:solidFill>
                    <a:schemeClr val="bg1"/>
                  </a:solidFill>
                  <a:latin typeface="Arial" charset="0"/>
                  <a:cs typeface="Arial" charset="0"/>
                  <a:sym typeface="Symbol" pitchFamily="18" charset="2"/>
                </a:rPr>
                <a:t>collision</a:t>
              </a:r>
            </a:p>
          </p:txBody>
        </p:sp>
        <p:sp>
          <p:nvSpPr>
            <p:cNvPr id="138277" name="Rectangle 41"/>
            <p:cNvSpPr>
              <a:spLocks noChangeArrowheads="1"/>
            </p:cNvSpPr>
            <p:nvPr/>
          </p:nvSpPr>
          <p:spPr bwMode="auto">
            <a:xfrm>
              <a:off x="2304" y="2304"/>
              <a:ext cx="4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200" i="1">
                  <a:solidFill>
                    <a:schemeClr val="bg1"/>
                  </a:solidFill>
                  <a:latin typeface="Arial" charset="0"/>
                  <a:cs typeface="Arial" charset="0"/>
                  <a:sym typeface="Symbol" pitchFamily="18" charset="2"/>
                </a:rPr>
                <a:t>électron</a:t>
              </a:r>
            </a:p>
          </p:txBody>
        </p:sp>
      </p:grpSp>
      <p:sp>
        <p:nvSpPr>
          <p:cNvPr id="138244" name="Text Box 2"/>
          <p:cNvSpPr txBox="1">
            <a:spLocks noChangeArrowheads="1"/>
          </p:cNvSpPr>
          <p:nvPr/>
        </p:nvSpPr>
        <p:spPr bwMode="auto">
          <a:xfrm>
            <a:off x="3284538" y="457200"/>
            <a:ext cx="4159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MODELE DE DRUDE</a:t>
            </a:r>
          </a:p>
        </p:txBody>
      </p:sp>
      <p:pic>
        <p:nvPicPr>
          <p:cNvPr id="13824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8246" name="Group 5"/>
          <p:cNvGrpSpPr>
            <a:grpSpLocks/>
          </p:cNvGrpSpPr>
          <p:nvPr/>
        </p:nvGrpSpPr>
        <p:grpSpPr bwMode="auto">
          <a:xfrm>
            <a:off x="0" y="2133600"/>
            <a:ext cx="2514600" cy="2667000"/>
            <a:chOff x="0" y="1344"/>
            <a:chExt cx="1584" cy="1680"/>
          </a:xfrm>
        </p:grpSpPr>
        <p:sp>
          <p:nvSpPr>
            <p:cNvPr id="138267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00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LE GAZ D’ELECTRONS</a:t>
              </a:r>
            </a:p>
          </p:txBody>
        </p:sp>
        <p:sp>
          <p:nvSpPr>
            <p:cNvPr id="138268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LES COLLISIONS</a:t>
              </a:r>
            </a:p>
          </p:txBody>
        </p:sp>
        <p:sp>
          <p:nvSpPr>
            <p:cNvPr id="138269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96"/>
              <a:ext cx="12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ELECTRIQUE</a:t>
              </a:r>
            </a:p>
          </p:txBody>
        </p:sp>
        <p:sp>
          <p:nvSpPr>
            <p:cNvPr id="138270" name="Text Box 9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38271" name="Text Box 10"/>
            <p:cNvSpPr txBox="1">
              <a:spLocks noChangeArrowheads="1"/>
            </p:cNvSpPr>
            <p:nvPr/>
          </p:nvSpPr>
          <p:spPr bwMode="auto">
            <a:xfrm>
              <a:off x="0" y="2112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38272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THERMIQUE</a:t>
              </a:r>
            </a:p>
          </p:txBody>
        </p:sp>
        <p:sp>
          <p:nvSpPr>
            <p:cNvPr id="138273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INTERACTION AVEC UN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RAYONNEMENT ELECTROMAGNETIQUE</a:t>
              </a:r>
            </a:p>
          </p:txBody>
        </p:sp>
      </p:grpSp>
      <p:sp>
        <p:nvSpPr>
          <p:cNvPr id="138247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95600"/>
            <a:ext cx="13716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LES COLLISIONS</a:t>
            </a:r>
            <a:endParaRPr lang="fr-FR" smtClean="0"/>
          </a:p>
        </p:txBody>
      </p:sp>
      <p:sp>
        <p:nvSpPr>
          <p:cNvPr id="184335" name="Rectangle 15"/>
          <p:cNvSpPr>
            <a:spLocks noChangeArrowheads="1"/>
          </p:cNvSpPr>
          <p:nvPr/>
        </p:nvSpPr>
        <p:spPr bwMode="auto">
          <a:xfrm>
            <a:off x="3657600" y="2971800"/>
            <a:ext cx="4648200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CAPACITE CALORIFIQUE DES ELECTRONS ?</a:t>
            </a:r>
          </a:p>
        </p:txBody>
      </p:sp>
      <p:sp>
        <p:nvSpPr>
          <p:cNvPr id="184339" name="Rectangle 19"/>
          <p:cNvSpPr>
            <a:spLocks noChangeArrowheads="1"/>
          </p:cNvSpPr>
          <p:nvPr/>
        </p:nvSpPr>
        <p:spPr bwMode="auto">
          <a:xfrm>
            <a:off x="3048000" y="2209800"/>
            <a:ext cx="525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Moyen de schématiser le ralentissement des électrons</a:t>
            </a:r>
            <a:endParaRPr lang="fr-FR" sz="1600" i="1">
              <a:solidFill>
                <a:srgbClr val="FFFFFF"/>
              </a:solidFill>
              <a:latin typeface="Symbol" pitchFamily="18" charset="2"/>
              <a:cs typeface="Arial" charset="0"/>
            </a:endParaRPr>
          </a:p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Seul mécanisme participant à l’équilibre thermique</a:t>
            </a:r>
            <a:endParaRPr lang="fr-FR" sz="1600" i="1">
              <a:solidFill>
                <a:srgbClr val="FFFFFF"/>
              </a:solidFill>
              <a:latin typeface="Symbol" pitchFamily="18" charset="2"/>
              <a:cs typeface="Arial" charset="0"/>
            </a:endParaRPr>
          </a:p>
        </p:txBody>
      </p:sp>
      <p:sp>
        <p:nvSpPr>
          <p:cNvPr id="184341" name="Rectangle 21"/>
          <p:cNvSpPr>
            <a:spLocks noChangeArrowheads="1"/>
          </p:cNvSpPr>
          <p:nvPr/>
        </p:nvSpPr>
        <p:spPr bwMode="auto">
          <a:xfrm>
            <a:off x="2667000" y="1752600"/>
            <a:ext cx="6248400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COLLISION : modification brutale de la vitesse des électrons</a:t>
            </a:r>
            <a:endParaRPr lang="fr-FR" sz="1600" i="1">
              <a:solidFill>
                <a:srgbClr val="FFFFFF"/>
              </a:solidFill>
              <a:latin typeface="Symbol" pitchFamily="18" charset="2"/>
              <a:cs typeface="Arial" charset="0"/>
            </a:endParaRPr>
          </a:p>
        </p:txBody>
      </p:sp>
      <p:grpSp>
        <p:nvGrpSpPr>
          <p:cNvPr id="184363" name="Group 43"/>
          <p:cNvGrpSpPr>
            <a:grpSpLocks/>
          </p:cNvGrpSpPr>
          <p:nvPr/>
        </p:nvGrpSpPr>
        <p:grpSpPr bwMode="auto">
          <a:xfrm>
            <a:off x="5486400" y="5105400"/>
            <a:ext cx="2743200" cy="336550"/>
            <a:chOff x="3456" y="3216"/>
            <a:chExt cx="1728" cy="212"/>
          </a:xfrm>
        </p:grpSpPr>
        <p:sp>
          <p:nvSpPr>
            <p:cNvPr id="138265" name="AutoShape 23"/>
            <p:cNvSpPr>
              <a:spLocks noChangeArrowheads="1"/>
            </p:cNvSpPr>
            <p:nvPr/>
          </p:nvSpPr>
          <p:spPr bwMode="auto">
            <a:xfrm>
              <a:off x="3456" y="3264"/>
              <a:ext cx="192" cy="144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8266" name="Rectangle 24"/>
            <p:cNvSpPr>
              <a:spLocks noChangeArrowheads="1"/>
            </p:cNvSpPr>
            <p:nvPr/>
          </p:nvSpPr>
          <p:spPr bwMode="auto">
            <a:xfrm>
              <a:off x="3696" y="3216"/>
              <a:ext cx="14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U = 1/2 mv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= 3/2 k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B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</p:grpSp>
      <p:sp>
        <p:nvSpPr>
          <p:cNvPr id="184345" name="Rectangle 25"/>
          <p:cNvSpPr>
            <a:spLocks noChangeArrowheads="1"/>
          </p:cNvSpPr>
          <p:nvPr/>
        </p:nvSpPr>
        <p:spPr bwMode="auto">
          <a:xfrm>
            <a:off x="2819400" y="5105400"/>
            <a:ext cx="2590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Théorie cinétique des gaz</a:t>
            </a:r>
            <a:endParaRPr lang="fr-FR" sz="1600" i="1">
              <a:solidFill>
                <a:srgbClr val="FFFFFF"/>
              </a:solidFill>
              <a:latin typeface="Arial" charset="0"/>
              <a:cs typeface="Arial" charset="0"/>
              <a:sym typeface="Symbol" pitchFamily="18" charset="2"/>
            </a:endParaRPr>
          </a:p>
        </p:txBody>
      </p:sp>
      <p:grpSp>
        <p:nvGrpSpPr>
          <p:cNvPr id="184362" name="Group 42"/>
          <p:cNvGrpSpPr>
            <a:grpSpLocks/>
          </p:cNvGrpSpPr>
          <p:nvPr/>
        </p:nvGrpSpPr>
        <p:grpSpPr bwMode="auto">
          <a:xfrm>
            <a:off x="5486400" y="5562600"/>
            <a:ext cx="1905000" cy="336550"/>
            <a:chOff x="3456" y="3504"/>
            <a:chExt cx="1200" cy="212"/>
          </a:xfrm>
        </p:grpSpPr>
        <p:sp>
          <p:nvSpPr>
            <p:cNvPr id="138263" name="AutoShape 27"/>
            <p:cNvSpPr>
              <a:spLocks noChangeArrowheads="1"/>
            </p:cNvSpPr>
            <p:nvPr/>
          </p:nvSpPr>
          <p:spPr bwMode="auto">
            <a:xfrm>
              <a:off x="3456" y="3552"/>
              <a:ext cx="192" cy="144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8264" name="Rectangle 28"/>
            <p:cNvSpPr>
              <a:spLocks noChangeArrowheads="1"/>
            </p:cNvSpPr>
            <p:nvPr/>
          </p:nvSpPr>
          <p:spPr bwMode="auto">
            <a:xfrm>
              <a:off x="3696" y="3504"/>
              <a:ext cx="9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C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v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= 3/2 N k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</p:grpSp>
      <p:grpSp>
        <p:nvGrpSpPr>
          <p:cNvPr id="184365" name="Group 45"/>
          <p:cNvGrpSpPr>
            <a:grpSpLocks/>
          </p:cNvGrpSpPr>
          <p:nvPr/>
        </p:nvGrpSpPr>
        <p:grpSpPr bwMode="auto">
          <a:xfrm>
            <a:off x="4495800" y="3657600"/>
            <a:ext cx="3743325" cy="914400"/>
            <a:chOff x="2832" y="2304"/>
            <a:chExt cx="2358" cy="576"/>
          </a:xfrm>
        </p:grpSpPr>
        <p:sp>
          <p:nvSpPr>
            <p:cNvPr id="138256" name="Line 32"/>
            <p:cNvSpPr>
              <a:spLocks noChangeShapeType="1"/>
            </p:cNvSpPr>
            <p:nvPr/>
          </p:nvSpPr>
          <p:spPr bwMode="auto">
            <a:xfrm flipV="1">
              <a:off x="3504" y="2352"/>
              <a:ext cx="432" cy="4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8257" name="Line 33"/>
            <p:cNvSpPr>
              <a:spLocks noChangeShapeType="1"/>
            </p:cNvSpPr>
            <p:nvPr/>
          </p:nvSpPr>
          <p:spPr bwMode="auto">
            <a:xfrm flipV="1">
              <a:off x="3504" y="2448"/>
              <a:ext cx="528" cy="3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8258" name="Line 34"/>
            <p:cNvSpPr>
              <a:spLocks noChangeShapeType="1"/>
            </p:cNvSpPr>
            <p:nvPr/>
          </p:nvSpPr>
          <p:spPr bwMode="auto">
            <a:xfrm flipV="1">
              <a:off x="3504" y="2688"/>
              <a:ext cx="624" cy="9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8259" name="Line 35"/>
            <p:cNvSpPr>
              <a:spLocks noChangeShapeType="1"/>
            </p:cNvSpPr>
            <p:nvPr/>
          </p:nvSpPr>
          <p:spPr bwMode="auto">
            <a:xfrm>
              <a:off x="3504" y="2784"/>
              <a:ext cx="672" cy="9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8260" name="Line 36"/>
            <p:cNvSpPr>
              <a:spLocks noChangeShapeType="1"/>
            </p:cNvSpPr>
            <p:nvPr/>
          </p:nvSpPr>
          <p:spPr bwMode="auto">
            <a:xfrm flipH="1" flipV="1">
              <a:off x="3360" y="2352"/>
              <a:ext cx="144" cy="4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8261" name="Line 37"/>
            <p:cNvSpPr>
              <a:spLocks noChangeShapeType="1"/>
            </p:cNvSpPr>
            <p:nvPr/>
          </p:nvSpPr>
          <p:spPr bwMode="auto">
            <a:xfrm flipH="1">
              <a:off x="2832" y="2784"/>
              <a:ext cx="672" cy="4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8262" name="Rectangle 39"/>
            <p:cNvSpPr>
              <a:spLocks noChangeArrowheads="1"/>
            </p:cNvSpPr>
            <p:nvPr/>
          </p:nvSpPr>
          <p:spPr bwMode="auto">
            <a:xfrm>
              <a:off x="4320" y="2304"/>
              <a:ext cx="87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200" i="1">
                  <a:solidFill>
                    <a:schemeClr val="bg1"/>
                  </a:solidFill>
                  <a:latin typeface="Arial" charset="0"/>
                  <a:cs typeface="Arial" charset="0"/>
                  <a:sym typeface="Symbol" pitchFamily="18" charset="2"/>
                </a:rPr>
                <a:t>direction aléatoire</a:t>
              </a:r>
            </a:p>
          </p:txBody>
        </p:sp>
      </p:grpSp>
      <p:sp>
        <p:nvSpPr>
          <p:cNvPr id="184360" name="Rectangle 40"/>
          <p:cNvSpPr>
            <a:spLocks noChangeArrowheads="1"/>
          </p:cNvSpPr>
          <p:nvPr/>
        </p:nvSpPr>
        <p:spPr bwMode="auto">
          <a:xfrm>
            <a:off x="6934200" y="4038600"/>
            <a:ext cx="13239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200" i="1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Vitesse associée</a:t>
            </a:r>
          </a:p>
          <a:p>
            <a:pPr algn="ctr"/>
            <a:r>
              <a:rPr lang="fr-FR" sz="1200" i="1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À la température</a:t>
            </a:r>
          </a:p>
          <a:p>
            <a:pPr algn="ctr"/>
            <a:r>
              <a:rPr lang="fr-FR" sz="1200" i="1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locale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5" grpId="0" animBg="1" autoUpdateAnimBg="0"/>
      <p:bldP spid="184339" grpId="0" build="p" autoUpdateAnimBg="0"/>
      <p:bldP spid="184341" grpId="0" animBg="1" autoUpdateAnimBg="0"/>
      <p:bldP spid="184345" grpId="0" autoUpdateAnimBg="0"/>
      <p:bldP spid="184360" grpId="0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8"/>
          <p:cNvSpPr txBox="1">
            <a:spLocks noChangeArrowheads="1"/>
          </p:cNvSpPr>
          <p:nvPr/>
        </p:nvSpPr>
        <p:spPr bwMode="auto">
          <a:xfrm>
            <a:off x="3284538" y="457200"/>
            <a:ext cx="4159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MODELE DE DRUDE</a:t>
            </a:r>
          </a:p>
        </p:txBody>
      </p:sp>
      <p:pic>
        <p:nvPicPr>
          <p:cNvPr id="13926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68" name="Rectangle 11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39269" name="Group 14"/>
          <p:cNvGrpSpPr>
            <a:grpSpLocks/>
          </p:cNvGrpSpPr>
          <p:nvPr/>
        </p:nvGrpSpPr>
        <p:grpSpPr bwMode="auto">
          <a:xfrm>
            <a:off x="0" y="2133600"/>
            <a:ext cx="2514600" cy="2667000"/>
            <a:chOff x="0" y="1344"/>
            <a:chExt cx="1584" cy="1680"/>
          </a:xfrm>
        </p:grpSpPr>
        <p:sp>
          <p:nvSpPr>
            <p:cNvPr id="139303" name="Rectangle 1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00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LE GAZ D’ELECTRONS</a:t>
              </a:r>
            </a:p>
          </p:txBody>
        </p:sp>
        <p:sp>
          <p:nvSpPr>
            <p:cNvPr id="139304" name="Rectangle 1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LES COLLISIONS</a:t>
              </a:r>
            </a:p>
          </p:txBody>
        </p:sp>
        <p:sp>
          <p:nvSpPr>
            <p:cNvPr id="139305" name="Rectangl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96"/>
              <a:ext cx="12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ELECTRIQUE</a:t>
              </a:r>
            </a:p>
          </p:txBody>
        </p:sp>
        <p:sp>
          <p:nvSpPr>
            <p:cNvPr id="139306" name="Text Box 18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39307" name="Text Box 19"/>
            <p:cNvSpPr txBox="1">
              <a:spLocks noChangeArrowheads="1"/>
            </p:cNvSpPr>
            <p:nvPr/>
          </p:nvSpPr>
          <p:spPr bwMode="auto">
            <a:xfrm>
              <a:off x="0" y="2112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39308" name="Rectangle 20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THERMIQUE</a:t>
              </a:r>
            </a:p>
          </p:txBody>
        </p:sp>
        <p:sp>
          <p:nvSpPr>
            <p:cNvPr id="139309" name="Rectangle 21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INTERACTION AVEC UN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RAYONNEMENT ELECTROMAGNETIQUE</a:t>
              </a:r>
            </a:p>
          </p:txBody>
        </p:sp>
      </p:grpSp>
      <p:sp>
        <p:nvSpPr>
          <p:cNvPr id="139270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48113"/>
            <a:ext cx="2057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CONDUCTIVITE ELECTRIQUE</a:t>
            </a:r>
            <a:endParaRPr lang="fr-FR" smtClean="0"/>
          </a:p>
        </p:txBody>
      </p:sp>
      <p:grpSp>
        <p:nvGrpSpPr>
          <p:cNvPr id="178224" name="Group 48"/>
          <p:cNvGrpSpPr>
            <a:grpSpLocks/>
          </p:cNvGrpSpPr>
          <p:nvPr/>
        </p:nvGrpSpPr>
        <p:grpSpPr bwMode="auto">
          <a:xfrm>
            <a:off x="3276600" y="1905000"/>
            <a:ext cx="2590800" cy="1219200"/>
            <a:chOff x="2064" y="1200"/>
            <a:chExt cx="1632" cy="768"/>
          </a:xfrm>
        </p:grpSpPr>
        <p:sp>
          <p:nvSpPr>
            <p:cNvPr id="139295" name="Rectangle 22"/>
            <p:cNvSpPr>
              <a:spLocks noChangeArrowheads="1"/>
            </p:cNvSpPr>
            <p:nvPr/>
          </p:nvSpPr>
          <p:spPr bwMode="auto">
            <a:xfrm>
              <a:off x="2064" y="1200"/>
              <a:ext cx="1632" cy="7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9296" name="Oval 23" descr="noir)"/>
            <p:cNvSpPr>
              <a:spLocks noChangeArrowheads="1"/>
            </p:cNvSpPr>
            <p:nvPr/>
          </p:nvSpPr>
          <p:spPr bwMode="auto">
            <a:xfrm>
              <a:off x="2352" y="1344"/>
              <a:ext cx="192" cy="480"/>
            </a:xfrm>
            <a:prstGeom prst="ellipse">
              <a:avLst/>
            </a:prstGeom>
            <a:pattFill prst="ltUpDiag">
              <a:fgClr>
                <a:schemeClr val="bg1"/>
              </a:fgClr>
              <a:bgClr>
                <a:srgbClr val="FFFFFF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9297" name="Line 24"/>
            <p:cNvSpPr>
              <a:spLocks noChangeShapeType="1"/>
            </p:cNvSpPr>
            <p:nvPr/>
          </p:nvSpPr>
          <p:spPr bwMode="auto">
            <a:xfrm>
              <a:off x="2208" y="1344"/>
              <a:ext cx="1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298" name="Line 25"/>
            <p:cNvSpPr>
              <a:spLocks noChangeShapeType="1"/>
            </p:cNvSpPr>
            <p:nvPr/>
          </p:nvSpPr>
          <p:spPr bwMode="auto">
            <a:xfrm>
              <a:off x="2256" y="1824"/>
              <a:ext cx="115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299" name="Line 26"/>
            <p:cNvSpPr>
              <a:spLocks noChangeShapeType="1"/>
            </p:cNvSpPr>
            <p:nvPr/>
          </p:nvSpPr>
          <p:spPr bwMode="auto">
            <a:xfrm>
              <a:off x="2688" y="1536"/>
              <a:ext cx="57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300" name="Rectangle 27"/>
            <p:cNvSpPr>
              <a:spLocks noChangeArrowheads="1"/>
            </p:cNvSpPr>
            <p:nvPr/>
          </p:nvSpPr>
          <p:spPr bwMode="auto">
            <a:xfrm>
              <a:off x="2496" y="1344"/>
              <a:ext cx="9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200" i="1">
                  <a:solidFill>
                    <a:schemeClr val="bg1"/>
                  </a:solidFill>
                  <a:latin typeface="Arial" charset="0"/>
                  <a:cs typeface="Arial" charset="0"/>
                  <a:sym typeface="Symbol" pitchFamily="18" charset="2"/>
                </a:rPr>
                <a:t>Champ électrique E</a:t>
              </a:r>
            </a:p>
          </p:txBody>
        </p:sp>
        <p:sp>
          <p:nvSpPr>
            <p:cNvPr id="139301" name="Line 28"/>
            <p:cNvSpPr>
              <a:spLocks noChangeShapeType="1"/>
            </p:cNvSpPr>
            <p:nvPr/>
          </p:nvSpPr>
          <p:spPr bwMode="auto">
            <a:xfrm>
              <a:off x="2688" y="1776"/>
              <a:ext cx="57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302" name="Rectangle 29"/>
            <p:cNvSpPr>
              <a:spLocks noChangeArrowheads="1"/>
            </p:cNvSpPr>
            <p:nvPr/>
          </p:nvSpPr>
          <p:spPr bwMode="auto">
            <a:xfrm>
              <a:off x="2496" y="1584"/>
              <a:ext cx="99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200" i="1">
                  <a:solidFill>
                    <a:schemeClr val="bg1"/>
                  </a:solidFill>
                  <a:latin typeface="Arial" charset="0"/>
                  <a:cs typeface="Arial" charset="0"/>
                  <a:sym typeface="Symbol" pitchFamily="18" charset="2"/>
                </a:rPr>
                <a:t>Densité de courant J</a:t>
              </a:r>
            </a:p>
          </p:txBody>
        </p:sp>
      </p:grpSp>
      <p:sp>
        <p:nvSpPr>
          <p:cNvPr id="178207" name="Rectangle 31"/>
          <p:cNvSpPr>
            <a:spLocks noChangeArrowheads="1"/>
          </p:cNvSpPr>
          <p:nvPr/>
        </p:nvSpPr>
        <p:spPr bwMode="auto">
          <a:xfrm>
            <a:off x="4114800" y="3276600"/>
            <a:ext cx="842963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J =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s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E</a:t>
            </a:r>
          </a:p>
        </p:txBody>
      </p:sp>
      <p:grpSp>
        <p:nvGrpSpPr>
          <p:cNvPr id="178226" name="Group 50"/>
          <p:cNvGrpSpPr>
            <a:grpSpLocks/>
          </p:cNvGrpSpPr>
          <p:nvPr/>
        </p:nvGrpSpPr>
        <p:grpSpPr bwMode="auto">
          <a:xfrm>
            <a:off x="3657600" y="1600200"/>
            <a:ext cx="4756150" cy="336550"/>
            <a:chOff x="2304" y="1008"/>
            <a:chExt cx="2996" cy="212"/>
          </a:xfrm>
        </p:grpSpPr>
        <p:sp>
          <p:nvSpPr>
            <p:cNvPr id="139293" name="Rectangle 30"/>
            <p:cNvSpPr>
              <a:spLocks noChangeArrowheads="1"/>
            </p:cNvSpPr>
            <p:nvPr/>
          </p:nvSpPr>
          <p:spPr bwMode="auto">
            <a:xfrm>
              <a:off x="2304" y="1008"/>
              <a:ext cx="10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Loi d’Ohm en 1D</a:t>
              </a:r>
            </a:p>
          </p:txBody>
        </p:sp>
        <p:sp>
          <p:nvSpPr>
            <p:cNvPr id="139294" name="Rectangle 33"/>
            <p:cNvSpPr>
              <a:spLocks noChangeArrowheads="1"/>
            </p:cNvSpPr>
            <p:nvPr/>
          </p:nvSpPr>
          <p:spPr bwMode="auto">
            <a:xfrm>
              <a:off x="4224" y="1008"/>
              <a:ext cx="10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Loi d’Ohm en 3D</a:t>
              </a:r>
            </a:p>
          </p:txBody>
        </p:sp>
      </p:grpSp>
      <p:grpSp>
        <p:nvGrpSpPr>
          <p:cNvPr id="178214" name="Group 38"/>
          <p:cNvGrpSpPr>
            <a:grpSpLocks/>
          </p:cNvGrpSpPr>
          <p:nvPr/>
        </p:nvGrpSpPr>
        <p:grpSpPr bwMode="auto">
          <a:xfrm>
            <a:off x="7162800" y="2057400"/>
            <a:ext cx="890588" cy="336550"/>
            <a:chOff x="4512" y="1488"/>
            <a:chExt cx="561" cy="212"/>
          </a:xfrm>
        </p:grpSpPr>
        <p:sp>
          <p:nvSpPr>
            <p:cNvPr id="139289" name="Rectangle 34"/>
            <p:cNvSpPr>
              <a:spLocks noChangeArrowheads="1"/>
            </p:cNvSpPr>
            <p:nvPr/>
          </p:nvSpPr>
          <p:spPr bwMode="auto">
            <a:xfrm>
              <a:off x="4512" y="1488"/>
              <a:ext cx="56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J = 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s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.E</a:t>
              </a:r>
            </a:p>
          </p:txBody>
        </p:sp>
        <p:sp>
          <p:nvSpPr>
            <p:cNvPr id="139290" name="Line 35"/>
            <p:cNvSpPr>
              <a:spLocks noChangeShapeType="1"/>
            </p:cNvSpPr>
            <p:nvPr/>
          </p:nvSpPr>
          <p:spPr bwMode="auto">
            <a:xfrm>
              <a:off x="4512" y="148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291" name="Line 36"/>
            <p:cNvSpPr>
              <a:spLocks noChangeShapeType="1"/>
            </p:cNvSpPr>
            <p:nvPr/>
          </p:nvSpPr>
          <p:spPr bwMode="auto">
            <a:xfrm>
              <a:off x="4896" y="148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292" name="Line 37"/>
            <p:cNvSpPr>
              <a:spLocks noChangeShapeType="1"/>
            </p:cNvSpPr>
            <p:nvPr/>
          </p:nvSpPr>
          <p:spPr bwMode="auto">
            <a:xfrm>
              <a:off x="4752" y="168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8225" name="Group 49"/>
          <p:cNvGrpSpPr>
            <a:grpSpLocks/>
          </p:cNvGrpSpPr>
          <p:nvPr/>
        </p:nvGrpSpPr>
        <p:grpSpPr bwMode="auto">
          <a:xfrm>
            <a:off x="6172200" y="2514600"/>
            <a:ext cx="2763838" cy="609600"/>
            <a:chOff x="3888" y="1584"/>
            <a:chExt cx="1741" cy="384"/>
          </a:xfrm>
        </p:grpSpPr>
        <p:sp>
          <p:nvSpPr>
            <p:cNvPr id="139287" name="AutoShape 39"/>
            <p:cNvSpPr>
              <a:spLocks noChangeArrowheads="1"/>
            </p:cNvSpPr>
            <p:nvPr/>
          </p:nvSpPr>
          <p:spPr bwMode="auto">
            <a:xfrm>
              <a:off x="4704" y="1584"/>
              <a:ext cx="144" cy="192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9288" name="Rectangle 40"/>
            <p:cNvSpPr>
              <a:spLocks noChangeArrowheads="1"/>
            </p:cNvSpPr>
            <p:nvPr/>
          </p:nvSpPr>
          <p:spPr bwMode="auto">
            <a:xfrm>
              <a:off x="3888" y="1776"/>
              <a:ext cx="174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(propriétés électriques isotropes)</a:t>
              </a:r>
            </a:p>
          </p:txBody>
        </p:sp>
      </p:grpSp>
      <p:grpSp>
        <p:nvGrpSpPr>
          <p:cNvPr id="178220" name="Group 44"/>
          <p:cNvGrpSpPr>
            <a:grpSpLocks/>
          </p:cNvGrpSpPr>
          <p:nvPr/>
        </p:nvGrpSpPr>
        <p:grpSpPr bwMode="auto">
          <a:xfrm>
            <a:off x="7162800" y="3276600"/>
            <a:ext cx="852488" cy="346075"/>
            <a:chOff x="4512" y="2208"/>
            <a:chExt cx="537" cy="218"/>
          </a:xfrm>
        </p:grpSpPr>
        <p:sp>
          <p:nvSpPr>
            <p:cNvPr id="139284" name="Rectangle 41"/>
            <p:cNvSpPr>
              <a:spLocks noChangeArrowheads="1"/>
            </p:cNvSpPr>
            <p:nvPr/>
          </p:nvSpPr>
          <p:spPr bwMode="auto">
            <a:xfrm>
              <a:off x="4512" y="2208"/>
              <a:ext cx="531" cy="21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J = 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s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E</a:t>
              </a:r>
            </a:p>
          </p:txBody>
        </p:sp>
        <p:sp>
          <p:nvSpPr>
            <p:cNvPr id="139285" name="Line 42"/>
            <p:cNvSpPr>
              <a:spLocks noChangeShapeType="1"/>
            </p:cNvSpPr>
            <p:nvPr/>
          </p:nvSpPr>
          <p:spPr bwMode="auto">
            <a:xfrm>
              <a:off x="4544" y="2247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286" name="Line 43"/>
            <p:cNvSpPr>
              <a:spLocks noChangeShapeType="1"/>
            </p:cNvSpPr>
            <p:nvPr/>
          </p:nvSpPr>
          <p:spPr bwMode="auto">
            <a:xfrm>
              <a:off x="4905" y="225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8221" name="Rectangle 45"/>
          <p:cNvSpPr>
            <a:spLocks noChangeArrowheads="1"/>
          </p:cNvSpPr>
          <p:nvPr/>
        </p:nvSpPr>
        <p:spPr bwMode="auto">
          <a:xfrm>
            <a:off x="3352800" y="4038600"/>
            <a:ext cx="4835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8925" indent="-288925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J :	quantité de charges traversant une surface unité</a:t>
            </a:r>
          </a:p>
          <a:p>
            <a:pPr marL="288925" indent="-288925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	par unité de temps (densité de flux)</a:t>
            </a:r>
          </a:p>
        </p:txBody>
      </p:sp>
      <p:sp>
        <p:nvSpPr>
          <p:cNvPr id="178222" name="Rectangle 46"/>
          <p:cNvSpPr>
            <a:spLocks noChangeArrowheads="1"/>
          </p:cNvSpPr>
          <p:nvPr/>
        </p:nvSpPr>
        <p:spPr bwMode="auto">
          <a:xfrm>
            <a:off x="2819400" y="4648200"/>
            <a:ext cx="5791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8925" indent="-288925"/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</a:rPr>
              <a:t>Par unité de volume</a:t>
            </a:r>
          </a:p>
          <a:p>
            <a:pPr marL="288925" indent="-288925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n électrons de charge –e se déplacent à la vitesse moyenne v</a:t>
            </a:r>
          </a:p>
          <a:p>
            <a:pPr marL="288925" indent="-288925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J = -nev</a:t>
            </a:r>
          </a:p>
        </p:txBody>
      </p:sp>
      <p:sp>
        <p:nvSpPr>
          <p:cNvPr id="178223" name="Rectangle 47"/>
          <p:cNvSpPr>
            <a:spLocks noChangeArrowheads="1"/>
          </p:cNvSpPr>
          <p:nvPr/>
        </p:nvSpPr>
        <p:spPr bwMode="auto">
          <a:xfrm>
            <a:off x="4800600" y="5562600"/>
            <a:ext cx="2046288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vitesse moyenne v ?</a:t>
            </a:r>
          </a:p>
        </p:txBody>
      </p:sp>
      <p:grpSp>
        <p:nvGrpSpPr>
          <p:cNvPr id="178230" name="Group 54"/>
          <p:cNvGrpSpPr>
            <a:grpSpLocks/>
          </p:cNvGrpSpPr>
          <p:nvPr/>
        </p:nvGrpSpPr>
        <p:grpSpPr bwMode="auto">
          <a:xfrm>
            <a:off x="4648200" y="3505200"/>
            <a:ext cx="2971800" cy="427038"/>
            <a:chOff x="2928" y="2208"/>
            <a:chExt cx="1872" cy="269"/>
          </a:xfrm>
        </p:grpSpPr>
        <p:sp>
          <p:nvSpPr>
            <p:cNvPr id="139281" name="Line 51"/>
            <p:cNvSpPr>
              <a:spLocks noChangeShapeType="1"/>
            </p:cNvSpPr>
            <p:nvPr/>
          </p:nvSpPr>
          <p:spPr bwMode="auto">
            <a:xfrm>
              <a:off x="2928" y="2208"/>
              <a:ext cx="288" cy="14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282" name="Line 52"/>
            <p:cNvSpPr>
              <a:spLocks noChangeShapeType="1"/>
            </p:cNvSpPr>
            <p:nvPr/>
          </p:nvSpPr>
          <p:spPr bwMode="auto">
            <a:xfrm flipH="1">
              <a:off x="4416" y="2208"/>
              <a:ext cx="384" cy="14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283" name="Rectangle 53"/>
            <p:cNvSpPr>
              <a:spLocks noChangeArrowheads="1"/>
            </p:cNvSpPr>
            <p:nvPr/>
          </p:nvSpPr>
          <p:spPr bwMode="auto">
            <a:xfrm>
              <a:off x="3216" y="2304"/>
              <a:ext cx="117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200" b="1" i="1">
                  <a:solidFill>
                    <a:srgbClr val="FFFFFF"/>
                  </a:solidFill>
                  <a:latin typeface="Arial" charset="0"/>
                  <a:cs typeface="Arial" charset="0"/>
                </a:rPr>
                <a:t>Conductivité électrique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8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8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8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07" grpId="0" animBg="1" autoUpdateAnimBg="0"/>
      <p:bldP spid="178221" grpId="0" autoUpdateAnimBg="0"/>
      <p:bldP spid="178222" grpId="0" build="p" autoUpdateAnimBg="0"/>
      <p:bldP spid="178223" grpId="0" animBg="1" autoUpdateAnimBg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3284538" y="457200"/>
            <a:ext cx="4159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MODELE DE DRUDE</a:t>
            </a:r>
          </a:p>
        </p:txBody>
      </p:sp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40293" name="Group 5"/>
          <p:cNvGrpSpPr>
            <a:grpSpLocks/>
          </p:cNvGrpSpPr>
          <p:nvPr/>
        </p:nvGrpSpPr>
        <p:grpSpPr bwMode="auto">
          <a:xfrm>
            <a:off x="0" y="2133600"/>
            <a:ext cx="2514600" cy="2667000"/>
            <a:chOff x="0" y="1344"/>
            <a:chExt cx="1584" cy="1680"/>
          </a:xfrm>
        </p:grpSpPr>
        <p:sp>
          <p:nvSpPr>
            <p:cNvPr id="140305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00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LE GAZ D’ELECTRONS</a:t>
              </a:r>
            </a:p>
          </p:txBody>
        </p:sp>
        <p:sp>
          <p:nvSpPr>
            <p:cNvPr id="140306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LES COLLISIONS</a:t>
              </a:r>
            </a:p>
          </p:txBody>
        </p:sp>
        <p:sp>
          <p:nvSpPr>
            <p:cNvPr id="140307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96"/>
              <a:ext cx="12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ELECTRIQUE</a:t>
              </a:r>
            </a:p>
          </p:txBody>
        </p:sp>
        <p:sp>
          <p:nvSpPr>
            <p:cNvPr id="140308" name="Text Box 9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40309" name="Text Box 10"/>
            <p:cNvSpPr txBox="1">
              <a:spLocks noChangeArrowheads="1"/>
            </p:cNvSpPr>
            <p:nvPr/>
          </p:nvSpPr>
          <p:spPr bwMode="auto">
            <a:xfrm>
              <a:off x="0" y="2112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40310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THERMIQUE</a:t>
              </a:r>
            </a:p>
          </p:txBody>
        </p:sp>
        <p:sp>
          <p:nvSpPr>
            <p:cNvPr id="140311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INTERACTION AVEC UN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RAYONNEMENT ELECTROMAGNETIQUE</a:t>
              </a:r>
            </a:p>
          </p:txBody>
        </p:sp>
      </p:grpSp>
      <p:sp>
        <p:nvSpPr>
          <p:cNvPr id="140294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48113"/>
            <a:ext cx="2057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CONDUCTIVITE ELECTRIQUE</a:t>
            </a:r>
            <a:endParaRPr lang="fr-FR" smtClean="0"/>
          </a:p>
        </p:txBody>
      </p:sp>
      <p:sp>
        <p:nvSpPr>
          <p:cNvPr id="185386" name="Rectangle 42"/>
          <p:cNvSpPr>
            <a:spLocks noChangeArrowheads="1"/>
          </p:cNvSpPr>
          <p:nvPr/>
        </p:nvSpPr>
        <p:spPr bwMode="auto">
          <a:xfrm>
            <a:off x="2819400" y="1752600"/>
            <a:ext cx="1966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Champ électrique E</a:t>
            </a:r>
          </a:p>
        </p:txBody>
      </p:sp>
      <p:sp>
        <p:nvSpPr>
          <p:cNvPr id="185387" name="Rectangle 43"/>
          <p:cNvSpPr>
            <a:spLocks noChangeArrowheads="1"/>
          </p:cNvSpPr>
          <p:nvPr/>
        </p:nvSpPr>
        <p:spPr bwMode="auto">
          <a:xfrm>
            <a:off x="4953000" y="1749425"/>
            <a:ext cx="2854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 Force de Laplace F = - e E</a:t>
            </a:r>
            <a:endParaRPr lang="fr-FR" sz="1600" i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85388" name="Rectangle 44"/>
          <p:cNvSpPr>
            <a:spLocks noChangeArrowheads="1"/>
          </p:cNvSpPr>
          <p:nvPr/>
        </p:nvSpPr>
        <p:spPr bwMode="auto">
          <a:xfrm>
            <a:off x="4953000" y="2133600"/>
            <a:ext cx="2703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 accélération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  <a:sym typeface="Symbol" pitchFamily="18" charset="2"/>
              </a:rPr>
              <a:t>g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 = - (e/m) E</a:t>
            </a:r>
            <a:endParaRPr lang="fr-FR" sz="1600" i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85389" name="Rectangle 45"/>
          <p:cNvSpPr>
            <a:spLocks noChangeArrowheads="1"/>
          </p:cNvSpPr>
          <p:nvPr/>
        </p:nvSpPr>
        <p:spPr bwMode="auto">
          <a:xfrm>
            <a:off x="4953000" y="2514600"/>
            <a:ext cx="3273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 Vitesse moyenne v = - (e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  <a:sym typeface="Symbol" pitchFamily="18" charset="2"/>
              </a:rPr>
              <a:t>t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/m) E</a:t>
            </a:r>
            <a:endParaRPr lang="fr-FR" sz="1600" i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85390" name="Rectangle 46"/>
          <p:cNvSpPr>
            <a:spLocks noChangeArrowheads="1"/>
          </p:cNvSpPr>
          <p:nvPr/>
        </p:nvSpPr>
        <p:spPr bwMode="auto">
          <a:xfrm>
            <a:off x="3200400" y="3124200"/>
            <a:ext cx="14478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J = - nev</a:t>
            </a:r>
          </a:p>
          <a:p>
            <a:pPr>
              <a:spcBef>
                <a:spcPct val="50000"/>
              </a:spcBef>
            </a:pP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v = - (e</a:t>
            </a:r>
            <a:r>
              <a:rPr lang="fr-FR" sz="1600">
                <a:solidFill>
                  <a:srgbClr val="FFFFFF"/>
                </a:solidFill>
                <a:latin typeface="Symbol" pitchFamily="18" charset="2"/>
                <a:cs typeface="Arial" charset="0"/>
                <a:sym typeface="Symbol" pitchFamily="18" charset="2"/>
              </a:rPr>
              <a:t>t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/m) E</a:t>
            </a:r>
          </a:p>
        </p:txBody>
      </p:sp>
      <p:grpSp>
        <p:nvGrpSpPr>
          <p:cNvPr id="185396" name="Group 52"/>
          <p:cNvGrpSpPr>
            <a:grpSpLocks/>
          </p:cNvGrpSpPr>
          <p:nvPr/>
        </p:nvGrpSpPr>
        <p:grpSpPr bwMode="auto">
          <a:xfrm>
            <a:off x="5486400" y="3124200"/>
            <a:ext cx="2590800" cy="909638"/>
            <a:chOff x="3456" y="1968"/>
            <a:chExt cx="1632" cy="573"/>
          </a:xfrm>
        </p:grpSpPr>
        <p:sp>
          <p:nvSpPr>
            <p:cNvPr id="140302" name="Rectangle 47"/>
            <p:cNvSpPr>
              <a:spLocks noChangeArrowheads="1"/>
            </p:cNvSpPr>
            <p:nvPr/>
          </p:nvSpPr>
          <p:spPr bwMode="auto">
            <a:xfrm>
              <a:off x="3840" y="1968"/>
              <a:ext cx="902" cy="23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800" i="1">
                  <a:solidFill>
                    <a:srgbClr val="FFFFFF"/>
                  </a:solidFill>
                  <a:latin typeface="Symbol" pitchFamily="18" charset="2"/>
                  <a:cs typeface="Arial" charset="0"/>
                  <a:sym typeface="Symbol" pitchFamily="18" charset="2"/>
                </a:rPr>
                <a:t>s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 = ne</a:t>
              </a:r>
              <a:r>
                <a:rPr lang="fr-FR" sz="1800" i="1" baseline="30000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2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  <a:cs typeface="Arial" charset="0"/>
                  <a:sym typeface="Symbol" pitchFamily="18" charset="2"/>
                </a:rPr>
                <a:t>t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/m</a:t>
              </a:r>
            </a:p>
          </p:txBody>
        </p:sp>
        <p:sp>
          <p:nvSpPr>
            <p:cNvPr id="140303" name="AutoShape 48"/>
            <p:cNvSpPr>
              <a:spLocks noChangeArrowheads="1"/>
            </p:cNvSpPr>
            <p:nvPr/>
          </p:nvSpPr>
          <p:spPr bwMode="auto">
            <a:xfrm>
              <a:off x="3456" y="2208"/>
              <a:ext cx="282" cy="144"/>
            </a:xfrm>
            <a:prstGeom prst="rightArrow">
              <a:avLst>
                <a:gd name="adj1" fmla="val 50000"/>
                <a:gd name="adj2" fmla="val 48958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0304" name="Rectangle 51"/>
            <p:cNvSpPr>
              <a:spLocks noChangeArrowheads="1"/>
            </p:cNvSpPr>
            <p:nvPr/>
          </p:nvSpPr>
          <p:spPr bwMode="auto">
            <a:xfrm>
              <a:off x="3840" y="2304"/>
              <a:ext cx="1248" cy="23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800" i="1">
                  <a:solidFill>
                    <a:srgbClr val="FFFFFF"/>
                  </a:solidFill>
                  <a:latin typeface="Symbol" pitchFamily="18" charset="2"/>
                  <a:cs typeface="Arial" charset="0"/>
                  <a:sym typeface="Symbol" pitchFamily="18" charset="2"/>
                </a:rPr>
                <a:t>r 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= 1/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  <a:cs typeface="Arial" charset="0"/>
                  <a:sym typeface="Symbol" pitchFamily="18" charset="2"/>
                </a:rPr>
                <a:t>s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 = m/ne</a:t>
              </a:r>
              <a:r>
                <a:rPr lang="fr-FR" sz="1800" i="1" baseline="30000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2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  <a:cs typeface="Arial" charset="0"/>
                  <a:sym typeface="Symbol" pitchFamily="18" charset="2"/>
                </a:rPr>
                <a:t>t</a:t>
              </a:r>
              <a:endParaRPr lang="fr-FR" sz="18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endParaRPr>
            </a:p>
          </p:txBody>
        </p:sp>
      </p:grpSp>
      <p:sp>
        <p:nvSpPr>
          <p:cNvPr id="185397" name="Rectangle 53"/>
          <p:cNvSpPr>
            <a:spLocks noChangeArrowheads="1"/>
          </p:cNvSpPr>
          <p:nvPr/>
        </p:nvSpPr>
        <p:spPr bwMode="auto">
          <a:xfrm>
            <a:off x="3429000" y="4343400"/>
            <a:ext cx="484663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1428750" indent="-1428750"/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</a:rPr>
              <a:t>Exemples</a:t>
            </a:r>
          </a:p>
          <a:p>
            <a:pPr marL="1428750" indent="-1428750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Cuivre Cu :	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r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1,56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mW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.cm à 273K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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  <a:sym typeface="Symbol" pitchFamily="18" charset="2"/>
              </a:rPr>
              <a:t>t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 = 27 fs</a:t>
            </a:r>
            <a:endParaRPr lang="fr-FR" sz="1600" i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1428750" indent="-1428750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	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r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2,24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mW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.cm à 373K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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  <a:sym typeface="Symbol" pitchFamily="18" charset="2"/>
              </a:rPr>
              <a:t>t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 = 19 fs</a:t>
            </a:r>
            <a:endParaRPr lang="fr-FR" sz="1600" i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1428750" indent="-1428750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Aluminium Al :	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r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2,45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mW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.cm à 273K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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  <a:sym typeface="Symbol" pitchFamily="18" charset="2"/>
              </a:rPr>
              <a:t>t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 = 8 fs</a:t>
            </a:r>
            <a:endParaRPr lang="fr-FR" sz="1600" i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1428750" indent="-1428750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	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r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3,45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mW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.cm à 373K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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  <a:sym typeface="Symbol" pitchFamily="18" charset="2"/>
              </a:rPr>
              <a:t>t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 = 5,5 fs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5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5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5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5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85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86" grpId="0" autoUpdateAnimBg="0"/>
      <p:bldP spid="185387" grpId="0" autoUpdateAnimBg="0"/>
      <p:bldP spid="185388" grpId="0" autoUpdateAnimBg="0"/>
      <p:bldP spid="185389" grpId="0" autoUpdateAnimBg="0"/>
      <p:bldP spid="185390" grpId="0" autoUpdateAnimBg="0"/>
      <p:bldP spid="185397" grpId="0" build="p" autoUpdateAnimBg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1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79251" name="Group 51"/>
          <p:cNvGrpSpPr>
            <a:grpSpLocks/>
          </p:cNvGrpSpPr>
          <p:nvPr/>
        </p:nvGrpSpPr>
        <p:grpSpPr bwMode="auto">
          <a:xfrm>
            <a:off x="3352800" y="1600200"/>
            <a:ext cx="5181600" cy="2743200"/>
            <a:chOff x="2112" y="1008"/>
            <a:chExt cx="3264" cy="1728"/>
          </a:xfrm>
        </p:grpSpPr>
        <p:sp>
          <p:nvSpPr>
            <p:cNvPr id="141338" name="Rectangle 22"/>
            <p:cNvSpPr>
              <a:spLocks noChangeArrowheads="1"/>
            </p:cNvSpPr>
            <p:nvPr/>
          </p:nvSpPr>
          <p:spPr bwMode="auto">
            <a:xfrm>
              <a:off x="2112" y="1248"/>
              <a:ext cx="3264" cy="14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1339" name="Line 23"/>
            <p:cNvSpPr>
              <a:spLocks noChangeShapeType="1"/>
            </p:cNvSpPr>
            <p:nvPr/>
          </p:nvSpPr>
          <p:spPr bwMode="auto">
            <a:xfrm>
              <a:off x="2496" y="1536"/>
              <a:ext cx="230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1340" name="Line 24"/>
            <p:cNvSpPr>
              <a:spLocks noChangeShapeType="1"/>
            </p:cNvSpPr>
            <p:nvPr/>
          </p:nvSpPr>
          <p:spPr bwMode="auto">
            <a:xfrm>
              <a:off x="2496" y="2160"/>
              <a:ext cx="230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1341" name="Oval 25" descr="noir)"/>
            <p:cNvSpPr>
              <a:spLocks noChangeArrowheads="1"/>
            </p:cNvSpPr>
            <p:nvPr/>
          </p:nvSpPr>
          <p:spPr bwMode="auto">
            <a:xfrm>
              <a:off x="3504" y="1536"/>
              <a:ext cx="240" cy="624"/>
            </a:xfrm>
            <a:prstGeom prst="ellipse">
              <a:avLst/>
            </a:prstGeom>
            <a:pattFill prst="ltUpDiag">
              <a:fgClr>
                <a:schemeClr val="bg1"/>
              </a:fgClr>
              <a:bgClr>
                <a:srgbClr val="FFFFFF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1342" name="Oval 27" descr="noir)"/>
            <p:cNvSpPr>
              <a:spLocks noChangeArrowheads="1"/>
            </p:cNvSpPr>
            <p:nvPr/>
          </p:nvSpPr>
          <p:spPr bwMode="auto">
            <a:xfrm>
              <a:off x="4656" y="1536"/>
              <a:ext cx="240" cy="624"/>
            </a:xfrm>
            <a:prstGeom prst="ellipse">
              <a:avLst/>
            </a:prstGeom>
            <a:pattFill prst="ltUpDiag">
              <a:fgClr>
                <a:schemeClr val="bg1"/>
              </a:fgClr>
              <a:bgClr>
                <a:srgbClr val="FFFFFF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1343" name="Oval 28" descr="noir)"/>
            <p:cNvSpPr>
              <a:spLocks noChangeArrowheads="1"/>
            </p:cNvSpPr>
            <p:nvPr/>
          </p:nvSpPr>
          <p:spPr bwMode="auto">
            <a:xfrm>
              <a:off x="2400" y="1536"/>
              <a:ext cx="240" cy="624"/>
            </a:xfrm>
            <a:prstGeom prst="ellipse">
              <a:avLst/>
            </a:prstGeom>
            <a:pattFill prst="ltUpDiag">
              <a:fgClr>
                <a:schemeClr val="bg1"/>
              </a:fgClr>
              <a:bgClr>
                <a:srgbClr val="FFFFFF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1344" name="Line 29"/>
            <p:cNvSpPr>
              <a:spLocks noChangeShapeType="1"/>
            </p:cNvSpPr>
            <p:nvPr/>
          </p:nvSpPr>
          <p:spPr bwMode="auto">
            <a:xfrm>
              <a:off x="2208" y="1872"/>
              <a:ext cx="297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1345" name="Rectangle 31"/>
            <p:cNvSpPr>
              <a:spLocks noChangeArrowheads="1"/>
            </p:cNvSpPr>
            <p:nvPr/>
          </p:nvSpPr>
          <p:spPr bwMode="auto">
            <a:xfrm>
              <a:off x="3552" y="216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chemeClr val="bg1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141346" name="Rectangle 32"/>
            <p:cNvSpPr>
              <a:spLocks noChangeArrowheads="1"/>
            </p:cNvSpPr>
            <p:nvPr/>
          </p:nvSpPr>
          <p:spPr bwMode="auto">
            <a:xfrm>
              <a:off x="2352" y="2160"/>
              <a:ext cx="3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chemeClr val="bg1"/>
                  </a:solidFill>
                  <a:latin typeface="Arial" charset="0"/>
                  <a:cs typeface="Arial" charset="0"/>
                </a:rPr>
                <a:t>x-v</a:t>
              </a:r>
              <a:r>
                <a:rPr lang="fr-FR" sz="1600" i="1" baseline="-25000">
                  <a:solidFill>
                    <a:schemeClr val="bg1"/>
                  </a:solidFill>
                  <a:latin typeface="Arial" charset="0"/>
                  <a:cs typeface="Arial" charset="0"/>
                </a:rPr>
                <a:t>x</a:t>
              </a:r>
              <a:r>
                <a:rPr lang="fr-FR" sz="1600" i="1">
                  <a:solidFill>
                    <a:schemeClr val="bg1"/>
                  </a:solidFill>
                  <a:latin typeface="Symbol" pitchFamily="18" charset="2"/>
                  <a:cs typeface="Arial" charset="0"/>
                </a:rPr>
                <a:t>t</a:t>
              </a:r>
            </a:p>
          </p:txBody>
        </p:sp>
        <p:sp>
          <p:nvSpPr>
            <p:cNvPr id="141347" name="Rectangle 33"/>
            <p:cNvSpPr>
              <a:spLocks noChangeArrowheads="1"/>
            </p:cNvSpPr>
            <p:nvPr/>
          </p:nvSpPr>
          <p:spPr bwMode="auto">
            <a:xfrm>
              <a:off x="4608" y="2160"/>
              <a:ext cx="4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chemeClr val="bg1"/>
                  </a:solidFill>
                  <a:latin typeface="Arial" charset="0"/>
                  <a:cs typeface="Arial" charset="0"/>
                </a:rPr>
                <a:t>x+v</a:t>
              </a:r>
              <a:r>
                <a:rPr lang="fr-FR" sz="1600" i="1" baseline="-25000">
                  <a:solidFill>
                    <a:schemeClr val="bg1"/>
                  </a:solidFill>
                  <a:latin typeface="Arial" charset="0"/>
                  <a:cs typeface="Arial" charset="0"/>
                </a:rPr>
                <a:t>x</a:t>
              </a:r>
              <a:r>
                <a:rPr lang="fr-FR" sz="1600" i="1">
                  <a:solidFill>
                    <a:schemeClr val="bg1"/>
                  </a:solidFill>
                  <a:latin typeface="Symbol" pitchFamily="18" charset="2"/>
                  <a:cs typeface="Arial" charset="0"/>
                </a:rPr>
                <a:t>t</a:t>
              </a:r>
            </a:p>
          </p:txBody>
        </p:sp>
        <p:sp>
          <p:nvSpPr>
            <p:cNvPr id="141348" name="Rectangle 34"/>
            <p:cNvSpPr>
              <a:spLocks noChangeArrowheads="1"/>
            </p:cNvSpPr>
            <p:nvPr/>
          </p:nvSpPr>
          <p:spPr bwMode="auto">
            <a:xfrm>
              <a:off x="2352" y="1298"/>
              <a:ext cx="2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600" i="1">
                  <a:solidFill>
                    <a:schemeClr val="bg1"/>
                  </a:solidFill>
                  <a:latin typeface="Arial" charset="0"/>
                  <a:cs typeface="Arial" charset="0"/>
                </a:rPr>
                <a:t>T</a:t>
              </a:r>
              <a:r>
                <a:rPr lang="fr-FR" sz="1600" i="1" baseline="-25000">
                  <a:solidFill>
                    <a:schemeClr val="bg1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41349" name="Rectangle 35"/>
            <p:cNvSpPr>
              <a:spLocks noChangeArrowheads="1"/>
            </p:cNvSpPr>
            <p:nvPr/>
          </p:nvSpPr>
          <p:spPr bwMode="auto">
            <a:xfrm>
              <a:off x="4608" y="1296"/>
              <a:ext cx="2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600" i="1">
                  <a:solidFill>
                    <a:schemeClr val="bg1"/>
                  </a:solidFill>
                  <a:latin typeface="Arial" charset="0"/>
                  <a:cs typeface="Arial" charset="0"/>
                </a:rPr>
                <a:t>T</a:t>
              </a:r>
              <a:r>
                <a:rPr lang="fr-FR" sz="1600" i="1" baseline="-25000">
                  <a:solidFill>
                    <a:schemeClr val="bg1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41350" name="Rectangle 45"/>
            <p:cNvSpPr>
              <a:spLocks noChangeArrowheads="1"/>
            </p:cNvSpPr>
            <p:nvPr/>
          </p:nvSpPr>
          <p:spPr bwMode="auto">
            <a:xfrm>
              <a:off x="3552" y="1008"/>
              <a:ext cx="285" cy="21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1D</a:t>
              </a:r>
            </a:p>
          </p:txBody>
        </p:sp>
      </p:grpSp>
      <p:sp>
        <p:nvSpPr>
          <p:cNvPr id="141316" name="Text Box 8"/>
          <p:cNvSpPr txBox="1">
            <a:spLocks noChangeArrowheads="1"/>
          </p:cNvSpPr>
          <p:nvPr/>
        </p:nvSpPr>
        <p:spPr bwMode="auto">
          <a:xfrm>
            <a:off x="3284538" y="457200"/>
            <a:ext cx="4159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MODELE DE DRUDE</a:t>
            </a:r>
          </a:p>
        </p:txBody>
      </p:sp>
      <p:pic>
        <p:nvPicPr>
          <p:cNvPr id="14131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1318" name="Group 14"/>
          <p:cNvGrpSpPr>
            <a:grpSpLocks/>
          </p:cNvGrpSpPr>
          <p:nvPr/>
        </p:nvGrpSpPr>
        <p:grpSpPr bwMode="auto">
          <a:xfrm>
            <a:off x="0" y="2133600"/>
            <a:ext cx="2514600" cy="2667000"/>
            <a:chOff x="0" y="1344"/>
            <a:chExt cx="1584" cy="1680"/>
          </a:xfrm>
        </p:grpSpPr>
        <p:sp>
          <p:nvSpPr>
            <p:cNvPr id="141331" name="Rectangle 1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00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LE GAZ D’ELECTRONS</a:t>
              </a:r>
            </a:p>
          </p:txBody>
        </p:sp>
        <p:sp>
          <p:nvSpPr>
            <p:cNvPr id="141332" name="Rectangle 1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LES COLLISIONS</a:t>
              </a:r>
            </a:p>
          </p:txBody>
        </p:sp>
        <p:sp>
          <p:nvSpPr>
            <p:cNvPr id="141333" name="Rectangl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96"/>
              <a:ext cx="12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ELECTRIQUE</a:t>
              </a:r>
            </a:p>
          </p:txBody>
        </p:sp>
        <p:sp>
          <p:nvSpPr>
            <p:cNvPr id="141334" name="Text Box 18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41335" name="Text Box 19"/>
            <p:cNvSpPr txBox="1">
              <a:spLocks noChangeArrowheads="1"/>
            </p:cNvSpPr>
            <p:nvPr/>
          </p:nvSpPr>
          <p:spPr bwMode="auto">
            <a:xfrm>
              <a:off x="0" y="2112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41336" name="Rectangle 20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THERMIQUE</a:t>
              </a:r>
            </a:p>
          </p:txBody>
        </p:sp>
        <p:sp>
          <p:nvSpPr>
            <p:cNvPr id="141337" name="Rectangle 21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INTERACTION AVEC UN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RAYONNEMENT ELECTROMAGNETIQUE</a:t>
              </a:r>
            </a:p>
          </p:txBody>
        </p:sp>
      </p:grpSp>
      <p:sp>
        <p:nvSpPr>
          <p:cNvPr id="141319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191000"/>
            <a:ext cx="19812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CONDUCTIVITE THERMIQUE</a:t>
            </a:r>
            <a:endParaRPr lang="fr-FR" smtClean="0"/>
          </a:p>
        </p:txBody>
      </p:sp>
      <p:grpSp>
        <p:nvGrpSpPr>
          <p:cNvPr id="179242" name="Group 42"/>
          <p:cNvGrpSpPr>
            <a:grpSpLocks/>
          </p:cNvGrpSpPr>
          <p:nvPr/>
        </p:nvGrpSpPr>
        <p:grpSpPr bwMode="auto">
          <a:xfrm>
            <a:off x="3657600" y="3124200"/>
            <a:ext cx="4251325" cy="946150"/>
            <a:chOff x="2304" y="1872"/>
            <a:chExt cx="2678" cy="596"/>
          </a:xfrm>
        </p:grpSpPr>
        <p:sp>
          <p:nvSpPr>
            <p:cNvPr id="141329" name="Line 38"/>
            <p:cNvSpPr>
              <a:spLocks noChangeShapeType="1"/>
            </p:cNvSpPr>
            <p:nvPr/>
          </p:nvSpPr>
          <p:spPr bwMode="auto">
            <a:xfrm flipV="1">
              <a:off x="2928" y="1872"/>
              <a:ext cx="528" cy="43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1330" name="Rectangle 39"/>
            <p:cNvSpPr>
              <a:spLocks noChangeArrowheads="1"/>
            </p:cNvSpPr>
            <p:nvPr/>
          </p:nvSpPr>
          <p:spPr bwMode="auto">
            <a:xfrm>
              <a:off x="2304" y="2256"/>
              <a:ext cx="26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chemeClr val="bg1"/>
                  </a:solidFill>
                  <a:latin typeface="Arial" charset="0"/>
                  <a:cs typeface="Arial" charset="0"/>
                </a:rPr>
                <a:t>Arrivée de n/2 électrons d’énergie U(T(x-v</a:t>
              </a:r>
              <a:r>
                <a:rPr lang="fr-FR" sz="1600" i="1" baseline="-25000">
                  <a:solidFill>
                    <a:schemeClr val="bg1"/>
                  </a:solidFill>
                  <a:latin typeface="Arial" charset="0"/>
                  <a:cs typeface="Arial" charset="0"/>
                </a:rPr>
                <a:t>x</a:t>
              </a:r>
              <a:r>
                <a:rPr lang="fr-FR" sz="1600" i="1">
                  <a:solidFill>
                    <a:schemeClr val="bg1"/>
                  </a:solidFill>
                  <a:latin typeface="Symbol" pitchFamily="18" charset="2"/>
                  <a:cs typeface="Arial" charset="0"/>
                </a:rPr>
                <a:t>t</a:t>
              </a:r>
              <a:r>
                <a:rPr lang="fr-FR" sz="1600" i="1">
                  <a:solidFill>
                    <a:schemeClr val="bg1"/>
                  </a:solidFill>
                  <a:latin typeface="Arial" charset="0"/>
                  <a:cs typeface="Arial" charset="0"/>
                </a:rPr>
                <a:t>))</a:t>
              </a:r>
              <a:endParaRPr lang="fr-FR" sz="1600" i="1">
                <a:solidFill>
                  <a:schemeClr val="bg1"/>
                </a:solidFill>
                <a:latin typeface="Symbol" pitchFamily="18" charset="2"/>
                <a:cs typeface="Arial" charset="0"/>
              </a:endParaRPr>
            </a:p>
          </p:txBody>
        </p:sp>
      </p:grpSp>
      <p:grpSp>
        <p:nvGrpSpPr>
          <p:cNvPr id="179243" name="Group 43"/>
          <p:cNvGrpSpPr>
            <a:grpSpLocks/>
          </p:cNvGrpSpPr>
          <p:nvPr/>
        </p:nvGrpSpPr>
        <p:grpSpPr bwMode="auto">
          <a:xfrm>
            <a:off x="3657600" y="3124200"/>
            <a:ext cx="4302125" cy="1174750"/>
            <a:chOff x="2304" y="1872"/>
            <a:chExt cx="2710" cy="740"/>
          </a:xfrm>
        </p:grpSpPr>
        <p:sp>
          <p:nvSpPr>
            <p:cNvPr id="141327" name="Line 40"/>
            <p:cNvSpPr>
              <a:spLocks noChangeShapeType="1"/>
            </p:cNvSpPr>
            <p:nvPr/>
          </p:nvSpPr>
          <p:spPr bwMode="auto">
            <a:xfrm flipH="1" flipV="1">
              <a:off x="3792" y="1872"/>
              <a:ext cx="192" cy="57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1328" name="Rectangle 41"/>
            <p:cNvSpPr>
              <a:spLocks noChangeArrowheads="1"/>
            </p:cNvSpPr>
            <p:nvPr/>
          </p:nvSpPr>
          <p:spPr bwMode="auto">
            <a:xfrm>
              <a:off x="2304" y="2400"/>
              <a:ext cx="271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chemeClr val="bg1"/>
                  </a:solidFill>
                  <a:latin typeface="Arial" charset="0"/>
                  <a:cs typeface="Arial" charset="0"/>
                </a:rPr>
                <a:t>Arrivée de n/2 électrons d’énergie U(T(x+v</a:t>
              </a:r>
              <a:r>
                <a:rPr lang="fr-FR" sz="1600" i="1" baseline="-25000">
                  <a:solidFill>
                    <a:schemeClr val="bg1"/>
                  </a:solidFill>
                  <a:latin typeface="Arial" charset="0"/>
                  <a:cs typeface="Arial" charset="0"/>
                </a:rPr>
                <a:t>x</a:t>
              </a:r>
              <a:r>
                <a:rPr lang="fr-FR" sz="1600" i="1">
                  <a:solidFill>
                    <a:schemeClr val="bg1"/>
                  </a:solidFill>
                  <a:latin typeface="Symbol" pitchFamily="18" charset="2"/>
                  <a:cs typeface="Arial" charset="0"/>
                </a:rPr>
                <a:t>t</a:t>
              </a:r>
              <a:r>
                <a:rPr lang="fr-FR" sz="1600" i="1">
                  <a:solidFill>
                    <a:schemeClr val="bg1"/>
                  </a:solidFill>
                  <a:latin typeface="Arial" charset="0"/>
                  <a:cs typeface="Arial" charset="0"/>
                </a:rPr>
                <a:t>))</a:t>
              </a:r>
              <a:endParaRPr lang="fr-FR" sz="1600" i="1">
                <a:solidFill>
                  <a:schemeClr val="bg1"/>
                </a:solidFill>
                <a:latin typeface="Symbol" pitchFamily="18" charset="2"/>
                <a:cs typeface="Arial" charset="0"/>
              </a:endParaRPr>
            </a:p>
          </p:txBody>
        </p:sp>
      </p:grpSp>
      <p:sp>
        <p:nvSpPr>
          <p:cNvPr id="179244" name="Rectangle 44"/>
          <p:cNvSpPr>
            <a:spLocks noChangeArrowheads="1"/>
          </p:cNvSpPr>
          <p:nvPr/>
        </p:nvSpPr>
        <p:spPr bwMode="auto">
          <a:xfrm>
            <a:off x="3352800" y="4343400"/>
            <a:ext cx="49450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803400" indent="-1803400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Densité de flux :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j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x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	= (nv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x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/2) (U(T(x-v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x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t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)-U(T(x+v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x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t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)))</a:t>
            </a:r>
          </a:p>
          <a:p>
            <a:pPr marL="1803400" indent="-1803400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	= - n v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x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t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dU/dT dT/dx</a:t>
            </a:r>
          </a:p>
          <a:p>
            <a:pPr marL="1803400" indent="-1803400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	= - v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x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t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C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v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dT/dx</a:t>
            </a:r>
          </a:p>
        </p:txBody>
      </p:sp>
      <p:sp>
        <p:nvSpPr>
          <p:cNvPr id="179247" name="Rectangle 47"/>
          <p:cNvSpPr>
            <a:spLocks noChangeArrowheads="1"/>
          </p:cNvSpPr>
          <p:nvPr/>
        </p:nvSpPr>
        <p:spPr bwMode="auto">
          <a:xfrm>
            <a:off x="5715000" y="5257800"/>
            <a:ext cx="452438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3D</a:t>
            </a:r>
          </a:p>
        </p:txBody>
      </p:sp>
      <p:grpSp>
        <p:nvGrpSpPr>
          <p:cNvPr id="179250" name="Group 50"/>
          <p:cNvGrpSpPr>
            <a:grpSpLocks/>
          </p:cNvGrpSpPr>
          <p:nvPr/>
        </p:nvGrpSpPr>
        <p:grpSpPr bwMode="auto">
          <a:xfrm>
            <a:off x="2743200" y="5638800"/>
            <a:ext cx="6121400" cy="336550"/>
            <a:chOff x="1728" y="3552"/>
            <a:chExt cx="3856" cy="212"/>
          </a:xfrm>
        </p:grpSpPr>
        <p:sp>
          <p:nvSpPr>
            <p:cNvPr id="141325" name="Rectangle 48"/>
            <p:cNvSpPr>
              <a:spLocks noChangeArrowheads="1"/>
            </p:cNvSpPr>
            <p:nvPr/>
          </p:nvSpPr>
          <p:spPr bwMode="auto">
            <a:xfrm>
              <a:off x="1728" y="3552"/>
              <a:ext cx="385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v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x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= v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y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= v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z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= (1/3)v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  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 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j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x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= - 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l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grad(T)  avec  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l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= (1/3) v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t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C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v</a:t>
              </a:r>
            </a:p>
          </p:txBody>
        </p:sp>
        <p:sp>
          <p:nvSpPr>
            <p:cNvPr id="141326" name="Line 49"/>
            <p:cNvSpPr>
              <a:spLocks noChangeShapeType="1"/>
            </p:cNvSpPr>
            <p:nvPr/>
          </p:nvSpPr>
          <p:spPr bwMode="auto">
            <a:xfrm>
              <a:off x="3831" y="3588"/>
              <a:ext cx="24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9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9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9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44" grpId="0" build="p" autoUpdateAnimBg="0"/>
      <p:bldP spid="179247" grpId="0" animBg="1" autoUpdateAnimBg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8"/>
          <p:cNvSpPr txBox="1">
            <a:spLocks noChangeArrowheads="1"/>
          </p:cNvSpPr>
          <p:nvPr/>
        </p:nvSpPr>
        <p:spPr bwMode="auto">
          <a:xfrm>
            <a:off x="3284538" y="457200"/>
            <a:ext cx="4159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MODELE DE DRUDE</a:t>
            </a:r>
          </a:p>
        </p:txBody>
      </p:sp>
      <p:pic>
        <p:nvPicPr>
          <p:cNvPr id="14233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340" name="Rectangle 11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42341" name="Group 14"/>
          <p:cNvGrpSpPr>
            <a:grpSpLocks/>
          </p:cNvGrpSpPr>
          <p:nvPr/>
        </p:nvGrpSpPr>
        <p:grpSpPr bwMode="auto">
          <a:xfrm>
            <a:off x="0" y="2133600"/>
            <a:ext cx="2514600" cy="2667000"/>
            <a:chOff x="0" y="1344"/>
            <a:chExt cx="1584" cy="1680"/>
          </a:xfrm>
        </p:grpSpPr>
        <p:sp>
          <p:nvSpPr>
            <p:cNvPr id="142402" name="Rectangle 1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00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LE GAZ D’ELECTRONS</a:t>
              </a:r>
            </a:p>
          </p:txBody>
        </p:sp>
        <p:sp>
          <p:nvSpPr>
            <p:cNvPr id="142403" name="Rectangle 1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LES COLLISIONS</a:t>
              </a:r>
            </a:p>
          </p:txBody>
        </p:sp>
        <p:sp>
          <p:nvSpPr>
            <p:cNvPr id="142404" name="Rectangl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96"/>
              <a:ext cx="12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ELECTRIQUE</a:t>
              </a:r>
            </a:p>
          </p:txBody>
        </p:sp>
        <p:sp>
          <p:nvSpPr>
            <p:cNvPr id="142405" name="Text Box 18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42406" name="Text Box 19"/>
            <p:cNvSpPr txBox="1">
              <a:spLocks noChangeArrowheads="1"/>
            </p:cNvSpPr>
            <p:nvPr/>
          </p:nvSpPr>
          <p:spPr bwMode="auto">
            <a:xfrm>
              <a:off x="0" y="2112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42407" name="Rectangle 20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THERMIQUE</a:t>
              </a:r>
            </a:p>
          </p:txBody>
        </p:sp>
        <p:sp>
          <p:nvSpPr>
            <p:cNvPr id="142408" name="Rectangle 21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INTERACTION AVEC UN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RAYONNEMENT ELECTROMAGNETIQUE</a:t>
              </a:r>
            </a:p>
          </p:txBody>
        </p:sp>
      </p:grpSp>
      <p:sp>
        <p:nvSpPr>
          <p:cNvPr id="142342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8175"/>
            <a:ext cx="2743200" cy="381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INTERACTION AVEC UN</a:t>
            </a:r>
            <a:br>
              <a:rPr lang="fr-FR" sz="1000" i="1" smtClean="0">
                <a:solidFill>
                  <a:schemeClr val="tx1"/>
                </a:solidFill>
              </a:rPr>
            </a:br>
            <a:r>
              <a:rPr lang="fr-FR" sz="1000" i="1" smtClean="0">
                <a:solidFill>
                  <a:schemeClr val="tx1"/>
                </a:solidFill>
              </a:rPr>
              <a:t>RAYONNEMENT ELECTROMAGNETIQUE</a:t>
            </a:r>
            <a:endParaRPr lang="fr-FR" smtClean="0"/>
          </a:p>
        </p:txBody>
      </p:sp>
      <p:grpSp>
        <p:nvGrpSpPr>
          <p:cNvPr id="180259" name="Group 35"/>
          <p:cNvGrpSpPr>
            <a:grpSpLocks/>
          </p:cNvGrpSpPr>
          <p:nvPr/>
        </p:nvGrpSpPr>
        <p:grpSpPr bwMode="auto">
          <a:xfrm>
            <a:off x="3276600" y="1752600"/>
            <a:ext cx="5181600" cy="1752600"/>
            <a:chOff x="2064" y="1248"/>
            <a:chExt cx="3264" cy="1104"/>
          </a:xfrm>
        </p:grpSpPr>
        <p:sp>
          <p:nvSpPr>
            <p:cNvPr id="142389" name="Rectangle 22"/>
            <p:cNvSpPr>
              <a:spLocks noChangeArrowheads="1"/>
            </p:cNvSpPr>
            <p:nvPr/>
          </p:nvSpPr>
          <p:spPr bwMode="auto">
            <a:xfrm>
              <a:off x="2064" y="1248"/>
              <a:ext cx="3264" cy="11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2390" name="Rectangle 23"/>
            <p:cNvSpPr>
              <a:spLocks noChangeArrowheads="1"/>
            </p:cNvSpPr>
            <p:nvPr/>
          </p:nvSpPr>
          <p:spPr bwMode="auto">
            <a:xfrm>
              <a:off x="3408" y="1392"/>
              <a:ext cx="1680" cy="81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2391" name="Line 24"/>
            <p:cNvSpPr>
              <a:spLocks noChangeShapeType="1"/>
            </p:cNvSpPr>
            <p:nvPr/>
          </p:nvSpPr>
          <p:spPr bwMode="auto">
            <a:xfrm>
              <a:off x="3168" y="1584"/>
              <a:ext cx="720" cy="9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392" name="Rectangle 25"/>
            <p:cNvSpPr>
              <a:spLocks noChangeArrowheads="1"/>
            </p:cNvSpPr>
            <p:nvPr/>
          </p:nvSpPr>
          <p:spPr bwMode="auto">
            <a:xfrm>
              <a:off x="2262" y="1409"/>
              <a:ext cx="867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400" i="1">
                  <a:solidFill>
                    <a:schemeClr val="bg1"/>
                  </a:solidFill>
                  <a:latin typeface="Arial" charset="0"/>
                  <a:cs typeface="Arial" charset="0"/>
                </a:rPr>
                <a:t>gaz d’électrons</a:t>
              </a:r>
            </a:p>
            <a:p>
              <a:pPr algn="ctr"/>
              <a:r>
                <a:rPr lang="fr-FR" sz="1400" i="1">
                  <a:solidFill>
                    <a:schemeClr val="bg1"/>
                  </a:solidFill>
                  <a:latin typeface="Arial" charset="0"/>
                  <a:cs typeface="Arial" charset="0"/>
                </a:rPr>
                <a:t>de densité n</a:t>
              </a:r>
            </a:p>
          </p:txBody>
        </p:sp>
        <p:sp>
          <p:nvSpPr>
            <p:cNvPr id="142393" name="Oval 26"/>
            <p:cNvSpPr>
              <a:spLocks noChangeArrowheads="1"/>
            </p:cNvSpPr>
            <p:nvPr/>
          </p:nvSpPr>
          <p:spPr bwMode="auto">
            <a:xfrm>
              <a:off x="4176" y="1872"/>
              <a:ext cx="96" cy="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2394" name="Line 27"/>
            <p:cNvSpPr>
              <a:spLocks noChangeShapeType="1"/>
            </p:cNvSpPr>
            <p:nvPr/>
          </p:nvSpPr>
          <p:spPr bwMode="auto">
            <a:xfrm flipV="1">
              <a:off x="3168" y="1920"/>
              <a:ext cx="960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395" name="Rectangle 28"/>
            <p:cNvSpPr>
              <a:spLocks noChangeArrowheads="1"/>
            </p:cNvSpPr>
            <p:nvPr/>
          </p:nvSpPr>
          <p:spPr bwMode="auto">
            <a:xfrm>
              <a:off x="2137" y="1937"/>
              <a:ext cx="119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400" i="1">
                  <a:solidFill>
                    <a:schemeClr val="bg1"/>
                  </a:solidFill>
                  <a:latin typeface="Arial" charset="0"/>
                  <a:cs typeface="Arial" charset="0"/>
                </a:rPr>
                <a:t>Particules de</a:t>
              </a:r>
            </a:p>
            <a:p>
              <a:pPr algn="ctr"/>
              <a:r>
                <a:rPr lang="fr-FR" sz="1400" i="1">
                  <a:solidFill>
                    <a:schemeClr val="bg1"/>
                  </a:solidFill>
                  <a:latin typeface="Arial" charset="0"/>
                  <a:cs typeface="Arial" charset="0"/>
                </a:rPr>
                <a:t>masse m et charge -e</a:t>
              </a:r>
            </a:p>
          </p:txBody>
        </p:sp>
        <p:sp>
          <p:nvSpPr>
            <p:cNvPr id="142396" name="Oval 29"/>
            <p:cNvSpPr>
              <a:spLocks noChangeArrowheads="1"/>
            </p:cNvSpPr>
            <p:nvPr/>
          </p:nvSpPr>
          <p:spPr bwMode="auto">
            <a:xfrm>
              <a:off x="4752" y="1728"/>
              <a:ext cx="96" cy="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2397" name="Oval 30"/>
            <p:cNvSpPr>
              <a:spLocks noChangeArrowheads="1"/>
            </p:cNvSpPr>
            <p:nvPr/>
          </p:nvSpPr>
          <p:spPr bwMode="auto">
            <a:xfrm>
              <a:off x="3936" y="2064"/>
              <a:ext cx="96" cy="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2398" name="Oval 31"/>
            <p:cNvSpPr>
              <a:spLocks noChangeArrowheads="1"/>
            </p:cNvSpPr>
            <p:nvPr/>
          </p:nvSpPr>
          <p:spPr bwMode="auto">
            <a:xfrm>
              <a:off x="3504" y="1680"/>
              <a:ext cx="96" cy="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2399" name="Oval 32"/>
            <p:cNvSpPr>
              <a:spLocks noChangeArrowheads="1"/>
            </p:cNvSpPr>
            <p:nvPr/>
          </p:nvSpPr>
          <p:spPr bwMode="auto">
            <a:xfrm>
              <a:off x="4800" y="1968"/>
              <a:ext cx="96" cy="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2400" name="Oval 33"/>
            <p:cNvSpPr>
              <a:spLocks noChangeArrowheads="1"/>
            </p:cNvSpPr>
            <p:nvPr/>
          </p:nvSpPr>
          <p:spPr bwMode="auto">
            <a:xfrm>
              <a:off x="4224" y="1680"/>
              <a:ext cx="96" cy="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2401" name="Oval 34"/>
            <p:cNvSpPr>
              <a:spLocks noChangeArrowheads="1"/>
            </p:cNvSpPr>
            <p:nvPr/>
          </p:nvSpPr>
          <p:spPr bwMode="auto">
            <a:xfrm>
              <a:off x="4608" y="1536"/>
              <a:ext cx="96" cy="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80270" name="Group 46"/>
          <p:cNvGrpSpPr>
            <a:grpSpLocks/>
          </p:cNvGrpSpPr>
          <p:nvPr/>
        </p:nvGrpSpPr>
        <p:grpSpPr bwMode="auto">
          <a:xfrm>
            <a:off x="4343400" y="2514600"/>
            <a:ext cx="1447800" cy="336550"/>
            <a:chOff x="2736" y="1728"/>
            <a:chExt cx="912" cy="212"/>
          </a:xfrm>
        </p:grpSpPr>
        <p:grpSp>
          <p:nvGrpSpPr>
            <p:cNvPr id="142379" name="Group 44"/>
            <p:cNvGrpSpPr>
              <a:grpSpLocks/>
            </p:cNvGrpSpPr>
            <p:nvPr/>
          </p:nvGrpSpPr>
          <p:grpSpPr bwMode="auto">
            <a:xfrm>
              <a:off x="3120" y="1776"/>
              <a:ext cx="528" cy="144"/>
              <a:chOff x="2448" y="3072"/>
              <a:chExt cx="528" cy="144"/>
            </a:xfrm>
          </p:grpSpPr>
          <p:sp>
            <p:nvSpPr>
              <p:cNvPr id="142381" name="Line 36"/>
              <p:cNvSpPr>
                <a:spLocks noChangeShapeType="1"/>
              </p:cNvSpPr>
              <p:nvPr/>
            </p:nvSpPr>
            <p:spPr bwMode="auto">
              <a:xfrm flipV="1">
                <a:off x="2448" y="307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382" name="Line 37"/>
              <p:cNvSpPr>
                <a:spLocks noChangeShapeType="1"/>
              </p:cNvSpPr>
              <p:nvPr/>
            </p:nvSpPr>
            <p:spPr bwMode="auto">
              <a:xfrm>
                <a:off x="2544" y="3072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383" name="Line 38"/>
              <p:cNvSpPr>
                <a:spLocks noChangeShapeType="1"/>
              </p:cNvSpPr>
              <p:nvPr/>
            </p:nvSpPr>
            <p:spPr bwMode="auto">
              <a:xfrm flipV="1">
                <a:off x="2592" y="3072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384" name="Line 39"/>
              <p:cNvSpPr>
                <a:spLocks noChangeShapeType="1"/>
              </p:cNvSpPr>
              <p:nvPr/>
            </p:nvSpPr>
            <p:spPr bwMode="auto">
              <a:xfrm>
                <a:off x="2640" y="3072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385" name="Line 40"/>
              <p:cNvSpPr>
                <a:spLocks noChangeShapeType="1"/>
              </p:cNvSpPr>
              <p:nvPr/>
            </p:nvSpPr>
            <p:spPr bwMode="auto">
              <a:xfrm flipV="1">
                <a:off x="2688" y="3072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386" name="Line 41"/>
              <p:cNvSpPr>
                <a:spLocks noChangeShapeType="1"/>
              </p:cNvSpPr>
              <p:nvPr/>
            </p:nvSpPr>
            <p:spPr bwMode="auto">
              <a:xfrm>
                <a:off x="2736" y="3072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387" name="Line 42"/>
              <p:cNvSpPr>
                <a:spLocks noChangeShapeType="1"/>
              </p:cNvSpPr>
              <p:nvPr/>
            </p:nvSpPr>
            <p:spPr bwMode="auto">
              <a:xfrm flipV="1">
                <a:off x="2784" y="3120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388" name="Line 43"/>
              <p:cNvSpPr>
                <a:spLocks noChangeShapeType="1"/>
              </p:cNvSpPr>
              <p:nvPr/>
            </p:nvSpPr>
            <p:spPr bwMode="auto">
              <a:xfrm>
                <a:off x="2832" y="312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42380" name="Rectangle 45"/>
            <p:cNvSpPr>
              <a:spLocks noChangeArrowheads="1"/>
            </p:cNvSpPr>
            <p:nvPr/>
          </p:nvSpPr>
          <p:spPr bwMode="auto">
            <a:xfrm>
              <a:off x="2736" y="1728"/>
              <a:ext cx="4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chemeClr val="bg1"/>
                  </a:solidFill>
                  <a:latin typeface="Arial" charset="0"/>
                  <a:cs typeface="Arial" charset="0"/>
                </a:rPr>
                <a:t>(E, B)</a:t>
              </a:r>
            </a:p>
          </p:txBody>
        </p:sp>
      </p:grpSp>
      <p:grpSp>
        <p:nvGrpSpPr>
          <p:cNvPr id="180292" name="Group 68"/>
          <p:cNvGrpSpPr>
            <a:grpSpLocks/>
          </p:cNvGrpSpPr>
          <p:nvPr/>
        </p:nvGrpSpPr>
        <p:grpSpPr bwMode="auto">
          <a:xfrm>
            <a:off x="3886200" y="3886200"/>
            <a:ext cx="3805238" cy="336550"/>
            <a:chOff x="2448" y="2448"/>
            <a:chExt cx="2397" cy="212"/>
          </a:xfrm>
        </p:grpSpPr>
        <p:sp>
          <p:nvSpPr>
            <p:cNvPr id="142373" name="Rectangle 47"/>
            <p:cNvSpPr>
              <a:spLocks noChangeArrowheads="1"/>
            </p:cNvSpPr>
            <p:nvPr/>
          </p:nvSpPr>
          <p:spPr bwMode="auto">
            <a:xfrm>
              <a:off x="2448" y="2448"/>
              <a:ext cx="239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m d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x/dt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+ (m/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t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) dx/dt + e (E + v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B) = 0</a:t>
              </a:r>
              <a:endParaRPr lang="fr-FR" sz="1600" i="1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374" name="Line 48"/>
            <p:cNvSpPr>
              <a:spLocks noChangeShapeType="1"/>
            </p:cNvSpPr>
            <p:nvPr/>
          </p:nvSpPr>
          <p:spPr bwMode="auto">
            <a:xfrm>
              <a:off x="4080" y="244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375" name="Line 49"/>
            <p:cNvSpPr>
              <a:spLocks noChangeShapeType="1"/>
            </p:cNvSpPr>
            <p:nvPr/>
          </p:nvSpPr>
          <p:spPr bwMode="auto">
            <a:xfrm>
              <a:off x="4272" y="244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376" name="Line 50"/>
            <p:cNvSpPr>
              <a:spLocks noChangeShapeType="1"/>
            </p:cNvSpPr>
            <p:nvPr/>
          </p:nvSpPr>
          <p:spPr bwMode="auto">
            <a:xfrm>
              <a:off x="4416" y="244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377" name="Line 51"/>
            <p:cNvSpPr>
              <a:spLocks noChangeShapeType="1"/>
            </p:cNvSpPr>
            <p:nvPr/>
          </p:nvSpPr>
          <p:spPr bwMode="auto">
            <a:xfrm>
              <a:off x="2736" y="244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378" name="Line 52"/>
            <p:cNvSpPr>
              <a:spLocks noChangeShapeType="1"/>
            </p:cNvSpPr>
            <p:nvPr/>
          </p:nvSpPr>
          <p:spPr bwMode="auto">
            <a:xfrm>
              <a:off x="3552" y="244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80295" name="Group 71"/>
          <p:cNvGrpSpPr>
            <a:grpSpLocks/>
          </p:cNvGrpSpPr>
          <p:nvPr/>
        </p:nvGrpSpPr>
        <p:grpSpPr bwMode="auto">
          <a:xfrm>
            <a:off x="6781800" y="3581400"/>
            <a:ext cx="2127250" cy="685800"/>
            <a:chOff x="4272" y="2256"/>
            <a:chExt cx="1340" cy="432"/>
          </a:xfrm>
        </p:grpSpPr>
        <p:sp>
          <p:nvSpPr>
            <p:cNvPr id="142370" name="Line 54"/>
            <p:cNvSpPr>
              <a:spLocks noChangeShapeType="1"/>
            </p:cNvSpPr>
            <p:nvPr/>
          </p:nvSpPr>
          <p:spPr bwMode="auto">
            <a:xfrm flipV="1">
              <a:off x="4272" y="2448"/>
              <a:ext cx="336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371" name="Line 55"/>
            <p:cNvSpPr>
              <a:spLocks noChangeShapeType="1"/>
            </p:cNvSpPr>
            <p:nvPr/>
          </p:nvSpPr>
          <p:spPr bwMode="auto">
            <a:xfrm flipH="1" flipV="1">
              <a:off x="4272" y="2400"/>
              <a:ext cx="288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372" name="Rectangle 56"/>
            <p:cNvSpPr>
              <a:spLocks noChangeArrowheads="1"/>
            </p:cNvSpPr>
            <p:nvPr/>
          </p:nvSpPr>
          <p:spPr bwMode="auto">
            <a:xfrm>
              <a:off x="4416" y="2256"/>
              <a:ext cx="11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négligé (v «faible»)</a:t>
              </a:r>
            </a:p>
          </p:txBody>
        </p:sp>
      </p:grpSp>
      <p:grpSp>
        <p:nvGrpSpPr>
          <p:cNvPr id="180296" name="Group 72"/>
          <p:cNvGrpSpPr>
            <a:grpSpLocks/>
          </p:cNvGrpSpPr>
          <p:nvPr/>
        </p:nvGrpSpPr>
        <p:grpSpPr bwMode="auto">
          <a:xfrm>
            <a:off x="2895600" y="4648200"/>
            <a:ext cx="6019800" cy="336550"/>
            <a:chOff x="1824" y="2928"/>
            <a:chExt cx="3792" cy="212"/>
          </a:xfrm>
        </p:grpSpPr>
        <p:sp>
          <p:nvSpPr>
            <p:cNvPr id="142363" name="Rectangle 58"/>
            <p:cNvSpPr>
              <a:spLocks noChangeArrowheads="1"/>
            </p:cNvSpPr>
            <p:nvPr/>
          </p:nvSpPr>
          <p:spPr bwMode="auto">
            <a:xfrm>
              <a:off x="1824" y="2928"/>
              <a:ext cx="3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E = E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0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e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i</a:t>
              </a:r>
              <a:r>
                <a:rPr lang="fr-FR" sz="1600" i="1" baseline="30000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w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t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 x = x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0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 e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i</a:t>
              </a:r>
              <a:r>
                <a:rPr lang="fr-FR" sz="1600" i="1" baseline="30000">
                  <a:solidFill>
                    <a:srgbClr val="FFFFFF"/>
                  </a:solidFill>
                  <a:latin typeface="Symbol" pitchFamily="18" charset="2"/>
                  <a:cs typeface="Arial" charset="0"/>
                  <a:sym typeface="Symbol" pitchFamily="18" charset="2"/>
                </a:rPr>
                <a:t>w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t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   avec   x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0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 = (e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  <a:sym typeface="Symbol" pitchFamily="18" charset="2"/>
                </a:rPr>
                <a:t>t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/m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  <a:sym typeface="Symbol" pitchFamily="18" charset="2"/>
                </a:rPr>
                <a:t>w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) (1/(i+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  <a:sym typeface="Symbol" pitchFamily="18" charset="2"/>
                </a:rPr>
                <a:t>wt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)) E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0</a:t>
              </a:r>
              <a:endPara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364" name="Line 59"/>
            <p:cNvSpPr>
              <a:spLocks noChangeShapeType="1"/>
            </p:cNvSpPr>
            <p:nvPr/>
          </p:nvSpPr>
          <p:spPr bwMode="auto">
            <a:xfrm>
              <a:off x="1872" y="2928"/>
              <a:ext cx="145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365" name="Line 60"/>
            <p:cNvSpPr>
              <a:spLocks noChangeShapeType="1"/>
            </p:cNvSpPr>
            <p:nvPr/>
          </p:nvSpPr>
          <p:spPr bwMode="auto">
            <a:xfrm>
              <a:off x="2114" y="2928"/>
              <a:ext cx="145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366" name="Line 61"/>
            <p:cNvSpPr>
              <a:spLocks noChangeShapeType="1"/>
            </p:cNvSpPr>
            <p:nvPr/>
          </p:nvSpPr>
          <p:spPr bwMode="auto">
            <a:xfrm>
              <a:off x="2645" y="2928"/>
              <a:ext cx="145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367" name="Line 62"/>
            <p:cNvSpPr>
              <a:spLocks noChangeShapeType="1"/>
            </p:cNvSpPr>
            <p:nvPr/>
          </p:nvSpPr>
          <p:spPr bwMode="auto">
            <a:xfrm>
              <a:off x="2838" y="2928"/>
              <a:ext cx="145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368" name="Line 63"/>
            <p:cNvSpPr>
              <a:spLocks noChangeShapeType="1"/>
            </p:cNvSpPr>
            <p:nvPr/>
          </p:nvSpPr>
          <p:spPr bwMode="auto">
            <a:xfrm>
              <a:off x="3648" y="2928"/>
              <a:ext cx="145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369" name="Line 64"/>
            <p:cNvSpPr>
              <a:spLocks noChangeShapeType="1"/>
            </p:cNvSpPr>
            <p:nvPr/>
          </p:nvSpPr>
          <p:spPr bwMode="auto">
            <a:xfrm>
              <a:off x="4944" y="2928"/>
              <a:ext cx="145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80290" name="Rectangle 66"/>
          <p:cNvSpPr>
            <a:spLocks noChangeArrowheads="1"/>
          </p:cNvSpPr>
          <p:nvPr/>
        </p:nvSpPr>
        <p:spPr bwMode="auto">
          <a:xfrm>
            <a:off x="4267200" y="4953000"/>
            <a:ext cx="3448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</a:rPr>
              <a:t>Densité de courant dans le matériau</a:t>
            </a:r>
          </a:p>
        </p:txBody>
      </p:sp>
      <p:sp>
        <p:nvSpPr>
          <p:cNvPr id="180291" name="Rectangle 67"/>
          <p:cNvSpPr>
            <a:spLocks noChangeArrowheads="1"/>
          </p:cNvSpPr>
          <p:nvPr/>
        </p:nvSpPr>
        <p:spPr bwMode="auto">
          <a:xfrm>
            <a:off x="5029200" y="3505200"/>
            <a:ext cx="1763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</a:rPr>
              <a:t>Equation de base</a:t>
            </a:r>
          </a:p>
        </p:txBody>
      </p:sp>
      <p:sp>
        <p:nvSpPr>
          <p:cNvPr id="180293" name="Rectangle 69"/>
          <p:cNvSpPr>
            <a:spLocks noChangeArrowheads="1"/>
          </p:cNvSpPr>
          <p:nvPr/>
        </p:nvSpPr>
        <p:spPr bwMode="auto">
          <a:xfrm>
            <a:off x="4953000" y="4267200"/>
            <a:ext cx="2022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</a:rPr>
              <a:t>Solution stationnaire</a:t>
            </a:r>
          </a:p>
        </p:txBody>
      </p:sp>
      <p:grpSp>
        <p:nvGrpSpPr>
          <p:cNvPr id="180302" name="Group 78"/>
          <p:cNvGrpSpPr>
            <a:grpSpLocks/>
          </p:cNvGrpSpPr>
          <p:nvPr/>
        </p:nvGrpSpPr>
        <p:grpSpPr bwMode="auto">
          <a:xfrm>
            <a:off x="3276600" y="5254625"/>
            <a:ext cx="5257800" cy="336550"/>
            <a:chOff x="2064" y="3310"/>
            <a:chExt cx="3312" cy="212"/>
          </a:xfrm>
        </p:grpSpPr>
        <p:sp>
          <p:nvSpPr>
            <p:cNvPr id="142357" name="Rectangle 70"/>
            <p:cNvSpPr>
              <a:spLocks noChangeArrowheads="1"/>
            </p:cNvSpPr>
            <p:nvPr/>
          </p:nvSpPr>
          <p:spPr bwMode="auto">
            <a:xfrm>
              <a:off x="2064" y="3310"/>
              <a:ext cx="33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J = - ne dx/dt = J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0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e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i</a:t>
              </a:r>
              <a:r>
                <a:rPr lang="fr-FR" sz="1600" i="1" baseline="30000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wt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  avec   J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0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= (ne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t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/m) (1/(1-i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wt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))E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142358" name="Line 73"/>
            <p:cNvSpPr>
              <a:spLocks noChangeShapeType="1"/>
            </p:cNvSpPr>
            <p:nvPr/>
          </p:nvSpPr>
          <p:spPr bwMode="auto">
            <a:xfrm>
              <a:off x="2112" y="331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359" name="Line 74"/>
            <p:cNvSpPr>
              <a:spLocks noChangeShapeType="1"/>
            </p:cNvSpPr>
            <p:nvPr/>
          </p:nvSpPr>
          <p:spPr bwMode="auto">
            <a:xfrm>
              <a:off x="2640" y="331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360" name="Line 75"/>
            <p:cNvSpPr>
              <a:spLocks noChangeShapeType="1"/>
            </p:cNvSpPr>
            <p:nvPr/>
          </p:nvSpPr>
          <p:spPr bwMode="auto">
            <a:xfrm>
              <a:off x="3024" y="331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361" name="Line 76"/>
            <p:cNvSpPr>
              <a:spLocks noChangeShapeType="1"/>
            </p:cNvSpPr>
            <p:nvPr/>
          </p:nvSpPr>
          <p:spPr bwMode="auto">
            <a:xfrm>
              <a:off x="3792" y="331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362" name="Line 77"/>
            <p:cNvSpPr>
              <a:spLocks noChangeShapeType="1"/>
            </p:cNvSpPr>
            <p:nvPr/>
          </p:nvSpPr>
          <p:spPr bwMode="auto">
            <a:xfrm>
              <a:off x="5136" y="331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80307" name="Group 83"/>
          <p:cNvGrpSpPr>
            <a:grpSpLocks/>
          </p:cNvGrpSpPr>
          <p:nvPr/>
        </p:nvGrpSpPr>
        <p:grpSpPr bwMode="auto">
          <a:xfrm>
            <a:off x="4419600" y="5638800"/>
            <a:ext cx="3124200" cy="412750"/>
            <a:chOff x="2784" y="3552"/>
            <a:chExt cx="1968" cy="260"/>
          </a:xfrm>
        </p:grpSpPr>
        <p:sp>
          <p:nvSpPr>
            <p:cNvPr id="142353" name="Rectangle 79"/>
            <p:cNvSpPr>
              <a:spLocks noChangeArrowheads="1"/>
            </p:cNvSpPr>
            <p:nvPr/>
          </p:nvSpPr>
          <p:spPr bwMode="auto">
            <a:xfrm>
              <a:off x="2832" y="3600"/>
              <a:ext cx="19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J = 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s</a:t>
              </a:r>
              <a:r>
                <a:rPr lang="fr-FR" sz="1600" i="1" baseline="-25000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w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E   avec   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s</a:t>
              </a:r>
              <a:r>
                <a:rPr lang="fr-FR" sz="1600" i="1" baseline="-25000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w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= 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s 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/ (1-i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wt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42354" name="Line 80"/>
            <p:cNvSpPr>
              <a:spLocks noChangeShapeType="1"/>
            </p:cNvSpPr>
            <p:nvPr/>
          </p:nvSpPr>
          <p:spPr bwMode="auto">
            <a:xfrm>
              <a:off x="2880" y="360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355" name="Line 81"/>
            <p:cNvSpPr>
              <a:spLocks noChangeShapeType="1"/>
            </p:cNvSpPr>
            <p:nvPr/>
          </p:nvSpPr>
          <p:spPr bwMode="auto">
            <a:xfrm>
              <a:off x="3264" y="360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356" name="Rectangle 82"/>
            <p:cNvSpPr>
              <a:spLocks noChangeArrowheads="1"/>
            </p:cNvSpPr>
            <p:nvPr/>
          </p:nvSpPr>
          <p:spPr bwMode="auto">
            <a:xfrm>
              <a:off x="2784" y="3552"/>
              <a:ext cx="1968" cy="24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90" grpId="0" autoUpdateAnimBg="0"/>
      <p:bldP spid="180291" grpId="0" autoUpdateAnimBg="0"/>
      <p:bldP spid="180293" grpId="0" autoUpdateAnimBg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3284538" y="457200"/>
            <a:ext cx="4159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MODELE DE DRUDE</a:t>
            </a:r>
          </a:p>
        </p:txBody>
      </p:sp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43365" name="Group 5"/>
          <p:cNvGrpSpPr>
            <a:grpSpLocks/>
          </p:cNvGrpSpPr>
          <p:nvPr/>
        </p:nvGrpSpPr>
        <p:grpSpPr bwMode="auto">
          <a:xfrm>
            <a:off x="0" y="2133600"/>
            <a:ext cx="2514600" cy="2667000"/>
            <a:chOff x="0" y="1344"/>
            <a:chExt cx="1584" cy="1680"/>
          </a:xfrm>
        </p:grpSpPr>
        <p:sp>
          <p:nvSpPr>
            <p:cNvPr id="143408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00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LE GAZ D’ELECTRONS</a:t>
              </a:r>
            </a:p>
          </p:txBody>
        </p:sp>
        <p:sp>
          <p:nvSpPr>
            <p:cNvPr id="143409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LES COLLISIONS</a:t>
              </a:r>
            </a:p>
          </p:txBody>
        </p:sp>
        <p:sp>
          <p:nvSpPr>
            <p:cNvPr id="143410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96"/>
              <a:ext cx="12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ELECTRIQUE</a:t>
              </a:r>
            </a:p>
          </p:txBody>
        </p:sp>
        <p:sp>
          <p:nvSpPr>
            <p:cNvPr id="143411" name="Text Box 9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43412" name="Text Box 10"/>
            <p:cNvSpPr txBox="1">
              <a:spLocks noChangeArrowheads="1"/>
            </p:cNvSpPr>
            <p:nvPr/>
          </p:nvSpPr>
          <p:spPr bwMode="auto">
            <a:xfrm>
              <a:off x="0" y="2112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43413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THERMIQUE</a:t>
              </a:r>
            </a:p>
          </p:txBody>
        </p:sp>
        <p:sp>
          <p:nvSpPr>
            <p:cNvPr id="143414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INTERACTION AVEC UN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RAYONNEMENT ELECTROMAGNETIQUE</a:t>
              </a:r>
            </a:p>
          </p:txBody>
        </p:sp>
      </p:grpSp>
      <p:sp>
        <p:nvSpPr>
          <p:cNvPr id="143366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8175"/>
            <a:ext cx="2743200" cy="381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INTERACTION AVEC UN</a:t>
            </a:r>
            <a:br>
              <a:rPr lang="fr-FR" sz="1000" i="1" smtClean="0">
                <a:solidFill>
                  <a:schemeClr val="tx1"/>
                </a:solidFill>
              </a:rPr>
            </a:br>
            <a:r>
              <a:rPr lang="fr-FR" sz="1000" i="1" smtClean="0">
                <a:solidFill>
                  <a:schemeClr val="tx1"/>
                </a:solidFill>
              </a:rPr>
              <a:t>RAYONNEMENT ELECTROMAGNETIQUE</a:t>
            </a:r>
            <a:endParaRPr lang="fr-FR" smtClean="0"/>
          </a:p>
        </p:txBody>
      </p:sp>
      <p:sp>
        <p:nvSpPr>
          <p:cNvPr id="186427" name="Rectangle 59"/>
          <p:cNvSpPr>
            <a:spLocks noChangeArrowheads="1"/>
          </p:cNvSpPr>
          <p:nvPr/>
        </p:nvSpPr>
        <p:spPr bwMode="auto">
          <a:xfrm>
            <a:off x="3124200" y="2590800"/>
            <a:ext cx="553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</a:rPr>
              <a:t>Équations de Maxwell (unités SI, pas de densité de charge)</a:t>
            </a:r>
          </a:p>
        </p:txBody>
      </p:sp>
      <p:grpSp>
        <p:nvGrpSpPr>
          <p:cNvPr id="186454" name="Group 86"/>
          <p:cNvGrpSpPr>
            <a:grpSpLocks/>
          </p:cNvGrpSpPr>
          <p:nvPr/>
        </p:nvGrpSpPr>
        <p:grpSpPr bwMode="auto">
          <a:xfrm>
            <a:off x="2590800" y="2895600"/>
            <a:ext cx="6380163" cy="533400"/>
            <a:chOff x="1632" y="1248"/>
            <a:chExt cx="4019" cy="336"/>
          </a:xfrm>
        </p:grpSpPr>
        <p:sp>
          <p:nvSpPr>
            <p:cNvPr id="143395" name="Rectangle 73"/>
            <p:cNvSpPr>
              <a:spLocks noChangeArrowheads="1"/>
            </p:cNvSpPr>
            <p:nvPr/>
          </p:nvSpPr>
          <p:spPr bwMode="auto">
            <a:xfrm>
              <a:off x="1632" y="1248"/>
              <a:ext cx="154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Maxwell – Gauss : div(E) = 0</a:t>
              </a:r>
            </a:p>
          </p:txBody>
        </p:sp>
        <p:sp>
          <p:nvSpPr>
            <p:cNvPr id="143396" name="Rectangle 74"/>
            <p:cNvSpPr>
              <a:spLocks noChangeArrowheads="1"/>
            </p:cNvSpPr>
            <p:nvPr/>
          </p:nvSpPr>
          <p:spPr bwMode="auto">
            <a:xfrm>
              <a:off x="3840" y="1248"/>
              <a:ext cx="136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Biot et Savart : div(B) = 0</a:t>
              </a:r>
            </a:p>
          </p:txBody>
        </p:sp>
        <p:sp>
          <p:nvSpPr>
            <p:cNvPr id="143397" name="Rectangle 75"/>
            <p:cNvSpPr>
              <a:spLocks noChangeArrowheads="1"/>
            </p:cNvSpPr>
            <p:nvPr/>
          </p:nvSpPr>
          <p:spPr bwMode="auto">
            <a:xfrm>
              <a:off x="3840" y="1392"/>
              <a:ext cx="181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Maxwell - Faraday : rot(E) = -</a:t>
              </a:r>
              <a:r>
                <a:rPr lang="fr-FR" sz="1400" i="1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B/t</a:t>
              </a:r>
            </a:p>
          </p:txBody>
        </p:sp>
        <p:sp>
          <p:nvSpPr>
            <p:cNvPr id="143398" name="Rectangle 76"/>
            <p:cNvSpPr>
              <a:spLocks noChangeArrowheads="1"/>
            </p:cNvSpPr>
            <p:nvPr/>
          </p:nvSpPr>
          <p:spPr bwMode="auto">
            <a:xfrm>
              <a:off x="1632" y="1392"/>
              <a:ext cx="223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Maxwell - Ampère : rot(B) = </a:t>
              </a:r>
              <a:r>
                <a:rPr lang="fr-FR" sz="14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m</a:t>
              </a:r>
              <a:r>
                <a:rPr lang="fr-FR" sz="14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0</a:t>
              </a:r>
              <a:r>
                <a:rPr lang="fr-FR" sz="14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J + </a:t>
              </a:r>
              <a:r>
                <a:rPr lang="fr-FR" sz="14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e</a:t>
              </a:r>
              <a:r>
                <a:rPr lang="fr-FR" sz="14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0</a:t>
              </a:r>
              <a:r>
                <a:rPr lang="fr-FR" sz="14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m</a:t>
              </a:r>
              <a:r>
                <a:rPr lang="fr-FR" sz="14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0</a:t>
              </a:r>
              <a:r>
                <a:rPr lang="fr-FR" sz="1400" i="1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E/t</a:t>
              </a:r>
            </a:p>
          </p:txBody>
        </p:sp>
        <p:sp>
          <p:nvSpPr>
            <p:cNvPr id="143399" name="Line 77"/>
            <p:cNvSpPr>
              <a:spLocks noChangeShapeType="1"/>
            </p:cNvSpPr>
            <p:nvPr/>
          </p:nvSpPr>
          <p:spPr bwMode="auto">
            <a:xfrm>
              <a:off x="2814" y="1260"/>
              <a:ext cx="9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400" name="Line 78"/>
            <p:cNvSpPr>
              <a:spLocks noChangeShapeType="1"/>
            </p:cNvSpPr>
            <p:nvPr/>
          </p:nvSpPr>
          <p:spPr bwMode="auto">
            <a:xfrm>
              <a:off x="4839" y="1265"/>
              <a:ext cx="9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401" name="Line 79"/>
            <p:cNvSpPr>
              <a:spLocks noChangeShapeType="1"/>
            </p:cNvSpPr>
            <p:nvPr/>
          </p:nvSpPr>
          <p:spPr bwMode="auto">
            <a:xfrm>
              <a:off x="2837" y="1420"/>
              <a:ext cx="9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402" name="Line 80"/>
            <p:cNvSpPr>
              <a:spLocks noChangeShapeType="1"/>
            </p:cNvSpPr>
            <p:nvPr/>
          </p:nvSpPr>
          <p:spPr bwMode="auto">
            <a:xfrm>
              <a:off x="3175" y="1411"/>
              <a:ext cx="9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403" name="Line 81"/>
            <p:cNvSpPr>
              <a:spLocks noChangeShapeType="1"/>
            </p:cNvSpPr>
            <p:nvPr/>
          </p:nvSpPr>
          <p:spPr bwMode="auto">
            <a:xfrm>
              <a:off x="3627" y="1392"/>
              <a:ext cx="9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404" name="Line 82"/>
            <p:cNvSpPr>
              <a:spLocks noChangeShapeType="1"/>
            </p:cNvSpPr>
            <p:nvPr/>
          </p:nvSpPr>
          <p:spPr bwMode="auto">
            <a:xfrm>
              <a:off x="5067" y="1392"/>
              <a:ext cx="9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405" name="Line 83"/>
            <p:cNvSpPr>
              <a:spLocks noChangeShapeType="1"/>
            </p:cNvSpPr>
            <p:nvPr/>
          </p:nvSpPr>
          <p:spPr bwMode="auto">
            <a:xfrm>
              <a:off x="5388" y="1393"/>
              <a:ext cx="9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406" name="Line 84"/>
            <p:cNvSpPr>
              <a:spLocks noChangeShapeType="1"/>
            </p:cNvSpPr>
            <p:nvPr/>
          </p:nvSpPr>
          <p:spPr bwMode="auto">
            <a:xfrm>
              <a:off x="2700" y="1411"/>
              <a:ext cx="9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407" name="Line 85"/>
            <p:cNvSpPr>
              <a:spLocks noChangeShapeType="1"/>
            </p:cNvSpPr>
            <p:nvPr/>
          </p:nvSpPr>
          <p:spPr bwMode="auto">
            <a:xfrm>
              <a:off x="4922" y="1411"/>
              <a:ext cx="9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86456" name="Rectangle 88"/>
          <p:cNvSpPr>
            <a:spLocks noChangeArrowheads="1"/>
          </p:cNvSpPr>
          <p:nvPr/>
        </p:nvSpPr>
        <p:spPr bwMode="auto">
          <a:xfrm>
            <a:off x="2590800" y="1600200"/>
            <a:ext cx="59832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l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: longueur d’onde du rayonnement (visible entre 10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-7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et 10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-6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m)</a:t>
            </a:r>
          </a:p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l = v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t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: libre parcours moyen des électrons (de l’ordre de 10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-8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m)</a:t>
            </a:r>
          </a:p>
        </p:txBody>
      </p:sp>
      <p:grpSp>
        <p:nvGrpSpPr>
          <p:cNvPr id="186458" name="Group 90"/>
          <p:cNvGrpSpPr>
            <a:grpSpLocks/>
          </p:cNvGrpSpPr>
          <p:nvPr/>
        </p:nvGrpSpPr>
        <p:grpSpPr bwMode="auto">
          <a:xfrm>
            <a:off x="5715000" y="2209800"/>
            <a:ext cx="1066800" cy="381000"/>
            <a:chOff x="3600" y="1392"/>
            <a:chExt cx="672" cy="240"/>
          </a:xfrm>
        </p:grpSpPr>
        <p:sp>
          <p:nvSpPr>
            <p:cNvPr id="143393" name="AutoShape 87"/>
            <p:cNvSpPr>
              <a:spLocks noChangeArrowheads="1"/>
            </p:cNvSpPr>
            <p:nvPr/>
          </p:nvSpPr>
          <p:spPr bwMode="auto">
            <a:xfrm>
              <a:off x="3600" y="1392"/>
              <a:ext cx="144" cy="24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394" name="Rectangle 89"/>
            <p:cNvSpPr>
              <a:spLocks noChangeArrowheads="1"/>
            </p:cNvSpPr>
            <p:nvPr/>
          </p:nvSpPr>
          <p:spPr bwMode="auto">
            <a:xfrm>
              <a:off x="3792" y="139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l &gt;&gt;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l</a:t>
              </a:r>
              <a:endPara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endParaRPr>
            </a:p>
          </p:txBody>
        </p:sp>
      </p:grpSp>
      <p:grpSp>
        <p:nvGrpSpPr>
          <p:cNvPr id="186482" name="Group 114"/>
          <p:cNvGrpSpPr>
            <a:grpSpLocks/>
          </p:cNvGrpSpPr>
          <p:nvPr/>
        </p:nvGrpSpPr>
        <p:grpSpPr bwMode="auto">
          <a:xfrm>
            <a:off x="5715000" y="3429000"/>
            <a:ext cx="2217738" cy="381000"/>
            <a:chOff x="3600" y="2160"/>
            <a:chExt cx="1397" cy="240"/>
          </a:xfrm>
        </p:grpSpPr>
        <p:sp>
          <p:nvSpPr>
            <p:cNvPr id="143391" name="AutoShape 92"/>
            <p:cNvSpPr>
              <a:spLocks noChangeArrowheads="1"/>
            </p:cNvSpPr>
            <p:nvPr/>
          </p:nvSpPr>
          <p:spPr bwMode="auto">
            <a:xfrm>
              <a:off x="3600" y="2160"/>
              <a:ext cx="144" cy="24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392" name="Rectangle 94"/>
            <p:cNvSpPr>
              <a:spLocks noChangeArrowheads="1"/>
            </p:cNvSpPr>
            <p:nvPr/>
          </p:nvSpPr>
          <p:spPr bwMode="auto">
            <a:xfrm>
              <a:off x="3744" y="2160"/>
              <a:ext cx="125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solution stationnaire</a:t>
              </a:r>
            </a:p>
          </p:txBody>
        </p:sp>
      </p:grpSp>
      <p:grpSp>
        <p:nvGrpSpPr>
          <p:cNvPr id="186468" name="Group 100"/>
          <p:cNvGrpSpPr>
            <a:grpSpLocks/>
          </p:cNvGrpSpPr>
          <p:nvPr/>
        </p:nvGrpSpPr>
        <p:grpSpPr bwMode="auto">
          <a:xfrm>
            <a:off x="3200400" y="3886200"/>
            <a:ext cx="5148263" cy="336550"/>
            <a:chOff x="1824" y="2638"/>
            <a:chExt cx="3243" cy="212"/>
          </a:xfrm>
        </p:grpSpPr>
        <p:sp>
          <p:nvSpPr>
            <p:cNvPr id="143386" name="Rectangle 95"/>
            <p:cNvSpPr>
              <a:spLocks noChangeArrowheads="1"/>
            </p:cNvSpPr>
            <p:nvPr/>
          </p:nvSpPr>
          <p:spPr bwMode="auto">
            <a:xfrm>
              <a:off x="1824" y="2638"/>
              <a:ext cx="32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div(grad(E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0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)) = - 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e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w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/c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E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0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  avec   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e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= 1 – 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s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/(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we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0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(i+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wt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))</a:t>
              </a:r>
            </a:p>
          </p:txBody>
        </p:sp>
        <p:sp>
          <p:nvSpPr>
            <p:cNvPr id="143387" name="Line 96"/>
            <p:cNvSpPr>
              <a:spLocks noChangeShapeType="1"/>
            </p:cNvSpPr>
            <p:nvPr/>
          </p:nvSpPr>
          <p:spPr bwMode="auto">
            <a:xfrm>
              <a:off x="2400" y="264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388" name="Line 97"/>
            <p:cNvSpPr>
              <a:spLocks noChangeShapeType="1"/>
            </p:cNvSpPr>
            <p:nvPr/>
          </p:nvSpPr>
          <p:spPr bwMode="auto">
            <a:xfrm>
              <a:off x="1920" y="264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389" name="Line 98"/>
            <p:cNvSpPr>
              <a:spLocks noChangeShapeType="1"/>
            </p:cNvSpPr>
            <p:nvPr/>
          </p:nvSpPr>
          <p:spPr bwMode="auto">
            <a:xfrm>
              <a:off x="3264" y="264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390" name="Line 99"/>
            <p:cNvSpPr>
              <a:spLocks noChangeShapeType="1"/>
            </p:cNvSpPr>
            <p:nvPr/>
          </p:nvSpPr>
          <p:spPr bwMode="auto">
            <a:xfrm>
              <a:off x="2112" y="2832"/>
              <a:ext cx="19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86469" name="Rectangle 101"/>
          <p:cNvSpPr>
            <a:spLocks noChangeArrowheads="1"/>
          </p:cNvSpPr>
          <p:nvPr/>
        </p:nvSpPr>
        <p:spPr bwMode="auto">
          <a:xfrm>
            <a:off x="2667000" y="4267200"/>
            <a:ext cx="54879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w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: pulsation du rayonnement (visible de l’ordre de 10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16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s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-1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</a:p>
          <a:p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t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: temps de relaxation des électrons (de l’ordre de 10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-14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s)</a:t>
            </a:r>
          </a:p>
        </p:txBody>
      </p:sp>
      <p:grpSp>
        <p:nvGrpSpPr>
          <p:cNvPr id="186470" name="Group 102"/>
          <p:cNvGrpSpPr>
            <a:grpSpLocks/>
          </p:cNvGrpSpPr>
          <p:nvPr/>
        </p:nvGrpSpPr>
        <p:grpSpPr bwMode="auto">
          <a:xfrm>
            <a:off x="5715000" y="4800600"/>
            <a:ext cx="1219200" cy="381000"/>
            <a:chOff x="3600" y="1392"/>
            <a:chExt cx="672" cy="240"/>
          </a:xfrm>
        </p:grpSpPr>
        <p:sp>
          <p:nvSpPr>
            <p:cNvPr id="143384" name="AutoShape 103"/>
            <p:cNvSpPr>
              <a:spLocks noChangeArrowheads="1"/>
            </p:cNvSpPr>
            <p:nvPr/>
          </p:nvSpPr>
          <p:spPr bwMode="auto">
            <a:xfrm>
              <a:off x="3600" y="1392"/>
              <a:ext cx="144" cy="24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385" name="Rectangle 104"/>
            <p:cNvSpPr>
              <a:spLocks noChangeArrowheads="1"/>
            </p:cNvSpPr>
            <p:nvPr/>
          </p:nvSpPr>
          <p:spPr bwMode="auto">
            <a:xfrm>
              <a:off x="3792" y="139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wt &gt;&gt;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1</a:t>
              </a:r>
              <a:endPara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endParaRPr>
            </a:p>
          </p:txBody>
        </p:sp>
      </p:grpSp>
      <p:sp>
        <p:nvSpPr>
          <p:cNvPr id="186473" name="Rectangle 105"/>
          <p:cNvSpPr>
            <a:spLocks noChangeArrowheads="1"/>
          </p:cNvSpPr>
          <p:nvPr/>
        </p:nvSpPr>
        <p:spPr bwMode="auto">
          <a:xfrm>
            <a:off x="2667000" y="5181600"/>
            <a:ext cx="624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e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1 –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w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p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w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  avec  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w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p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ne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0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m  ou 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n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p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w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p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/2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p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 ou 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l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p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2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p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c/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w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p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186480" name="Group 112"/>
          <p:cNvGrpSpPr>
            <a:grpSpLocks/>
          </p:cNvGrpSpPr>
          <p:nvPr/>
        </p:nvGrpSpPr>
        <p:grpSpPr bwMode="auto">
          <a:xfrm>
            <a:off x="3810000" y="5105400"/>
            <a:ext cx="2895600" cy="914400"/>
            <a:chOff x="2400" y="3216"/>
            <a:chExt cx="1824" cy="576"/>
          </a:xfrm>
        </p:grpSpPr>
        <p:sp>
          <p:nvSpPr>
            <p:cNvPr id="143381" name="Oval 106"/>
            <p:cNvSpPr>
              <a:spLocks noChangeArrowheads="1"/>
            </p:cNvSpPr>
            <p:nvPr/>
          </p:nvSpPr>
          <p:spPr bwMode="auto">
            <a:xfrm>
              <a:off x="3936" y="3216"/>
              <a:ext cx="288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382" name="Line 107"/>
            <p:cNvSpPr>
              <a:spLocks noChangeShapeType="1"/>
            </p:cNvSpPr>
            <p:nvPr/>
          </p:nvSpPr>
          <p:spPr bwMode="auto">
            <a:xfrm flipV="1">
              <a:off x="3552" y="3456"/>
              <a:ext cx="38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383" name="Rectangle 108"/>
            <p:cNvSpPr>
              <a:spLocks noChangeArrowheads="1"/>
            </p:cNvSpPr>
            <p:nvPr/>
          </p:nvSpPr>
          <p:spPr bwMode="auto">
            <a:xfrm>
              <a:off x="2400" y="3600"/>
              <a:ext cx="13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 b="1" i="1">
                  <a:solidFill>
                    <a:srgbClr val="FF0000"/>
                  </a:solidFill>
                  <a:latin typeface="Arial" charset="0"/>
                  <a:cs typeface="Arial" charset="0"/>
                </a:rPr>
                <a:t>fréquence de plasmon</a:t>
              </a:r>
            </a:p>
          </p:txBody>
        </p:sp>
      </p:grpSp>
      <p:grpSp>
        <p:nvGrpSpPr>
          <p:cNvPr id="186481" name="Group 113"/>
          <p:cNvGrpSpPr>
            <a:grpSpLocks/>
          </p:cNvGrpSpPr>
          <p:nvPr/>
        </p:nvGrpSpPr>
        <p:grpSpPr bwMode="auto">
          <a:xfrm>
            <a:off x="6172200" y="5105400"/>
            <a:ext cx="2603500" cy="914400"/>
            <a:chOff x="3888" y="3216"/>
            <a:chExt cx="1640" cy="576"/>
          </a:xfrm>
        </p:grpSpPr>
        <p:sp>
          <p:nvSpPr>
            <p:cNvPr id="143378" name="Oval 109"/>
            <p:cNvSpPr>
              <a:spLocks noChangeArrowheads="1"/>
            </p:cNvSpPr>
            <p:nvPr/>
          </p:nvSpPr>
          <p:spPr bwMode="auto">
            <a:xfrm>
              <a:off x="4800" y="3216"/>
              <a:ext cx="288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379" name="Line 110"/>
            <p:cNvSpPr>
              <a:spLocks noChangeShapeType="1"/>
            </p:cNvSpPr>
            <p:nvPr/>
          </p:nvSpPr>
          <p:spPr bwMode="auto">
            <a:xfrm flipV="1">
              <a:off x="4464" y="3456"/>
              <a:ext cx="38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380" name="Rectangle 111"/>
            <p:cNvSpPr>
              <a:spLocks noChangeArrowheads="1"/>
            </p:cNvSpPr>
            <p:nvPr/>
          </p:nvSpPr>
          <p:spPr bwMode="auto">
            <a:xfrm>
              <a:off x="3888" y="3600"/>
              <a:ext cx="16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 b="1" i="1">
                  <a:solidFill>
                    <a:srgbClr val="FF0000"/>
                  </a:solidFill>
                  <a:latin typeface="Arial" charset="0"/>
                  <a:cs typeface="Arial" charset="0"/>
                </a:rPr>
                <a:t>longueur d’onde de plasmon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6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6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6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8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8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27" grpId="0" autoUpdateAnimBg="0"/>
      <p:bldP spid="186456" grpId="0" build="p" autoUpdateAnimBg="0"/>
      <p:bldP spid="186469" grpId="0" build="p" autoUpdateAnimBg="0"/>
      <p:bldP spid="18647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75"/>
          <p:cNvGrpSpPr>
            <a:grpSpLocks/>
          </p:cNvGrpSpPr>
          <p:nvPr/>
        </p:nvGrpSpPr>
        <p:grpSpPr bwMode="auto">
          <a:xfrm>
            <a:off x="0" y="1828800"/>
            <a:ext cx="2514600" cy="3962400"/>
            <a:chOff x="0" y="1152"/>
            <a:chExt cx="1584" cy="2496"/>
          </a:xfrm>
        </p:grpSpPr>
        <p:sp>
          <p:nvSpPr>
            <p:cNvPr id="15393" name="Rectangle 7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PLANE</a:t>
              </a:r>
            </a:p>
          </p:txBody>
        </p:sp>
        <p:sp>
          <p:nvSpPr>
            <p:cNvPr id="15394" name="Rectangle 7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</a:t>
              </a:r>
            </a:p>
          </p:txBody>
        </p:sp>
        <p:sp>
          <p:nvSpPr>
            <p:cNvPr id="15395" name="Rectangle 78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68"/>
              <a:ext cx="9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VITESSE DE GROUPE</a:t>
              </a:r>
            </a:p>
          </p:txBody>
        </p:sp>
        <p:sp>
          <p:nvSpPr>
            <p:cNvPr id="15396" name="Rectangle 7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 D’ONDE</a:t>
              </a:r>
            </a:p>
          </p:txBody>
        </p:sp>
        <p:sp>
          <p:nvSpPr>
            <p:cNvPr id="15397" name="Text Box 80"/>
            <p:cNvSpPr txBox="1">
              <a:spLocks noChangeArrowheads="1"/>
            </p:cNvSpPr>
            <p:nvPr/>
          </p:nvSpPr>
          <p:spPr bwMode="auto">
            <a:xfrm>
              <a:off x="0" y="139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onde</a:t>
              </a:r>
            </a:p>
          </p:txBody>
        </p:sp>
        <p:sp>
          <p:nvSpPr>
            <p:cNvPr id="15398" name="Text Box 81"/>
            <p:cNvSpPr txBox="1">
              <a:spLocks noChangeArrowheads="1"/>
            </p:cNvSpPr>
            <p:nvPr/>
          </p:nvSpPr>
          <p:spPr bwMode="auto">
            <a:xfrm>
              <a:off x="0" y="235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particule</a:t>
              </a:r>
            </a:p>
          </p:txBody>
        </p:sp>
        <p:sp>
          <p:nvSpPr>
            <p:cNvPr id="15399" name="Rectangle 82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DE DE BROGLIE</a:t>
              </a:r>
            </a:p>
          </p:txBody>
        </p:sp>
        <p:sp>
          <p:nvSpPr>
            <p:cNvPr id="15400" name="Rectangle 83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PRINCIPE DE SUPERPOSITION</a:t>
              </a:r>
            </a:p>
          </p:txBody>
        </p:sp>
        <p:sp>
          <p:nvSpPr>
            <p:cNvPr id="15401" name="Rectangle 84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12"/>
              <a:ext cx="11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RELATION D’INCERTITUDE</a:t>
              </a:r>
            </a:p>
          </p:txBody>
        </p:sp>
        <p:sp>
          <p:nvSpPr>
            <p:cNvPr id="15402" name="Rectangle 85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152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CONGRES SOLVAY (1927)</a:t>
              </a:r>
            </a:p>
          </p:txBody>
        </p:sp>
        <p:sp>
          <p:nvSpPr>
            <p:cNvPr id="15403" name="Text Box 86"/>
            <p:cNvSpPr txBox="1">
              <a:spLocks noChangeArrowheads="1"/>
            </p:cNvSpPr>
            <p:nvPr/>
          </p:nvSpPr>
          <p:spPr bwMode="auto">
            <a:xfrm>
              <a:off x="0" y="3216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15404" name="Rectangle 87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50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 GAUSSIEN</a:t>
              </a:r>
            </a:p>
          </p:txBody>
        </p:sp>
      </p:grpSp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2895600" y="457200"/>
            <a:ext cx="5176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DESCRIPTION PHYSIQUE</a:t>
            </a:r>
          </a:p>
        </p:txBody>
      </p:sp>
      <p:sp>
        <p:nvSpPr>
          <p:cNvPr id="15364" name="Rectangle 16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5365" name="Group 27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15390" name="Oval 28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91" name="Oval 29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92" name="Oval 30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1049" name="Group 89"/>
          <p:cNvGrpSpPr>
            <a:grpSpLocks/>
          </p:cNvGrpSpPr>
          <p:nvPr/>
        </p:nvGrpSpPr>
        <p:grpSpPr bwMode="auto">
          <a:xfrm>
            <a:off x="3419475" y="2614613"/>
            <a:ext cx="4689475" cy="1077912"/>
            <a:chOff x="2154" y="1647"/>
            <a:chExt cx="2954" cy="679"/>
          </a:xfrm>
        </p:grpSpPr>
        <p:sp>
          <p:nvSpPr>
            <p:cNvPr id="15386" name="Text Box 38"/>
            <p:cNvSpPr txBox="1">
              <a:spLocks noChangeArrowheads="1"/>
            </p:cNvSpPr>
            <p:nvPr/>
          </p:nvSpPr>
          <p:spPr bwMode="auto">
            <a:xfrm>
              <a:off x="2154" y="1647"/>
              <a:ext cx="2954" cy="679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/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dP = |</a:t>
              </a:r>
              <a:r>
                <a:rPr lang="fr-FR" sz="2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|</a:t>
              </a:r>
              <a:r>
                <a:rPr lang="fr-FR" sz="2800" i="1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 dr</a:t>
              </a:r>
            </a:p>
            <a:p>
              <a:pPr algn="ctr" eaLnBrk="1" hangingPunct="1"/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Probabilité de trouver la particule à l’instant t</a:t>
              </a:r>
            </a:p>
            <a:p>
              <a:pPr algn="ctr" eaLnBrk="1" hangingPunct="1"/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dans un volume dr autour de r</a:t>
              </a:r>
            </a:p>
          </p:txBody>
        </p:sp>
        <p:sp>
          <p:nvSpPr>
            <p:cNvPr id="15387" name="Line 39"/>
            <p:cNvSpPr>
              <a:spLocks noChangeShapeType="1"/>
            </p:cNvSpPr>
            <p:nvPr/>
          </p:nvSpPr>
          <p:spPr bwMode="auto">
            <a:xfrm>
              <a:off x="4128" y="172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88" name="Line 40"/>
            <p:cNvSpPr>
              <a:spLocks noChangeShapeType="1"/>
            </p:cNvSpPr>
            <p:nvPr/>
          </p:nvSpPr>
          <p:spPr bwMode="auto">
            <a:xfrm>
              <a:off x="3792" y="211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89" name="Line 41"/>
            <p:cNvSpPr>
              <a:spLocks noChangeShapeType="1"/>
            </p:cNvSpPr>
            <p:nvPr/>
          </p:nvSpPr>
          <p:spPr bwMode="auto">
            <a:xfrm>
              <a:off x="4512" y="211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0996" name="Text Box 36"/>
          <p:cNvSpPr txBox="1">
            <a:spLocks noChangeArrowheads="1"/>
          </p:cNvSpPr>
          <p:nvPr/>
        </p:nvSpPr>
        <p:spPr bwMode="auto">
          <a:xfrm>
            <a:off x="5791200" y="4038600"/>
            <a:ext cx="2965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2000" i="1">
                <a:solidFill>
                  <a:srgbClr val="FFFFFF"/>
                </a:solidFill>
                <a:latin typeface="Arial" charset="0"/>
              </a:rPr>
              <a:t>|</a:t>
            </a:r>
            <a:r>
              <a:rPr lang="fr-FR" sz="2000" i="1">
                <a:solidFill>
                  <a:srgbClr val="FFFFFF"/>
                </a:solidFill>
                <a:latin typeface="Symbol" pitchFamily="18" charset="2"/>
              </a:rPr>
              <a:t>y</a:t>
            </a:r>
            <a:r>
              <a:rPr lang="fr-FR" sz="2000" i="1">
                <a:solidFill>
                  <a:srgbClr val="FFFFFF"/>
                </a:solidFill>
                <a:latin typeface="Arial" charset="0"/>
              </a:rPr>
              <a:t>|</a:t>
            </a:r>
            <a:r>
              <a:rPr lang="fr-FR" sz="2000" i="1" baseline="30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fr-FR" sz="2000" i="1">
                <a:solidFill>
                  <a:srgbClr val="FFFFFF"/>
                </a:solidFill>
                <a:latin typeface="Arial" charset="0"/>
              </a:rPr>
              <a:t> : 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densité de probabilité</a:t>
            </a:r>
          </a:p>
        </p:txBody>
      </p:sp>
      <p:grpSp>
        <p:nvGrpSpPr>
          <p:cNvPr id="41050" name="Group 90"/>
          <p:cNvGrpSpPr>
            <a:grpSpLocks/>
          </p:cNvGrpSpPr>
          <p:nvPr/>
        </p:nvGrpSpPr>
        <p:grpSpPr bwMode="auto">
          <a:xfrm>
            <a:off x="4191000" y="1676400"/>
            <a:ext cx="2841625" cy="838200"/>
            <a:chOff x="2640" y="1056"/>
            <a:chExt cx="1790" cy="528"/>
          </a:xfrm>
        </p:grpSpPr>
        <p:sp>
          <p:nvSpPr>
            <p:cNvPr id="15382" name="AutoShape 34"/>
            <p:cNvSpPr>
              <a:spLocks noChangeArrowheads="1"/>
            </p:cNvSpPr>
            <p:nvPr/>
          </p:nvSpPr>
          <p:spPr bwMode="auto">
            <a:xfrm>
              <a:off x="3600" y="1392"/>
              <a:ext cx="144" cy="192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5383" name="Group 88"/>
            <p:cNvGrpSpPr>
              <a:grpSpLocks/>
            </p:cNvGrpSpPr>
            <p:nvPr/>
          </p:nvGrpSpPr>
          <p:grpSpPr bwMode="auto">
            <a:xfrm>
              <a:off x="2640" y="1056"/>
              <a:ext cx="1790" cy="288"/>
              <a:chOff x="2640" y="1056"/>
              <a:chExt cx="1790" cy="288"/>
            </a:xfrm>
          </p:grpSpPr>
          <p:sp>
            <p:nvSpPr>
              <p:cNvPr id="15384" name="Text Box 31"/>
              <p:cNvSpPr txBox="1">
                <a:spLocks noChangeArrowheads="1"/>
              </p:cNvSpPr>
              <p:nvPr/>
            </p:nvSpPr>
            <p:spPr bwMode="auto">
              <a:xfrm>
                <a:off x="2640" y="1056"/>
                <a:ext cx="17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i="1">
                    <a:solidFill>
                      <a:srgbClr val="FFFFFF"/>
                    </a:solidFill>
                    <a:latin typeface="Symbol" pitchFamily="18" charset="2"/>
                  </a:rPr>
                  <a:t>y</a:t>
                </a:r>
                <a:r>
                  <a:rPr lang="fr-FR" i="1">
                    <a:solidFill>
                      <a:srgbClr val="FFFFFF"/>
                    </a:solidFill>
                    <a:latin typeface="Arial" charset="0"/>
                  </a:rPr>
                  <a:t>(r,t) : </a:t>
                </a:r>
                <a:r>
                  <a:rPr lang="fr-FR" sz="2000" i="1">
                    <a:solidFill>
                      <a:srgbClr val="FFFFFF"/>
                    </a:solidFill>
                    <a:latin typeface="Arial" charset="0"/>
                  </a:rPr>
                  <a:t>fonction d’onde</a:t>
                </a:r>
              </a:p>
            </p:txBody>
          </p:sp>
          <p:sp>
            <p:nvSpPr>
              <p:cNvPr id="15385" name="Line 32"/>
              <p:cNvSpPr>
                <a:spLocks noChangeShapeType="1"/>
              </p:cNvSpPr>
              <p:nvPr/>
            </p:nvSpPr>
            <p:spPr bwMode="auto">
              <a:xfrm>
                <a:off x="2880" y="110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41058" name="Group 98"/>
          <p:cNvGrpSpPr>
            <a:grpSpLocks/>
          </p:cNvGrpSpPr>
          <p:nvPr/>
        </p:nvGrpSpPr>
        <p:grpSpPr bwMode="auto">
          <a:xfrm>
            <a:off x="6248400" y="4572000"/>
            <a:ext cx="2438400" cy="1066800"/>
            <a:chOff x="3936" y="2880"/>
            <a:chExt cx="1536" cy="672"/>
          </a:xfrm>
        </p:grpSpPr>
        <p:sp>
          <p:nvSpPr>
            <p:cNvPr id="15377" name="AutoShape 48"/>
            <p:cNvSpPr>
              <a:spLocks noChangeArrowheads="1"/>
            </p:cNvSpPr>
            <p:nvPr/>
          </p:nvSpPr>
          <p:spPr bwMode="auto">
            <a:xfrm>
              <a:off x="4416" y="2880"/>
              <a:ext cx="144" cy="192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5378" name="Group 97"/>
            <p:cNvGrpSpPr>
              <a:grpSpLocks/>
            </p:cNvGrpSpPr>
            <p:nvPr/>
          </p:nvGrpSpPr>
          <p:grpSpPr bwMode="auto">
            <a:xfrm>
              <a:off x="3936" y="3120"/>
              <a:ext cx="1536" cy="432"/>
              <a:chOff x="3936" y="3120"/>
              <a:chExt cx="1536" cy="432"/>
            </a:xfrm>
          </p:grpSpPr>
          <p:sp>
            <p:nvSpPr>
              <p:cNvPr id="15379" name="Line 55"/>
              <p:cNvSpPr>
                <a:spLocks noChangeShapeType="1"/>
              </p:cNvSpPr>
              <p:nvPr/>
            </p:nvSpPr>
            <p:spPr bwMode="auto">
              <a:xfrm>
                <a:off x="4608" y="3168"/>
                <a:ext cx="144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80" name="Freeform 56"/>
              <p:cNvSpPr>
                <a:spLocks/>
              </p:cNvSpPr>
              <p:nvPr/>
            </p:nvSpPr>
            <p:spPr bwMode="auto">
              <a:xfrm>
                <a:off x="3936" y="3120"/>
                <a:ext cx="192" cy="432"/>
              </a:xfrm>
              <a:custGeom>
                <a:avLst/>
                <a:gdLst>
                  <a:gd name="T0" fmla="*/ 192 w 288"/>
                  <a:gd name="T1" fmla="*/ 0 h 528"/>
                  <a:gd name="T2" fmla="*/ 128 w 288"/>
                  <a:gd name="T3" fmla="*/ 39 h 528"/>
                  <a:gd name="T4" fmla="*/ 96 w 288"/>
                  <a:gd name="T5" fmla="*/ 236 h 528"/>
                  <a:gd name="T6" fmla="*/ 64 w 288"/>
                  <a:gd name="T7" fmla="*/ 393 h 528"/>
                  <a:gd name="T8" fmla="*/ 0 w 288"/>
                  <a:gd name="T9" fmla="*/ 432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" h="528">
                    <a:moveTo>
                      <a:pt x="288" y="0"/>
                    </a:moveTo>
                    <a:cubicBezTo>
                      <a:pt x="252" y="0"/>
                      <a:pt x="216" y="0"/>
                      <a:pt x="192" y="48"/>
                    </a:cubicBezTo>
                    <a:cubicBezTo>
                      <a:pt x="168" y="96"/>
                      <a:pt x="160" y="216"/>
                      <a:pt x="144" y="288"/>
                    </a:cubicBezTo>
                    <a:cubicBezTo>
                      <a:pt x="128" y="360"/>
                      <a:pt x="120" y="440"/>
                      <a:pt x="96" y="480"/>
                    </a:cubicBezTo>
                    <a:cubicBezTo>
                      <a:pt x="72" y="520"/>
                      <a:pt x="16" y="520"/>
                      <a:pt x="0" y="528"/>
                    </a:cubicBezTo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81" name="Rectangle 60"/>
              <p:cNvSpPr>
                <a:spLocks noChangeArrowheads="1"/>
              </p:cNvSpPr>
              <p:nvPr/>
            </p:nvSpPr>
            <p:spPr bwMode="auto">
              <a:xfrm>
                <a:off x="4080" y="3120"/>
                <a:ext cx="139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sz="2800" i="1">
                    <a:solidFill>
                      <a:srgbClr val="FFFFFF"/>
                    </a:solidFill>
                    <a:latin typeface="Arial" charset="0"/>
                  </a:rPr>
                  <a:t>|</a:t>
                </a:r>
                <a:r>
                  <a:rPr lang="fr-FR" sz="2800" i="1">
                    <a:solidFill>
                      <a:srgbClr val="FFFFFF"/>
                    </a:solidFill>
                    <a:latin typeface="Symbol" pitchFamily="18" charset="2"/>
                  </a:rPr>
                  <a:t>y</a:t>
                </a:r>
                <a:r>
                  <a:rPr lang="fr-FR" sz="2800" i="1">
                    <a:solidFill>
                      <a:srgbClr val="FFFFFF"/>
                    </a:solidFill>
                    <a:latin typeface="Arial" charset="0"/>
                  </a:rPr>
                  <a:t>|</a:t>
                </a:r>
                <a:r>
                  <a:rPr lang="fr-FR" sz="2800" i="1" baseline="30000">
                    <a:solidFill>
                      <a:srgbClr val="FFFFFF"/>
                    </a:solidFill>
                    <a:latin typeface="Symbol" pitchFamily="18" charset="2"/>
                  </a:rPr>
                  <a:t>2</a:t>
                </a:r>
                <a:r>
                  <a:rPr lang="fr-FR" sz="2800" i="1">
                    <a:solidFill>
                      <a:srgbClr val="FFFFFF"/>
                    </a:solidFill>
                    <a:latin typeface="Arial" charset="0"/>
                  </a:rPr>
                  <a:t>dr  = 1</a:t>
                </a:r>
              </a:p>
            </p:txBody>
          </p:sp>
        </p:grpSp>
      </p:grpSp>
      <p:sp>
        <p:nvSpPr>
          <p:cNvPr id="15370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191000"/>
            <a:ext cx="16002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FONCTION D’ONDE</a:t>
            </a:r>
          </a:p>
        </p:txBody>
      </p:sp>
      <p:grpSp>
        <p:nvGrpSpPr>
          <p:cNvPr id="41051" name="Group 91"/>
          <p:cNvGrpSpPr>
            <a:grpSpLocks/>
          </p:cNvGrpSpPr>
          <p:nvPr/>
        </p:nvGrpSpPr>
        <p:grpSpPr bwMode="auto">
          <a:xfrm>
            <a:off x="2971800" y="3962400"/>
            <a:ext cx="2514600" cy="1905000"/>
            <a:chOff x="2832" y="1056"/>
            <a:chExt cx="1680" cy="1232"/>
          </a:xfrm>
        </p:grpSpPr>
        <p:pic>
          <p:nvPicPr>
            <p:cNvPr id="15372" name="Picture 92" descr="incertitud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80"/>
            <a:stretch>
              <a:fillRect/>
            </a:stretch>
          </p:blipFill>
          <p:spPr bwMode="auto">
            <a:xfrm>
              <a:off x="2832" y="1056"/>
              <a:ext cx="1680" cy="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3" name="Line 93"/>
            <p:cNvSpPr>
              <a:spLocks noChangeShapeType="1"/>
            </p:cNvSpPr>
            <p:nvPr/>
          </p:nvSpPr>
          <p:spPr bwMode="auto">
            <a:xfrm>
              <a:off x="2976" y="1632"/>
              <a:ext cx="52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74" name="Line 94"/>
            <p:cNvSpPr>
              <a:spLocks noChangeShapeType="1"/>
            </p:cNvSpPr>
            <p:nvPr/>
          </p:nvSpPr>
          <p:spPr bwMode="auto">
            <a:xfrm flipH="1" flipV="1">
              <a:off x="3696" y="1632"/>
              <a:ext cx="52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75" name="Line 95"/>
            <p:cNvSpPr>
              <a:spLocks noChangeShapeType="1"/>
            </p:cNvSpPr>
            <p:nvPr/>
          </p:nvSpPr>
          <p:spPr bwMode="auto">
            <a:xfrm>
              <a:off x="3504" y="1632"/>
              <a:ext cx="19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76" name="Rectangle 96"/>
            <p:cNvSpPr>
              <a:spLocks noChangeArrowheads="1"/>
            </p:cNvSpPr>
            <p:nvPr/>
          </p:nvSpPr>
          <p:spPr bwMode="auto">
            <a:xfrm>
              <a:off x="3840" y="1392"/>
              <a:ext cx="28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000" i="1">
                  <a:solidFill>
                    <a:schemeClr val="bg1"/>
                  </a:solidFill>
                  <a:latin typeface="Symbol" pitchFamily="18" charset="2"/>
                </a:rPr>
                <a:t>D</a:t>
              </a:r>
              <a:r>
                <a:rPr lang="fr-FR" sz="2000" i="1">
                  <a:solidFill>
                    <a:schemeClr val="bg1"/>
                  </a:solidFill>
                  <a:latin typeface="Arial" charset="0"/>
                </a:rPr>
                <a:t>r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6" grpId="0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8"/>
          <p:cNvSpPr txBox="1">
            <a:spLocks noChangeArrowheads="1"/>
          </p:cNvSpPr>
          <p:nvPr/>
        </p:nvSpPr>
        <p:spPr bwMode="auto">
          <a:xfrm>
            <a:off x="3284538" y="457200"/>
            <a:ext cx="4159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MODELE DE DRUDE</a:t>
            </a:r>
          </a:p>
        </p:txBody>
      </p:sp>
      <p:pic>
        <p:nvPicPr>
          <p:cNvPr id="14438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388" name="Rectangle 11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44389" name="Group 12"/>
          <p:cNvGrpSpPr>
            <a:grpSpLocks/>
          </p:cNvGrpSpPr>
          <p:nvPr/>
        </p:nvGrpSpPr>
        <p:grpSpPr bwMode="auto">
          <a:xfrm>
            <a:off x="0" y="2133600"/>
            <a:ext cx="2514600" cy="2667000"/>
            <a:chOff x="0" y="1344"/>
            <a:chExt cx="1584" cy="1680"/>
          </a:xfrm>
        </p:grpSpPr>
        <p:sp>
          <p:nvSpPr>
            <p:cNvPr id="144390" name="Rectangle 1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00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LE GAZ D’ELECTRONS</a:t>
              </a:r>
            </a:p>
          </p:txBody>
        </p:sp>
        <p:sp>
          <p:nvSpPr>
            <p:cNvPr id="144391" name="Rectangle 14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LES COLLISIONS</a:t>
              </a:r>
            </a:p>
          </p:txBody>
        </p:sp>
        <p:sp>
          <p:nvSpPr>
            <p:cNvPr id="144392" name="Rectangle 1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96"/>
              <a:ext cx="12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ELECTRIQUE</a:t>
              </a:r>
            </a:p>
          </p:txBody>
        </p:sp>
        <p:sp>
          <p:nvSpPr>
            <p:cNvPr id="144393" name="Text Box 16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44394" name="Text Box 17"/>
            <p:cNvSpPr txBox="1">
              <a:spLocks noChangeArrowheads="1"/>
            </p:cNvSpPr>
            <p:nvPr/>
          </p:nvSpPr>
          <p:spPr bwMode="auto">
            <a:xfrm>
              <a:off x="0" y="2112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44395" name="Rectangle 18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THERMIQUE</a:t>
              </a:r>
            </a:p>
          </p:txBody>
        </p:sp>
        <p:sp>
          <p:nvSpPr>
            <p:cNvPr id="144396" name="Rectangle 19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INTERACTION AVEC UN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RAYONNEMENT ELECTROMAGNETIQUE</a:t>
              </a:r>
            </a:p>
          </p:txBody>
        </p:sp>
      </p:grpSp>
    </p:spTree>
  </p:cSld>
  <p:clrMapOvr>
    <a:masterClrMapping/>
  </p:clrMapOvr>
  <p:transition advClick="0"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Line 2"/>
          <p:cNvSpPr>
            <a:spLocks noChangeShapeType="1"/>
          </p:cNvSpPr>
          <p:nvPr/>
        </p:nvSpPr>
        <p:spPr bwMode="auto">
          <a:xfrm>
            <a:off x="7086600" y="1676400"/>
            <a:ext cx="76200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5411" name="Rectangle 3"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6705600" y="0"/>
            <a:ext cx="2286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86400"/>
            <a:ext cx="2057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sz="1200" i="1" smtClean="0">
                <a:solidFill>
                  <a:schemeClr val="accent1"/>
                </a:solidFill>
              </a:rPr>
              <a:t>Modèle de SOMMERFELD</a:t>
            </a:r>
          </a:p>
        </p:txBody>
      </p:sp>
      <p:grpSp>
        <p:nvGrpSpPr>
          <p:cNvPr id="145414" name="Group 6"/>
          <p:cNvGrpSpPr>
            <a:grpSpLocks/>
          </p:cNvGrpSpPr>
          <p:nvPr/>
        </p:nvGrpSpPr>
        <p:grpSpPr bwMode="auto">
          <a:xfrm>
            <a:off x="4953000" y="1219200"/>
            <a:ext cx="2133600" cy="685800"/>
            <a:chOff x="3024" y="960"/>
            <a:chExt cx="1344" cy="432"/>
          </a:xfrm>
        </p:grpSpPr>
        <p:sp>
          <p:nvSpPr>
            <p:cNvPr id="145447" name="Line 7"/>
            <p:cNvSpPr>
              <a:spLocks noChangeShapeType="1"/>
            </p:cNvSpPr>
            <p:nvPr/>
          </p:nvSpPr>
          <p:spPr bwMode="auto">
            <a:xfrm flipV="1">
              <a:off x="3696" y="1248"/>
              <a:ext cx="672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5448" name="Line 8"/>
            <p:cNvSpPr>
              <a:spLocks noChangeShapeType="1"/>
            </p:cNvSpPr>
            <p:nvPr/>
          </p:nvSpPr>
          <p:spPr bwMode="auto">
            <a:xfrm>
              <a:off x="3024" y="960"/>
              <a:ext cx="672" cy="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5415" name="Group 9"/>
          <p:cNvGrpSpPr>
            <a:grpSpLocks/>
          </p:cNvGrpSpPr>
          <p:nvPr/>
        </p:nvGrpSpPr>
        <p:grpSpPr bwMode="auto">
          <a:xfrm>
            <a:off x="5486400" y="685800"/>
            <a:ext cx="2109788" cy="360363"/>
            <a:chOff x="3456" y="768"/>
            <a:chExt cx="1329" cy="227"/>
          </a:xfrm>
        </p:grpSpPr>
        <p:sp>
          <p:nvSpPr>
            <p:cNvPr id="145445" name="Text Box 10"/>
            <p:cNvSpPr txBox="1">
              <a:spLocks noChangeArrowheads="1"/>
            </p:cNvSpPr>
            <p:nvPr/>
          </p:nvSpPr>
          <p:spPr bwMode="auto">
            <a:xfrm>
              <a:off x="3696" y="768"/>
              <a:ext cx="10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Le solide cristallin</a:t>
              </a:r>
            </a:p>
          </p:txBody>
        </p:sp>
        <p:pic>
          <p:nvPicPr>
            <p:cNvPr id="145446" name="Picture 11">
              <a:hlinkClick r:id="" action="ppaction://noaction"/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92" t="29187" r="26578" b="26036"/>
            <a:stretch>
              <a:fillRect/>
            </a:stretch>
          </p:blipFill>
          <p:spPr bwMode="auto">
            <a:xfrm>
              <a:off x="3456" y="768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5416" name="Group 12"/>
          <p:cNvGrpSpPr>
            <a:grpSpLocks/>
          </p:cNvGrpSpPr>
          <p:nvPr/>
        </p:nvGrpSpPr>
        <p:grpSpPr bwMode="auto">
          <a:xfrm>
            <a:off x="838200" y="685800"/>
            <a:ext cx="1487488" cy="360363"/>
            <a:chOff x="1728" y="1104"/>
            <a:chExt cx="937" cy="227"/>
          </a:xfrm>
        </p:grpSpPr>
        <p:sp>
          <p:nvSpPr>
            <p:cNvPr id="145440" name="Text Box 13"/>
            <p:cNvSpPr txBox="1">
              <a:spLocks noChangeArrowheads="1"/>
            </p:cNvSpPr>
            <p:nvPr/>
          </p:nvSpPr>
          <p:spPr bwMode="auto">
            <a:xfrm>
              <a:off x="2016" y="1104"/>
              <a:ext cx="6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L’électron</a:t>
              </a:r>
            </a:p>
          </p:txBody>
        </p:sp>
        <p:grpSp>
          <p:nvGrpSpPr>
            <p:cNvPr id="145441" name="Group 14"/>
            <p:cNvGrpSpPr>
              <a:grpSpLocks noChangeAspect="1"/>
            </p:cNvGrpSpPr>
            <p:nvPr/>
          </p:nvGrpSpPr>
          <p:grpSpPr bwMode="auto">
            <a:xfrm>
              <a:off x="1728" y="1104"/>
              <a:ext cx="288" cy="227"/>
              <a:chOff x="2880" y="1824"/>
              <a:chExt cx="1632" cy="1152"/>
            </a:xfrm>
          </p:grpSpPr>
          <p:sp>
            <p:nvSpPr>
              <p:cNvPr id="145442" name="Oval 15"/>
              <p:cNvSpPr>
                <a:spLocks noChangeAspect="1" noChangeArrowheads="1"/>
              </p:cNvSpPr>
              <p:nvPr/>
            </p:nvSpPr>
            <p:spPr bwMode="auto">
              <a:xfrm>
                <a:off x="3072" y="1824"/>
                <a:ext cx="1152" cy="1152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5443" name="Oval 16"/>
              <p:cNvSpPr>
                <a:spLocks noChangeAspect="1" noChangeArrowheads="1"/>
              </p:cNvSpPr>
              <p:nvPr/>
            </p:nvSpPr>
            <p:spPr bwMode="auto">
              <a:xfrm rot="-1135618">
                <a:off x="2928" y="2256"/>
                <a:ext cx="1584" cy="33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5444" name="Oval 17"/>
              <p:cNvSpPr>
                <a:spLocks noChangeAspect="1" noChangeArrowheads="1"/>
              </p:cNvSpPr>
              <p:nvPr/>
            </p:nvSpPr>
            <p:spPr bwMode="auto">
              <a:xfrm>
                <a:off x="2880" y="2640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45417" name="Group 18"/>
          <p:cNvGrpSpPr>
            <a:grpSpLocks/>
          </p:cNvGrpSpPr>
          <p:nvPr/>
        </p:nvGrpSpPr>
        <p:grpSpPr bwMode="auto">
          <a:xfrm>
            <a:off x="1371600" y="1143000"/>
            <a:ext cx="1371600" cy="990600"/>
            <a:chOff x="1008" y="864"/>
            <a:chExt cx="864" cy="624"/>
          </a:xfrm>
        </p:grpSpPr>
        <p:sp>
          <p:nvSpPr>
            <p:cNvPr id="145438" name="Line 19"/>
            <p:cNvSpPr>
              <a:spLocks noChangeShapeType="1"/>
            </p:cNvSpPr>
            <p:nvPr/>
          </p:nvSpPr>
          <p:spPr bwMode="auto">
            <a:xfrm flipV="1">
              <a:off x="1008" y="1296"/>
              <a:ext cx="768" cy="19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5439" name="Line 20"/>
            <p:cNvSpPr>
              <a:spLocks noChangeShapeType="1"/>
            </p:cNvSpPr>
            <p:nvPr/>
          </p:nvSpPr>
          <p:spPr bwMode="auto">
            <a:xfrm flipV="1">
              <a:off x="1776" y="864"/>
              <a:ext cx="96" cy="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45418" name="Oval 21"/>
          <p:cNvSpPr>
            <a:spLocks noChangeArrowheads="1"/>
          </p:cNvSpPr>
          <p:nvPr/>
        </p:nvSpPr>
        <p:spPr bwMode="auto">
          <a:xfrm>
            <a:off x="1295400" y="2057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5419" name="Oval 22">
            <a:hlinkHover r:id="rId4" action="ppaction://hlinksldjump"/>
          </p:cNvPr>
          <p:cNvSpPr>
            <a:spLocks noChangeArrowheads="1"/>
          </p:cNvSpPr>
          <p:nvPr/>
        </p:nvSpPr>
        <p:spPr bwMode="auto">
          <a:xfrm>
            <a:off x="2514600" y="1752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5420" name="Oval 23">
            <a:hlinkHover r:id="rId5" action="ppaction://hlinksldjump"/>
          </p:cNvPr>
          <p:cNvSpPr>
            <a:spLocks noChangeArrowheads="1"/>
          </p:cNvSpPr>
          <p:nvPr/>
        </p:nvSpPr>
        <p:spPr bwMode="auto">
          <a:xfrm>
            <a:off x="2667000" y="1066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5421" name="Oval 24">
            <a:hlinkHover r:id="rId6" action="ppaction://hlinksldjump"/>
          </p:cNvPr>
          <p:cNvSpPr>
            <a:spLocks noChangeArrowheads="1"/>
          </p:cNvSpPr>
          <p:nvPr/>
        </p:nvSpPr>
        <p:spPr bwMode="auto">
          <a:xfrm>
            <a:off x="4876800" y="11430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5422" name="Oval 2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43600" y="18288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5423" name="Oval 2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010400" y="16002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45424" name="Group 27"/>
          <p:cNvGrpSpPr>
            <a:grpSpLocks/>
          </p:cNvGrpSpPr>
          <p:nvPr/>
        </p:nvGrpSpPr>
        <p:grpSpPr bwMode="auto">
          <a:xfrm>
            <a:off x="3429000" y="5943600"/>
            <a:ext cx="2667000" cy="360363"/>
            <a:chOff x="576" y="3360"/>
            <a:chExt cx="1680" cy="227"/>
          </a:xfrm>
        </p:grpSpPr>
        <p:sp>
          <p:nvSpPr>
            <p:cNvPr id="145436" name="Text Box 28"/>
            <p:cNvSpPr txBox="1">
              <a:spLocks noChangeArrowheads="1"/>
            </p:cNvSpPr>
            <p:nvPr/>
          </p:nvSpPr>
          <p:spPr bwMode="auto">
            <a:xfrm>
              <a:off x="768" y="3360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Électrons dans un solide</a:t>
              </a:r>
            </a:p>
          </p:txBody>
        </p:sp>
        <p:pic>
          <p:nvPicPr>
            <p:cNvPr id="145437" name="Picture 29">
              <a:hlinkClick r:id="" action="ppaction://noaction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0" t="35437" r="25766" b="32288"/>
            <a:stretch>
              <a:fillRect/>
            </a:stretch>
          </p:blipFill>
          <p:spPr bwMode="auto">
            <a:xfrm>
              <a:off x="576" y="3360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5425" name="Line 33"/>
          <p:cNvSpPr>
            <a:spLocks noChangeShapeType="1"/>
          </p:cNvSpPr>
          <p:nvPr/>
        </p:nvSpPr>
        <p:spPr bwMode="auto">
          <a:xfrm>
            <a:off x="3429000" y="4648200"/>
            <a:ext cx="1676400" cy="914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5426" name="Line 34"/>
          <p:cNvSpPr>
            <a:spLocks noChangeShapeType="1"/>
          </p:cNvSpPr>
          <p:nvPr/>
        </p:nvSpPr>
        <p:spPr bwMode="auto">
          <a:xfrm flipV="1">
            <a:off x="5105400" y="5105400"/>
            <a:ext cx="990600" cy="457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5427" name="Oval 35"/>
          <p:cNvSpPr>
            <a:spLocks noChangeArrowheads="1"/>
          </p:cNvSpPr>
          <p:nvPr/>
        </p:nvSpPr>
        <p:spPr bwMode="auto">
          <a:xfrm>
            <a:off x="3352800" y="45720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5428" name="Oval 3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029200" y="54864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5429" name="Oval 37">
            <a:hlinkHover r:id="rId6" action="ppaction://hlinksldjump"/>
          </p:cNvPr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5430" name="Oval 38"/>
          <p:cNvSpPr>
            <a:spLocks noChangeArrowheads="1"/>
          </p:cNvSpPr>
          <p:nvPr/>
        </p:nvSpPr>
        <p:spPr bwMode="auto">
          <a:xfrm>
            <a:off x="7772400" y="21336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5431" name="Line 39"/>
          <p:cNvSpPr>
            <a:spLocks noChangeShapeType="1"/>
          </p:cNvSpPr>
          <p:nvPr/>
        </p:nvSpPr>
        <p:spPr bwMode="auto">
          <a:xfrm>
            <a:off x="6159500" y="5118100"/>
            <a:ext cx="1219200" cy="381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5432" name="Oval 40"/>
          <p:cNvSpPr>
            <a:spLocks noChangeArrowheads="1"/>
          </p:cNvSpPr>
          <p:nvPr/>
        </p:nvSpPr>
        <p:spPr bwMode="auto">
          <a:xfrm>
            <a:off x="7315200" y="54102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5433" name="Oval 41"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2743200" y="2438400"/>
            <a:ext cx="4011613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45434" name="Text Box 43"/>
          <p:cNvSpPr txBox="1">
            <a:spLocks noChangeArrowheads="1"/>
          </p:cNvSpPr>
          <p:nvPr/>
        </p:nvSpPr>
        <p:spPr bwMode="auto">
          <a:xfrm>
            <a:off x="4038600" y="3657600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1800" i="1">
                <a:latin typeface="Arial" charset="0"/>
              </a:rPr>
              <a:t>R. Fortunier</a:t>
            </a:r>
          </a:p>
        </p:txBody>
      </p:sp>
      <p:sp>
        <p:nvSpPr>
          <p:cNvPr id="145435" name="Rectangle 44"/>
          <p:cNvSpPr>
            <a:spLocks noChangeArrowheads="1"/>
          </p:cNvSpPr>
          <p:nvPr/>
        </p:nvSpPr>
        <p:spPr bwMode="auto">
          <a:xfrm>
            <a:off x="2730500" y="2667000"/>
            <a:ext cx="403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sz="2000" b="1" i="1">
                <a:solidFill>
                  <a:schemeClr val="tx2"/>
                </a:solidFill>
                <a:latin typeface="Arial" charset="0"/>
              </a:rPr>
              <a:t>PROPRIETES</a:t>
            </a:r>
            <a:br>
              <a:rPr lang="fr-FR" sz="2000" b="1" i="1">
                <a:solidFill>
                  <a:schemeClr val="tx2"/>
                </a:solidFill>
                <a:latin typeface="Arial" charset="0"/>
              </a:rPr>
            </a:br>
            <a:r>
              <a:rPr lang="fr-FR" sz="2000" b="1" i="1">
                <a:solidFill>
                  <a:schemeClr val="tx2"/>
                </a:solidFill>
                <a:latin typeface="Arial" charset="0"/>
              </a:rPr>
              <a:t>DES</a:t>
            </a:r>
            <a:br>
              <a:rPr lang="fr-FR" sz="2000" b="1" i="1">
                <a:solidFill>
                  <a:schemeClr val="tx2"/>
                </a:solidFill>
                <a:latin typeface="Arial" charset="0"/>
              </a:rPr>
            </a:br>
            <a:r>
              <a:rPr lang="fr-FR" sz="2000" b="1" i="1">
                <a:solidFill>
                  <a:schemeClr val="tx2"/>
                </a:solidFill>
                <a:latin typeface="Arial" charset="0"/>
              </a:rPr>
              <a:t>MATERIAUX SOLIDES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8"/>
          <p:cNvSpPr txBox="1">
            <a:spLocks noChangeArrowheads="1"/>
          </p:cNvSpPr>
          <p:nvPr/>
        </p:nvSpPr>
        <p:spPr bwMode="auto">
          <a:xfrm>
            <a:off x="2895600" y="457200"/>
            <a:ext cx="560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MODELE DE SOMMERFELD</a:t>
            </a:r>
          </a:p>
        </p:txBody>
      </p:sp>
      <p:pic>
        <p:nvPicPr>
          <p:cNvPr id="14643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6436" name="Group 14"/>
          <p:cNvGrpSpPr>
            <a:grpSpLocks/>
          </p:cNvGrpSpPr>
          <p:nvPr/>
        </p:nvGrpSpPr>
        <p:grpSpPr bwMode="auto">
          <a:xfrm>
            <a:off x="0" y="2133600"/>
            <a:ext cx="2362200" cy="3124200"/>
            <a:chOff x="0" y="1344"/>
            <a:chExt cx="1488" cy="1968"/>
          </a:xfrm>
        </p:grpSpPr>
        <p:sp>
          <p:nvSpPr>
            <p:cNvPr id="146438" name="Rectangle 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APPROXIMATION DES ELECTRONS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LIBRES</a:t>
              </a:r>
            </a:p>
          </p:txBody>
        </p:sp>
        <p:sp>
          <p:nvSpPr>
            <p:cNvPr id="146439" name="Rectangle 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DISTRIBUTION DE FERMI-DIRAC</a:t>
              </a:r>
            </a:p>
          </p:txBody>
        </p:sp>
        <p:sp>
          <p:nvSpPr>
            <p:cNvPr id="146440" name="Rectangle 4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96"/>
              <a:ext cx="129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 ELECTRONS</a:t>
              </a:r>
            </a:p>
          </p:txBody>
        </p:sp>
        <p:sp>
          <p:nvSpPr>
            <p:cNvPr id="146441" name="Text Box 5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46442" name="Text Box 6"/>
            <p:cNvSpPr txBox="1">
              <a:spLocks noChangeArrowheads="1"/>
            </p:cNvSpPr>
            <p:nvPr/>
          </p:nvSpPr>
          <p:spPr bwMode="auto">
            <a:xfrm>
              <a:off x="0" y="2112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46443" name="Rectangle 7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ELECTRIQUE</a:t>
              </a:r>
            </a:p>
          </p:txBody>
        </p:sp>
        <p:sp>
          <p:nvSpPr>
            <p:cNvPr id="146444" name="Rectangle 11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76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WIEDMANN-FRANZ</a:t>
              </a:r>
            </a:p>
          </p:txBody>
        </p:sp>
        <p:sp>
          <p:nvSpPr>
            <p:cNvPr id="146445" name="Rectangle 12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SURFACES LIBRES</a:t>
              </a:r>
            </a:p>
          </p:txBody>
        </p:sp>
      </p:grpSp>
      <p:sp>
        <p:nvSpPr>
          <p:cNvPr id="146437" name="Rectangle 13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8"/>
          <p:cNvSpPr txBox="1">
            <a:spLocks noChangeArrowheads="1"/>
          </p:cNvSpPr>
          <p:nvPr/>
        </p:nvSpPr>
        <p:spPr bwMode="auto">
          <a:xfrm>
            <a:off x="2895600" y="457200"/>
            <a:ext cx="560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MODELE DE SOMMERFELD</a:t>
            </a:r>
          </a:p>
        </p:txBody>
      </p:sp>
      <p:pic>
        <p:nvPicPr>
          <p:cNvPr id="14745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460" name="Rectangle 12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47461" name="Group 14"/>
          <p:cNvGrpSpPr>
            <a:grpSpLocks/>
          </p:cNvGrpSpPr>
          <p:nvPr/>
        </p:nvGrpSpPr>
        <p:grpSpPr bwMode="auto">
          <a:xfrm>
            <a:off x="0" y="2133600"/>
            <a:ext cx="2362200" cy="3124200"/>
            <a:chOff x="0" y="1344"/>
            <a:chExt cx="1488" cy="1968"/>
          </a:xfrm>
        </p:grpSpPr>
        <p:sp>
          <p:nvSpPr>
            <p:cNvPr id="147490" name="Rectangle 1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APPROXIMATION DES ELECTRONS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LIBRES</a:t>
              </a:r>
            </a:p>
          </p:txBody>
        </p:sp>
        <p:sp>
          <p:nvSpPr>
            <p:cNvPr id="147491" name="Rectangle 1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DISTRIBUTION DE FERMI-DIRAC</a:t>
              </a:r>
            </a:p>
          </p:txBody>
        </p:sp>
        <p:sp>
          <p:nvSpPr>
            <p:cNvPr id="147492" name="Rectangl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96"/>
              <a:ext cx="129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 ELECTRONS</a:t>
              </a:r>
            </a:p>
          </p:txBody>
        </p:sp>
        <p:sp>
          <p:nvSpPr>
            <p:cNvPr id="147493" name="Text Box 18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47494" name="Text Box 19"/>
            <p:cNvSpPr txBox="1">
              <a:spLocks noChangeArrowheads="1"/>
            </p:cNvSpPr>
            <p:nvPr/>
          </p:nvSpPr>
          <p:spPr bwMode="auto">
            <a:xfrm>
              <a:off x="0" y="2112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47495" name="Rectangle 20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ELECTRIQUE</a:t>
              </a:r>
            </a:p>
          </p:txBody>
        </p:sp>
        <p:sp>
          <p:nvSpPr>
            <p:cNvPr id="147496" name="Rectangle 21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76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WIEDMANN-FRANZ</a:t>
              </a:r>
            </a:p>
          </p:txBody>
        </p:sp>
        <p:sp>
          <p:nvSpPr>
            <p:cNvPr id="147497" name="Rectangle 22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SURFACES LIBRES</a:t>
              </a:r>
            </a:p>
          </p:txBody>
        </p:sp>
      </p:grpSp>
      <p:sp>
        <p:nvSpPr>
          <p:cNvPr id="147462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46350"/>
            <a:ext cx="2438400" cy="381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APPROXIMATION DES ELECTRONS</a:t>
            </a:r>
            <a:br>
              <a:rPr lang="fr-FR" sz="1000" i="1" smtClean="0">
                <a:solidFill>
                  <a:schemeClr val="tx1"/>
                </a:solidFill>
              </a:rPr>
            </a:br>
            <a:r>
              <a:rPr lang="fr-FR" sz="1000" i="1" smtClean="0">
                <a:solidFill>
                  <a:schemeClr val="tx1"/>
                </a:solidFill>
              </a:rPr>
              <a:t>LIBRES</a:t>
            </a:r>
            <a:endParaRPr lang="fr-FR" smtClean="0">
              <a:solidFill>
                <a:schemeClr val="tx1"/>
              </a:solidFill>
            </a:endParaRPr>
          </a:p>
        </p:txBody>
      </p:sp>
      <p:pic>
        <p:nvPicPr>
          <p:cNvPr id="187415" name="Picture 23" descr="somm-boit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209925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16" name="Rectangle 24"/>
          <p:cNvSpPr>
            <a:spLocks noChangeArrowheads="1"/>
          </p:cNvSpPr>
          <p:nvPr/>
        </p:nvSpPr>
        <p:spPr bwMode="auto">
          <a:xfrm>
            <a:off x="3976688" y="3048000"/>
            <a:ext cx="900112" cy="838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7418" name="Rectangle 26"/>
          <p:cNvSpPr>
            <a:spLocks noChangeArrowheads="1"/>
          </p:cNvSpPr>
          <p:nvPr/>
        </p:nvSpPr>
        <p:spPr bwMode="auto">
          <a:xfrm>
            <a:off x="6477000" y="2133600"/>
            <a:ext cx="21574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Conditions aux limites</a:t>
            </a:r>
          </a:p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périodiques</a:t>
            </a:r>
          </a:p>
        </p:txBody>
      </p:sp>
      <p:sp>
        <p:nvSpPr>
          <p:cNvPr id="187419" name="Rectangle 27"/>
          <p:cNvSpPr>
            <a:spLocks noChangeArrowheads="1"/>
          </p:cNvSpPr>
          <p:nvPr/>
        </p:nvSpPr>
        <p:spPr bwMode="auto">
          <a:xfrm>
            <a:off x="3733800" y="1600200"/>
            <a:ext cx="4240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</a:rPr>
              <a:t>Élément de volume représentatif du matériau</a:t>
            </a:r>
          </a:p>
        </p:txBody>
      </p:sp>
      <p:grpSp>
        <p:nvGrpSpPr>
          <p:cNvPr id="187424" name="Group 32"/>
          <p:cNvGrpSpPr>
            <a:grpSpLocks/>
          </p:cNvGrpSpPr>
          <p:nvPr/>
        </p:nvGrpSpPr>
        <p:grpSpPr bwMode="auto">
          <a:xfrm>
            <a:off x="3187700" y="2895600"/>
            <a:ext cx="5334000" cy="614363"/>
            <a:chOff x="2008" y="1824"/>
            <a:chExt cx="3360" cy="387"/>
          </a:xfrm>
        </p:grpSpPr>
        <p:sp>
          <p:nvSpPr>
            <p:cNvPr id="147486" name="Rectangle 28"/>
            <p:cNvSpPr>
              <a:spLocks noChangeArrowheads="1"/>
            </p:cNvSpPr>
            <p:nvPr/>
          </p:nvSpPr>
          <p:spPr bwMode="auto">
            <a:xfrm>
              <a:off x="4077" y="1824"/>
              <a:ext cx="1291" cy="218"/>
            </a:xfrm>
            <a:prstGeom prst="rect">
              <a:avLst/>
            </a:prstGeom>
            <a:noFill/>
            <a:ln w="9525">
              <a:solidFill>
                <a:srgbClr val="FF5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600" i="1">
                  <a:solidFill>
                    <a:srgbClr val="FF5050"/>
                  </a:solidFill>
                  <a:latin typeface="Symbol" pitchFamily="18" charset="2"/>
                  <a:cs typeface="Arial" charset="0"/>
                </a:rPr>
                <a:t>y</a:t>
              </a:r>
              <a:r>
                <a:rPr lang="fr-FR" sz="1600" i="1">
                  <a:solidFill>
                    <a:srgbClr val="FF5050"/>
                  </a:solidFill>
                  <a:latin typeface="Arial" charset="0"/>
                  <a:cs typeface="Arial" charset="0"/>
                </a:rPr>
                <a:t>(x+L,y,z) = </a:t>
              </a:r>
              <a:r>
                <a:rPr lang="fr-FR" sz="1600" i="1">
                  <a:solidFill>
                    <a:srgbClr val="FF5050"/>
                  </a:solidFill>
                  <a:latin typeface="Symbol" pitchFamily="18" charset="2"/>
                  <a:cs typeface="Arial" charset="0"/>
                </a:rPr>
                <a:t>y</a:t>
              </a:r>
              <a:r>
                <a:rPr lang="fr-FR" sz="1600" i="1">
                  <a:solidFill>
                    <a:srgbClr val="FF5050"/>
                  </a:solidFill>
                  <a:latin typeface="Arial" charset="0"/>
                  <a:cs typeface="Arial" charset="0"/>
                </a:rPr>
                <a:t>(x,y,z)</a:t>
              </a:r>
            </a:p>
          </p:txBody>
        </p:sp>
        <p:sp>
          <p:nvSpPr>
            <p:cNvPr id="147487" name="Line 29"/>
            <p:cNvSpPr>
              <a:spLocks noChangeShapeType="1"/>
            </p:cNvSpPr>
            <p:nvPr/>
          </p:nvSpPr>
          <p:spPr bwMode="auto">
            <a:xfrm flipV="1">
              <a:off x="2580" y="2064"/>
              <a:ext cx="156" cy="133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7488" name="Line 30"/>
            <p:cNvSpPr>
              <a:spLocks noChangeShapeType="1"/>
            </p:cNvSpPr>
            <p:nvPr/>
          </p:nvSpPr>
          <p:spPr bwMode="auto">
            <a:xfrm flipV="1">
              <a:off x="2008" y="2078"/>
              <a:ext cx="156" cy="133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7489" name="Line 31"/>
            <p:cNvSpPr>
              <a:spLocks noChangeShapeType="1"/>
            </p:cNvSpPr>
            <p:nvPr/>
          </p:nvSpPr>
          <p:spPr bwMode="auto">
            <a:xfrm flipV="1">
              <a:off x="3147" y="2064"/>
              <a:ext cx="156" cy="133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87429" name="Group 37"/>
          <p:cNvGrpSpPr>
            <a:grpSpLocks/>
          </p:cNvGrpSpPr>
          <p:nvPr/>
        </p:nvGrpSpPr>
        <p:grpSpPr bwMode="auto">
          <a:xfrm>
            <a:off x="4089400" y="2443163"/>
            <a:ext cx="4437063" cy="1854200"/>
            <a:chOff x="2576" y="1539"/>
            <a:chExt cx="2795" cy="1168"/>
          </a:xfrm>
        </p:grpSpPr>
        <p:sp>
          <p:nvSpPr>
            <p:cNvPr id="147482" name="Rectangle 33"/>
            <p:cNvSpPr>
              <a:spLocks noChangeArrowheads="1"/>
            </p:cNvSpPr>
            <p:nvPr/>
          </p:nvSpPr>
          <p:spPr bwMode="auto">
            <a:xfrm>
              <a:off x="4080" y="2112"/>
              <a:ext cx="1291" cy="218"/>
            </a:xfrm>
            <a:prstGeom prst="rect">
              <a:avLst/>
            </a:prstGeom>
            <a:noFill/>
            <a:ln w="9525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663300"/>
                  </a:solidFill>
                  <a:latin typeface="Symbol" pitchFamily="18" charset="2"/>
                  <a:cs typeface="Arial" charset="0"/>
                </a:rPr>
                <a:t>y</a:t>
              </a:r>
              <a:r>
                <a:rPr lang="fr-FR" sz="1600" i="1">
                  <a:solidFill>
                    <a:srgbClr val="663300"/>
                  </a:solidFill>
                  <a:latin typeface="Arial" charset="0"/>
                  <a:cs typeface="Arial" charset="0"/>
                </a:rPr>
                <a:t>(x,y+L,z) = </a:t>
              </a:r>
              <a:r>
                <a:rPr lang="fr-FR" sz="1600" i="1">
                  <a:solidFill>
                    <a:srgbClr val="663300"/>
                  </a:solidFill>
                  <a:latin typeface="Symbol" pitchFamily="18" charset="2"/>
                  <a:cs typeface="Arial" charset="0"/>
                </a:rPr>
                <a:t>y</a:t>
              </a:r>
              <a:r>
                <a:rPr lang="fr-FR" sz="1600" i="1">
                  <a:solidFill>
                    <a:srgbClr val="663300"/>
                  </a:solidFill>
                  <a:latin typeface="Arial" charset="0"/>
                  <a:cs typeface="Arial" charset="0"/>
                </a:rPr>
                <a:t>(x,y,z)</a:t>
              </a:r>
            </a:p>
          </p:txBody>
        </p:sp>
        <p:sp>
          <p:nvSpPr>
            <p:cNvPr id="147483" name="Line 34"/>
            <p:cNvSpPr>
              <a:spLocks noChangeShapeType="1"/>
            </p:cNvSpPr>
            <p:nvPr/>
          </p:nvSpPr>
          <p:spPr bwMode="auto">
            <a:xfrm flipV="1">
              <a:off x="2576" y="2037"/>
              <a:ext cx="144" cy="144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7484" name="Line 35"/>
            <p:cNvSpPr>
              <a:spLocks noChangeShapeType="1"/>
            </p:cNvSpPr>
            <p:nvPr/>
          </p:nvSpPr>
          <p:spPr bwMode="auto">
            <a:xfrm flipV="1">
              <a:off x="2580" y="1539"/>
              <a:ext cx="144" cy="144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7485" name="Line 36"/>
            <p:cNvSpPr>
              <a:spLocks noChangeShapeType="1"/>
            </p:cNvSpPr>
            <p:nvPr/>
          </p:nvSpPr>
          <p:spPr bwMode="auto">
            <a:xfrm flipV="1">
              <a:off x="2581" y="2563"/>
              <a:ext cx="144" cy="144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87430" name="Rectangle 38"/>
          <p:cNvSpPr>
            <a:spLocks noChangeArrowheads="1"/>
          </p:cNvSpPr>
          <p:nvPr/>
        </p:nvSpPr>
        <p:spPr bwMode="auto">
          <a:xfrm>
            <a:off x="6477000" y="3810000"/>
            <a:ext cx="2049463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y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(x,y,z+L) =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y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(x,y,z)</a:t>
            </a:r>
          </a:p>
        </p:txBody>
      </p:sp>
      <p:sp>
        <p:nvSpPr>
          <p:cNvPr id="187431" name="Rectangle 39"/>
          <p:cNvSpPr>
            <a:spLocks noChangeArrowheads="1"/>
          </p:cNvSpPr>
          <p:nvPr/>
        </p:nvSpPr>
        <p:spPr bwMode="auto">
          <a:xfrm>
            <a:off x="6324600" y="4343400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Equation de Schrödinger</a:t>
            </a:r>
          </a:p>
        </p:txBody>
      </p:sp>
      <p:sp>
        <p:nvSpPr>
          <p:cNvPr id="187432" name="Rectangle 40"/>
          <p:cNvSpPr>
            <a:spLocks noChangeArrowheads="1"/>
          </p:cNvSpPr>
          <p:nvPr/>
        </p:nvSpPr>
        <p:spPr bwMode="auto">
          <a:xfrm>
            <a:off x="6629400" y="47244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-(ħ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/2m)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Dy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E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y</a:t>
            </a:r>
          </a:p>
        </p:txBody>
      </p:sp>
      <p:grpSp>
        <p:nvGrpSpPr>
          <p:cNvPr id="187443" name="Group 51"/>
          <p:cNvGrpSpPr>
            <a:grpSpLocks/>
          </p:cNvGrpSpPr>
          <p:nvPr/>
        </p:nvGrpSpPr>
        <p:grpSpPr bwMode="auto">
          <a:xfrm>
            <a:off x="3429000" y="5257800"/>
            <a:ext cx="4894263" cy="336550"/>
            <a:chOff x="2016" y="3216"/>
            <a:chExt cx="3083" cy="212"/>
          </a:xfrm>
        </p:grpSpPr>
        <p:sp>
          <p:nvSpPr>
            <p:cNvPr id="147477" name="Rectangle 41"/>
            <p:cNvSpPr>
              <a:spLocks noChangeArrowheads="1"/>
            </p:cNvSpPr>
            <p:nvPr/>
          </p:nvSpPr>
          <p:spPr bwMode="auto">
            <a:xfrm>
              <a:off x="2016" y="3216"/>
              <a:ext cx="308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y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n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(r) = (1/L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3/2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) exp(ik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n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.r)   avec   k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n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= (2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p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/L) (n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x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,n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y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,n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z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47478" name="Line 44"/>
            <p:cNvSpPr>
              <a:spLocks noChangeShapeType="1"/>
            </p:cNvSpPr>
            <p:nvPr/>
          </p:nvSpPr>
          <p:spPr bwMode="auto">
            <a:xfrm>
              <a:off x="2229" y="326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7479" name="Line 45"/>
            <p:cNvSpPr>
              <a:spLocks noChangeShapeType="1"/>
            </p:cNvSpPr>
            <p:nvPr/>
          </p:nvSpPr>
          <p:spPr bwMode="auto">
            <a:xfrm>
              <a:off x="3168" y="326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7480" name="Line 46"/>
            <p:cNvSpPr>
              <a:spLocks noChangeShapeType="1"/>
            </p:cNvSpPr>
            <p:nvPr/>
          </p:nvSpPr>
          <p:spPr bwMode="auto">
            <a:xfrm>
              <a:off x="3319" y="326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7481" name="Line 47"/>
            <p:cNvSpPr>
              <a:spLocks noChangeShapeType="1"/>
            </p:cNvSpPr>
            <p:nvPr/>
          </p:nvSpPr>
          <p:spPr bwMode="auto">
            <a:xfrm>
              <a:off x="3888" y="326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87444" name="Group 52"/>
          <p:cNvGrpSpPr>
            <a:grpSpLocks/>
          </p:cNvGrpSpPr>
          <p:nvPr/>
        </p:nvGrpSpPr>
        <p:grpSpPr bwMode="auto">
          <a:xfrm>
            <a:off x="2895600" y="5638800"/>
            <a:ext cx="5943600" cy="336550"/>
            <a:chOff x="1824" y="3456"/>
            <a:chExt cx="3744" cy="212"/>
          </a:xfrm>
        </p:grpSpPr>
        <p:sp>
          <p:nvSpPr>
            <p:cNvPr id="147474" name="Rectangle 42"/>
            <p:cNvSpPr>
              <a:spLocks noChangeArrowheads="1"/>
            </p:cNvSpPr>
            <p:nvPr/>
          </p:nvSpPr>
          <p:spPr bwMode="auto">
            <a:xfrm>
              <a:off x="1824" y="3456"/>
              <a:ext cx="3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E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n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= (ħ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/2m) k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n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.k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n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= E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0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(n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x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+n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y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+n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z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)   avec   E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0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= (ħ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/2m) (2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p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/L)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147475" name="Line 48"/>
            <p:cNvSpPr>
              <a:spLocks noChangeShapeType="1"/>
            </p:cNvSpPr>
            <p:nvPr/>
          </p:nvSpPr>
          <p:spPr bwMode="auto">
            <a:xfrm>
              <a:off x="2592" y="350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7476" name="Line 49"/>
            <p:cNvSpPr>
              <a:spLocks noChangeShapeType="1"/>
            </p:cNvSpPr>
            <p:nvPr/>
          </p:nvSpPr>
          <p:spPr bwMode="auto">
            <a:xfrm>
              <a:off x="2784" y="350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16" grpId="0" animBg="1"/>
      <p:bldP spid="187418" grpId="0" autoUpdateAnimBg="0"/>
      <p:bldP spid="187419" grpId="0" autoUpdateAnimBg="0"/>
      <p:bldP spid="187430" grpId="0" animBg="1" autoUpdateAnimBg="0"/>
      <p:bldP spid="187431" grpId="0" autoUpdateAnimBg="0"/>
      <p:bldP spid="187432" grpId="0" autoUpdateAnimBg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2895600" y="457200"/>
            <a:ext cx="560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MODELE DE SOMMERFELD</a:t>
            </a:r>
          </a:p>
        </p:txBody>
      </p:sp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48485" name="Group 5"/>
          <p:cNvGrpSpPr>
            <a:grpSpLocks/>
          </p:cNvGrpSpPr>
          <p:nvPr/>
        </p:nvGrpSpPr>
        <p:grpSpPr bwMode="auto">
          <a:xfrm>
            <a:off x="0" y="2133600"/>
            <a:ext cx="2362200" cy="3124200"/>
            <a:chOff x="0" y="1344"/>
            <a:chExt cx="1488" cy="1968"/>
          </a:xfrm>
        </p:grpSpPr>
        <p:sp>
          <p:nvSpPr>
            <p:cNvPr id="148528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APPROXIMATION DES ELECTRONS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LIBRES</a:t>
              </a:r>
            </a:p>
          </p:txBody>
        </p:sp>
        <p:sp>
          <p:nvSpPr>
            <p:cNvPr id="148529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DISTRIBUTION DE FERMI-DIRAC</a:t>
              </a:r>
            </a:p>
          </p:txBody>
        </p:sp>
        <p:sp>
          <p:nvSpPr>
            <p:cNvPr id="148530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96"/>
              <a:ext cx="129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 ELECTRONS</a:t>
              </a:r>
            </a:p>
          </p:txBody>
        </p:sp>
        <p:sp>
          <p:nvSpPr>
            <p:cNvPr id="148531" name="Text Box 9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48532" name="Text Box 10"/>
            <p:cNvSpPr txBox="1">
              <a:spLocks noChangeArrowheads="1"/>
            </p:cNvSpPr>
            <p:nvPr/>
          </p:nvSpPr>
          <p:spPr bwMode="auto">
            <a:xfrm>
              <a:off x="0" y="2112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48533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ELECTRIQUE</a:t>
              </a:r>
            </a:p>
          </p:txBody>
        </p:sp>
        <p:sp>
          <p:nvSpPr>
            <p:cNvPr id="148534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76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WIEDMANN-FRANZ</a:t>
              </a:r>
            </a:p>
          </p:txBody>
        </p:sp>
        <p:sp>
          <p:nvSpPr>
            <p:cNvPr id="148535" name="Rectangle 13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SURFACES LIBRES</a:t>
              </a:r>
            </a:p>
          </p:txBody>
        </p:sp>
      </p:grpSp>
      <p:sp>
        <p:nvSpPr>
          <p:cNvPr id="148486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46350"/>
            <a:ext cx="2438400" cy="381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APPROXIMATION DES ELECTRONS</a:t>
            </a:r>
            <a:br>
              <a:rPr lang="fr-FR" sz="1000" i="1" smtClean="0">
                <a:solidFill>
                  <a:schemeClr val="tx1"/>
                </a:solidFill>
              </a:rPr>
            </a:br>
            <a:r>
              <a:rPr lang="fr-FR" sz="1000" i="1" smtClean="0">
                <a:solidFill>
                  <a:schemeClr val="tx1"/>
                </a:solidFill>
              </a:rPr>
              <a:t>LIBRES</a:t>
            </a:r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194578" name="Rectangle 18"/>
          <p:cNvSpPr>
            <a:spLocks noChangeArrowheads="1"/>
          </p:cNvSpPr>
          <p:nvPr/>
        </p:nvSpPr>
        <p:spPr bwMode="auto">
          <a:xfrm>
            <a:off x="5105400" y="1600200"/>
            <a:ext cx="1708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</a:rPr>
              <a:t>Illustration en 2D</a:t>
            </a:r>
          </a:p>
        </p:txBody>
      </p:sp>
      <p:pic>
        <p:nvPicPr>
          <p:cNvPr id="194602" name="Picture 42" descr="somm-nivea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3" b="38860"/>
          <a:stretch>
            <a:fillRect/>
          </a:stretch>
        </p:blipFill>
        <p:spPr bwMode="auto">
          <a:xfrm>
            <a:off x="3048000" y="2743200"/>
            <a:ext cx="312420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13" name="Group 53"/>
          <p:cNvGrpSpPr>
            <a:grpSpLocks/>
          </p:cNvGrpSpPr>
          <p:nvPr/>
        </p:nvGrpSpPr>
        <p:grpSpPr bwMode="auto">
          <a:xfrm>
            <a:off x="3581400" y="1905000"/>
            <a:ext cx="4894263" cy="336550"/>
            <a:chOff x="2208" y="1248"/>
            <a:chExt cx="3083" cy="212"/>
          </a:xfrm>
        </p:grpSpPr>
        <p:sp>
          <p:nvSpPr>
            <p:cNvPr id="148523" name="Rectangle 44"/>
            <p:cNvSpPr>
              <a:spLocks noChangeArrowheads="1"/>
            </p:cNvSpPr>
            <p:nvPr/>
          </p:nvSpPr>
          <p:spPr bwMode="auto">
            <a:xfrm>
              <a:off x="2208" y="1248"/>
              <a:ext cx="308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y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n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(r) = (1/L) exp(ik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n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.r)   avec   k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n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= (2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p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/L) (n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x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,n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y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48524" name="Line 45"/>
            <p:cNvSpPr>
              <a:spLocks noChangeShapeType="1"/>
            </p:cNvSpPr>
            <p:nvPr/>
          </p:nvSpPr>
          <p:spPr bwMode="auto">
            <a:xfrm>
              <a:off x="2421" y="129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8525" name="Line 46"/>
            <p:cNvSpPr>
              <a:spLocks noChangeShapeType="1"/>
            </p:cNvSpPr>
            <p:nvPr/>
          </p:nvSpPr>
          <p:spPr bwMode="auto">
            <a:xfrm>
              <a:off x="3264" y="129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8526" name="Line 47"/>
            <p:cNvSpPr>
              <a:spLocks noChangeShapeType="1"/>
            </p:cNvSpPr>
            <p:nvPr/>
          </p:nvSpPr>
          <p:spPr bwMode="auto">
            <a:xfrm>
              <a:off x="3408" y="129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8527" name="Line 48"/>
            <p:cNvSpPr>
              <a:spLocks noChangeShapeType="1"/>
            </p:cNvSpPr>
            <p:nvPr/>
          </p:nvSpPr>
          <p:spPr bwMode="auto">
            <a:xfrm>
              <a:off x="3984" y="129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4614" name="Group 54"/>
          <p:cNvGrpSpPr>
            <a:grpSpLocks/>
          </p:cNvGrpSpPr>
          <p:nvPr/>
        </p:nvGrpSpPr>
        <p:grpSpPr bwMode="auto">
          <a:xfrm>
            <a:off x="2895600" y="2286000"/>
            <a:ext cx="5943600" cy="336550"/>
            <a:chOff x="1824" y="1440"/>
            <a:chExt cx="3744" cy="212"/>
          </a:xfrm>
        </p:grpSpPr>
        <p:sp>
          <p:nvSpPr>
            <p:cNvPr id="148520" name="Rectangle 50"/>
            <p:cNvSpPr>
              <a:spLocks noChangeArrowheads="1"/>
            </p:cNvSpPr>
            <p:nvPr/>
          </p:nvSpPr>
          <p:spPr bwMode="auto">
            <a:xfrm>
              <a:off x="1824" y="1440"/>
              <a:ext cx="3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E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n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= (ħ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/2m) k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n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.k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n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= E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0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(n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x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+n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y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)   avec   E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0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= (ħ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/2m) (2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p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/L)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148521" name="Line 51"/>
            <p:cNvSpPr>
              <a:spLocks noChangeShapeType="1"/>
            </p:cNvSpPr>
            <p:nvPr/>
          </p:nvSpPr>
          <p:spPr bwMode="auto">
            <a:xfrm>
              <a:off x="2592" y="148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8522" name="Line 52"/>
            <p:cNvSpPr>
              <a:spLocks noChangeShapeType="1"/>
            </p:cNvSpPr>
            <p:nvPr/>
          </p:nvSpPr>
          <p:spPr bwMode="auto">
            <a:xfrm>
              <a:off x="2736" y="148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4625" name="Group 65"/>
          <p:cNvGrpSpPr>
            <a:grpSpLocks/>
          </p:cNvGrpSpPr>
          <p:nvPr/>
        </p:nvGrpSpPr>
        <p:grpSpPr bwMode="auto">
          <a:xfrm>
            <a:off x="4764088" y="2819400"/>
            <a:ext cx="3659187" cy="1436688"/>
            <a:chOff x="3001" y="1776"/>
            <a:chExt cx="2305" cy="905"/>
          </a:xfrm>
        </p:grpSpPr>
        <p:grpSp>
          <p:nvGrpSpPr>
            <p:cNvPr id="148516" name="Group 57"/>
            <p:cNvGrpSpPr>
              <a:grpSpLocks/>
            </p:cNvGrpSpPr>
            <p:nvPr/>
          </p:nvGrpSpPr>
          <p:grpSpPr bwMode="auto">
            <a:xfrm>
              <a:off x="3001" y="1920"/>
              <a:ext cx="1175" cy="761"/>
              <a:chOff x="3001" y="1920"/>
              <a:chExt cx="1175" cy="761"/>
            </a:xfrm>
          </p:grpSpPr>
          <p:sp>
            <p:nvSpPr>
              <p:cNvPr id="148518" name="Line 55"/>
              <p:cNvSpPr>
                <a:spLocks noChangeShapeType="1"/>
              </p:cNvSpPr>
              <p:nvPr/>
            </p:nvSpPr>
            <p:spPr bwMode="auto">
              <a:xfrm flipH="1">
                <a:off x="3072" y="1920"/>
                <a:ext cx="1104" cy="67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8519" name="Oval 56"/>
              <p:cNvSpPr>
                <a:spLocks noChangeArrowheads="1"/>
              </p:cNvSpPr>
              <p:nvPr/>
            </p:nvSpPr>
            <p:spPr bwMode="auto">
              <a:xfrm>
                <a:off x="3001" y="2585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48517" name="Rectangle 58"/>
            <p:cNvSpPr>
              <a:spLocks noChangeArrowheads="1"/>
            </p:cNvSpPr>
            <p:nvPr/>
          </p:nvSpPr>
          <p:spPr bwMode="auto">
            <a:xfrm>
              <a:off x="4224" y="1776"/>
              <a:ext cx="10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Etat (10) : E = E</a:t>
              </a:r>
              <a:r>
                <a:rPr lang="fr-FR" sz="1600" i="1" baseline="-25000">
                  <a:solidFill>
                    <a:srgbClr val="FF0000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</p:grpSp>
      <p:grpSp>
        <p:nvGrpSpPr>
          <p:cNvPr id="194624" name="Group 64"/>
          <p:cNvGrpSpPr>
            <a:grpSpLocks/>
          </p:cNvGrpSpPr>
          <p:nvPr/>
        </p:nvGrpSpPr>
        <p:grpSpPr bwMode="auto">
          <a:xfrm>
            <a:off x="4495800" y="3200400"/>
            <a:ext cx="4038600" cy="1295400"/>
            <a:chOff x="2832" y="2016"/>
            <a:chExt cx="2544" cy="816"/>
          </a:xfrm>
        </p:grpSpPr>
        <p:grpSp>
          <p:nvGrpSpPr>
            <p:cNvPr id="148511" name="Group 59"/>
            <p:cNvGrpSpPr>
              <a:grpSpLocks/>
            </p:cNvGrpSpPr>
            <p:nvPr/>
          </p:nvGrpSpPr>
          <p:grpSpPr bwMode="auto">
            <a:xfrm>
              <a:off x="2832" y="2160"/>
              <a:ext cx="1344" cy="672"/>
              <a:chOff x="3001" y="1920"/>
              <a:chExt cx="1175" cy="761"/>
            </a:xfrm>
          </p:grpSpPr>
          <p:sp>
            <p:nvSpPr>
              <p:cNvPr id="148514" name="Line 60"/>
              <p:cNvSpPr>
                <a:spLocks noChangeShapeType="1"/>
              </p:cNvSpPr>
              <p:nvPr/>
            </p:nvSpPr>
            <p:spPr bwMode="auto">
              <a:xfrm flipH="1">
                <a:off x="3072" y="1920"/>
                <a:ext cx="1104" cy="67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8515" name="Oval 61"/>
              <p:cNvSpPr>
                <a:spLocks noChangeArrowheads="1"/>
              </p:cNvSpPr>
              <p:nvPr/>
            </p:nvSpPr>
            <p:spPr bwMode="auto">
              <a:xfrm>
                <a:off x="3001" y="2585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48512" name="Rectangle 62"/>
            <p:cNvSpPr>
              <a:spLocks noChangeArrowheads="1"/>
            </p:cNvSpPr>
            <p:nvPr/>
          </p:nvSpPr>
          <p:spPr bwMode="auto">
            <a:xfrm>
              <a:off x="4224" y="2016"/>
              <a:ext cx="1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Etat (01) : E = E</a:t>
              </a:r>
              <a:r>
                <a:rPr lang="fr-FR" sz="1600" i="1" baseline="-25000">
                  <a:solidFill>
                    <a:srgbClr val="FF0000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148513" name="Line 63"/>
            <p:cNvSpPr>
              <a:spLocks noChangeShapeType="1"/>
            </p:cNvSpPr>
            <p:nvPr/>
          </p:nvSpPr>
          <p:spPr bwMode="auto">
            <a:xfrm>
              <a:off x="4668" y="2046"/>
              <a:ext cx="9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4632" name="Group 72"/>
          <p:cNvGrpSpPr>
            <a:grpSpLocks/>
          </p:cNvGrpSpPr>
          <p:nvPr/>
        </p:nvGrpSpPr>
        <p:grpSpPr bwMode="auto">
          <a:xfrm>
            <a:off x="4724400" y="3657600"/>
            <a:ext cx="3962400" cy="812800"/>
            <a:chOff x="2976" y="2304"/>
            <a:chExt cx="2496" cy="512"/>
          </a:xfrm>
        </p:grpSpPr>
        <p:grpSp>
          <p:nvGrpSpPr>
            <p:cNvPr id="148507" name="Group 67"/>
            <p:cNvGrpSpPr>
              <a:grpSpLocks/>
            </p:cNvGrpSpPr>
            <p:nvPr/>
          </p:nvGrpSpPr>
          <p:grpSpPr bwMode="auto">
            <a:xfrm>
              <a:off x="2976" y="2400"/>
              <a:ext cx="1200" cy="416"/>
              <a:chOff x="3001" y="1920"/>
              <a:chExt cx="1175" cy="761"/>
            </a:xfrm>
          </p:grpSpPr>
          <p:sp>
            <p:nvSpPr>
              <p:cNvPr id="148509" name="Line 68"/>
              <p:cNvSpPr>
                <a:spLocks noChangeShapeType="1"/>
              </p:cNvSpPr>
              <p:nvPr/>
            </p:nvSpPr>
            <p:spPr bwMode="auto">
              <a:xfrm flipH="1">
                <a:off x="3072" y="1920"/>
                <a:ext cx="1104" cy="67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8510" name="Oval 69"/>
              <p:cNvSpPr>
                <a:spLocks noChangeArrowheads="1"/>
              </p:cNvSpPr>
              <p:nvPr/>
            </p:nvSpPr>
            <p:spPr bwMode="auto">
              <a:xfrm>
                <a:off x="3001" y="2585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48508" name="Rectangle 70"/>
            <p:cNvSpPr>
              <a:spLocks noChangeArrowheads="1"/>
            </p:cNvSpPr>
            <p:nvPr/>
          </p:nvSpPr>
          <p:spPr bwMode="auto">
            <a:xfrm>
              <a:off x="4224" y="2304"/>
              <a:ext cx="12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Etat (11) : E = 2E</a:t>
              </a:r>
              <a:r>
                <a:rPr lang="fr-FR" sz="1600" i="1" baseline="-25000">
                  <a:solidFill>
                    <a:srgbClr val="FF0000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</p:grpSp>
      <p:grpSp>
        <p:nvGrpSpPr>
          <p:cNvPr id="194637" name="Group 77"/>
          <p:cNvGrpSpPr>
            <a:grpSpLocks/>
          </p:cNvGrpSpPr>
          <p:nvPr/>
        </p:nvGrpSpPr>
        <p:grpSpPr bwMode="auto">
          <a:xfrm>
            <a:off x="5334000" y="4495800"/>
            <a:ext cx="3359150" cy="825500"/>
            <a:chOff x="3360" y="2832"/>
            <a:chExt cx="2116" cy="520"/>
          </a:xfrm>
        </p:grpSpPr>
        <p:sp>
          <p:nvSpPr>
            <p:cNvPr id="148503" name="Line 73"/>
            <p:cNvSpPr>
              <a:spLocks noChangeShapeType="1"/>
            </p:cNvSpPr>
            <p:nvPr/>
          </p:nvSpPr>
          <p:spPr bwMode="auto">
            <a:xfrm>
              <a:off x="3360" y="2832"/>
              <a:ext cx="86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8504" name="Rectangle 74"/>
            <p:cNvSpPr>
              <a:spLocks noChangeArrowheads="1"/>
            </p:cNvSpPr>
            <p:nvPr/>
          </p:nvSpPr>
          <p:spPr bwMode="auto">
            <a:xfrm>
              <a:off x="4224" y="2832"/>
              <a:ext cx="125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Cercle d’iso-énergie</a:t>
              </a:r>
            </a:p>
            <a:p>
              <a:pPr algn="ctr"/>
              <a:endParaRPr lang="fr-FR" sz="1600" i="1">
                <a:solidFill>
                  <a:srgbClr val="FF0000"/>
                </a:solidFill>
                <a:latin typeface="Arial" charset="0"/>
                <a:cs typeface="Arial" charset="0"/>
              </a:endParaRPr>
            </a:p>
            <a:p>
              <a:pPr algn="ctr"/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E = (ħ</a:t>
              </a:r>
              <a:r>
                <a:rPr lang="fr-FR" sz="1600" i="1" baseline="3000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/2m) k.k</a:t>
              </a:r>
              <a:endParaRPr lang="fr-FR" sz="1600" i="1" baseline="-250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505" name="Line 75"/>
            <p:cNvSpPr>
              <a:spLocks noChangeShapeType="1"/>
            </p:cNvSpPr>
            <p:nvPr/>
          </p:nvSpPr>
          <p:spPr bwMode="auto">
            <a:xfrm>
              <a:off x="5184" y="3120"/>
              <a:ext cx="14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8506" name="Line 76"/>
            <p:cNvSpPr>
              <a:spLocks noChangeShapeType="1"/>
            </p:cNvSpPr>
            <p:nvPr/>
          </p:nvSpPr>
          <p:spPr bwMode="auto">
            <a:xfrm>
              <a:off x="5088" y="3168"/>
              <a:ext cx="14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4640" name="Group 80"/>
          <p:cNvGrpSpPr>
            <a:grpSpLocks/>
          </p:cNvGrpSpPr>
          <p:nvPr/>
        </p:nvGrpSpPr>
        <p:grpSpPr bwMode="auto">
          <a:xfrm>
            <a:off x="3048000" y="1600200"/>
            <a:ext cx="5562600" cy="4191000"/>
            <a:chOff x="1920" y="1008"/>
            <a:chExt cx="3504" cy="2592"/>
          </a:xfrm>
        </p:grpSpPr>
        <p:pic>
          <p:nvPicPr>
            <p:cNvPr id="148501" name="Picture 78" descr="somm-niveau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142"/>
            <a:stretch>
              <a:fillRect/>
            </a:stretch>
          </p:blipFill>
          <p:spPr bwMode="auto">
            <a:xfrm>
              <a:off x="1920" y="1008"/>
              <a:ext cx="3504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02" name="Rectangle 79"/>
            <p:cNvSpPr>
              <a:spLocks noChangeArrowheads="1"/>
            </p:cNvSpPr>
            <p:nvPr/>
          </p:nvSpPr>
          <p:spPr bwMode="auto">
            <a:xfrm>
              <a:off x="1920" y="2784"/>
              <a:ext cx="3504" cy="8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94641" name="Rectangle 81"/>
          <p:cNvSpPr>
            <a:spLocks noChangeArrowheads="1"/>
          </p:cNvSpPr>
          <p:nvPr/>
        </p:nvSpPr>
        <p:spPr bwMode="auto">
          <a:xfrm>
            <a:off x="3048000" y="4419600"/>
            <a:ext cx="556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 u="sng">
                <a:solidFill>
                  <a:schemeClr val="bg1"/>
                </a:solidFill>
                <a:latin typeface="Arial" charset="0"/>
                <a:cs typeface="Arial" charset="0"/>
              </a:rPr>
              <a:t>Nombre d’états possibles à vecteur d’onde de norme &lt; k ?</a:t>
            </a:r>
          </a:p>
        </p:txBody>
      </p:sp>
      <p:sp>
        <p:nvSpPr>
          <p:cNvPr id="194642" name="Rectangle 82"/>
          <p:cNvSpPr>
            <a:spLocks noChangeArrowheads="1"/>
          </p:cNvSpPr>
          <p:nvPr/>
        </p:nvSpPr>
        <p:spPr bwMode="auto">
          <a:xfrm>
            <a:off x="5257800" y="33528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>
                <a:solidFill>
                  <a:schemeClr val="bg1"/>
                </a:solidFill>
                <a:latin typeface="Arial" charset="0"/>
                <a:cs typeface="Arial" charset="0"/>
              </a:rPr>
              <a:t>2D : N</a:t>
            </a:r>
            <a:r>
              <a:rPr lang="fr-FR" sz="1600" i="1" baseline="-2500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  <a:r>
              <a:rPr lang="fr-FR" sz="1600" i="1">
                <a:solidFill>
                  <a:schemeClr val="bg1"/>
                </a:solidFill>
                <a:latin typeface="Arial" charset="0"/>
                <a:cs typeface="Arial" charset="0"/>
              </a:rPr>
              <a:t> = </a:t>
            </a:r>
            <a:r>
              <a:rPr lang="fr-FR" sz="1600" i="1">
                <a:solidFill>
                  <a:schemeClr val="bg1"/>
                </a:solidFill>
                <a:latin typeface="Symbol" pitchFamily="18" charset="2"/>
                <a:cs typeface="Arial" charset="0"/>
              </a:rPr>
              <a:t>p </a:t>
            </a:r>
            <a:r>
              <a:rPr lang="fr-FR" sz="1600" i="1">
                <a:solidFill>
                  <a:schemeClr val="bg1"/>
                </a:solidFill>
                <a:latin typeface="Arial" charset="0"/>
                <a:cs typeface="Arial" charset="0"/>
              </a:rPr>
              <a:t>k</a:t>
            </a:r>
            <a:r>
              <a:rPr lang="fr-FR" sz="1600" i="1" baseline="30000">
                <a:solidFill>
                  <a:schemeClr val="bg1"/>
                </a:solidFill>
                <a:latin typeface="Arial" charset="0"/>
                <a:cs typeface="Arial" charset="0"/>
              </a:rPr>
              <a:t>2 </a:t>
            </a:r>
            <a:r>
              <a:rPr lang="fr-FR" sz="1600" i="1">
                <a:solidFill>
                  <a:schemeClr val="bg1"/>
                </a:solidFill>
                <a:latin typeface="Arial" charset="0"/>
                <a:cs typeface="Arial" charset="0"/>
              </a:rPr>
              <a:t>/ (2</a:t>
            </a:r>
            <a:r>
              <a:rPr lang="fr-FR" sz="1600" i="1">
                <a:solidFill>
                  <a:schemeClr val="bg1"/>
                </a:solidFill>
                <a:latin typeface="Symbol" pitchFamily="18" charset="2"/>
                <a:cs typeface="Arial" charset="0"/>
              </a:rPr>
              <a:t>p</a:t>
            </a:r>
            <a:r>
              <a:rPr lang="fr-FR" sz="1600" i="1">
                <a:solidFill>
                  <a:schemeClr val="bg1"/>
                </a:solidFill>
                <a:latin typeface="Arial" charset="0"/>
                <a:cs typeface="Arial" charset="0"/>
              </a:rPr>
              <a:t>/L)</a:t>
            </a:r>
            <a:r>
              <a:rPr lang="fr-FR" sz="1600" i="1" baseline="3000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94643" name="Rectangle 83"/>
          <p:cNvSpPr>
            <a:spLocks noChangeArrowheads="1"/>
          </p:cNvSpPr>
          <p:nvPr/>
        </p:nvSpPr>
        <p:spPr bwMode="auto">
          <a:xfrm>
            <a:off x="4267200" y="4724400"/>
            <a:ext cx="3352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>
                <a:solidFill>
                  <a:schemeClr val="bg1"/>
                </a:solidFill>
                <a:latin typeface="Arial" charset="0"/>
                <a:cs typeface="Arial" charset="0"/>
              </a:rPr>
              <a:t>N</a:t>
            </a:r>
            <a:r>
              <a:rPr lang="fr-FR" sz="1600" i="1" baseline="-2500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  <a:r>
              <a:rPr lang="fr-FR" sz="1600" i="1">
                <a:solidFill>
                  <a:schemeClr val="bg1"/>
                </a:solidFill>
                <a:latin typeface="Arial" charset="0"/>
                <a:cs typeface="Arial" charset="0"/>
              </a:rPr>
              <a:t> = 4/3 </a:t>
            </a:r>
            <a:r>
              <a:rPr lang="fr-FR" sz="1600" i="1">
                <a:solidFill>
                  <a:schemeClr val="bg1"/>
                </a:solidFill>
                <a:latin typeface="Symbol" pitchFamily="18" charset="2"/>
                <a:cs typeface="Arial" charset="0"/>
              </a:rPr>
              <a:t>p </a:t>
            </a:r>
            <a:r>
              <a:rPr lang="fr-FR" sz="1600" i="1">
                <a:solidFill>
                  <a:schemeClr val="bg1"/>
                </a:solidFill>
                <a:latin typeface="Arial" charset="0"/>
                <a:cs typeface="Arial" charset="0"/>
              </a:rPr>
              <a:t>k</a:t>
            </a:r>
            <a:r>
              <a:rPr lang="fr-FR" sz="1600" i="1" baseline="30000">
                <a:solidFill>
                  <a:schemeClr val="bg1"/>
                </a:solidFill>
                <a:latin typeface="Arial" charset="0"/>
                <a:cs typeface="Arial" charset="0"/>
              </a:rPr>
              <a:t>3 </a:t>
            </a:r>
            <a:r>
              <a:rPr lang="fr-FR" sz="1600" i="1">
                <a:solidFill>
                  <a:schemeClr val="bg1"/>
                </a:solidFill>
                <a:latin typeface="Arial" charset="0"/>
                <a:cs typeface="Arial" charset="0"/>
              </a:rPr>
              <a:t>/ (2</a:t>
            </a:r>
            <a:r>
              <a:rPr lang="fr-FR" sz="1600" i="1">
                <a:solidFill>
                  <a:schemeClr val="bg1"/>
                </a:solidFill>
                <a:latin typeface="Symbol" pitchFamily="18" charset="2"/>
                <a:cs typeface="Arial" charset="0"/>
              </a:rPr>
              <a:t>p</a:t>
            </a:r>
            <a:r>
              <a:rPr lang="fr-FR" sz="1600" i="1">
                <a:solidFill>
                  <a:schemeClr val="bg1"/>
                </a:solidFill>
                <a:latin typeface="Arial" charset="0"/>
                <a:cs typeface="Arial" charset="0"/>
              </a:rPr>
              <a:t>/L)</a:t>
            </a:r>
            <a:r>
              <a:rPr lang="fr-FR" sz="1600" i="1" baseline="3000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fr-FR" sz="1600" i="1">
                <a:solidFill>
                  <a:schemeClr val="bg1"/>
                </a:solidFill>
                <a:latin typeface="Arial" charset="0"/>
                <a:cs typeface="Arial" charset="0"/>
              </a:rPr>
              <a:t> = (k</a:t>
            </a:r>
            <a:r>
              <a:rPr lang="fr-FR" sz="1600" i="1" baseline="3000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fr-FR" sz="1600" i="1">
                <a:solidFill>
                  <a:schemeClr val="bg1"/>
                </a:solidFill>
                <a:latin typeface="Arial" charset="0"/>
                <a:cs typeface="Arial" charset="0"/>
              </a:rPr>
              <a:t>/6</a:t>
            </a:r>
            <a:r>
              <a:rPr lang="fr-FR" sz="1600" i="1">
                <a:solidFill>
                  <a:schemeClr val="bg1"/>
                </a:solidFill>
                <a:latin typeface="Symbol" pitchFamily="18" charset="2"/>
                <a:cs typeface="Arial" charset="0"/>
              </a:rPr>
              <a:t>p</a:t>
            </a:r>
            <a:r>
              <a:rPr lang="fr-FR" sz="1600" i="1" baseline="3000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chemeClr val="bg1"/>
                </a:solidFill>
                <a:latin typeface="Arial" charset="0"/>
                <a:cs typeface="Arial" charset="0"/>
              </a:rPr>
              <a:t>) L</a:t>
            </a:r>
            <a:r>
              <a:rPr lang="fr-FR" sz="1600" i="1" baseline="3000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94644" name="Rectangle 84"/>
          <p:cNvSpPr>
            <a:spLocks noChangeArrowheads="1"/>
          </p:cNvSpPr>
          <p:nvPr/>
        </p:nvSpPr>
        <p:spPr bwMode="auto">
          <a:xfrm>
            <a:off x="3048000" y="5029200"/>
            <a:ext cx="487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 u="sng">
                <a:solidFill>
                  <a:schemeClr val="bg1"/>
                </a:solidFill>
                <a:latin typeface="Arial" charset="0"/>
                <a:cs typeface="Arial" charset="0"/>
              </a:rPr>
              <a:t>Nombre d’électrons possibles par unité de volume ?</a:t>
            </a:r>
          </a:p>
        </p:txBody>
      </p:sp>
      <p:sp>
        <p:nvSpPr>
          <p:cNvPr id="194645" name="Rectangle 85"/>
          <p:cNvSpPr>
            <a:spLocks noChangeArrowheads="1"/>
          </p:cNvSpPr>
          <p:nvPr/>
        </p:nvSpPr>
        <p:spPr bwMode="auto">
          <a:xfrm>
            <a:off x="4724400" y="5334000"/>
            <a:ext cx="2362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>
                <a:solidFill>
                  <a:schemeClr val="bg1"/>
                </a:solidFill>
                <a:latin typeface="Arial" charset="0"/>
                <a:cs typeface="Arial" charset="0"/>
              </a:rPr>
              <a:t>n = 2 N</a:t>
            </a:r>
            <a:r>
              <a:rPr lang="fr-FR" sz="1600" i="1" baseline="-2500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  <a:r>
              <a:rPr lang="fr-FR" sz="1600" i="1">
                <a:solidFill>
                  <a:schemeClr val="bg1"/>
                </a:solidFill>
                <a:latin typeface="Arial" charset="0"/>
                <a:cs typeface="Arial" charset="0"/>
              </a:rPr>
              <a:t> / L</a:t>
            </a:r>
            <a:r>
              <a:rPr lang="fr-FR" sz="1600" i="1" baseline="3000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fr-FR" sz="1600" i="1">
                <a:solidFill>
                  <a:schemeClr val="bg1"/>
                </a:solidFill>
                <a:latin typeface="Arial" charset="0"/>
                <a:cs typeface="Arial" charset="0"/>
              </a:rPr>
              <a:t> = k</a:t>
            </a:r>
            <a:r>
              <a:rPr lang="fr-FR" sz="1600" i="1" baseline="30000">
                <a:solidFill>
                  <a:schemeClr val="bg1"/>
                </a:solidFill>
                <a:latin typeface="Arial" charset="0"/>
                <a:cs typeface="Arial" charset="0"/>
              </a:rPr>
              <a:t>3 </a:t>
            </a:r>
            <a:r>
              <a:rPr lang="fr-FR" sz="1600" i="1">
                <a:solidFill>
                  <a:schemeClr val="bg1"/>
                </a:solidFill>
                <a:latin typeface="Arial" charset="0"/>
                <a:cs typeface="Arial" charset="0"/>
              </a:rPr>
              <a:t>/ 3</a:t>
            </a:r>
            <a:r>
              <a:rPr lang="fr-FR" sz="1600" i="1">
                <a:solidFill>
                  <a:schemeClr val="bg1"/>
                </a:solidFill>
                <a:latin typeface="Symbol" pitchFamily="18" charset="2"/>
                <a:cs typeface="Arial" charset="0"/>
              </a:rPr>
              <a:t>p</a:t>
            </a:r>
            <a:r>
              <a:rPr lang="fr-FR" sz="1600" i="1" baseline="3000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9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94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9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8" grpId="0" autoUpdateAnimBg="0"/>
      <p:bldP spid="194641" grpId="0" autoUpdateAnimBg="0"/>
      <p:bldP spid="194642" grpId="0" autoUpdateAnimBg="0"/>
      <p:bldP spid="194643" grpId="0" autoUpdateAnimBg="0"/>
      <p:bldP spid="194644" grpId="0" autoUpdateAnimBg="0"/>
      <p:bldP spid="194645" grpId="0" autoUpdateAnimBg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8"/>
          <p:cNvSpPr txBox="1">
            <a:spLocks noChangeArrowheads="1"/>
          </p:cNvSpPr>
          <p:nvPr/>
        </p:nvSpPr>
        <p:spPr bwMode="auto">
          <a:xfrm>
            <a:off x="2895600" y="457200"/>
            <a:ext cx="560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MODELE DE SOMMERFELD</a:t>
            </a:r>
          </a:p>
        </p:txBody>
      </p:sp>
      <p:pic>
        <p:nvPicPr>
          <p:cNvPr id="14950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08" name="Rectangle 12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49509" name="Group 14"/>
          <p:cNvGrpSpPr>
            <a:grpSpLocks/>
          </p:cNvGrpSpPr>
          <p:nvPr/>
        </p:nvGrpSpPr>
        <p:grpSpPr bwMode="auto">
          <a:xfrm>
            <a:off x="0" y="2133600"/>
            <a:ext cx="2362200" cy="3124200"/>
            <a:chOff x="0" y="1344"/>
            <a:chExt cx="1488" cy="1968"/>
          </a:xfrm>
        </p:grpSpPr>
        <p:sp>
          <p:nvSpPr>
            <p:cNvPr id="149527" name="Rectangle 1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APPROXIMATION DES ELECTRONS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LIBRES</a:t>
              </a:r>
            </a:p>
          </p:txBody>
        </p:sp>
        <p:sp>
          <p:nvSpPr>
            <p:cNvPr id="149528" name="Rectangle 1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DISTRIBUTION DE FERMI-DIRAC</a:t>
              </a:r>
            </a:p>
          </p:txBody>
        </p:sp>
        <p:sp>
          <p:nvSpPr>
            <p:cNvPr id="149529" name="Rectangl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96"/>
              <a:ext cx="129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 ELECTRONS</a:t>
              </a:r>
            </a:p>
          </p:txBody>
        </p:sp>
        <p:sp>
          <p:nvSpPr>
            <p:cNvPr id="149530" name="Text Box 18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49531" name="Text Box 19"/>
            <p:cNvSpPr txBox="1">
              <a:spLocks noChangeArrowheads="1"/>
            </p:cNvSpPr>
            <p:nvPr/>
          </p:nvSpPr>
          <p:spPr bwMode="auto">
            <a:xfrm>
              <a:off x="0" y="2112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49532" name="Rectangle 20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ELECTRIQUE</a:t>
              </a:r>
            </a:p>
          </p:txBody>
        </p:sp>
        <p:sp>
          <p:nvSpPr>
            <p:cNvPr id="149533" name="Rectangle 21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76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WIEDMANN-FRANZ</a:t>
              </a:r>
            </a:p>
          </p:txBody>
        </p:sp>
        <p:sp>
          <p:nvSpPr>
            <p:cNvPr id="149534" name="Rectangle 22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SURFACES LIBRES</a:t>
              </a:r>
            </a:p>
          </p:txBody>
        </p:sp>
      </p:grpSp>
      <p:sp>
        <p:nvSpPr>
          <p:cNvPr id="149510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71800"/>
            <a:ext cx="22860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DISTRIBUTION DE FERMI-DIRAC</a:t>
            </a:r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188440" name="Rectangle 24"/>
          <p:cNvSpPr>
            <a:spLocks noChangeArrowheads="1"/>
          </p:cNvSpPr>
          <p:nvPr/>
        </p:nvSpPr>
        <p:spPr bwMode="auto">
          <a:xfrm>
            <a:off x="4800600" y="1600200"/>
            <a:ext cx="2590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</a:rPr>
              <a:t>Niveau de FERMI (à O K)</a:t>
            </a:r>
          </a:p>
        </p:txBody>
      </p:sp>
      <p:grpSp>
        <p:nvGrpSpPr>
          <p:cNvPr id="188445" name="Group 29"/>
          <p:cNvGrpSpPr>
            <a:grpSpLocks/>
          </p:cNvGrpSpPr>
          <p:nvPr/>
        </p:nvGrpSpPr>
        <p:grpSpPr bwMode="auto">
          <a:xfrm>
            <a:off x="2895600" y="2057400"/>
            <a:ext cx="3733800" cy="3536950"/>
            <a:chOff x="1824" y="1344"/>
            <a:chExt cx="2352" cy="2228"/>
          </a:xfrm>
        </p:grpSpPr>
        <p:pic>
          <p:nvPicPr>
            <p:cNvPr id="149525" name="Picture 23" descr="somm-niveau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8" r="7278" b="38860"/>
            <a:stretch>
              <a:fillRect/>
            </a:stretch>
          </p:blipFill>
          <p:spPr bwMode="auto">
            <a:xfrm>
              <a:off x="1824" y="1344"/>
              <a:ext cx="2352" cy="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26" name="Oval 25" descr="noir)"/>
            <p:cNvSpPr>
              <a:spLocks noChangeArrowheads="1"/>
            </p:cNvSpPr>
            <p:nvPr/>
          </p:nvSpPr>
          <p:spPr bwMode="auto">
            <a:xfrm>
              <a:off x="2256" y="1810"/>
              <a:ext cx="1337" cy="1287"/>
            </a:xfrm>
            <a:prstGeom prst="ellipse">
              <a:avLst/>
            </a:prstGeom>
            <a:pattFill prst="ltUpDiag">
              <a:fgClr>
                <a:schemeClr val="bg1"/>
              </a:fgClr>
              <a:bgClr>
                <a:srgbClr val="FFFFFF"/>
              </a:bgClr>
            </a:patt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sz="1600" b="1">
                  <a:solidFill>
                    <a:schemeClr val="bg1"/>
                  </a:solidFill>
                  <a:latin typeface="Arial" charset="0"/>
                </a:rPr>
                <a:t>États électroniques</a:t>
              </a:r>
            </a:p>
            <a:p>
              <a:pPr algn="ctr"/>
              <a:r>
                <a:rPr lang="fr-FR" sz="1600" b="1">
                  <a:solidFill>
                    <a:schemeClr val="bg1"/>
                  </a:solidFill>
                  <a:latin typeface="Arial" charset="0"/>
                </a:rPr>
                <a:t>occupés</a:t>
              </a:r>
            </a:p>
          </p:txBody>
        </p:sp>
      </p:grpSp>
      <p:grpSp>
        <p:nvGrpSpPr>
          <p:cNvPr id="188446" name="Group 30"/>
          <p:cNvGrpSpPr>
            <a:grpSpLocks/>
          </p:cNvGrpSpPr>
          <p:nvPr/>
        </p:nvGrpSpPr>
        <p:grpSpPr bwMode="auto">
          <a:xfrm>
            <a:off x="4724400" y="2057400"/>
            <a:ext cx="1930400" cy="838200"/>
            <a:chOff x="2976" y="1344"/>
            <a:chExt cx="1216" cy="528"/>
          </a:xfrm>
        </p:grpSpPr>
        <p:sp>
          <p:nvSpPr>
            <p:cNvPr id="149523" name="Line 26"/>
            <p:cNvSpPr>
              <a:spLocks noChangeShapeType="1"/>
            </p:cNvSpPr>
            <p:nvPr/>
          </p:nvSpPr>
          <p:spPr bwMode="auto">
            <a:xfrm flipV="1">
              <a:off x="3216" y="1536"/>
              <a:ext cx="9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9524" name="Rectangle 27"/>
            <p:cNvSpPr>
              <a:spLocks noChangeArrowheads="1"/>
            </p:cNvSpPr>
            <p:nvPr/>
          </p:nvSpPr>
          <p:spPr bwMode="auto">
            <a:xfrm>
              <a:off x="2976" y="1344"/>
              <a:ext cx="12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chemeClr val="bg1"/>
                  </a:solidFill>
                  <a:latin typeface="Arial" charset="0"/>
                  <a:cs typeface="Arial" charset="0"/>
                </a:rPr>
                <a:t>Sphère de rayon k</a:t>
              </a:r>
              <a:r>
                <a:rPr lang="fr-FR" sz="1600" i="1" baseline="-25000">
                  <a:solidFill>
                    <a:schemeClr val="bg1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</p:grpSp>
      <p:grpSp>
        <p:nvGrpSpPr>
          <p:cNvPr id="188455" name="Group 39"/>
          <p:cNvGrpSpPr>
            <a:grpSpLocks/>
          </p:cNvGrpSpPr>
          <p:nvPr/>
        </p:nvGrpSpPr>
        <p:grpSpPr bwMode="auto">
          <a:xfrm>
            <a:off x="7086600" y="1981200"/>
            <a:ext cx="1752600" cy="1219200"/>
            <a:chOff x="4464" y="1248"/>
            <a:chExt cx="1104" cy="768"/>
          </a:xfrm>
        </p:grpSpPr>
        <p:sp>
          <p:nvSpPr>
            <p:cNvPr id="149521" name="Rectangle 31"/>
            <p:cNvSpPr>
              <a:spLocks noChangeArrowheads="1"/>
            </p:cNvSpPr>
            <p:nvPr/>
          </p:nvSpPr>
          <p:spPr bwMode="auto">
            <a:xfrm>
              <a:off x="4464" y="1248"/>
              <a:ext cx="1104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74650" indent="-374650"/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n :	densité électronique</a:t>
              </a:r>
            </a:p>
            <a:p>
              <a:pPr marL="374650" indent="-374650"/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	du matériau</a:t>
              </a:r>
            </a:p>
          </p:txBody>
        </p:sp>
        <p:sp>
          <p:nvSpPr>
            <p:cNvPr id="149522" name="AutoShape 32"/>
            <p:cNvSpPr>
              <a:spLocks noChangeArrowheads="1"/>
            </p:cNvSpPr>
            <p:nvPr/>
          </p:nvSpPr>
          <p:spPr bwMode="auto">
            <a:xfrm>
              <a:off x="4896" y="1776"/>
              <a:ext cx="144" cy="24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88449" name="Rectangle 33"/>
          <p:cNvSpPr>
            <a:spLocks noChangeArrowheads="1"/>
          </p:cNvSpPr>
          <p:nvPr/>
        </p:nvSpPr>
        <p:spPr bwMode="auto">
          <a:xfrm>
            <a:off x="6781800" y="3276600"/>
            <a:ext cx="2133600" cy="8350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74650" indent="-374650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F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:	vecteur d’onde de Fermi</a:t>
            </a:r>
          </a:p>
          <a:p>
            <a:pPr marL="374650" indent="-374650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F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(3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p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n)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1/3</a:t>
            </a:r>
          </a:p>
        </p:txBody>
      </p:sp>
      <p:sp>
        <p:nvSpPr>
          <p:cNvPr id="188450" name="Rectangle 34"/>
          <p:cNvSpPr>
            <a:spLocks noChangeArrowheads="1"/>
          </p:cNvSpPr>
          <p:nvPr/>
        </p:nvSpPr>
        <p:spPr bwMode="auto">
          <a:xfrm>
            <a:off x="6781800" y="4191000"/>
            <a:ext cx="2133600" cy="5905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74650" indent="-374650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F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:	énergie de Fermi</a:t>
            </a:r>
          </a:p>
          <a:p>
            <a:pPr marL="374650" indent="-374650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F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(ħ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/2m)(3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p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n)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2/3</a:t>
            </a:r>
          </a:p>
        </p:txBody>
      </p:sp>
      <p:sp>
        <p:nvSpPr>
          <p:cNvPr id="188451" name="Rectangle 35"/>
          <p:cNvSpPr>
            <a:spLocks noChangeArrowheads="1"/>
          </p:cNvSpPr>
          <p:nvPr/>
        </p:nvSpPr>
        <p:spPr bwMode="auto">
          <a:xfrm>
            <a:off x="6781800" y="4876800"/>
            <a:ext cx="2133600" cy="5905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74650" indent="-374650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v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F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:	vitesse de Fermi</a:t>
            </a:r>
          </a:p>
          <a:p>
            <a:pPr marL="374650" indent="-374650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v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F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(ħ/m)(3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p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n)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1/3</a:t>
            </a:r>
          </a:p>
        </p:txBody>
      </p:sp>
      <p:grpSp>
        <p:nvGrpSpPr>
          <p:cNvPr id="188454" name="Group 38"/>
          <p:cNvGrpSpPr>
            <a:grpSpLocks/>
          </p:cNvGrpSpPr>
          <p:nvPr/>
        </p:nvGrpSpPr>
        <p:grpSpPr bwMode="auto">
          <a:xfrm>
            <a:off x="2895600" y="2797175"/>
            <a:ext cx="6019800" cy="3187700"/>
            <a:chOff x="1824" y="1762"/>
            <a:chExt cx="3792" cy="2008"/>
          </a:xfrm>
        </p:grpSpPr>
        <p:sp>
          <p:nvSpPr>
            <p:cNvPr id="149519" name="Rectangle 36"/>
            <p:cNvSpPr>
              <a:spLocks noChangeArrowheads="1"/>
            </p:cNvSpPr>
            <p:nvPr/>
          </p:nvSpPr>
          <p:spPr bwMode="auto">
            <a:xfrm>
              <a:off x="1824" y="3552"/>
              <a:ext cx="3792" cy="21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74650" indent="-374650"/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E(k) = E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F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: surface de Fermi (sphère dans cette approximation)</a:t>
              </a:r>
            </a:p>
          </p:txBody>
        </p:sp>
        <p:sp>
          <p:nvSpPr>
            <p:cNvPr id="149520" name="Oval 37"/>
            <p:cNvSpPr>
              <a:spLocks noChangeArrowheads="1"/>
            </p:cNvSpPr>
            <p:nvPr/>
          </p:nvSpPr>
          <p:spPr bwMode="auto">
            <a:xfrm>
              <a:off x="2270" y="1762"/>
              <a:ext cx="1321" cy="129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84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8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84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8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8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884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8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40" grpId="0" autoUpdateAnimBg="0"/>
      <p:bldP spid="188449" grpId="0" build="p" animBg="1" autoUpdateAnimBg="0"/>
      <p:bldP spid="188450" grpId="0" build="p" animBg="1" autoUpdateAnimBg="0"/>
      <p:bldP spid="188451" grpId="0" build="p" animBg="1" autoUpdateAnimBg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2895600" y="457200"/>
            <a:ext cx="560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MODELE DE SOMMERFELD</a:t>
            </a:r>
          </a:p>
        </p:txBody>
      </p:sp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50533" name="Group 5"/>
          <p:cNvGrpSpPr>
            <a:grpSpLocks/>
          </p:cNvGrpSpPr>
          <p:nvPr/>
        </p:nvGrpSpPr>
        <p:grpSpPr bwMode="auto">
          <a:xfrm>
            <a:off x="0" y="2133600"/>
            <a:ext cx="2362200" cy="3124200"/>
            <a:chOff x="0" y="1344"/>
            <a:chExt cx="1488" cy="1968"/>
          </a:xfrm>
        </p:grpSpPr>
        <p:sp>
          <p:nvSpPr>
            <p:cNvPr id="150554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APPROXIMATION DES ELECTRONS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LIBRES</a:t>
              </a:r>
            </a:p>
          </p:txBody>
        </p:sp>
        <p:sp>
          <p:nvSpPr>
            <p:cNvPr id="150555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DISTRIBUTION DE FERMI-DIRAC</a:t>
              </a:r>
            </a:p>
          </p:txBody>
        </p:sp>
        <p:sp>
          <p:nvSpPr>
            <p:cNvPr id="150556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96"/>
              <a:ext cx="129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 ELECTRONS</a:t>
              </a:r>
            </a:p>
          </p:txBody>
        </p:sp>
        <p:sp>
          <p:nvSpPr>
            <p:cNvPr id="150557" name="Text Box 9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50558" name="Text Box 10"/>
            <p:cNvSpPr txBox="1">
              <a:spLocks noChangeArrowheads="1"/>
            </p:cNvSpPr>
            <p:nvPr/>
          </p:nvSpPr>
          <p:spPr bwMode="auto">
            <a:xfrm>
              <a:off x="0" y="2112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50559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ELECTRIQUE</a:t>
              </a:r>
            </a:p>
          </p:txBody>
        </p:sp>
        <p:sp>
          <p:nvSpPr>
            <p:cNvPr id="150560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76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WIEDMANN-FRANZ</a:t>
              </a:r>
            </a:p>
          </p:txBody>
        </p:sp>
        <p:sp>
          <p:nvSpPr>
            <p:cNvPr id="150561" name="Rectangle 13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SURFACES LIBRES</a:t>
              </a:r>
            </a:p>
          </p:txBody>
        </p:sp>
      </p:grpSp>
      <p:sp>
        <p:nvSpPr>
          <p:cNvPr id="150534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71800"/>
            <a:ext cx="22860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DISTRIBUTION DE FERMI-DIRAC</a:t>
            </a:r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195599" name="Rectangle 15"/>
          <p:cNvSpPr>
            <a:spLocks noChangeArrowheads="1"/>
          </p:cNvSpPr>
          <p:nvPr/>
        </p:nvSpPr>
        <p:spPr bwMode="auto">
          <a:xfrm>
            <a:off x="3429000" y="1600200"/>
            <a:ext cx="502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</a:rPr>
              <a:t>Occupation des états électroniques (à T quelconque)</a:t>
            </a:r>
          </a:p>
        </p:txBody>
      </p:sp>
      <p:pic>
        <p:nvPicPr>
          <p:cNvPr id="195615" name="Picture 31" descr="somm-dira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4275138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5618" name="Group 34"/>
          <p:cNvGrpSpPr>
            <a:grpSpLocks/>
          </p:cNvGrpSpPr>
          <p:nvPr/>
        </p:nvGrpSpPr>
        <p:grpSpPr bwMode="auto">
          <a:xfrm>
            <a:off x="4281488" y="2786063"/>
            <a:ext cx="2028825" cy="2835275"/>
            <a:chOff x="2640" y="1456"/>
            <a:chExt cx="1278" cy="1786"/>
          </a:xfrm>
        </p:grpSpPr>
        <p:sp>
          <p:nvSpPr>
            <p:cNvPr id="150552" name="Line 32"/>
            <p:cNvSpPr>
              <a:spLocks noChangeShapeType="1"/>
            </p:cNvSpPr>
            <p:nvPr/>
          </p:nvSpPr>
          <p:spPr bwMode="auto">
            <a:xfrm>
              <a:off x="3225" y="1456"/>
              <a:ext cx="0" cy="15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0553" name="Rectangle 33"/>
            <p:cNvSpPr>
              <a:spLocks noChangeArrowheads="1"/>
            </p:cNvSpPr>
            <p:nvPr/>
          </p:nvSpPr>
          <p:spPr bwMode="auto">
            <a:xfrm>
              <a:off x="2640" y="3024"/>
              <a:ext cx="1278" cy="21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Énergie de Fermi E</a:t>
              </a:r>
              <a:r>
                <a:rPr lang="fr-FR" sz="1600" i="1" baseline="-25000">
                  <a:solidFill>
                    <a:srgbClr val="FF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</p:grpSp>
      <p:sp>
        <p:nvSpPr>
          <p:cNvPr id="195620" name="Rectangle 36"/>
          <p:cNvSpPr>
            <a:spLocks noChangeArrowheads="1"/>
          </p:cNvSpPr>
          <p:nvPr/>
        </p:nvSpPr>
        <p:spPr bwMode="auto">
          <a:xfrm>
            <a:off x="3200400" y="1981200"/>
            <a:ext cx="5497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Distribution de Fermi-Dirac : f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D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(E) = 1 / (exp((E-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m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)/k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T) + 1)</a:t>
            </a:r>
          </a:p>
        </p:txBody>
      </p:sp>
      <p:grpSp>
        <p:nvGrpSpPr>
          <p:cNvPr id="195627" name="Group 43"/>
          <p:cNvGrpSpPr>
            <a:grpSpLocks/>
          </p:cNvGrpSpPr>
          <p:nvPr/>
        </p:nvGrpSpPr>
        <p:grpSpPr bwMode="auto">
          <a:xfrm>
            <a:off x="2667000" y="3657600"/>
            <a:ext cx="6310313" cy="2314575"/>
            <a:chOff x="1680" y="2304"/>
            <a:chExt cx="3975" cy="1458"/>
          </a:xfrm>
        </p:grpSpPr>
        <p:sp>
          <p:nvSpPr>
            <p:cNvPr id="150545" name="Line 35"/>
            <p:cNvSpPr>
              <a:spLocks noChangeShapeType="1"/>
            </p:cNvSpPr>
            <p:nvPr/>
          </p:nvSpPr>
          <p:spPr bwMode="auto">
            <a:xfrm>
              <a:off x="2016" y="2352"/>
              <a:ext cx="25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0546" name="Oval 37"/>
            <p:cNvSpPr>
              <a:spLocks noChangeArrowheads="1"/>
            </p:cNvSpPr>
            <p:nvPr/>
          </p:nvSpPr>
          <p:spPr bwMode="auto">
            <a:xfrm>
              <a:off x="2880" y="2304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0547" name="Oval 38"/>
            <p:cNvSpPr>
              <a:spLocks noChangeArrowheads="1"/>
            </p:cNvSpPr>
            <p:nvPr/>
          </p:nvSpPr>
          <p:spPr bwMode="auto">
            <a:xfrm>
              <a:off x="3168" y="2304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0548" name="Oval 39"/>
            <p:cNvSpPr>
              <a:spLocks noChangeArrowheads="1"/>
            </p:cNvSpPr>
            <p:nvPr/>
          </p:nvSpPr>
          <p:spPr bwMode="auto">
            <a:xfrm>
              <a:off x="3216" y="2304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0549" name="Oval 40"/>
            <p:cNvSpPr>
              <a:spLocks noChangeArrowheads="1"/>
            </p:cNvSpPr>
            <p:nvPr/>
          </p:nvSpPr>
          <p:spPr bwMode="auto">
            <a:xfrm>
              <a:off x="3120" y="2304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0550" name="Rectangle 41"/>
            <p:cNvSpPr>
              <a:spLocks noChangeArrowheads="1"/>
            </p:cNvSpPr>
            <p:nvPr/>
          </p:nvSpPr>
          <p:spPr bwMode="auto">
            <a:xfrm>
              <a:off x="1680" y="3550"/>
              <a:ext cx="397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Potentiel chimique </a:t>
              </a:r>
              <a:r>
                <a:rPr lang="fr-FR" sz="1600" i="1">
                  <a:solidFill>
                    <a:srgbClr val="FF0000"/>
                  </a:solidFill>
                  <a:latin typeface="Symbol" pitchFamily="18" charset="2"/>
                  <a:cs typeface="Arial" charset="0"/>
                </a:rPr>
                <a:t>m</a:t>
              </a:r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(T) tel que le nombre de particules soit constant</a:t>
              </a:r>
            </a:p>
          </p:txBody>
        </p:sp>
        <p:sp>
          <p:nvSpPr>
            <p:cNvPr id="150551" name="Line 42"/>
            <p:cNvSpPr>
              <a:spLocks noChangeShapeType="1"/>
            </p:cNvSpPr>
            <p:nvPr/>
          </p:nvSpPr>
          <p:spPr bwMode="auto">
            <a:xfrm flipV="1">
              <a:off x="2208" y="2400"/>
              <a:ext cx="720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5628" name="Rectangle 44"/>
          <p:cNvSpPr>
            <a:spLocks noChangeArrowheads="1"/>
          </p:cNvSpPr>
          <p:nvPr/>
        </p:nvSpPr>
        <p:spPr bwMode="auto">
          <a:xfrm>
            <a:off x="7239000" y="2590800"/>
            <a:ext cx="1676400" cy="8350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74650" indent="-374650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F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:	température de Fermi</a:t>
            </a:r>
          </a:p>
          <a:p>
            <a:pPr marL="374650" indent="-374650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F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F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 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</a:p>
        </p:txBody>
      </p:sp>
      <p:grpSp>
        <p:nvGrpSpPr>
          <p:cNvPr id="195633" name="Group 49"/>
          <p:cNvGrpSpPr>
            <a:grpSpLocks/>
          </p:cNvGrpSpPr>
          <p:nvPr/>
        </p:nvGrpSpPr>
        <p:grpSpPr bwMode="auto">
          <a:xfrm>
            <a:off x="7467600" y="3581400"/>
            <a:ext cx="1447800" cy="381000"/>
            <a:chOff x="4704" y="2256"/>
            <a:chExt cx="912" cy="240"/>
          </a:xfrm>
        </p:grpSpPr>
        <p:sp>
          <p:nvSpPr>
            <p:cNvPr id="150543" name="Rectangle 46"/>
            <p:cNvSpPr>
              <a:spLocks noChangeArrowheads="1"/>
            </p:cNvSpPr>
            <p:nvPr/>
          </p:nvSpPr>
          <p:spPr bwMode="auto">
            <a:xfrm>
              <a:off x="4848" y="2256"/>
              <a:ext cx="76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74650" indent="-374650"/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E-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m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&gt;&gt; k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B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150544" name="AutoShape 47"/>
            <p:cNvSpPr>
              <a:spLocks noChangeArrowheads="1"/>
            </p:cNvSpPr>
            <p:nvPr/>
          </p:nvSpPr>
          <p:spPr bwMode="auto">
            <a:xfrm>
              <a:off x="4704" y="2256"/>
              <a:ext cx="144" cy="24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95632" name="Rectangle 48"/>
          <p:cNvSpPr>
            <a:spLocks noChangeArrowheads="1"/>
          </p:cNvSpPr>
          <p:nvPr/>
        </p:nvSpPr>
        <p:spPr bwMode="auto">
          <a:xfrm>
            <a:off x="7089775" y="4065588"/>
            <a:ext cx="1930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400" i="1">
                <a:solidFill>
                  <a:srgbClr val="FFFFFF"/>
                </a:solidFill>
                <a:latin typeface="Arial" charset="0"/>
                <a:cs typeface="Arial" charset="0"/>
              </a:rPr>
              <a:t>Distribution de</a:t>
            </a:r>
          </a:p>
          <a:p>
            <a:pPr algn="ctr"/>
            <a:r>
              <a:rPr lang="fr-FR" sz="1400" i="1">
                <a:solidFill>
                  <a:srgbClr val="FFFFFF"/>
                </a:solidFill>
                <a:latin typeface="Arial" charset="0"/>
                <a:cs typeface="Arial" charset="0"/>
              </a:rPr>
              <a:t>Maxwell-Boltzmann : </a:t>
            </a:r>
          </a:p>
          <a:p>
            <a:pPr algn="ctr"/>
            <a:r>
              <a:rPr lang="fr-FR" sz="1400" i="1">
                <a:solidFill>
                  <a:srgbClr val="FFFFFF"/>
                </a:solidFill>
                <a:latin typeface="Arial" charset="0"/>
                <a:cs typeface="Arial" charset="0"/>
              </a:rPr>
              <a:t>f</a:t>
            </a:r>
            <a:r>
              <a:rPr lang="fr-FR" sz="14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400" i="1">
                <a:solidFill>
                  <a:srgbClr val="FFFFFF"/>
                </a:solidFill>
                <a:latin typeface="Arial" charset="0"/>
                <a:cs typeface="Arial" charset="0"/>
              </a:rPr>
              <a:t>(E) = exp(-(E-</a:t>
            </a:r>
            <a:r>
              <a:rPr lang="fr-FR" sz="14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m</a:t>
            </a:r>
            <a:r>
              <a:rPr lang="fr-FR" sz="1400" i="1">
                <a:solidFill>
                  <a:srgbClr val="FFFFFF"/>
                </a:solidFill>
                <a:latin typeface="Arial" charset="0"/>
                <a:cs typeface="Arial" charset="0"/>
              </a:rPr>
              <a:t>)/k</a:t>
            </a:r>
            <a:r>
              <a:rPr lang="fr-FR" sz="14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400" i="1">
                <a:solidFill>
                  <a:srgbClr val="FFFFFF"/>
                </a:solidFill>
                <a:latin typeface="Arial" charset="0"/>
                <a:cs typeface="Arial" charset="0"/>
              </a:rPr>
              <a:t>T)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9" grpId="0" autoUpdateAnimBg="0"/>
      <p:bldP spid="195620" grpId="0" autoUpdateAnimBg="0"/>
      <p:bldP spid="195628" grpId="0" animBg="1" autoUpdateAnimBg="0"/>
      <p:bldP spid="195632" grpId="0" autoUpdateAnimBg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8"/>
          <p:cNvSpPr txBox="1">
            <a:spLocks noChangeArrowheads="1"/>
          </p:cNvSpPr>
          <p:nvPr/>
        </p:nvSpPr>
        <p:spPr bwMode="auto">
          <a:xfrm>
            <a:off x="2895600" y="457200"/>
            <a:ext cx="560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MODELE DE SOMMERFELD</a:t>
            </a:r>
          </a:p>
        </p:txBody>
      </p:sp>
      <p:pic>
        <p:nvPicPr>
          <p:cNvPr id="15155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56" name="Rectangle 12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51557" name="Group 14"/>
          <p:cNvGrpSpPr>
            <a:grpSpLocks/>
          </p:cNvGrpSpPr>
          <p:nvPr/>
        </p:nvGrpSpPr>
        <p:grpSpPr bwMode="auto">
          <a:xfrm>
            <a:off x="0" y="2133600"/>
            <a:ext cx="2362200" cy="3124200"/>
            <a:chOff x="0" y="1344"/>
            <a:chExt cx="1488" cy="1968"/>
          </a:xfrm>
        </p:grpSpPr>
        <p:sp>
          <p:nvSpPr>
            <p:cNvPr id="151576" name="Rectangle 1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APPROXIMATION DES ELECTRONS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LIBRES</a:t>
              </a:r>
            </a:p>
          </p:txBody>
        </p:sp>
        <p:sp>
          <p:nvSpPr>
            <p:cNvPr id="151577" name="Rectangle 1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DISTRIBUTION DE FERMI-DIRAC</a:t>
              </a:r>
            </a:p>
          </p:txBody>
        </p:sp>
        <p:sp>
          <p:nvSpPr>
            <p:cNvPr id="151578" name="Rectangl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96"/>
              <a:ext cx="129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 ELECTRONS</a:t>
              </a:r>
            </a:p>
          </p:txBody>
        </p:sp>
        <p:sp>
          <p:nvSpPr>
            <p:cNvPr id="151579" name="Text Box 18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51580" name="Text Box 19"/>
            <p:cNvSpPr txBox="1">
              <a:spLocks noChangeArrowheads="1"/>
            </p:cNvSpPr>
            <p:nvPr/>
          </p:nvSpPr>
          <p:spPr bwMode="auto">
            <a:xfrm>
              <a:off x="0" y="2112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51581" name="Rectangle 20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ELECTRIQUE</a:t>
              </a:r>
            </a:p>
          </p:txBody>
        </p:sp>
        <p:sp>
          <p:nvSpPr>
            <p:cNvPr id="151582" name="Rectangle 21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76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WIEDMANN-FRANZ</a:t>
              </a:r>
            </a:p>
          </p:txBody>
        </p:sp>
        <p:sp>
          <p:nvSpPr>
            <p:cNvPr id="151583" name="Rectangle 22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SURFACES LIBRES</a:t>
              </a:r>
            </a:p>
          </p:txBody>
        </p:sp>
      </p:grpSp>
      <p:sp>
        <p:nvSpPr>
          <p:cNvPr id="151558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62400"/>
            <a:ext cx="18288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CAPACITE CALORIFIQUE</a:t>
            </a:r>
            <a:br>
              <a:rPr lang="fr-FR" sz="1000" i="1" smtClean="0">
                <a:solidFill>
                  <a:schemeClr val="tx1"/>
                </a:solidFill>
              </a:rPr>
            </a:br>
            <a:r>
              <a:rPr lang="fr-FR" sz="1000" i="1" smtClean="0">
                <a:solidFill>
                  <a:schemeClr val="tx1"/>
                </a:solidFill>
              </a:rPr>
              <a:t>DES ELECTRONS</a:t>
            </a:r>
            <a:endParaRPr lang="fr-FR" smtClean="0">
              <a:solidFill>
                <a:schemeClr val="tx1"/>
              </a:solidFill>
            </a:endParaRPr>
          </a:p>
        </p:txBody>
      </p:sp>
      <p:grpSp>
        <p:nvGrpSpPr>
          <p:cNvPr id="189466" name="Group 26"/>
          <p:cNvGrpSpPr>
            <a:grpSpLocks/>
          </p:cNvGrpSpPr>
          <p:nvPr/>
        </p:nvGrpSpPr>
        <p:grpSpPr bwMode="auto">
          <a:xfrm>
            <a:off x="2819400" y="1752600"/>
            <a:ext cx="6019800" cy="1066800"/>
            <a:chOff x="1776" y="1104"/>
            <a:chExt cx="3792" cy="672"/>
          </a:xfrm>
        </p:grpSpPr>
        <p:sp>
          <p:nvSpPr>
            <p:cNvPr id="151574" name="Rectangle 24"/>
            <p:cNvSpPr>
              <a:spLocks noChangeArrowheads="1"/>
            </p:cNvSpPr>
            <p:nvPr/>
          </p:nvSpPr>
          <p:spPr bwMode="auto">
            <a:xfrm>
              <a:off x="1776" y="1104"/>
              <a:ext cx="379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contribution électronique à l’ énergie interne d’un cristal :</a:t>
              </a:r>
            </a:p>
            <a:p>
              <a:pPr algn="ctr"/>
              <a:endParaRPr lang="fr-FR" sz="1800" i="1">
                <a:solidFill>
                  <a:srgbClr val="FFFFFF"/>
                </a:solidFill>
                <a:latin typeface="Arial" charset="0"/>
              </a:endParaRPr>
            </a:p>
            <a:p>
              <a:pPr algn="ctr"/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U =    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E f</a:t>
              </a:r>
              <a:r>
                <a:rPr lang="fr-FR" sz="18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D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(E) D(E) dE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</a:t>
              </a:r>
              <a:endParaRPr lang="fr-FR" sz="1800" i="1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1575" name="Freeform 25"/>
            <p:cNvSpPr>
              <a:spLocks/>
            </p:cNvSpPr>
            <p:nvPr/>
          </p:nvSpPr>
          <p:spPr bwMode="auto">
            <a:xfrm>
              <a:off x="3168" y="1392"/>
              <a:ext cx="200" cy="384"/>
            </a:xfrm>
            <a:custGeom>
              <a:avLst/>
              <a:gdLst>
                <a:gd name="T0" fmla="*/ 200 w 192"/>
                <a:gd name="T1" fmla="*/ 0 h 384"/>
                <a:gd name="T2" fmla="*/ 100 w 192"/>
                <a:gd name="T3" fmla="*/ 48 h 384"/>
                <a:gd name="T4" fmla="*/ 100 w 192"/>
                <a:gd name="T5" fmla="*/ 288 h 384"/>
                <a:gd name="T6" fmla="*/ 0 w 192"/>
                <a:gd name="T7" fmla="*/ 384 h 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384">
                  <a:moveTo>
                    <a:pt x="192" y="0"/>
                  </a:moveTo>
                  <a:cubicBezTo>
                    <a:pt x="152" y="0"/>
                    <a:pt x="112" y="0"/>
                    <a:pt x="96" y="48"/>
                  </a:cubicBezTo>
                  <a:cubicBezTo>
                    <a:pt x="80" y="96"/>
                    <a:pt x="112" y="232"/>
                    <a:pt x="96" y="288"/>
                  </a:cubicBezTo>
                  <a:cubicBezTo>
                    <a:pt x="80" y="344"/>
                    <a:pt x="16" y="368"/>
                    <a:pt x="0" y="384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89474" name="Group 34"/>
          <p:cNvGrpSpPr>
            <a:grpSpLocks/>
          </p:cNvGrpSpPr>
          <p:nvPr/>
        </p:nvGrpSpPr>
        <p:grpSpPr bwMode="auto">
          <a:xfrm>
            <a:off x="3124200" y="2667000"/>
            <a:ext cx="2209800" cy="747713"/>
            <a:chOff x="1968" y="1680"/>
            <a:chExt cx="1392" cy="754"/>
          </a:xfrm>
        </p:grpSpPr>
        <p:sp>
          <p:nvSpPr>
            <p:cNvPr id="151572" name="Line 28"/>
            <p:cNvSpPr>
              <a:spLocks noChangeShapeType="1"/>
            </p:cNvSpPr>
            <p:nvPr/>
          </p:nvSpPr>
          <p:spPr bwMode="auto">
            <a:xfrm flipV="1">
              <a:off x="2688" y="1680"/>
              <a:ext cx="672" cy="48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1573" name="Rectangle 29"/>
            <p:cNvSpPr>
              <a:spLocks noChangeArrowheads="1"/>
            </p:cNvSpPr>
            <p:nvPr/>
          </p:nvSpPr>
          <p:spPr bwMode="auto">
            <a:xfrm>
              <a:off x="1968" y="2064"/>
              <a:ext cx="612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Energie</a:t>
              </a:r>
            </a:p>
          </p:txBody>
        </p:sp>
      </p:grpSp>
      <p:grpSp>
        <p:nvGrpSpPr>
          <p:cNvPr id="189475" name="Group 35"/>
          <p:cNvGrpSpPr>
            <a:grpSpLocks/>
          </p:cNvGrpSpPr>
          <p:nvPr/>
        </p:nvGrpSpPr>
        <p:grpSpPr bwMode="auto">
          <a:xfrm>
            <a:off x="3124200" y="2667000"/>
            <a:ext cx="2901950" cy="1089025"/>
            <a:chOff x="1968" y="1680"/>
            <a:chExt cx="1828" cy="940"/>
          </a:xfrm>
        </p:grpSpPr>
        <p:sp>
          <p:nvSpPr>
            <p:cNvPr id="151570" name="Line 30"/>
            <p:cNvSpPr>
              <a:spLocks noChangeShapeType="1"/>
            </p:cNvSpPr>
            <p:nvPr/>
          </p:nvSpPr>
          <p:spPr bwMode="auto">
            <a:xfrm flipV="1">
              <a:off x="2928" y="1680"/>
              <a:ext cx="672" cy="57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1571" name="Rectangle 31"/>
            <p:cNvSpPr>
              <a:spLocks noChangeArrowheads="1"/>
            </p:cNvSpPr>
            <p:nvPr/>
          </p:nvSpPr>
          <p:spPr bwMode="auto">
            <a:xfrm>
              <a:off x="1968" y="2303"/>
              <a:ext cx="1828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Distribution de Fermi-Dirac</a:t>
              </a:r>
            </a:p>
          </p:txBody>
        </p:sp>
      </p:grpSp>
      <p:grpSp>
        <p:nvGrpSpPr>
          <p:cNvPr id="189476" name="Group 36"/>
          <p:cNvGrpSpPr>
            <a:grpSpLocks/>
          </p:cNvGrpSpPr>
          <p:nvPr/>
        </p:nvGrpSpPr>
        <p:grpSpPr bwMode="auto">
          <a:xfrm>
            <a:off x="6242050" y="2667000"/>
            <a:ext cx="1885950" cy="1089025"/>
            <a:chOff x="3932" y="1680"/>
            <a:chExt cx="1188" cy="940"/>
          </a:xfrm>
        </p:grpSpPr>
        <p:sp>
          <p:nvSpPr>
            <p:cNvPr id="151568" name="Line 32"/>
            <p:cNvSpPr>
              <a:spLocks noChangeShapeType="1"/>
            </p:cNvSpPr>
            <p:nvPr/>
          </p:nvSpPr>
          <p:spPr bwMode="auto">
            <a:xfrm flipH="1" flipV="1">
              <a:off x="3984" y="1680"/>
              <a:ext cx="288" cy="57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1569" name="Rectangle 33"/>
            <p:cNvSpPr>
              <a:spLocks noChangeArrowheads="1"/>
            </p:cNvSpPr>
            <p:nvPr/>
          </p:nvSpPr>
          <p:spPr bwMode="auto">
            <a:xfrm>
              <a:off x="3932" y="2303"/>
              <a:ext cx="1188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Densité d’états ?</a:t>
              </a:r>
            </a:p>
          </p:txBody>
        </p:sp>
      </p:grpSp>
      <p:sp>
        <p:nvSpPr>
          <p:cNvPr id="189477" name="Rectangle 37"/>
          <p:cNvSpPr>
            <a:spLocks noChangeArrowheads="1"/>
          </p:cNvSpPr>
          <p:nvPr/>
        </p:nvSpPr>
        <p:spPr bwMode="auto">
          <a:xfrm>
            <a:off x="6400800" y="3886200"/>
            <a:ext cx="21447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74650" indent="-374650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n	=k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3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/6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p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</a:p>
          <a:p>
            <a:pPr marL="374650" indent="-374650"/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	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=1/3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p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(2mE/ħ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3/2</a:t>
            </a:r>
            <a:endParaRPr lang="fr-FR" sz="1600" i="1">
              <a:solidFill>
                <a:srgbClr val="FFFFFF"/>
              </a:solidFill>
              <a:latin typeface="Arial" charset="0"/>
              <a:cs typeface="Arial" charset="0"/>
              <a:sym typeface="Symbol" pitchFamily="18" charset="2"/>
            </a:endParaRPr>
          </a:p>
        </p:txBody>
      </p:sp>
      <p:grpSp>
        <p:nvGrpSpPr>
          <p:cNvPr id="189480" name="Group 40"/>
          <p:cNvGrpSpPr>
            <a:grpSpLocks/>
          </p:cNvGrpSpPr>
          <p:nvPr/>
        </p:nvGrpSpPr>
        <p:grpSpPr bwMode="auto">
          <a:xfrm>
            <a:off x="6400800" y="4495800"/>
            <a:ext cx="2541588" cy="1282700"/>
            <a:chOff x="3936" y="2928"/>
            <a:chExt cx="1601" cy="808"/>
          </a:xfrm>
        </p:grpSpPr>
        <p:sp>
          <p:nvSpPr>
            <p:cNvPr id="151566" name="Rectangle 38"/>
            <p:cNvSpPr>
              <a:spLocks noChangeArrowheads="1"/>
            </p:cNvSpPr>
            <p:nvPr/>
          </p:nvSpPr>
          <p:spPr bwMode="auto">
            <a:xfrm>
              <a:off x="3936" y="3216"/>
              <a:ext cx="1601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577850" indent="-577850"/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D(E)	=dn/dE</a:t>
              </a:r>
            </a:p>
            <a:p>
              <a:pPr marL="577850" indent="-577850"/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	=1/2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  <a:sym typeface="Symbol" pitchFamily="18" charset="2"/>
                </a:rPr>
                <a:t>p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(2m/ħ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)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3/2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E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1/2</a:t>
              </a:r>
              <a:endPara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endParaRPr>
            </a:p>
            <a:p>
              <a:pPr marL="577850" indent="-577850"/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	= 3n/2E</a:t>
              </a:r>
            </a:p>
          </p:txBody>
        </p:sp>
        <p:sp>
          <p:nvSpPr>
            <p:cNvPr id="151567" name="AutoShape 39"/>
            <p:cNvSpPr>
              <a:spLocks noChangeArrowheads="1"/>
            </p:cNvSpPr>
            <p:nvPr/>
          </p:nvSpPr>
          <p:spPr bwMode="auto">
            <a:xfrm>
              <a:off x="4560" y="2928"/>
              <a:ext cx="144" cy="24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189481" name="Picture 41" descr="somm-etat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0"/>
            <a:ext cx="3429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77" grpId="0" autoUpdateAnimBg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2895600" y="457200"/>
            <a:ext cx="560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MODELE DE SOMMERFELD</a:t>
            </a:r>
          </a:p>
        </p:txBody>
      </p:sp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grpSp>
        <p:nvGrpSpPr>
          <p:cNvPr id="152581" name="Group 5"/>
          <p:cNvGrpSpPr>
            <a:grpSpLocks/>
          </p:cNvGrpSpPr>
          <p:nvPr/>
        </p:nvGrpSpPr>
        <p:grpSpPr bwMode="auto">
          <a:xfrm>
            <a:off x="0" y="2133600"/>
            <a:ext cx="2362200" cy="3124200"/>
            <a:chOff x="0" y="1344"/>
            <a:chExt cx="1488" cy="1968"/>
          </a:xfrm>
        </p:grpSpPr>
        <p:sp>
          <p:nvSpPr>
            <p:cNvPr id="152614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APPROXIMATION DES ELECTRONS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LIBRES</a:t>
              </a:r>
            </a:p>
          </p:txBody>
        </p:sp>
        <p:sp>
          <p:nvSpPr>
            <p:cNvPr id="152615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DISTRIBUTION DE FERMI-DIRAC</a:t>
              </a:r>
            </a:p>
          </p:txBody>
        </p:sp>
        <p:sp>
          <p:nvSpPr>
            <p:cNvPr id="152616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96"/>
              <a:ext cx="129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 ELECTRONS</a:t>
              </a:r>
            </a:p>
          </p:txBody>
        </p:sp>
        <p:sp>
          <p:nvSpPr>
            <p:cNvPr id="152617" name="Text Box 9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52618" name="Text Box 10"/>
            <p:cNvSpPr txBox="1">
              <a:spLocks noChangeArrowheads="1"/>
            </p:cNvSpPr>
            <p:nvPr/>
          </p:nvSpPr>
          <p:spPr bwMode="auto">
            <a:xfrm>
              <a:off x="0" y="2112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52619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ELECTRIQUE</a:t>
              </a:r>
            </a:p>
          </p:txBody>
        </p:sp>
        <p:sp>
          <p:nvSpPr>
            <p:cNvPr id="152620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76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WIEDMANN-FRANZ</a:t>
              </a:r>
            </a:p>
          </p:txBody>
        </p:sp>
        <p:sp>
          <p:nvSpPr>
            <p:cNvPr id="152621" name="Rectangle 13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SURFACES LIBRES</a:t>
              </a:r>
            </a:p>
          </p:txBody>
        </p:sp>
      </p:grpSp>
      <p:sp>
        <p:nvSpPr>
          <p:cNvPr id="152582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62400"/>
            <a:ext cx="18288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CAPACITE CALORIFIQUE</a:t>
            </a:r>
            <a:br>
              <a:rPr lang="fr-FR" sz="1000" i="1" smtClean="0">
                <a:solidFill>
                  <a:schemeClr val="tx1"/>
                </a:solidFill>
              </a:rPr>
            </a:br>
            <a:r>
              <a:rPr lang="fr-FR" sz="1000" i="1" smtClean="0">
                <a:solidFill>
                  <a:schemeClr val="tx1"/>
                </a:solidFill>
              </a:rPr>
              <a:t>DES ELECTRONS</a:t>
            </a:r>
            <a:endParaRPr lang="fr-FR" smtClean="0">
              <a:solidFill>
                <a:schemeClr val="tx1"/>
              </a:solidFill>
            </a:endParaRPr>
          </a:p>
        </p:txBody>
      </p:sp>
      <p:grpSp>
        <p:nvGrpSpPr>
          <p:cNvPr id="196692" name="Group 84"/>
          <p:cNvGrpSpPr>
            <a:grpSpLocks/>
          </p:cNvGrpSpPr>
          <p:nvPr/>
        </p:nvGrpSpPr>
        <p:grpSpPr bwMode="auto">
          <a:xfrm>
            <a:off x="2667000" y="1676400"/>
            <a:ext cx="2209800" cy="457200"/>
            <a:chOff x="1680" y="1056"/>
            <a:chExt cx="1392" cy="288"/>
          </a:xfrm>
        </p:grpSpPr>
        <p:sp>
          <p:nvSpPr>
            <p:cNvPr id="152612" name="Rectangle 33"/>
            <p:cNvSpPr>
              <a:spLocks noChangeArrowheads="1"/>
            </p:cNvSpPr>
            <p:nvPr/>
          </p:nvSpPr>
          <p:spPr bwMode="auto">
            <a:xfrm>
              <a:off x="1680" y="1104"/>
              <a:ext cx="13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U =  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E f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D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(E) D(E) dE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 </a:t>
              </a:r>
              <a:endParaRPr lang="fr-FR" sz="1600" i="1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613" name="Freeform 34"/>
            <p:cNvSpPr>
              <a:spLocks/>
            </p:cNvSpPr>
            <p:nvPr/>
          </p:nvSpPr>
          <p:spPr bwMode="auto">
            <a:xfrm>
              <a:off x="1968" y="1056"/>
              <a:ext cx="96" cy="288"/>
            </a:xfrm>
            <a:custGeom>
              <a:avLst/>
              <a:gdLst>
                <a:gd name="T0" fmla="*/ 96 w 192"/>
                <a:gd name="T1" fmla="*/ 0 h 384"/>
                <a:gd name="T2" fmla="*/ 48 w 192"/>
                <a:gd name="T3" fmla="*/ 36 h 384"/>
                <a:gd name="T4" fmla="*/ 48 w 192"/>
                <a:gd name="T5" fmla="*/ 216 h 384"/>
                <a:gd name="T6" fmla="*/ 0 w 192"/>
                <a:gd name="T7" fmla="*/ 288 h 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384">
                  <a:moveTo>
                    <a:pt x="192" y="0"/>
                  </a:moveTo>
                  <a:cubicBezTo>
                    <a:pt x="152" y="0"/>
                    <a:pt x="112" y="0"/>
                    <a:pt x="96" y="48"/>
                  </a:cubicBezTo>
                  <a:cubicBezTo>
                    <a:pt x="80" y="96"/>
                    <a:pt x="112" y="232"/>
                    <a:pt x="96" y="288"/>
                  </a:cubicBezTo>
                  <a:cubicBezTo>
                    <a:pt x="80" y="344"/>
                    <a:pt x="16" y="368"/>
                    <a:pt x="0" y="384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6674" name="Group 66"/>
          <p:cNvGrpSpPr>
            <a:grpSpLocks/>
          </p:cNvGrpSpPr>
          <p:nvPr/>
        </p:nvGrpSpPr>
        <p:grpSpPr bwMode="auto">
          <a:xfrm>
            <a:off x="3657600" y="2209800"/>
            <a:ext cx="5257800" cy="457200"/>
            <a:chOff x="2304" y="1392"/>
            <a:chExt cx="3312" cy="288"/>
          </a:xfrm>
        </p:grpSpPr>
        <p:sp>
          <p:nvSpPr>
            <p:cNvPr id="152608" name="Rectangle 38"/>
            <p:cNvSpPr>
              <a:spLocks noChangeArrowheads="1"/>
            </p:cNvSpPr>
            <p:nvPr/>
          </p:nvSpPr>
          <p:spPr bwMode="auto">
            <a:xfrm>
              <a:off x="2640" y="1440"/>
              <a:ext cx="29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sz="1600" i="1">
                  <a:solidFill>
                    <a:srgbClr val="FFFFFF"/>
                  </a:solidFill>
                  <a:latin typeface="Symbol" pitchFamily="18" charset="2"/>
                </a:rPr>
                <a:t>D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U = U(T)–U(0) =   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f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D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(E) D(E) E dE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  -   D(E) E dE</a:t>
              </a:r>
              <a:endParaRPr lang="fr-FR" sz="1600" i="1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609" name="Freeform 63"/>
            <p:cNvSpPr>
              <a:spLocks/>
            </p:cNvSpPr>
            <p:nvPr/>
          </p:nvSpPr>
          <p:spPr bwMode="auto">
            <a:xfrm>
              <a:off x="3744" y="1392"/>
              <a:ext cx="96" cy="288"/>
            </a:xfrm>
            <a:custGeom>
              <a:avLst/>
              <a:gdLst>
                <a:gd name="T0" fmla="*/ 96 w 192"/>
                <a:gd name="T1" fmla="*/ 0 h 384"/>
                <a:gd name="T2" fmla="*/ 48 w 192"/>
                <a:gd name="T3" fmla="*/ 36 h 384"/>
                <a:gd name="T4" fmla="*/ 48 w 192"/>
                <a:gd name="T5" fmla="*/ 216 h 384"/>
                <a:gd name="T6" fmla="*/ 0 w 192"/>
                <a:gd name="T7" fmla="*/ 288 h 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384">
                  <a:moveTo>
                    <a:pt x="192" y="0"/>
                  </a:moveTo>
                  <a:cubicBezTo>
                    <a:pt x="152" y="0"/>
                    <a:pt x="112" y="0"/>
                    <a:pt x="96" y="48"/>
                  </a:cubicBezTo>
                  <a:cubicBezTo>
                    <a:pt x="80" y="96"/>
                    <a:pt x="112" y="232"/>
                    <a:pt x="96" y="288"/>
                  </a:cubicBezTo>
                  <a:cubicBezTo>
                    <a:pt x="80" y="344"/>
                    <a:pt x="16" y="368"/>
                    <a:pt x="0" y="384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2610" name="Freeform 64"/>
            <p:cNvSpPr>
              <a:spLocks/>
            </p:cNvSpPr>
            <p:nvPr/>
          </p:nvSpPr>
          <p:spPr bwMode="auto">
            <a:xfrm>
              <a:off x="4848" y="1392"/>
              <a:ext cx="96" cy="288"/>
            </a:xfrm>
            <a:custGeom>
              <a:avLst/>
              <a:gdLst>
                <a:gd name="T0" fmla="*/ 96 w 192"/>
                <a:gd name="T1" fmla="*/ 0 h 384"/>
                <a:gd name="T2" fmla="*/ 48 w 192"/>
                <a:gd name="T3" fmla="*/ 36 h 384"/>
                <a:gd name="T4" fmla="*/ 48 w 192"/>
                <a:gd name="T5" fmla="*/ 216 h 384"/>
                <a:gd name="T6" fmla="*/ 0 w 192"/>
                <a:gd name="T7" fmla="*/ 288 h 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384">
                  <a:moveTo>
                    <a:pt x="192" y="0"/>
                  </a:moveTo>
                  <a:cubicBezTo>
                    <a:pt x="152" y="0"/>
                    <a:pt x="112" y="0"/>
                    <a:pt x="96" y="48"/>
                  </a:cubicBezTo>
                  <a:cubicBezTo>
                    <a:pt x="80" y="96"/>
                    <a:pt x="112" y="232"/>
                    <a:pt x="96" y="288"/>
                  </a:cubicBezTo>
                  <a:cubicBezTo>
                    <a:pt x="80" y="344"/>
                    <a:pt x="16" y="368"/>
                    <a:pt x="0" y="384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2611" name="AutoShape 65"/>
            <p:cNvSpPr>
              <a:spLocks noChangeArrowheads="1"/>
            </p:cNvSpPr>
            <p:nvPr/>
          </p:nvSpPr>
          <p:spPr bwMode="auto">
            <a:xfrm>
              <a:off x="2304" y="1488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96694" name="Group 86"/>
          <p:cNvGrpSpPr>
            <a:grpSpLocks/>
          </p:cNvGrpSpPr>
          <p:nvPr/>
        </p:nvGrpSpPr>
        <p:grpSpPr bwMode="auto">
          <a:xfrm>
            <a:off x="2743200" y="2667000"/>
            <a:ext cx="2590800" cy="457200"/>
            <a:chOff x="1728" y="1680"/>
            <a:chExt cx="1632" cy="288"/>
          </a:xfrm>
        </p:grpSpPr>
        <p:sp>
          <p:nvSpPr>
            <p:cNvPr id="152605" name="Rectangle 51"/>
            <p:cNvSpPr>
              <a:spLocks noChangeArrowheads="1"/>
            </p:cNvSpPr>
            <p:nvPr/>
          </p:nvSpPr>
          <p:spPr bwMode="auto">
            <a:xfrm>
              <a:off x="1728" y="1728"/>
              <a:ext cx="16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f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D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(E) D(E) dE  =  D(E) dE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 </a:t>
              </a:r>
              <a:endParaRPr lang="fr-FR" sz="1600" i="1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606" name="Freeform 67"/>
            <p:cNvSpPr>
              <a:spLocks/>
            </p:cNvSpPr>
            <p:nvPr/>
          </p:nvSpPr>
          <p:spPr bwMode="auto">
            <a:xfrm>
              <a:off x="1728" y="1680"/>
              <a:ext cx="96" cy="288"/>
            </a:xfrm>
            <a:custGeom>
              <a:avLst/>
              <a:gdLst>
                <a:gd name="T0" fmla="*/ 96 w 192"/>
                <a:gd name="T1" fmla="*/ 0 h 384"/>
                <a:gd name="T2" fmla="*/ 48 w 192"/>
                <a:gd name="T3" fmla="*/ 36 h 384"/>
                <a:gd name="T4" fmla="*/ 48 w 192"/>
                <a:gd name="T5" fmla="*/ 216 h 384"/>
                <a:gd name="T6" fmla="*/ 0 w 192"/>
                <a:gd name="T7" fmla="*/ 288 h 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384">
                  <a:moveTo>
                    <a:pt x="192" y="0"/>
                  </a:moveTo>
                  <a:cubicBezTo>
                    <a:pt x="152" y="0"/>
                    <a:pt x="112" y="0"/>
                    <a:pt x="96" y="48"/>
                  </a:cubicBezTo>
                  <a:cubicBezTo>
                    <a:pt x="80" y="96"/>
                    <a:pt x="112" y="232"/>
                    <a:pt x="96" y="288"/>
                  </a:cubicBezTo>
                  <a:cubicBezTo>
                    <a:pt x="80" y="344"/>
                    <a:pt x="16" y="368"/>
                    <a:pt x="0" y="384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2607" name="Freeform 68"/>
            <p:cNvSpPr>
              <a:spLocks/>
            </p:cNvSpPr>
            <p:nvPr/>
          </p:nvSpPr>
          <p:spPr bwMode="auto">
            <a:xfrm>
              <a:off x="2736" y="1680"/>
              <a:ext cx="96" cy="288"/>
            </a:xfrm>
            <a:custGeom>
              <a:avLst/>
              <a:gdLst>
                <a:gd name="T0" fmla="*/ 96 w 192"/>
                <a:gd name="T1" fmla="*/ 0 h 384"/>
                <a:gd name="T2" fmla="*/ 48 w 192"/>
                <a:gd name="T3" fmla="*/ 36 h 384"/>
                <a:gd name="T4" fmla="*/ 48 w 192"/>
                <a:gd name="T5" fmla="*/ 216 h 384"/>
                <a:gd name="T6" fmla="*/ 0 w 192"/>
                <a:gd name="T7" fmla="*/ 288 h 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384">
                  <a:moveTo>
                    <a:pt x="192" y="0"/>
                  </a:moveTo>
                  <a:cubicBezTo>
                    <a:pt x="152" y="0"/>
                    <a:pt x="112" y="0"/>
                    <a:pt x="96" y="48"/>
                  </a:cubicBezTo>
                  <a:cubicBezTo>
                    <a:pt x="80" y="96"/>
                    <a:pt x="112" y="232"/>
                    <a:pt x="96" y="288"/>
                  </a:cubicBezTo>
                  <a:cubicBezTo>
                    <a:pt x="80" y="344"/>
                    <a:pt x="16" y="368"/>
                    <a:pt x="0" y="384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6695" name="Group 87"/>
          <p:cNvGrpSpPr>
            <a:grpSpLocks/>
          </p:cNvGrpSpPr>
          <p:nvPr/>
        </p:nvGrpSpPr>
        <p:grpSpPr bwMode="auto">
          <a:xfrm>
            <a:off x="3657600" y="2743200"/>
            <a:ext cx="4876800" cy="838200"/>
            <a:chOff x="2304" y="1728"/>
            <a:chExt cx="3072" cy="528"/>
          </a:xfrm>
        </p:grpSpPr>
        <p:sp>
          <p:nvSpPr>
            <p:cNvPr id="152600" name="Rectangle 46"/>
            <p:cNvSpPr>
              <a:spLocks noChangeArrowheads="1"/>
            </p:cNvSpPr>
            <p:nvPr/>
          </p:nvSpPr>
          <p:spPr bwMode="auto">
            <a:xfrm>
              <a:off x="2688" y="2016"/>
              <a:ext cx="26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sz="1600" i="1">
                  <a:solidFill>
                    <a:srgbClr val="FFFFFF"/>
                  </a:solidFill>
                  <a:latin typeface="Symbol" pitchFamily="18" charset="2"/>
                </a:rPr>
                <a:t>D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U =  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f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D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(E) D(E) (E-E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F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) dE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   -  D(E) (E-E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</a:rPr>
                <a:t>F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) dE</a:t>
              </a:r>
              <a:endParaRPr lang="fr-FR" sz="1600" i="1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601" name="AutoShape 44"/>
            <p:cNvSpPr>
              <a:spLocks noChangeArrowheads="1"/>
            </p:cNvSpPr>
            <p:nvPr/>
          </p:nvSpPr>
          <p:spPr bwMode="auto">
            <a:xfrm>
              <a:off x="4272" y="1728"/>
              <a:ext cx="144" cy="24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602" name="AutoShape 73"/>
            <p:cNvSpPr>
              <a:spLocks noChangeArrowheads="1"/>
            </p:cNvSpPr>
            <p:nvPr/>
          </p:nvSpPr>
          <p:spPr bwMode="auto">
            <a:xfrm>
              <a:off x="2304" y="2064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603" name="Freeform 74"/>
            <p:cNvSpPr>
              <a:spLocks/>
            </p:cNvSpPr>
            <p:nvPr/>
          </p:nvSpPr>
          <p:spPr bwMode="auto">
            <a:xfrm>
              <a:off x="3024" y="1968"/>
              <a:ext cx="96" cy="288"/>
            </a:xfrm>
            <a:custGeom>
              <a:avLst/>
              <a:gdLst>
                <a:gd name="T0" fmla="*/ 96 w 192"/>
                <a:gd name="T1" fmla="*/ 0 h 384"/>
                <a:gd name="T2" fmla="*/ 48 w 192"/>
                <a:gd name="T3" fmla="*/ 36 h 384"/>
                <a:gd name="T4" fmla="*/ 48 w 192"/>
                <a:gd name="T5" fmla="*/ 216 h 384"/>
                <a:gd name="T6" fmla="*/ 0 w 192"/>
                <a:gd name="T7" fmla="*/ 288 h 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384">
                  <a:moveTo>
                    <a:pt x="192" y="0"/>
                  </a:moveTo>
                  <a:cubicBezTo>
                    <a:pt x="152" y="0"/>
                    <a:pt x="112" y="0"/>
                    <a:pt x="96" y="48"/>
                  </a:cubicBezTo>
                  <a:cubicBezTo>
                    <a:pt x="80" y="96"/>
                    <a:pt x="112" y="232"/>
                    <a:pt x="96" y="288"/>
                  </a:cubicBezTo>
                  <a:cubicBezTo>
                    <a:pt x="80" y="344"/>
                    <a:pt x="16" y="368"/>
                    <a:pt x="0" y="384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2604" name="Freeform 75"/>
            <p:cNvSpPr>
              <a:spLocks/>
            </p:cNvSpPr>
            <p:nvPr/>
          </p:nvSpPr>
          <p:spPr bwMode="auto">
            <a:xfrm>
              <a:off x="4416" y="1968"/>
              <a:ext cx="96" cy="288"/>
            </a:xfrm>
            <a:custGeom>
              <a:avLst/>
              <a:gdLst>
                <a:gd name="T0" fmla="*/ 96 w 192"/>
                <a:gd name="T1" fmla="*/ 0 h 384"/>
                <a:gd name="T2" fmla="*/ 48 w 192"/>
                <a:gd name="T3" fmla="*/ 36 h 384"/>
                <a:gd name="T4" fmla="*/ 48 w 192"/>
                <a:gd name="T5" fmla="*/ 216 h 384"/>
                <a:gd name="T6" fmla="*/ 0 w 192"/>
                <a:gd name="T7" fmla="*/ 288 h 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384">
                  <a:moveTo>
                    <a:pt x="192" y="0"/>
                  </a:moveTo>
                  <a:cubicBezTo>
                    <a:pt x="152" y="0"/>
                    <a:pt x="112" y="0"/>
                    <a:pt x="96" y="48"/>
                  </a:cubicBezTo>
                  <a:cubicBezTo>
                    <a:pt x="80" y="96"/>
                    <a:pt x="112" y="232"/>
                    <a:pt x="96" y="288"/>
                  </a:cubicBezTo>
                  <a:cubicBezTo>
                    <a:pt x="80" y="344"/>
                    <a:pt x="16" y="368"/>
                    <a:pt x="0" y="384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6696" name="Group 88"/>
          <p:cNvGrpSpPr>
            <a:grpSpLocks/>
          </p:cNvGrpSpPr>
          <p:nvPr/>
        </p:nvGrpSpPr>
        <p:grpSpPr bwMode="auto">
          <a:xfrm>
            <a:off x="3657600" y="3657600"/>
            <a:ext cx="4191000" cy="609600"/>
            <a:chOff x="2304" y="2304"/>
            <a:chExt cx="2640" cy="384"/>
          </a:xfrm>
        </p:grpSpPr>
        <p:sp>
          <p:nvSpPr>
            <p:cNvPr id="152597" name="Rectangle 59"/>
            <p:cNvSpPr>
              <a:spLocks noChangeArrowheads="1"/>
            </p:cNvSpPr>
            <p:nvPr/>
          </p:nvSpPr>
          <p:spPr bwMode="auto">
            <a:xfrm>
              <a:off x="2352" y="2400"/>
              <a:ext cx="25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C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</a:rPr>
                <a:t>v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 =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</a:rPr>
                <a:t> 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d(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</a:rPr>
                <a:t>D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U)/dT =  d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f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D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(E)/dT D(E) 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(E-E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</a:rPr>
                <a:t>F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) dE</a:t>
              </a:r>
            </a:p>
          </p:txBody>
        </p:sp>
        <p:sp>
          <p:nvSpPr>
            <p:cNvPr id="152598" name="Freeform 76"/>
            <p:cNvSpPr>
              <a:spLocks/>
            </p:cNvSpPr>
            <p:nvPr/>
          </p:nvSpPr>
          <p:spPr bwMode="auto">
            <a:xfrm>
              <a:off x="3312" y="2352"/>
              <a:ext cx="71" cy="288"/>
            </a:xfrm>
            <a:custGeom>
              <a:avLst/>
              <a:gdLst>
                <a:gd name="T0" fmla="*/ 71 w 192"/>
                <a:gd name="T1" fmla="*/ 0 h 384"/>
                <a:gd name="T2" fmla="*/ 36 w 192"/>
                <a:gd name="T3" fmla="*/ 36 h 384"/>
                <a:gd name="T4" fmla="*/ 36 w 192"/>
                <a:gd name="T5" fmla="*/ 216 h 384"/>
                <a:gd name="T6" fmla="*/ 0 w 192"/>
                <a:gd name="T7" fmla="*/ 288 h 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384">
                  <a:moveTo>
                    <a:pt x="192" y="0"/>
                  </a:moveTo>
                  <a:cubicBezTo>
                    <a:pt x="152" y="0"/>
                    <a:pt x="112" y="0"/>
                    <a:pt x="96" y="48"/>
                  </a:cubicBezTo>
                  <a:cubicBezTo>
                    <a:pt x="80" y="96"/>
                    <a:pt x="112" y="232"/>
                    <a:pt x="96" y="288"/>
                  </a:cubicBezTo>
                  <a:cubicBezTo>
                    <a:pt x="80" y="344"/>
                    <a:pt x="16" y="368"/>
                    <a:pt x="0" y="384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2599" name="Rectangle 77"/>
            <p:cNvSpPr>
              <a:spLocks noChangeArrowheads="1"/>
            </p:cNvSpPr>
            <p:nvPr/>
          </p:nvSpPr>
          <p:spPr bwMode="auto">
            <a:xfrm>
              <a:off x="2304" y="2304"/>
              <a:ext cx="2640" cy="384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96697" name="Group 89"/>
          <p:cNvGrpSpPr>
            <a:grpSpLocks/>
          </p:cNvGrpSpPr>
          <p:nvPr/>
        </p:nvGrpSpPr>
        <p:grpSpPr bwMode="auto">
          <a:xfrm>
            <a:off x="3429000" y="4419600"/>
            <a:ext cx="2209800" cy="381000"/>
            <a:chOff x="2160" y="2784"/>
            <a:chExt cx="1392" cy="240"/>
          </a:xfrm>
        </p:grpSpPr>
        <p:sp>
          <p:nvSpPr>
            <p:cNvPr id="152595" name="AutoShape 78"/>
            <p:cNvSpPr>
              <a:spLocks noChangeArrowheads="1"/>
            </p:cNvSpPr>
            <p:nvPr/>
          </p:nvSpPr>
          <p:spPr bwMode="auto">
            <a:xfrm>
              <a:off x="3408" y="2784"/>
              <a:ext cx="144" cy="24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596" name="Rectangle 79"/>
            <p:cNvSpPr>
              <a:spLocks noChangeArrowheads="1"/>
            </p:cNvSpPr>
            <p:nvPr/>
          </p:nvSpPr>
          <p:spPr bwMode="auto">
            <a:xfrm>
              <a:off x="2160" y="2784"/>
              <a:ext cx="12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E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</a:rPr>
                <a:t>F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 &gt;&gt; k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</a:rPr>
                <a:t>B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T (T faible)</a:t>
              </a:r>
            </a:p>
          </p:txBody>
        </p:sp>
      </p:grpSp>
      <p:sp>
        <p:nvSpPr>
          <p:cNvPr id="196688" name="Rectangle 80"/>
          <p:cNvSpPr>
            <a:spLocks noChangeArrowheads="1"/>
          </p:cNvSpPr>
          <p:nvPr/>
        </p:nvSpPr>
        <p:spPr bwMode="auto">
          <a:xfrm>
            <a:off x="4572000" y="4724400"/>
            <a:ext cx="1822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</a:rPr>
              <a:t>C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</a:rPr>
              <a:t>v</a:t>
            </a:r>
            <a:r>
              <a:rPr lang="fr-FR" sz="1600" i="1">
                <a:solidFill>
                  <a:srgbClr val="FFFFFF"/>
                </a:solidFill>
                <a:latin typeface="Arial" charset="0"/>
              </a:rPr>
              <a:t> =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</a:rPr>
              <a:t>p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</a:rPr>
              <a:t>/2 nk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</a:rPr>
              <a:t>T/T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</a:rPr>
              <a:t>F</a:t>
            </a:r>
          </a:p>
        </p:txBody>
      </p:sp>
      <p:grpSp>
        <p:nvGrpSpPr>
          <p:cNvPr id="196698" name="Group 90"/>
          <p:cNvGrpSpPr>
            <a:grpSpLocks/>
          </p:cNvGrpSpPr>
          <p:nvPr/>
        </p:nvGrpSpPr>
        <p:grpSpPr bwMode="auto">
          <a:xfrm>
            <a:off x="3505200" y="5105400"/>
            <a:ext cx="2133600" cy="381000"/>
            <a:chOff x="2208" y="3216"/>
            <a:chExt cx="1344" cy="240"/>
          </a:xfrm>
        </p:grpSpPr>
        <p:sp>
          <p:nvSpPr>
            <p:cNvPr id="152593" name="AutoShape 81"/>
            <p:cNvSpPr>
              <a:spLocks noChangeArrowheads="1"/>
            </p:cNvSpPr>
            <p:nvPr/>
          </p:nvSpPr>
          <p:spPr bwMode="auto">
            <a:xfrm>
              <a:off x="3408" y="3216"/>
              <a:ext cx="144" cy="24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594" name="Rectangle 82"/>
            <p:cNvSpPr>
              <a:spLocks noChangeArrowheads="1"/>
            </p:cNvSpPr>
            <p:nvPr/>
          </p:nvSpPr>
          <p:spPr bwMode="auto">
            <a:xfrm>
              <a:off x="2208" y="3216"/>
              <a:ext cx="12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réseau + électrons</a:t>
              </a:r>
            </a:p>
          </p:txBody>
        </p:sp>
      </p:grpSp>
      <p:sp>
        <p:nvSpPr>
          <p:cNvPr id="196691" name="Rectangle 83"/>
          <p:cNvSpPr>
            <a:spLocks noChangeArrowheads="1"/>
          </p:cNvSpPr>
          <p:nvPr/>
        </p:nvSpPr>
        <p:spPr bwMode="auto">
          <a:xfrm>
            <a:off x="4648200" y="5638800"/>
            <a:ext cx="1600200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</a:rPr>
              <a:t>C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</a:rPr>
              <a:t>v</a:t>
            </a:r>
            <a:r>
              <a:rPr lang="fr-FR" sz="1600" i="1">
                <a:solidFill>
                  <a:srgbClr val="FFFFFF"/>
                </a:solidFill>
                <a:latin typeface="Arial" charset="0"/>
              </a:rPr>
              <a:t> =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</a:rPr>
              <a:t>a</a:t>
            </a:r>
            <a:r>
              <a:rPr lang="fr-FR" sz="1600" i="1">
                <a:solidFill>
                  <a:srgbClr val="FFFFFF"/>
                </a:solidFill>
                <a:latin typeface="Arial" charset="0"/>
              </a:rPr>
              <a:t> T +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</a:rPr>
              <a:t>g</a:t>
            </a:r>
            <a:r>
              <a:rPr lang="fr-FR" sz="1600" i="1">
                <a:solidFill>
                  <a:srgbClr val="FFFFFF"/>
                </a:solidFill>
                <a:latin typeface="Arial" charset="0"/>
              </a:rPr>
              <a:t> T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96693" name="Rectangle 85"/>
          <p:cNvSpPr>
            <a:spLocks noChangeArrowheads="1"/>
          </p:cNvSpPr>
          <p:nvPr/>
        </p:nvSpPr>
        <p:spPr bwMode="auto">
          <a:xfrm>
            <a:off x="6400800" y="5562600"/>
            <a:ext cx="2438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fr-FR" sz="1400" i="1">
                <a:solidFill>
                  <a:srgbClr val="FFFFFF"/>
                </a:solidFill>
                <a:latin typeface="Arial" charset="0"/>
              </a:rPr>
              <a:t>électrons libres</a:t>
            </a:r>
          </a:p>
          <a:p>
            <a:pPr>
              <a:buFontTx/>
              <a:buChar char="-"/>
            </a:pPr>
            <a:r>
              <a:rPr lang="fr-FR" sz="1400" i="1">
                <a:solidFill>
                  <a:srgbClr val="FFFFFF"/>
                </a:solidFill>
                <a:latin typeface="Arial" charset="0"/>
              </a:rPr>
              <a:t>électrons indépendants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88" grpId="0" autoUpdateAnimBg="0"/>
      <p:bldP spid="196691" grpId="0" animBg="1" autoUpdateAnimBg="0"/>
      <p:bldP spid="196693" grpId="0" autoUpdateAnimBg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8"/>
          <p:cNvSpPr txBox="1">
            <a:spLocks noChangeArrowheads="1"/>
          </p:cNvSpPr>
          <p:nvPr/>
        </p:nvSpPr>
        <p:spPr bwMode="auto">
          <a:xfrm>
            <a:off x="2895600" y="457200"/>
            <a:ext cx="560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MODELE DE SOMMERFELD</a:t>
            </a:r>
          </a:p>
        </p:txBody>
      </p:sp>
      <p:pic>
        <p:nvPicPr>
          <p:cNvPr id="15360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04" name="Rectangle 12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53605" name="Group 14"/>
          <p:cNvGrpSpPr>
            <a:grpSpLocks/>
          </p:cNvGrpSpPr>
          <p:nvPr/>
        </p:nvGrpSpPr>
        <p:grpSpPr bwMode="auto">
          <a:xfrm>
            <a:off x="0" y="2133600"/>
            <a:ext cx="2362200" cy="3124200"/>
            <a:chOff x="0" y="1344"/>
            <a:chExt cx="1488" cy="1968"/>
          </a:xfrm>
        </p:grpSpPr>
        <p:sp>
          <p:nvSpPr>
            <p:cNvPr id="153639" name="Rectangle 1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APPROXIMATION DES ELECTRONS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LIBRES</a:t>
              </a:r>
            </a:p>
          </p:txBody>
        </p:sp>
        <p:sp>
          <p:nvSpPr>
            <p:cNvPr id="153640" name="Rectangle 1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DISTRIBUTION DE FERMI-DIRAC</a:t>
              </a:r>
            </a:p>
          </p:txBody>
        </p:sp>
        <p:sp>
          <p:nvSpPr>
            <p:cNvPr id="153641" name="Rectangl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96"/>
              <a:ext cx="129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 ELECTRONS</a:t>
              </a:r>
            </a:p>
          </p:txBody>
        </p:sp>
        <p:sp>
          <p:nvSpPr>
            <p:cNvPr id="153642" name="Text Box 18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53643" name="Text Box 19"/>
            <p:cNvSpPr txBox="1">
              <a:spLocks noChangeArrowheads="1"/>
            </p:cNvSpPr>
            <p:nvPr/>
          </p:nvSpPr>
          <p:spPr bwMode="auto">
            <a:xfrm>
              <a:off x="0" y="2112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53644" name="Rectangle 20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ELECTRIQUE</a:t>
              </a:r>
            </a:p>
          </p:txBody>
        </p:sp>
        <p:sp>
          <p:nvSpPr>
            <p:cNvPr id="153645" name="Rectangle 21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76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WIEDMANN-FRANZ</a:t>
              </a:r>
            </a:p>
          </p:txBody>
        </p:sp>
        <p:sp>
          <p:nvSpPr>
            <p:cNvPr id="153646" name="Rectangle 22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SURFACES LIBRES</a:t>
              </a:r>
            </a:p>
          </p:txBody>
        </p:sp>
      </p:grpSp>
      <p:sp>
        <p:nvSpPr>
          <p:cNvPr id="153606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19600"/>
            <a:ext cx="2057400" cy="304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CONDUCTIVITE ELECTRIQUE</a:t>
            </a:r>
            <a:endParaRPr lang="fr-FR" smtClean="0">
              <a:solidFill>
                <a:schemeClr val="tx1"/>
              </a:solidFill>
            </a:endParaRPr>
          </a:p>
        </p:txBody>
      </p:sp>
      <p:grpSp>
        <p:nvGrpSpPr>
          <p:cNvPr id="190487" name="Group 23"/>
          <p:cNvGrpSpPr>
            <a:grpSpLocks/>
          </p:cNvGrpSpPr>
          <p:nvPr/>
        </p:nvGrpSpPr>
        <p:grpSpPr bwMode="auto">
          <a:xfrm>
            <a:off x="3276600" y="1905000"/>
            <a:ext cx="2590800" cy="1219200"/>
            <a:chOff x="2064" y="1200"/>
            <a:chExt cx="1632" cy="768"/>
          </a:xfrm>
        </p:grpSpPr>
        <p:sp>
          <p:nvSpPr>
            <p:cNvPr id="153631" name="Rectangle 24"/>
            <p:cNvSpPr>
              <a:spLocks noChangeArrowheads="1"/>
            </p:cNvSpPr>
            <p:nvPr/>
          </p:nvSpPr>
          <p:spPr bwMode="auto">
            <a:xfrm>
              <a:off x="2064" y="1200"/>
              <a:ext cx="1632" cy="7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632" name="Oval 25" descr="noir)"/>
            <p:cNvSpPr>
              <a:spLocks noChangeArrowheads="1"/>
            </p:cNvSpPr>
            <p:nvPr/>
          </p:nvSpPr>
          <p:spPr bwMode="auto">
            <a:xfrm>
              <a:off x="2352" y="1344"/>
              <a:ext cx="192" cy="480"/>
            </a:xfrm>
            <a:prstGeom prst="ellipse">
              <a:avLst/>
            </a:prstGeom>
            <a:pattFill prst="ltUpDiag">
              <a:fgClr>
                <a:schemeClr val="bg1"/>
              </a:fgClr>
              <a:bgClr>
                <a:srgbClr val="FFFFFF"/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633" name="Line 26"/>
            <p:cNvSpPr>
              <a:spLocks noChangeShapeType="1"/>
            </p:cNvSpPr>
            <p:nvPr/>
          </p:nvSpPr>
          <p:spPr bwMode="auto">
            <a:xfrm>
              <a:off x="2208" y="1344"/>
              <a:ext cx="1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634" name="Line 27"/>
            <p:cNvSpPr>
              <a:spLocks noChangeShapeType="1"/>
            </p:cNvSpPr>
            <p:nvPr/>
          </p:nvSpPr>
          <p:spPr bwMode="auto">
            <a:xfrm>
              <a:off x="2256" y="1824"/>
              <a:ext cx="115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635" name="Line 28"/>
            <p:cNvSpPr>
              <a:spLocks noChangeShapeType="1"/>
            </p:cNvSpPr>
            <p:nvPr/>
          </p:nvSpPr>
          <p:spPr bwMode="auto">
            <a:xfrm>
              <a:off x="2688" y="1536"/>
              <a:ext cx="57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636" name="Rectangle 29"/>
            <p:cNvSpPr>
              <a:spLocks noChangeArrowheads="1"/>
            </p:cNvSpPr>
            <p:nvPr/>
          </p:nvSpPr>
          <p:spPr bwMode="auto">
            <a:xfrm>
              <a:off x="2496" y="1344"/>
              <a:ext cx="9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200" i="1">
                  <a:solidFill>
                    <a:schemeClr val="bg1"/>
                  </a:solidFill>
                  <a:latin typeface="Arial" charset="0"/>
                  <a:cs typeface="Arial" charset="0"/>
                  <a:sym typeface="Symbol" pitchFamily="18" charset="2"/>
                </a:rPr>
                <a:t>Champ électrique E</a:t>
              </a:r>
            </a:p>
          </p:txBody>
        </p:sp>
        <p:sp>
          <p:nvSpPr>
            <p:cNvPr id="153637" name="Line 30"/>
            <p:cNvSpPr>
              <a:spLocks noChangeShapeType="1"/>
            </p:cNvSpPr>
            <p:nvPr/>
          </p:nvSpPr>
          <p:spPr bwMode="auto">
            <a:xfrm>
              <a:off x="2688" y="1776"/>
              <a:ext cx="57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638" name="Rectangle 31"/>
            <p:cNvSpPr>
              <a:spLocks noChangeArrowheads="1"/>
            </p:cNvSpPr>
            <p:nvPr/>
          </p:nvSpPr>
          <p:spPr bwMode="auto">
            <a:xfrm>
              <a:off x="2496" y="1584"/>
              <a:ext cx="99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200" i="1">
                  <a:solidFill>
                    <a:schemeClr val="bg1"/>
                  </a:solidFill>
                  <a:latin typeface="Arial" charset="0"/>
                  <a:cs typeface="Arial" charset="0"/>
                  <a:sym typeface="Symbol" pitchFamily="18" charset="2"/>
                </a:rPr>
                <a:t>Densité de courant J</a:t>
              </a:r>
            </a:p>
          </p:txBody>
        </p:sp>
      </p:grpSp>
      <p:sp>
        <p:nvSpPr>
          <p:cNvPr id="190496" name="Rectangle 32"/>
          <p:cNvSpPr>
            <a:spLocks noChangeArrowheads="1"/>
          </p:cNvSpPr>
          <p:nvPr/>
        </p:nvSpPr>
        <p:spPr bwMode="auto">
          <a:xfrm>
            <a:off x="4114800" y="3276600"/>
            <a:ext cx="842963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J =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s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E</a:t>
            </a:r>
          </a:p>
        </p:txBody>
      </p:sp>
      <p:grpSp>
        <p:nvGrpSpPr>
          <p:cNvPr id="190497" name="Group 33"/>
          <p:cNvGrpSpPr>
            <a:grpSpLocks/>
          </p:cNvGrpSpPr>
          <p:nvPr/>
        </p:nvGrpSpPr>
        <p:grpSpPr bwMode="auto">
          <a:xfrm>
            <a:off x="3657600" y="1600200"/>
            <a:ext cx="4756150" cy="336550"/>
            <a:chOff x="2304" y="1008"/>
            <a:chExt cx="2996" cy="212"/>
          </a:xfrm>
        </p:grpSpPr>
        <p:sp>
          <p:nvSpPr>
            <p:cNvPr id="153629" name="Rectangle 34"/>
            <p:cNvSpPr>
              <a:spLocks noChangeArrowheads="1"/>
            </p:cNvSpPr>
            <p:nvPr/>
          </p:nvSpPr>
          <p:spPr bwMode="auto">
            <a:xfrm>
              <a:off x="2304" y="1008"/>
              <a:ext cx="10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Loi d’Ohm en 1D</a:t>
              </a:r>
            </a:p>
          </p:txBody>
        </p:sp>
        <p:sp>
          <p:nvSpPr>
            <p:cNvPr id="153630" name="Rectangle 35"/>
            <p:cNvSpPr>
              <a:spLocks noChangeArrowheads="1"/>
            </p:cNvSpPr>
            <p:nvPr/>
          </p:nvSpPr>
          <p:spPr bwMode="auto">
            <a:xfrm>
              <a:off x="4224" y="1008"/>
              <a:ext cx="10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Loi d’Ohm en 3D</a:t>
              </a:r>
            </a:p>
          </p:txBody>
        </p:sp>
      </p:grpSp>
      <p:grpSp>
        <p:nvGrpSpPr>
          <p:cNvPr id="190500" name="Group 36"/>
          <p:cNvGrpSpPr>
            <a:grpSpLocks/>
          </p:cNvGrpSpPr>
          <p:nvPr/>
        </p:nvGrpSpPr>
        <p:grpSpPr bwMode="auto">
          <a:xfrm>
            <a:off x="7162800" y="2057400"/>
            <a:ext cx="890588" cy="336550"/>
            <a:chOff x="4512" y="1488"/>
            <a:chExt cx="561" cy="212"/>
          </a:xfrm>
        </p:grpSpPr>
        <p:sp>
          <p:nvSpPr>
            <p:cNvPr id="153625" name="Rectangle 37"/>
            <p:cNvSpPr>
              <a:spLocks noChangeArrowheads="1"/>
            </p:cNvSpPr>
            <p:nvPr/>
          </p:nvSpPr>
          <p:spPr bwMode="auto">
            <a:xfrm>
              <a:off x="4512" y="1488"/>
              <a:ext cx="56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J = 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s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.E</a:t>
              </a:r>
            </a:p>
          </p:txBody>
        </p:sp>
        <p:sp>
          <p:nvSpPr>
            <p:cNvPr id="153626" name="Line 38"/>
            <p:cNvSpPr>
              <a:spLocks noChangeShapeType="1"/>
            </p:cNvSpPr>
            <p:nvPr/>
          </p:nvSpPr>
          <p:spPr bwMode="auto">
            <a:xfrm>
              <a:off x="4512" y="148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627" name="Line 39"/>
            <p:cNvSpPr>
              <a:spLocks noChangeShapeType="1"/>
            </p:cNvSpPr>
            <p:nvPr/>
          </p:nvSpPr>
          <p:spPr bwMode="auto">
            <a:xfrm>
              <a:off x="4896" y="148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628" name="Line 40"/>
            <p:cNvSpPr>
              <a:spLocks noChangeShapeType="1"/>
            </p:cNvSpPr>
            <p:nvPr/>
          </p:nvSpPr>
          <p:spPr bwMode="auto">
            <a:xfrm>
              <a:off x="4752" y="168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0505" name="Group 41"/>
          <p:cNvGrpSpPr>
            <a:grpSpLocks/>
          </p:cNvGrpSpPr>
          <p:nvPr/>
        </p:nvGrpSpPr>
        <p:grpSpPr bwMode="auto">
          <a:xfrm>
            <a:off x="6172200" y="2514600"/>
            <a:ext cx="2763838" cy="609600"/>
            <a:chOff x="3888" y="1584"/>
            <a:chExt cx="1741" cy="384"/>
          </a:xfrm>
        </p:grpSpPr>
        <p:sp>
          <p:nvSpPr>
            <p:cNvPr id="153623" name="AutoShape 42"/>
            <p:cNvSpPr>
              <a:spLocks noChangeArrowheads="1"/>
            </p:cNvSpPr>
            <p:nvPr/>
          </p:nvSpPr>
          <p:spPr bwMode="auto">
            <a:xfrm>
              <a:off x="4704" y="1584"/>
              <a:ext cx="144" cy="192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624" name="Rectangle 43"/>
            <p:cNvSpPr>
              <a:spLocks noChangeArrowheads="1"/>
            </p:cNvSpPr>
            <p:nvPr/>
          </p:nvSpPr>
          <p:spPr bwMode="auto">
            <a:xfrm>
              <a:off x="3888" y="1776"/>
              <a:ext cx="174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(propriétés électriques isotropes)</a:t>
              </a:r>
            </a:p>
          </p:txBody>
        </p:sp>
      </p:grpSp>
      <p:grpSp>
        <p:nvGrpSpPr>
          <p:cNvPr id="190508" name="Group 44"/>
          <p:cNvGrpSpPr>
            <a:grpSpLocks/>
          </p:cNvGrpSpPr>
          <p:nvPr/>
        </p:nvGrpSpPr>
        <p:grpSpPr bwMode="auto">
          <a:xfrm>
            <a:off x="7162800" y="3276600"/>
            <a:ext cx="852488" cy="346075"/>
            <a:chOff x="4512" y="2208"/>
            <a:chExt cx="537" cy="218"/>
          </a:xfrm>
        </p:grpSpPr>
        <p:sp>
          <p:nvSpPr>
            <p:cNvPr id="153620" name="Rectangle 45"/>
            <p:cNvSpPr>
              <a:spLocks noChangeArrowheads="1"/>
            </p:cNvSpPr>
            <p:nvPr/>
          </p:nvSpPr>
          <p:spPr bwMode="auto">
            <a:xfrm>
              <a:off x="4512" y="2208"/>
              <a:ext cx="531" cy="21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J = 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s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E</a:t>
              </a:r>
            </a:p>
          </p:txBody>
        </p:sp>
        <p:sp>
          <p:nvSpPr>
            <p:cNvPr id="153621" name="Line 46"/>
            <p:cNvSpPr>
              <a:spLocks noChangeShapeType="1"/>
            </p:cNvSpPr>
            <p:nvPr/>
          </p:nvSpPr>
          <p:spPr bwMode="auto">
            <a:xfrm>
              <a:off x="4544" y="2247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622" name="Line 47"/>
            <p:cNvSpPr>
              <a:spLocks noChangeShapeType="1"/>
            </p:cNvSpPr>
            <p:nvPr/>
          </p:nvSpPr>
          <p:spPr bwMode="auto">
            <a:xfrm>
              <a:off x="4905" y="225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0512" name="Rectangle 48"/>
          <p:cNvSpPr>
            <a:spLocks noChangeArrowheads="1"/>
          </p:cNvSpPr>
          <p:nvPr/>
        </p:nvSpPr>
        <p:spPr bwMode="auto">
          <a:xfrm>
            <a:off x="3352800" y="4038600"/>
            <a:ext cx="4835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8925" indent="-288925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J :	quantité de charges traversant une surface unité</a:t>
            </a:r>
          </a:p>
          <a:p>
            <a:pPr marL="288925" indent="-288925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	par unité de temps (densité de flux)</a:t>
            </a:r>
          </a:p>
        </p:txBody>
      </p:sp>
      <p:sp>
        <p:nvSpPr>
          <p:cNvPr id="190513" name="Rectangle 49"/>
          <p:cNvSpPr>
            <a:spLocks noChangeArrowheads="1"/>
          </p:cNvSpPr>
          <p:nvPr/>
        </p:nvSpPr>
        <p:spPr bwMode="auto">
          <a:xfrm>
            <a:off x="2819400" y="4648200"/>
            <a:ext cx="5791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8925" indent="-288925"/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</a:rPr>
              <a:t>Par unité de volume</a:t>
            </a:r>
          </a:p>
          <a:p>
            <a:pPr marL="288925" indent="-288925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n électrons de charge –e se déplacent à la vitesse moyenne v</a:t>
            </a:r>
          </a:p>
          <a:p>
            <a:pPr marL="288925" indent="-288925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J = -nev</a:t>
            </a:r>
          </a:p>
        </p:txBody>
      </p:sp>
      <p:sp>
        <p:nvSpPr>
          <p:cNvPr id="190514" name="Rectangle 50"/>
          <p:cNvSpPr>
            <a:spLocks noChangeArrowheads="1"/>
          </p:cNvSpPr>
          <p:nvPr/>
        </p:nvSpPr>
        <p:spPr bwMode="auto">
          <a:xfrm>
            <a:off x="4800600" y="5562600"/>
            <a:ext cx="2046288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vitesse moyenne v ?</a:t>
            </a:r>
          </a:p>
        </p:txBody>
      </p:sp>
      <p:grpSp>
        <p:nvGrpSpPr>
          <p:cNvPr id="190515" name="Group 51"/>
          <p:cNvGrpSpPr>
            <a:grpSpLocks/>
          </p:cNvGrpSpPr>
          <p:nvPr/>
        </p:nvGrpSpPr>
        <p:grpSpPr bwMode="auto">
          <a:xfrm>
            <a:off x="4648200" y="3505200"/>
            <a:ext cx="2971800" cy="427038"/>
            <a:chOff x="2928" y="2208"/>
            <a:chExt cx="1872" cy="269"/>
          </a:xfrm>
        </p:grpSpPr>
        <p:sp>
          <p:nvSpPr>
            <p:cNvPr id="153617" name="Line 52"/>
            <p:cNvSpPr>
              <a:spLocks noChangeShapeType="1"/>
            </p:cNvSpPr>
            <p:nvPr/>
          </p:nvSpPr>
          <p:spPr bwMode="auto">
            <a:xfrm>
              <a:off x="2928" y="2208"/>
              <a:ext cx="288" cy="14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618" name="Line 53"/>
            <p:cNvSpPr>
              <a:spLocks noChangeShapeType="1"/>
            </p:cNvSpPr>
            <p:nvPr/>
          </p:nvSpPr>
          <p:spPr bwMode="auto">
            <a:xfrm flipH="1">
              <a:off x="4416" y="2208"/>
              <a:ext cx="384" cy="14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619" name="Rectangle 54"/>
            <p:cNvSpPr>
              <a:spLocks noChangeArrowheads="1"/>
            </p:cNvSpPr>
            <p:nvPr/>
          </p:nvSpPr>
          <p:spPr bwMode="auto">
            <a:xfrm>
              <a:off x="3216" y="2304"/>
              <a:ext cx="117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200" b="1" i="1">
                  <a:solidFill>
                    <a:srgbClr val="FFFFFF"/>
                  </a:solidFill>
                  <a:latin typeface="Arial" charset="0"/>
                  <a:cs typeface="Arial" charset="0"/>
                </a:rPr>
                <a:t>Conductivité électrique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0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0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0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9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96" grpId="0" animBg="1" autoUpdateAnimBg="0"/>
      <p:bldP spid="190512" grpId="0" autoUpdateAnimBg="0"/>
      <p:bldP spid="190513" grpId="0" build="p" autoUpdateAnimBg="0"/>
      <p:bldP spid="19051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92"/>
          <p:cNvGrpSpPr>
            <a:grpSpLocks/>
          </p:cNvGrpSpPr>
          <p:nvPr/>
        </p:nvGrpSpPr>
        <p:grpSpPr bwMode="auto">
          <a:xfrm>
            <a:off x="0" y="1828800"/>
            <a:ext cx="2514600" cy="3962400"/>
            <a:chOff x="0" y="1152"/>
            <a:chExt cx="1584" cy="2496"/>
          </a:xfrm>
        </p:grpSpPr>
        <p:sp>
          <p:nvSpPr>
            <p:cNvPr id="16448" name="Rectangle 193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PLANE</a:t>
              </a:r>
            </a:p>
          </p:txBody>
        </p:sp>
        <p:sp>
          <p:nvSpPr>
            <p:cNvPr id="16449" name="Rectangle 194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</a:t>
              </a:r>
            </a:p>
          </p:txBody>
        </p:sp>
        <p:sp>
          <p:nvSpPr>
            <p:cNvPr id="16450" name="Rectangle 19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68"/>
              <a:ext cx="9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VITESSE DE GROUPE</a:t>
              </a:r>
            </a:p>
          </p:txBody>
        </p:sp>
        <p:sp>
          <p:nvSpPr>
            <p:cNvPr id="16451" name="Rectangle 19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 D’ONDE</a:t>
              </a:r>
            </a:p>
          </p:txBody>
        </p:sp>
        <p:sp>
          <p:nvSpPr>
            <p:cNvPr id="16452" name="Text Box 197"/>
            <p:cNvSpPr txBox="1">
              <a:spLocks noChangeArrowheads="1"/>
            </p:cNvSpPr>
            <p:nvPr/>
          </p:nvSpPr>
          <p:spPr bwMode="auto">
            <a:xfrm>
              <a:off x="0" y="139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onde</a:t>
              </a:r>
            </a:p>
          </p:txBody>
        </p:sp>
        <p:sp>
          <p:nvSpPr>
            <p:cNvPr id="16453" name="Text Box 198"/>
            <p:cNvSpPr txBox="1">
              <a:spLocks noChangeArrowheads="1"/>
            </p:cNvSpPr>
            <p:nvPr/>
          </p:nvSpPr>
          <p:spPr bwMode="auto">
            <a:xfrm>
              <a:off x="0" y="235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particule</a:t>
              </a:r>
            </a:p>
          </p:txBody>
        </p:sp>
        <p:sp>
          <p:nvSpPr>
            <p:cNvPr id="16454" name="Rectangle 199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DE DE BROGLIE</a:t>
              </a:r>
            </a:p>
          </p:txBody>
        </p:sp>
        <p:sp>
          <p:nvSpPr>
            <p:cNvPr id="16455" name="Rectangle 200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PRINCIPE DE SUPERPOSITION</a:t>
              </a:r>
            </a:p>
          </p:txBody>
        </p:sp>
        <p:sp>
          <p:nvSpPr>
            <p:cNvPr id="16456" name="Rectangle 201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12"/>
              <a:ext cx="11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RELATION D’INCERTITUDE</a:t>
              </a:r>
            </a:p>
          </p:txBody>
        </p:sp>
        <p:sp>
          <p:nvSpPr>
            <p:cNvPr id="16457" name="Rectangle 202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152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CONGRES SOLVAY (1927)</a:t>
              </a:r>
            </a:p>
          </p:txBody>
        </p:sp>
        <p:sp>
          <p:nvSpPr>
            <p:cNvPr id="16458" name="Text Box 203"/>
            <p:cNvSpPr txBox="1">
              <a:spLocks noChangeArrowheads="1"/>
            </p:cNvSpPr>
            <p:nvPr/>
          </p:nvSpPr>
          <p:spPr bwMode="auto">
            <a:xfrm>
              <a:off x="0" y="3216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16459" name="Rectangle 204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50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 GAUSSIEN</a:t>
              </a:r>
            </a:p>
          </p:txBody>
        </p:sp>
      </p:grpSp>
      <p:sp>
        <p:nvSpPr>
          <p:cNvPr id="16387" name="Rectangle 16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2895600" y="457200"/>
            <a:ext cx="5176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DESCRIPTION PHYSIQUE</a:t>
            </a:r>
          </a:p>
        </p:txBody>
      </p:sp>
      <p:grpSp>
        <p:nvGrpSpPr>
          <p:cNvPr id="16389" name="Group 27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16445" name="Oval 28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46" name="Oval 29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47" name="Oval 30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390" name="Rectangle 130"/>
          <p:cNvSpPr>
            <a:spLocks noChangeArrowheads="1"/>
          </p:cNvSpPr>
          <p:nvPr/>
        </p:nvSpPr>
        <p:spPr bwMode="auto">
          <a:xfrm>
            <a:off x="2819400" y="1676400"/>
            <a:ext cx="6019800" cy="1828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2164" name="Group 180"/>
          <p:cNvGrpSpPr>
            <a:grpSpLocks/>
          </p:cNvGrpSpPr>
          <p:nvPr/>
        </p:nvGrpSpPr>
        <p:grpSpPr bwMode="auto">
          <a:xfrm>
            <a:off x="3429000" y="1676400"/>
            <a:ext cx="1447800" cy="1052513"/>
            <a:chOff x="2256" y="1056"/>
            <a:chExt cx="912" cy="663"/>
          </a:xfrm>
        </p:grpSpPr>
        <p:sp>
          <p:nvSpPr>
            <p:cNvPr id="16438" name="Oval 131"/>
            <p:cNvSpPr>
              <a:spLocks noChangeArrowheads="1"/>
            </p:cNvSpPr>
            <p:nvPr/>
          </p:nvSpPr>
          <p:spPr bwMode="auto">
            <a:xfrm>
              <a:off x="2400" y="153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39" name="Line 132"/>
            <p:cNvSpPr>
              <a:spLocks noChangeShapeType="1"/>
            </p:cNvSpPr>
            <p:nvPr/>
          </p:nvSpPr>
          <p:spPr bwMode="auto">
            <a:xfrm flipV="1">
              <a:off x="2496" y="1488"/>
              <a:ext cx="48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40" name="Rectangle 137"/>
            <p:cNvSpPr>
              <a:spLocks noChangeArrowheads="1"/>
            </p:cNvSpPr>
            <p:nvPr/>
          </p:nvSpPr>
          <p:spPr bwMode="auto">
            <a:xfrm>
              <a:off x="2400" y="1056"/>
              <a:ext cx="6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 i="1">
                  <a:solidFill>
                    <a:schemeClr val="bg1"/>
                  </a:solidFill>
                  <a:latin typeface="Arial" charset="0"/>
                </a:rPr>
                <a:t>particule</a:t>
              </a:r>
            </a:p>
          </p:txBody>
        </p:sp>
        <p:sp>
          <p:nvSpPr>
            <p:cNvPr id="16441" name="Rectangle 139"/>
            <p:cNvSpPr>
              <a:spLocks noChangeArrowheads="1"/>
            </p:cNvSpPr>
            <p:nvPr/>
          </p:nvSpPr>
          <p:spPr bwMode="auto">
            <a:xfrm>
              <a:off x="2256" y="1344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 i="1">
                  <a:solidFill>
                    <a:schemeClr val="bg1"/>
                  </a:solidFill>
                  <a:latin typeface="Arial" charset="0"/>
                </a:rPr>
                <a:t>m</a:t>
              </a:r>
            </a:p>
          </p:txBody>
        </p:sp>
        <p:grpSp>
          <p:nvGrpSpPr>
            <p:cNvPr id="16442" name="Group 142"/>
            <p:cNvGrpSpPr>
              <a:grpSpLocks/>
            </p:cNvGrpSpPr>
            <p:nvPr/>
          </p:nvGrpSpPr>
          <p:grpSpPr bwMode="auto">
            <a:xfrm>
              <a:off x="2976" y="1488"/>
              <a:ext cx="192" cy="231"/>
              <a:chOff x="2928" y="1296"/>
              <a:chExt cx="192" cy="231"/>
            </a:xfrm>
          </p:grpSpPr>
          <p:sp>
            <p:nvSpPr>
              <p:cNvPr id="16443" name="Rectangle 140"/>
              <p:cNvSpPr>
                <a:spLocks noChangeArrowheads="1"/>
              </p:cNvSpPr>
              <p:nvPr/>
            </p:nvSpPr>
            <p:spPr bwMode="auto">
              <a:xfrm>
                <a:off x="2928" y="1296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 i="1">
                    <a:solidFill>
                      <a:schemeClr val="bg1"/>
                    </a:solidFill>
                    <a:latin typeface="Arial" charset="0"/>
                  </a:rPr>
                  <a:t>v</a:t>
                </a:r>
              </a:p>
            </p:txBody>
          </p:sp>
          <p:sp>
            <p:nvSpPr>
              <p:cNvPr id="16444" name="Line 141"/>
              <p:cNvSpPr>
                <a:spLocks noChangeShapeType="1"/>
              </p:cNvSpPr>
              <p:nvPr/>
            </p:nvSpPr>
            <p:spPr bwMode="auto">
              <a:xfrm>
                <a:off x="2976" y="134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42165" name="Group 181"/>
          <p:cNvGrpSpPr>
            <a:grpSpLocks/>
          </p:cNvGrpSpPr>
          <p:nvPr/>
        </p:nvGrpSpPr>
        <p:grpSpPr bwMode="auto">
          <a:xfrm>
            <a:off x="6934200" y="1676400"/>
            <a:ext cx="1395413" cy="1052513"/>
            <a:chOff x="3969" y="1056"/>
            <a:chExt cx="879" cy="663"/>
          </a:xfrm>
        </p:grpSpPr>
        <p:grpSp>
          <p:nvGrpSpPr>
            <p:cNvPr id="16430" name="Group 136"/>
            <p:cNvGrpSpPr>
              <a:grpSpLocks/>
            </p:cNvGrpSpPr>
            <p:nvPr/>
          </p:nvGrpSpPr>
          <p:grpSpPr bwMode="auto">
            <a:xfrm>
              <a:off x="3969" y="1428"/>
              <a:ext cx="687" cy="151"/>
              <a:chOff x="3969" y="1332"/>
              <a:chExt cx="687" cy="151"/>
            </a:xfrm>
          </p:grpSpPr>
          <p:sp>
            <p:nvSpPr>
              <p:cNvPr id="16436" name="Freeform 134"/>
              <p:cNvSpPr>
                <a:spLocks/>
              </p:cNvSpPr>
              <p:nvPr/>
            </p:nvSpPr>
            <p:spPr bwMode="auto">
              <a:xfrm>
                <a:off x="3969" y="1332"/>
                <a:ext cx="621" cy="151"/>
              </a:xfrm>
              <a:custGeom>
                <a:avLst/>
                <a:gdLst>
                  <a:gd name="T0" fmla="*/ 0 w 621"/>
                  <a:gd name="T1" fmla="*/ 117 h 151"/>
                  <a:gd name="T2" fmla="*/ 18 w 621"/>
                  <a:gd name="T3" fmla="*/ 63 h 151"/>
                  <a:gd name="T4" fmla="*/ 54 w 621"/>
                  <a:gd name="T5" fmla="*/ 9 h 151"/>
                  <a:gd name="T6" fmla="*/ 81 w 621"/>
                  <a:gd name="T7" fmla="*/ 27 h 151"/>
                  <a:gd name="T8" fmla="*/ 135 w 621"/>
                  <a:gd name="T9" fmla="*/ 99 h 151"/>
                  <a:gd name="T10" fmla="*/ 180 w 621"/>
                  <a:gd name="T11" fmla="*/ 18 h 151"/>
                  <a:gd name="T12" fmla="*/ 198 w 621"/>
                  <a:gd name="T13" fmla="*/ 45 h 151"/>
                  <a:gd name="T14" fmla="*/ 207 w 621"/>
                  <a:gd name="T15" fmla="*/ 72 h 151"/>
                  <a:gd name="T16" fmla="*/ 243 w 621"/>
                  <a:gd name="T17" fmla="*/ 126 h 151"/>
                  <a:gd name="T18" fmla="*/ 270 w 621"/>
                  <a:gd name="T19" fmla="*/ 0 h 151"/>
                  <a:gd name="T20" fmla="*/ 324 w 621"/>
                  <a:gd name="T21" fmla="*/ 108 h 151"/>
                  <a:gd name="T22" fmla="*/ 351 w 621"/>
                  <a:gd name="T23" fmla="*/ 99 h 151"/>
                  <a:gd name="T24" fmla="*/ 360 w 621"/>
                  <a:gd name="T25" fmla="*/ 72 h 151"/>
                  <a:gd name="T26" fmla="*/ 387 w 621"/>
                  <a:gd name="T27" fmla="*/ 18 h 151"/>
                  <a:gd name="T28" fmla="*/ 414 w 621"/>
                  <a:gd name="T29" fmla="*/ 108 h 151"/>
                  <a:gd name="T30" fmla="*/ 423 w 621"/>
                  <a:gd name="T31" fmla="*/ 135 h 151"/>
                  <a:gd name="T32" fmla="*/ 450 w 621"/>
                  <a:gd name="T33" fmla="*/ 99 h 151"/>
                  <a:gd name="T34" fmla="*/ 468 w 621"/>
                  <a:gd name="T35" fmla="*/ 45 h 151"/>
                  <a:gd name="T36" fmla="*/ 495 w 621"/>
                  <a:gd name="T37" fmla="*/ 54 h 151"/>
                  <a:gd name="T38" fmla="*/ 504 w 621"/>
                  <a:gd name="T39" fmla="*/ 81 h 151"/>
                  <a:gd name="T40" fmla="*/ 531 w 621"/>
                  <a:gd name="T41" fmla="*/ 135 h 151"/>
                  <a:gd name="T42" fmla="*/ 558 w 621"/>
                  <a:gd name="T43" fmla="*/ 81 h 151"/>
                  <a:gd name="T44" fmla="*/ 621 w 621"/>
                  <a:gd name="T45" fmla="*/ 72 h 1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21" h="151">
                    <a:moveTo>
                      <a:pt x="0" y="117"/>
                    </a:moveTo>
                    <a:cubicBezTo>
                      <a:pt x="6" y="99"/>
                      <a:pt x="7" y="79"/>
                      <a:pt x="18" y="63"/>
                    </a:cubicBezTo>
                    <a:cubicBezTo>
                      <a:pt x="30" y="45"/>
                      <a:pt x="54" y="9"/>
                      <a:pt x="54" y="9"/>
                    </a:cubicBezTo>
                    <a:cubicBezTo>
                      <a:pt x="63" y="15"/>
                      <a:pt x="75" y="18"/>
                      <a:pt x="81" y="27"/>
                    </a:cubicBezTo>
                    <a:cubicBezTo>
                      <a:pt x="107" y="66"/>
                      <a:pt x="75" y="79"/>
                      <a:pt x="135" y="99"/>
                    </a:cubicBezTo>
                    <a:cubicBezTo>
                      <a:pt x="176" y="37"/>
                      <a:pt x="164" y="66"/>
                      <a:pt x="180" y="18"/>
                    </a:cubicBezTo>
                    <a:cubicBezTo>
                      <a:pt x="186" y="27"/>
                      <a:pt x="193" y="35"/>
                      <a:pt x="198" y="45"/>
                    </a:cubicBezTo>
                    <a:cubicBezTo>
                      <a:pt x="202" y="53"/>
                      <a:pt x="202" y="64"/>
                      <a:pt x="207" y="72"/>
                    </a:cubicBezTo>
                    <a:cubicBezTo>
                      <a:pt x="218" y="91"/>
                      <a:pt x="243" y="126"/>
                      <a:pt x="243" y="126"/>
                    </a:cubicBezTo>
                    <a:cubicBezTo>
                      <a:pt x="269" y="49"/>
                      <a:pt x="259" y="91"/>
                      <a:pt x="270" y="0"/>
                    </a:cubicBezTo>
                    <a:cubicBezTo>
                      <a:pt x="282" y="37"/>
                      <a:pt x="302" y="75"/>
                      <a:pt x="324" y="108"/>
                    </a:cubicBezTo>
                    <a:cubicBezTo>
                      <a:pt x="333" y="105"/>
                      <a:pt x="344" y="106"/>
                      <a:pt x="351" y="99"/>
                    </a:cubicBezTo>
                    <a:cubicBezTo>
                      <a:pt x="358" y="92"/>
                      <a:pt x="356" y="80"/>
                      <a:pt x="360" y="72"/>
                    </a:cubicBezTo>
                    <a:cubicBezTo>
                      <a:pt x="395" y="2"/>
                      <a:pt x="364" y="86"/>
                      <a:pt x="387" y="18"/>
                    </a:cubicBezTo>
                    <a:cubicBezTo>
                      <a:pt x="401" y="72"/>
                      <a:pt x="392" y="42"/>
                      <a:pt x="414" y="108"/>
                    </a:cubicBezTo>
                    <a:cubicBezTo>
                      <a:pt x="417" y="117"/>
                      <a:pt x="423" y="135"/>
                      <a:pt x="423" y="135"/>
                    </a:cubicBezTo>
                    <a:cubicBezTo>
                      <a:pt x="432" y="123"/>
                      <a:pt x="443" y="112"/>
                      <a:pt x="450" y="99"/>
                    </a:cubicBezTo>
                    <a:cubicBezTo>
                      <a:pt x="458" y="82"/>
                      <a:pt x="468" y="45"/>
                      <a:pt x="468" y="45"/>
                    </a:cubicBezTo>
                    <a:cubicBezTo>
                      <a:pt x="477" y="48"/>
                      <a:pt x="488" y="47"/>
                      <a:pt x="495" y="54"/>
                    </a:cubicBezTo>
                    <a:cubicBezTo>
                      <a:pt x="502" y="61"/>
                      <a:pt x="500" y="73"/>
                      <a:pt x="504" y="81"/>
                    </a:cubicBezTo>
                    <a:cubicBezTo>
                      <a:pt x="539" y="151"/>
                      <a:pt x="508" y="67"/>
                      <a:pt x="531" y="135"/>
                    </a:cubicBezTo>
                    <a:cubicBezTo>
                      <a:pt x="535" y="123"/>
                      <a:pt x="544" y="87"/>
                      <a:pt x="558" y="81"/>
                    </a:cubicBezTo>
                    <a:cubicBezTo>
                      <a:pt x="577" y="72"/>
                      <a:pt x="621" y="72"/>
                      <a:pt x="621" y="72"/>
                    </a:cubicBezTo>
                  </a:path>
                </a:pathLst>
              </a:custGeom>
              <a:noFill/>
              <a:ln w="28575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37" name="Line 135"/>
              <p:cNvSpPr>
                <a:spLocks noChangeShapeType="1"/>
              </p:cNvSpPr>
              <p:nvPr/>
            </p:nvSpPr>
            <p:spPr bwMode="auto">
              <a:xfrm>
                <a:off x="4560" y="139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6431" name="Rectangle 138"/>
            <p:cNvSpPr>
              <a:spLocks noChangeArrowheads="1"/>
            </p:cNvSpPr>
            <p:nvPr/>
          </p:nvSpPr>
          <p:spPr bwMode="auto">
            <a:xfrm>
              <a:off x="4224" y="1056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 i="1">
                  <a:solidFill>
                    <a:schemeClr val="bg1"/>
                  </a:solidFill>
                  <a:latin typeface="Arial" charset="0"/>
                </a:rPr>
                <a:t>onde</a:t>
              </a:r>
            </a:p>
          </p:txBody>
        </p:sp>
        <p:sp>
          <p:nvSpPr>
            <p:cNvPr id="16432" name="Rectangle 143"/>
            <p:cNvSpPr>
              <a:spLocks noChangeArrowheads="1"/>
            </p:cNvSpPr>
            <p:nvPr/>
          </p:nvSpPr>
          <p:spPr bwMode="auto">
            <a:xfrm>
              <a:off x="3984" y="120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800" i="1">
                  <a:solidFill>
                    <a:schemeClr val="bg1"/>
                  </a:solidFill>
                  <a:latin typeface="Symbol" pitchFamily="18" charset="2"/>
                </a:rPr>
                <a:t>w</a:t>
              </a:r>
            </a:p>
          </p:txBody>
        </p:sp>
        <p:grpSp>
          <p:nvGrpSpPr>
            <p:cNvPr id="16433" name="Group 144"/>
            <p:cNvGrpSpPr>
              <a:grpSpLocks/>
            </p:cNvGrpSpPr>
            <p:nvPr/>
          </p:nvGrpSpPr>
          <p:grpSpPr bwMode="auto">
            <a:xfrm>
              <a:off x="4656" y="1488"/>
              <a:ext cx="192" cy="231"/>
              <a:chOff x="2928" y="1296"/>
              <a:chExt cx="192" cy="231"/>
            </a:xfrm>
          </p:grpSpPr>
          <p:sp>
            <p:nvSpPr>
              <p:cNvPr id="16434" name="Rectangle 145"/>
              <p:cNvSpPr>
                <a:spLocks noChangeArrowheads="1"/>
              </p:cNvSpPr>
              <p:nvPr/>
            </p:nvSpPr>
            <p:spPr bwMode="auto">
              <a:xfrm>
                <a:off x="2928" y="1296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 i="1">
                    <a:solidFill>
                      <a:schemeClr val="bg1"/>
                    </a:solidFill>
                    <a:latin typeface="Arial" charset="0"/>
                  </a:rPr>
                  <a:t>k</a:t>
                </a:r>
              </a:p>
            </p:txBody>
          </p:sp>
          <p:sp>
            <p:nvSpPr>
              <p:cNvPr id="16435" name="Line 146"/>
              <p:cNvSpPr>
                <a:spLocks noChangeShapeType="1"/>
              </p:cNvSpPr>
              <p:nvPr/>
            </p:nvSpPr>
            <p:spPr bwMode="auto">
              <a:xfrm>
                <a:off x="2976" y="134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42143" name="Group 159"/>
          <p:cNvGrpSpPr>
            <a:grpSpLocks/>
          </p:cNvGrpSpPr>
          <p:nvPr/>
        </p:nvGrpSpPr>
        <p:grpSpPr bwMode="auto">
          <a:xfrm>
            <a:off x="6629400" y="2819400"/>
            <a:ext cx="2133600" cy="641350"/>
            <a:chOff x="3888" y="1776"/>
            <a:chExt cx="1344" cy="404"/>
          </a:xfrm>
        </p:grpSpPr>
        <p:sp>
          <p:nvSpPr>
            <p:cNvPr id="16428" name="Text Box 152"/>
            <p:cNvSpPr txBox="1">
              <a:spLocks noChangeArrowheads="1"/>
            </p:cNvSpPr>
            <p:nvPr/>
          </p:nvSpPr>
          <p:spPr bwMode="auto">
            <a:xfrm>
              <a:off x="3888" y="1776"/>
              <a:ext cx="134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i="1">
                  <a:solidFill>
                    <a:schemeClr val="bg1"/>
                  </a:solidFill>
                  <a:latin typeface="Arial" charset="0"/>
                </a:rPr>
                <a:t>vecteur d’onde : k</a:t>
              </a:r>
            </a:p>
            <a:p>
              <a:pPr eaLnBrk="1" hangingPunct="1"/>
              <a:r>
                <a:rPr lang="fr-FR" sz="1800" i="1">
                  <a:solidFill>
                    <a:schemeClr val="bg1"/>
                  </a:solidFill>
                  <a:latin typeface="Arial" charset="0"/>
                </a:rPr>
                <a:t>pulsation : </a:t>
              </a:r>
              <a:r>
                <a:rPr lang="fr-FR" sz="1800" i="1">
                  <a:solidFill>
                    <a:schemeClr val="bg1"/>
                  </a:solidFill>
                  <a:latin typeface="Symbol" pitchFamily="18" charset="2"/>
                </a:rPr>
                <a:t>w</a:t>
              </a:r>
            </a:p>
          </p:txBody>
        </p:sp>
        <p:sp>
          <p:nvSpPr>
            <p:cNvPr id="16429" name="Line 156"/>
            <p:cNvSpPr>
              <a:spLocks noChangeShapeType="1"/>
            </p:cNvSpPr>
            <p:nvPr/>
          </p:nvSpPr>
          <p:spPr bwMode="auto">
            <a:xfrm>
              <a:off x="4974" y="1821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2142" name="Group 158"/>
          <p:cNvGrpSpPr>
            <a:grpSpLocks/>
          </p:cNvGrpSpPr>
          <p:nvPr/>
        </p:nvGrpSpPr>
        <p:grpSpPr bwMode="auto">
          <a:xfrm>
            <a:off x="2895600" y="2819400"/>
            <a:ext cx="2667000" cy="641350"/>
            <a:chOff x="2112" y="1776"/>
            <a:chExt cx="1680" cy="404"/>
          </a:xfrm>
        </p:grpSpPr>
        <p:sp>
          <p:nvSpPr>
            <p:cNvPr id="16423" name="Text Box 151"/>
            <p:cNvSpPr txBox="1">
              <a:spLocks noChangeArrowheads="1"/>
            </p:cNvSpPr>
            <p:nvPr/>
          </p:nvSpPr>
          <p:spPr bwMode="auto">
            <a:xfrm>
              <a:off x="2112" y="1776"/>
              <a:ext cx="16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i="1">
                  <a:solidFill>
                    <a:schemeClr val="bg1"/>
                  </a:solidFill>
                  <a:latin typeface="Arial" charset="0"/>
                </a:rPr>
                <a:t>impulsion : p = mv</a:t>
              </a:r>
            </a:p>
            <a:p>
              <a:pPr eaLnBrk="1" hangingPunct="1"/>
              <a:r>
                <a:rPr lang="fr-FR" sz="1800" i="1">
                  <a:solidFill>
                    <a:schemeClr val="bg1"/>
                  </a:solidFill>
                  <a:latin typeface="Arial" charset="0"/>
                </a:rPr>
                <a:t>énergie : E = p.p / 2m</a:t>
              </a:r>
            </a:p>
          </p:txBody>
        </p:sp>
        <p:sp>
          <p:nvSpPr>
            <p:cNvPr id="16424" name="Line 153"/>
            <p:cNvSpPr>
              <a:spLocks noChangeShapeType="1"/>
            </p:cNvSpPr>
            <p:nvPr/>
          </p:nvSpPr>
          <p:spPr bwMode="auto">
            <a:xfrm>
              <a:off x="3234" y="1806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25" name="Line 154"/>
            <p:cNvSpPr>
              <a:spLocks noChangeShapeType="1"/>
            </p:cNvSpPr>
            <p:nvPr/>
          </p:nvSpPr>
          <p:spPr bwMode="auto">
            <a:xfrm>
              <a:off x="2991" y="1998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26" name="Line 155"/>
            <p:cNvSpPr>
              <a:spLocks noChangeShapeType="1"/>
            </p:cNvSpPr>
            <p:nvPr/>
          </p:nvSpPr>
          <p:spPr bwMode="auto">
            <a:xfrm>
              <a:off x="3123" y="1995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27" name="Line 157"/>
            <p:cNvSpPr>
              <a:spLocks noChangeShapeType="1"/>
            </p:cNvSpPr>
            <p:nvPr/>
          </p:nvSpPr>
          <p:spPr bwMode="auto">
            <a:xfrm>
              <a:off x="2880" y="1824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2160" name="Group 176"/>
          <p:cNvGrpSpPr>
            <a:grpSpLocks/>
          </p:cNvGrpSpPr>
          <p:nvPr/>
        </p:nvGrpSpPr>
        <p:grpSpPr bwMode="auto">
          <a:xfrm>
            <a:off x="4343400" y="4724400"/>
            <a:ext cx="990600" cy="457200"/>
            <a:chOff x="2880" y="3360"/>
            <a:chExt cx="624" cy="288"/>
          </a:xfrm>
        </p:grpSpPr>
        <p:grpSp>
          <p:nvGrpSpPr>
            <p:cNvPr id="16415" name="Group 174"/>
            <p:cNvGrpSpPr>
              <a:grpSpLocks/>
            </p:cNvGrpSpPr>
            <p:nvPr/>
          </p:nvGrpSpPr>
          <p:grpSpPr bwMode="auto">
            <a:xfrm>
              <a:off x="2928" y="3408"/>
              <a:ext cx="506" cy="231"/>
              <a:chOff x="2544" y="3453"/>
              <a:chExt cx="506" cy="231"/>
            </a:xfrm>
          </p:grpSpPr>
          <p:sp>
            <p:nvSpPr>
              <p:cNvPr id="16417" name="Line 165"/>
              <p:cNvSpPr>
                <a:spLocks noChangeShapeType="1"/>
              </p:cNvSpPr>
              <p:nvPr/>
            </p:nvSpPr>
            <p:spPr bwMode="auto">
              <a:xfrm>
                <a:off x="2592" y="3495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6418" name="Group 161"/>
              <p:cNvGrpSpPr>
                <a:grpSpLocks/>
              </p:cNvGrpSpPr>
              <p:nvPr/>
            </p:nvGrpSpPr>
            <p:grpSpPr bwMode="auto">
              <a:xfrm>
                <a:off x="2763" y="3453"/>
                <a:ext cx="196" cy="231"/>
                <a:chOff x="720" y="3598"/>
                <a:chExt cx="196" cy="231"/>
              </a:xfrm>
            </p:grpSpPr>
            <p:sp>
              <p:nvSpPr>
                <p:cNvPr id="16421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720" y="3598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/>
                  <a:r>
                    <a:rPr lang="fr-FR" sz="1800">
                      <a:solidFill>
                        <a:srgbClr val="FFFFFF"/>
                      </a:solidFill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16422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730" y="3623"/>
                  <a:ext cx="144" cy="48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6419" name="Text Box 164"/>
              <p:cNvSpPr txBox="1">
                <a:spLocks noChangeArrowheads="1"/>
              </p:cNvSpPr>
              <p:nvPr/>
            </p:nvSpPr>
            <p:spPr bwMode="auto">
              <a:xfrm>
                <a:off x="2544" y="3456"/>
                <a:ext cx="50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600">
                    <a:solidFill>
                      <a:srgbClr val="FFFFFF"/>
                    </a:solidFill>
                    <a:latin typeface="Arial" charset="0"/>
                  </a:rPr>
                  <a:t>p =    k</a:t>
                </a:r>
                <a:endParaRPr lang="fr-FR" i="1">
                  <a:solidFill>
                    <a:srgbClr val="FFFFFF"/>
                  </a:solidFill>
                  <a:latin typeface="Symbol" pitchFamily="18" charset="2"/>
                </a:endParaRPr>
              </a:p>
            </p:txBody>
          </p:sp>
          <p:sp>
            <p:nvSpPr>
              <p:cNvPr id="16420" name="Line 166"/>
              <p:cNvSpPr>
                <a:spLocks noChangeShapeType="1"/>
              </p:cNvSpPr>
              <p:nvPr/>
            </p:nvSpPr>
            <p:spPr bwMode="auto">
              <a:xfrm>
                <a:off x="2880" y="34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6416" name="Rectangle 175"/>
            <p:cNvSpPr>
              <a:spLocks noChangeArrowheads="1"/>
            </p:cNvSpPr>
            <p:nvPr/>
          </p:nvSpPr>
          <p:spPr bwMode="auto">
            <a:xfrm>
              <a:off x="2880" y="3360"/>
              <a:ext cx="624" cy="28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2162" name="Group 178"/>
          <p:cNvGrpSpPr>
            <a:grpSpLocks/>
          </p:cNvGrpSpPr>
          <p:nvPr/>
        </p:nvGrpSpPr>
        <p:grpSpPr bwMode="auto">
          <a:xfrm>
            <a:off x="6324600" y="4724400"/>
            <a:ext cx="990600" cy="457200"/>
            <a:chOff x="3936" y="3360"/>
            <a:chExt cx="624" cy="288"/>
          </a:xfrm>
        </p:grpSpPr>
        <p:grpSp>
          <p:nvGrpSpPr>
            <p:cNvPr id="16409" name="Group 173"/>
            <p:cNvGrpSpPr>
              <a:grpSpLocks/>
            </p:cNvGrpSpPr>
            <p:nvPr/>
          </p:nvGrpSpPr>
          <p:grpSpPr bwMode="auto">
            <a:xfrm>
              <a:off x="3984" y="3408"/>
              <a:ext cx="544" cy="231"/>
              <a:chOff x="3456" y="3447"/>
              <a:chExt cx="544" cy="231"/>
            </a:xfrm>
          </p:grpSpPr>
          <p:grpSp>
            <p:nvGrpSpPr>
              <p:cNvPr id="16411" name="Group 168"/>
              <p:cNvGrpSpPr>
                <a:grpSpLocks/>
              </p:cNvGrpSpPr>
              <p:nvPr/>
            </p:nvGrpSpPr>
            <p:grpSpPr bwMode="auto">
              <a:xfrm>
                <a:off x="3678" y="3447"/>
                <a:ext cx="196" cy="231"/>
                <a:chOff x="720" y="3598"/>
                <a:chExt cx="196" cy="231"/>
              </a:xfrm>
            </p:grpSpPr>
            <p:sp>
              <p:nvSpPr>
                <p:cNvPr id="16413" name="Text Box 169"/>
                <p:cNvSpPr txBox="1">
                  <a:spLocks noChangeArrowheads="1"/>
                </p:cNvSpPr>
                <p:nvPr/>
              </p:nvSpPr>
              <p:spPr bwMode="auto">
                <a:xfrm>
                  <a:off x="720" y="3598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/>
                  <a:r>
                    <a:rPr lang="fr-FR" sz="1800">
                      <a:solidFill>
                        <a:srgbClr val="FFFFFF"/>
                      </a:solidFill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16414" name="Line 170"/>
                <p:cNvSpPr>
                  <a:spLocks noChangeShapeType="1"/>
                </p:cNvSpPr>
                <p:nvPr/>
              </p:nvSpPr>
              <p:spPr bwMode="auto">
                <a:xfrm flipV="1">
                  <a:off x="730" y="3623"/>
                  <a:ext cx="144" cy="48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6412" name="Text Box 171"/>
              <p:cNvSpPr txBox="1">
                <a:spLocks noChangeArrowheads="1"/>
              </p:cNvSpPr>
              <p:nvPr/>
            </p:nvSpPr>
            <p:spPr bwMode="auto">
              <a:xfrm>
                <a:off x="3456" y="3459"/>
                <a:ext cx="5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600">
                    <a:solidFill>
                      <a:srgbClr val="FFFFFF"/>
                    </a:solidFill>
                    <a:latin typeface="Arial" charset="0"/>
                  </a:rPr>
                  <a:t>E =    </a:t>
                </a:r>
                <a:r>
                  <a:rPr lang="fr-FR" sz="1600">
                    <a:solidFill>
                      <a:srgbClr val="FFFFFF"/>
                    </a:solidFill>
                    <a:latin typeface="Symbol" pitchFamily="18" charset="2"/>
                  </a:rPr>
                  <a:t>w</a:t>
                </a:r>
                <a:endParaRPr lang="fr-FR" i="1">
                  <a:solidFill>
                    <a:srgbClr val="FFFFFF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16410" name="Rectangle 177"/>
            <p:cNvSpPr>
              <a:spLocks noChangeArrowheads="1"/>
            </p:cNvSpPr>
            <p:nvPr/>
          </p:nvSpPr>
          <p:spPr bwMode="auto">
            <a:xfrm>
              <a:off x="3936" y="3360"/>
              <a:ext cx="624" cy="28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397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19600"/>
            <a:ext cx="16002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ONDE DE DE BROGLIE</a:t>
            </a:r>
          </a:p>
        </p:txBody>
      </p:sp>
      <p:grpSp>
        <p:nvGrpSpPr>
          <p:cNvPr id="42197" name="Group 213"/>
          <p:cNvGrpSpPr>
            <a:grpSpLocks/>
          </p:cNvGrpSpPr>
          <p:nvPr/>
        </p:nvGrpSpPr>
        <p:grpSpPr bwMode="auto">
          <a:xfrm>
            <a:off x="2620963" y="2590800"/>
            <a:ext cx="6324600" cy="1978025"/>
            <a:chOff x="1651" y="1632"/>
            <a:chExt cx="3984" cy="1246"/>
          </a:xfrm>
        </p:grpSpPr>
        <p:sp>
          <p:nvSpPr>
            <p:cNvPr id="16405" name="Line 147"/>
            <p:cNvSpPr>
              <a:spLocks noChangeShapeType="1"/>
            </p:cNvSpPr>
            <p:nvPr/>
          </p:nvSpPr>
          <p:spPr bwMode="auto">
            <a:xfrm>
              <a:off x="3793" y="2691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06" name="Line 148"/>
            <p:cNvSpPr>
              <a:spLocks noChangeShapeType="1"/>
            </p:cNvSpPr>
            <p:nvPr/>
          </p:nvSpPr>
          <p:spPr bwMode="auto">
            <a:xfrm>
              <a:off x="3312" y="251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07" name="Rectangle 129"/>
            <p:cNvSpPr>
              <a:spLocks noChangeArrowheads="1"/>
            </p:cNvSpPr>
            <p:nvPr/>
          </p:nvSpPr>
          <p:spPr bwMode="auto">
            <a:xfrm>
              <a:off x="1651" y="2238"/>
              <a:ext cx="3984" cy="64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i="1" u="sng">
                  <a:solidFill>
                    <a:srgbClr val="FFFFFF"/>
                  </a:solidFill>
                  <a:latin typeface="Arial" charset="0"/>
                </a:rPr>
                <a:t>Postulat de de Broglie</a:t>
              </a:r>
              <a:endParaRPr lang="fr-FR" sz="1600" i="1">
                <a:solidFill>
                  <a:srgbClr val="FFFFFF"/>
                </a:solidFill>
                <a:latin typeface="Arial" charset="0"/>
              </a:endParaRPr>
            </a:p>
            <a:p>
              <a:pPr algn="ctr"/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Une particule (impulsion p et énergie E) peut être assimilée à une onde (vecteur d’onde k et pulsation 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w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)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 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avec :</a:t>
              </a:r>
            </a:p>
          </p:txBody>
        </p:sp>
        <p:pic>
          <p:nvPicPr>
            <p:cNvPr id="16408" name="Picture 210" descr="solvay192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29" t="32745" r="32098" b="48152"/>
            <a:stretch>
              <a:fillRect/>
            </a:stretch>
          </p:blipFill>
          <p:spPr bwMode="auto">
            <a:xfrm>
              <a:off x="3504" y="1632"/>
              <a:ext cx="343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199" name="Group 215"/>
          <p:cNvGrpSpPr>
            <a:grpSpLocks/>
          </p:cNvGrpSpPr>
          <p:nvPr/>
        </p:nvGrpSpPr>
        <p:grpSpPr bwMode="auto">
          <a:xfrm>
            <a:off x="2743200" y="1752600"/>
            <a:ext cx="6062663" cy="4237038"/>
            <a:chOff x="1728" y="1104"/>
            <a:chExt cx="3819" cy="2669"/>
          </a:xfrm>
        </p:grpSpPr>
        <p:grpSp>
          <p:nvGrpSpPr>
            <p:cNvPr id="16400" name="Group 205"/>
            <p:cNvGrpSpPr>
              <a:grpSpLocks/>
            </p:cNvGrpSpPr>
            <p:nvPr/>
          </p:nvGrpSpPr>
          <p:grpSpPr bwMode="auto">
            <a:xfrm>
              <a:off x="1728" y="3360"/>
              <a:ext cx="3819" cy="413"/>
              <a:chOff x="1632" y="2689"/>
              <a:chExt cx="3819" cy="413"/>
            </a:xfrm>
          </p:grpSpPr>
          <p:sp>
            <p:nvSpPr>
              <p:cNvPr id="16402" name="Text Box 206"/>
              <p:cNvSpPr txBox="1">
                <a:spLocks noChangeArrowheads="1"/>
              </p:cNvSpPr>
              <p:nvPr/>
            </p:nvSpPr>
            <p:spPr bwMode="auto">
              <a:xfrm>
                <a:off x="1632" y="2689"/>
                <a:ext cx="3819" cy="410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Constante de Planck : h = 6,63 10</a:t>
                </a:r>
                <a:r>
                  <a:rPr lang="fr-FR" sz="1800" baseline="30000">
                    <a:solidFill>
                      <a:srgbClr val="FFFFFF"/>
                    </a:solidFill>
                    <a:latin typeface="Arial" charset="0"/>
                  </a:rPr>
                  <a:t>-34</a:t>
                </a:r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 Js</a:t>
                </a:r>
              </a:p>
              <a:p>
                <a:pPr eaLnBrk="1" hangingPunct="1"/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Constante de Planck « réduite » :    = h/2</a:t>
                </a:r>
                <a:r>
                  <a:rPr lang="fr-FR" sz="1800">
                    <a:solidFill>
                      <a:srgbClr val="FFFFFF"/>
                    </a:solidFill>
                    <a:latin typeface="Symbol" pitchFamily="18" charset="2"/>
                  </a:rPr>
                  <a:t>p</a:t>
                </a:r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 = 1,04 10</a:t>
                </a:r>
                <a:r>
                  <a:rPr lang="fr-FR" sz="1800" baseline="30000">
                    <a:solidFill>
                      <a:srgbClr val="FFFFFF"/>
                    </a:solidFill>
                    <a:latin typeface="Arial" charset="0"/>
                  </a:rPr>
                  <a:t>-34</a:t>
                </a:r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 Js </a:t>
                </a:r>
                <a:endParaRPr lang="fr-FR" i="1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6403" name="Text Box 207"/>
              <p:cNvSpPr txBox="1">
                <a:spLocks noChangeArrowheads="1"/>
              </p:cNvSpPr>
              <p:nvPr/>
            </p:nvSpPr>
            <p:spPr bwMode="auto">
              <a:xfrm>
                <a:off x="3810" y="287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16404" name="Line 208"/>
              <p:cNvSpPr>
                <a:spLocks noChangeShapeType="1"/>
              </p:cNvSpPr>
              <p:nvPr/>
            </p:nvSpPr>
            <p:spPr bwMode="auto">
              <a:xfrm flipV="1">
                <a:off x="3820" y="2896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pic>
          <p:nvPicPr>
            <p:cNvPr id="16401" name="Picture 214" descr="solvay192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49" t="35475" r="76543" b="39966"/>
            <a:stretch>
              <a:fillRect/>
            </a:stretch>
          </p:blipFill>
          <p:spPr bwMode="auto">
            <a:xfrm>
              <a:off x="3504" y="1104"/>
              <a:ext cx="3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2895600" y="457200"/>
            <a:ext cx="560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MODELE DE SOMMERFELD</a:t>
            </a:r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54629" name="Group 5"/>
          <p:cNvGrpSpPr>
            <a:grpSpLocks/>
          </p:cNvGrpSpPr>
          <p:nvPr/>
        </p:nvGrpSpPr>
        <p:grpSpPr bwMode="auto">
          <a:xfrm>
            <a:off x="0" y="2133600"/>
            <a:ext cx="2362200" cy="3124200"/>
            <a:chOff x="0" y="1344"/>
            <a:chExt cx="1488" cy="1968"/>
          </a:xfrm>
        </p:grpSpPr>
        <p:sp>
          <p:nvSpPr>
            <p:cNvPr id="154665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APPROXIMATION DES ELECTRONS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LIBRES</a:t>
              </a:r>
            </a:p>
          </p:txBody>
        </p:sp>
        <p:sp>
          <p:nvSpPr>
            <p:cNvPr id="154666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DISTRIBUTION DE FERMI-DIRAC</a:t>
              </a:r>
            </a:p>
          </p:txBody>
        </p:sp>
        <p:sp>
          <p:nvSpPr>
            <p:cNvPr id="154667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96"/>
              <a:ext cx="129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 ELECTRONS</a:t>
              </a:r>
            </a:p>
          </p:txBody>
        </p:sp>
        <p:sp>
          <p:nvSpPr>
            <p:cNvPr id="154668" name="Text Box 9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54669" name="Text Box 10"/>
            <p:cNvSpPr txBox="1">
              <a:spLocks noChangeArrowheads="1"/>
            </p:cNvSpPr>
            <p:nvPr/>
          </p:nvSpPr>
          <p:spPr bwMode="auto">
            <a:xfrm>
              <a:off x="0" y="2112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54670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ELECTRIQUE</a:t>
              </a:r>
            </a:p>
          </p:txBody>
        </p:sp>
        <p:sp>
          <p:nvSpPr>
            <p:cNvPr id="154671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76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WIEDMANN-FRANZ</a:t>
              </a:r>
            </a:p>
          </p:txBody>
        </p:sp>
        <p:sp>
          <p:nvSpPr>
            <p:cNvPr id="154672" name="Rectangle 13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SURFACES LIBRES</a:t>
              </a:r>
            </a:p>
          </p:txBody>
        </p:sp>
      </p:grpSp>
      <p:sp>
        <p:nvSpPr>
          <p:cNvPr id="154630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19600"/>
            <a:ext cx="2057400" cy="304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CONDUCTIVITE ELECTRIQUE</a:t>
            </a:r>
            <a:endParaRPr lang="fr-FR" smtClean="0">
              <a:solidFill>
                <a:schemeClr val="tx1"/>
              </a:solidFill>
            </a:endParaRPr>
          </a:p>
        </p:txBody>
      </p:sp>
      <p:grpSp>
        <p:nvGrpSpPr>
          <p:cNvPr id="197686" name="Group 54"/>
          <p:cNvGrpSpPr>
            <a:grpSpLocks/>
          </p:cNvGrpSpPr>
          <p:nvPr/>
        </p:nvGrpSpPr>
        <p:grpSpPr bwMode="auto">
          <a:xfrm>
            <a:off x="3124200" y="1752600"/>
            <a:ext cx="5434013" cy="336550"/>
            <a:chOff x="1968" y="1104"/>
            <a:chExt cx="3423" cy="212"/>
          </a:xfrm>
        </p:grpSpPr>
        <p:sp>
          <p:nvSpPr>
            <p:cNvPr id="154658" name="Rectangle 47"/>
            <p:cNvSpPr>
              <a:spLocks noChangeArrowheads="1"/>
            </p:cNvSpPr>
            <p:nvPr/>
          </p:nvSpPr>
          <p:spPr bwMode="auto">
            <a:xfrm>
              <a:off x="1968" y="1104"/>
              <a:ext cx="34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Loi de la dynamique : F = m dv/dt = ħ dk/dt = - e (E + v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B)</a:t>
              </a:r>
              <a:endParaRPr lang="fr-FR" sz="1600" i="1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659" name="Line 48"/>
            <p:cNvSpPr>
              <a:spLocks noChangeShapeType="1"/>
            </p:cNvSpPr>
            <p:nvPr/>
          </p:nvSpPr>
          <p:spPr bwMode="auto">
            <a:xfrm>
              <a:off x="5184" y="110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660" name="Line 49"/>
            <p:cNvSpPr>
              <a:spLocks noChangeShapeType="1"/>
            </p:cNvSpPr>
            <p:nvPr/>
          </p:nvSpPr>
          <p:spPr bwMode="auto">
            <a:xfrm>
              <a:off x="3264" y="110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661" name="Line 50"/>
            <p:cNvSpPr>
              <a:spLocks noChangeShapeType="1"/>
            </p:cNvSpPr>
            <p:nvPr/>
          </p:nvSpPr>
          <p:spPr bwMode="auto">
            <a:xfrm>
              <a:off x="3696" y="110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662" name="Line 51"/>
            <p:cNvSpPr>
              <a:spLocks noChangeShapeType="1"/>
            </p:cNvSpPr>
            <p:nvPr/>
          </p:nvSpPr>
          <p:spPr bwMode="auto">
            <a:xfrm>
              <a:off x="4224" y="110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663" name="Line 52"/>
            <p:cNvSpPr>
              <a:spLocks noChangeShapeType="1"/>
            </p:cNvSpPr>
            <p:nvPr/>
          </p:nvSpPr>
          <p:spPr bwMode="auto">
            <a:xfrm>
              <a:off x="4848" y="110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664" name="Line 53"/>
            <p:cNvSpPr>
              <a:spLocks noChangeShapeType="1"/>
            </p:cNvSpPr>
            <p:nvPr/>
          </p:nvSpPr>
          <p:spPr bwMode="auto">
            <a:xfrm>
              <a:off x="5040" y="110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7690" name="Group 58"/>
          <p:cNvGrpSpPr>
            <a:grpSpLocks/>
          </p:cNvGrpSpPr>
          <p:nvPr/>
        </p:nvGrpSpPr>
        <p:grpSpPr bwMode="auto">
          <a:xfrm>
            <a:off x="7696200" y="1600200"/>
            <a:ext cx="836613" cy="717550"/>
            <a:chOff x="4848" y="1008"/>
            <a:chExt cx="527" cy="452"/>
          </a:xfrm>
        </p:grpSpPr>
        <p:sp>
          <p:nvSpPr>
            <p:cNvPr id="154655" name="Line 55"/>
            <p:cNvSpPr>
              <a:spLocks noChangeShapeType="1"/>
            </p:cNvSpPr>
            <p:nvPr/>
          </p:nvSpPr>
          <p:spPr bwMode="auto">
            <a:xfrm>
              <a:off x="5040" y="1008"/>
              <a:ext cx="24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656" name="Line 56"/>
            <p:cNvSpPr>
              <a:spLocks noChangeShapeType="1"/>
            </p:cNvSpPr>
            <p:nvPr/>
          </p:nvSpPr>
          <p:spPr bwMode="auto">
            <a:xfrm flipV="1">
              <a:off x="5040" y="1008"/>
              <a:ext cx="24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657" name="Rectangle 57"/>
            <p:cNvSpPr>
              <a:spLocks noChangeArrowheads="1"/>
            </p:cNvSpPr>
            <p:nvPr/>
          </p:nvSpPr>
          <p:spPr bwMode="auto">
            <a:xfrm>
              <a:off x="4848" y="1248"/>
              <a:ext cx="5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négligé</a:t>
              </a:r>
            </a:p>
          </p:txBody>
        </p:sp>
      </p:grpSp>
      <p:grpSp>
        <p:nvGrpSpPr>
          <p:cNvPr id="197706" name="Group 74"/>
          <p:cNvGrpSpPr>
            <a:grpSpLocks/>
          </p:cNvGrpSpPr>
          <p:nvPr/>
        </p:nvGrpSpPr>
        <p:grpSpPr bwMode="auto">
          <a:xfrm>
            <a:off x="3124200" y="2057400"/>
            <a:ext cx="5043488" cy="638175"/>
            <a:chOff x="1968" y="1296"/>
            <a:chExt cx="3177" cy="402"/>
          </a:xfrm>
        </p:grpSpPr>
        <p:sp>
          <p:nvSpPr>
            <p:cNvPr id="154651" name="AutoShape 59"/>
            <p:cNvSpPr>
              <a:spLocks noChangeArrowheads="1"/>
            </p:cNvSpPr>
            <p:nvPr/>
          </p:nvSpPr>
          <p:spPr bwMode="auto">
            <a:xfrm>
              <a:off x="3552" y="1296"/>
              <a:ext cx="144" cy="192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652" name="Rectangle 60"/>
            <p:cNvSpPr>
              <a:spLocks noChangeArrowheads="1"/>
            </p:cNvSpPr>
            <p:nvPr/>
          </p:nvSpPr>
          <p:spPr bwMode="auto">
            <a:xfrm>
              <a:off x="1968" y="1486"/>
              <a:ext cx="317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Au cours de l’incrément de temps 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D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t : 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D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k = - (e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D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t/ħ) E </a:t>
              </a:r>
            </a:p>
          </p:txBody>
        </p:sp>
        <p:sp>
          <p:nvSpPr>
            <p:cNvPr id="154653" name="Line 63"/>
            <p:cNvSpPr>
              <a:spLocks noChangeShapeType="1"/>
            </p:cNvSpPr>
            <p:nvPr/>
          </p:nvSpPr>
          <p:spPr bwMode="auto">
            <a:xfrm>
              <a:off x="4992" y="148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654" name="Line 64"/>
            <p:cNvSpPr>
              <a:spLocks noChangeShapeType="1"/>
            </p:cNvSpPr>
            <p:nvPr/>
          </p:nvSpPr>
          <p:spPr bwMode="auto">
            <a:xfrm>
              <a:off x="4272" y="148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97698" name="Picture 66" descr="somm-collisi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43200"/>
            <a:ext cx="335280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99" name="Rectangle 67"/>
          <p:cNvSpPr>
            <a:spLocks noChangeArrowheads="1"/>
          </p:cNvSpPr>
          <p:nvPr/>
        </p:nvSpPr>
        <p:spPr bwMode="auto">
          <a:xfrm>
            <a:off x="7010400" y="2743200"/>
            <a:ext cx="1905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Collisions :</a:t>
            </a:r>
          </a:p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- électron-réseau</a:t>
            </a:r>
          </a:p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- électron-défauts</a:t>
            </a:r>
          </a:p>
        </p:txBody>
      </p:sp>
      <p:grpSp>
        <p:nvGrpSpPr>
          <p:cNvPr id="197705" name="Group 73"/>
          <p:cNvGrpSpPr>
            <a:grpSpLocks/>
          </p:cNvGrpSpPr>
          <p:nvPr/>
        </p:nvGrpSpPr>
        <p:grpSpPr bwMode="auto">
          <a:xfrm>
            <a:off x="6858000" y="3505200"/>
            <a:ext cx="2057400" cy="1130300"/>
            <a:chOff x="4320" y="2304"/>
            <a:chExt cx="1296" cy="712"/>
          </a:xfrm>
        </p:grpSpPr>
        <p:sp>
          <p:nvSpPr>
            <p:cNvPr id="154646" name="AutoShape 68"/>
            <p:cNvSpPr>
              <a:spLocks noChangeArrowheads="1"/>
            </p:cNvSpPr>
            <p:nvPr/>
          </p:nvSpPr>
          <p:spPr bwMode="auto">
            <a:xfrm>
              <a:off x="4848" y="2304"/>
              <a:ext cx="144" cy="192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54647" name="Group 72"/>
            <p:cNvGrpSpPr>
              <a:grpSpLocks/>
            </p:cNvGrpSpPr>
            <p:nvPr/>
          </p:nvGrpSpPr>
          <p:grpSpPr bwMode="auto">
            <a:xfrm>
              <a:off x="4320" y="2496"/>
              <a:ext cx="1296" cy="520"/>
              <a:chOff x="4320" y="2496"/>
              <a:chExt cx="1296" cy="520"/>
            </a:xfrm>
          </p:grpSpPr>
          <p:sp>
            <p:nvSpPr>
              <p:cNvPr id="154648" name="Rectangle 69"/>
              <p:cNvSpPr>
                <a:spLocks noChangeArrowheads="1"/>
              </p:cNvSpPr>
              <p:nvPr/>
            </p:nvSpPr>
            <p:spPr bwMode="auto">
              <a:xfrm>
                <a:off x="4320" y="2496"/>
                <a:ext cx="1296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fr-FR" sz="1600" i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Position stable de la surface de Fermi :</a:t>
                </a:r>
              </a:p>
              <a:p>
                <a:pPr algn="ctr"/>
                <a:r>
                  <a:rPr lang="fr-FR" sz="1600" i="1">
                    <a:solidFill>
                      <a:srgbClr val="FFFFFF"/>
                    </a:solidFill>
                    <a:latin typeface="Symbol" pitchFamily="18" charset="2"/>
                    <a:cs typeface="Arial" charset="0"/>
                  </a:rPr>
                  <a:t>D</a:t>
                </a:r>
                <a:r>
                  <a:rPr lang="fr-FR" sz="1600" i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k = - (e</a:t>
                </a:r>
                <a:r>
                  <a:rPr lang="fr-FR" sz="1600" i="1">
                    <a:solidFill>
                      <a:srgbClr val="FFFFFF"/>
                    </a:solidFill>
                    <a:latin typeface="Symbol" pitchFamily="18" charset="2"/>
                    <a:cs typeface="Arial" charset="0"/>
                  </a:rPr>
                  <a:t>t</a:t>
                </a:r>
                <a:r>
                  <a:rPr lang="fr-FR" sz="1600" i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/ħ) E </a:t>
                </a:r>
              </a:p>
            </p:txBody>
          </p:sp>
          <p:sp>
            <p:nvSpPr>
              <p:cNvPr id="154649" name="Line 70"/>
              <p:cNvSpPr>
                <a:spLocks noChangeShapeType="1"/>
              </p:cNvSpPr>
              <p:nvPr/>
            </p:nvSpPr>
            <p:spPr bwMode="auto">
              <a:xfrm>
                <a:off x="4608" y="283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650" name="Line 71"/>
              <p:cNvSpPr>
                <a:spLocks noChangeShapeType="1"/>
              </p:cNvSpPr>
              <p:nvPr/>
            </p:nvSpPr>
            <p:spPr bwMode="auto">
              <a:xfrm>
                <a:off x="5280" y="283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97715" name="Group 83"/>
          <p:cNvGrpSpPr>
            <a:grpSpLocks/>
          </p:cNvGrpSpPr>
          <p:nvPr/>
        </p:nvGrpSpPr>
        <p:grpSpPr bwMode="auto">
          <a:xfrm>
            <a:off x="7162800" y="4572000"/>
            <a:ext cx="1447800" cy="641350"/>
            <a:chOff x="4512" y="3024"/>
            <a:chExt cx="912" cy="404"/>
          </a:xfrm>
        </p:grpSpPr>
        <p:sp>
          <p:nvSpPr>
            <p:cNvPr id="154642" name="AutoShape 76"/>
            <p:cNvSpPr>
              <a:spLocks noChangeArrowheads="1"/>
            </p:cNvSpPr>
            <p:nvPr/>
          </p:nvSpPr>
          <p:spPr bwMode="auto">
            <a:xfrm>
              <a:off x="4848" y="3024"/>
              <a:ext cx="144" cy="192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643" name="Rectangle 78"/>
            <p:cNvSpPr>
              <a:spLocks noChangeArrowheads="1"/>
            </p:cNvSpPr>
            <p:nvPr/>
          </p:nvSpPr>
          <p:spPr bwMode="auto">
            <a:xfrm>
              <a:off x="4512" y="3216"/>
              <a:ext cx="9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v = - (e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t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/m) E </a:t>
              </a:r>
            </a:p>
          </p:txBody>
        </p:sp>
        <p:sp>
          <p:nvSpPr>
            <p:cNvPr id="154644" name="Line 79"/>
            <p:cNvSpPr>
              <a:spLocks noChangeShapeType="1"/>
            </p:cNvSpPr>
            <p:nvPr/>
          </p:nvSpPr>
          <p:spPr bwMode="auto">
            <a:xfrm>
              <a:off x="4560" y="326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645" name="Line 80"/>
            <p:cNvSpPr>
              <a:spLocks noChangeShapeType="1"/>
            </p:cNvSpPr>
            <p:nvPr/>
          </p:nvSpPr>
          <p:spPr bwMode="auto">
            <a:xfrm>
              <a:off x="5232" y="321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7716" name="Group 84"/>
          <p:cNvGrpSpPr>
            <a:grpSpLocks/>
          </p:cNvGrpSpPr>
          <p:nvPr/>
        </p:nvGrpSpPr>
        <p:grpSpPr bwMode="auto">
          <a:xfrm>
            <a:off x="7162800" y="5257800"/>
            <a:ext cx="1158875" cy="641350"/>
            <a:chOff x="4560" y="3408"/>
            <a:chExt cx="730" cy="404"/>
          </a:xfrm>
        </p:grpSpPr>
        <p:sp>
          <p:nvSpPr>
            <p:cNvPr id="154640" name="AutoShape 81"/>
            <p:cNvSpPr>
              <a:spLocks noChangeArrowheads="1"/>
            </p:cNvSpPr>
            <p:nvPr/>
          </p:nvSpPr>
          <p:spPr bwMode="auto">
            <a:xfrm>
              <a:off x="4896" y="3408"/>
              <a:ext cx="144" cy="192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641" name="Rectangle 82"/>
            <p:cNvSpPr>
              <a:spLocks noChangeArrowheads="1"/>
            </p:cNvSpPr>
            <p:nvPr/>
          </p:nvSpPr>
          <p:spPr bwMode="auto">
            <a:xfrm>
              <a:off x="4560" y="3600"/>
              <a:ext cx="73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s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= ne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t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/m</a:t>
              </a:r>
            </a:p>
          </p:txBody>
        </p:sp>
      </p:grpSp>
      <p:sp>
        <p:nvSpPr>
          <p:cNvPr id="197717" name="Rectangle 85"/>
          <p:cNvSpPr>
            <a:spLocks noChangeArrowheads="1"/>
          </p:cNvSpPr>
          <p:nvPr/>
        </p:nvSpPr>
        <p:spPr bwMode="auto">
          <a:xfrm>
            <a:off x="2895600" y="5410200"/>
            <a:ext cx="4000500" cy="5905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t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: temps de relaxation</a:t>
            </a:r>
          </a:p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n : nombre d’électrons au niveau de Fermi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77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7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99" grpId="0" autoUpdateAnimBg="0"/>
      <p:bldP spid="197717" grpId="0" build="p" animBg="1" autoUpdateAnimBg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8"/>
          <p:cNvSpPr txBox="1">
            <a:spLocks noChangeArrowheads="1"/>
          </p:cNvSpPr>
          <p:nvPr/>
        </p:nvSpPr>
        <p:spPr bwMode="auto">
          <a:xfrm>
            <a:off x="2895600" y="457200"/>
            <a:ext cx="560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MODELE DE SOMMERFELD</a:t>
            </a:r>
          </a:p>
        </p:txBody>
      </p:sp>
      <p:pic>
        <p:nvPicPr>
          <p:cNvPr id="15565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2" name="Rectangle 12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55653" name="Group 14"/>
          <p:cNvGrpSpPr>
            <a:grpSpLocks/>
          </p:cNvGrpSpPr>
          <p:nvPr/>
        </p:nvGrpSpPr>
        <p:grpSpPr bwMode="auto">
          <a:xfrm>
            <a:off x="0" y="2133600"/>
            <a:ext cx="2362200" cy="3124200"/>
            <a:chOff x="0" y="1344"/>
            <a:chExt cx="1488" cy="1968"/>
          </a:xfrm>
        </p:grpSpPr>
        <p:sp>
          <p:nvSpPr>
            <p:cNvPr id="155669" name="Rectangle 1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APPROXIMATION DES ELECTRONS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LIBRES</a:t>
              </a:r>
            </a:p>
          </p:txBody>
        </p:sp>
        <p:sp>
          <p:nvSpPr>
            <p:cNvPr id="155670" name="Rectangle 1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DISTRIBUTION DE FERMI-DIRAC</a:t>
              </a:r>
            </a:p>
          </p:txBody>
        </p:sp>
        <p:sp>
          <p:nvSpPr>
            <p:cNvPr id="155671" name="Rectangl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96"/>
              <a:ext cx="129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 ELECTRONS</a:t>
              </a:r>
            </a:p>
          </p:txBody>
        </p:sp>
        <p:sp>
          <p:nvSpPr>
            <p:cNvPr id="155672" name="Text Box 18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55673" name="Text Box 19"/>
            <p:cNvSpPr txBox="1">
              <a:spLocks noChangeArrowheads="1"/>
            </p:cNvSpPr>
            <p:nvPr/>
          </p:nvSpPr>
          <p:spPr bwMode="auto">
            <a:xfrm>
              <a:off x="0" y="2112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55674" name="Rectangle 20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ELECTRIQUE</a:t>
              </a:r>
            </a:p>
          </p:txBody>
        </p:sp>
        <p:sp>
          <p:nvSpPr>
            <p:cNvPr id="155675" name="Rectangle 21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76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WIEDMANN-FRANZ</a:t>
              </a:r>
            </a:p>
          </p:txBody>
        </p:sp>
        <p:sp>
          <p:nvSpPr>
            <p:cNvPr id="155676" name="Rectangle 22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SURFACES LIBRES</a:t>
              </a:r>
            </a:p>
          </p:txBody>
        </p:sp>
      </p:grpSp>
      <p:sp>
        <p:nvSpPr>
          <p:cNvPr id="155654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24400"/>
            <a:ext cx="19050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LOI DE WIEDMANN-FRANZ</a:t>
            </a:r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191511" name="Rectangle 23"/>
          <p:cNvSpPr>
            <a:spLocks noChangeArrowheads="1"/>
          </p:cNvSpPr>
          <p:nvPr/>
        </p:nvSpPr>
        <p:spPr bwMode="auto">
          <a:xfrm>
            <a:off x="2743200" y="1828800"/>
            <a:ext cx="4179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Modèles de DRUDE et de SOMMERFELD : </a:t>
            </a:r>
            <a:endParaRPr lang="fr-FR" sz="1600" i="1">
              <a:solidFill>
                <a:srgbClr val="FFFFFF"/>
              </a:solidFill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191512" name="Rectangle 24"/>
          <p:cNvSpPr>
            <a:spLocks noChangeArrowheads="1"/>
          </p:cNvSpPr>
          <p:nvPr/>
        </p:nvSpPr>
        <p:spPr bwMode="auto">
          <a:xfrm>
            <a:off x="7010400" y="2057400"/>
            <a:ext cx="1158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s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ne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t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/m</a:t>
            </a:r>
          </a:p>
        </p:txBody>
      </p:sp>
      <p:sp>
        <p:nvSpPr>
          <p:cNvPr id="191513" name="Rectangle 25"/>
          <p:cNvSpPr>
            <a:spLocks noChangeArrowheads="1"/>
          </p:cNvSpPr>
          <p:nvPr/>
        </p:nvSpPr>
        <p:spPr bwMode="auto">
          <a:xfrm>
            <a:off x="7010400" y="16764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l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(1/3) v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t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C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v</a:t>
            </a:r>
          </a:p>
        </p:txBody>
      </p:sp>
      <p:sp>
        <p:nvSpPr>
          <p:cNvPr id="191514" name="Rectangle 26"/>
          <p:cNvSpPr>
            <a:spLocks noChangeArrowheads="1"/>
          </p:cNvSpPr>
          <p:nvPr/>
        </p:nvSpPr>
        <p:spPr bwMode="auto">
          <a:xfrm>
            <a:off x="2819400" y="2667000"/>
            <a:ext cx="4337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</a:rPr>
              <a:t>Modèle de DRUDE : théorie cinétique des gaz</a:t>
            </a:r>
            <a:endParaRPr lang="fr-FR" sz="1600" i="1" u="sng">
              <a:solidFill>
                <a:srgbClr val="FFFFFF"/>
              </a:solidFill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191515" name="Rectangle 27"/>
          <p:cNvSpPr>
            <a:spLocks noChangeArrowheads="1"/>
          </p:cNvSpPr>
          <p:nvPr/>
        </p:nvSpPr>
        <p:spPr bwMode="auto">
          <a:xfrm>
            <a:off x="3429000" y="3048000"/>
            <a:ext cx="4800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E = 1/2 mv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3/2 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 (par électron de conduction)</a:t>
            </a:r>
          </a:p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C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v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3/2 nk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(pour n électrons de conduction)</a:t>
            </a:r>
          </a:p>
        </p:txBody>
      </p:sp>
      <p:grpSp>
        <p:nvGrpSpPr>
          <p:cNvPr id="191526" name="Group 38"/>
          <p:cNvGrpSpPr>
            <a:grpSpLocks/>
          </p:cNvGrpSpPr>
          <p:nvPr/>
        </p:nvGrpSpPr>
        <p:grpSpPr bwMode="auto">
          <a:xfrm>
            <a:off x="3429000" y="3657600"/>
            <a:ext cx="4343400" cy="346075"/>
            <a:chOff x="2160" y="2304"/>
            <a:chExt cx="2736" cy="218"/>
          </a:xfrm>
        </p:grpSpPr>
        <p:sp>
          <p:nvSpPr>
            <p:cNvPr id="155667" name="AutoShape 28"/>
            <p:cNvSpPr>
              <a:spLocks noChangeArrowheads="1"/>
            </p:cNvSpPr>
            <p:nvPr/>
          </p:nvSpPr>
          <p:spPr bwMode="auto">
            <a:xfrm>
              <a:off x="2160" y="2352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5668" name="Rectangle 29"/>
            <p:cNvSpPr>
              <a:spLocks noChangeArrowheads="1"/>
            </p:cNvSpPr>
            <p:nvPr/>
          </p:nvSpPr>
          <p:spPr bwMode="auto">
            <a:xfrm>
              <a:off x="2496" y="2304"/>
              <a:ext cx="2400" cy="21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l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/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s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T = 3/2 (k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B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/e)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= 1,12.10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-8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W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W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/K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</p:grpSp>
      <p:sp>
        <p:nvSpPr>
          <p:cNvPr id="191518" name="Rectangle 30"/>
          <p:cNvSpPr>
            <a:spLocks noChangeArrowheads="1"/>
          </p:cNvSpPr>
          <p:nvPr/>
        </p:nvSpPr>
        <p:spPr bwMode="auto">
          <a:xfrm>
            <a:off x="2819400" y="4267200"/>
            <a:ext cx="5016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</a:rPr>
              <a:t>Modèle de SOMMERFELD : électrons libres de Fermi</a:t>
            </a:r>
            <a:endParaRPr lang="fr-FR" sz="1600" i="1" u="sng">
              <a:solidFill>
                <a:srgbClr val="FFFFFF"/>
              </a:solidFill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191519" name="Rectangle 31"/>
          <p:cNvSpPr>
            <a:spLocks noChangeArrowheads="1"/>
          </p:cNvSpPr>
          <p:nvPr/>
        </p:nvSpPr>
        <p:spPr bwMode="auto">
          <a:xfrm>
            <a:off x="3429000" y="4648200"/>
            <a:ext cx="4724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E = 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F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1/2 mv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F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F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(par électron de Fermi)</a:t>
            </a:r>
          </a:p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C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v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p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/2 nk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T/T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F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(pour n électrons de Fermi)</a:t>
            </a:r>
          </a:p>
        </p:txBody>
      </p:sp>
      <p:grpSp>
        <p:nvGrpSpPr>
          <p:cNvPr id="191527" name="Group 39"/>
          <p:cNvGrpSpPr>
            <a:grpSpLocks/>
          </p:cNvGrpSpPr>
          <p:nvPr/>
        </p:nvGrpSpPr>
        <p:grpSpPr bwMode="auto">
          <a:xfrm>
            <a:off x="3429000" y="5257800"/>
            <a:ext cx="4343400" cy="346075"/>
            <a:chOff x="2160" y="3312"/>
            <a:chExt cx="2736" cy="218"/>
          </a:xfrm>
        </p:grpSpPr>
        <p:sp>
          <p:nvSpPr>
            <p:cNvPr id="155665" name="AutoShape 32"/>
            <p:cNvSpPr>
              <a:spLocks noChangeArrowheads="1"/>
            </p:cNvSpPr>
            <p:nvPr/>
          </p:nvSpPr>
          <p:spPr bwMode="auto">
            <a:xfrm>
              <a:off x="2160" y="3360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5666" name="Rectangle 33"/>
            <p:cNvSpPr>
              <a:spLocks noChangeArrowheads="1"/>
            </p:cNvSpPr>
            <p:nvPr/>
          </p:nvSpPr>
          <p:spPr bwMode="auto">
            <a:xfrm>
              <a:off x="2496" y="3312"/>
              <a:ext cx="2400" cy="21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l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/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s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T = 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p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/3 (k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B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/e)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= 2,45.10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-8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W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W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/K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</p:grpSp>
      <p:sp>
        <p:nvSpPr>
          <p:cNvPr id="191522" name="Rectangle 34"/>
          <p:cNvSpPr>
            <a:spLocks noChangeArrowheads="1"/>
          </p:cNvSpPr>
          <p:nvPr/>
        </p:nvSpPr>
        <p:spPr bwMode="auto">
          <a:xfrm>
            <a:off x="8153400" y="4114800"/>
            <a:ext cx="5651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5400" i="1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1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1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9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11" grpId="0" autoUpdateAnimBg="0"/>
      <p:bldP spid="191512" grpId="0" autoUpdateAnimBg="0"/>
      <p:bldP spid="191513" grpId="0" autoUpdateAnimBg="0"/>
      <p:bldP spid="191514" grpId="0" autoUpdateAnimBg="0"/>
      <p:bldP spid="191515" grpId="0" build="p" autoUpdateAnimBg="0"/>
      <p:bldP spid="191518" grpId="0" autoUpdateAnimBg="0"/>
      <p:bldP spid="191519" grpId="0" build="p" autoUpdateAnimBg="0"/>
      <p:bldP spid="191522" grpId="0" autoUpdateAnimBg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2895600" y="457200"/>
            <a:ext cx="560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MODELE DE SOMMERFELD</a:t>
            </a:r>
          </a:p>
        </p:txBody>
      </p:sp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56677" name="Group 5"/>
          <p:cNvGrpSpPr>
            <a:grpSpLocks/>
          </p:cNvGrpSpPr>
          <p:nvPr/>
        </p:nvGrpSpPr>
        <p:grpSpPr bwMode="auto">
          <a:xfrm>
            <a:off x="0" y="2133600"/>
            <a:ext cx="2362200" cy="3124200"/>
            <a:chOff x="0" y="1344"/>
            <a:chExt cx="1488" cy="1968"/>
          </a:xfrm>
        </p:grpSpPr>
        <p:sp>
          <p:nvSpPr>
            <p:cNvPr id="156688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APPROXIMATION DES ELECTRONS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LIBRES</a:t>
              </a:r>
            </a:p>
          </p:txBody>
        </p:sp>
        <p:sp>
          <p:nvSpPr>
            <p:cNvPr id="156689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DISTRIBUTION DE FERMI-DIRAC</a:t>
              </a:r>
            </a:p>
          </p:txBody>
        </p:sp>
        <p:sp>
          <p:nvSpPr>
            <p:cNvPr id="156690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96"/>
              <a:ext cx="129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 ELECTRONS</a:t>
              </a:r>
            </a:p>
          </p:txBody>
        </p:sp>
        <p:sp>
          <p:nvSpPr>
            <p:cNvPr id="156691" name="Text Box 9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56692" name="Text Box 10"/>
            <p:cNvSpPr txBox="1">
              <a:spLocks noChangeArrowheads="1"/>
            </p:cNvSpPr>
            <p:nvPr/>
          </p:nvSpPr>
          <p:spPr bwMode="auto">
            <a:xfrm>
              <a:off x="0" y="2112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56693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ELECTRIQUE</a:t>
              </a:r>
            </a:p>
          </p:txBody>
        </p:sp>
        <p:sp>
          <p:nvSpPr>
            <p:cNvPr id="156694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76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WIEDMANN-FRANZ</a:t>
              </a:r>
            </a:p>
          </p:txBody>
        </p:sp>
        <p:sp>
          <p:nvSpPr>
            <p:cNvPr id="156695" name="Rectangle 13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SURFACES LIBRES</a:t>
              </a:r>
            </a:p>
          </p:txBody>
        </p:sp>
      </p:grpSp>
      <p:sp>
        <p:nvSpPr>
          <p:cNvPr id="156678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24400"/>
            <a:ext cx="19050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LOI DE WIEDMANN-FRANZ</a:t>
            </a:r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198671" name="Rectangle 15"/>
          <p:cNvSpPr>
            <a:spLocks noChangeArrowheads="1"/>
          </p:cNvSpPr>
          <p:nvPr/>
        </p:nvSpPr>
        <p:spPr bwMode="auto">
          <a:xfrm>
            <a:off x="3048000" y="2209800"/>
            <a:ext cx="23860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Modèle de DRUDE : </a:t>
            </a:r>
          </a:p>
          <a:p>
            <a:pPr algn="ctr"/>
            <a:endParaRPr lang="fr-FR" sz="1600" i="1">
              <a:solidFill>
                <a:srgbClr val="FFFFFF"/>
              </a:solidFill>
              <a:latin typeface="Symbol" pitchFamily="18" charset="2"/>
              <a:cs typeface="Arial" charset="0"/>
            </a:endParaRPr>
          </a:p>
          <a:p>
            <a:pPr algn="ctr"/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l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s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 = 1,12.10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-8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W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W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/K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</a:p>
        </p:txBody>
      </p:sp>
      <p:grpSp>
        <p:nvGrpSpPr>
          <p:cNvPr id="198690" name="Group 34"/>
          <p:cNvGrpSpPr>
            <a:grpSpLocks/>
          </p:cNvGrpSpPr>
          <p:nvPr/>
        </p:nvGrpSpPr>
        <p:grpSpPr bwMode="auto">
          <a:xfrm>
            <a:off x="3810000" y="2667000"/>
            <a:ext cx="1600200" cy="1295400"/>
            <a:chOff x="2304" y="1584"/>
            <a:chExt cx="1008" cy="816"/>
          </a:xfrm>
        </p:grpSpPr>
        <p:sp>
          <p:nvSpPr>
            <p:cNvPr id="156686" name="Rectangle 29"/>
            <p:cNvSpPr>
              <a:spLocks noChangeArrowheads="1"/>
            </p:cNvSpPr>
            <p:nvPr/>
          </p:nvSpPr>
          <p:spPr bwMode="auto">
            <a:xfrm>
              <a:off x="2304" y="1584"/>
              <a:ext cx="1008" cy="81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6687" name="Rectangle 30"/>
            <p:cNvSpPr>
              <a:spLocks noChangeArrowheads="1"/>
            </p:cNvSpPr>
            <p:nvPr/>
          </p:nvSpPr>
          <p:spPr bwMode="auto">
            <a:xfrm>
              <a:off x="2400" y="1776"/>
              <a:ext cx="7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8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Nombre</a:t>
              </a:r>
            </a:p>
            <a:p>
              <a:pPr algn="ctr"/>
              <a:r>
                <a:rPr lang="fr-FR" sz="18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de Lorentz</a:t>
              </a:r>
            </a:p>
          </p:txBody>
        </p:sp>
      </p:grpSp>
      <p:pic>
        <p:nvPicPr>
          <p:cNvPr id="198688" name="Picture 32" descr="lorentz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1676400"/>
            <a:ext cx="28908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89" name="Rectangle 33"/>
          <p:cNvSpPr>
            <a:spLocks noChangeArrowheads="1"/>
          </p:cNvSpPr>
          <p:nvPr/>
        </p:nvSpPr>
        <p:spPr bwMode="auto">
          <a:xfrm>
            <a:off x="2895600" y="3581400"/>
            <a:ext cx="27352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l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s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 = 2,45.10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-8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W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W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/K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</a:p>
          <a:p>
            <a:pPr algn="ctr"/>
            <a:endParaRPr lang="fr-FR" sz="1600" i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Modèle de SOMMERFELD :</a:t>
            </a:r>
          </a:p>
        </p:txBody>
      </p:sp>
      <p:grpSp>
        <p:nvGrpSpPr>
          <p:cNvPr id="198693" name="Group 37"/>
          <p:cNvGrpSpPr>
            <a:grpSpLocks/>
          </p:cNvGrpSpPr>
          <p:nvPr/>
        </p:nvGrpSpPr>
        <p:grpSpPr bwMode="auto">
          <a:xfrm>
            <a:off x="2743200" y="3505200"/>
            <a:ext cx="3276600" cy="2058988"/>
            <a:chOff x="1728" y="2208"/>
            <a:chExt cx="2064" cy="1297"/>
          </a:xfrm>
        </p:grpSpPr>
        <p:sp>
          <p:nvSpPr>
            <p:cNvPr id="156684" name="Oval 35"/>
            <p:cNvSpPr>
              <a:spLocks noChangeArrowheads="1"/>
            </p:cNvSpPr>
            <p:nvPr/>
          </p:nvSpPr>
          <p:spPr bwMode="auto">
            <a:xfrm>
              <a:off x="1728" y="2208"/>
              <a:ext cx="1968" cy="7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6685" name="Rectangle 36"/>
            <p:cNvSpPr>
              <a:spLocks noChangeArrowheads="1"/>
            </p:cNvSpPr>
            <p:nvPr/>
          </p:nvSpPr>
          <p:spPr bwMode="auto">
            <a:xfrm>
              <a:off x="1920" y="2928"/>
              <a:ext cx="187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8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Première validation expérimentale d’un modèle de gaz d’électrons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71" grpId="0" autoUpdateAnimBg="0"/>
      <p:bldP spid="198689" grpId="0" autoUpdateAnimBg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8"/>
          <p:cNvSpPr txBox="1">
            <a:spLocks noChangeArrowheads="1"/>
          </p:cNvSpPr>
          <p:nvPr/>
        </p:nvSpPr>
        <p:spPr bwMode="auto">
          <a:xfrm>
            <a:off x="2895600" y="457200"/>
            <a:ext cx="560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MODELE DE SOMMERFELD</a:t>
            </a:r>
          </a:p>
        </p:txBody>
      </p:sp>
      <p:pic>
        <p:nvPicPr>
          <p:cNvPr id="15769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700" name="Rectangle 12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57701" name="Group 14"/>
          <p:cNvGrpSpPr>
            <a:grpSpLocks/>
          </p:cNvGrpSpPr>
          <p:nvPr/>
        </p:nvGrpSpPr>
        <p:grpSpPr bwMode="auto">
          <a:xfrm>
            <a:off x="0" y="2133600"/>
            <a:ext cx="2362200" cy="3124200"/>
            <a:chOff x="0" y="1344"/>
            <a:chExt cx="1488" cy="1968"/>
          </a:xfrm>
        </p:grpSpPr>
        <p:sp>
          <p:nvSpPr>
            <p:cNvPr id="157709" name="Rectangle 1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APPROXIMATION DES ELECTRONS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LIBRES</a:t>
              </a:r>
            </a:p>
          </p:txBody>
        </p:sp>
        <p:sp>
          <p:nvSpPr>
            <p:cNvPr id="157710" name="Rectangle 1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DISTRIBUTION DE FERMI-DIRAC</a:t>
              </a:r>
            </a:p>
          </p:txBody>
        </p:sp>
        <p:sp>
          <p:nvSpPr>
            <p:cNvPr id="157711" name="Rectangl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96"/>
              <a:ext cx="129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 ELECTRONS</a:t>
              </a:r>
            </a:p>
          </p:txBody>
        </p:sp>
        <p:sp>
          <p:nvSpPr>
            <p:cNvPr id="157712" name="Text Box 18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57713" name="Text Box 19"/>
            <p:cNvSpPr txBox="1">
              <a:spLocks noChangeArrowheads="1"/>
            </p:cNvSpPr>
            <p:nvPr/>
          </p:nvSpPr>
          <p:spPr bwMode="auto">
            <a:xfrm>
              <a:off x="0" y="2112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57714" name="Rectangle 20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ELECTRIQUE</a:t>
              </a:r>
            </a:p>
          </p:txBody>
        </p:sp>
        <p:sp>
          <p:nvSpPr>
            <p:cNvPr id="157715" name="Rectangle 21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76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WIEDMANN-FRANZ</a:t>
              </a:r>
            </a:p>
          </p:txBody>
        </p:sp>
        <p:sp>
          <p:nvSpPr>
            <p:cNvPr id="157716" name="Rectangle 22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SURFACES LIBRES</a:t>
              </a:r>
            </a:p>
          </p:txBody>
        </p:sp>
      </p:grpSp>
      <p:sp>
        <p:nvSpPr>
          <p:cNvPr id="157702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29200"/>
            <a:ext cx="15240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SURFACES LIBRES</a:t>
            </a:r>
            <a:endParaRPr lang="fr-FR" smtClean="0">
              <a:solidFill>
                <a:schemeClr val="tx1"/>
              </a:solidFill>
            </a:endParaRPr>
          </a:p>
        </p:txBody>
      </p:sp>
      <p:pic>
        <p:nvPicPr>
          <p:cNvPr id="192535" name="Picture 23" descr="somm-surfac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76400"/>
            <a:ext cx="37338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36" name="Rectangle 24"/>
          <p:cNvSpPr>
            <a:spLocks noChangeArrowheads="1"/>
          </p:cNvSpPr>
          <p:nvPr/>
        </p:nvSpPr>
        <p:spPr bwMode="auto">
          <a:xfrm>
            <a:off x="2819400" y="4114800"/>
            <a:ext cx="6046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Modification de la structure électronique à proximité de la surface</a:t>
            </a:r>
          </a:p>
        </p:txBody>
      </p:sp>
      <p:sp>
        <p:nvSpPr>
          <p:cNvPr id="192537" name="Rectangle 25"/>
          <p:cNvSpPr>
            <a:spLocks noChangeArrowheads="1"/>
          </p:cNvSpPr>
          <p:nvPr/>
        </p:nvSpPr>
        <p:spPr bwMode="auto">
          <a:xfrm>
            <a:off x="2819400" y="4495800"/>
            <a:ext cx="61658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</a:rPr>
              <a:t>Fonction d’onde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:</a:t>
            </a:r>
          </a:p>
          <a:p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y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(x,y,z) = 1/L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3/2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exp(i2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p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/L(n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x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x+n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y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y)) sin((2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p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/L) n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z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z)   pour   0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z  L</a:t>
            </a:r>
          </a:p>
          <a:p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  <a:sym typeface="Symbol" pitchFamily="18" charset="2"/>
              </a:rPr>
              <a:t>y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(x,y,z) = 0   pour   z  0  ou  z  L</a:t>
            </a:r>
          </a:p>
        </p:txBody>
      </p:sp>
      <p:grpSp>
        <p:nvGrpSpPr>
          <p:cNvPr id="192540" name="Group 28"/>
          <p:cNvGrpSpPr>
            <a:grpSpLocks/>
          </p:cNvGrpSpPr>
          <p:nvPr/>
        </p:nvGrpSpPr>
        <p:grpSpPr bwMode="auto">
          <a:xfrm>
            <a:off x="3200400" y="5486400"/>
            <a:ext cx="5072063" cy="346075"/>
            <a:chOff x="2016" y="3456"/>
            <a:chExt cx="3195" cy="218"/>
          </a:xfrm>
        </p:grpSpPr>
        <p:sp>
          <p:nvSpPr>
            <p:cNvPr id="157707" name="AutoShape 26"/>
            <p:cNvSpPr>
              <a:spLocks noChangeArrowheads="1"/>
            </p:cNvSpPr>
            <p:nvPr/>
          </p:nvSpPr>
          <p:spPr bwMode="auto">
            <a:xfrm>
              <a:off x="2016" y="3504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7708" name="Rectangle 27"/>
            <p:cNvSpPr>
              <a:spLocks noChangeArrowheads="1"/>
            </p:cNvSpPr>
            <p:nvPr/>
          </p:nvSpPr>
          <p:spPr bwMode="auto">
            <a:xfrm>
              <a:off x="2352" y="3456"/>
              <a:ext cx="2859" cy="21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Les états (n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x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, n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y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, 0) ne sont plus possibles (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y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=0)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2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2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36" grpId="0" autoUpdateAnimBg="0"/>
      <p:bldP spid="192537" grpId="0" build="p" autoUpdateAnimBg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2895600" y="457200"/>
            <a:ext cx="560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MODELE DE SOMMERFELD</a:t>
            </a:r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58725" name="Group 5"/>
          <p:cNvGrpSpPr>
            <a:grpSpLocks/>
          </p:cNvGrpSpPr>
          <p:nvPr/>
        </p:nvGrpSpPr>
        <p:grpSpPr bwMode="auto">
          <a:xfrm>
            <a:off x="0" y="2133600"/>
            <a:ext cx="2362200" cy="3124200"/>
            <a:chOff x="0" y="1344"/>
            <a:chExt cx="1488" cy="1968"/>
          </a:xfrm>
        </p:grpSpPr>
        <p:sp>
          <p:nvSpPr>
            <p:cNvPr id="158760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APPROXIMATION DES ELECTRONS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LIBRES</a:t>
              </a:r>
            </a:p>
          </p:txBody>
        </p:sp>
        <p:sp>
          <p:nvSpPr>
            <p:cNvPr id="158761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DISTRIBUTION DE FERMI-DIRAC</a:t>
              </a:r>
            </a:p>
          </p:txBody>
        </p:sp>
        <p:sp>
          <p:nvSpPr>
            <p:cNvPr id="158762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96"/>
              <a:ext cx="129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 ELECTRONS</a:t>
              </a:r>
            </a:p>
          </p:txBody>
        </p:sp>
        <p:sp>
          <p:nvSpPr>
            <p:cNvPr id="158763" name="Text Box 9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58764" name="Text Box 10"/>
            <p:cNvSpPr txBox="1">
              <a:spLocks noChangeArrowheads="1"/>
            </p:cNvSpPr>
            <p:nvPr/>
          </p:nvSpPr>
          <p:spPr bwMode="auto">
            <a:xfrm>
              <a:off x="0" y="2112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58765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ELECTRIQUE</a:t>
              </a:r>
            </a:p>
          </p:txBody>
        </p:sp>
        <p:sp>
          <p:nvSpPr>
            <p:cNvPr id="158766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76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WIEDMANN-FRANZ</a:t>
              </a:r>
            </a:p>
          </p:txBody>
        </p:sp>
        <p:sp>
          <p:nvSpPr>
            <p:cNvPr id="158767" name="Rectangle 13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SURFACES LIBRES</a:t>
              </a:r>
            </a:p>
          </p:txBody>
        </p:sp>
      </p:grpSp>
      <p:sp>
        <p:nvSpPr>
          <p:cNvPr id="158726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29200"/>
            <a:ext cx="15240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SURFACES LIBRES</a:t>
            </a:r>
            <a:endParaRPr lang="fr-FR" smtClean="0">
              <a:solidFill>
                <a:schemeClr val="tx1"/>
              </a:solidFill>
            </a:endParaRPr>
          </a:p>
        </p:txBody>
      </p:sp>
      <p:pic>
        <p:nvPicPr>
          <p:cNvPr id="199701" name="Picture 21" descr="somm-nivea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r="7278" b="38860"/>
          <a:stretch>
            <a:fillRect/>
          </a:stretch>
        </p:blipFill>
        <p:spPr bwMode="auto">
          <a:xfrm>
            <a:off x="2895600" y="2286000"/>
            <a:ext cx="32004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702" name="Rectangle 22"/>
          <p:cNvSpPr>
            <a:spLocks noChangeArrowheads="1"/>
          </p:cNvSpPr>
          <p:nvPr/>
        </p:nvSpPr>
        <p:spPr bwMode="auto">
          <a:xfrm>
            <a:off x="2743200" y="1981200"/>
            <a:ext cx="3433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</a:rPr>
              <a:t> Illustration en 2D (coupure par y=L)</a:t>
            </a:r>
          </a:p>
        </p:txBody>
      </p:sp>
      <p:grpSp>
        <p:nvGrpSpPr>
          <p:cNvPr id="199733" name="Group 53"/>
          <p:cNvGrpSpPr>
            <a:grpSpLocks/>
          </p:cNvGrpSpPr>
          <p:nvPr/>
        </p:nvGrpSpPr>
        <p:grpSpPr bwMode="auto">
          <a:xfrm>
            <a:off x="3429000" y="2362200"/>
            <a:ext cx="5562600" cy="2362200"/>
            <a:chOff x="2160" y="1296"/>
            <a:chExt cx="3504" cy="1488"/>
          </a:xfrm>
        </p:grpSpPr>
        <p:sp>
          <p:nvSpPr>
            <p:cNvPr id="158757" name="Oval 23"/>
            <p:cNvSpPr>
              <a:spLocks noChangeArrowheads="1"/>
            </p:cNvSpPr>
            <p:nvPr/>
          </p:nvSpPr>
          <p:spPr bwMode="auto">
            <a:xfrm>
              <a:off x="2160" y="1651"/>
              <a:ext cx="1172" cy="11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758" name="Line 24"/>
            <p:cNvSpPr>
              <a:spLocks noChangeShapeType="1"/>
            </p:cNvSpPr>
            <p:nvPr/>
          </p:nvSpPr>
          <p:spPr bwMode="auto">
            <a:xfrm flipH="1">
              <a:off x="3216" y="1440"/>
              <a:ext cx="912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8759" name="Rectangle 25"/>
            <p:cNvSpPr>
              <a:spLocks noChangeArrowheads="1"/>
            </p:cNvSpPr>
            <p:nvPr/>
          </p:nvSpPr>
          <p:spPr bwMode="auto">
            <a:xfrm>
              <a:off x="4128" y="1296"/>
              <a:ext cx="15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Surface de Fermi initiale</a:t>
              </a:r>
            </a:p>
          </p:txBody>
        </p:sp>
      </p:grpSp>
      <p:grpSp>
        <p:nvGrpSpPr>
          <p:cNvPr id="199734" name="Group 54"/>
          <p:cNvGrpSpPr>
            <a:grpSpLocks/>
          </p:cNvGrpSpPr>
          <p:nvPr/>
        </p:nvGrpSpPr>
        <p:grpSpPr bwMode="auto">
          <a:xfrm>
            <a:off x="2895600" y="2819400"/>
            <a:ext cx="6096000" cy="990600"/>
            <a:chOff x="1824" y="1584"/>
            <a:chExt cx="3840" cy="624"/>
          </a:xfrm>
        </p:grpSpPr>
        <p:sp>
          <p:nvSpPr>
            <p:cNvPr id="158754" name="Line 26"/>
            <p:cNvSpPr>
              <a:spLocks noChangeShapeType="1"/>
            </p:cNvSpPr>
            <p:nvPr/>
          </p:nvSpPr>
          <p:spPr bwMode="auto">
            <a:xfrm>
              <a:off x="1824" y="2208"/>
              <a:ext cx="20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8755" name="Line 27"/>
            <p:cNvSpPr>
              <a:spLocks noChangeShapeType="1"/>
            </p:cNvSpPr>
            <p:nvPr/>
          </p:nvSpPr>
          <p:spPr bwMode="auto">
            <a:xfrm flipH="1">
              <a:off x="3504" y="1680"/>
              <a:ext cx="624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8756" name="Rectangle 28"/>
            <p:cNvSpPr>
              <a:spLocks noChangeArrowheads="1"/>
            </p:cNvSpPr>
            <p:nvPr/>
          </p:nvSpPr>
          <p:spPr bwMode="auto">
            <a:xfrm>
              <a:off x="4128" y="1584"/>
              <a:ext cx="15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États interdits (n</a:t>
              </a:r>
              <a:r>
                <a:rPr lang="fr-FR" sz="1600" i="1" baseline="-25000">
                  <a:solidFill>
                    <a:srgbClr val="FF0000"/>
                  </a:solidFill>
                  <a:latin typeface="Arial" charset="0"/>
                  <a:cs typeface="Arial" charset="0"/>
                </a:rPr>
                <a:t>y</a:t>
              </a:r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 = 0)</a:t>
              </a:r>
            </a:p>
          </p:txBody>
        </p:sp>
      </p:grpSp>
      <p:grpSp>
        <p:nvGrpSpPr>
          <p:cNvPr id="199718" name="Group 38"/>
          <p:cNvGrpSpPr>
            <a:grpSpLocks/>
          </p:cNvGrpSpPr>
          <p:nvPr/>
        </p:nvGrpSpPr>
        <p:grpSpPr bwMode="auto">
          <a:xfrm>
            <a:off x="3505200" y="3733800"/>
            <a:ext cx="1676400" cy="166688"/>
            <a:chOff x="2208" y="2160"/>
            <a:chExt cx="1056" cy="105"/>
          </a:xfrm>
        </p:grpSpPr>
        <p:sp>
          <p:nvSpPr>
            <p:cNvPr id="158747" name="Oval 29"/>
            <p:cNvSpPr>
              <a:spLocks noChangeArrowheads="1"/>
            </p:cNvSpPr>
            <p:nvPr/>
          </p:nvSpPr>
          <p:spPr bwMode="auto">
            <a:xfrm>
              <a:off x="2208" y="2160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748" name="Oval 31"/>
            <p:cNvSpPr>
              <a:spLocks noChangeArrowheads="1"/>
            </p:cNvSpPr>
            <p:nvPr/>
          </p:nvSpPr>
          <p:spPr bwMode="auto">
            <a:xfrm>
              <a:off x="2400" y="2160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749" name="Oval 32"/>
            <p:cNvSpPr>
              <a:spLocks noChangeArrowheads="1"/>
            </p:cNvSpPr>
            <p:nvPr/>
          </p:nvSpPr>
          <p:spPr bwMode="auto">
            <a:xfrm>
              <a:off x="2544" y="2160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750" name="Oval 33"/>
            <p:cNvSpPr>
              <a:spLocks noChangeArrowheads="1"/>
            </p:cNvSpPr>
            <p:nvPr/>
          </p:nvSpPr>
          <p:spPr bwMode="auto">
            <a:xfrm>
              <a:off x="2708" y="2169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751" name="Oval 34"/>
            <p:cNvSpPr>
              <a:spLocks noChangeArrowheads="1"/>
            </p:cNvSpPr>
            <p:nvPr/>
          </p:nvSpPr>
          <p:spPr bwMode="auto">
            <a:xfrm>
              <a:off x="2880" y="2160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752" name="Oval 35"/>
            <p:cNvSpPr>
              <a:spLocks noChangeArrowheads="1"/>
            </p:cNvSpPr>
            <p:nvPr/>
          </p:nvSpPr>
          <p:spPr bwMode="auto">
            <a:xfrm>
              <a:off x="3024" y="2160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753" name="Oval 36"/>
            <p:cNvSpPr>
              <a:spLocks noChangeArrowheads="1"/>
            </p:cNvSpPr>
            <p:nvPr/>
          </p:nvSpPr>
          <p:spPr bwMode="auto">
            <a:xfrm>
              <a:off x="3168" y="2160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99726" name="Group 46"/>
          <p:cNvGrpSpPr>
            <a:grpSpLocks/>
          </p:cNvGrpSpPr>
          <p:nvPr/>
        </p:nvGrpSpPr>
        <p:grpSpPr bwMode="auto">
          <a:xfrm>
            <a:off x="3276600" y="2743200"/>
            <a:ext cx="2209800" cy="2209800"/>
            <a:chOff x="2064" y="1536"/>
            <a:chExt cx="1392" cy="1392"/>
          </a:xfrm>
        </p:grpSpPr>
        <p:sp>
          <p:nvSpPr>
            <p:cNvPr id="158740" name="Oval 37"/>
            <p:cNvSpPr>
              <a:spLocks noChangeArrowheads="1"/>
            </p:cNvSpPr>
            <p:nvPr/>
          </p:nvSpPr>
          <p:spPr bwMode="auto">
            <a:xfrm>
              <a:off x="2064" y="2160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741" name="Oval 39"/>
            <p:cNvSpPr>
              <a:spLocks noChangeArrowheads="1"/>
            </p:cNvSpPr>
            <p:nvPr/>
          </p:nvSpPr>
          <p:spPr bwMode="auto">
            <a:xfrm>
              <a:off x="2256" y="1680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742" name="Oval 40"/>
            <p:cNvSpPr>
              <a:spLocks noChangeArrowheads="1"/>
            </p:cNvSpPr>
            <p:nvPr/>
          </p:nvSpPr>
          <p:spPr bwMode="auto">
            <a:xfrm>
              <a:off x="3168" y="1680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743" name="Oval 41"/>
            <p:cNvSpPr>
              <a:spLocks noChangeArrowheads="1"/>
            </p:cNvSpPr>
            <p:nvPr/>
          </p:nvSpPr>
          <p:spPr bwMode="auto">
            <a:xfrm>
              <a:off x="2688" y="1536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744" name="Oval 43"/>
            <p:cNvSpPr>
              <a:spLocks noChangeArrowheads="1"/>
            </p:cNvSpPr>
            <p:nvPr/>
          </p:nvSpPr>
          <p:spPr bwMode="auto">
            <a:xfrm>
              <a:off x="3360" y="2160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745" name="Oval 44"/>
            <p:cNvSpPr>
              <a:spLocks noChangeArrowheads="1"/>
            </p:cNvSpPr>
            <p:nvPr/>
          </p:nvSpPr>
          <p:spPr bwMode="auto">
            <a:xfrm>
              <a:off x="2688" y="2832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746" name="Oval 45"/>
            <p:cNvSpPr>
              <a:spLocks noChangeArrowheads="1"/>
            </p:cNvSpPr>
            <p:nvPr/>
          </p:nvSpPr>
          <p:spPr bwMode="auto">
            <a:xfrm>
              <a:off x="2256" y="2640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99735" name="Group 55"/>
          <p:cNvGrpSpPr>
            <a:grpSpLocks/>
          </p:cNvGrpSpPr>
          <p:nvPr/>
        </p:nvGrpSpPr>
        <p:grpSpPr bwMode="auto">
          <a:xfrm>
            <a:off x="3276600" y="2819400"/>
            <a:ext cx="5008563" cy="2057400"/>
            <a:chOff x="2064" y="1584"/>
            <a:chExt cx="3155" cy="1296"/>
          </a:xfrm>
        </p:grpSpPr>
        <p:sp>
          <p:nvSpPr>
            <p:cNvPr id="158737" name="Oval 47"/>
            <p:cNvSpPr>
              <a:spLocks noChangeArrowheads="1"/>
            </p:cNvSpPr>
            <p:nvPr/>
          </p:nvSpPr>
          <p:spPr bwMode="auto">
            <a:xfrm>
              <a:off x="2064" y="1584"/>
              <a:ext cx="1344" cy="129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738" name="Line 48"/>
            <p:cNvSpPr>
              <a:spLocks noChangeShapeType="1"/>
            </p:cNvSpPr>
            <p:nvPr/>
          </p:nvSpPr>
          <p:spPr bwMode="auto">
            <a:xfrm flipH="1">
              <a:off x="3408" y="2016"/>
              <a:ext cx="720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8739" name="Rectangle 49"/>
            <p:cNvSpPr>
              <a:spLocks noChangeArrowheads="1"/>
            </p:cNvSpPr>
            <p:nvPr/>
          </p:nvSpPr>
          <p:spPr bwMode="auto">
            <a:xfrm>
              <a:off x="4151" y="1920"/>
              <a:ext cx="106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Nouvelle surface</a:t>
              </a:r>
            </a:p>
            <a:p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de Fermi</a:t>
              </a:r>
            </a:p>
          </p:txBody>
        </p:sp>
      </p:grpSp>
      <p:grpSp>
        <p:nvGrpSpPr>
          <p:cNvPr id="199730" name="Group 50"/>
          <p:cNvGrpSpPr>
            <a:grpSpLocks/>
          </p:cNvGrpSpPr>
          <p:nvPr/>
        </p:nvGrpSpPr>
        <p:grpSpPr bwMode="auto">
          <a:xfrm>
            <a:off x="6400800" y="4267200"/>
            <a:ext cx="1979613" cy="590550"/>
            <a:chOff x="2016" y="3458"/>
            <a:chExt cx="1247" cy="372"/>
          </a:xfrm>
        </p:grpSpPr>
        <p:sp>
          <p:nvSpPr>
            <p:cNvPr id="158735" name="AutoShape 51"/>
            <p:cNvSpPr>
              <a:spLocks noChangeArrowheads="1"/>
            </p:cNvSpPr>
            <p:nvPr/>
          </p:nvSpPr>
          <p:spPr bwMode="auto">
            <a:xfrm>
              <a:off x="2016" y="3504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736" name="Rectangle 52"/>
            <p:cNvSpPr>
              <a:spLocks noChangeArrowheads="1"/>
            </p:cNvSpPr>
            <p:nvPr/>
          </p:nvSpPr>
          <p:spPr bwMode="auto">
            <a:xfrm>
              <a:off x="2352" y="3458"/>
              <a:ext cx="911" cy="37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Augmentation</a:t>
              </a:r>
            </a:p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de l’énergie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97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02" grpId="0" autoUpdateAnimBg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1026"/>
          <p:cNvSpPr txBox="1">
            <a:spLocks noChangeArrowheads="1"/>
          </p:cNvSpPr>
          <p:nvPr/>
        </p:nvSpPr>
        <p:spPr bwMode="auto">
          <a:xfrm>
            <a:off x="2895600" y="457200"/>
            <a:ext cx="560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MODELE DE SOMMERFELD</a:t>
            </a:r>
          </a:p>
        </p:txBody>
      </p:sp>
      <p:pic>
        <p:nvPicPr>
          <p:cNvPr id="159747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48" name="Rectangle 1028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59749" name="Group 1029"/>
          <p:cNvGrpSpPr>
            <a:grpSpLocks/>
          </p:cNvGrpSpPr>
          <p:nvPr/>
        </p:nvGrpSpPr>
        <p:grpSpPr bwMode="auto">
          <a:xfrm>
            <a:off x="0" y="2133600"/>
            <a:ext cx="2362200" cy="3124200"/>
            <a:chOff x="0" y="1344"/>
            <a:chExt cx="1488" cy="1968"/>
          </a:xfrm>
        </p:grpSpPr>
        <p:sp>
          <p:nvSpPr>
            <p:cNvPr id="159766" name="Rectangle 103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APPROXIMATION DES ELECTRONS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LIBRES</a:t>
              </a:r>
            </a:p>
          </p:txBody>
        </p:sp>
        <p:sp>
          <p:nvSpPr>
            <p:cNvPr id="159767" name="Rectangle 1031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DISTRIBUTION DE FERMI-DIRAC</a:t>
              </a:r>
            </a:p>
          </p:txBody>
        </p:sp>
        <p:sp>
          <p:nvSpPr>
            <p:cNvPr id="159768" name="Rectangle 103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96"/>
              <a:ext cx="129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 ELECTRONS</a:t>
              </a:r>
            </a:p>
          </p:txBody>
        </p:sp>
        <p:sp>
          <p:nvSpPr>
            <p:cNvPr id="159769" name="Text Box 1033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59770" name="Text Box 1034"/>
            <p:cNvSpPr txBox="1">
              <a:spLocks noChangeArrowheads="1"/>
            </p:cNvSpPr>
            <p:nvPr/>
          </p:nvSpPr>
          <p:spPr bwMode="auto">
            <a:xfrm>
              <a:off x="0" y="2112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59771" name="Rectangle 1035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ELECTRIQUE</a:t>
              </a:r>
            </a:p>
          </p:txBody>
        </p:sp>
        <p:sp>
          <p:nvSpPr>
            <p:cNvPr id="159772" name="Rectangle 1036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76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WIEDMANN-FRANZ</a:t>
              </a:r>
            </a:p>
          </p:txBody>
        </p:sp>
        <p:sp>
          <p:nvSpPr>
            <p:cNvPr id="159773" name="Rectangle 1037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SURFACES LIBRES</a:t>
              </a:r>
            </a:p>
          </p:txBody>
        </p:sp>
      </p:grpSp>
      <p:sp>
        <p:nvSpPr>
          <p:cNvPr id="159750" name="Rectangle 103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29200"/>
            <a:ext cx="15240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SURFACES LIBRES</a:t>
            </a:r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200752" name="Rectangle 1072"/>
          <p:cNvSpPr>
            <a:spLocks noChangeArrowheads="1"/>
          </p:cNvSpPr>
          <p:nvPr/>
        </p:nvSpPr>
        <p:spPr bwMode="auto">
          <a:xfrm>
            <a:off x="2819400" y="1676400"/>
            <a:ext cx="3070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</a:rPr>
              <a:t> Calcul en 3D (coupure par z=L)</a:t>
            </a:r>
          </a:p>
        </p:txBody>
      </p:sp>
      <p:sp>
        <p:nvSpPr>
          <p:cNvPr id="200753" name="Rectangle 1073"/>
          <p:cNvSpPr>
            <a:spLocks noChangeArrowheads="1"/>
          </p:cNvSpPr>
          <p:nvPr/>
        </p:nvSpPr>
        <p:spPr bwMode="auto">
          <a:xfrm>
            <a:off x="2514600" y="2743200"/>
            <a:ext cx="662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n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0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: nombre d’états interdits (k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z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=0)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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n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0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2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p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F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/(2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p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/L)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(mL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p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ħ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F</a:t>
            </a:r>
          </a:p>
        </p:txBody>
      </p:sp>
      <p:sp>
        <p:nvSpPr>
          <p:cNvPr id="200755" name="Rectangle 1075"/>
          <p:cNvSpPr>
            <a:spLocks noChangeArrowheads="1"/>
          </p:cNvSpPr>
          <p:nvPr/>
        </p:nvSpPr>
        <p:spPr bwMode="auto">
          <a:xfrm>
            <a:off x="4724400" y="2133600"/>
            <a:ext cx="1905000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D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E = n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0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(E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F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– 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0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  <a:endParaRPr lang="fr-FR" sz="1600" i="1" baseline="30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200761" name="Group 1081"/>
          <p:cNvGrpSpPr>
            <a:grpSpLocks/>
          </p:cNvGrpSpPr>
          <p:nvPr/>
        </p:nvGrpSpPr>
        <p:grpSpPr bwMode="auto">
          <a:xfrm>
            <a:off x="2590800" y="3657600"/>
            <a:ext cx="6477000" cy="731838"/>
            <a:chOff x="1680" y="1824"/>
            <a:chExt cx="4080" cy="461"/>
          </a:xfrm>
        </p:grpSpPr>
        <p:sp>
          <p:nvSpPr>
            <p:cNvPr id="159762" name="Rectangle 1076"/>
            <p:cNvSpPr>
              <a:spLocks noChangeArrowheads="1"/>
            </p:cNvSpPr>
            <p:nvPr/>
          </p:nvSpPr>
          <p:spPr bwMode="auto">
            <a:xfrm>
              <a:off x="1680" y="1968"/>
              <a:ext cx="40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E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0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: énergie moyenne des états interdits 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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  E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0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= (1/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p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k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F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) E(k)2</a:t>
              </a:r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p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kdk</a:t>
              </a:r>
            </a:p>
          </p:txBody>
        </p:sp>
        <p:sp>
          <p:nvSpPr>
            <p:cNvPr id="159763" name="Freeform 1078"/>
            <p:cNvSpPr>
              <a:spLocks/>
            </p:cNvSpPr>
            <p:nvPr/>
          </p:nvSpPr>
          <p:spPr bwMode="auto">
            <a:xfrm>
              <a:off x="4944" y="1920"/>
              <a:ext cx="144" cy="288"/>
            </a:xfrm>
            <a:custGeom>
              <a:avLst/>
              <a:gdLst>
                <a:gd name="T0" fmla="*/ 144 w 144"/>
                <a:gd name="T1" fmla="*/ 0 h 336"/>
                <a:gd name="T2" fmla="*/ 96 w 144"/>
                <a:gd name="T3" fmla="*/ 41 h 336"/>
                <a:gd name="T4" fmla="*/ 48 w 144"/>
                <a:gd name="T5" fmla="*/ 247 h 336"/>
                <a:gd name="T6" fmla="*/ 0 w 144"/>
                <a:gd name="T7" fmla="*/ 288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" h="336">
                  <a:moveTo>
                    <a:pt x="144" y="0"/>
                  </a:moveTo>
                  <a:cubicBezTo>
                    <a:pt x="128" y="0"/>
                    <a:pt x="112" y="0"/>
                    <a:pt x="96" y="48"/>
                  </a:cubicBezTo>
                  <a:cubicBezTo>
                    <a:pt x="80" y="96"/>
                    <a:pt x="64" y="240"/>
                    <a:pt x="48" y="288"/>
                  </a:cubicBezTo>
                  <a:cubicBezTo>
                    <a:pt x="32" y="336"/>
                    <a:pt x="8" y="328"/>
                    <a:pt x="0" y="336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9764" name="Rectangle 1079"/>
            <p:cNvSpPr>
              <a:spLocks noChangeArrowheads="1"/>
            </p:cNvSpPr>
            <p:nvPr/>
          </p:nvSpPr>
          <p:spPr bwMode="auto">
            <a:xfrm>
              <a:off x="4944" y="2112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2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159765" name="Rectangle 1080"/>
            <p:cNvSpPr>
              <a:spLocks noChangeArrowheads="1"/>
            </p:cNvSpPr>
            <p:nvPr/>
          </p:nvSpPr>
          <p:spPr bwMode="auto">
            <a:xfrm>
              <a:off x="5040" y="1824"/>
              <a:ext cx="20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2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k</a:t>
              </a:r>
              <a:r>
                <a:rPr lang="fr-FR" sz="12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</p:grpSp>
      <p:sp>
        <p:nvSpPr>
          <p:cNvPr id="200762" name="Rectangle 1082"/>
          <p:cNvSpPr>
            <a:spLocks noChangeArrowheads="1"/>
          </p:cNvSpPr>
          <p:nvPr/>
        </p:nvSpPr>
        <p:spPr bwMode="auto">
          <a:xfrm>
            <a:off x="3276600" y="3276600"/>
            <a:ext cx="4686300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Dans le plan 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z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=0, la densité d’états est constante</a:t>
            </a:r>
          </a:p>
        </p:txBody>
      </p:sp>
      <p:sp>
        <p:nvSpPr>
          <p:cNvPr id="200763" name="Rectangle 1083"/>
          <p:cNvSpPr>
            <a:spLocks noChangeArrowheads="1"/>
          </p:cNvSpPr>
          <p:nvPr/>
        </p:nvSpPr>
        <p:spPr bwMode="auto">
          <a:xfrm>
            <a:off x="4267200" y="4419600"/>
            <a:ext cx="2908300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0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F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/2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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  <a:sym typeface="Symbol" pitchFamily="18" charset="2"/>
              </a:rPr>
              <a:t>D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E = n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0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F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/2 = </a:t>
            </a:r>
            <a:r>
              <a:rPr lang="fr-FR" sz="1600">
                <a:solidFill>
                  <a:srgbClr val="FFFFFF"/>
                </a:solidFill>
                <a:latin typeface="Symbol" pitchFamily="18" charset="2"/>
                <a:cs typeface="Arial" charset="0"/>
                <a:sym typeface="Symbol" pitchFamily="18" charset="2"/>
              </a:rPr>
              <a:t>G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S</a:t>
            </a:r>
          </a:p>
        </p:txBody>
      </p:sp>
      <p:grpSp>
        <p:nvGrpSpPr>
          <p:cNvPr id="200766" name="Group 1086"/>
          <p:cNvGrpSpPr>
            <a:grpSpLocks/>
          </p:cNvGrpSpPr>
          <p:nvPr/>
        </p:nvGrpSpPr>
        <p:grpSpPr bwMode="auto">
          <a:xfrm>
            <a:off x="4724400" y="4724400"/>
            <a:ext cx="2133600" cy="641350"/>
            <a:chOff x="2976" y="2976"/>
            <a:chExt cx="1344" cy="404"/>
          </a:xfrm>
        </p:grpSpPr>
        <p:sp>
          <p:nvSpPr>
            <p:cNvPr id="159760" name="Line 1084"/>
            <p:cNvSpPr>
              <a:spLocks noChangeShapeType="1"/>
            </p:cNvSpPr>
            <p:nvPr/>
          </p:nvSpPr>
          <p:spPr bwMode="auto">
            <a:xfrm flipV="1">
              <a:off x="4176" y="2976"/>
              <a:ext cx="144" cy="24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9761" name="Rectangle 1085"/>
            <p:cNvSpPr>
              <a:spLocks noChangeArrowheads="1"/>
            </p:cNvSpPr>
            <p:nvPr/>
          </p:nvSpPr>
          <p:spPr bwMode="auto">
            <a:xfrm>
              <a:off x="2976" y="3168"/>
              <a:ext cx="119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Énergie de surface</a:t>
              </a:r>
            </a:p>
          </p:txBody>
        </p:sp>
      </p:grpSp>
      <p:sp>
        <p:nvSpPr>
          <p:cNvPr id="200767" name="Rectangle 1087"/>
          <p:cNvSpPr>
            <a:spLocks noChangeArrowheads="1"/>
          </p:cNvSpPr>
          <p:nvPr/>
        </p:nvSpPr>
        <p:spPr bwMode="auto">
          <a:xfrm>
            <a:off x="3733800" y="5562600"/>
            <a:ext cx="1490663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FFFFFF"/>
                </a:solidFill>
                <a:latin typeface="Symbol" pitchFamily="18" charset="2"/>
                <a:cs typeface="Arial" charset="0"/>
              </a:rPr>
              <a:t>G</a:t>
            </a:r>
            <a:r>
              <a:rPr lang="fr-FR" sz="160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= mE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F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/4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p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ħ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endParaRPr lang="fr-FR" sz="1600" i="1" baseline="30000">
              <a:solidFill>
                <a:srgbClr val="FFFFFF"/>
              </a:solidFill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200768" name="Rectangle 1088"/>
          <p:cNvSpPr>
            <a:spLocks noChangeArrowheads="1"/>
          </p:cNvSpPr>
          <p:nvPr/>
        </p:nvSpPr>
        <p:spPr bwMode="auto">
          <a:xfrm>
            <a:off x="5257800" y="5486400"/>
            <a:ext cx="26654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400" i="1">
                <a:solidFill>
                  <a:srgbClr val="FFFFFF"/>
                </a:solidFill>
                <a:latin typeface="Arial" charset="0"/>
                <a:cs typeface="Arial" charset="0"/>
              </a:rPr>
              <a:t>positive</a:t>
            </a:r>
          </a:p>
          <a:p>
            <a:r>
              <a:rPr lang="fr-FR" sz="1400" i="1">
                <a:solidFill>
                  <a:srgbClr val="FFFFFF"/>
                </a:solidFill>
                <a:latin typeface="Arial" charset="0"/>
                <a:cs typeface="Arial" charset="0"/>
              </a:rPr>
              <a:t>indépendante du plan de coupe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52" grpId="0" autoUpdateAnimBg="0"/>
      <p:bldP spid="200753" grpId="0" autoUpdateAnimBg="0"/>
      <p:bldP spid="200755" grpId="0" animBg="1" autoUpdateAnimBg="0"/>
      <p:bldP spid="200762" grpId="0" animBg="1" autoUpdateAnimBg="0"/>
      <p:bldP spid="200763" grpId="0" animBg="1" autoUpdateAnimBg="0"/>
      <p:bldP spid="200767" grpId="0" animBg="1" autoUpdateAnimBg="0"/>
      <p:bldP spid="200768" grpId="0" autoUpdateAnimBg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8"/>
          <p:cNvSpPr txBox="1">
            <a:spLocks noChangeArrowheads="1"/>
          </p:cNvSpPr>
          <p:nvPr/>
        </p:nvSpPr>
        <p:spPr bwMode="auto">
          <a:xfrm>
            <a:off x="2895600" y="457200"/>
            <a:ext cx="560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MODELE DE SOMMERFELD</a:t>
            </a:r>
          </a:p>
        </p:txBody>
      </p:sp>
      <p:pic>
        <p:nvPicPr>
          <p:cNvPr id="16077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772" name="Rectangle 12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0773" name="Group 13"/>
          <p:cNvGrpSpPr>
            <a:grpSpLocks/>
          </p:cNvGrpSpPr>
          <p:nvPr/>
        </p:nvGrpSpPr>
        <p:grpSpPr bwMode="auto">
          <a:xfrm>
            <a:off x="0" y="2133600"/>
            <a:ext cx="2362200" cy="3124200"/>
            <a:chOff x="0" y="1344"/>
            <a:chExt cx="1488" cy="1968"/>
          </a:xfrm>
        </p:grpSpPr>
        <p:sp>
          <p:nvSpPr>
            <p:cNvPr id="160774" name="Rectangle 14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APPROXIMATION DES ELECTRONS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LIBRES</a:t>
              </a:r>
            </a:p>
          </p:txBody>
        </p:sp>
        <p:sp>
          <p:nvSpPr>
            <p:cNvPr id="160775" name="Rectangle 1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DISTRIBUTION DE FERMI-DIRAC</a:t>
              </a:r>
            </a:p>
          </p:txBody>
        </p:sp>
        <p:sp>
          <p:nvSpPr>
            <p:cNvPr id="160776" name="Rectangl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96"/>
              <a:ext cx="129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 ELECTRONS</a:t>
              </a:r>
            </a:p>
          </p:txBody>
        </p:sp>
        <p:sp>
          <p:nvSpPr>
            <p:cNvPr id="160777" name="Text Box 17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60778" name="Text Box 18"/>
            <p:cNvSpPr txBox="1">
              <a:spLocks noChangeArrowheads="1"/>
            </p:cNvSpPr>
            <p:nvPr/>
          </p:nvSpPr>
          <p:spPr bwMode="auto">
            <a:xfrm>
              <a:off x="0" y="2112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60779" name="Rectangle 19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CONDUCTIVITE ELECTRIQUE</a:t>
              </a:r>
            </a:p>
          </p:txBody>
        </p:sp>
        <p:sp>
          <p:nvSpPr>
            <p:cNvPr id="160780" name="Rectangle 20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76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WIEDMANN-FRANZ</a:t>
              </a:r>
            </a:p>
          </p:txBody>
        </p:sp>
        <p:sp>
          <p:nvSpPr>
            <p:cNvPr id="160781" name="Rectangle 21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6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SURFACES LIBRES</a:t>
              </a:r>
            </a:p>
          </p:txBody>
        </p:sp>
      </p:grpSp>
    </p:spTree>
  </p:cSld>
  <p:clrMapOvr>
    <a:masterClrMapping/>
  </p:clrMapOvr>
  <p:transition advClick="0"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Line 2"/>
          <p:cNvSpPr>
            <a:spLocks noChangeShapeType="1"/>
          </p:cNvSpPr>
          <p:nvPr/>
        </p:nvSpPr>
        <p:spPr bwMode="auto">
          <a:xfrm>
            <a:off x="7086600" y="1676400"/>
            <a:ext cx="76200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1795" name="Rectangle 3"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6705600" y="0"/>
            <a:ext cx="2286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543800" y="4724400"/>
            <a:ext cx="16002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sz="1200" i="1" smtClean="0">
                <a:solidFill>
                  <a:schemeClr val="accent1"/>
                </a:solidFill>
              </a:rPr>
              <a:t>Bandes d’énergie</a:t>
            </a:r>
          </a:p>
        </p:txBody>
      </p:sp>
      <p:grpSp>
        <p:nvGrpSpPr>
          <p:cNvPr id="161798" name="Group 6"/>
          <p:cNvGrpSpPr>
            <a:grpSpLocks/>
          </p:cNvGrpSpPr>
          <p:nvPr/>
        </p:nvGrpSpPr>
        <p:grpSpPr bwMode="auto">
          <a:xfrm>
            <a:off x="4953000" y="1219200"/>
            <a:ext cx="2133600" cy="685800"/>
            <a:chOff x="3024" y="960"/>
            <a:chExt cx="1344" cy="432"/>
          </a:xfrm>
        </p:grpSpPr>
        <p:sp>
          <p:nvSpPr>
            <p:cNvPr id="161831" name="Line 7"/>
            <p:cNvSpPr>
              <a:spLocks noChangeShapeType="1"/>
            </p:cNvSpPr>
            <p:nvPr/>
          </p:nvSpPr>
          <p:spPr bwMode="auto">
            <a:xfrm flipV="1">
              <a:off x="3696" y="1248"/>
              <a:ext cx="672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832" name="Line 8"/>
            <p:cNvSpPr>
              <a:spLocks noChangeShapeType="1"/>
            </p:cNvSpPr>
            <p:nvPr/>
          </p:nvSpPr>
          <p:spPr bwMode="auto">
            <a:xfrm>
              <a:off x="3024" y="960"/>
              <a:ext cx="672" cy="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61799" name="Group 9"/>
          <p:cNvGrpSpPr>
            <a:grpSpLocks/>
          </p:cNvGrpSpPr>
          <p:nvPr/>
        </p:nvGrpSpPr>
        <p:grpSpPr bwMode="auto">
          <a:xfrm>
            <a:off x="5486400" y="685800"/>
            <a:ext cx="2109788" cy="360363"/>
            <a:chOff x="3456" y="768"/>
            <a:chExt cx="1329" cy="227"/>
          </a:xfrm>
        </p:grpSpPr>
        <p:sp>
          <p:nvSpPr>
            <p:cNvPr id="161829" name="Text Box 10"/>
            <p:cNvSpPr txBox="1">
              <a:spLocks noChangeArrowheads="1"/>
            </p:cNvSpPr>
            <p:nvPr/>
          </p:nvSpPr>
          <p:spPr bwMode="auto">
            <a:xfrm>
              <a:off x="3696" y="768"/>
              <a:ext cx="10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Le solide cristallin</a:t>
              </a:r>
            </a:p>
          </p:txBody>
        </p:sp>
        <p:pic>
          <p:nvPicPr>
            <p:cNvPr id="161830" name="Picture 11">
              <a:hlinkClick r:id="" action="ppaction://noaction"/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92" t="29187" r="26578" b="26036"/>
            <a:stretch>
              <a:fillRect/>
            </a:stretch>
          </p:blipFill>
          <p:spPr bwMode="auto">
            <a:xfrm>
              <a:off x="3456" y="768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1800" name="Group 12"/>
          <p:cNvGrpSpPr>
            <a:grpSpLocks/>
          </p:cNvGrpSpPr>
          <p:nvPr/>
        </p:nvGrpSpPr>
        <p:grpSpPr bwMode="auto">
          <a:xfrm>
            <a:off x="838200" y="685800"/>
            <a:ext cx="1487488" cy="360363"/>
            <a:chOff x="1728" y="1104"/>
            <a:chExt cx="937" cy="227"/>
          </a:xfrm>
        </p:grpSpPr>
        <p:sp>
          <p:nvSpPr>
            <p:cNvPr id="161824" name="Text Box 13"/>
            <p:cNvSpPr txBox="1">
              <a:spLocks noChangeArrowheads="1"/>
            </p:cNvSpPr>
            <p:nvPr/>
          </p:nvSpPr>
          <p:spPr bwMode="auto">
            <a:xfrm>
              <a:off x="2016" y="1104"/>
              <a:ext cx="6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L’électron</a:t>
              </a:r>
            </a:p>
          </p:txBody>
        </p:sp>
        <p:grpSp>
          <p:nvGrpSpPr>
            <p:cNvPr id="161825" name="Group 14"/>
            <p:cNvGrpSpPr>
              <a:grpSpLocks noChangeAspect="1"/>
            </p:cNvGrpSpPr>
            <p:nvPr/>
          </p:nvGrpSpPr>
          <p:grpSpPr bwMode="auto">
            <a:xfrm>
              <a:off x="1728" y="1104"/>
              <a:ext cx="288" cy="227"/>
              <a:chOff x="2880" y="1824"/>
              <a:chExt cx="1632" cy="1152"/>
            </a:xfrm>
          </p:grpSpPr>
          <p:sp>
            <p:nvSpPr>
              <p:cNvPr id="161826" name="Oval 15"/>
              <p:cNvSpPr>
                <a:spLocks noChangeAspect="1" noChangeArrowheads="1"/>
              </p:cNvSpPr>
              <p:nvPr/>
            </p:nvSpPr>
            <p:spPr bwMode="auto">
              <a:xfrm>
                <a:off x="3072" y="1824"/>
                <a:ext cx="1152" cy="1152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1827" name="Oval 16"/>
              <p:cNvSpPr>
                <a:spLocks noChangeAspect="1" noChangeArrowheads="1"/>
              </p:cNvSpPr>
              <p:nvPr/>
            </p:nvSpPr>
            <p:spPr bwMode="auto">
              <a:xfrm rot="-1135618">
                <a:off x="2928" y="2256"/>
                <a:ext cx="1584" cy="33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1828" name="Oval 17"/>
              <p:cNvSpPr>
                <a:spLocks noChangeAspect="1" noChangeArrowheads="1"/>
              </p:cNvSpPr>
              <p:nvPr/>
            </p:nvSpPr>
            <p:spPr bwMode="auto">
              <a:xfrm>
                <a:off x="2880" y="2640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61801" name="Group 18"/>
          <p:cNvGrpSpPr>
            <a:grpSpLocks/>
          </p:cNvGrpSpPr>
          <p:nvPr/>
        </p:nvGrpSpPr>
        <p:grpSpPr bwMode="auto">
          <a:xfrm>
            <a:off x="1371600" y="1143000"/>
            <a:ext cx="1371600" cy="990600"/>
            <a:chOff x="1008" y="864"/>
            <a:chExt cx="864" cy="624"/>
          </a:xfrm>
        </p:grpSpPr>
        <p:sp>
          <p:nvSpPr>
            <p:cNvPr id="161822" name="Line 19"/>
            <p:cNvSpPr>
              <a:spLocks noChangeShapeType="1"/>
            </p:cNvSpPr>
            <p:nvPr/>
          </p:nvSpPr>
          <p:spPr bwMode="auto">
            <a:xfrm flipV="1">
              <a:off x="1008" y="1296"/>
              <a:ext cx="768" cy="19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823" name="Line 20"/>
            <p:cNvSpPr>
              <a:spLocks noChangeShapeType="1"/>
            </p:cNvSpPr>
            <p:nvPr/>
          </p:nvSpPr>
          <p:spPr bwMode="auto">
            <a:xfrm flipV="1">
              <a:off x="1776" y="864"/>
              <a:ext cx="96" cy="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1802" name="Oval 21"/>
          <p:cNvSpPr>
            <a:spLocks noChangeArrowheads="1"/>
          </p:cNvSpPr>
          <p:nvPr/>
        </p:nvSpPr>
        <p:spPr bwMode="auto">
          <a:xfrm>
            <a:off x="1295400" y="2057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803" name="Oval 22">
            <a:hlinkHover r:id="rId4" action="ppaction://hlinksldjump"/>
          </p:cNvPr>
          <p:cNvSpPr>
            <a:spLocks noChangeArrowheads="1"/>
          </p:cNvSpPr>
          <p:nvPr/>
        </p:nvSpPr>
        <p:spPr bwMode="auto">
          <a:xfrm>
            <a:off x="2514600" y="1752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804" name="Oval 23">
            <a:hlinkHover r:id="rId5" action="ppaction://hlinksldjump"/>
          </p:cNvPr>
          <p:cNvSpPr>
            <a:spLocks noChangeArrowheads="1"/>
          </p:cNvSpPr>
          <p:nvPr/>
        </p:nvSpPr>
        <p:spPr bwMode="auto">
          <a:xfrm>
            <a:off x="2667000" y="1066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805" name="Oval 24">
            <a:hlinkHover r:id="rId6" action="ppaction://hlinksldjump"/>
          </p:cNvPr>
          <p:cNvSpPr>
            <a:spLocks noChangeArrowheads="1"/>
          </p:cNvSpPr>
          <p:nvPr/>
        </p:nvSpPr>
        <p:spPr bwMode="auto">
          <a:xfrm>
            <a:off x="4876800" y="11430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806" name="Oval 2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43600" y="18288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807" name="Oval 2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010400" y="16002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1808" name="Group 27"/>
          <p:cNvGrpSpPr>
            <a:grpSpLocks/>
          </p:cNvGrpSpPr>
          <p:nvPr/>
        </p:nvGrpSpPr>
        <p:grpSpPr bwMode="auto">
          <a:xfrm>
            <a:off x="3429000" y="5943600"/>
            <a:ext cx="2667000" cy="360363"/>
            <a:chOff x="576" y="3360"/>
            <a:chExt cx="1680" cy="227"/>
          </a:xfrm>
        </p:grpSpPr>
        <p:sp>
          <p:nvSpPr>
            <p:cNvPr id="161820" name="Text Box 28"/>
            <p:cNvSpPr txBox="1">
              <a:spLocks noChangeArrowheads="1"/>
            </p:cNvSpPr>
            <p:nvPr/>
          </p:nvSpPr>
          <p:spPr bwMode="auto">
            <a:xfrm>
              <a:off x="768" y="3360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Électrons dans un solide</a:t>
              </a:r>
            </a:p>
          </p:txBody>
        </p:sp>
        <p:pic>
          <p:nvPicPr>
            <p:cNvPr id="161821" name="Picture 29">
              <a:hlinkClick r:id="" action="ppaction://noaction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0" t="35437" r="25766" b="32288"/>
            <a:stretch>
              <a:fillRect/>
            </a:stretch>
          </p:blipFill>
          <p:spPr bwMode="auto">
            <a:xfrm>
              <a:off x="576" y="3360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1809" name="Line 33"/>
          <p:cNvSpPr>
            <a:spLocks noChangeShapeType="1"/>
          </p:cNvSpPr>
          <p:nvPr/>
        </p:nvSpPr>
        <p:spPr bwMode="auto">
          <a:xfrm>
            <a:off x="3429000" y="4648200"/>
            <a:ext cx="1676400" cy="914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1810" name="Line 34"/>
          <p:cNvSpPr>
            <a:spLocks noChangeShapeType="1"/>
          </p:cNvSpPr>
          <p:nvPr/>
        </p:nvSpPr>
        <p:spPr bwMode="auto">
          <a:xfrm flipV="1">
            <a:off x="5105400" y="5105400"/>
            <a:ext cx="990600" cy="457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1811" name="Oval 35"/>
          <p:cNvSpPr>
            <a:spLocks noChangeArrowheads="1"/>
          </p:cNvSpPr>
          <p:nvPr/>
        </p:nvSpPr>
        <p:spPr bwMode="auto">
          <a:xfrm>
            <a:off x="3352800" y="45720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812" name="Oval 36"/>
          <p:cNvSpPr>
            <a:spLocks noChangeArrowheads="1"/>
          </p:cNvSpPr>
          <p:nvPr/>
        </p:nvSpPr>
        <p:spPr bwMode="auto">
          <a:xfrm>
            <a:off x="5029200" y="54864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813" name="Oval 3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814" name="Oval 38"/>
          <p:cNvSpPr>
            <a:spLocks noChangeArrowheads="1"/>
          </p:cNvSpPr>
          <p:nvPr/>
        </p:nvSpPr>
        <p:spPr bwMode="auto">
          <a:xfrm>
            <a:off x="7772400" y="21336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815" name="Line 39"/>
          <p:cNvSpPr>
            <a:spLocks noChangeShapeType="1"/>
          </p:cNvSpPr>
          <p:nvPr/>
        </p:nvSpPr>
        <p:spPr bwMode="auto">
          <a:xfrm>
            <a:off x="6159500" y="5118100"/>
            <a:ext cx="1219200" cy="381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1816" name="Oval 40"/>
          <p:cNvSpPr>
            <a:spLocks noChangeArrowheads="1"/>
          </p:cNvSpPr>
          <p:nvPr/>
        </p:nvSpPr>
        <p:spPr bwMode="auto">
          <a:xfrm>
            <a:off x="7315200" y="54102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817" name="Oval 41"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2743200" y="2438400"/>
            <a:ext cx="4011613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61818" name="Text Box 43"/>
          <p:cNvSpPr txBox="1">
            <a:spLocks noChangeArrowheads="1"/>
          </p:cNvSpPr>
          <p:nvPr/>
        </p:nvSpPr>
        <p:spPr bwMode="auto">
          <a:xfrm>
            <a:off x="4038600" y="3657600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1800" i="1">
                <a:latin typeface="Arial" charset="0"/>
              </a:rPr>
              <a:t>R. Fortunier</a:t>
            </a:r>
          </a:p>
        </p:txBody>
      </p:sp>
      <p:sp>
        <p:nvSpPr>
          <p:cNvPr id="161819" name="Rectangle 44"/>
          <p:cNvSpPr>
            <a:spLocks noChangeArrowheads="1"/>
          </p:cNvSpPr>
          <p:nvPr/>
        </p:nvSpPr>
        <p:spPr bwMode="auto">
          <a:xfrm>
            <a:off x="2730500" y="2667000"/>
            <a:ext cx="403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sz="2000" b="1" i="1">
                <a:solidFill>
                  <a:schemeClr val="tx2"/>
                </a:solidFill>
                <a:latin typeface="Arial" charset="0"/>
              </a:rPr>
              <a:t>PROPRIETES</a:t>
            </a:r>
            <a:br>
              <a:rPr lang="fr-FR" sz="2000" b="1" i="1">
                <a:solidFill>
                  <a:schemeClr val="tx2"/>
                </a:solidFill>
                <a:latin typeface="Arial" charset="0"/>
              </a:rPr>
            </a:br>
            <a:r>
              <a:rPr lang="fr-FR" sz="2000" b="1" i="1">
                <a:solidFill>
                  <a:schemeClr val="tx2"/>
                </a:solidFill>
                <a:latin typeface="Arial" charset="0"/>
              </a:rPr>
              <a:t>DES</a:t>
            </a:r>
            <a:br>
              <a:rPr lang="fr-FR" sz="2000" b="1" i="1">
                <a:solidFill>
                  <a:schemeClr val="tx2"/>
                </a:solidFill>
                <a:latin typeface="Arial" charset="0"/>
              </a:rPr>
            </a:br>
            <a:r>
              <a:rPr lang="fr-FR" sz="2000" b="1" i="1">
                <a:solidFill>
                  <a:schemeClr val="tx2"/>
                </a:solidFill>
                <a:latin typeface="Arial" charset="0"/>
              </a:rPr>
              <a:t>MATERIAUX SOLIDES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8"/>
          <p:cNvSpPr txBox="1">
            <a:spLocks noChangeArrowheads="1"/>
          </p:cNvSpPr>
          <p:nvPr/>
        </p:nvSpPr>
        <p:spPr bwMode="auto">
          <a:xfrm>
            <a:off x="3582988" y="457200"/>
            <a:ext cx="4251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BANDES D’ENERGIE</a:t>
            </a:r>
          </a:p>
        </p:txBody>
      </p:sp>
      <p:pic>
        <p:nvPicPr>
          <p:cNvPr id="16281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2820" name="Group 15"/>
          <p:cNvGrpSpPr>
            <a:grpSpLocks/>
          </p:cNvGrpSpPr>
          <p:nvPr/>
        </p:nvGrpSpPr>
        <p:grpSpPr bwMode="auto">
          <a:xfrm>
            <a:off x="0" y="2133600"/>
            <a:ext cx="2438400" cy="2667000"/>
            <a:chOff x="0" y="1344"/>
            <a:chExt cx="1536" cy="1680"/>
          </a:xfrm>
        </p:grpSpPr>
        <p:sp>
          <p:nvSpPr>
            <p:cNvPr id="162822" name="Rectangle 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ELECTRON DANS UN POTENTIEL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PERIODIQUE</a:t>
              </a:r>
            </a:p>
          </p:txBody>
        </p:sp>
        <p:sp>
          <p:nvSpPr>
            <p:cNvPr id="162823" name="Rectangle 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APPARITION DE BANDES INTERDITES</a:t>
              </a:r>
            </a:p>
          </p:txBody>
        </p:sp>
        <p:sp>
          <p:nvSpPr>
            <p:cNvPr id="162824" name="Rectangle 4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2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SURFACE DE FERMI</a:t>
              </a:r>
            </a:p>
          </p:txBody>
        </p:sp>
        <p:sp>
          <p:nvSpPr>
            <p:cNvPr id="162825" name="Text Box 5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62826" name="Text Box 6"/>
            <p:cNvSpPr txBox="1">
              <a:spLocks noChangeArrowheads="1"/>
            </p:cNvSpPr>
            <p:nvPr/>
          </p:nvSpPr>
          <p:spPr bwMode="auto">
            <a:xfrm>
              <a:off x="0" y="2304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62827" name="Rectangle 7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44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CLASSIFICATION DES MATERIAUX</a:t>
              </a:r>
            </a:p>
          </p:txBody>
        </p:sp>
        <p:sp>
          <p:nvSpPr>
            <p:cNvPr id="162828" name="Rectangle 13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APPROXIMATION DE KRÖNIG-PENNEY</a:t>
              </a:r>
            </a:p>
          </p:txBody>
        </p:sp>
      </p:grpSp>
      <p:sp>
        <p:nvSpPr>
          <p:cNvPr id="162821" name="Rectangle 1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8"/>
          <p:cNvSpPr txBox="1">
            <a:spLocks noChangeArrowheads="1"/>
          </p:cNvSpPr>
          <p:nvPr/>
        </p:nvSpPr>
        <p:spPr bwMode="auto">
          <a:xfrm>
            <a:off x="3582988" y="457200"/>
            <a:ext cx="4251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BANDES D’ENERGIE</a:t>
            </a:r>
          </a:p>
        </p:txBody>
      </p:sp>
      <p:pic>
        <p:nvPicPr>
          <p:cNvPr id="16384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44" name="Rectangle 11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3845" name="Group 13"/>
          <p:cNvGrpSpPr>
            <a:grpSpLocks/>
          </p:cNvGrpSpPr>
          <p:nvPr/>
        </p:nvGrpSpPr>
        <p:grpSpPr bwMode="auto">
          <a:xfrm>
            <a:off x="0" y="2133600"/>
            <a:ext cx="2438400" cy="2667000"/>
            <a:chOff x="0" y="1344"/>
            <a:chExt cx="1536" cy="1680"/>
          </a:xfrm>
        </p:grpSpPr>
        <p:sp>
          <p:nvSpPr>
            <p:cNvPr id="163872" name="Rectangle 14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ELECTRON DANS UN POTENTIEL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PERIODIQUE</a:t>
              </a:r>
            </a:p>
          </p:txBody>
        </p:sp>
        <p:sp>
          <p:nvSpPr>
            <p:cNvPr id="163873" name="Rectangle 1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APPARITION DE BANDES INTERDITES</a:t>
              </a:r>
            </a:p>
          </p:txBody>
        </p:sp>
        <p:sp>
          <p:nvSpPr>
            <p:cNvPr id="163874" name="Rectangl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2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SURFACE DE FERMI</a:t>
              </a:r>
            </a:p>
          </p:txBody>
        </p:sp>
        <p:sp>
          <p:nvSpPr>
            <p:cNvPr id="163875" name="Text Box 17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63876" name="Text Box 18"/>
            <p:cNvSpPr txBox="1">
              <a:spLocks noChangeArrowheads="1"/>
            </p:cNvSpPr>
            <p:nvPr/>
          </p:nvSpPr>
          <p:spPr bwMode="auto">
            <a:xfrm>
              <a:off x="0" y="2304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63877" name="Rectangle 19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44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CLASSIFICATION DES MATERIAUX</a:t>
              </a:r>
            </a:p>
          </p:txBody>
        </p:sp>
        <p:sp>
          <p:nvSpPr>
            <p:cNvPr id="163878" name="Rectangle 20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APPROXIMATION DE KRÖNIG-PENNEY</a:t>
              </a:r>
            </a:p>
          </p:txBody>
        </p:sp>
      </p:grpSp>
      <p:sp>
        <p:nvSpPr>
          <p:cNvPr id="163846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30475"/>
            <a:ext cx="2362200" cy="381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ELECTRON DANS UN POTENTIEL PERIODIQUE</a:t>
            </a:r>
          </a:p>
        </p:txBody>
      </p:sp>
      <p:grpSp>
        <p:nvGrpSpPr>
          <p:cNvPr id="201760" name="Group 32"/>
          <p:cNvGrpSpPr>
            <a:grpSpLocks/>
          </p:cNvGrpSpPr>
          <p:nvPr/>
        </p:nvGrpSpPr>
        <p:grpSpPr bwMode="auto">
          <a:xfrm>
            <a:off x="3733800" y="2057400"/>
            <a:ext cx="3962400" cy="461963"/>
            <a:chOff x="2160" y="1488"/>
            <a:chExt cx="2496" cy="291"/>
          </a:xfrm>
        </p:grpSpPr>
        <p:sp>
          <p:nvSpPr>
            <p:cNvPr id="163863" name="Text Box 22"/>
            <p:cNvSpPr txBox="1">
              <a:spLocks noChangeArrowheads="1"/>
            </p:cNvSpPr>
            <p:nvPr/>
          </p:nvSpPr>
          <p:spPr bwMode="auto">
            <a:xfrm>
              <a:off x="2208" y="1567"/>
              <a:ext cx="24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OP = OM + g   avec   g = u a + v b + w c</a:t>
              </a:r>
            </a:p>
          </p:txBody>
        </p:sp>
        <p:sp>
          <p:nvSpPr>
            <p:cNvPr id="163864" name="Line 23"/>
            <p:cNvSpPr>
              <a:spLocks noChangeShapeType="1"/>
            </p:cNvSpPr>
            <p:nvPr/>
          </p:nvSpPr>
          <p:spPr bwMode="auto">
            <a:xfrm>
              <a:off x="4464" y="158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3865" name="Line 24"/>
            <p:cNvSpPr>
              <a:spLocks noChangeShapeType="1"/>
            </p:cNvSpPr>
            <p:nvPr/>
          </p:nvSpPr>
          <p:spPr bwMode="auto">
            <a:xfrm>
              <a:off x="2928" y="158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3866" name="Line 25"/>
            <p:cNvSpPr>
              <a:spLocks noChangeShapeType="1"/>
            </p:cNvSpPr>
            <p:nvPr/>
          </p:nvSpPr>
          <p:spPr bwMode="auto">
            <a:xfrm>
              <a:off x="2592" y="1584"/>
              <a:ext cx="19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3867" name="Line 26"/>
            <p:cNvSpPr>
              <a:spLocks noChangeShapeType="1"/>
            </p:cNvSpPr>
            <p:nvPr/>
          </p:nvSpPr>
          <p:spPr bwMode="auto">
            <a:xfrm>
              <a:off x="2256" y="1584"/>
              <a:ext cx="19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3868" name="Line 27"/>
            <p:cNvSpPr>
              <a:spLocks noChangeShapeType="1"/>
            </p:cNvSpPr>
            <p:nvPr/>
          </p:nvSpPr>
          <p:spPr bwMode="auto">
            <a:xfrm>
              <a:off x="4128" y="158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3869" name="Line 28"/>
            <p:cNvSpPr>
              <a:spLocks noChangeShapeType="1"/>
            </p:cNvSpPr>
            <p:nvPr/>
          </p:nvSpPr>
          <p:spPr bwMode="auto">
            <a:xfrm>
              <a:off x="3840" y="158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3870" name="Line 29"/>
            <p:cNvSpPr>
              <a:spLocks noChangeShapeType="1"/>
            </p:cNvSpPr>
            <p:nvPr/>
          </p:nvSpPr>
          <p:spPr bwMode="auto">
            <a:xfrm>
              <a:off x="3504" y="158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3871" name="Rectangle 30"/>
            <p:cNvSpPr>
              <a:spLocks noChangeArrowheads="1"/>
            </p:cNvSpPr>
            <p:nvPr/>
          </p:nvSpPr>
          <p:spPr bwMode="auto">
            <a:xfrm>
              <a:off x="2160" y="1488"/>
              <a:ext cx="2496" cy="28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01759" name="Rectangle 31"/>
          <p:cNvSpPr>
            <a:spLocks noChangeArrowheads="1"/>
          </p:cNvSpPr>
          <p:nvPr/>
        </p:nvSpPr>
        <p:spPr bwMode="auto">
          <a:xfrm>
            <a:off x="2743200" y="1676400"/>
            <a:ext cx="445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Le réseau des cristaux présente une périodicité</a:t>
            </a:r>
          </a:p>
        </p:txBody>
      </p:sp>
      <p:sp>
        <p:nvSpPr>
          <p:cNvPr id="201761" name="Rectangle 33"/>
          <p:cNvSpPr>
            <a:spLocks noChangeArrowheads="1"/>
          </p:cNvSpPr>
          <p:nvPr/>
        </p:nvSpPr>
        <p:spPr bwMode="auto">
          <a:xfrm>
            <a:off x="2743200" y="2590800"/>
            <a:ext cx="6096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Les interactions électron-réseau doivent être représentées par un</a:t>
            </a:r>
          </a:p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potentiel présentant la même périodicité</a:t>
            </a:r>
          </a:p>
        </p:txBody>
      </p:sp>
      <p:grpSp>
        <p:nvGrpSpPr>
          <p:cNvPr id="201772" name="Group 44"/>
          <p:cNvGrpSpPr>
            <a:grpSpLocks/>
          </p:cNvGrpSpPr>
          <p:nvPr/>
        </p:nvGrpSpPr>
        <p:grpSpPr bwMode="auto">
          <a:xfrm>
            <a:off x="3886200" y="3200400"/>
            <a:ext cx="3733800" cy="461963"/>
            <a:chOff x="2352" y="2016"/>
            <a:chExt cx="2352" cy="291"/>
          </a:xfrm>
        </p:grpSpPr>
        <p:sp>
          <p:nvSpPr>
            <p:cNvPr id="163854" name="Text Box 35"/>
            <p:cNvSpPr txBox="1">
              <a:spLocks noChangeArrowheads="1"/>
            </p:cNvSpPr>
            <p:nvPr/>
          </p:nvSpPr>
          <p:spPr bwMode="auto">
            <a:xfrm>
              <a:off x="2400" y="2095"/>
              <a:ext cx="22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V(r+g) = V(r )   si   g = u a + v b + w c</a:t>
              </a:r>
            </a:p>
          </p:txBody>
        </p:sp>
        <p:sp>
          <p:nvSpPr>
            <p:cNvPr id="163855" name="Line 36"/>
            <p:cNvSpPr>
              <a:spLocks noChangeShapeType="1"/>
            </p:cNvSpPr>
            <p:nvPr/>
          </p:nvSpPr>
          <p:spPr bwMode="auto">
            <a:xfrm>
              <a:off x="3504" y="211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3856" name="Line 37"/>
            <p:cNvSpPr>
              <a:spLocks noChangeShapeType="1"/>
            </p:cNvSpPr>
            <p:nvPr/>
          </p:nvSpPr>
          <p:spPr bwMode="auto">
            <a:xfrm>
              <a:off x="3072" y="211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3857" name="Line 38"/>
            <p:cNvSpPr>
              <a:spLocks noChangeShapeType="1"/>
            </p:cNvSpPr>
            <p:nvPr/>
          </p:nvSpPr>
          <p:spPr bwMode="auto">
            <a:xfrm>
              <a:off x="2688" y="211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3858" name="Line 39"/>
            <p:cNvSpPr>
              <a:spLocks noChangeShapeType="1"/>
            </p:cNvSpPr>
            <p:nvPr/>
          </p:nvSpPr>
          <p:spPr bwMode="auto">
            <a:xfrm>
              <a:off x="2544" y="211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3859" name="Line 40"/>
            <p:cNvSpPr>
              <a:spLocks noChangeShapeType="1"/>
            </p:cNvSpPr>
            <p:nvPr/>
          </p:nvSpPr>
          <p:spPr bwMode="auto">
            <a:xfrm>
              <a:off x="4464" y="211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3860" name="Line 41"/>
            <p:cNvSpPr>
              <a:spLocks noChangeShapeType="1"/>
            </p:cNvSpPr>
            <p:nvPr/>
          </p:nvSpPr>
          <p:spPr bwMode="auto">
            <a:xfrm>
              <a:off x="4128" y="211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3861" name="Line 42"/>
            <p:cNvSpPr>
              <a:spLocks noChangeShapeType="1"/>
            </p:cNvSpPr>
            <p:nvPr/>
          </p:nvSpPr>
          <p:spPr bwMode="auto">
            <a:xfrm>
              <a:off x="3840" y="211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3862" name="Rectangle 43"/>
            <p:cNvSpPr>
              <a:spLocks noChangeArrowheads="1"/>
            </p:cNvSpPr>
            <p:nvPr/>
          </p:nvSpPr>
          <p:spPr bwMode="auto">
            <a:xfrm>
              <a:off x="2352" y="2016"/>
              <a:ext cx="2352" cy="28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01773" name="Rectangle 45"/>
          <p:cNvSpPr>
            <a:spLocks noChangeArrowheads="1"/>
          </p:cNvSpPr>
          <p:nvPr/>
        </p:nvSpPr>
        <p:spPr bwMode="auto">
          <a:xfrm>
            <a:off x="2743200" y="3733800"/>
            <a:ext cx="6096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Le comportement du gaz d’électrons </a:t>
            </a:r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</a:rPr>
              <a:t>indépendants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est régi par</a:t>
            </a:r>
          </a:p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l’équation de Schrödinger appliquée à un électron</a:t>
            </a:r>
          </a:p>
        </p:txBody>
      </p:sp>
      <p:sp>
        <p:nvSpPr>
          <p:cNvPr id="201774" name="Rectangle 46"/>
          <p:cNvSpPr>
            <a:spLocks noChangeArrowheads="1"/>
          </p:cNvSpPr>
          <p:nvPr/>
        </p:nvSpPr>
        <p:spPr bwMode="auto">
          <a:xfrm>
            <a:off x="4572000" y="4343400"/>
            <a:ext cx="2362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- (ħ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/2m)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Dy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+ V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y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E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y</a:t>
            </a:r>
          </a:p>
        </p:txBody>
      </p:sp>
      <p:sp>
        <p:nvSpPr>
          <p:cNvPr id="201775" name="Rectangle 47"/>
          <p:cNvSpPr>
            <a:spLocks noChangeArrowheads="1"/>
          </p:cNvSpPr>
          <p:nvPr/>
        </p:nvSpPr>
        <p:spPr bwMode="auto">
          <a:xfrm>
            <a:off x="2743200" y="4724400"/>
            <a:ext cx="61722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</a:rPr>
              <a:t>Théorème de Bloch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Les fonctions d’onde stationnaires d’un électron dans un potentiel périodique ont la forme d’une onde plane (de de Broglie) multipliée par une fonction possédant la même périodicité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1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1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59" grpId="0" autoUpdateAnimBg="0"/>
      <p:bldP spid="201761" grpId="0" autoUpdateAnimBg="0"/>
      <p:bldP spid="201773" grpId="0" autoUpdateAnimBg="0"/>
      <p:bldP spid="201774" grpId="0" autoUpdateAnimBg="0"/>
      <p:bldP spid="20177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79"/>
          <p:cNvGrpSpPr>
            <a:grpSpLocks/>
          </p:cNvGrpSpPr>
          <p:nvPr/>
        </p:nvGrpSpPr>
        <p:grpSpPr bwMode="auto">
          <a:xfrm>
            <a:off x="0" y="1828800"/>
            <a:ext cx="2514600" cy="3962400"/>
            <a:chOff x="0" y="1152"/>
            <a:chExt cx="1584" cy="2496"/>
          </a:xfrm>
        </p:grpSpPr>
        <p:sp>
          <p:nvSpPr>
            <p:cNvPr id="17461" name="Rectangle 8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PLANE</a:t>
              </a:r>
            </a:p>
          </p:txBody>
        </p:sp>
        <p:sp>
          <p:nvSpPr>
            <p:cNvPr id="17462" name="Rectangle 8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</a:t>
              </a:r>
            </a:p>
          </p:txBody>
        </p:sp>
        <p:sp>
          <p:nvSpPr>
            <p:cNvPr id="17463" name="Rectangle 8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68"/>
              <a:ext cx="9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VITESSE DE GROUPE</a:t>
              </a:r>
            </a:p>
          </p:txBody>
        </p:sp>
        <p:sp>
          <p:nvSpPr>
            <p:cNvPr id="17464" name="Rectangle 8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 D’ONDE</a:t>
              </a:r>
            </a:p>
          </p:txBody>
        </p:sp>
        <p:sp>
          <p:nvSpPr>
            <p:cNvPr id="17465" name="Text Box 84"/>
            <p:cNvSpPr txBox="1">
              <a:spLocks noChangeArrowheads="1"/>
            </p:cNvSpPr>
            <p:nvPr/>
          </p:nvSpPr>
          <p:spPr bwMode="auto">
            <a:xfrm>
              <a:off x="0" y="139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onde</a:t>
              </a:r>
            </a:p>
          </p:txBody>
        </p:sp>
        <p:sp>
          <p:nvSpPr>
            <p:cNvPr id="17466" name="Text Box 85"/>
            <p:cNvSpPr txBox="1">
              <a:spLocks noChangeArrowheads="1"/>
            </p:cNvSpPr>
            <p:nvPr/>
          </p:nvSpPr>
          <p:spPr bwMode="auto">
            <a:xfrm>
              <a:off x="0" y="235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particule</a:t>
              </a:r>
            </a:p>
          </p:txBody>
        </p:sp>
        <p:sp>
          <p:nvSpPr>
            <p:cNvPr id="17467" name="Rectangle 86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DE DE BROGLIE</a:t>
              </a:r>
            </a:p>
          </p:txBody>
        </p:sp>
        <p:sp>
          <p:nvSpPr>
            <p:cNvPr id="17468" name="Rectangle 87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PRINCIPE DE SUPERPOSITION</a:t>
              </a:r>
            </a:p>
          </p:txBody>
        </p:sp>
        <p:sp>
          <p:nvSpPr>
            <p:cNvPr id="17469" name="Rectangle 88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12"/>
              <a:ext cx="11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RELATION D’INCERTITUDE</a:t>
              </a:r>
            </a:p>
          </p:txBody>
        </p:sp>
        <p:sp>
          <p:nvSpPr>
            <p:cNvPr id="17470" name="Rectangle 89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152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CONGRES SOLVAY (1927)</a:t>
              </a:r>
            </a:p>
          </p:txBody>
        </p:sp>
        <p:sp>
          <p:nvSpPr>
            <p:cNvPr id="17471" name="Text Box 90"/>
            <p:cNvSpPr txBox="1">
              <a:spLocks noChangeArrowheads="1"/>
            </p:cNvSpPr>
            <p:nvPr/>
          </p:nvSpPr>
          <p:spPr bwMode="auto">
            <a:xfrm>
              <a:off x="0" y="3216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17472" name="Rectangle 91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50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 GAUSSIEN</a:t>
              </a:r>
            </a:p>
          </p:txBody>
        </p:sp>
      </p:grp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4038600" y="2514600"/>
            <a:ext cx="3713163" cy="641350"/>
            <a:chOff x="2544" y="1584"/>
            <a:chExt cx="2339" cy="404"/>
          </a:xfrm>
        </p:grpSpPr>
        <p:sp>
          <p:nvSpPr>
            <p:cNvPr id="17457" name="Text Box 4"/>
            <p:cNvSpPr txBox="1">
              <a:spLocks noChangeArrowheads="1"/>
            </p:cNvSpPr>
            <p:nvPr/>
          </p:nvSpPr>
          <p:spPr bwMode="auto">
            <a:xfrm>
              <a:off x="2544" y="1584"/>
              <a:ext cx="233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36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3600" i="1">
                  <a:solidFill>
                    <a:srgbClr val="FFFFFF"/>
                  </a:solidFill>
                  <a:latin typeface="Arial" charset="0"/>
                </a:rPr>
                <a:t>(r,t)</a:t>
              </a:r>
              <a:r>
                <a:rPr lang="fr-FR" sz="3600" i="1">
                  <a:solidFill>
                    <a:srgbClr val="FFFFFF"/>
                  </a:solidFill>
                </a:rPr>
                <a:t> </a:t>
              </a:r>
              <a:r>
                <a:rPr lang="fr-FR" sz="3600" i="1">
                  <a:solidFill>
                    <a:srgbClr val="FFFFFF"/>
                  </a:solidFill>
                  <a:latin typeface="Arial" charset="0"/>
                </a:rPr>
                <a:t>= a e </a:t>
              </a:r>
              <a:r>
                <a:rPr lang="fr-FR" sz="3600" i="1" baseline="30000">
                  <a:solidFill>
                    <a:srgbClr val="FFFFFF"/>
                  </a:solidFill>
                  <a:latin typeface="Arial" charset="0"/>
                </a:rPr>
                <a:t>i(k.r –</a:t>
              </a:r>
              <a:r>
                <a:rPr lang="fr-FR" sz="3600" i="1" baseline="30000">
                  <a:solidFill>
                    <a:srgbClr val="FFFFFF"/>
                  </a:solidFill>
                </a:rPr>
                <a:t> </a:t>
              </a:r>
              <a:r>
                <a:rPr lang="fr-FR" sz="3600" i="1" baseline="30000">
                  <a:solidFill>
                    <a:srgbClr val="FFFFFF"/>
                  </a:solidFill>
                  <a:latin typeface="Symbol" pitchFamily="18" charset="2"/>
                </a:rPr>
                <a:t>w</a:t>
              </a:r>
              <a:r>
                <a:rPr lang="fr-FR" sz="3600" i="1" baseline="30000">
                  <a:solidFill>
                    <a:srgbClr val="FFFFFF"/>
                  </a:solidFill>
                  <a:latin typeface="Arial" charset="0"/>
                </a:rPr>
                <a:t>t)</a:t>
              </a:r>
            </a:p>
          </p:txBody>
        </p:sp>
        <p:sp>
          <p:nvSpPr>
            <p:cNvPr id="17458" name="Line 5"/>
            <p:cNvSpPr>
              <a:spLocks noChangeShapeType="1"/>
            </p:cNvSpPr>
            <p:nvPr/>
          </p:nvSpPr>
          <p:spPr bwMode="auto">
            <a:xfrm>
              <a:off x="4320" y="163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59" name="Line 6"/>
            <p:cNvSpPr>
              <a:spLocks noChangeShapeType="1"/>
            </p:cNvSpPr>
            <p:nvPr/>
          </p:nvSpPr>
          <p:spPr bwMode="auto">
            <a:xfrm>
              <a:off x="4176" y="163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60" name="Line 7"/>
            <p:cNvSpPr>
              <a:spLocks noChangeShapeType="1"/>
            </p:cNvSpPr>
            <p:nvPr/>
          </p:nvSpPr>
          <p:spPr bwMode="auto">
            <a:xfrm>
              <a:off x="2976" y="168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2895600" y="457200"/>
            <a:ext cx="5176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DESCRIPTION PHYSIQUE</a:t>
            </a:r>
          </a:p>
        </p:txBody>
      </p:sp>
      <p:grpSp>
        <p:nvGrpSpPr>
          <p:cNvPr id="17414" name="Group 19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17454" name="Oval 20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55" name="Oval 21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56" name="Oval 22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0199" name="Group 23"/>
          <p:cNvGrpSpPr>
            <a:grpSpLocks/>
          </p:cNvGrpSpPr>
          <p:nvPr/>
        </p:nvGrpSpPr>
        <p:grpSpPr bwMode="auto">
          <a:xfrm>
            <a:off x="2895600" y="1752600"/>
            <a:ext cx="1819275" cy="914400"/>
            <a:chOff x="1824" y="1104"/>
            <a:chExt cx="1146" cy="576"/>
          </a:xfrm>
        </p:grpSpPr>
        <p:sp>
          <p:nvSpPr>
            <p:cNvPr id="17452" name="Text Box 24"/>
            <p:cNvSpPr txBox="1">
              <a:spLocks noChangeArrowheads="1"/>
            </p:cNvSpPr>
            <p:nvPr/>
          </p:nvSpPr>
          <p:spPr bwMode="auto">
            <a:xfrm>
              <a:off x="1824" y="1104"/>
              <a:ext cx="1146" cy="23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Fonction d’onde</a:t>
              </a:r>
            </a:p>
          </p:txBody>
        </p:sp>
        <p:sp>
          <p:nvSpPr>
            <p:cNvPr id="17453" name="Line 25"/>
            <p:cNvSpPr>
              <a:spLocks noChangeShapeType="1"/>
            </p:cNvSpPr>
            <p:nvPr/>
          </p:nvSpPr>
          <p:spPr bwMode="auto">
            <a:xfrm>
              <a:off x="2448" y="1344"/>
              <a:ext cx="192" cy="33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0202" name="Group 26"/>
          <p:cNvGrpSpPr>
            <a:grpSpLocks/>
          </p:cNvGrpSpPr>
          <p:nvPr/>
        </p:nvGrpSpPr>
        <p:grpSpPr bwMode="auto">
          <a:xfrm>
            <a:off x="4876800" y="1752600"/>
            <a:ext cx="1158875" cy="914400"/>
            <a:chOff x="3072" y="1104"/>
            <a:chExt cx="730" cy="576"/>
          </a:xfrm>
        </p:grpSpPr>
        <p:sp>
          <p:nvSpPr>
            <p:cNvPr id="17450" name="Line 27"/>
            <p:cNvSpPr>
              <a:spLocks noChangeShapeType="1"/>
            </p:cNvSpPr>
            <p:nvPr/>
          </p:nvSpPr>
          <p:spPr bwMode="auto">
            <a:xfrm flipH="1">
              <a:off x="3072" y="1296"/>
              <a:ext cx="288" cy="38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51" name="Text Box 28"/>
            <p:cNvSpPr txBox="1">
              <a:spLocks noChangeArrowheads="1"/>
            </p:cNvSpPr>
            <p:nvPr/>
          </p:nvSpPr>
          <p:spPr bwMode="auto">
            <a:xfrm>
              <a:off x="3168" y="1104"/>
              <a:ext cx="634" cy="23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Position</a:t>
              </a:r>
            </a:p>
          </p:txBody>
        </p:sp>
      </p:grpSp>
      <p:grpSp>
        <p:nvGrpSpPr>
          <p:cNvPr id="50205" name="Group 29"/>
          <p:cNvGrpSpPr>
            <a:grpSpLocks/>
          </p:cNvGrpSpPr>
          <p:nvPr/>
        </p:nvGrpSpPr>
        <p:grpSpPr bwMode="auto">
          <a:xfrm>
            <a:off x="5181600" y="1752600"/>
            <a:ext cx="2111375" cy="914400"/>
            <a:chOff x="3264" y="1104"/>
            <a:chExt cx="1330" cy="576"/>
          </a:xfrm>
        </p:grpSpPr>
        <p:sp>
          <p:nvSpPr>
            <p:cNvPr id="17448" name="Line 30"/>
            <p:cNvSpPr>
              <a:spLocks noChangeShapeType="1"/>
            </p:cNvSpPr>
            <p:nvPr/>
          </p:nvSpPr>
          <p:spPr bwMode="auto">
            <a:xfrm flipH="1">
              <a:off x="3264" y="1344"/>
              <a:ext cx="816" cy="33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49" name="Text Box 31"/>
            <p:cNvSpPr txBox="1">
              <a:spLocks noChangeArrowheads="1"/>
            </p:cNvSpPr>
            <p:nvPr/>
          </p:nvSpPr>
          <p:spPr bwMode="auto">
            <a:xfrm>
              <a:off x="4032" y="1104"/>
              <a:ext cx="562" cy="23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Temps</a:t>
              </a:r>
            </a:p>
          </p:txBody>
        </p:sp>
      </p:grpSp>
      <p:grpSp>
        <p:nvGrpSpPr>
          <p:cNvPr id="50208" name="Group 32"/>
          <p:cNvGrpSpPr>
            <a:grpSpLocks/>
          </p:cNvGrpSpPr>
          <p:nvPr/>
        </p:nvGrpSpPr>
        <p:grpSpPr bwMode="auto">
          <a:xfrm>
            <a:off x="2895600" y="3048000"/>
            <a:ext cx="2895600" cy="833438"/>
            <a:chOff x="1824" y="1920"/>
            <a:chExt cx="1824" cy="525"/>
          </a:xfrm>
        </p:grpSpPr>
        <p:sp>
          <p:nvSpPr>
            <p:cNvPr id="17446" name="Line 33"/>
            <p:cNvSpPr>
              <a:spLocks noChangeShapeType="1"/>
            </p:cNvSpPr>
            <p:nvPr/>
          </p:nvSpPr>
          <p:spPr bwMode="auto">
            <a:xfrm flipV="1">
              <a:off x="3072" y="1920"/>
              <a:ext cx="576" cy="2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47" name="Text Box 34"/>
            <p:cNvSpPr txBox="1">
              <a:spLocks noChangeArrowheads="1"/>
            </p:cNvSpPr>
            <p:nvPr/>
          </p:nvSpPr>
          <p:spPr bwMode="auto">
            <a:xfrm>
              <a:off x="1824" y="2208"/>
              <a:ext cx="1514" cy="23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Densité de probabilité</a:t>
              </a:r>
            </a:p>
          </p:txBody>
        </p:sp>
      </p:grpSp>
      <p:grpSp>
        <p:nvGrpSpPr>
          <p:cNvPr id="50211" name="Group 35"/>
          <p:cNvGrpSpPr>
            <a:grpSpLocks/>
          </p:cNvGrpSpPr>
          <p:nvPr/>
        </p:nvGrpSpPr>
        <p:grpSpPr bwMode="auto">
          <a:xfrm>
            <a:off x="5638800" y="2895600"/>
            <a:ext cx="2009775" cy="985838"/>
            <a:chOff x="3552" y="1824"/>
            <a:chExt cx="1266" cy="621"/>
          </a:xfrm>
        </p:grpSpPr>
        <p:sp>
          <p:nvSpPr>
            <p:cNvPr id="17444" name="Line 36"/>
            <p:cNvSpPr>
              <a:spLocks noChangeShapeType="1"/>
            </p:cNvSpPr>
            <p:nvPr/>
          </p:nvSpPr>
          <p:spPr bwMode="auto">
            <a:xfrm flipH="1" flipV="1">
              <a:off x="4224" y="1824"/>
              <a:ext cx="48" cy="38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45" name="Text Box 37"/>
            <p:cNvSpPr txBox="1">
              <a:spLocks noChangeArrowheads="1"/>
            </p:cNvSpPr>
            <p:nvPr/>
          </p:nvSpPr>
          <p:spPr bwMode="auto">
            <a:xfrm>
              <a:off x="3552" y="2208"/>
              <a:ext cx="1266" cy="23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Vecteur impulsion</a:t>
              </a:r>
            </a:p>
          </p:txBody>
        </p:sp>
      </p:grpSp>
      <p:grpSp>
        <p:nvGrpSpPr>
          <p:cNvPr id="50214" name="Group 38"/>
          <p:cNvGrpSpPr>
            <a:grpSpLocks/>
          </p:cNvGrpSpPr>
          <p:nvPr/>
        </p:nvGrpSpPr>
        <p:grpSpPr bwMode="auto">
          <a:xfrm>
            <a:off x="7640638" y="2895600"/>
            <a:ext cx="1263650" cy="985838"/>
            <a:chOff x="4813" y="1824"/>
            <a:chExt cx="796" cy="621"/>
          </a:xfrm>
        </p:grpSpPr>
        <p:sp>
          <p:nvSpPr>
            <p:cNvPr id="17442" name="Line 39"/>
            <p:cNvSpPr>
              <a:spLocks noChangeShapeType="1"/>
            </p:cNvSpPr>
            <p:nvPr/>
          </p:nvSpPr>
          <p:spPr bwMode="auto">
            <a:xfrm flipH="1" flipV="1">
              <a:off x="4813" y="1824"/>
              <a:ext cx="356" cy="38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43" name="Text Box 40"/>
            <p:cNvSpPr txBox="1">
              <a:spLocks noChangeArrowheads="1"/>
            </p:cNvSpPr>
            <p:nvPr/>
          </p:nvSpPr>
          <p:spPr bwMode="auto">
            <a:xfrm>
              <a:off x="4992" y="2208"/>
              <a:ext cx="617" cy="23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Énergie</a:t>
              </a:r>
            </a:p>
          </p:txBody>
        </p:sp>
      </p:grpSp>
      <p:grpSp>
        <p:nvGrpSpPr>
          <p:cNvPr id="50229" name="Group 53"/>
          <p:cNvGrpSpPr>
            <a:grpSpLocks/>
          </p:cNvGrpSpPr>
          <p:nvPr/>
        </p:nvGrpSpPr>
        <p:grpSpPr bwMode="auto">
          <a:xfrm>
            <a:off x="4038600" y="2362200"/>
            <a:ext cx="3824288" cy="793750"/>
            <a:chOff x="2544" y="1488"/>
            <a:chExt cx="2409" cy="500"/>
          </a:xfrm>
        </p:grpSpPr>
        <p:sp>
          <p:nvSpPr>
            <p:cNvPr id="17433" name="Text Box 54"/>
            <p:cNvSpPr txBox="1">
              <a:spLocks noChangeArrowheads="1"/>
            </p:cNvSpPr>
            <p:nvPr/>
          </p:nvSpPr>
          <p:spPr bwMode="auto">
            <a:xfrm>
              <a:off x="2544" y="1584"/>
              <a:ext cx="240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36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3600" i="1">
                  <a:solidFill>
                    <a:srgbClr val="FFFFFF"/>
                  </a:solidFill>
                  <a:latin typeface="Arial" charset="0"/>
                </a:rPr>
                <a:t>(r,t)</a:t>
              </a:r>
              <a:r>
                <a:rPr lang="fr-FR" sz="3600" i="1">
                  <a:solidFill>
                    <a:srgbClr val="FFFFFF"/>
                  </a:solidFill>
                </a:rPr>
                <a:t> </a:t>
              </a:r>
              <a:r>
                <a:rPr lang="fr-FR" sz="3600" i="1">
                  <a:solidFill>
                    <a:srgbClr val="FFFFFF"/>
                  </a:solidFill>
                  <a:latin typeface="Arial" charset="0"/>
                </a:rPr>
                <a:t>= a e </a:t>
              </a:r>
              <a:r>
                <a:rPr lang="fr-FR" sz="3600" i="1" baseline="30000">
                  <a:solidFill>
                    <a:srgbClr val="FFFFFF"/>
                  </a:solidFill>
                  <a:latin typeface="Arial" charset="0"/>
                </a:rPr>
                <a:t>  (p.r –</a:t>
              </a:r>
              <a:r>
                <a:rPr lang="fr-FR" sz="3600" i="1" baseline="30000">
                  <a:solidFill>
                    <a:srgbClr val="FFFFFF"/>
                  </a:solidFill>
                </a:rPr>
                <a:t> </a:t>
              </a:r>
              <a:r>
                <a:rPr lang="fr-FR" sz="3600" i="1" baseline="30000">
                  <a:solidFill>
                    <a:srgbClr val="FFFFFF"/>
                  </a:solidFill>
                  <a:latin typeface="Arial" charset="0"/>
                </a:rPr>
                <a:t>Et)</a:t>
              </a:r>
            </a:p>
          </p:txBody>
        </p:sp>
        <p:sp>
          <p:nvSpPr>
            <p:cNvPr id="17434" name="Line 55"/>
            <p:cNvSpPr>
              <a:spLocks noChangeShapeType="1"/>
            </p:cNvSpPr>
            <p:nvPr/>
          </p:nvSpPr>
          <p:spPr bwMode="auto">
            <a:xfrm>
              <a:off x="4320" y="163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35" name="Line 56"/>
            <p:cNvSpPr>
              <a:spLocks noChangeShapeType="1"/>
            </p:cNvSpPr>
            <p:nvPr/>
          </p:nvSpPr>
          <p:spPr bwMode="auto">
            <a:xfrm>
              <a:off x="4176" y="163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36" name="Line 57"/>
            <p:cNvSpPr>
              <a:spLocks noChangeShapeType="1"/>
            </p:cNvSpPr>
            <p:nvPr/>
          </p:nvSpPr>
          <p:spPr bwMode="auto">
            <a:xfrm>
              <a:off x="2928" y="168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7437" name="Group 58"/>
            <p:cNvGrpSpPr>
              <a:grpSpLocks/>
            </p:cNvGrpSpPr>
            <p:nvPr/>
          </p:nvGrpSpPr>
          <p:grpSpPr bwMode="auto">
            <a:xfrm>
              <a:off x="3984" y="1680"/>
              <a:ext cx="205" cy="250"/>
              <a:chOff x="720" y="3582"/>
              <a:chExt cx="205" cy="250"/>
            </a:xfrm>
          </p:grpSpPr>
          <p:sp>
            <p:nvSpPr>
              <p:cNvPr id="17440" name="Text Box 59"/>
              <p:cNvSpPr txBox="1">
                <a:spLocks noChangeArrowheads="1"/>
              </p:cNvSpPr>
              <p:nvPr/>
            </p:nvSpPr>
            <p:spPr bwMode="auto">
              <a:xfrm>
                <a:off x="720" y="3582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0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17441" name="Line 60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7438" name="Line 61"/>
            <p:cNvSpPr>
              <a:spLocks noChangeShapeType="1"/>
            </p:cNvSpPr>
            <p:nvPr/>
          </p:nvSpPr>
          <p:spPr bwMode="auto">
            <a:xfrm>
              <a:off x="3984" y="1692"/>
              <a:ext cx="19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39" name="Text Box 62"/>
            <p:cNvSpPr txBox="1">
              <a:spLocks noChangeArrowheads="1"/>
            </p:cNvSpPr>
            <p:nvPr/>
          </p:nvSpPr>
          <p:spPr bwMode="auto">
            <a:xfrm>
              <a:off x="3984" y="1488"/>
              <a:ext cx="1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i</a:t>
              </a:r>
            </a:p>
          </p:txBody>
        </p:sp>
      </p:grpSp>
      <p:sp>
        <p:nvSpPr>
          <p:cNvPr id="17422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19600"/>
            <a:ext cx="16002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ONDE DE DE BROGLIE</a:t>
            </a:r>
          </a:p>
        </p:txBody>
      </p:sp>
      <p:grpSp>
        <p:nvGrpSpPr>
          <p:cNvPr id="50282" name="Group 106"/>
          <p:cNvGrpSpPr>
            <a:grpSpLocks/>
          </p:cNvGrpSpPr>
          <p:nvPr/>
        </p:nvGrpSpPr>
        <p:grpSpPr bwMode="auto">
          <a:xfrm>
            <a:off x="3048000" y="4191000"/>
            <a:ext cx="2362200" cy="1789113"/>
            <a:chOff x="1920" y="2640"/>
            <a:chExt cx="1488" cy="1127"/>
          </a:xfrm>
        </p:grpSpPr>
        <p:pic>
          <p:nvPicPr>
            <p:cNvPr id="17430" name="Picture 99" descr="incertitud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80"/>
            <a:stretch>
              <a:fillRect/>
            </a:stretch>
          </p:blipFill>
          <p:spPr bwMode="auto">
            <a:xfrm>
              <a:off x="1920" y="2640"/>
              <a:ext cx="1488" cy="1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1" name="Line 104"/>
            <p:cNvSpPr>
              <a:spLocks noChangeShapeType="1"/>
            </p:cNvSpPr>
            <p:nvPr/>
          </p:nvSpPr>
          <p:spPr bwMode="auto">
            <a:xfrm>
              <a:off x="2112" y="3264"/>
              <a:ext cx="11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32" name="Text Box 105"/>
            <p:cNvSpPr txBox="1">
              <a:spLocks noChangeArrowheads="1"/>
            </p:cNvSpPr>
            <p:nvPr/>
          </p:nvSpPr>
          <p:spPr bwMode="auto">
            <a:xfrm>
              <a:off x="1920" y="307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>
                  <a:solidFill>
                    <a:srgbClr val="FF0000"/>
                  </a:solidFill>
                  <a:latin typeface="Arial" charset="0"/>
                </a:rPr>
                <a:t>a</a:t>
              </a:r>
            </a:p>
          </p:txBody>
        </p:sp>
      </p:grpSp>
      <p:grpSp>
        <p:nvGrpSpPr>
          <p:cNvPr id="50285" name="Group 109"/>
          <p:cNvGrpSpPr>
            <a:grpSpLocks/>
          </p:cNvGrpSpPr>
          <p:nvPr/>
        </p:nvGrpSpPr>
        <p:grpSpPr bwMode="auto">
          <a:xfrm>
            <a:off x="5715000" y="4572000"/>
            <a:ext cx="3048000" cy="979488"/>
            <a:chOff x="3600" y="2880"/>
            <a:chExt cx="1920" cy="617"/>
          </a:xfrm>
        </p:grpSpPr>
        <p:grpSp>
          <p:nvGrpSpPr>
            <p:cNvPr id="17425" name="Group 107"/>
            <p:cNvGrpSpPr>
              <a:grpSpLocks/>
            </p:cNvGrpSpPr>
            <p:nvPr/>
          </p:nvGrpSpPr>
          <p:grpSpPr bwMode="auto">
            <a:xfrm>
              <a:off x="4032" y="2880"/>
              <a:ext cx="1488" cy="617"/>
              <a:chOff x="3840" y="3024"/>
              <a:chExt cx="1488" cy="617"/>
            </a:xfrm>
          </p:grpSpPr>
          <p:sp>
            <p:nvSpPr>
              <p:cNvPr id="17427" name="Line 95"/>
              <p:cNvSpPr>
                <a:spLocks noChangeShapeType="1"/>
              </p:cNvSpPr>
              <p:nvPr/>
            </p:nvSpPr>
            <p:spPr bwMode="auto">
              <a:xfrm>
                <a:off x="4512" y="3216"/>
                <a:ext cx="180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28" name="Freeform 96"/>
              <p:cNvSpPr>
                <a:spLocks/>
              </p:cNvSpPr>
              <p:nvPr/>
            </p:nvSpPr>
            <p:spPr bwMode="auto">
              <a:xfrm>
                <a:off x="3840" y="3024"/>
                <a:ext cx="240" cy="617"/>
              </a:xfrm>
              <a:custGeom>
                <a:avLst/>
                <a:gdLst>
                  <a:gd name="T0" fmla="*/ 240 w 288"/>
                  <a:gd name="T1" fmla="*/ 0 h 528"/>
                  <a:gd name="T2" fmla="*/ 160 w 288"/>
                  <a:gd name="T3" fmla="*/ 56 h 528"/>
                  <a:gd name="T4" fmla="*/ 120 w 288"/>
                  <a:gd name="T5" fmla="*/ 337 h 528"/>
                  <a:gd name="T6" fmla="*/ 80 w 288"/>
                  <a:gd name="T7" fmla="*/ 561 h 528"/>
                  <a:gd name="T8" fmla="*/ 0 w 288"/>
                  <a:gd name="T9" fmla="*/ 617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" h="528">
                    <a:moveTo>
                      <a:pt x="288" y="0"/>
                    </a:moveTo>
                    <a:cubicBezTo>
                      <a:pt x="252" y="0"/>
                      <a:pt x="216" y="0"/>
                      <a:pt x="192" y="48"/>
                    </a:cubicBezTo>
                    <a:cubicBezTo>
                      <a:pt x="168" y="96"/>
                      <a:pt x="160" y="216"/>
                      <a:pt x="144" y="288"/>
                    </a:cubicBezTo>
                    <a:cubicBezTo>
                      <a:pt x="128" y="360"/>
                      <a:pt x="120" y="440"/>
                      <a:pt x="96" y="480"/>
                    </a:cubicBezTo>
                    <a:cubicBezTo>
                      <a:pt x="72" y="520"/>
                      <a:pt x="16" y="520"/>
                      <a:pt x="0" y="528"/>
                    </a:cubicBezTo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29" name="Rectangle 97"/>
              <p:cNvSpPr>
                <a:spLocks noChangeArrowheads="1"/>
              </p:cNvSpPr>
              <p:nvPr/>
            </p:nvSpPr>
            <p:spPr bwMode="auto">
              <a:xfrm>
                <a:off x="4032" y="3168"/>
                <a:ext cx="129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sz="2800" i="1">
                    <a:solidFill>
                      <a:srgbClr val="FFFFFF"/>
                    </a:solidFill>
                    <a:latin typeface="Arial" charset="0"/>
                  </a:rPr>
                  <a:t>|</a:t>
                </a:r>
                <a:r>
                  <a:rPr lang="fr-FR" sz="2800" i="1">
                    <a:solidFill>
                      <a:srgbClr val="FFFFFF"/>
                    </a:solidFill>
                    <a:latin typeface="Symbol" pitchFamily="18" charset="2"/>
                  </a:rPr>
                  <a:t>y</a:t>
                </a:r>
                <a:r>
                  <a:rPr lang="fr-FR" sz="2800" i="1">
                    <a:solidFill>
                      <a:srgbClr val="FFFFFF"/>
                    </a:solidFill>
                    <a:latin typeface="Arial" charset="0"/>
                  </a:rPr>
                  <a:t>|</a:t>
                </a:r>
                <a:r>
                  <a:rPr lang="fr-FR" sz="2800" i="1" baseline="30000">
                    <a:solidFill>
                      <a:srgbClr val="FFFFFF"/>
                    </a:solidFill>
                    <a:latin typeface="Symbol" pitchFamily="18" charset="2"/>
                  </a:rPr>
                  <a:t>2</a:t>
                </a:r>
                <a:r>
                  <a:rPr lang="fr-FR" sz="2800" i="1">
                    <a:solidFill>
                      <a:srgbClr val="FFFFFF"/>
                    </a:solidFill>
                    <a:latin typeface="Arial" charset="0"/>
                  </a:rPr>
                  <a:t>dr  </a:t>
                </a:r>
                <a:r>
                  <a:rPr lang="fr-FR" sz="2800" i="1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</a:t>
                </a:r>
                <a:r>
                  <a:rPr lang="fr-FR" sz="2800" i="1">
                    <a:solidFill>
                      <a:srgbClr val="FFFFFF"/>
                    </a:solidFill>
                    <a:latin typeface="Arial" charset="0"/>
                  </a:rPr>
                  <a:t> 1 !!</a:t>
                </a:r>
              </a:p>
            </p:txBody>
          </p:sp>
        </p:grpSp>
        <p:sp>
          <p:nvSpPr>
            <p:cNvPr id="17426" name="AutoShape 108"/>
            <p:cNvSpPr>
              <a:spLocks noChangeArrowheads="1"/>
            </p:cNvSpPr>
            <p:nvPr/>
          </p:nvSpPr>
          <p:spPr bwMode="auto">
            <a:xfrm>
              <a:off x="3600" y="3120"/>
              <a:ext cx="336" cy="192"/>
            </a:xfrm>
            <a:prstGeom prst="rightArrow">
              <a:avLst>
                <a:gd name="adj1" fmla="val 50000"/>
                <a:gd name="adj2" fmla="val 4375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3582988" y="457200"/>
            <a:ext cx="4251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BANDES D’ENERGIE</a:t>
            </a:r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4869" name="Group 5"/>
          <p:cNvGrpSpPr>
            <a:grpSpLocks/>
          </p:cNvGrpSpPr>
          <p:nvPr/>
        </p:nvGrpSpPr>
        <p:grpSpPr bwMode="auto">
          <a:xfrm>
            <a:off x="0" y="2133600"/>
            <a:ext cx="2438400" cy="2667000"/>
            <a:chOff x="0" y="1344"/>
            <a:chExt cx="1536" cy="1680"/>
          </a:xfrm>
        </p:grpSpPr>
        <p:sp>
          <p:nvSpPr>
            <p:cNvPr id="164930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ELECTRON DANS UN POTENTIEL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PERIODIQUE</a:t>
              </a:r>
            </a:p>
          </p:txBody>
        </p:sp>
        <p:sp>
          <p:nvSpPr>
            <p:cNvPr id="164931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APPARITION DE BANDES INTERDITES</a:t>
              </a:r>
            </a:p>
          </p:txBody>
        </p:sp>
        <p:sp>
          <p:nvSpPr>
            <p:cNvPr id="164932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2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SURFACE DE FERMI</a:t>
              </a:r>
            </a:p>
          </p:txBody>
        </p:sp>
        <p:sp>
          <p:nvSpPr>
            <p:cNvPr id="164933" name="Text Box 9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64934" name="Text Box 10"/>
            <p:cNvSpPr txBox="1">
              <a:spLocks noChangeArrowheads="1"/>
            </p:cNvSpPr>
            <p:nvPr/>
          </p:nvSpPr>
          <p:spPr bwMode="auto">
            <a:xfrm>
              <a:off x="0" y="2304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64935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44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CLASSIFICATION DES MATERIAUX</a:t>
              </a:r>
            </a:p>
          </p:txBody>
        </p:sp>
        <p:sp>
          <p:nvSpPr>
            <p:cNvPr id="164936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APPROXIMATION DE KRÖNIG-PENNEY</a:t>
              </a:r>
            </a:p>
          </p:txBody>
        </p:sp>
      </p:grpSp>
      <p:sp>
        <p:nvSpPr>
          <p:cNvPr id="164870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30475"/>
            <a:ext cx="2362200" cy="381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ELECTRON DANS UN POTENTIEL PERIODIQUE</a:t>
            </a:r>
          </a:p>
        </p:txBody>
      </p:sp>
      <p:sp>
        <p:nvSpPr>
          <p:cNvPr id="207897" name="Rectangle 25"/>
          <p:cNvSpPr>
            <a:spLocks noChangeArrowheads="1"/>
          </p:cNvSpPr>
          <p:nvPr/>
        </p:nvSpPr>
        <p:spPr bwMode="auto">
          <a:xfrm>
            <a:off x="2743200" y="3429000"/>
            <a:ext cx="6096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Incorporation dans l’équation de Schrödinger</a:t>
            </a:r>
          </a:p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Choix convenable d’une origine des potentiels</a:t>
            </a:r>
          </a:p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Termes du second ordre négligés (de type u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G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V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G’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avec G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0)</a:t>
            </a:r>
            <a:endParaRPr lang="fr-FR" sz="1600" i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207911" name="Group 39"/>
          <p:cNvGrpSpPr>
            <a:grpSpLocks/>
          </p:cNvGrpSpPr>
          <p:nvPr/>
        </p:nvGrpSpPr>
        <p:grpSpPr bwMode="auto">
          <a:xfrm>
            <a:off x="2895600" y="1752600"/>
            <a:ext cx="1385888" cy="336550"/>
            <a:chOff x="1824" y="1104"/>
            <a:chExt cx="873" cy="212"/>
          </a:xfrm>
        </p:grpSpPr>
        <p:sp>
          <p:nvSpPr>
            <p:cNvPr id="164926" name="Text Box 27"/>
            <p:cNvSpPr txBox="1">
              <a:spLocks noChangeArrowheads="1"/>
            </p:cNvSpPr>
            <p:nvPr/>
          </p:nvSpPr>
          <p:spPr bwMode="auto">
            <a:xfrm>
              <a:off x="1824" y="1104"/>
              <a:ext cx="8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V(r+g) = V(r )</a:t>
              </a:r>
            </a:p>
          </p:txBody>
        </p:sp>
        <p:sp>
          <p:nvSpPr>
            <p:cNvPr id="164927" name="Line 29"/>
            <p:cNvSpPr>
              <a:spLocks noChangeShapeType="1"/>
            </p:cNvSpPr>
            <p:nvPr/>
          </p:nvSpPr>
          <p:spPr bwMode="auto">
            <a:xfrm>
              <a:off x="2496" y="1121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928" name="Line 30"/>
            <p:cNvSpPr>
              <a:spLocks noChangeShapeType="1"/>
            </p:cNvSpPr>
            <p:nvPr/>
          </p:nvSpPr>
          <p:spPr bwMode="auto">
            <a:xfrm>
              <a:off x="2112" y="1121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929" name="Line 31"/>
            <p:cNvSpPr>
              <a:spLocks noChangeShapeType="1"/>
            </p:cNvSpPr>
            <p:nvPr/>
          </p:nvSpPr>
          <p:spPr bwMode="auto">
            <a:xfrm>
              <a:off x="1968" y="1121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07920" name="Group 48"/>
          <p:cNvGrpSpPr>
            <a:grpSpLocks/>
          </p:cNvGrpSpPr>
          <p:nvPr/>
        </p:nvGrpSpPr>
        <p:grpSpPr bwMode="auto">
          <a:xfrm>
            <a:off x="4495800" y="1600200"/>
            <a:ext cx="2767013" cy="731838"/>
            <a:chOff x="2832" y="1008"/>
            <a:chExt cx="1705" cy="461"/>
          </a:xfrm>
        </p:grpSpPr>
        <p:sp>
          <p:nvSpPr>
            <p:cNvPr id="164919" name="AutoShape 40"/>
            <p:cNvSpPr>
              <a:spLocks noChangeArrowheads="1"/>
            </p:cNvSpPr>
            <p:nvPr/>
          </p:nvSpPr>
          <p:spPr bwMode="auto">
            <a:xfrm>
              <a:off x="2832" y="1152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920" name="Text Box 42"/>
            <p:cNvSpPr txBox="1">
              <a:spLocks noChangeArrowheads="1"/>
            </p:cNvSpPr>
            <p:nvPr/>
          </p:nvSpPr>
          <p:spPr bwMode="auto">
            <a:xfrm>
              <a:off x="3120" y="1008"/>
              <a:ext cx="141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V(r) = </a:t>
              </a:r>
              <a:r>
                <a:rPr lang="fr-FR" sz="2800">
                  <a:solidFill>
                    <a:srgbClr val="FFFFFF"/>
                  </a:solidFill>
                  <a:latin typeface="Symbol" pitchFamily="18" charset="2"/>
                </a:rPr>
                <a:t>S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 V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</a:rPr>
                <a:t>G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 exp( -i G.r)</a:t>
              </a:r>
            </a:p>
          </p:txBody>
        </p:sp>
        <p:sp>
          <p:nvSpPr>
            <p:cNvPr id="164921" name="Line 43"/>
            <p:cNvSpPr>
              <a:spLocks noChangeShapeType="1"/>
            </p:cNvSpPr>
            <p:nvPr/>
          </p:nvSpPr>
          <p:spPr bwMode="auto">
            <a:xfrm>
              <a:off x="4224" y="110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922" name="Line 44"/>
            <p:cNvSpPr>
              <a:spLocks noChangeShapeType="1"/>
            </p:cNvSpPr>
            <p:nvPr/>
          </p:nvSpPr>
          <p:spPr bwMode="auto">
            <a:xfrm>
              <a:off x="4368" y="110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923" name="Line 45"/>
            <p:cNvSpPr>
              <a:spLocks noChangeShapeType="1"/>
            </p:cNvSpPr>
            <p:nvPr/>
          </p:nvSpPr>
          <p:spPr bwMode="auto">
            <a:xfrm>
              <a:off x="3264" y="1121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924" name="Rectangle 46"/>
            <p:cNvSpPr>
              <a:spLocks noChangeArrowheads="1"/>
            </p:cNvSpPr>
            <p:nvPr/>
          </p:nvSpPr>
          <p:spPr bwMode="auto">
            <a:xfrm>
              <a:off x="3504" y="1296"/>
              <a:ext cx="18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200" i="1">
                  <a:solidFill>
                    <a:srgbClr val="FFFFFF"/>
                  </a:solidFill>
                  <a:latin typeface="Arial" charset="0"/>
                </a:rPr>
                <a:t>G</a:t>
              </a:r>
            </a:p>
          </p:txBody>
        </p:sp>
        <p:sp>
          <p:nvSpPr>
            <p:cNvPr id="164925" name="Line 47"/>
            <p:cNvSpPr>
              <a:spLocks noChangeShapeType="1"/>
            </p:cNvSpPr>
            <p:nvPr/>
          </p:nvSpPr>
          <p:spPr bwMode="auto">
            <a:xfrm>
              <a:off x="3552" y="129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07930" name="Group 58"/>
          <p:cNvGrpSpPr>
            <a:grpSpLocks/>
          </p:cNvGrpSpPr>
          <p:nvPr/>
        </p:nvGrpSpPr>
        <p:grpSpPr bwMode="auto">
          <a:xfrm>
            <a:off x="2895600" y="2359025"/>
            <a:ext cx="3971925" cy="336550"/>
            <a:chOff x="1824" y="1486"/>
            <a:chExt cx="2502" cy="212"/>
          </a:xfrm>
        </p:grpSpPr>
        <p:sp>
          <p:nvSpPr>
            <p:cNvPr id="164911" name="Text Box 50"/>
            <p:cNvSpPr txBox="1">
              <a:spLocks noChangeArrowheads="1"/>
            </p:cNvSpPr>
            <p:nvPr/>
          </p:nvSpPr>
          <p:spPr bwMode="auto">
            <a:xfrm>
              <a:off x="1824" y="1486"/>
              <a:ext cx="25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6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(r) = u(r ) exp( i k.r)   avec   u(r+g) = u(r )</a:t>
              </a:r>
            </a:p>
          </p:txBody>
        </p:sp>
        <p:sp>
          <p:nvSpPr>
            <p:cNvPr id="164912" name="Line 51"/>
            <p:cNvSpPr>
              <a:spLocks noChangeShapeType="1"/>
            </p:cNvSpPr>
            <p:nvPr/>
          </p:nvSpPr>
          <p:spPr bwMode="auto">
            <a:xfrm>
              <a:off x="2832" y="148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913" name="Line 52"/>
            <p:cNvSpPr>
              <a:spLocks noChangeShapeType="1"/>
            </p:cNvSpPr>
            <p:nvPr/>
          </p:nvSpPr>
          <p:spPr bwMode="auto">
            <a:xfrm>
              <a:off x="1968" y="148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914" name="Line 53"/>
            <p:cNvSpPr>
              <a:spLocks noChangeShapeType="1"/>
            </p:cNvSpPr>
            <p:nvPr/>
          </p:nvSpPr>
          <p:spPr bwMode="auto">
            <a:xfrm>
              <a:off x="2352" y="148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915" name="Line 54"/>
            <p:cNvSpPr>
              <a:spLocks noChangeShapeType="1"/>
            </p:cNvSpPr>
            <p:nvPr/>
          </p:nvSpPr>
          <p:spPr bwMode="auto">
            <a:xfrm>
              <a:off x="2976" y="148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916" name="Line 55"/>
            <p:cNvSpPr>
              <a:spLocks noChangeShapeType="1"/>
            </p:cNvSpPr>
            <p:nvPr/>
          </p:nvSpPr>
          <p:spPr bwMode="auto">
            <a:xfrm>
              <a:off x="3648" y="148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917" name="Line 56"/>
            <p:cNvSpPr>
              <a:spLocks noChangeShapeType="1"/>
            </p:cNvSpPr>
            <p:nvPr/>
          </p:nvSpPr>
          <p:spPr bwMode="auto">
            <a:xfrm>
              <a:off x="3792" y="148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918" name="Line 57"/>
            <p:cNvSpPr>
              <a:spLocks noChangeShapeType="1"/>
            </p:cNvSpPr>
            <p:nvPr/>
          </p:nvSpPr>
          <p:spPr bwMode="auto">
            <a:xfrm>
              <a:off x="4128" y="148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07940" name="Group 68"/>
          <p:cNvGrpSpPr>
            <a:grpSpLocks/>
          </p:cNvGrpSpPr>
          <p:nvPr/>
        </p:nvGrpSpPr>
        <p:grpSpPr bwMode="auto">
          <a:xfrm>
            <a:off x="4495800" y="2743200"/>
            <a:ext cx="3048000" cy="731838"/>
            <a:chOff x="2832" y="1728"/>
            <a:chExt cx="1920" cy="461"/>
          </a:xfrm>
        </p:grpSpPr>
        <p:sp>
          <p:nvSpPr>
            <p:cNvPr id="164903" name="AutoShape 60"/>
            <p:cNvSpPr>
              <a:spLocks noChangeArrowheads="1"/>
            </p:cNvSpPr>
            <p:nvPr/>
          </p:nvSpPr>
          <p:spPr bwMode="auto">
            <a:xfrm>
              <a:off x="2832" y="1872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904" name="Text Box 61"/>
            <p:cNvSpPr txBox="1">
              <a:spLocks noChangeArrowheads="1"/>
            </p:cNvSpPr>
            <p:nvPr/>
          </p:nvSpPr>
          <p:spPr bwMode="auto">
            <a:xfrm>
              <a:off x="3120" y="1728"/>
              <a:ext cx="16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6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(r) = </a:t>
              </a:r>
              <a:r>
                <a:rPr lang="fr-FR" sz="2800">
                  <a:solidFill>
                    <a:srgbClr val="FFFFFF"/>
                  </a:solidFill>
                  <a:latin typeface="Symbol" pitchFamily="18" charset="2"/>
                </a:rPr>
                <a:t>S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 u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</a:rPr>
                <a:t>G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 exp( i (k-G).r)</a:t>
              </a:r>
            </a:p>
          </p:txBody>
        </p:sp>
        <p:sp>
          <p:nvSpPr>
            <p:cNvPr id="164905" name="Line 62"/>
            <p:cNvSpPr>
              <a:spLocks noChangeShapeType="1"/>
            </p:cNvSpPr>
            <p:nvPr/>
          </p:nvSpPr>
          <p:spPr bwMode="auto">
            <a:xfrm>
              <a:off x="4224" y="182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906" name="Line 63"/>
            <p:cNvSpPr>
              <a:spLocks noChangeShapeType="1"/>
            </p:cNvSpPr>
            <p:nvPr/>
          </p:nvSpPr>
          <p:spPr bwMode="auto">
            <a:xfrm>
              <a:off x="4416" y="182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907" name="Line 64"/>
            <p:cNvSpPr>
              <a:spLocks noChangeShapeType="1"/>
            </p:cNvSpPr>
            <p:nvPr/>
          </p:nvSpPr>
          <p:spPr bwMode="auto">
            <a:xfrm>
              <a:off x="3264" y="1841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908" name="Rectangle 65"/>
            <p:cNvSpPr>
              <a:spLocks noChangeArrowheads="1"/>
            </p:cNvSpPr>
            <p:nvPr/>
          </p:nvSpPr>
          <p:spPr bwMode="auto">
            <a:xfrm>
              <a:off x="3504" y="2016"/>
              <a:ext cx="1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200" i="1">
                  <a:solidFill>
                    <a:srgbClr val="FFFFFF"/>
                  </a:solidFill>
                  <a:latin typeface="Arial" charset="0"/>
                </a:rPr>
                <a:t>G</a:t>
              </a:r>
            </a:p>
          </p:txBody>
        </p:sp>
        <p:sp>
          <p:nvSpPr>
            <p:cNvPr id="164909" name="Line 66"/>
            <p:cNvSpPr>
              <a:spLocks noChangeShapeType="1"/>
            </p:cNvSpPr>
            <p:nvPr/>
          </p:nvSpPr>
          <p:spPr bwMode="auto">
            <a:xfrm>
              <a:off x="3552" y="201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910" name="Line 67"/>
            <p:cNvSpPr>
              <a:spLocks noChangeShapeType="1"/>
            </p:cNvSpPr>
            <p:nvPr/>
          </p:nvSpPr>
          <p:spPr bwMode="auto">
            <a:xfrm>
              <a:off x="4560" y="182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07947" name="Group 75"/>
          <p:cNvGrpSpPr>
            <a:grpSpLocks/>
          </p:cNvGrpSpPr>
          <p:nvPr/>
        </p:nvGrpSpPr>
        <p:grpSpPr bwMode="auto">
          <a:xfrm>
            <a:off x="3962400" y="4876800"/>
            <a:ext cx="3538538" cy="457200"/>
            <a:chOff x="2544" y="2832"/>
            <a:chExt cx="2229" cy="288"/>
          </a:xfrm>
        </p:grpSpPr>
        <p:sp>
          <p:nvSpPr>
            <p:cNvPr id="164898" name="Rectangle 69"/>
            <p:cNvSpPr>
              <a:spLocks noChangeArrowheads="1"/>
            </p:cNvSpPr>
            <p:nvPr/>
          </p:nvSpPr>
          <p:spPr bwMode="auto">
            <a:xfrm>
              <a:off x="2544" y="2880"/>
              <a:ext cx="22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u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</a:rPr>
                <a:t>G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 = u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</a:rPr>
                <a:t>0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 (m/2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ħ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) V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G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/ ( k.G/2 - ||G/2||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)</a:t>
              </a:r>
              <a:endParaRPr lang="fr-FR" sz="1600" i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64899" name="Line 71"/>
            <p:cNvSpPr>
              <a:spLocks noChangeShapeType="1"/>
            </p:cNvSpPr>
            <p:nvPr/>
          </p:nvSpPr>
          <p:spPr bwMode="auto">
            <a:xfrm>
              <a:off x="4320" y="288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900" name="Line 72"/>
            <p:cNvSpPr>
              <a:spLocks noChangeShapeType="1"/>
            </p:cNvSpPr>
            <p:nvPr/>
          </p:nvSpPr>
          <p:spPr bwMode="auto">
            <a:xfrm>
              <a:off x="3936" y="288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901" name="Line 73"/>
            <p:cNvSpPr>
              <a:spLocks noChangeShapeType="1"/>
            </p:cNvSpPr>
            <p:nvPr/>
          </p:nvSpPr>
          <p:spPr bwMode="auto">
            <a:xfrm>
              <a:off x="3792" y="288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902" name="Rectangle 74"/>
            <p:cNvSpPr>
              <a:spLocks noChangeArrowheads="1"/>
            </p:cNvSpPr>
            <p:nvPr/>
          </p:nvSpPr>
          <p:spPr bwMode="auto">
            <a:xfrm>
              <a:off x="2544" y="2832"/>
              <a:ext cx="2208" cy="28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07957" name="Group 85"/>
          <p:cNvGrpSpPr>
            <a:grpSpLocks/>
          </p:cNvGrpSpPr>
          <p:nvPr/>
        </p:nvGrpSpPr>
        <p:grpSpPr bwMode="auto">
          <a:xfrm>
            <a:off x="4876800" y="4267200"/>
            <a:ext cx="1676400" cy="457200"/>
            <a:chOff x="2496" y="2688"/>
            <a:chExt cx="1056" cy="288"/>
          </a:xfrm>
        </p:grpSpPr>
        <p:sp>
          <p:nvSpPr>
            <p:cNvPr id="164894" name="Rectangle 80"/>
            <p:cNvSpPr>
              <a:spLocks noChangeArrowheads="1"/>
            </p:cNvSpPr>
            <p:nvPr/>
          </p:nvSpPr>
          <p:spPr bwMode="auto">
            <a:xfrm>
              <a:off x="2496" y="2736"/>
              <a:ext cx="10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E = (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ħ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/2m) k.k</a:t>
              </a:r>
              <a:endParaRPr lang="fr-FR" sz="1600" i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64895" name="Line 82"/>
            <p:cNvSpPr>
              <a:spLocks noChangeShapeType="1"/>
            </p:cNvSpPr>
            <p:nvPr/>
          </p:nvSpPr>
          <p:spPr bwMode="auto">
            <a:xfrm>
              <a:off x="3312" y="273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896" name="Line 83"/>
            <p:cNvSpPr>
              <a:spLocks noChangeShapeType="1"/>
            </p:cNvSpPr>
            <p:nvPr/>
          </p:nvSpPr>
          <p:spPr bwMode="auto">
            <a:xfrm>
              <a:off x="3216" y="273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897" name="Rectangle 84"/>
            <p:cNvSpPr>
              <a:spLocks noChangeArrowheads="1"/>
            </p:cNvSpPr>
            <p:nvPr/>
          </p:nvSpPr>
          <p:spPr bwMode="auto">
            <a:xfrm>
              <a:off x="2496" y="2688"/>
              <a:ext cx="1056" cy="28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07962" name="Group 90"/>
          <p:cNvGrpSpPr>
            <a:grpSpLocks/>
          </p:cNvGrpSpPr>
          <p:nvPr/>
        </p:nvGrpSpPr>
        <p:grpSpPr bwMode="auto">
          <a:xfrm>
            <a:off x="5867400" y="1676400"/>
            <a:ext cx="2525713" cy="717550"/>
            <a:chOff x="3696" y="1056"/>
            <a:chExt cx="1591" cy="452"/>
          </a:xfrm>
        </p:grpSpPr>
        <p:sp>
          <p:nvSpPr>
            <p:cNvPr id="164891" name="Oval 86"/>
            <p:cNvSpPr>
              <a:spLocks noChangeArrowheads="1"/>
            </p:cNvSpPr>
            <p:nvPr/>
          </p:nvSpPr>
          <p:spPr bwMode="auto">
            <a:xfrm>
              <a:off x="3696" y="1056"/>
              <a:ext cx="240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892" name="Line 88"/>
            <p:cNvSpPr>
              <a:spLocks noChangeShapeType="1"/>
            </p:cNvSpPr>
            <p:nvPr/>
          </p:nvSpPr>
          <p:spPr bwMode="auto">
            <a:xfrm flipH="1" flipV="1">
              <a:off x="3936" y="1248"/>
              <a:ext cx="816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893" name="Rectangle 89"/>
            <p:cNvSpPr>
              <a:spLocks noChangeArrowheads="1"/>
            </p:cNvSpPr>
            <p:nvPr/>
          </p:nvSpPr>
          <p:spPr bwMode="auto">
            <a:xfrm>
              <a:off x="4752" y="1296"/>
              <a:ext cx="5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donnés</a:t>
              </a:r>
            </a:p>
          </p:txBody>
        </p:sp>
      </p:grpSp>
      <p:grpSp>
        <p:nvGrpSpPr>
          <p:cNvPr id="207965" name="Group 93"/>
          <p:cNvGrpSpPr>
            <a:grpSpLocks/>
          </p:cNvGrpSpPr>
          <p:nvPr/>
        </p:nvGrpSpPr>
        <p:grpSpPr bwMode="auto">
          <a:xfrm>
            <a:off x="5791200" y="2514600"/>
            <a:ext cx="3078163" cy="762000"/>
            <a:chOff x="3648" y="1584"/>
            <a:chExt cx="1939" cy="480"/>
          </a:xfrm>
        </p:grpSpPr>
        <p:sp>
          <p:nvSpPr>
            <p:cNvPr id="164888" name="Oval 87"/>
            <p:cNvSpPr>
              <a:spLocks noChangeArrowheads="1"/>
            </p:cNvSpPr>
            <p:nvPr/>
          </p:nvSpPr>
          <p:spPr bwMode="auto">
            <a:xfrm>
              <a:off x="3648" y="1776"/>
              <a:ext cx="240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889" name="Line 91"/>
            <p:cNvSpPr>
              <a:spLocks noChangeShapeType="1"/>
            </p:cNvSpPr>
            <p:nvPr/>
          </p:nvSpPr>
          <p:spPr bwMode="auto">
            <a:xfrm flipH="1">
              <a:off x="3888" y="1680"/>
              <a:ext cx="864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890" name="Rectangle 92"/>
            <p:cNvSpPr>
              <a:spLocks noChangeArrowheads="1"/>
            </p:cNvSpPr>
            <p:nvPr/>
          </p:nvSpPr>
          <p:spPr bwMode="auto">
            <a:xfrm>
              <a:off x="4752" y="1584"/>
              <a:ext cx="8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à déterminer</a:t>
              </a:r>
            </a:p>
          </p:txBody>
        </p:sp>
      </p:grpSp>
      <p:grpSp>
        <p:nvGrpSpPr>
          <p:cNvPr id="207970" name="Group 98"/>
          <p:cNvGrpSpPr>
            <a:grpSpLocks/>
          </p:cNvGrpSpPr>
          <p:nvPr/>
        </p:nvGrpSpPr>
        <p:grpSpPr bwMode="auto">
          <a:xfrm>
            <a:off x="4419600" y="4419600"/>
            <a:ext cx="4438650" cy="914400"/>
            <a:chOff x="2784" y="2784"/>
            <a:chExt cx="2796" cy="576"/>
          </a:xfrm>
        </p:grpSpPr>
        <p:sp>
          <p:nvSpPr>
            <p:cNvPr id="164885" name="Oval 95"/>
            <p:cNvSpPr>
              <a:spLocks noChangeArrowheads="1"/>
            </p:cNvSpPr>
            <p:nvPr/>
          </p:nvSpPr>
          <p:spPr bwMode="auto">
            <a:xfrm>
              <a:off x="2784" y="3072"/>
              <a:ext cx="240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886" name="Line 96"/>
            <p:cNvSpPr>
              <a:spLocks noChangeShapeType="1"/>
            </p:cNvSpPr>
            <p:nvPr/>
          </p:nvSpPr>
          <p:spPr bwMode="auto">
            <a:xfrm flipH="1">
              <a:off x="3024" y="2880"/>
              <a:ext cx="168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887" name="Rectangle 97"/>
            <p:cNvSpPr>
              <a:spLocks noChangeArrowheads="1"/>
            </p:cNvSpPr>
            <p:nvPr/>
          </p:nvSpPr>
          <p:spPr bwMode="auto">
            <a:xfrm>
              <a:off x="4704" y="2784"/>
              <a:ext cx="8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normalisation</a:t>
              </a:r>
            </a:p>
          </p:txBody>
        </p:sp>
      </p:grpSp>
      <p:grpSp>
        <p:nvGrpSpPr>
          <p:cNvPr id="207972" name="Group 100"/>
          <p:cNvGrpSpPr>
            <a:grpSpLocks/>
          </p:cNvGrpSpPr>
          <p:nvPr/>
        </p:nvGrpSpPr>
        <p:grpSpPr bwMode="auto">
          <a:xfrm>
            <a:off x="2743200" y="4800600"/>
            <a:ext cx="6096000" cy="1190625"/>
            <a:chOff x="1728" y="3024"/>
            <a:chExt cx="3840" cy="750"/>
          </a:xfrm>
        </p:grpSpPr>
        <p:sp>
          <p:nvSpPr>
            <p:cNvPr id="164882" name="Rectangle 76"/>
            <p:cNvSpPr>
              <a:spLocks noChangeArrowheads="1"/>
            </p:cNvSpPr>
            <p:nvPr/>
          </p:nvSpPr>
          <p:spPr bwMode="auto">
            <a:xfrm>
              <a:off x="1728" y="3408"/>
              <a:ext cx="384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Approximation valable tant que le vecteur d’onde k n’est pas proche d’une zone de Brillouin</a:t>
              </a:r>
            </a:p>
          </p:txBody>
        </p:sp>
        <p:sp>
          <p:nvSpPr>
            <p:cNvPr id="164883" name="Line 77"/>
            <p:cNvSpPr>
              <a:spLocks noChangeShapeType="1"/>
            </p:cNvSpPr>
            <p:nvPr/>
          </p:nvSpPr>
          <p:spPr bwMode="auto">
            <a:xfrm>
              <a:off x="4560" y="3408"/>
              <a:ext cx="14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884" name="Oval 99"/>
            <p:cNvSpPr>
              <a:spLocks noChangeArrowheads="1"/>
            </p:cNvSpPr>
            <p:nvPr/>
          </p:nvSpPr>
          <p:spPr bwMode="auto">
            <a:xfrm>
              <a:off x="3696" y="3024"/>
              <a:ext cx="1008" cy="3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7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7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07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97" grpId="0" build="p" autoUpdateAnimBg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8"/>
          <p:cNvSpPr txBox="1">
            <a:spLocks noChangeArrowheads="1"/>
          </p:cNvSpPr>
          <p:nvPr/>
        </p:nvSpPr>
        <p:spPr bwMode="auto">
          <a:xfrm>
            <a:off x="3582988" y="457200"/>
            <a:ext cx="4251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BANDES D’ENERGIE</a:t>
            </a:r>
          </a:p>
        </p:txBody>
      </p:sp>
      <p:pic>
        <p:nvPicPr>
          <p:cNvPr id="16589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892" name="Rectangle 11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5893" name="Group 13"/>
          <p:cNvGrpSpPr>
            <a:grpSpLocks/>
          </p:cNvGrpSpPr>
          <p:nvPr/>
        </p:nvGrpSpPr>
        <p:grpSpPr bwMode="auto">
          <a:xfrm>
            <a:off x="0" y="2133600"/>
            <a:ext cx="2438400" cy="2667000"/>
            <a:chOff x="0" y="1344"/>
            <a:chExt cx="1536" cy="1680"/>
          </a:xfrm>
        </p:grpSpPr>
        <p:sp>
          <p:nvSpPr>
            <p:cNvPr id="165934" name="Rectangle 14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ELECTRON DANS UN POTENTIEL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PERIODIQUE</a:t>
              </a:r>
            </a:p>
          </p:txBody>
        </p:sp>
        <p:sp>
          <p:nvSpPr>
            <p:cNvPr id="165935" name="Rectangle 1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APPARITION DE BANDES INTERDITES</a:t>
              </a:r>
            </a:p>
          </p:txBody>
        </p:sp>
        <p:sp>
          <p:nvSpPr>
            <p:cNvPr id="165936" name="Rectangl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2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SURFACE DE FERMI</a:t>
              </a:r>
            </a:p>
          </p:txBody>
        </p:sp>
        <p:sp>
          <p:nvSpPr>
            <p:cNvPr id="165937" name="Text Box 17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65938" name="Text Box 18"/>
            <p:cNvSpPr txBox="1">
              <a:spLocks noChangeArrowheads="1"/>
            </p:cNvSpPr>
            <p:nvPr/>
          </p:nvSpPr>
          <p:spPr bwMode="auto">
            <a:xfrm>
              <a:off x="0" y="2304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65939" name="Rectangle 19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44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CLASSIFICATION DES MATERIAUX</a:t>
              </a:r>
            </a:p>
          </p:txBody>
        </p:sp>
        <p:sp>
          <p:nvSpPr>
            <p:cNvPr id="165940" name="Rectangle 20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APPROXIMATION DE KRÖNIG-PENNEY</a:t>
              </a:r>
            </a:p>
          </p:txBody>
        </p:sp>
      </p:grpSp>
      <p:sp>
        <p:nvSpPr>
          <p:cNvPr id="165894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71800"/>
            <a:ext cx="26670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APPARITION DE BANDES INTERDITES</a:t>
            </a:r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202774" name="Rectangle 22"/>
          <p:cNvSpPr>
            <a:spLocks noChangeArrowheads="1"/>
          </p:cNvSpPr>
          <p:nvPr/>
        </p:nvSpPr>
        <p:spPr bwMode="auto">
          <a:xfrm>
            <a:off x="2819400" y="1524000"/>
            <a:ext cx="5635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Lorsque le vecteur d’onde est proche d’une zone de Brillouin</a:t>
            </a:r>
          </a:p>
        </p:txBody>
      </p:sp>
      <p:grpSp>
        <p:nvGrpSpPr>
          <p:cNvPr id="202781" name="Group 29"/>
          <p:cNvGrpSpPr>
            <a:grpSpLocks/>
          </p:cNvGrpSpPr>
          <p:nvPr/>
        </p:nvGrpSpPr>
        <p:grpSpPr bwMode="auto">
          <a:xfrm>
            <a:off x="3352800" y="1828800"/>
            <a:ext cx="4878388" cy="336550"/>
            <a:chOff x="2112" y="1296"/>
            <a:chExt cx="3073" cy="212"/>
          </a:xfrm>
        </p:grpSpPr>
        <p:sp>
          <p:nvSpPr>
            <p:cNvPr id="165928" name="Rectangle 21"/>
            <p:cNvSpPr>
              <a:spLocks noChangeArrowheads="1"/>
            </p:cNvSpPr>
            <p:nvPr/>
          </p:nvSpPr>
          <p:spPr bwMode="auto">
            <a:xfrm>
              <a:off x="2112" y="1296"/>
              <a:ext cx="30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 k = k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</a:rPr>
                <a:t>0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 (1 + </a:t>
              </a:r>
              <a:r>
                <a:rPr lang="fr-FR" sz="1600">
                  <a:solidFill>
                    <a:srgbClr val="FFFFFF"/>
                  </a:solidFill>
                  <a:latin typeface="Symbol" pitchFamily="18" charset="2"/>
                </a:rPr>
                <a:t>e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)   avec   |</a:t>
              </a:r>
              <a:r>
                <a:rPr lang="fr-FR" sz="1600">
                  <a:solidFill>
                    <a:srgbClr val="FFFFFF"/>
                  </a:solidFill>
                  <a:latin typeface="Symbol" pitchFamily="18" charset="2"/>
                </a:rPr>
                <a:t>e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| &lt;&lt; 1   et   k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</a:rPr>
                <a:t>0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.(G/2) = ||G/2||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65929" name="Line 24"/>
            <p:cNvSpPr>
              <a:spLocks noChangeShapeType="1"/>
            </p:cNvSpPr>
            <p:nvPr/>
          </p:nvSpPr>
          <p:spPr bwMode="auto">
            <a:xfrm>
              <a:off x="4800" y="129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5930" name="Line 25"/>
            <p:cNvSpPr>
              <a:spLocks noChangeShapeType="1"/>
            </p:cNvSpPr>
            <p:nvPr/>
          </p:nvSpPr>
          <p:spPr bwMode="auto">
            <a:xfrm>
              <a:off x="4368" y="129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5931" name="Line 26"/>
            <p:cNvSpPr>
              <a:spLocks noChangeShapeType="1"/>
            </p:cNvSpPr>
            <p:nvPr/>
          </p:nvSpPr>
          <p:spPr bwMode="auto">
            <a:xfrm>
              <a:off x="4128" y="129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5932" name="Line 27"/>
            <p:cNvSpPr>
              <a:spLocks noChangeShapeType="1"/>
            </p:cNvSpPr>
            <p:nvPr/>
          </p:nvSpPr>
          <p:spPr bwMode="auto">
            <a:xfrm>
              <a:off x="2448" y="129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5933" name="Line 28"/>
            <p:cNvSpPr>
              <a:spLocks noChangeShapeType="1"/>
            </p:cNvSpPr>
            <p:nvPr/>
          </p:nvSpPr>
          <p:spPr bwMode="auto">
            <a:xfrm>
              <a:off x="2208" y="129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2782" name="Rectangle 30"/>
          <p:cNvSpPr>
            <a:spLocks noChangeArrowheads="1"/>
          </p:cNvSpPr>
          <p:nvPr/>
        </p:nvSpPr>
        <p:spPr bwMode="auto">
          <a:xfrm>
            <a:off x="2743200" y="2133600"/>
            <a:ext cx="591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Dans la fonction d’onde, les termes prépondérants sont u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0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et u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G</a:t>
            </a:r>
          </a:p>
        </p:txBody>
      </p:sp>
      <p:grpSp>
        <p:nvGrpSpPr>
          <p:cNvPr id="202797" name="Group 45"/>
          <p:cNvGrpSpPr>
            <a:grpSpLocks/>
          </p:cNvGrpSpPr>
          <p:nvPr/>
        </p:nvGrpSpPr>
        <p:grpSpPr bwMode="auto">
          <a:xfrm>
            <a:off x="3505200" y="2438400"/>
            <a:ext cx="4700588" cy="336550"/>
            <a:chOff x="1920" y="2256"/>
            <a:chExt cx="2961" cy="212"/>
          </a:xfrm>
        </p:grpSpPr>
        <p:sp>
          <p:nvSpPr>
            <p:cNvPr id="165921" name="Text Box 32"/>
            <p:cNvSpPr txBox="1">
              <a:spLocks noChangeArrowheads="1"/>
            </p:cNvSpPr>
            <p:nvPr/>
          </p:nvSpPr>
          <p:spPr bwMode="auto">
            <a:xfrm>
              <a:off x="1920" y="2256"/>
              <a:ext cx="296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6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(r) = u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</a:rPr>
                <a:t>0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 exp( i (1+</a:t>
              </a:r>
              <a:r>
                <a:rPr lang="fr-FR" sz="1600">
                  <a:solidFill>
                    <a:srgbClr val="FFFFFF"/>
                  </a:solidFill>
                  <a:latin typeface="Symbol" pitchFamily="18" charset="2"/>
                </a:rPr>
                <a:t>e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)k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</a:rPr>
                <a:t>0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.r) + u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</a:rPr>
                <a:t>G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 exp( i ((1+</a:t>
              </a:r>
              <a:r>
                <a:rPr lang="fr-FR" sz="1600">
                  <a:solidFill>
                    <a:srgbClr val="FFFFFF"/>
                  </a:solidFill>
                  <a:latin typeface="Symbol" pitchFamily="18" charset="2"/>
                </a:rPr>
                <a:t>e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)k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</a:rPr>
                <a:t>0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-G).r)</a:t>
              </a:r>
            </a:p>
          </p:txBody>
        </p:sp>
        <p:sp>
          <p:nvSpPr>
            <p:cNvPr id="165922" name="Line 34"/>
            <p:cNvSpPr>
              <a:spLocks noChangeShapeType="1"/>
            </p:cNvSpPr>
            <p:nvPr/>
          </p:nvSpPr>
          <p:spPr bwMode="auto">
            <a:xfrm>
              <a:off x="2112" y="2256"/>
              <a:ext cx="130" cy="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5923" name="Line 40"/>
            <p:cNvSpPr>
              <a:spLocks noChangeShapeType="1"/>
            </p:cNvSpPr>
            <p:nvPr/>
          </p:nvSpPr>
          <p:spPr bwMode="auto">
            <a:xfrm>
              <a:off x="3120" y="2256"/>
              <a:ext cx="130" cy="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5924" name="Line 41"/>
            <p:cNvSpPr>
              <a:spLocks noChangeShapeType="1"/>
            </p:cNvSpPr>
            <p:nvPr/>
          </p:nvSpPr>
          <p:spPr bwMode="auto">
            <a:xfrm>
              <a:off x="3264" y="2256"/>
              <a:ext cx="130" cy="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5925" name="Line 42"/>
            <p:cNvSpPr>
              <a:spLocks noChangeShapeType="1"/>
            </p:cNvSpPr>
            <p:nvPr/>
          </p:nvSpPr>
          <p:spPr bwMode="auto">
            <a:xfrm>
              <a:off x="4368" y="2256"/>
              <a:ext cx="130" cy="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5926" name="Line 43"/>
            <p:cNvSpPr>
              <a:spLocks noChangeShapeType="1"/>
            </p:cNvSpPr>
            <p:nvPr/>
          </p:nvSpPr>
          <p:spPr bwMode="auto">
            <a:xfrm>
              <a:off x="4512" y="2256"/>
              <a:ext cx="130" cy="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5927" name="Line 44"/>
            <p:cNvSpPr>
              <a:spLocks noChangeShapeType="1"/>
            </p:cNvSpPr>
            <p:nvPr/>
          </p:nvSpPr>
          <p:spPr bwMode="auto">
            <a:xfrm>
              <a:off x="4704" y="2256"/>
              <a:ext cx="130" cy="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2798" name="Rectangle 46"/>
          <p:cNvSpPr>
            <a:spLocks noChangeArrowheads="1"/>
          </p:cNvSpPr>
          <p:nvPr/>
        </p:nvSpPr>
        <p:spPr bwMode="auto">
          <a:xfrm>
            <a:off x="2743200" y="2743200"/>
            <a:ext cx="4224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Incorporation dans l’équation de Schrödinger</a:t>
            </a:r>
          </a:p>
        </p:txBody>
      </p:sp>
      <p:sp>
        <p:nvSpPr>
          <p:cNvPr id="202799" name="Rectangle 47"/>
          <p:cNvSpPr>
            <a:spLocks noChangeArrowheads="1"/>
          </p:cNvSpPr>
          <p:nvPr/>
        </p:nvSpPr>
        <p:spPr bwMode="auto">
          <a:xfrm>
            <a:off x="3124200" y="3048000"/>
            <a:ext cx="5581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</a:rPr>
              <a:t>E = 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</a:rPr>
              <a:t>0</a:t>
            </a:r>
            <a:r>
              <a:rPr lang="fr-FR" sz="1600" i="1">
                <a:solidFill>
                  <a:srgbClr val="FFFFFF"/>
                </a:solidFill>
                <a:latin typeface="Arial" charset="0"/>
              </a:rPr>
              <a:t> </a:t>
            </a:r>
            <a:r>
              <a:rPr lang="fr-FR" sz="1600" i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 |V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G</a:t>
            </a:r>
            <a:r>
              <a:rPr lang="fr-FR" sz="1600" i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| + ½(4E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fr-FR" sz="1600" i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-</a:t>
            </a:r>
            <a:r>
              <a:rPr lang="fr-FR" sz="160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x</a:t>
            </a:r>
            <a:r>
              <a:rPr lang="fr-FR" sz="1600" i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)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e</a:t>
            </a:r>
            <a:r>
              <a:rPr lang="fr-FR" sz="1600" i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 + (E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fr-FR" sz="1600" i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   </a:t>
            </a:r>
            <a:r>
              <a:rPr lang="fr-FR" sz="160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x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/8|V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G</a:t>
            </a:r>
            <a:r>
              <a:rPr lang="fr-FR" sz="1600" i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|)</a:t>
            </a:r>
            <a:r>
              <a:rPr lang="fr-FR" sz="160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e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 si </a:t>
            </a:r>
            <a:r>
              <a:rPr lang="fr-FR" sz="160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e</a:t>
            </a:r>
            <a:r>
              <a:rPr lang="fr-FR" sz="1600" i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0 ou </a:t>
            </a:r>
            <a:r>
              <a:rPr lang="fr-FR" sz="160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e</a:t>
            </a:r>
            <a:r>
              <a:rPr lang="fr-FR" sz="1600" i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0</a:t>
            </a:r>
          </a:p>
        </p:txBody>
      </p:sp>
      <p:pic>
        <p:nvPicPr>
          <p:cNvPr id="202800" name="Picture 48" descr="band-energi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4653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2806" name="Group 54"/>
          <p:cNvGrpSpPr>
            <a:grpSpLocks/>
          </p:cNvGrpSpPr>
          <p:nvPr/>
        </p:nvGrpSpPr>
        <p:grpSpPr bwMode="auto">
          <a:xfrm>
            <a:off x="2667000" y="4648200"/>
            <a:ext cx="4716463" cy="336550"/>
            <a:chOff x="1680" y="2928"/>
            <a:chExt cx="2971" cy="212"/>
          </a:xfrm>
        </p:grpSpPr>
        <p:sp>
          <p:nvSpPr>
            <p:cNvPr id="165916" name="Line 49"/>
            <p:cNvSpPr>
              <a:spLocks noChangeShapeType="1"/>
            </p:cNvSpPr>
            <p:nvPr/>
          </p:nvSpPr>
          <p:spPr bwMode="auto">
            <a:xfrm flipH="1">
              <a:off x="2811" y="3054"/>
              <a:ext cx="18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65917" name="Group 53"/>
            <p:cNvGrpSpPr>
              <a:grpSpLocks/>
            </p:cNvGrpSpPr>
            <p:nvPr/>
          </p:nvGrpSpPr>
          <p:grpSpPr bwMode="auto">
            <a:xfrm>
              <a:off x="1680" y="2928"/>
              <a:ext cx="1115" cy="212"/>
              <a:chOff x="1872" y="2832"/>
              <a:chExt cx="1115" cy="212"/>
            </a:xfrm>
          </p:grpSpPr>
          <p:sp>
            <p:nvSpPr>
              <p:cNvPr id="165918" name="Rectangle 50"/>
              <p:cNvSpPr>
                <a:spLocks noChangeArrowheads="1"/>
              </p:cNvSpPr>
              <p:nvPr/>
            </p:nvSpPr>
            <p:spPr bwMode="auto">
              <a:xfrm>
                <a:off x="1872" y="2832"/>
                <a:ext cx="111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sz="1600" i="1">
                    <a:solidFill>
                      <a:srgbClr val="FF0000"/>
                    </a:solidFill>
                    <a:latin typeface="Arial" charset="0"/>
                  </a:rPr>
                  <a:t>E</a:t>
                </a:r>
                <a:r>
                  <a:rPr lang="fr-FR" sz="1600" i="1" baseline="-25000">
                    <a:solidFill>
                      <a:srgbClr val="FF0000"/>
                    </a:solidFill>
                    <a:latin typeface="Arial" charset="0"/>
                  </a:rPr>
                  <a:t>0</a:t>
                </a:r>
                <a:r>
                  <a:rPr lang="fr-FR" sz="1600" i="1">
                    <a:solidFill>
                      <a:srgbClr val="FF0000"/>
                    </a:solidFill>
                    <a:latin typeface="Arial" charset="0"/>
                  </a:rPr>
                  <a:t> = (</a:t>
                </a:r>
                <a:r>
                  <a:rPr lang="fr-FR" sz="1600" i="1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ħ</a:t>
                </a:r>
                <a:r>
                  <a:rPr lang="fr-FR" sz="1600" i="1" baseline="300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  <a:r>
                  <a:rPr lang="fr-FR" sz="1600" i="1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/2m) k</a:t>
                </a:r>
                <a:r>
                  <a:rPr lang="fr-FR" sz="1600" i="1" baseline="-250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0</a:t>
                </a:r>
                <a:r>
                  <a:rPr lang="fr-FR" sz="1600" i="1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.k</a:t>
                </a:r>
                <a:r>
                  <a:rPr lang="fr-FR" sz="1600" i="1" baseline="-250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0</a:t>
                </a:r>
                <a:endParaRPr lang="fr-FR" sz="1600" i="1" baseline="-250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65919" name="Line 51"/>
              <p:cNvSpPr>
                <a:spLocks noChangeShapeType="1"/>
              </p:cNvSpPr>
              <p:nvPr/>
            </p:nvSpPr>
            <p:spPr bwMode="auto">
              <a:xfrm>
                <a:off x="2832" y="2832"/>
                <a:ext cx="13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920" name="Line 52"/>
              <p:cNvSpPr>
                <a:spLocks noChangeShapeType="1"/>
              </p:cNvSpPr>
              <p:nvPr/>
            </p:nvSpPr>
            <p:spPr bwMode="auto">
              <a:xfrm>
                <a:off x="2640" y="2832"/>
                <a:ext cx="13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202812" name="Group 60"/>
          <p:cNvGrpSpPr>
            <a:grpSpLocks/>
          </p:cNvGrpSpPr>
          <p:nvPr/>
        </p:nvGrpSpPr>
        <p:grpSpPr bwMode="auto">
          <a:xfrm>
            <a:off x="5486400" y="4648200"/>
            <a:ext cx="3432175" cy="417513"/>
            <a:chOff x="3456" y="2928"/>
            <a:chExt cx="2162" cy="263"/>
          </a:xfrm>
        </p:grpSpPr>
        <p:sp>
          <p:nvSpPr>
            <p:cNvPr id="165914" name="Rectangle 58" descr="noir)"/>
            <p:cNvSpPr>
              <a:spLocks noChangeArrowheads="1"/>
            </p:cNvSpPr>
            <p:nvPr/>
          </p:nvSpPr>
          <p:spPr bwMode="auto">
            <a:xfrm>
              <a:off x="3456" y="2928"/>
              <a:ext cx="1198" cy="263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5915" name="Rectangle 59"/>
            <p:cNvSpPr>
              <a:spLocks noChangeArrowheads="1"/>
            </p:cNvSpPr>
            <p:nvPr/>
          </p:nvSpPr>
          <p:spPr bwMode="auto">
            <a:xfrm>
              <a:off x="4656" y="2928"/>
              <a:ext cx="9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bande interdite</a:t>
              </a:r>
            </a:p>
          </p:txBody>
        </p:sp>
      </p:grpSp>
      <p:grpSp>
        <p:nvGrpSpPr>
          <p:cNvPr id="202826" name="Group 74"/>
          <p:cNvGrpSpPr>
            <a:grpSpLocks/>
          </p:cNvGrpSpPr>
          <p:nvPr/>
        </p:nvGrpSpPr>
        <p:grpSpPr bwMode="auto">
          <a:xfrm>
            <a:off x="5486400" y="3505200"/>
            <a:ext cx="3505200" cy="2146300"/>
            <a:chOff x="3456" y="2208"/>
            <a:chExt cx="2208" cy="1352"/>
          </a:xfrm>
        </p:grpSpPr>
        <p:grpSp>
          <p:nvGrpSpPr>
            <p:cNvPr id="165905" name="Group 72"/>
            <p:cNvGrpSpPr>
              <a:grpSpLocks/>
            </p:cNvGrpSpPr>
            <p:nvPr/>
          </p:nvGrpSpPr>
          <p:grpSpPr bwMode="auto">
            <a:xfrm>
              <a:off x="4155" y="2208"/>
              <a:ext cx="1509" cy="404"/>
              <a:chOff x="4155" y="2208"/>
              <a:chExt cx="1509" cy="404"/>
            </a:xfrm>
          </p:grpSpPr>
          <p:grpSp>
            <p:nvGrpSpPr>
              <p:cNvPr id="165907" name="Group 57"/>
              <p:cNvGrpSpPr>
                <a:grpSpLocks/>
              </p:cNvGrpSpPr>
              <p:nvPr/>
            </p:nvGrpSpPr>
            <p:grpSpPr bwMode="auto">
              <a:xfrm>
                <a:off x="4155" y="2208"/>
                <a:ext cx="1504" cy="384"/>
                <a:chOff x="4128" y="2208"/>
                <a:chExt cx="1504" cy="384"/>
              </a:xfrm>
            </p:grpSpPr>
            <p:sp>
              <p:nvSpPr>
                <p:cNvPr id="165912" name="Rectangle 55"/>
                <p:cNvSpPr>
                  <a:spLocks noChangeArrowheads="1"/>
                </p:cNvSpPr>
                <p:nvPr/>
              </p:nvSpPr>
              <p:spPr bwMode="auto">
                <a:xfrm>
                  <a:off x="4656" y="2208"/>
                  <a:ext cx="976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sz="1600" i="1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électrons libres</a:t>
                  </a:r>
                </a:p>
              </p:txBody>
            </p:sp>
            <p:sp>
              <p:nvSpPr>
                <p:cNvPr id="165913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4128" y="2352"/>
                  <a:ext cx="576" cy="24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65908" name="Group 68"/>
              <p:cNvGrpSpPr>
                <a:grpSpLocks/>
              </p:cNvGrpSpPr>
              <p:nvPr/>
            </p:nvGrpSpPr>
            <p:grpSpPr bwMode="auto">
              <a:xfrm>
                <a:off x="4656" y="2400"/>
                <a:ext cx="1008" cy="212"/>
                <a:chOff x="1680" y="3936"/>
                <a:chExt cx="1008" cy="212"/>
              </a:xfrm>
            </p:grpSpPr>
            <p:sp>
              <p:nvSpPr>
                <p:cNvPr id="165909" name="Rectangle 64"/>
                <p:cNvSpPr>
                  <a:spLocks noChangeArrowheads="1"/>
                </p:cNvSpPr>
                <p:nvPr/>
              </p:nvSpPr>
              <p:spPr bwMode="auto">
                <a:xfrm>
                  <a:off x="1680" y="3936"/>
                  <a:ext cx="100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fr-FR" sz="1600" i="1">
                      <a:solidFill>
                        <a:srgbClr val="FF0000"/>
                      </a:solidFill>
                      <a:latin typeface="Arial" charset="0"/>
                    </a:rPr>
                    <a:t>E = (</a:t>
                  </a:r>
                  <a:r>
                    <a:rPr lang="fr-FR" sz="1600" i="1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ħ</a:t>
                  </a:r>
                  <a:r>
                    <a:rPr lang="fr-FR" sz="1600" i="1" baseline="3000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2</a:t>
                  </a:r>
                  <a:r>
                    <a:rPr lang="fr-FR" sz="1600" i="1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/2m) k.k</a:t>
                  </a:r>
                  <a:endParaRPr lang="fr-FR" sz="1600" i="1" baseline="-25000">
                    <a:solidFill>
                      <a:srgbClr val="FF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65910" name="Line 65"/>
                <p:cNvSpPr>
                  <a:spLocks noChangeShapeType="1"/>
                </p:cNvSpPr>
                <p:nvPr/>
              </p:nvSpPr>
              <p:spPr bwMode="auto">
                <a:xfrm>
                  <a:off x="2544" y="3936"/>
                  <a:ext cx="137" cy="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5911" name="Line 66"/>
                <p:cNvSpPr>
                  <a:spLocks noChangeShapeType="1"/>
                </p:cNvSpPr>
                <p:nvPr/>
              </p:nvSpPr>
              <p:spPr bwMode="auto">
                <a:xfrm>
                  <a:off x="2400" y="3936"/>
                  <a:ext cx="137" cy="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165906" name="Freeform 73"/>
            <p:cNvSpPr>
              <a:spLocks/>
            </p:cNvSpPr>
            <p:nvPr/>
          </p:nvSpPr>
          <p:spPr bwMode="auto">
            <a:xfrm>
              <a:off x="3456" y="2352"/>
              <a:ext cx="720" cy="1208"/>
            </a:xfrm>
            <a:custGeom>
              <a:avLst/>
              <a:gdLst>
                <a:gd name="T0" fmla="*/ 0 w 720"/>
                <a:gd name="T1" fmla="*/ 1200 h 1208"/>
                <a:gd name="T2" fmla="*/ 288 w 720"/>
                <a:gd name="T3" fmla="*/ 1152 h 1208"/>
                <a:gd name="T4" fmla="*/ 480 w 720"/>
                <a:gd name="T5" fmla="*/ 864 h 1208"/>
                <a:gd name="T6" fmla="*/ 672 w 720"/>
                <a:gd name="T7" fmla="*/ 336 h 1208"/>
                <a:gd name="T8" fmla="*/ 720 w 720"/>
                <a:gd name="T9" fmla="*/ 0 h 1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0" h="1208">
                  <a:moveTo>
                    <a:pt x="0" y="1200"/>
                  </a:moveTo>
                  <a:cubicBezTo>
                    <a:pt x="104" y="1204"/>
                    <a:pt x="208" y="1208"/>
                    <a:pt x="288" y="1152"/>
                  </a:cubicBezTo>
                  <a:cubicBezTo>
                    <a:pt x="368" y="1096"/>
                    <a:pt x="416" y="1000"/>
                    <a:pt x="480" y="864"/>
                  </a:cubicBezTo>
                  <a:cubicBezTo>
                    <a:pt x="544" y="728"/>
                    <a:pt x="632" y="480"/>
                    <a:pt x="672" y="336"/>
                  </a:cubicBezTo>
                  <a:cubicBezTo>
                    <a:pt x="712" y="192"/>
                    <a:pt x="712" y="56"/>
                    <a:pt x="720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4" grpId="0" autoUpdateAnimBg="0"/>
      <p:bldP spid="202782" grpId="0" autoUpdateAnimBg="0"/>
      <p:bldP spid="202798" grpId="0" autoUpdateAnimBg="0"/>
      <p:bldP spid="202799" grpId="0" autoUpdateAnimBg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8"/>
          <p:cNvSpPr txBox="1">
            <a:spLocks noChangeArrowheads="1"/>
          </p:cNvSpPr>
          <p:nvPr/>
        </p:nvSpPr>
        <p:spPr bwMode="auto">
          <a:xfrm>
            <a:off x="3582988" y="457200"/>
            <a:ext cx="4251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BANDES D’ENERGIE</a:t>
            </a:r>
          </a:p>
        </p:txBody>
      </p:sp>
      <p:pic>
        <p:nvPicPr>
          <p:cNvPr id="16691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16" name="Rectangle 11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6917" name="Group 13"/>
          <p:cNvGrpSpPr>
            <a:grpSpLocks/>
          </p:cNvGrpSpPr>
          <p:nvPr/>
        </p:nvGrpSpPr>
        <p:grpSpPr bwMode="auto">
          <a:xfrm>
            <a:off x="0" y="2133600"/>
            <a:ext cx="2438400" cy="2667000"/>
            <a:chOff x="0" y="1344"/>
            <a:chExt cx="1536" cy="1680"/>
          </a:xfrm>
        </p:grpSpPr>
        <p:sp>
          <p:nvSpPr>
            <p:cNvPr id="166932" name="Rectangle 14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ELECTRON DANS UN POTENTIEL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PERIODIQUE</a:t>
              </a:r>
            </a:p>
          </p:txBody>
        </p:sp>
        <p:sp>
          <p:nvSpPr>
            <p:cNvPr id="166933" name="Rectangle 1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APPARITION DE BANDES INTERDITES</a:t>
              </a:r>
            </a:p>
          </p:txBody>
        </p:sp>
        <p:sp>
          <p:nvSpPr>
            <p:cNvPr id="166934" name="Rectangl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2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SURFACE DE FERMI</a:t>
              </a:r>
            </a:p>
          </p:txBody>
        </p:sp>
        <p:sp>
          <p:nvSpPr>
            <p:cNvPr id="166935" name="Text Box 17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66936" name="Text Box 18"/>
            <p:cNvSpPr txBox="1">
              <a:spLocks noChangeArrowheads="1"/>
            </p:cNvSpPr>
            <p:nvPr/>
          </p:nvSpPr>
          <p:spPr bwMode="auto">
            <a:xfrm>
              <a:off x="0" y="2304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66937" name="Rectangle 19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44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CLASSIFICATION DES MATERIAUX</a:t>
              </a:r>
            </a:p>
          </p:txBody>
        </p:sp>
        <p:sp>
          <p:nvSpPr>
            <p:cNvPr id="166938" name="Rectangle 20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APPROXIMATION DE KRÖNIG-PENNEY</a:t>
              </a:r>
            </a:p>
          </p:txBody>
        </p:sp>
      </p:grpSp>
      <p:sp>
        <p:nvSpPr>
          <p:cNvPr id="166918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276600"/>
            <a:ext cx="25908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APPROXIMATION DE KRÖNIG-PENNEY</a:t>
            </a:r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203797" name="Rectangle 21"/>
          <p:cNvSpPr>
            <a:spLocks noChangeArrowheads="1"/>
          </p:cNvSpPr>
          <p:nvPr/>
        </p:nvSpPr>
        <p:spPr bwMode="auto">
          <a:xfrm>
            <a:off x="4876800" y="1600200"/>
            <a:ext cx="136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</a:rPr>
              <a:t>Approche 1D</a:t>
            </a:r>
          </a:p>
        </p:txBody>
      </p:sp>
      <p:sp>
        <p:nvSpPr>
          <p:cNvPr id="203798" name="Rectangle 22"/>
          <p:cNvSpPr>
            <a:spLocks noChangeArrowheads="1"/>
          </p:cNvSpPr>
          <p:nvPr/>
        </p:nvSpPr>
        <p:spPr bwMode="auto">
          <a:xfrm>
            <a:off x="4038600" y="1905000"/>
            <a:ext cx="3230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- (ħ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/2m)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y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’’(x) + V(x)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y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(x) = E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y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(x)</a:t>
            </a:r>
          </a:p>
        </p:txBody>
      </p:sp>
      <p:pic>
        <p:nvPicPr>
          <p:cNvPr id="203799" name="Picture 23" descr="band-kp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379412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3807" name="Group 31"/>
          <p:cNvGrpSpPr>
            <a:grpSpLocks/>
          </p:cNvGrpSpPr>
          <p:nvPr/>
        </p:nvGrpSpPr>
        <p:grpSpPr bwMode="auto">
          <a:xfrm>
            <a:off x="5083175" y="3649663"/>
            <a:ext cx="3873500" cy="869950"/>
            <a:chOff x="3264" y="2304"/>
            <a:chExt cx="2418" cy="548"/>
          </a:xfrm>
        </p:grpSpPr>
        <p:sp>
          <p:nvSpPr>
            <p:cNvPr id="166930" name="Line 24"/>
            <p:cNvSpPr>
              <a:spLocks noChangeShapeType="1"/>
            </p:cNvSpPr>
            <p:nvPr/>
          </p:nvSpPr>
          <p:spPr bwMode="auto">
            <a:xfrm flipV="1">
              <a:off x="3600" y="2304"/>
              <a:ext cx="96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6931" name="Rectangle 25"/>
            <p:cNvSpPr>
              <a:spLocks noChangeArrowheads="1"/>
            </p:cNvSpPr>
            <p:nvPr/>
          </p:nvSpPr>
          <p:spPr bwMode="auto">
            <a:xfrm>
              <a:off x="3264" y="2640"/>
              <a:ext cx="24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0000"/>
                  </a:solidFill>
                  <a:latin typeface="Symbol" pitchFamily="18" charset="2"/>
                  <a:cs typeface="Arial" charset="0"/>
                </a:rPr>
                <a:t>y</a:t>
              </a:r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(x) = A e</a:t>
              </a:r>
              <a:r>
                <a:rPr lang="fr-FR" sz="1600" i="1" baseline="30000">
                  <a:solidFill>
                    <a:srgbClr val="FF0000"/>
                  </a:solidFill>
                  <a:latin typeface="Arial" charset="0"/>
                  <a:cs typeface="Arial" charset="0"/>
                </a:rPr>
                <a:t>iKx</a:t>
              </a:r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 + B e</a:t>
              </a:r>
              <a:r>
                <a:rPr lang="fr-FR" sz="1600" i="1" baseline="30000">
                  <a:solidFill>
                    <a:srgbClr val="FF0000"/>
                  </a:solidFill>
                  <a:latin typeface="Arial" charset="0"/>
                  <a:cs typeface="Arial" charset="0"/>
                </a:rPr>
                <a:t>-iKx</a:t>
              </a:r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   et   K = (2mE)</a:t>
              </a:r>
              <a:r>
                <a:rPr lang="fr-FR" sz="1600" i="1" baseline="30000">
                  <a:solidFill>
                    <a:srgbClr val="FF0000"/>
                  </a:solidFill>
                  <a:latin typeface="Arial" charset="0"/>
                  <a:cs typeface="Arial" charset="0"/>
                </a:rPr>
                <a:t>1/2</a:t>
              </a:r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/ħ</a:t>
              </a:r>
              <a:endParaRPr lang="fr-FR" sz="1600" i="1" baseline="300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03810" name="Group 34"/>
          <p:cNvGrpSpPr>
            <a:grpSpLocks/>
          </p:cNvGrpSpPr>
          <p:nvPr/>
        </p:nvGrpSpPr>
        <p:grpSpPr bwMode="auto">
          <a:xfrm>
            <a:off x="5472113" y="2903538"/>
            <a:ext cx="528637" cy="906462"/>
            <a:chOff x="3447" y="1829"/>
            <a:chExt cx="333" cy="571"/>
          </a:xfrm>
        </p:grpSpPr>
        <p:sp>
          <p:nvSpPr>
            <p:cNvPr id="166928" name="Line 28"/>
            <p:cNvSpPr>
              <a:spLocks noChangeShapeType="1"/>
            </p:cNvSpPr>
            <p:nvPr/>
          </p:nvSpPr>
          <p:spPr bwMode="auto">
            <a:xfrm>
              <a:off x="3447" y="1829"/>
              <a:ext cx="9" cy="57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6929" name="Line 29"/>
            <p:cNvSpPr>
              <a:spLocks noChangeShapeType="1"/>
            </p:cNvSpPr>
            <p:nvPr/>
          </p:nvSpPr>
          <p:spPr bwMode="auto">
            <a:xfrm>
              <a:off x="3780" y="1837"/>
              <a:ext cx="0" cy="5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03808" name="Group 32"/>
          <p:cNvGrpSpPr>
            <a:grpSpLocks/>
          </p:cNvGrpSpPr>
          <p:nvPr/>
        </p:nvGrpSpPr>
        <p:grpSpPr bwMode="auto">
          <a:xfrm>
            <a:off x="4605338" y="3614738"/>
            <a:ext cx="4343400" cy="1174750"/>
            <a:chOff x="2928" y="2352"/>
            <a:chExt cx="2600" cy="740"/>
          </a:xfrm>
        </p:grpSpPr>
        <p:sp>
          <p:nvSpPr>
            <p:cNvPr id="166926" name="Line 27"/>
            <p:cNvSpPr>
              <a:spLocks noChangeShapeType="1"/>
            </p:cNvSpPr>
            <p:nvPr/>
          </p:nvSpPr>
          <p:spPr bwMode="auto">
            <a:xfrm flipV="1">
              <a:off x="3168" y="2352"/>
              <a:ext cx="336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6927" name="Rectangle 30"/>
            <p:cNvSpPr>
              <a:spLocks noChangeArrowheads="1"/>
            </p:cNvSpPr>
            <p:nvPr/>
          </p:nvSpPr>
          <p:spPr bwMode="auto">
            <a:xfrm>
              <a:off x="2928" y="2880"/>
              <a:ext cx="26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600" i="1">
                  <a:solidFill>
                    <a:srgbClr val="FF0000"/>
                  </a:solidFill>
                  <a:latin typeface="Symbol" pitchFamily="18" charset="2"/>
                  <a:cs typeface="Arial" charset="0"/>
                </a:rPr>
                <a:t>y</a:t>
              </a:r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(x) = C e</a:t>
              </a:r>
              <a:r>
                <a:rPr lang="fr-FR" sz="1600" i="1" baseline="30000">
                  <a:solidFill>
                    <a:srgbClr val="FF0000"/>
                  </a:solidFill>
                  <a:latin typeface="Arial" charset="0"/>
                  <a:cs typeface="Arial" charset="0"/>
                </a:rPr>
                <a:t>Qx</a:t>
              </a:r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 + D e</a:t>
              </a:r>
              <a:r>
                <a:rPr lang="fr-FR" sz="1600" i="1" baseline="30000">
                  <a:solidFill>
                    <a:srgbClr val="FF0000"/>
                  </a:solidFill>
                  <a:latin typeface="Arial" charset="0"/>
                  <a:cs typeface="Arial" charset="0"/>
                </a:rPr>
                <a:t>-Qx</a:t>
              </a:r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   et   Q = (2m(V</a:t>
              </a:r>
              <a:r>
                <a:rPr lang="fr-FR" sz="1600" i="1" baseline="-25000">
                  <a:solidFill>
                    <a:srgbClr val="FF0000"/>
                  </a:solidFill>
                  <a:latin typeface="Arial" charset="0"/>
                  <a:cs typeface="Arial" charset="0"/>
                </a:rPr>
                <a:t>0</a:t>
              </a:r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-E))</a:t>
              </a:r>
              <a:r>
                <a:rPr lang="fr-FR" sz="1600" i="1" baseline="30000">
                  <a:solidFill>
                    <a:srgbClr val="FF0000"/>
                  </a:solidFill>
                  <a:latin typeface="Arial" charset="0"/>
                  <a:cs typeface="Arial" charset="0"/>
                </a:rPr>
                <a:t>1/2</a:t>
              </a:r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/ħ</a:t>
              </a:r>
              <a:endParaRPr lang="fr-FR" sz="1600" i="1" baseline="300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03809" name="Rectangle 33"/>
          <p:cNvSpPr>
            <a:spLocks noChangeArrowheads="1"/>
          </p:cNvSpPr>
          <p:nvPr/>
        </p:nvSpPr>
        <p:spPr bwMode="auto">
          <a:xfrm>
            <a:off x="3733800" y="4953000"/>
            <a:ext cx="3338513" cy="10795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la fonction d’onde doit :</a:t>
            </a:r>
          </a:p>
          <a:p>
            <a:pPr>
              <a:buFontTx/>
              <a:buChar char="-"/>
            </a:pP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Être continue en x=0</a:t>
            </a:r>
          </a:p>
          <a:p>
            <a:pPr>
              <a:buFontTx/>
              <a:buChar char="-"/>
            </a:pP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Avoir une dérivée continue en x=0</a:t>
            </a:r>
          </a:p>
          <a:p>
            <a:pPr>
              <a:buFontTx/>
              <a:buChar char="-"/>
            </a:pP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Respecter le théorème de Bloch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38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3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3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3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38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97" grpId="0" autoUpdateAnimBg="0"/>
      <p:bldP spid="203798" grpId="0" autoUpdateAnimBg="0"/>
      <p:bldP spid="203809" grpId="0" build="p" animBg="1" autoUpdateAnimBg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3582988" y="457200"/>
            <a:ext cx="4251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BANDES D’ENERGIE</a:t>
            </a:r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7941" name="Group 5"/>
          <p:cNvGrpSpPr>
            <a:grpSpLocks/>
          </p:cNvGrpSpPr>
          <p:nvPr/>
        </p:nvGrpSpPr>
        <p:grpSpPr bwMode="auto">
          <a:xfrm>
            <a:off x="0" y="2133600"/>
            <a:ext cx="2438400" cy="2667000"/>
            <a:chOff x="0" y="1344"/>
            <a:chExt cx="1536" cy="1680"/>
          </a:xfrm>
        </p:grpSpPr>
        <p:sp>
          <p:nvSpPr>
            <p:cNvPr id="167969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ELECTRON DANS UN POTENTIEL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PERIODIQUE</a:t>
              </a:r>
            </a:p>
          </p:txBody>
        </p:sp>
        <p:sp>
          <p:nvSpPr>
            <p:cNvPr id="167970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APPARITION DE BANDES INTERDITES</a:t>
              </a:r>
            </a:p>
          </p:txBody>
        </p:sp>
        <p:sp>
          <p:nvSpPr>
            <p:cNvPr id="167971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2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SURFACE DE FERMI</a:t>
              </a:r>
            </a:p>
          </p:txBody>
        </p:sp>
        <p:sp>
          <p:nvSpPr>
            <p:cNvPr id="167972" name="Text Box 9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67973" name="Text Box 10"/>
            <p:cNvSpPr txBox="1">
              <a:spLocks noChangeArrowheads="1"/>
            </p:cNvSpPr>
            <p:nvPr/>
          </p:nvSpPr>
          <p:spPr bwMode="auto">
            <a:xfrm>
              <a:off x="0" y="2304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67974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44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CLASSIFICATION DES MATERIAUX</a:t>
              </a:r>
            </a:p>
          </p:txBody>
        </p:sp>
        <p:sp>
          <p:nvSpPr>
            <p:cNvPr id="167975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APPROXIMATION DE KRÖNIG-PENNEY</a:t>
              </a:r>
            </a:p>
          </p:txBody>
        </p:sp>
      </p:grpSp>
      <p:sp>
        <p:nvSpPr>
          <p:cNvPr id="167942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276600"/>
            <a:ext cx="25908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APPROXIMATION DE KRÖNIG-PENNEY</a:t>
            </a:r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208923" name="Rectangle 27"/>
          <p:cNvSpPr>
            <a:spLocks noChangeArrowheads="1"/>
          </p:cNvSpPr>
          <p:nvPr/>
        </p:nvSpPr>
        <p:spPr bwMode="auto">
          <a:xfrm>
            <a:off x="3048000" y="2057400"/>
            <a:ext cx="5562600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cos(k(a+b)) = ((Q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-K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)/2QK)sh(Qb)sin(Ka) + ch(Qb)cos(Ka)</a:t>
            </a:r>
          </a:p>
        </p:txBody>
      </p:sp>
      <p:sp>
        <p:nvSpPr>
          <p:cNvPr id="208924" name="Rectangle 28"/>
          <p:cNvSpPr>
            <a:spLocks noChangeArrowheads="1"/>
          </p:cNvSpPr>
          <p:nvPr/>
        </p:nvSpPr>
        <p:spPr bwMode="auto">
          <a:xfrm>
            <a:off x="2819400" y="1676400"/>
            <a:ext cx="5905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Fonction d’onde :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y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(x) = u(x) exp(ikx)   avec   k : vecteur d’onde</a:t>
            </a:r>
          </a:p>
        </p:txBody>
      </p:sp>
      <p:grpSp>
        <p:nvGrpSpPr>
          <p:cNvPr id="208927" name="Group 31"/>
          <p:cNvGrpSpPr>
            <a:grpSpLocks/>
          </p:cNvGrpSpPr>
          <p:nvPr/>
        </p:nvGrpSpPr>
        <p:grpSpPr bwMode="auto">
          <a:xfrm>
            <a:off x="2971800" y="2514600"/>
            <a:ext cx="5791200" cy="3427413"/>
            <a:chOff x="1872" y="1584"/>
            <a:chExt cx="3648" cy="2159"/>
          </a:xfrm>
        </p:grpSpPr>
        <p:pic>
          <p:nvPicPr>
            <p:cNvPr id="167967" name="Picture 29" descr="band-kp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584"/>
              <a:ext cx="2880" cy="2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7968" name="Rectangle 30"/>
            <p:cNvSpPr>
              <a:spLocks noChangeArrowheads="1"/>
            </p:cNvSpPr>
            <p:nvPr/>
          </p:nvSpPr>
          <p:spPr bwMode="auto">
            <a:xfrm>
              <a:off x="1872" y="2352"/>
              <a:ext cx="66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a = 1Å</a:t>
              </a:r>
            </a:p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b = 0,1Å</a:t>
              </a:r>
            </a:p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Q = 10Å</a:t>
              </a:r>
              <a:r>
                <a:rPr lang="fr-FR" sz="1600" i="1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-1</a:t>
              </a:r>
            </a:p>
          </p:txBody>
        </p:sp>
      </p:grpSp>
      <p:grpSp>
        <p:nvGrpSpPr>
          <p:cNvPr id="208944" name="Group 48"/>
          <p:cNvGrpSpPr>
            <a:grpSpLocks/>
          </p:cNvGrpSpPr>
          <p:nvPr/>
        </p:nvGrpSpPr>
        <p:grpSpPr bwMode="auto">
          <a:xfrm>
            <a:off x="4191000" y="2514600"/>
            <a:ext cx="4572000" cy="3425825"/>
            <a:chOff x="2640" y="1584"/>
            <a:chExt cx="2880" cy="2158"/>
          </a:xfrm>
        </p:grpSpPr>
        <p:pic>
          <p:nvPicPr>
            <p:cNvPr id="167965" name="Picture 32" descr="band-kp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584"/>
              <a:ext cx="2880" cy="2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7966" name="Rectangle 36"/>
            <p:cNvSpPr>
              <a:spLocks noChangeArrowheads="1"/>
            </p:cNvSpPr>
            <p:nvPr/>
          </p:nvSpPr>
          <p:spPr bwMode="auto">
            <a:xfrm>
              <a:off x="3054" y="2185"/>
              <a:ext cx="912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08943" name="Group 47"/>
          <p:cNvGrpSpPr>
            <a:grpSpLocks/>
          </p:cNvGrpSpPr>
          <p:nvPr/>
        </p:nvGrpSpPr>
        <p:grpSpPr bwMode="auto">
          <a:xfrm>
            <a:off x="4800600" y="2667000"/>
            <a:ext cx="3352800" cy="2895600"/>
            <a:chOff x="3024" y="1680"/>
            <a:chExt cx="2112" cy="1824"/>
          </a:xfrm>
        </p:grpSpPr>
        <p:sp>
          <p:nvSpPr>
            <p:cNvPr id="167961" name="Freeform 34"/>
            <p:cNvSpPr>
              <a:spLocks/>
            </p:cNvSpPr>
            <p:nvPr/>
          </p:nvSpPr>
          <p:spPr bwMode="auto">
            <a:xfrm>
              <a:off x="3024" y="1728"/>
              <a:ext cx="2112" cy="1776"/>
            </a:xfrm>
            <a:custGeom>
              <a:avLst/>
              <a:gdLst>
                <a:gd name="T0" fmla="*/ 0 w 2112"/>
                <a:gd name="T1" fmla="*/ 1776 h 1776"/>
                <a:gd name="T2" fmla="*/ 576 w 2112"/>
                <a:gd name="T3" fmla="*/ 1584 h 1776"/>
                <a:gd name="T4" fmla="*/ 1104 w 2112"/>
                <a:gd name="T5" fmla="*/ 1200 h 1776"/>
                <a:gd name="T6" fmla="*/ 1680 w 2112"/>
                <a:gd name="T7" fmla="*/ 624 h 1776"/>
                <a:gd name="T8" fmla="*/ 2112 w 2112"/>
                <a:gd name="T9" fmla="*/ 0 h 17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2" h="1776">
                  <a:moveTo>
                    <a:pt x="0" y="1776"/>
                  </a:moveTo>
                  <a:cubicBezTo>
                    <a:pt x="196" y="1728"/>
                    <a:pt x="392" y="1680"/>
                    <a:pt x="576" y="1584"/>
                  </a:cubicBezTo>
                  <a:cubicBezTo>
                    <a:pt x="760" y="1488"/>
                    <a:pt x="920" y="1360"/>
                    <a:pt x="1104" y="1200"/>
                  </a:cubicBezTo>
                  <a:cubicBezTo>
                    <a:pt x="1288" y="1040"/>
                    <a:pt x="1512" y="824"/>
                    <a:pt x="1680" y="624"/>
                  </a:cubicBezTo>
                  <a:cubicBezTo>
                    <a:pt x="1848" y="424"/>
                    <a:pt x="2040" y="104"/>
                    <a:pt x="211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67962" name="Group 38"/>
            <p:cNvGrpSpPr>
              <a:grpSpLocks/>
            </p:cNvGrpSpPr>
            <p:nvPr/>
          </p:nvGrpSpPr>
          <p:grpSpPr bwMode="auto">
            <a:xfrm>
              <a:off x="3840" y="1680"/>
              <a:ext cx="1056" cy="432"/>
              <a:chOff x="2976" y="2544"/>
              <a:chExt cx="1056" cy="432"/>
            </a:xfrm>
          </p:grpSpPr>
          <p:sp>
            <p:nvSpPr>
              <p:cNvPr id="167963" name="Line 35"/>
              <p:cNvSpPr>
                <a:spLocks noChangeShapeType="1"/>
              </p:cNvSpPr>
              <p:nvPr/>
            </p:nvSpPr>
            <p:spPr bwMode="auto">
              <a:xfrm>
                <a:off x="3744" y="2736"/>
                <a:ext cx="288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964" name="Rectangle 37"/>
              <p:cNvSpPr>
                <a:spLocks noChangeArrowheads="1"/>
              </p:cNvSpPr>
              <p:nvPr/>
            </p:nvSpPr>
            <p:spPr bwMode="auto">
              <a:xfrm>
                <a:off x="2976" y="2544"/>
                <a:ext cx="99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600" i="1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Électrons libres</a:t>
                </a:r>
              </a:p>
            </p:txBody>
          </p:sp>
        </p:grpSp>
      </p:grpSp>
      <p:grpSp>
        <p:nvGrpSpPr>
          <p:cNvPr id="208942" name="Group 46"/>
          <p:cNvGrpSpPr>
            <a:grpSpLocks/>
          </p:cNvGrpSpPr>
          <p:nvPr/>
        </p:nvGrpSpPr>
        <p:grpSpPr bwMode="auto">
          <a:xfrm>
            <a:off x="4800600" y="3457575"/>
            <a:ext cx="3527425" cy="1947863"/>
            <a:chOff x="3024" y="2178"/>
            <a:chExt cx="2222" cy="1227"/>
          </a:xfrm>
        </p:grpSpPr>
        <p:sp>
          <p:nvSpPr>
            <p:cNvPr id="167955" name="Rectangle 40" descr="noir)"/>
            <p:cNvSpPr>
              <a:spLocks noChangeArrowheads="1"/>
            </p:cNvSpPr>
            <p:nvPr/>
          </p:nvSpPr>
          <p:spPr bwMode="auto">
            <a:xfrm>
              <a:off x="3024" y="2178"/>
              <a:ext cx="2208" cy="356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7956" name="Rectangle 41"/>
            <p:cNvSpPr>
              <a:spLocks noChangeArrowheads="1"/>
            </p:cNvSpPr>
            <p:nvPr/>
          </p:nvSpPr>
          <p:spPr bwMode="auto">
            <a:xfrm>
              <a:off x="3648" y="2256"/>
              <a:ext cx="9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Bande interdite</a:t>
              </a:r>
            </a:p>
          </p:txBody>
        </p:sp>
        <p:sp>
          <p:nvSpPr>
            <p:cNvPr id="167957" name="Rectangle 42" descr="noir)"/>
            <p:cNvSpPr>
              <a:spLocks noChangeArrowheads="1"/>
            </p:cNvSpPr>
            <p:nvPr/>
          </p:nvSpPr>
          <p:spPr bwMode="auto">
            <a:xfrm>
              <a:off x="3038" y="2813"/>
              <a:ext cx="2208" cy="256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7958" name="Rectangle 43" descr="noir)"/>
            <p:cNvSpPr>
              <a:spLocks noChangeArrowheads="1"/>
            </p:cNvSpPr>
            <p:nvPr/>
          </p:nvSpPr>
          <p:spPr bwMode="auto">
            <a:xfrm>
              <a:off x="3033" y="3225"/>
              <a:ext cx="2208" cy="156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7959" name="Rectangle 44"/>
            <p:cNvSpPr>
              <a:spLocks noChangeArrowheads="1"/>
            </p:cNvSpPr>
            <p:nvPr/>
          </p:nvSpPr>
          <p:spPr bwMode="auto">
            <a:xfrm>
              <a:off x="3696" y="2832"/>
              <a:ext cx="9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Bande interdite</a:t>
              </a:r>
            </a:p>
          </p:txBody>
        </p:sp>
        <p:sp>
          <p:nvSpPr>
            <p:cNvPr id="167960" name="Rectangle 45"/>
            <p:cNvSpPr>
              <a:spLocks noChangeArrowheads="1"/>
            </p:cNvSpPr>
            <p:nvPr/>
          </p:nvSpPr>
          <p:spPr bwMode="auto">
            <a:xfrm>
              <a:off x="3698" y="3193"/>
              <a:ext cx="9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Bande interdite</a:t>
              </a:r>
            </a:p>
          </p:txBody>
        </p:sp>
      </p:grpSp>
      <p:grpSp>
        <p:nvGrpSpPr>
          <p:cNvPr id="208950" name="Group 54"/>
          <p:cNvGrpSpPr>
            <a:grpSpLocks/>
          </p:cNvGrpSpPr>
          <p:nvPr/>
        </p:nvGrpSpPr>
        <p:grpSpPr bwMode="auto">
          <a:xfrm>
            <a:off x="5638800" y="2743200"/>
            <a:ext cx="2667000" cy="3155950"/>
            <a:chOff x="3552" y="1728"/>
            <a:chExt cx="1680" cy="1988"/>
          </a:xfrm>
        </p:grpSpPr>
        <p:sp>
          <p:nvSpPr>
            <p:cNvPr id="167950" name="Line 49"/>
            <p:cNvSpPr>
              <a:spLocks noChangeShapeType="1"/>
            </p:cNvSpPr>
            <p:nvPr/>
          </p:nvSpPr>
          <p:spPr bwMode="auto">
            <a:xfrm>
              <a:off x="3552" y="3120"/>
              <a:ext cx="0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7951" name="Line 50"/>
            <p:cNvSpPr>
              <a:spLocks noChangeShapeType="1"/>
            </p:cNvSpPr>
            <p:nvPr/>
          </p:nvSpPr>
          <p:spPr bwMode="auto">
            <a:xfrm>
              <a:off x="4128" y="2736"/>
              <a:ext cx="0" cy="8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7952" name="Line 51"/>
            <p:cNvSpPr>
              <a:spLocks noChangeShapeType="1"/>
            </p:cNvSpPr>
            <p:nvPr/>
          </p:nvSpPr>
          <p:spPr bwMode="auto">
            <a:xfrm>
              <a:off x="4676" y="2087"/>
              <a:ext cx="5" cy="14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7953" name="Line 52"/>
            <p:cNvSpPr>
              <a:spLocks noChangeShapeType="1"/>
            </p:cNvSpPr>
            <p:nvPr/>
          </p:nvSpPr>
          <p:spPr bwMode="auto">
            <a:xfrm>
              <a:off x="5232" y="1728"/>
              <a:ext cx="0" cy="18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7954" name="Rectangle 53"/>
            <p:cNvSpPr>
              <a:spLocks noChangeArrowheads="1"/>
            </p:cNvSpPr>
            <p:nvPr/>
          </p:nvSpPr>
          <p:spPr bwMode="auto">
            <a:xfrm>
              <a:off x="3792" y="3504"/>
              <a:ext cx="11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Plans de Brillouin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23" grpId="0" animBg="1" autoUpdateAnimBg="0"/>
      <p:bldP spid="208924" grpId="0" autoUpdateAnimBg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8"/>
          <p:cNvSpPr txBox="1">
            <a:spLocks noChangeArrowheads="1"/>
          </p:cNvSpPr>
          <p:nvPr/>
        </p:nvSpPr>
        <p:spPr bwMode="auto">
          <a:xfrm>
            <a:off x="3582988" y="457200"/>
            <a:ext cx="4251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BANDES D’ENERGIE</a:t>
            </a:r>
          </a:p>
        </p:txBody>
      </p:sp>
      <p:pic>
        <p:nvPicPr>
          <p:cNvPr id="16896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964" name="Rectangle 11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8965" name="Group 13"/>
          <p:cNvGrpSpPr>
            <a:grpSpLocks/>
          </p:cNvGrpSpPr>
          <p:nvPr/>
        </p:nvGrpSpPr>
        <p:grpSpPr bwMode="auto">
          <a:xfrm>
            <a:off x="0" y="2133600"/>
            <a:ext cx="2438400" cy="2667000"/>
            <a:chOff x="0" y="1344"/>
            <a:chExt cx="1536" cy="1680"/>
          </a:xfrm>
        </p:grpSpPr>
        <p:sp>
          <p:nvSpPr>
            <p:cNvPr id="168980" name="Rectangle 14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ELECTRON DANS UN POTENTIEL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PERIODIQUE</a:t>
              </a:r>
            </a:p>
          </p:txBody>
        </p:sp>
        <p:sp>
          <p:nvSpPr>
            <p:cNvPr id="168981" name="Rectangle 1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APPARITION DE BANDES INTERDITES</a:t>
              </a:r>
            </a:p>
          </p:txBody>
        </p:sp>
        <p:sp>
          <p:nvSpPr>
            <p:cNvPr id="168982" name="Rectangl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2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SURFACE DE FERMI</a:t>
              </a:r>
            </a:p>
          </p:txBody>
        </p:sp>
        <p:sp>
          <p:nvSpPr>
            <p:cNvPr id="168983" name="Text Box 17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68984" name="Text Box 18"/>
            <p:cNvSpPr txBox="1">
              <a:spLocks noChangeArrowheads="1"/>
            </p:cNvSpPr>
            <p:nvPr/>
          </p:nvSpPr>
          <p:spPr bwMode="auto">
            <a:xfrm>
              <a:off x="0" y="2304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68985" name="Rectangle 19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44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CLASSIFICATION DES MATERIAUX</a:t>
              </a:r>
            </a:p>
          </p:txBody>
        </p:sp>
        <p:sp>
          <p:nvSpPr>
            <p:cNvPr id="168986" name="Rectangle 20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APPROXIMATION DE KRÖNIG-PENNEY</a:t>
              </a:r>
            </a:p>
          </p:txBody>
        </p:sp>
      </p:grpSp>
      <p:sp>
        <p:nvSpPr>
          <p:cNvPr id="168966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51325"/>
            <a:ext cx="15240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SURFACE DE FERMI</a:t>
            </a:r>
            <a:endParaRPr lang="fr-FR" smtClean="0">
              <a:solidFill>
                <a:schemeClr val="tx1"/>
              </a:solidFill>
            </a:endParaRPr>
          </a:p>
        </p:txBody>
      </p:sp>
      <p:pic>
        <p:nvPicPr>
          <p:cNvPr id="204822" name="Picture 22" descr="somm-boi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27432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5" name="Picture 25" descr="somm-nivea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r="7278" b="38860"/>
          <a:stretch>
            <a:fillRect/>
          </a:stretch>
        </p:blipFill>
        <p:spPr bwMode="auto">
          <a:xfrm>
            <a:off x="6019800" y="1828800"/>
            <a:ext cx="266700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9" name="Rectangle 29"/>
          <p:cNvSpPr>
            <a:spLocks noChangeArrowheads="1"/>
          </p:cNvSpPr>
          <p:nvPr/>
        </p:nvSpPr>
        <p:spPr bwMode="auto">
          <a:xfrm>
            <a:off x="3352800" y="15240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400" i="1">
                <a:solidFill>
                  <a:srgbClr val="FFFFFF"/>
                </a:solidFill>
                <a:latin typeface="Arial" charset="0"/>
                <a:cs typeface="Arial" charset="0"/>
              </a:rPr>
              <a:t>espace direct (position r)</a:t>
            </a:r>
          </a:p>
        </p:txBody>
      </p:sp>
      <p:sp>
        <p:nvSpPr>
          <p:cNvPr id="204830" name="Rectangle 30"/>
          <p:cNvSpPr>
            <a:spLocks noChangeArrowheads="1"/>
          </p:cNvSpPr>
          <p:nvPr/>
        </p:nvSpPr>
        <p:spPr bwMode="auto">
          <a:xfrm>
            <a:off x="5867400" y="15240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400" i="1">
                <a:solidFill>
                  <a:srgbClr val="FFFFFF"/>
                </a:solidFill>
                <a:latin typeface="Arial" charset="0"/>
                <a:cs typeface="Arial" charset="0"/>
              </a:rPr>
              <a:t>espace réciproque (vecteur d’onde k)</a:t>
            </a:r>
          </a:p>
        </p:txBody>
      </p:sp>
      <p:grpSp>
        <p:nvGrpSpPr>
          <p:cNvPr id="204835" name="Group 35"/>
          <p:cNvGrpSpPr>
            <a:grpSpLocks/>
          </p:cNvGrpSpPr>
          <p:nvPr/>
        </p:nvGrpSpPr>
        <p:grpSpPr bwMode="auto">
          <a:xfrm>
            <a:off x="4191000" y="1933575"/>
            <a:ext cx="4233863" cy="2286000"/>
            <a:chOff x="2640" y="1314"/>
            <a:chExt cx="2667" cy="1440"/>
          </a:xfrm>
        </p:grpSpPr>
        <p:sp>
          <p:nvSpPr>
            <p:cNvPr id="168978" name="Rectangle 32"/>
            <p:cNvSpPr>
              <a:spLocks noChangeArrowheads="1"/>
            </p:cNvSpPr>
            <p:nvPr/>
          </p:nvSpPr>
          <p:spPr bwMode="auto">
            <a:xfrm>
              <a:off x="2640" y="2112"/>
              <a:ext cx="96" cy="96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8979" name="Rectangle 33"/>
            <p:cNvSpPr>
              <a:spLocks noChangeArrowheads="1"/>
            </p:cNvSpPr>
            <p:nvPr/>
          </p:nvSpPr>
          <p:spPr bwMode="auto">
            <a:xfrm>
              <a:off x="3867" y="1314"/>
              <a:ext cx="1440" cy="144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04836" name="Group 36"/>
          <p:cNvGrpSpPr>
            <a:grpSpLocks/>
          </p:cNvGrpSpPr>
          <p:nvPr/>
        </p:nvGrpSpPr>
        <p:grpSpPr bwMode="auto">
          <a:xfrm>
            <a:off x="4038600" y="2362200"/>
            <a:ext cx="3962400" cy="1016000"/>
            <a:chOff x="2544" y="1584"/>
            <a:chExt cx="2496" cy="640"/>
          </a:xfrm>
        </p:grpSpPr>
        <p:sp>
          <p:nvSpPr>
            <p:cNvPr id="168975" name="Rectangle 23"/>
            <p:cNvSpPr>
              <a:spLocks noChangeArrowheads="1"/>
            </p:cNvSpPr>
            <p:nvPr/>
          </p:nvSpPr>
          <p:spPr bwMode="auto">
            <a:xfrm>
              <a:off x="2544" y="1785"/>
              <a:ext cx="477" cy="43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8976" name="Rectangle 31"/>
            <p:cNvSpPr>
              <a:spLocks noChangeArrowheads="1"/>
            </p:cNvSpPr>
            <p:nvPr/>
          </p:nvSpPr>
          <p:spPr bwMode="auto">
            <a:xfrm>
              <a:off x="4896" y="1584"/>
              <a:ext cx="144" cy="14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8977" name="Line 34"/>
            <p:cNvSpPr>
              <a:spLocks noChangeShapeType="1"/>
            </p:cNvSpPr>
            <p:nvPr/>
          </p:nvSpPr>
          <p:spPr bwMode="auto">
            <a:xfrm flipV="1">
              <a:off x="4560" y="1632"/>
              <a:ext cx="432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4837" name="Rectangle 37"/>
          <p:cNvSpPr>
            <a:spLocks noChangeArrowheads="1"/>
          </p:cNvSpPr>
          <p:nvPr/>
        </p:nvSpPr>
        <p:spPr bwMode="auto">
          <a:xfrm>
            <a:off x="2667000" y="4343400"/>
            <a:ext cx="58674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952500" indent="-952500"/>
            <a:r>
              <a:rPr lang="fr-FR" sz="1400" i="1">
                <a:solidFill>
                  <a:srgbClr val="FFFFFF"/>
                </a:solidFill>
                <a:latin typeface="Arial" charset="0"/>
                <a:cs typeface="Arial" charset="0"/>
              </a:rPr>
              <a:t>Deux états électroniques </a:t>
            </a:r>
            <a:r>
              <a:rPr lang="fr-FR" sz="1400">
                <a:solidFill>
                  <a:srgbClr val="FFFFFF"/>
                </a:solidFill>
                <a:latin typeface="Arial" charset="0"/>
                <a:cs typeface="Arial" charset="0"/>
              </a:rPr>
              <a:t>(</a:t>
            </a:r>
            <a:r>
              <a:rPr lang="fr-FR" sz="14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) </a:t>
            </a:r>
            <a:r>
              <a:rPr lang="fr-FR" sz="14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par vecteur d’onde k</a:t>
            </a:r>
          </a:p>
          <a:p>
            <a:pPr marL="952500" indent="-952500"/>
            <a:r>
              <a:rPr lang="fr-FR" sz="14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2/(2</a:t>
            </a:r>
            <a:r>
              <a:rPr lang="fr-FR" sz="1400" i="1">
                <a:solidFill>
                  <a:srgbClr val="FFFFFF"/>
                </a:solidFill>
                <a:latin typeface="Symbol" pitchFamily="18" charset="2"/>
                <a:cs typeface="Arial" charset="0"/>
                <a:sym typeface="Symbol" pitchFamily="18" charset="2"/>
              </a:rPr>
              <a:t>p</a:t>
            </a:r>
            <a:r>
              <a:rPr lang="fr-FR" sz="14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/L)</a:t>
            </a:r>
            <a:r>
              <a:rPr lang="fr-FR" sz="1400" i="1" baseline="30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3</a:t>
            </a:r>
            <a:r>
              <a:rPr lang="fr-FR" sz="14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 = L</a:t>
            </a:r>
            <a:r>
              <a:rPr lang="fr-FR" sz="1400" i="1" baseline="30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3</a:t>
            </a:r>
            <a:r>
              <a:rPr lang="fr-FR" sz="14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/4</a:t>
            </a:r>
            <a:r>
              <a:rPr lang="fr-FR" sz="1400" i="1">
                <a:solidFill>
                  <a:srgbClr val="FFFFFF"/>
                </a:solidFill>
                <a:latin typeface="Symbol" pitchFamily="18" charset="2"/>
                <a:cs typeface="Arial" charset="0"/>
                <a:sym typeface="Symbol" pitchFamily="18" charset="2"/>
              </a:rPr>
              <a:t>p</a:t>
            </a:r>
            <a:r>
              <a:rPr lang="fr-FR" sz="1400" i="1" baseline="30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2</a:t>
            </a:r>
            <a:r>
              <a:rPr lang="fr-FR" sz="14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 électrons par unité de volume de l’espace réciproque</a:t>
            </a:r>
          </a:p>
          <a:p>
            <a:pPr marL="952500" indent="-952500"/>
            <a:r>
              <a:rPr lang="fr-FR" sz="14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(L</a:t>
            </a:r>
            <a:r>
              <a:rPr lang="fr-FR" sz="1400" i="1" baseline="30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3</a:t>
            </a:r>
            <a:r>
              <a:rPr lang="fr-FR" sz="14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/4</a:t>
            </a:r>
            <a:r>
              <a:rPr lang="fr-FR" sz="1400" i="1">
                <a:solidFill>
                  <a:srgbClr val="FFFFFF"/>
                </a:solidFill>
                <a:latin typeface="Symbol" pitchFamily="18" charset="2"/>
                <a:cs typeface="Arial" charset="0"/>
                <a:sym typeface="Symbol" pitchFamily="18" charset="2"/>
              </a:rPr>
              <a:t>p</a:t>
            </a:r>
            <a:r>
              <a:rPr lang="fr-FR" sz="1400" i="1" baseline="30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2</a:t>
            </a:r>
            <a:r>
              <a:rPr lang="fr-FR" sz="14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)V</a:t>
            </a:r>
            <a:r>
              <a:rPr lang="fr-FR" sz="1400" i="1" baseline="-25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B</a:t>
            </a:r>
            <a:r>
              <a:rPr lang="fr-FR" sz="14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 électrons dans chaque zone de Brillouin</a:t>
            </a:r>
          </a:p>
          <a:p>
            <a:pPr marL="952500" indent="-952500"/>
            <a:r>
              <a:rPr lang="fr-FR" sz="1400" i="1" u="sng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Exemples</a:t>
            </a:r>
            <a:r>
              <a:rPr lang="fr-FR" sz="14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 : 	cfc  8(L/a)</a:t>
            </a:r>
            <a:r>
              <a:rPr lang="fr-FR" sz="1400" i="1" baseline="30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3</a:t>
            </a:r>
            <a:r>
              <a:rPr lang="fr-FR" sz="14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 électrons dans 4(L/a)</a:t>
            </a:r>
            <a:r>
              <a:rPr lang="fr-FR" sz="1400" i="1" baseline="30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3 </a:t>
            </a:r>
            <a:r>
              <a:rPr lang="fr-FR" sz="14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maille élémentaire</a:t>
            </a:r>
          </a:p>
          <a:p>
            <a:pPr marL="952500" indent="-952500"/>
            <a:r>
              <a:rPr lang="fr-FR" sz="14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	cc  4(L/a)</a:t>
            </a:r>
            <a:r>
              <a:rPr lang="fr-FR" sz="1400" i="1" baseline="30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3 </a:t>
            </a:r>
            <a:r>
              <a:rPr lang="fr-FR" sz="14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électrons dans 2(L/a)</a:t>
            </a:r>
            <a:r>
              <a:rPr lang="fr-FR" sz="1400" i="1" baseline="30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3 </a:t>
            </a:r>
            <a:r>
              <a:rPr lang="fr-FR" sz="14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maille élémentaire</a:t>
            </a:r>
          </a:p>
        </p:txBody>
      </p:sp>
      <p:sp>
        <p:nvSpPr>
          <p:cNvPr id="204840" name="Rectangle 40"/>
          <p:cNvSpPr>
            <a:spLocks noChangeArrowheads="1"/>
          </p:cNvSpPr>
          <p:nvPr/>
        </p:nvSpPr>
        <p:spPr bwMode="auto">
          <a:xfrm>
            <a:off x="3757613" y="5441950"/>
            <a:ext cx="4143375" cy="5905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Chaque zone de Brillouin peut accommoder</a:t>
            </a:r>
          </a:p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2 électrons par maille élémentaire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4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4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4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4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4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9" grpId="0" autoUpdateAnimBg="0"/>
      <p:bldP spid="204830" grpId="0" autoUpdateAnimBg="0"/>
      <p:bldP spid="204837" grpId="0" build="p" autoUpdateAnimBg="0"/>
      <p:bldP spid="204840" grpId="0" animBg="1" autoUpdateAnimBg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3582988" y="457200"/>
            <a:ext cx="4251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BANDES D’ENERGIE</a:t>
            </a:r>
          </a:p>
        </p:txBody>
      </p:sp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9989" name="Group 5"/>
          <p:cNvGrpSpPr>
            <a:grpSpLocks/>
          </p:cNvGrpSpPr>
          <p:nvPr/>
        </p:nvGrpSpPr>
        <p:grpSpPr bwMode="auto">
          <a:xfrm>
            <a:off x="0" y="2133600"/>
            <a:ext cx="2438400" cy="2667000"/>
            <a:chOff x="0" y="1344"/>
            <a:chExt cx="1536" cy="1680"/>
          </a:xfrm>
        </p:grpSpPr>
        <p:sp>
          <p:nvSpPr>
            <p:cNvPr id="169995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ELECTRON DANS UN POTENTIEL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PERIODIQUE</a:t>
              </a:r>
            </a:p>
          </p:txBody>
        </p:sp>
        <p:sp>
          <p:nvSpPr>
            <p:cNvPr id="169996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APPARITION DE BANDES INTERDITES</a:t>
              </a:r>
            </a:p>
          </p:txBody>
        </p:sp>
        <p:sp>
          <p:nvSpPr>
            <p:cNvPr id="169997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2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SURFACE DE FERMI</a:t>
              </a:r>
            </a:p>
          </p:txBody>
        </p:sp>
        <p:sp>
          <p:nvSpPr>
            <p:cNvPr id="169998" name="Text Box 9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69999" name="Text Box 10"/>
            <p:cNvSpPr txBox="1">
              <a:spLocks noChangeArrowheads="1"/>
            </p:cNvSpPr>
            <p:nvPr/>
          </p:nvSpPr>
          <p:spPr bwMode="auto">
            <a:xfrm>
              <a:off x="0" y="2304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70000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44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CLASSIFICATION DES MATERIAUX</a:t>
              </a:r>
            </a:p>
          </p:txBody>
        </p:sp>
        <p:sp>
          <p:nvSpPr>
            <p:cNvPr id="170001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APPROXIMATION DE KRÖNIG-PENNEY</a:t>
              </a:r>
            </a:p>
          </p:txBody>
        </p:sp>
      </p:grpSp>
      <p:sp>
        <p:nvSpPr>
          <p:cNvPr id="169990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51325"/>
            <a:ext cx="15240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SURFACE DE FERMI</a:t>
            </a:r>
            <a:endParaRPr lang="fr-FR" smtClean="0">
              <a:solidFill>
                <a:schemeClr val="tx1"/>
              </a:solidFill>
            </a:endParaRPr>
          </a:p>
        </p:txBody>
      </p:sp>
      <p:pic>
        <p:nvPicPr>
          <p:cNvPr id="216078" name="Picture 14" descr="band-ferm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32281"/>
          <a:stretch>
            <a:fillRect/>
          </a:stretch>
        </p:blipFill>
        <p:spPr bwMode="auto">
          <a:xfrm>
            <a:off x="6019800" y="3276600"/>
            <a:ext cx="22098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79" name="Rectangle 15"/>
          <p:cNvSpPr>
            <a:spLocks noChangeArrowheads="1"/>
          </p:cNvSpPr>
          <p:nvPr/>
        </p:nvSpPr>
        <p:spPr bwMode="auto">
          <a:xfrm>
            <a:off x="2895600" y="1600200"/>
            <a:ext cx="5929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Évolution de la surface de Fermi proche des plans de Brillouin ?</a:t>
            </a:r>
          </a:p>
        </p:txBody>
      </p:sp>
      <p:pic>
        <p:nvPicPr>
          <p:cNvPr id="216080" name="Picture 16" descr="band-ferm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17"/>
          <a:stretch>
            <a:fillRect/>
          </a:stretch>
        </p:blipFill>
        <p:spPr bwMode="auto">
          <a:xfrm>
            <a:off x="3657600" y="2057400"/>
            <a:ext cx="457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81" name="Picture 17" descr="band-ferm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83" r="48334"/>
          <a:stretch>
            <a:fillRect/>
          </a:stretch>
        </p:blipFill>
        <p:spPr bwMode="auto">
          <a:xfrm>
            <a:off x="3657600" y="3276600"/>
            <a:ext cx="23622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9" grpId="0" autoUpdateAnimBg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3582988" y="457200"/>
            <a:ext cx="4251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BANDES D’ENERGIE</a:t>
            </a:r>
          </a:p>
        </p:txBody>
      </p:sp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71013" name="Group 5"/>
          <p:cNvGrpSpPr>
            <a:grpSpLocks/>
          </p:cNvGrpSpPr>
          <p:nvPr/>
        </p:nvGrpSpPr>
        <p:grpSpPr bwMode="auto">
          <a:xfrm>
            <a:off x="0" y="2133600"/>
            <a:ext cx="2438400" cy="2667000"/>
            <a:chOff x="0" y="1344"/>
            <a:chExt cx="1536" cy="1680"/>
          </a:xfrm>
        </p:grpSpPr>
        <p:sp>
          <p:nvSpPr>
            <p:cNvPr id="171018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ELECTRON DANS UN POTENTIEL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PERIODIQUE</a:t>
              </a:r>
            </a:p>
          </p:txBody>
        </p:sp>
        <p:sp>
          <p:nvSpPr>
            <p:cNvPr id="171019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APPARITION DE BANDES INTERDITES</a:t>
              </a:r>
            </a:p>
          </p:txBody>
        </p:sp>
        <p:sp>
          <p:nvSpPr>
            <p:cNvPr id="171020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2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SURFACE DE FERMI</a:t>
              </a:r>
            </a:p>
          </p:txBody>
        </p:sp>
        <p:sp>
          <p:nvSpPr>
            <p:cNvPr id="171021" name="Text Box 9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71022" name="Text Box 10"/>
            <p:cNvSpPr txBox="1">
              <a:spLocks noChangeArrowheads="1"/>
            </p:cNvSpPr>
            <p:nvPr/>
          </p:nvSpPr>
          <p:spPr bwMode="auto">
            <a:xfrm>
              <a:off x="0" y="2304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71023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44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CLASSIFICATION DES MATERIAUX</a:t>
              </a:r>
            </a:p>
          </p:txBody>
        </p:sp>
        <p:sp>
          <p:nvSpPr>
            <p:cNvPr id="171024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APPROXIMATION DE KRÖNIG-PENNEY</a:t>
              </a:r>
            </a:p>
          </p:txBody>
        </p:sp>
      </p:grpSp>
      <p:sp>
        <p:nvSpPr>
          <p:cNvPr id="171014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51325"/>
            <a:ext cx="15240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SURFACE DE FERMI</a:t>
            </a:r>
            <a:endParaRPr lang="fr-FR" smtClean="0">
              <a:solidFill>
                <a:schemeClr val="tx1"/>
              </a:solidFill>
            </a:endParaRPr>
          </a:p>
        </p:txBody>
      </p:sp>
      <p:pic>
        <p:nvPicPr>
          <p:cNvPr id="215054" name="Picture 14" descr="band-coupe2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14800"/>
            <a:ext cx="4572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5" name="Picture 15" descr="band-densit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24384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6" name="Rectangle 16"/>
          <p:cNvSpPr>
            <a:spLocks noChangeArrowheads="1"/>
          </p:cNvSpPr>
          <p:nvPr/>
        </p:nvSpPr>
        <p:spPr bwMode="auto">
          <a:xfrm>
            <a:off x="2895600" y="1600200"/>
            <a:ext cx="5713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Évolution de la densité d’états proche des plans de Brillouin 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6" grpId="0" autoUpdateAnimBg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8"/>
          <p:cNvSpPr txBox="1">
            <a:spLocks noChangeArrowheads="1"/>
          </p:cNvSpPr>
          <p:nvPr/>
        </p:nvSpPr>
        <p:spPr bwMode="auto">
          <a:xfrm>
            <a:off x="3582988" y="457200"/>
            <a:ext cx="4251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BANDES D’ENERGIE</a:t>
            </a:r>
          </a:p>
        </p:txBody>
      </p:sp>
      <p:pic>
        <p:nvPicPr>
          <p:cNvPr id="17203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036" name="Rectangle 11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72037" name="Group 13"/>
          <p:cNvGrpSpPr>
            <a:grpSpLocks/>
          </p:cNvGrpSpPr>
          <p:nvPr/>
        </p:nvGrpSpPr>
        <p:grpSpPr bwMode="auto">
          <a:xfrm>
            <a:off x="0" y="2133600"/>
            <a:ext cx="2438400" cy="2667000"/>
            <a:chOff x="0" y="1344"/>
            <a:chExt cx="1536" cy="1680"/>
          </a:xfrm>
        </p:grpSpPr>
        <p:sp>
          <p:nvSpPr>
            <p:cNvPr id="172053" name="Rectangle 14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ELECTRON DANS UN POTENTIEL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PERIODIQUE</a:t>
              </a:r>
            </a:p>
          </p:txBody>
        </p:sp>
        <p:sp>
          <p:nvSpPr>
            <p:cNvPr id="172054" name="Rectangle 1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APPARITION DE BANDES INTERDITES</a:t>
              </a:r>
            </a:p>
          </p:txBody>
        </p:sp>
        <p:sp>
          <p:nvSpPr>
            <p:cNvPr id="172055" name="Rectangl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2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SURFACE DE FERMI</a:t>
              </a:r>
            </a:p>
          </p:txBody>
        </p:sp>
        <p:sp>
          <p:nvSpPr>
            <p:cNvPr id="172056" name="Text Box 17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72057" name="Text Box 18"/>
            <p:cNvSpPr txBox="1">
              <a:spLocks noChangeArrowheads="1"/>
            </p:cNvSpPr>
            <p:nvPr/>
          </p:nvSpPr>
          <p:spPr bwMode="auto">
            <a:xfrm>
              <a:off x="0" y="2304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72058" name="Rectangle 19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44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CLASSIFICATION DES MATERIAUX</a:t>
              </a:r>
            </a:p>
          </p:txBody>
        </p:sp>
        <p:sp>
          <p:nvSpPr>
            <p:cNvPr id="172059" name="Rectangle 20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APPROXIMATION DE KRÖNIG-PENNEY</a:t>
              </a:r>
            </a:p>
          </p:txBody>
        </p:sp>
      </p:grpSp>
      <p:sp>
        <p:nvSpPr>
          <p:cNvPr id="172038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57713"/>
            <a:ext cx="2438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CLASSIFICATION DES MATERIAUX</a:t>
            </a:r>
            <a:endParaRPr lang="fr-FR" smtClean="0">
              <a:solidFill>
                <a:schemeClr val="tx1"/>
              </a:solidFill>
            </a:endParaRPr>
          </a:p>
        </p:txBody>
      </p:sp>
      <p:pic>
        <p:nvPicPr>
          <p:cNvPr id="205858" name="Picture 34" descr="band-metau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50292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59" name="Rectangle 35"/>
          <p:cNvSpPr>
            <a:spLocks noChangeArrowheads="1"/>
          </p:cNvSpPr>
          <p:nvPr/>
        </p:nvSpPr>
        <p:spPr bwMode="auto">
          <a:xfrm>
            <a:off x="3962400" y="1676400"/>
            <a:ext cx="3740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</a:rPr>
              <a:t>Gap d’énergie faible entre deux bandes</a:t>
            </a:r>
          </a:p>
        </p:txBody>
      </p:sp>
      <p:grpSp>
        <p:nvGrpSpPr>
          <p:cNvPr id="205860" name="Group 36"/>
          <p:cNvGrpSpPr>
            <a:grpSpLocks/>
          </p:cNvGrpSpPr>
          <p:nvPr/>
        </p:nvGrpSpPr>
        <p:grpSpPr bwMode="auto">
          <a:xfrm>
            <a:off x="3567113" y="3352800"/>
            <a:ext cx="2300287" cy="2028825"/>
            <a:chOff x="2247" y="2112"/>
            <a:chExt cx="1449" cy="1278"/>
          </a:xfrm>
        </p:grpSpPr>
        <p:sp>
          <p:nvSpPr>
            <p:cNvPr id="172050" name="Line 37"/>
            <p:cNvSpPr>
              <a:spLocks noChangeShapeType="1"/>
            </p:cNvSpPr>
            <p:nvPr/>
          </p:nvSpPr>
          <p:spPr bwMode="auto">
            <a:xfrm flipV="1">
              <a:off x="3216" y="2448"/>
              <a:ext cx="48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2051" name="Rectangle 38"/>
            <p:cNvSpPr>
              <a:spLocks noChangeArrowheads="1"/>
            </p:cNvSpPr>
            <p:nvPr/>
          </p:nvSpPr>
          <p:spPr bwMode="auto">
            <a:xfrm>
              <a:off x="2247" y="3024"/>
              <a:ext cx="133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  <a:r>
                <a:rPr lang="fr-FR" sz="1600" i="1" baseline="30000">
                  <a:solidFill>
                    <a:srgbClr val="FF0000"/>
                  </a:solidFill>
                  <a:latin typeface="Arial" charset="0"/>
                  <a:cs typeface="Arial" charset="0"/>
                </a:rPr>
                <a:t>ère</a:t>
              </a:r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 zone de Brillouin </a:t>
              </a:r>
            </a:p>
            <a:p>
              <a:pPr algn="ctr"/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Partiellement remplie</a:t>
              </a:r>
            </a:p>
          </p:txBody>
        </p:sp>
        <p:sp>
          <p:nvSpPr>
            <p:cNvPr id="172052" name="Line 39"/>
            <p:cNvSpPr>
              <a:spLocks noChangeShapeType="1"/>
            </p:cNvSpPr>
            <p:nvPr/>
          </p:nvSpPr>
          <p:spPr bwMode="auto">
            <a:xfrm flipH="1" flipV="1">
              <a:off x="2352" y="2112"/>
              <a:ext cx="192" cy="9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05864" name="Group 40"/>
          <p:cNvGrpSpPr>
            <a:grpSpLocks/>
          </p:cNvGrpSpPr>
          <p:nvPr/>
        </p:nvGrpSpPr>
        <p:grpSpPr bwMode="auto">
          <a:xfrm>
            <a:off x="4267200" y="3124200"/>
            <a:ext cx="4100513" cy="2257425"/>
            <a:chOff x="2688" y="1968"/>
            <a:chExt cx="2583" cy="1422"/>
          </a:xfrm>
        </p:grpSpPr>
        <p:sp>
          <p:nvSpPr>
            <p:cNvPr id="172047" name="Line 41"/>
            <p:cNvSpPr>
              <a:spLocks noChangeShapeType="1"/>
            </p:cNvSpPr>
            <p:nvPr/>
          </p:nvSpPr>
          <p:spPr bwMode="auto">
            <a:xfrm flipH="1" flipV="1">
              <a:off x="4032" y="2496"/>
              <a:ext cx="24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2048" name="Rectangle 42"/>
            <p:cNvSpPr>
              <a:spLocks noChangeArrowheads="1"/>
            </p:cNvSpPr>
            <p:nvPr/>
          </p:nvSpPr>
          <p:spPr bwMode="auto">
            <a:xfrm>
              <a:off x="3648" y="3024"/>
              <a:ext cx="162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Présence d’électrons dans</a:t>
              </a:r>
            </a:p>
            <a:p>
              <a:pPr algn="ctr"/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la 2</a:t>
              </a:r>
              <a:r>
                <a:rPr lang="fr-FR" sz="1600" i="1" baseline="30000">
                  <a:solidFill>
                    <a:srgbClr val="FF0000"/>
                  </a:solidFill>
                  <a:latin typeface="Arial" charset="0"/>
                  <a:cs typeface="Arial" charset="0"/>
                </a:rPr>
                <a:t>nde</a:t>
              </a:r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 zone de Brillouin </a:t>
              </a:r>
            </a:p>
          </p:txBody>
        </p:sp>
        <p:sp>
          <p:nvSpPr>
            <p:cNvPr id="172049" name="Line 43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200" cy="10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5868" name="Rectangle 44"/>
          <p:cNvSpPr>
            <a:spLocks noChangeArrowheads="1"/>
          </p:cNvSpPr>
          <p:nvPr/>
        </p:nvSpPr>
        <p:spPr bwMode="auto">
          <a:xfrm>
            <a:off x="3429000" y="5562600"/>
            <a:ext cx="4808538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BONS CONDUCTEURS (METAUX : Cu, Na, K, …)</a:t>
            </a:r>
          </a:p>
        </p:txBody>
      </p:sp>
      <p:grpSp>
        <p:nvGrpSpPr>
          <p:cNvPr id="205869" name="Group 45"/>
          <p:cNvGrpSpPr>
            <a:grpSpLocks/>
          </p:cNvGrpSpPr>
          <p:nvPr/>
        </p:nvGrpSpPr>
        <p:grpSpPr bwMode="auto">
          <a:xfrm>
            <a:off x="5486400" y="2438400"/>
            <a:ext cx="2819400" cy="1676400"/>
            <a:chOff x="3456" y="1536"/>
            <a:chExt cx="1776" cy="1056"/>
          </a:xfrm>
        </p:grpSpPr>
        <p:sp>
          <p:nvSpPr>
            <p:cNvPr id="172045" name="Line 46"/>
            <p:cNvSpPr>
              <a:spLocks noChangeShapeType="1"/>
            </p:cNvSpPr>
            <p:nvPr/>
          </p:nvSpPr>
          <p:spPr bwMode="auto">
            <a:xfrm>
              <a:off x="4032" y="1776"/>
              <a:ext cx="0" cy="8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2046" name="Rectangle 47"/>
            <p:cNvSpPr>
              <a:spLocks noChangeArrowheads="1"/>
            </p:cNvSpPr>
            <p:nvPr/>
          </p:nvSpPr>
          <p:spPr bwMode="auto">
            <a:xfrm>
              <a:off x="3456" y="1536"/>
              <a:ext cx="17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électrons au niveau de Fermi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59" grpId="0" autoUpdateAnimBg="0"/>
      <p:bldP spid="205868" grpId="0" animBg="1" autoUpdateAnimBg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3582988" y="457200"/>
            <a:ext cx="4251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BANDES D’ENERGIE</a:t>
            </a:r>
          </a:p>
        </p:txBody>
      </p:sp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73061" name="Group 5"/>
          <p:cNvGrpSpPr>
            <a:grpSpLocks/>
          </p:cNvGrpSpPr>
          <p:nvPr/>
        </p:nvGrpSpPr>
        <p:grpSpPr bwMode="auto">
          <a:xfrm>
            <a:off x="0" y="2133600"/>
            <a:ext cx="2438400" cy="2667000"/>
            <a:chOff x="0" y="1344"/>
            <a:chExt cx="1536" cy="1680"/>
          </a:xfrm>
        </p:grpSpPr>
        <p:sp>
          <p:nvSpPr>
            <p:cNvPr id="173073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ELECTRON DANS UN POTENTIEL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PERIODIQUE</a:t>
              </a:r>
            </a:p>
          </p:txBody>
        </p:sp>
        <p:sp>
          <p:nvSpPr>
            <p:cNvPr id="173074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APPARITION DE BANDES INTERDITES</a:t>
              </a:r>
            </a:p>
          </p:txBody>
        </p:sp>
        <p:sp>
          <p:nvSpPr>
            <p:cNvPr id="173075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2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SURFACE DE FERMI</a:t>
              </a:r>
            </a:p>
          </p:txBody>
        </p:sp>
        <p:sp>
          <p:nvSpPr>
            <p:cNvPr id="173076" name="Text Box 9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73077" name="Text Box 10"/>
            <p:cNvSpPr txBox="1">
              <a:spLocks noChangeArrowheads="1"/>
            </p:cNvSpPr>
            <p:nvPr/>
          </p:nvSpPr>
          <p:spPr bwMode="auto">
            <a:xfrm>
              <a:off x="0" y="2304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73078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44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CLASSIFICATION DES MATERIAUX</a:t>
              </a:r>
            </a:p>
          </p:txBody>
        </p:sp>
        <p:sp>
          <p:nvSpPr>
            <p:cNvPr id="173079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APPROXIMATION DE KRÖNIG-PENNEY</a:t>
              </a:r>
            </a:p>
          </p:txBody>
        </p:sp>
      </p:grpSp>
      <p:sp>
        <p:nvSpPr>
          <p:cNvPr id="173062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57713"/>
            <a:ext cx="2438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CLASSIFICATION DES MATERIAUX</a:t>
            </a:r>
            <a:endParaRPr lang="fr-FR" smtClean="0">
              <a:solidFill>
                <a:schemeClr val="tx1"/>
              </a:solidFill>
            </a:endParaRPr>
          </a:p>
        </p:txBody>
      </p:sp>
      <p:pic>
        <p:nvPicPr>
          <p:cNvPr id="218127" name="Picture 15" descr="band-semimetau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51054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29" name="Rectangle 17"/>
          <p:cNvSpPr>
            <a:spLocks noChangeArrowheads="1"/>
          </p:cNvSpPr>
          <p:nvPr/>
        </p:nvSpPr>
        <p:spPr bwMode="auto">
          <a:xfrm>
            <a:off x="4038600" y="1676400"/>
            <a:ext cx="3865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</a:rPr>
              <a:t>Gap d’énergie moyen entre deux bandes</a:t>
            </a:r>
          </a:p>
        </p:txBody>
      </p:sp>
      <p:grpSp>
        <p:nvGrpSpPr>
          <p:cNvPr id="218130" name="Group 18"/>
          <p:cNvGrpSpPr>
            <a:grpSpLocks/>
          </p:cNvGrpSpPr>
          <p:nvPr/>
        </p:nvGrpSpPr>
        <p:grpSpPr bwMode="auto">
          <a:xfrm>
            <a:off x="3236913" y="3352800"/>
            <a:ext cx="2776537" cy="1784350"/>
            <a:chOff x="2039" y="2112"/>
            <a:chExt cx="1749" cy="1124"/>
          </a:xfrm>
        </p:grpSpPr>
        <p:sp>
          <p:nvSpPr>
            <p:cNvPr id="173070" name="Line 19"/>
            <p:cNvSpPr>
              <a:spLocks noChangeShapeType="1"/>
            </p:cNvSpPr>
            <p:nvPr/>
          </p:nvSpPr>
          <p:spPr bwMode="auto">
            <a:xfrm flipV="1">
              <a:off x="3216" y="2448"/>
              <a:ext cx="48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3071" name="Rectangle 20"/>
            <p:cNvSpPr>
              <a:spLocks noChangeArrowheads="1"/>
            </p:cNvSpPr>
            <p:nvPr/>
          </p:nvSpPr>
          <p:spPr bwMode="auto">
            <a:xfrm>
              <a:off x="2039" y="3024"/>
              <a:ext cx="17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  <a:r>
                <a:rPr lang="fr-FR" sz="1600" i="1" baseline="30000">
                  <a:solidFill>
                    <a:srgbClr val="FF0000"/>
                  </a:solidFill>
                  <a:latin typeface="Arial" charset="0"/>
                  <a:cs typeface="Arial" charset="0"/>
                </a:rPr>
                <a:t>ère</a:t>
              </a:r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 zone de Brillouin remplie</a:t>
              </a:r>
            </a:p>
          </p:txBody>
        </p:sp>
        <p:sp>
          <p:nvSpPr>
            <p:cNvPr id="173072" name="Line 21"/>
            <p:cNvSpPr>
              <a:spLocks noChangeShapeType="1"/>
            </p:cNvSpPr>
            <p:nvPr/>
          </p:nvSpPr>
          <p:spPr bwMode="auto">
            <a:xfrm flipH="1" flipV="1">
              <a:off x="2352" y="2112"/>
              <a:ext cx="192" cy="9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18134" name="Group 22"/>
          <p:cNvGrpSpPr>
            <a:grpSpLocks/>
          </p:cNvGrpSpPr>
          <p:nvPr/>
        </p:nvGrpSpPr>
        <p:grpSpPr bwMode="auto">
          <a:xfrm>
            <a:off x="6005513" y="4191000"/>
            <a:ext cx="2124075" cy="1190625"/>
            <a:chOff x="3783" y="2640"/>
            <a:chExt cx="1338" cy="750"/>
          </a:xfrm>
        </p:grpSpPr>
        <p:sp>
          <p:nvSpPr>
            <p:cNvPr id="173068" name="Line 23"/>
            <p:cNvSpPr>
              <a:spLocks noChangeShapeType="1"/>
            </p:cNvSpPr>
            <p:nvPr/>
          </p:nvSpPr>
          <p:spPr bwMode="auto">
            <a:xfrm flipH="1" flipV="1">
              <a:off x="4128" y="2640"/>
              <a:ext cx="96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3069" name="Rectangle 24"/>
            <p:cNvSpPr>
              <a:spLocks noChangeArrowheads="1"/>
            </p:cNvSpPr>
            <p:nvPr/>
          </p:nvSpPr>
          <p:spPr bwMode="auto">
            <a:xfrm>
              <a:off x="3783" y="3024"/>
              <a:ext cx="133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léger recouvrement</a:t>
              </a:r>
            </a:p>
            <a:p>
              <a:pPr algn="ctr"/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des bandes d’énergie</a:t>
              </a:r>
            </a:p>
          </p:txBody>
        </p:sp>
      </p:grpSp>
      <p:sp>
        <p:nvSpPr>
          <p:cNvPr id="218137" name="Rectangle 25"/>
          <p:cNvSpPr>
            <a:spLocks noChangeArrowheads="1"/>
          </p:cNvSpPr>
          <p:nvPr/>
        </p:nvSpPr>
        <p:spPr bwMode="auto">
          <a:xfrm>
            <a:off x="3048000" y="5562600"/>
            <a:ext cx="5689600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CONDUCTEURS MOYENS (SEMI-METAUX : As, Sb, Bi, …)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9" grpId="0" autoUpdateAnimBg="0"/>
      <p:bldP spid="218137" grpId="0" animBg="1" autoUpdateAnimBg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3582988" y="457200"/>
            <a:ext cx="4251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BANDES D’ENERGIE</a:t>
            </a:r>
          </a:p>
        </p:txBody>
      </p:sp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74085" name="Group 5"/>
          <p:cNvGrpSpPr>
            <a:grpSpLocks/>
          </p:cNvGrpSpPr>
          <p:nvPr/>
        </p:nvGrpSpPr>
        <p:grpSpPr bwMode="auto">
          <a:xfrm>
            <a:off x="0" y="2133600"/>
            <a:ext cx="2438400" cy="2667000"/>
            <a:chOff x="0" y="1344"/>
            <a:chExt cx="1536" cy="1680"/>
          </a:xfrm>
        </p:grpSpPr>
        <p:sp>
          <p:nvSpPr>
            <p:cNvPr id="174097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ELECTRON DANS UN POTENTIEL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PERIODIQUE</a:t>
              </a:r>
            </a:p>
          </p:txBody>
        </p:sp>
        <p:sp>
          <p:nvSpPr>
            <p:cNvPr id="174098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APPARITION DE BANDES INTERDITES</a:t>
              </a:r>
            </a:p>
          </p:txBody>
        </p:sp>
        <p:sp>
          <p:nvSpPr>
            <p:cNvPr id="174099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2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SURFACE DE FERMI</a:t>
              </a:r>
            </a:p>
          </p:txBody>
        </p:sp>
        <p:sp>
          <p:nvSpPr>
            <p:cNvPr id="174100" name="Text Box 9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74101" name="Text Box 10"/>
            <p:cNvSpPr txBox="1">
              <a:spLocks noChangeArrowheads="1"/>
            </p:cNvSpPr>
            <p:nvPr/>
          </p:nvSpPr>
          <p:spPr bwMode="auto">
            <a:xfrm>
              <a:off x="0" y="2304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74102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44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CLASSIFICATION DES MATERIAUX</a:t>
              </a:r>
            </a:p>
          </p:txBody>
        </p:sp>
        <p:sp>
          <p:nvSpPr>
            <p:cNvPr id="174103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APPROXIMATION DE KRÖNIG-PENNEY</a:t>
              </a:r>
            </a:p>
          </p:txBody>
        </p:sp>
      </p:grpSp>
      <p:sp>
        <p:nvSpPr>
          <p:cNvPr id="174086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57713"/>
            <a:ext cx="2438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CLASSIFICATION DES MATERIAUX</a:t>
            </a:r>
            <a:endParaRPr lang="fr-FR" smtClean="0">
              <a:solidFill>
                <a:schemeClr val="tx1"/>
              </a:solidFill>
            </a:endParaRPr>
          </a:p>
        </p:txBody>
      </p:sp>
      <p:pic>
        <p:nvPicPr>
          <p:cNvPr id="220174" name="Picture 14" descr="band-isolan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57400"/>
            <a:ext cx="50292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75" name="Rectangle 15"/>
          <p:cNvSpPr>
            <a:spLocks noChangeArrowheads="1"/>
          </p:cNvSpPr>
          <p:nvPr/>
        </p:nvSpPr>
        <p:spPr bwMode="auto">
          <a:xfrm>
            <a:off x="3962400" y="1752600"/>
            <a:ext cx="3551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</a:rPr>
              <a:t>Gap d’énergie fort entre deux bandes</a:t>
            </a:r>
          </a:p>
        </p:txBody>
      </p:sp>
      <p:grpSp>
        <p:nvGrpSpPr>
          <p:cNvPr id="220176" name="Group 16"/>
          <p:cNvGrpSpPr>
            <a:grpSpLocks/>
          </p:cNvGrpSpPr>
          <p:nvPr/>
        </p:nvGrpSpPr>
        <p:grpSpPr bwMode="auto">
          <a:xfrm>
            <a:off x="3236913" y="3352800"/>
            <a:ext cx="2776537" cy="1784350"/>
            <a:chOff x="2039" y="2112"/>
            <a:chExt cx="1749" cy="1124"/>
          </a:xfrm>
        </p:grpSpPr>
        <p:sp>
          <p:nvSpPr>
            <p:cNvPr id="174094" name="Line 17"/>
            <p:cNvSpPr>
              <a:spLocks noChangeShapeType="1"/>
            </p:cNvSpPr>
            <p:nvPr/>
          </p:nvSpPr>
          <p:spPr bwMode="auto">
            <a:xfrm flipV="1">
              <a:off x="3216" y="2448"/>
              <a:ext cx="48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095" name="Rectangle 18"/>
            <p:cNvSpPr>
              <a:spLocks noChangeArrowheads="1"/>
            </p:cNvSpPr>
            <p:nvPr/>
          </p:nvSpPr>
          <p:spPr bwMode="auto">
            <a:xfrm>
              <a:off x="2039" y="3024"/>
              <a:ext cx="17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  <a:r>
                <a:rPr lang="fr-FR" sz="1600" i="1" baseline="30000">
                  <a:solidFill>
                    <a:srgbClr val="FF0000"/>
                  </a:solidFill>
                  <a:latin typeface="Arial" charset="0"/>
                  <a:cs typeface="Arial" charset="0"/>
                </a:rPr>
                <a:t>ère</a:t>
              </a:r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 zone de Brillouin remplie</a:t>
              </a:r>
            </a:p>
          </p:txBody>
        </p:sp>
        <p:sp>
          <p:nvSpPr>
            <p:cNvPr id="174096" name="Line 19"/>
            <p:cNvSpPr>
              <a:spLocks noChangeShapeType="1"/>
            </p:cNvSpPr>
            <p:nvPr/>
          </p:nvSpPr>
          <p:spPr bwMode="auto">
            <a:xfrm flipH="1" flipV="1">
              <a:off x="2352" y="2112"/>
              <a:ext cx="192" cy="9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20180" name="Group 20"/>
          <p:cNvGrpSpPr>
            <a:grpSpLocks/>
          </p:cNvGrpSpPr>
          <p:nvPr/>
        </p:nvGrpSpPr>
        <p:grpSpPr bwMode="auto">
          <a:xfrm>
            <a:off x="6096000" y="4191000"/>
            <a:ext cx="1922463" cy="1190625"/>
            <a:chOff x="3840" y="2640"/>
            <a:chExt cx="1211" cy="750"/>
          </a:xfrm>
        </p:grpSpPr>
        <p:sp>
          <p:nvSpPr>
            <p:cNvPr id="174092" name="Line 21"/>
            <p:cNvSpPr>
              <a:spLocks noChangeShapeType="1"/>
            </p:cNvSpPr>
            <p:nvPr/>
          </p:nvSpPr>
          <p:spPr bwMode="auto">
            <a:xfrm flipH="1" flipV="1">
              <a:off x="4128" y="2640"/>
              <a:ext cx="96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093" name="Rectangle 22"/>
            <p:cNvSpPr>
              <a:spLocks noChangeArrowheads="1"/>
            </p:cNvSpPr>
            <p:nvPr/>
          </p:nvSpPr>
          <p:spPr bwMode="auto">
            <a:xfrm>
              <a:off x="3840" y="3024"/>
              <a:ext cx="121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aucun électron</a:t>
              </a:r>
            </a:p>
            <a:p>
              <a:pPr algn="ctr"/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au niveau de Fermi</a:t>
              </a:r>
            </a:p>
          </p:txBody>
        </p:sp>
      </p:grpSp>
      <p:sp>
        <p:nvSpPr>
          <p:cNvPr id="220183" name="Rectangle 23"/>
          <p:cNvSpPr>
            <a:spLocks noChangeArrowheads="1"/>
          </p:cNvSpPr>
          <p:nvPr/>
        </p:nvSpPr>
        <p:spPr bwMode="auto">
          <a:xfrm>
            <a:off x="3124200" y="5562600"/>
            <a:ext cx="5419725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MATERIAU ISOLANT (SEMI-CONDUCTEUR : Si, Ge, …)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0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75" grpId="0" autoUpdateAnimBg="0"/>
      <p:bldP spid="22018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1"/>
          <p:cNvGrpSpPr>
            <a:grpSpLocks/>
          </p:cNvGrpSpPr>
          <p:nvPr/>
        </p:nvGrpSpPr>
        <p:grpSpPr bwMode="auto">
          <a:xfrm>
            <a:off x="0" y="1828800"/>
            <a:ext cx="2514600" cy="3962400"/>
            <a:chOff x="0" y="1152"/>
            <a:chExt cx="1584" cy="2496"/>
          </a:xfrm>
        </p:grpSpPr>
        <p:sp>
          <p:nvSpPr>
            <p:cNvPr id="18490" name="Rectangle 10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PLANE</a:t>
              </a:r>
            </a:p>
          </p:txBody>
        </p:sp>
        <p:sp>
          <p:nvSpPr>
            <p:cNvPr id="18491" name="Rectangle 10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</a:t>
              </a:r>
            </a:p>
          </p:txBody>
        </p:sp>
        <p:sp>
          <p:nvSpPr>
            <p:cNvPr id="18492" name="Rectangle 104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68"/>
              <a:ext cx="9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VITESSE DE GROUPE</a:t>
              </a:r>
            </a:p>
          </p:txBody>
        </p:sp>
        <p:sp>
          <p:nvSpPr>
            <p:cNvPr id="18493" name="Rectangle 10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 D’ONDE</a:t>
              </a:r>
            </a:p>
          </p:txBody>
        </p:sp>
        <p:sp>
          <p:nvSpPr>
            <p:cNvPr id="18494" name="Text Box 106"/>
            <p:cNvSpPr txBox="1">
              <a:spLocks noChangeArrowheads="1"/>
            </p:cNvSpPr>
            <p:nvPr/>
          </p:nvSpPr>
          <p:spPr bwMode="auto">
            <a:xfrm>
              <a:off x="0" y="139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onde</a:t>
              </a:r>
            </a:p>
          </p:txBody>
        </p:sp>
        <p:sp>
          <p:nvSpPr>
            <p:cNvPr id="18495" name="Text Box 107"/>
            <p:cNvSpPr txBox="1">
              <a:spLocks noChangeArrowheads="1"/>
            </p:cNvSpPr>
            <p:nvPr/>
          </p:nvSpPr>
          <p:spPr bwMode="auto">
            <a:xfrm>
              <a:off x="0" y="235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particule</a:t>
              </a:r>
            </a:p>
          </p:txBody>
        </p:sp>
        <p:sp>
          <p:nvSpPr>
            <p:cNvPr id="18496" name="Rectangle 108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DE DE BROGLIE</a:t>
              </a:r>
            </a:p>
          </p:txBody>
        </p:sp>
        <p:sp>
          <p:nvSpPr>
            <p:cNvPr id="18497" name="Rectangle 109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PRINCIPE DE SUPERPOSITION</a:t>
              </a:r>
            </a:p>
          </p:txBody>
        </p:sp>
        <p:sp>
          <p:nvSpPr>
            <p:cNvPr id="18498" name="Rectangle 110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12"/>
              <a:ext cx="11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RELATION D’INCERTITUDE</a:t>
              </a:r>
            </a:p>
          </p:txBody>
        </p:sp>
        <p:sp>
          <p:nvSpPr>
            <p:cNvPr id="18499" name="Rectangle 111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152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CONGRES SOLVAY (1927)</a:t>
              </a:r>
            </a:p>
          </p:txBody>
        </p:sp>
        <p:sp>
          <p:nvSpPr>
            <p:cNvPr id="18500" name="Text Box 112"/>
            <p:cNvSpPr txBox="1">
              <a:spLocks noChangeArrowheads="1"/>
            </p:cNvSpPr>
            <p:nvPr/>
          </p:nvSpPr>
          <p:spPr bwMode="auto">
            <a:xfrm>
              <a:off x="0" y="3216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18501" name="Rectangle 113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50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 GAUSSIEN</a:t>
              </a:r>
            </a:p>
          </p:txBody>
        </p:sp>
      </p:grpSp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2895600" y="457200"/>
            <a:ext cx="5176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DESCRIPTION PHYSIQUE</a:t>
            </a:r>
          </a:p>
        </p:txBody>
      </p:sp>
      <p:sp>
        <p:nvSpPr>
          <p:cNvPr id="18436" name="Rectangle 16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8437" name="Group 27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18487" name="Oval 28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88" name="Oval 29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89" name="Oval 30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8438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33913"/>
            <a:ext cx="22098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PRINCIPE DE SUPERPOSITION</a:t>
            </a:r>
          </a:p>
        </p:txBody>
      </p:sp>
      <p:sp>
        <p:nvSpPr>
          <p:cNvPr id="43143" name="Text Box 135"/>
          <p:cNvSpPr txBox="1">
            <a:spLocks noChangeArrowheads="1"/>
          </p:cNvSpPr>
          <p:nvPr/>
        </p:nvSpPr>
        <p:spPr bwMode="auto">
          <a:xfrm>
            <a:off x="2667000" y="1828800"/>
            <a:ext cx="6248400" cy="1016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i="1" u="sng">
                <a:solidFill>
                  <a:srgbClr val="FFFFFF"/>
                </a:solidFill>
                <a:latin typeface="Arial" charset="0"/>
              </a:rPr>
              <a:t>Principe de superposition</a:t>
            </a:r>
          </a:p>
          <a:p>
            <a:pPr algn="ctr" eaLnBrk="1" hangingPunct="1"/>
            <a:r>
              <a:rPr lang="fr-FR" sz="1800" i="1">
                <a:solidFill>
                  <a:srgbClr val="FFFFFF"/>
                </a:solidFill>
                <a:latin typeface="Arial" charset="0"/>
              </a:rPr>
              <a:t>Une particule est décrite par une superposition d’ondes de de Broglie : un paquet d’onde</a:t>
            </a:r>
          </a:p>
        </p:txBody>
      </p:sp>
      <p:grpSp>
        <p:nvGrpSpPr>
          <p:cNvPr id="43181" name="Group 173"/>
          <p:cNvGrpSpPr>
            <a:grpSpLocks/>
          </p:cNvGrpSpPr>
          <p:nvPr/>
        </p:nvGrpSpPr>
        <p:grpSpPr bwMode="auto">
          <a:xfrm>
            <a:off x="2819400" y="4495800"/>
            <a:ext cx="5213350" cy="1509713"/>
            <a:chOff x="1776" y="2832"/>
            <a:chExt cx="3284" cy="951"/>
          </a:xfrm>
        </p:grpSpPr>
        <p:sp>
          <p:nvSpPr>
            <p:cNvPr id="18465" name="Text Box 139"/>
            <p:cNvSpPr txBox="1">
              <a:spLocks noChangeArrowheads="1"/>
            </p:cNvSpPr>
            <p:nvPr/>
          </p:nvSpPr>
          <p:spPr bwMode="auto">
            <a:xfrm>
              <a:off x="1776" y="2832"/>
              <a:ext cx="27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400">
                  <a:solidFill>
                    <a:srgbClr val="FFFFFF"/>
                  </a:solidFill>
                  <a:latin typeface="Arial" charset="0"/>
                </a:rPr>
                <a:t>Distribution du vecteur impulsion p au cours du temps</a:t>
              </a:r>
            </a:p>
          </p:txBody>
        </p:sp>
        <p:sp>
          <p:nvSpPr>
            <p:cNvPr id="18466" name="Line 140"/>
            <p:cNvSpPr>
              <a:spLocks noChangeShapeType="1"/>
            </p:cNvSpPr>
            <p:nvPr/>
          </p:nvSpPr>
          <p:spPr bwMode="auto">
            <a:xfrm>
              <a:off x="3456" y="283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467" name="Text Box 142"/>
            <p:cNvSpPr txBox="1">
              <a:spLocks noChangeArrowheads="1"/>
            </p:cNvSpPr>
            <p:nvPr/>
          </p:nvSpPr>
          <p:spPr bwMode="auto">
            <a:xfrm>
              <a:off x="1920" y="3264"/>
              <a:ext cx="8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800" i="1">
                  <a:solidFill>
                    <a:srgbClr val="FFFFFF"/>
                  </a:solidFill>
                  <a:latin typeface="Symbol" pitchFamily="18" charset="2"/>
                </a:rPr>
                <a:t>j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(p,t)</a:t>
              </a:r>
              <a:r>
                <a:rPr lang="fr-FR" sz="2800" i="1">
                  <a:solidFill>
                    <a:srgbClr val="FFFFFF"/>
                  </a:solidFill>
                </a:rPr>
                <a:t> 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=</a:t>
              </a:r>
              <a:endParaRPr lang="fr-FR" sz="2800" i="1" baseline="30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468" name="Line 143"/>
            <p:cNvSpPr>
              <a:spLocks noChangeShapeType="1"/>
            </p:cNvSpPr>
            <p:nvPr/>
          </p:nvSpPr>
          <p:spPr bwMode="auto">
            <a:xfrm>
              <a:off x="4845" y="3264"/>
              <a:ext cx="147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469" name="Line 144"/>
            <p:cNvSpPr>
              <a:spLocks noChangeShapeType="1"/>
            </p:cNvSpPr>
            <p:nvPr/>
          </p:nvSpPr>
          <p:spPr bwMode="auto">
            <a:xfrm>
              <a:off x="4176" y="3264"/>
              <a:ext cx="14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470" name="Line 145"/>
            <p:cNvSpPr>
              <a:spLocks noChangeShapeType="1"/>
            </p:cNvSpPr>
            <p:nvPr/>
          </p:nvSpPr>
          <p:spPr bwMode="auto">
            <a:xfrm>
              <a:off x="2213" y="3312"/>
              <a:ext cx="14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471" name="Freeform 146"/>
            <p:cNvSpPr>
              <a:spLocks/>
            </p:cNvSpPr>
            <p:nvPr/>
          </p:nvSpPr>
          <p:spPr bwMode="auto">
            <a:xfrm>
              <a:off x="3041" y="3168"/>
              <a:ext cx="293" cy="528"/>
            </a:xfrm>
            <a:custGeom>
              <a:avLst/>
              <a:gdLst>
                <a:gd name="T0" fmla="*/ 293 w 288"/>
                <a:gd name="T1" fmla="*/ 0 h 528"/>
                <a:gd name="T2" fmla="*/ 195 w 288"/>
                <a:gd name="T3" fmla="*/ 48 h 528"/>
                <a:gd name="T4" fmla="*/ 147 w 288"/>
                <a:gd name="T5" fmla="*/ 288 h 528"/>
                <a:gd name="T6" fmla="*/ 98 w 288"/>
                <a:gd name="T7" fmla="*/ 480 h 528"/>
                <a:gd name="T8" fmla="*/ 0 w 288"/>
                <a:gd name="T9" fmla="*/ 528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528">
                  <a:moveTo>
                    <a:pt x="288" y="0"/>
                  </a:moveTo>
                  <a:cubicBezTo>
                    <a:pt x="252" y="0"/>
                    <a:pt x="216" y="0"/>
                    <a:pt x="192" y="48"/>
                  </a:cubicBezTo>
                  <a:cubicBezTo>
                    <a:pt x="168" y="96"/>
                    <a:pt x="160" y="216"/>
                    <a:pt x="144" y="288"/>
                  </a:cubicBezTo>
                  <a:cubicBezTo>
                    <a:pt x="128" y="360"/>
                    <a:pt x="120" y="440"/>
                    <a:pt x="96" y="480"/>
                  </a:cubicBezTo>
                  <a:cubicBezTo>
                    <a:pt x="72" y="520"/>
                    <a:pt x="16" y="520"/>
                    <a:pt x="0" y="528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472" name="Text Box 147"/>
            <p:cNvSpPr txBox="1">
              <a:spLocks noChangeArrowheads="1"/>
            </p:cNvSpPr>
            <p:nvPr/>
          </p:nvSpPr>
          <p:spPr bwMode="auto">
            <a:xfrm>
              <a:off x="3792" y="3264"/>
              <a:ext cx="12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e</a:t>
              </a:r>
              <a:r>
                <a:rPr lang="fr-FR" sz="2800" i="1" baseline="30000">
                  <a:solidFill>
                    <a:srgbClr val="FFFFFF"/>
                  </a:solidFill>
                  <a:latin typeface="Arial" charset="0"/>
                </a:rPr>
                <a:t>-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fr-FR" sz="2800" i="1" baseline="30000">
                  <a:solidFill>
                    <a:srgbClr val="FFFFFF"/>
                  </a:solidFill>
                  <a:latin typeface="Arial" charset="0"/>
                </a:rPr>
                <a:t>  (p.r –</a:t>
              </a:r>
              <a:r>
                <a:rPr lang="fr-FR" sz="2800" i="1" baseline="30000">
                  <a:solidFill>
                    <a:srgbClr val="FFFFFF"/>
                  </a:solidFill>
                </a:rPr>
                <a:t> </a:t>
              </a:r>
              <a:r>
                <a:rPr lang="fr-FR" sz="2800" i="1" baseline="30000">
                  <a:solidFill>
                    <a:srgbClr val="FFFFFF"/>
                  </a:solidFill>
                  <a:latin typeface="Arial" charset="0"/>
                </a:rPr>
                <a:t>Et) 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dr</a:t>
              </a:r>
            </a:p>
          </p:txBody>
        </p:sp>
        <p:sp>
          <p:nvSpPr>
            <p:cNvPr id="18473" name="Line 148"/>
            <p:cNvSpPr>
              <a:spLocks noChangeShapeType="1"/>
            </p:cNvSpPr>
            <p:nvPr/>
          </p:nvSpPr>
          <p:spPr bwMode="auto">
            <a:xfrm>
              <a:off x="2700" y="3408"/>
              <a:ext cx="439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474" name="Text Box 149"/>
            <p:cNvSpPr txBox="1">
              <a:spLocks noChangeArrowheads="1"/>
            </p:cNvSpPr>
            <p:nvPr/>
          </p:nvSpPr>
          <p:spPr bwMode="auto">
            <a:xfrm>
              <a:off x="2749" y="3216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8475" name="Text Box 150"/>
            <p:cNvSpPr txBox="1">
              <a:spLocks noChangeArrowheads="1"/>
            </p:cNvSpPr>
            <p:nvPr/>
          </p:nvSpPr>
          <p:spPr bwMode="auto">
            <a:xfrm>
              <a:off x="2651" y="3411"/>
              <a:ext cx="31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</a:rPr>
                <a:t>h</a:t>
              </a:r>
              <a:r>
                <a:rPr lang="fr-FR" sz="1800" baseline="30000">
                  <a:solidFill>
                    <a:srgbClr val="FFFFFF"/>
                  </a:solidFill>
                </a:rPr>
                <a:t>3/2</a:t>
              </a:r>
            </a:p>
          </p:txBody>
        </p:sp>
        <p:sp>
          <p:nvSpPr>
            <p:cNvPr id="18476" name="Text Box 151"/>
            <p:cNvSpPr txBox="1">
              <a:spLocks noChangeArrowheads="1"/>
            </p:cNvSpPr>
            <p:nvPr/>
          </p:nvSpPr>
          <p:spPr bwMode="auto">
            <a:xfrm>
              <a:off x="3285" y="3072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sym typeface="Symbol" pitchFamily="18" charset="2"/>
                </a:rPr>
                <a:t>+</a:t>
              </a:r>
              <a:endParaRPr lang="fr-FR" sz="1800">
                <a:solidFill>
                  <a:srgbClr val="FFFFFF"/>
                </a:solidFill>
              </a:endParaRPr>
            </a:p>
          </p:txBody>
        </p:sp>
        <p:sp>
          <p:nvSpPr>
            <p:cNvPr id="18477" name="Text Box 152"/>
            <p:cNvSpPr txBox="1">
              <a:spLocks noChangeArrowheads="1"/>
            </p:cNvSpPr>
            <p:nvPr/>
          </p:nvSpPr>
          <p:spPr bwMode="auto">
            <a:xfrm>
              <a:off x="3090" y="3552"/>
              <a:ext cx="2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sym typeface="Symbol" pitchFamily="18" charset="2"/>
                </a:rPr>
                <a:t>-</a:t>
              </a:r>
              <a:endParaRPr lang="fr-FR" sz="1800">
                <a:solidFill>
                  <a:srgbClr val="FFFFFF"/>
                </a:solidFill>
              </a:endParaRPr>
            </a:p>
          </p:txBody>
        </p:sp>
        <p:sp>
          <p:nvSpPr>
            <p:cNvPr id="18478" name="Text Box 153"/>
            <p:cNvSpPr txBox="1">
              <a:spLocks noChangeArrowheads="1"/>
            </p:cNvSpPr>
            <p:nvPr/>
          </p:nvSpPr>
          <p:spPr bwMode="auto">
            <a:xfrm>
              <a:off x="3236" y="3264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(r,t)</a:t>
              </a:r>
              <a:endParaRPr lang="fr-FR" sz="2800" i="1" baseline="30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479" name="Line 154"/>
            <p:cNvSpPr>
              <a:spLocks noChangeShapeType="1"/>
            </p:cNvSpPr>
            <p:nvPr/>
          </p:nvSpPr>
          <p:spPr bwMode="auto">
            <a:xfrm>
              <a:off x="3529" y="3312"/>
              <a:ext cx="14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480" name="Line 155"/>
            <p:cNvSpPr>
              <a:spLocks noChangeShapeType="1"/>
            </p:cNvSpPr>
            <p:nvPr/>
          </p:nvSpPr>
          <p:spPr bwMode="auto">
            <a:xfrm>
              <a:off x="4320" y="3312"/>
              <a:ext cx="147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8481" name="Group 165"/>
            <p:cNvGrpSpPr>
              <a:grpSpLocks/>
            </p:cNvGrpSpPr>
            <p:nvPr/>
          </p:nvGrpSpPr>
          <p:grpSpPr bwMode="auto">
            <a:xfrm>
              <a:off x="4032" y="3264"/>
              <a:ext cx="187" cy="341"/>
              <a:chOff x="256" y="3895"/>
              <a:chExt cx="187" cy="341"/>
            </a:xfrm>
          </p:grpSpPr>
          <p:grpSp>
            <p:nvGrpSpPr>
              <p:cNvPr id="18482" name="Group 159"/>
              <p:cNvGrpSpPr>
                <a:grpSpLocks/>
              </p:cNvGrpSpPr>
              <p:nvPr/>
            </p:nvGrpSpPr>
            <p:grpSpPr bwMode="auto">
              <a:xfrm>
                <a:off x="256" y="4024"/>
                <a:ext cx="187" cy="212"/>
                <a:chOff x="768" y="3823"/>
                <a:chExt cx="187" cy="212"/>
              </a:xfrm>
            </p:grpSpPr>
            <p:sp>
              <p:nvSpPr>
                <p:cNvPr id="18485" name="Text Box 157"/>
                <p:cNvSpPr txBox="1">
                  <a:spLocks noChangeArrowheads="1"/>
                </p:cNvSpPr>
                <p:nvPr/>
              </p:nvSpPr>
              <p:spPr bwMode="auto">
                <a:xfrm>
                  <a:off x="768" y="3823"/>
                  <a:ext cx="18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/>
                  <a:r>
                    <a:rPr lang="fr-FR" sz="1600">
                      <a:solidFill>
                        <a:srgbClr val="FFFFFF"/>
                      </a:solidFill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18486" name="Line 158"/>
                <p:cNvSpPr>
                  <a:spLocks noChangeShapeType="1"/>
                </p:cNvSpPr>
                <p:nvPr/>
              </p:nvSpPr>
              <p:spPr bwMode="auto">
                <a:xfrm flipV="1">
                  <a:off x="805" y="3840"/>
                  <a:ext cx="86" cy="35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8483" name="Text Box 163"/>
              <p:cNvSpPr txBox="1">
                <a:spLocks noChangeArrowheads="1"/>
              </p:cNvSpPr>
              <p:nvPr/>
            </p:nvSpPr>
            <p:spPr bwMode="auto">
              <a:xfrm>
                <a:off x="278" y="3895"/>
                <a:ext cx="14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400">
                    <a:solidFill>
                      <a:srgbClr val="FFFFFF"/>
                    </a:solidFill>
                    <a:latin typeface="Arial" charset="0"/>
                  </a:rPr>
                  <a:t>i</a:t>
                </a:r>
              </a:p>
            </p:txBody>
          </p:sp>
          <p:sp>
            <p:nvSpPr>
              <p:cNvPr id="18484" name="Line 164"/>
              <p:cNvSpPr>
                <a:spLocks noChangeShapeType="1"/>
              </p:cNvSpPr>
              <p:nvPr/>
            </p:nvSpPr>
            <p:spPr bwMode="auto">
              <a:xfrm>
                <a:off x="288" y="403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43180" name="Group 172"/>
          <p:cNvGrpSpPr>
            <a:grpSpLocks/>
          </p:cNvGrpSpPr>
          <p:nvPr/>
        </p:nvGrpSpPr>
        <p:grpSpPr bwMode="auto">
          <a:xfrm>
            <a:off x="2743200" y="3048000"/>
            <a:ext cx="5591175" cy="1433513"/>
            <a:chOff x="1728" y="1920"/>
            <a:chExt cx="3522" cy="903"/>
          </a:xfrm>
        </p:grpSpPr>
        <p:grpSp>
          <p:nvGrpSpPr>
            <p:cNvPr id="18442" name="Group 116"/>
            <p:cNvGrpSpPr>
              <a:grpSpLocks/>
            </p:cNvGrpSpPr>
            <p:nvPr/>
          </p:nvGrpSpPr>
          <p:grpSpPr bwMode="auto">
            <a:xfrm>
              <a:off x="1728" y="1920"/>
              <a:ext cx="3522" cy="192"/>
              <a:chOff x="1680" y="1328"/>
              <a:chExt cx="3522" cy="192"/>
            </a:xfrm>
          </p:grpSpPr>
          <p:sp>
            <p:nvSpPr>
              <p:cNvPr id="18463" name="Text Box 117"/>
              <p:cNvSpPr txBox="1">
                <a:spLocks noChangeArrowheads="1"/>
              </p:cNvSpPr>
              <p:nvPr/>
            </p:nvSpPr>
            <p:spPr bwMode="auto">
              <a:xfrm>
                <a:off x="1680" y="1328"/>
                <a:ext cx="352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400">
                    <a:solidFill>
                      <a:srgbClr val="FFFFFF"/>
                    </a:solidFill>
                    <a:latin typeface="Arial" charset="0"/>
                  </a:rPr>
                  <a:t>Distribution du vecteur position r au cours du temps (fonction d’onde)</a:t>
                </a:r>
              </a:p>
            </p:txBody>
          </p:sp>
          <p:sp>
            <p:nvSpPr>
              <p:cNvPr id="18464" name="Line 118"/>
              <p:cNvSpPr>
                <a:spLocks noChangeShapeType="1"/>
              </p:cNvSpPr>
              <p:nvPr/>
            </p:nvSpPr>
            <p:spPr bwMode="auto">
              <a:xfrm>
                <a:off x="3264" y="134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8443" name="Text Box 120"/>
            <p:cNvSpPr txBox="1">
              <a:spLocks noChangeArrowheads="1"/>
            </p:cNvSpPr>
            <p:nvPr/>
          </p:nvSpPr>
          <p:spPr bwMode="auto">
            <a:xfrm>
              <a:off x="1968" y="2304"/>
              <a:ext cx="80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(r,t)</a:t>
              </a:r>
              <a:r>
                <a:rPr lang="fr-FR" sz="2800" i="1">
                  <a:solidFill>
                    <a:srgbClr val="FFFFFF"/>
                  </a:solidFill>
                </a:rPr>
                <a:t> 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=</a:t>
              </a:r>
              <a:endParaRPr lang="fr-FR" sz="2800" i="1" baseline="30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444" name="Line 121"/>
            <p:cNvSpPr>
              <a:spLocks noChangeShapeType="1"/>
            </p:cNvSpPr>
            <p:nvPr/>
          </p:nvSpPr>
          <p:spPr bwMode="auto">
            <a:xfrm>
              <a:off x="4848" y="230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445" name="Line 122"/>
            <p:cNvSpPr>
              <a:spLocks noChangeShapeType="1"/>
            </p:cNvSpPr>
            <p:nvPr/>
          </p:nvSpPr>
          <p:spPr bwMode="auto">
            <a:xfrm>
              <a:off x="4128" y="230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446" name="Line 123"/>
            <p:cNvSpPr>
              <a:spLocks noChangeShapeType="1"/>
            </p:cNvSpPr>
            <p:nvPr/>
          </p:nvSpPr>
          <p:spPr bwMode="auto">
            <a:xfrm>
              <a:off x="2256" y="235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447" name="Freeform 124"/>
            <p:cNvSpPr>
              <a:spLocks/>
            </p:cNvSpPr>
            <p:nvPr/>
          </p:nvSpPr>
          <p:spPr bwMode="auto">
            <a:xfrm>
              <a:off x="3072" y="2208"/>
              <a:ext cx="288" cy="528"/>
            </a:xfrm>
            <a:custGeom>
              <a:avLst/>
              <a:gdLst>
                <a:gd name="T0" fmla="*/ 288 w 288"/>
                <a:gd name="T1" fmla="*/ 0 h 528"/>
                <a:gd name="T2" fmla="*/ 192 w 288"/>
                <a:gd name="T3" fmla="*/ 48 h 528"/>
                <a:gd name="T4" fmla="*/ 144 w 288"/>
                <a:gd name="T5" fmla="*/ 288 h 528"/>
                <a:gd name="T6" fmla="*/ 96 w 288"/>
                <a:gd name="T7" fmla="*/ 480 h 528"/>
                <a:gd name="T8" fmla="*/ 0 w 288"/>
                <a:gd name="T9" fmla="*/ 528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528">
                  <a:moveTo>
                    <a:pt x="288" y="0"/>
                  </a:moveTo>
                  <a:cubicBezTo>
                    <a:pt x="252" y="0"/>
                    <a:pt x="216" y="0"/>
                    <a:pt x="192" y="48"/>
                  </a:cubicBezTo>
                  <a:cubicBezTo>
                    <a:pt x="168" y="96"/>
                    <a:pt x="160" y="216"/>
                    <a:pt x="144" y="288"/>
                  </a:cubicBezTo>
                  <a:cubicBezTo>
                    <a:pt x="128" y="360"/>
                    <a:pt x="120" y="440"/>
                    <a:pt x="96" y="480"/>
                  </a:cubicBezTo>
                  <a:cubicBezTo>
                    <a:pt x="72" y="520"/>
                    <a:pt x="16" y="520"/>
                    <a:pt x="0" y="528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448" name="Text Box 125"/>
            <p:cNvSpPr txBox="1">
              <a:spLocks noChangeArrowheads="1"/>
            </p:cNvSpPr>
            <p:nvPr/>
          </p:nvSpPr>
          <p:spPr bwMode="auto">
            <a:xfrm>
              <a:off x="3840" y="2304"/>
              <a:ext cx="12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e  </a:t>
              </a:r>
              <a:r>
                <a:rPr lang="fr-FR" sz="2800" i="1" baseline="30000">
                  <a:solidFill>
                    <a:srgbClr val="FFFFFF"/>
                  </a:solidFill>
                  <a:latin typeface="Arial" charset="0"/>
                </a:rPr>
                <a:t>(p.r –</a:t>
              </a:r>
              <a:r>
                <a:rPr lang="fr-FR" sz="2800" i="1" baseline="30000">
                  <a:solidFill>
                    <a:srgbClr val="FFFFFF"/>
                  </a:solidFill>
                </a:rPr>
                <a:t> </a:t>
              </a:r>
              <a:r>
                <a:rPr lang="fr-FR" sz="2800" i="1" baseline="30000">
                  <a:solidFill>
                    <a:srgbClr val="FFFFFF"/>
                  </a:solidFill>
                  <a:latin typeface="Arial" charset="0"/>
                </a:rPr>
                <a:t>Et)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dp</a:t>
              </a:r>
            </a:p>
          </p:txBody>
        </p:sp>
        <p:sp>
          <p:nvSpPr>
            <p:cNvPr id="18449" name="Line 126"/>
            <p:cNvSpPr>
              <a:spLocks noChangeShapeType="1"/>
            </p:cNvSpPr>
            <p:nvPr/>
          </p:nvSpPr>
          <p:spPr bwMode="auto">
            <a:xfrm>
              <a:off x="2736" y="2448"/>
              <a:ext cx="43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450" name="Text Box 127"/>
            <p:cNvSpPr txBox="1">
              <a:spLocks noChangeArrowheads="1"/>
            </p:cNvSpPr>
            <p:nvPr/>
          </p:nvSpPr>
          <p:spPr bwMode="auto">
            <a:xfrm>
              <a:off x="2784" y="2256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8451" name="Text Box 128"/>
            <p:cNvSpPr txBox="1">
              <a:spLocks noChangeArrowheads="1"/>
            </p:cNvSpPr>
            <p:nvPr/>
          </p:nvSpPr>
          <p:spPr bwMode="auto">
            <a:xfrm>
              <a:off x="2688" y="2451"/>
              <a:ext cx="31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</a:rPr>
                <a:t>h</a:t>
              </a:r>
              <a:r>
                <a:rPr lang="fr-FR" sz="1800" baseline="30000">
                  <a:solidFill>
                    <a:srgbClr val="FFFFFF"/>
                  </a:solidFill>
                </a:rPr>
                <a:t>3/2</a:t>
              </a:r>
            </a:p>
          </p:txBody>
        </p:sp>
        <p:sp>
          <p:nvSpPr>
            <p:cNvPr id="18452" name="Text Box 129"/>
            <p:cNvSpPr txBox="1">
              <a:spLocks noChangeArrowheads="1"/>
            </p:cNvSpPr>
            <p:nvPr/>
          </p:nvSpPr>
          <p:spPr bwMode="auto">
            <a:xfrm>
              <a:off x="3312" y="2112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sym typeface="Symbol" pitchFamily="18" charset="2"/>
                </a:rPr>
                <a:t>+</a:t>
              </a:r>
              <a:endParaRPr lang="fr-FR" sz="1800">
                <a:solidFill>
                  <a:srgbClr val="FFFFFF"/>
                </a:solidFill>
              </a:endParaRPr>
            </a:p>
          </p:txBody>
        </p:sp>
        <p:sp>
          <p:nvSpPr>
            <p:cNvPr id="18453" name="Text Box 130"/>
            <p:cNvSpPr txBox="1">
              <a:spLocks noChangeArrowheads="1"/>
            </p:cNvSpPr>
            <p:nvPr/>
          </p:nvSpPr>
          <p:spPr bwMode="auto">
            <a:xfrm>
              <a:off x="3120" y="2592"/>
              <a:ext cx="2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sym typeface="Symbol" pitchFamily="18" charset="2"/>
                </a:rPr>
                <a:t>-</a:t>
              </a:r>
              <a:endParaRPr lang="fr-FR" sz="1800">
                <a:solidFill>
                  <a:srgbClr val="FFFFFF"/>
                </a:solidFill>
              </a:endParaRPr>
            </a:p>
          </p:txBody>
        </p:sp>
        <p:sp>
          <p:nvSpPr>
            <p:cNvPr id="18454" name="Text Box 131"/>
            <p:cNvSpPr txBox="1">
              <a:spLocks noChangeArrowheads="1"/>
            </p:cNvSpPr>
            <p:nvPr/>
          </p:nvSpPr>
          <p:spPr bwMode="auto">
            <a:xfrm>
              <a:off x="3264" y="2304"/>
              <a:ext cx="6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800" i="1">
                  <a:solidFill>
                    <a:srgbClr val="FFFFFF"/>
                  </a:solidFill>
                  <a:latin typeface="Symbol" pitchFamily="18" charset="2"/>
                </a:rPr>
                <a:t>j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(p,t)</a:t>
              </a:r>
              <a:endParaRPr lang="fr-FR" sz="2800" i="1" baseline="30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455" name="Line 132"/>
            <p:cNvSpPr>
              <a:spLocks noChangeShapeType="1"/>
            </p:cNvSpPr>
            <p:nvPr/>
          </p:nvSpPr>
          <p:spPr bwMode="auto">
            <a:xfrm>
              <a:off x="3552" y="235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456" name="Line 133"/>
            <p:cNvSpPr>
              <a:spLocks noChangeShapeType="1"/>
            </p:cNvSpPr>
            <p:nvPr/>
          </p:nvSpPr>
          <p:spPr bwMode="auto">
            <a:xfrm>
              <a:off x="4272" y="235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8457" name="Group 166"/>
            <p:cNvGrpSpPr>
              <a:grpSpLocks/>
            </p:cNvGrpSpPr>
            <p:nvPr/>
          </p:nvGrpSpPr>
          <p:grpSpPr bwMode="auto">
            <a:xfrm>
              <a:off x="4010" y="2293"/>
              <a:ext cx="187" cy="341"/>
              <a:chOff x="256" y="3895"/>
              <a:chExt cx="187" cy="341"/>
            </a:xfrm>
          </p:grpSpPr>
          <p:grpSp>
            <p:nvGrpSpPr>
              <p:cNvPr id="18458" name="Group 167"/>
              <p:cNvGrpSpPr>
                <a:grpSpLocks/>
              </p:cNvGrpSpPr>
              <p:nvPr/>
            </p:nvGrpSpPr>
            <p:grpSpPr bwMode="auto">
              <a:xfrm>
                <a:off x="256" y="4024"/>
                <a:ext cx="187" cy="212"/>
                <a:chOff x="768" y="3823"/>
                <a:chExt cx="187" cy="212"/>
              </a:xfrm>
            </p:grpSpPr>
            <p:sp>
              <p:nvSpPr>
                <p:cNvPr id="18461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768" y="3823"/>
                  <a:ext cx="18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/>
                  <a:r>
                    <a:rPr lang="fr-FR" sz="1600">
                      <a:solidFill>
                        <a:srgbClr val="FFFFFF"/>
                      </a:solidFill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18462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805" y="3840"/>
                  <a:ext cx="86" cy="35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8459" name="Text Box 170"/>
              <p:cNvSpPr txBox="1">
                <a:spLocks noChangeArrowheads="1"/>
              </p:cNvSpPr>
              <p:nvPr/>
            </p:nvSpPr>
            <p:spPr bwMode="auto">
              <a:xfrm>
                <a:off x="278" y="3895"/>
                <a:ext cx="14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400">
                    <a:solidFill>
                      <a:srgbClr val="FFFFFF"/>
                    </a:solidFill>
                    <a:latin typeface="Arial" charset="0"/>
                  </a:rPr>
                  <a:t>i</a:t>
                </a:r>
              </a:p>
            </p:txBody>
          </p:sp>
          <p:sp>
            <p:nvSpPr>
              <p:cNvPr id="18460" name="Line 171"/>
              <p:cNvSpPr>
                <a:spLocks noChangeShapeType="1"/>
              </p:cNvSpPr>
              <p:nvPr/>
            </p:nvSpPr>
            <p:spPr bwMode="auto">
              <a:xfrm>
                <a:off x="288" y="403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43" grpId="0" animBg="1" autoUpdateAnimBg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3582988" y="457200"/>
            <a:ext cx="4251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BANDES D’ENERGIE</a:t>
            </a:r>
          </a:p>
        </p:txBody>
      </p:sp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75109" name="Group 5"/>
          <p:cNvGrpSpPr>
            <a:grpSpLocks/>
          </p:cNvGrpSpPr>
          <p:nvPr/>
        </p:nvGrpSpPr>
        <p:grpSpPr bwMode="auto">
          <a:xfrm>
            <a:off x="0" y="2133600"/>
            <a:ext cx="2438400" cy="2667000"/>
            <a:chOff x="0" y="1344"/>
            <a:chExt cx="1536" cy="1680"/>
          </a:xfrm>
        </p:grpSpPr>
        <p:sp>
          <p:nvSpPr>
            <p:cNvPr id="175118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ELECTRON DANS UN POTENTIEL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PERIODIQUE</a:t>
              </a:r>
            </a:p>
          </p:txBody>
        </p:sp>
        <p:sp>
          <p:nvSpPr>
            <p:cNvPr id="175119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APPARITION DE BANDES INTERDITES</a:t>
              </a:r>
            </a:p>
          </p:txBody>
        </p:sp>
        <p:sp>
          <p:nvSpPr>
            <p:cNvPr id="175120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2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SURFACE DE FERMI</a:t>
              </a:r>
            </a:p>
          </p:txBody>
        </p:sp>
        <p:sp>
          <p:nvSpPr>
            <p:cNvPr id="175121" name="Text Box 9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75122" name="Text Box 10"/>
            <p:cNvSpPr txBox="1">
              <a:spLocks noChangeArrowheads="1"/>
            </p:cNvSpPr>
            <p:nvPr/>
          </p:nvSpPr>
          <p:spPr bwMode="auto">
            <a:xfrm>
              <a:off x="0" y="2304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75123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44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CLASSIFICATION DES MATERIAUX</a:t>
              </a:r>
            </a:p>
          </p:txBody>
        </p:sp>
        <p:sp>
          <p:nvSpPr>
            <p:cNvPr id="175124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APPROXIMATION DE KRÖNIG-PENNEY</a:t>
              </a:r>
            </a:p>
          </p:txBody>
        </p:sp>
      </p:grpSp>
      <p:sp>
        <p:nvSpPr>
          <p:cNvPr id="175110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57713"/>
            <a:ext cx="2438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CLASSIFICATION DES MATERIAUX</a:t>
            </a:r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213008" name="Rectangle 16"/>
          <p:cNvSpPr>
            <a:spLocks noChangeArrowheads="1"/>
          </p:cNvSpPr>
          <p:nvPr/>
        </p:nvSpPr>
        <p:spPr bwMode="auto">
          <a:xfrm>
            <a:off x="4191000" y="1524000"/>
            <a:ext cx="3743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Électrons au niveau de Fermi : porteurs</a:t>
            </a:r>
          </a:p>
        </p:txBody>
      </p:sp>
      <p:grpSp>
        <p:nvGrpSpPr>
          <p:cNvPr id="213010" name="Group 18"/>
          <p:cNvGrpSpPr>
            <a:grpSpLocks/>
          </p:cNvGrpSpPr>
          <p:nvPr/>
        </p:nvGrpSpPr>
        <p:grpSpPr bwMode="auto">
          <a:xfrm>
            <a:off x="2819400" y="1905000"/>
            <a:ext cx="4103688" cy="4011613"/>
            <a:chOff x="1776" y="1200"/>
            <a:chExt cx="2585" cy="2527"/>
          </a:xfrm>
        </p:grpSpPr>
        <p:pic>
          <p:nvPicPr>
            <p:cNvPr id="175116" name="Picture 15" descr="band-porteur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200"/>
              <a:ext cx="2585" cy="2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117" name="Rectangle 17"/>
            <p:cNvSpPr>
              <a:spLocks noChangeArrowheads="1"/>
            </p:cNvSpPr>
            <p:nvPr/>
          </p:nvSpPr>
          <p:spPr bwMode="auto">
            <a:xfrm>
              <a:off x="3840" y="3408"/>
              <a:ext cx="420" cy="21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300K</a:t>
              </a:r>
            </a:p>
          </p:txBody>
        </p:sp>
      </p:grpSp>
      <p:grpSp>
        <p:nvGrpSpPr>
          <p:cNvPr id="213013" name="Group 21"/>
          <p:cNvGrpSpPr>
            <a:grpSpLocks/>
          </p:cNvGrpSpPr>
          <p:nvPr/>
        </p:nvGrpSpPr>
        <p:grpSpPr bwMode="auto">
          <a:xfrm>
            <a:off x="4191000" y="2514600"/>
            <a:ext cx="4572000" cy="3048000"/>
            <a:chOff x="2640" y="1584"/>
            <a:chExt cx="2880" cy="1920"/>
          </a:xfrm>
        </p:grpSpPr>
        <p:sp>
          <p:nvSpPr>
            <p:cNvPr id="175114" name="Line 19"/>
            <p:cNvSpPr>
              <a:spLocks noChangeShapeType="1"/>
            </p:cNvSpPr>
            <p:nvPr/>
          </p:nvSpPr>
          <p:spPr bwMode="auto">
            <a:xfrm flipH="1">
              <a:off x="2640" y="2736"/>
              <a:ext cx="1680" cy="7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pic>
          <p:nvPicPr>
            <p:cNvPr id="175115" name="Picture 20" descr="semi-porteur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97" r="50000"/>
            <a:stretch>
              <a:fillRect/>
            </a:stretch>
          </p:blipFill>
          <p:spPr bwMode="auto">
            <a:xfrm>
              <a:off x="4320" y="1584"/>
              <a:ext cx="1200" cy="159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8" grpId="0" autoUpdateAnimBg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8"/>
          <p:cNvSpPr txBox="1">
            <a:spLocks noChangeArrowheads="1"/>
          </p:cNvSpPr>
          <p:nvPr/>
        </p:nvSpPr>
        <p:spPr bwMode="auto">
          <a:xfrm>
            <a:off x="3582988" y="457200"/>
            <a:ext cx="4251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BANDES D’ENERGIE</a:t>
            </a:r>
          </a:p>
        </p:txBody>
      </p:sp>
      <p:pic>
        <p:nvPicPr>
          <p:cNvPr id="17613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132" name="Rectangle 11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76133" name="Group 12"/>
          <p:cNvGrpSpPr>
            <a:grpSpLocks/>
          </p:cNvGrpSpPr>
          <p:nvPr/>
        </p:nvGrpSpPr>
        <p:grpSpPr bwMode="auto">
          <a:xfrm>
            <a:off x="0" y="2133600"/>
            <a:ext cx="2438400" cy="2667000"/>
            <a:chOff x="0" y="1344"/>
            <a:chExt cx="1536" cy="1680"/>
          </a:xfrm>
        </p:grpSpPr>
        <p:sp>
          <p:nvSpPr>
            <p:cNvPr id="176134" name="Rectangle 1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ELECTRON DANS UN POTENTIEL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PERIODIQUE</a:t>
              </a:r>
            </a:p>
          </p:txBody>
        </p:sp>
        <p:sp>
          <p:nvSpPr>
            <p:cNvPr id="176135" name="Rectangle 14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APPARITION DE BANDES INTERDITES</a:t>
              </a:r>
            </a:p>
          </p:txBody>
        </p:sp>
        <p:sp>
          <p:nvSpPr>
            <p:cNvPr id="176136" name="Rectangle 1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2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SURFACE DE FERMI</a:t>
              </a:r>
            </a:p>
          </p:txBody>
        </p:sp>
        <p:sp>
          <p:nvSpPr>
            <p:cNvPr id="176137" name="Text Box 16"/>
            <p:cNvSpPr txBox="1">
              <a:spLocks noChangeArrowheads="1"/>
            </p:cNvSpPr>
            <p:nvPr/>
          </p:nvSpPr>
          <p:spPr bwMode="auto">
            <a:xfrm>
              <a:off x="0" y="1344"/>
              <a:ext cx="13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du modèle</a:t>
              </a:r>
            </a:p>
          </p:txBody>
        </p:sp>
        <p:sp>
          <p:nvSpPr>
            <p:cNvPr id="176138" name="Text Box 17"/>
            <p:cNvSpPr txBox="1">
              <a:spLocks noChangeArrowheads="1"/>
            </p:cNvSpPr>
            <p:nvPr/>
          </p:nvSpPr>
          <p:spPr bwMode="auto">
            <a:xfrm>
              <a:off x="0" y="2304"/>
              <a:ext cx="12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Quelques propriétés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physiques</a:t>
              </a:r>
            </a:p>
          </p:txBody>
        </p:sp>
        <p:sp>
          <p:nvSpPr>
            <p:cNvPr id="176139" name="Rectangle 18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44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CLASSIFICATION DES MATERIAUX</a:t>
              </a:r>
            </a:p>
          </p:txBody>
        </p:sp>
        <p:sp>
          <p:nvSpPr>
            <p:cNvPr id="176140" name="Rectangle 19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APPROXIMATION DE KRÖNIG-PENNEY</a:t>
              </a:r>
            </a:p>
          </p:txBody>
        </p:sp>
      </p:grpSp>
    </p:spTree>
  </p:cSld>
  <p:clrMapOvr>
    <a:masterClrMapping/>
  </p:clrMapOvr>
  <p:transition advClick="0"/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Line 2"/>
          <p:cNvSpPr>
            <a:spLocks noChangeShapeType="1"/>
          </p:cNvSpPr>
          <p:nvPr/>
        </p:nvSpPr>
        <p:spPr bwMode="auto">
          <a:xfrm>
            <a:off x="7086600" y="1676400"/>
            <a:ext cx="76200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7155" name="Rectangle 3"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6705600" y="0"/>
            <a:ext cx="2286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934200" y="5029200"/>
            <a:ext cx="22098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sz="1200" i="1" smtClean="0">
                <a:solidFill>
                  <a:schemeClr val="accent1"/>
                </a:solidFill>
              </a:rPr>
              <a:t>Cristaux semi-conducteurs</a:t>
            </a:r>
          </a:p>
        </p:txBody>
      </p:sp>
      <p:grpSp>
        <p:nvGrpSpPr>
          <p:cNvPr id="177158" name="Group 6"/>
          <p:cNvGrpSpPr>
            <a:grpSpLocks/>
          </p:cNvGrpSpPr>
          <p:nvPr/>
        </p:nvGrpSpPr>
        <p:grpSpPr bwMode="auto">
          <a:xfrm>
            <a:off x="4953000" y="1219200"/>
            <a:ext cx="2133600" cy="685800"/>
            <a:chOff x="3024" y="960"/>
            <a:chExt cx="1344" cy="432"/>
          </a:xfrm>
        </p:grpSpPr>
        <p:sp>
          <p:nvSpPr>
            <p:cNvPr id="177191" name="Line 7"/>
            <p:cNvSpPr>
              <a:spLocks noChangeShapeType="1"/>
            </p:cNvSpPr>
            <p:nvPr/>
          </p:nvSpPr>
          <p:spPr bwMode="auto">
            <a:xfrm flipV="1">
              <a:off x="3696" y="1248"/>
              <a:ext cx="672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7192" name="Line 8"/>
            <p:cNvSpPr>
              <a:spLocks noChangeShapeType="1"/>
            </p:cNvSpPr>
            <p:nvPr/>
          </p:nvSpPr>
          <p:spPr bwMode="auto">
            <a:xfrm>
              <a:off x="3024" y="960"/>
              <a:ext cx="672" cy="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7159" name="Group 9"/>
          <p:cNvGrpSpPr>
            <a:grpSpLocks/>
          </p:cNvGrpSpPr>
          <p:nvPr/>
        </p:nvGrpSpPr>
        <p:grpSpPr bwMode="auto">
          <a:xfrm>
            <a:off x="5486400" y="685800"/>
            <a:ext cx="2109788" cy="360363"/>
            <a:chOff x="3456" y="768"/>
            <a:chExt cx="1329" cy="227"/>
          </a:xfrm>
        </p:grpSpPr>
        <p:sp>
          <p:nvSpPr>
            <p:cNvPr id="177189" name="Text Box 10"/>
            <p:cNvSpPr txBox="1">
              <a:spLocks noChangeArrowheads="1"/>
            </p:cNvSpPr>
            <p:nvPr/>
          </p:nvSpPr>
          <p:spPr bwMode="auto">
            <a:xfrm>
              <a:off x="3696" y="768"/>
              <a:ext cx="10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Le solide cristallin</a:t>
              </a:r>
            </a:p>
          </p:txBody>
        </p:sp>
        <p:pic>
          <p:nvPicPr>
            <p:cNvPr id="177190" name="Picture 11">
              <a:hlinkClick r:id="" action="ppaction://noaction"/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92" t="29187" r="26578" b="26036"/>
            <a:stretch>
              <a:fillRect/>
            </a:stretch>
          </p:blipFill>
          <p:spPr bwMode="auto">
            <a:xfrm>
              <a:off x="3456" y="768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7160" name="Group 12"/>
          <p:cNvGrpSpPr>
            <a:grpSpLocks/>
          </p:cNvGrpSpPr>
          <p:nvPr/>
        </p:nvGrpSpPr>
        <p:grpSpPr bwMode="auto">
          <a:xfrm>
            <a:off x="838200" y="685800"/>
            <a:ext cx="1487488" cy="360363"/>
            <a:chOff x="1728" y="1104"/>
            <a:chExt cx="937" cy="227"/>
          </a:xfrm>
        </p:grpSpPr>
        <p:sp>
          <p:nvSpPr>
            <p:cNvPr id="177184" name="Text Box 13"/>
            <p:cNvSpPr txBox="1">
              <a:spLocks noChangeArrowheads="1"/>
            </p:cNvSpPr>
            <p:nvPr/>
          </p:nvSpPr>
          <p:spPr bwMode="auto">
            <a:xfrm>
              <a:off x="2016" y="1104"/>
              <a:ext cx="6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L’électron</a:t>
              </a:r>
            </a:p>
          </p:txBody>
        </p:sp>
        <p:grpSp>
          <p:nvGrpSpPr>
            <p:cNvPr id="177185" name="Group 14"/>
            <p:cNvGrpSpPr>
              <a:grpSpLocks noChangeAspect="1"/>
            </p:cNvGrpSpPr>
            <p:nvPr/>
          </p:nvGrpSpPr>
          <p:grpSpPr bwMode="auto">
            <a:xfrm>
              <a:off x="1728" y="1104"/>
              <a:ext cx="288" cy="227"/>
              <a:chOff x="2880" y="1824"/>
              <a:chExt cx="1632" cy="1152"/>
            </a:xfrm>
          </p:grpSpPr>
          <p:sp>
            <p:nvSpPr>
              <p:cNvPr id="177186" name="Oval 15"/>
              <p:cNvSpPr>
                <a:spLocks noChangeAspect="1" noChangeArrowheads="1"/>
              </p:cNvSpPr>
              <p:nvPr/>
            </p:nvSpPr>
            <p:spPr bwMode="auto">
              <a:xfrm>
                <a:off x="3072" y="1824"/>
                <a:ext cx="1152" cy="1152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77187" name="Oval 16"/>
              <p:cNvSpPr>
                <a:spLocks noChangeAspect="1" noChangeArrowheads="1"/>
              </p:cNvSpPr>
              <p:nvPr/>
            </p:nvSpPr>
            <p:spPr bwMode="auto">
              <a:xfrm rot="-1135618">
                <a:off x="2928" y="2256"/>
                <a:ext cx="1584" cy="33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77188" name="Oval 17"/>
              <p:cNvSpPr>
                <a:spLocks noChangeAspect="1" noChangeArrowheads="1"/>
              </p:cNvSpPr>
              <p:nvPr/>
            </p:nvSpPr>
            <p:spPr bwMode="auto">
              <a:xfrm>
                <a:off x="2880" y="2640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77161" name="Group 18"/>
          <p:cNvGrpSpPr>
            <a:grpSpLocks/>
          </p:cNvGrpSpPr>
          <p:nvPr/>
        </p:nvGrpSpPr>
        <p:grpSpPr bwMode="auto">
          <a:xfrm>
            <a:off x="1371600" y="1143000"/>
            <a:ext cx="1371600" cy="990600"/>
            <a:chOff x="1008" y="864"/>
            <a:chExt cx="864" cy="624"/>
          </a:xfrm>
        </p:grpSpPr>
        <p:sp>
          <p:nvSpPr>
            <p:cNvPr id="177182" name="Line 19"/>
            <p:cNvSpPr>
              <a:spLocks noChangeShapeType="1"/>
            </p:cNvSpPr>
            <p:nvPr/>
          </p:nvSpPr>
          <p:spPr bwMode="auto">
            <a:xfrm flipV="1">
              <a:off x="1008" y="1296"/>
              <a:ext cx="768" cy="19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7183" name="Line 20"/>
            <p:cNvSpPr>
              <a:spLocks noChangeShapeType="1"/>
            </p:cNvSpPr>
            <p:nvPr/>
          </p:nvSpPr>
          <p:spPr bwMode="auto">
            <a:xfrm flipV="1">
              <a:off x="1776" y="864"/>
              <a:ext cx="96" cy="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7162" name="Oval 21"/>
          <p:cNvSpPr>
            <a:spLocks noChangeArrowheads="1"/>
          </p:cNvSpPr>
          <p:nvPr/>
        </p:nvSpPr>
        <p:spPr bwMode="auto">
          <a:xfrm>
            <a:off x="1295400" y="2057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163" name="Oval 22">
            <a:hlinkHover r:id="rId4" action="ppaction://hlinksldjump"/>
          </p:cNvPr>
          <p:cNvSpPr>
            <a:spLocks noChangeArrowheads="1"/>
          </p:cNvSpPr>
          <p:nvPr/>
        </p:nvSpPr>
        <p:spPr bwMode="auto">
          <a:xfrm>
            <a:off x="2514600" y="1752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164" name="Oval 23">
            <a:hlinkHover r:id="rId5" action="ppaction://hlinksldjump"/>
          </p:cNvPr>
          <p:cNvSpPr>
            <a:spLocks noChangeArrowheads="1"/>
          </p:cNvSpPr>
          <p:nvPr/>
        </p:nvSpPr>
        <p:spPr bwMode="auto">
          <a:xfrm>
            <a:off x="2667000" y="1066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165" name="Oval 24">
            <a:hlinkHover r:id="rId6" action="ppaction://hlinksldjump"/>
          </p:cNvPr>
          <p:cNvSpPr>
            <a:spLocks noChangeArrowheads="1"/>
          </p:cNvSpPr>
          <p:nvPr/>
        </p:nvSpPr>
        <p:spPr bwMode="auto">
          <a:xfrm>
            <a:off x="4876800" y="11430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166" name="Oval 2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43600" y="18288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167" name="Oval 2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010400" y="16002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77168" name="Group 27"/>
          <p:cNvGrpSpPr>
            <a:grpSpLocks/>
          </p:cNvGrpSpPr>
          <p:nvPr/>
        </p:nvGrpSpPr>
        <p:grpSpPr bwMode="auto">
          <a:xfrm>
            <a:off x="3429000" y="5943600"/>
            <a:ext cx="2667000" cy="360363"/>
            <a:chOff x="576" y="3360"/>
            <a:chExt cx="1680" cy="227"/>
          </a:xfrm>
        </p:grpSpPr>
        <p:sp>
          <p:nvSpPr>
            <p:cNvPr id="177180" name="Text Box 28"/>
            <p:cNvSpPr txBox="1">
              <a:spLocks noChangeArrowheads="1"/>
            </p:cNvSpPr>
            <p:nvPr/>
          </p:nvSpPr>
          <p:spPr bwMode="auto">
            <a:xfrm>
              <a:off x="768" y="3360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Électrons dans un solide</a:t>
              </a:r>
            </a:p>
          </p:txBody>
        </p:sp>
        <p:pic>
          <p:nvPicPr>
            <p:cNvPr id="177181" name="Picture 29">
              <a:hlinkClick r:id="" action="ppaction://noaction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0" t="35437" r="25766" b="32288"/>
            <a:stretch>
              <a:fillRect/>
            </a:stretch>
          </p:blipFill>
          <p:spPr bwMode="auto">
            <a:xfrm>
              <a:off x="576" y="3360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7169" name="Line 33"/>
          <p:cNvSpPr>
            <a:spLocks noChangeShapeType="1"/>
          </p:cNvSpPr>
          <p:nvPr/>
        </p:nvSpPr>
        <p:spPr bwMode="auto">
          <a:xfrm>
            <a:off x="3429000" y="4648200"/>
            <a:ext cx="1676400" cy="914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7170" name="Line 34"/>
          <p:cNvSpPr>
            <a:spLocks noChangeShapeType="1"/>
          </p:cNvSpPr>
          <p:nvPr/>
        </p:nvSpPr>
        <p:spPr bwMode="auto">
          <a:xfrm flipV="1">
            <a:off x="5105400" y="5105400"/>
            <a:ext cx="990600" cy="457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7171" name="Oval 35"/>
          <p:cNvSpPr>
            <a:spLocks noChangeArrowheads="1"/>
          </p:cNvSpPr>
          <p:nvPr/>
        </p:nvSpPr>
        <p:spPr bwMode="auto">
          <a:xfrm>
            <a:off x="3352800" y="45720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172" name="Oval 36"/>
          <p:cNvSpPr>
            <a:spLocks noChangeArrowheads="1"/>
          </p:cNvSpPr>
          <p:nvPr/>
        </p:nvSpPr>
        <p:spPr bwMode="auto">
          <a:xfrm>
            <a:off x="5029200" y="54864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173" name="Oval 37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174" name="Oval 38"/>
          <p:cNvSpPr>
            <a:spLocks noChangeArrowheads="1"/>
          </p:cNvSpPr>
          <p:nvPr/>
        </p:nvSpPr>
        <p:spPr bwMode="auto">
          <a:xfrm>
            <a:off x="7772400" y="21336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175" name="Line 39"/>
          <p:cNvSpPr>
            <a:spLocks noChangeShapeType="1"/>
          </p:cNvSpPr>
          <p:nvPr/>
        </p:nvSpPr>
        <p:spPr bwMode="auto">
          <a:xfrm>
            <a:off x="6159500" y="5118100"/>
            <a:ext cx="1219200" cy="381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7176" name="Oval 4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315200" y="54102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177" name="Oval 41"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2743200" y="2438400"/>
            <a:ext cx="4011613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77178" name="Text Box 43"/>
          <p:cNvSpPr txBox="1">
            <a:spLocks noChangeArrowheads="1"/>
          </p:cNvSpPr>
          <p:nvPr/>
        </p:nvSpPr>
        <p:spPr bwMode="auto">
          <a:xfrm>
            <a:off x="4038600" y="3657600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1800" i="1">
                <a:latin typeface="Arial" charset="0"/>
              </a:rPr>
              <a:t>R. Fortunier</a:t>
            </a:r>
          </a:p>
        </p:txBody>
      </p:sp>
      <p:sp>
        <p:nvSpPr>
          <p:cNvPr id="177179" name="Rectangle 44"/>
          <p:cNvSpPr>
            <a:spLocks noChangeArrowheads="1"/>
          </p:cNvSpPr>
          <p:nvPr/>
        </p:nvSpPr>
        <p:spPr bwMode="auto">
          <a:xfrm>
            <a:off x="2730500" y="2667000"/>
            <a:ext cx="403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sz="2000" b="1" i="1">
                <a:solidFill>
                  <a:schemeClr val="tx2"/>
                </a:solidFill>
                <a:latin typeface="Arial" charset="0"/>
              </a:rPr>
              <a:t>PROPRIETES</a:t>
            </a:r>
            <a:br>
              <a:rPr lang="fr-FR" sz="2000" b="1" i="1">
                <a:solidFill>
                  <a:schemeClr val="tx2"/>
                </a:solidFill>
                <a:latin typeface="Arial" charset="0"/>
              </a:rPr>
            </a:br>
            <a:r>
              <a:rPr lang="fr-FR" sz="2000" b="1" i="1">
                <a:solidFill>
                  <a:schemeClr val="tx2"/>
                </a:solidFill>
                <a:latin typeface="Arial" charset="0"/>
              </a:rPr>
              <a:t>DES</a:t>
            </a:r>
            <a:br>
              <a:rPr lang="fr-FR" sz="2000" b="1" i="1">
                <a:solidFill>
                  <a:schemeClr val="tx2"/>
                </a:solidFill>
                <a:latin typeface="Arial" charset="0"/>
              </a:rPr>
            </a:br>
            <a:r>
              <a:rPr lang="fr-FR" sz="2000" b="1" i="1">
                <a:solidFill>
                  <a:schemeClr val="tx2"/>
                </a:solidFill>
                <a:latin typeface="Arial" charset="0"/>
              </a:rPr>
              <a:t>MATERIAUX SOLIDES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78" name="Group 13"/>
          <p:cNvGrpSpPr>
            <a:grpSpLocks/>
          </p:cNvGrpSpPr>
          <p:nvPr/>
        </p:nvGrpSpPr>
        <p:grpSpPr bwMode="auto">
          <a:xfrm>
            <a:off x="0" y="2133600"/>
            <a:ext cx="2525713" cy="2286000"/>
            <a:chOff x="0" y="1344"/>
            <a:chExt cx="1591" cy="1440"/>
          </a:xfrm>
        </p:grpSpPr>
        <p:sp>
          <p:nvSpPr>
            <p:cNvPr id="178182" name="Rectangle 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86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D’ETATS</a:t>
              </a:r>
            </a:p>
          </p:txBody>
        </p:sp>
        <p:sp>
          <p:nvSpPr>
            <p:cNvPr id="178183" name="Rectangle 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OCCUPATION DES NIVEAUX</a:t>
              </a:r>
            </a:p>
          </p:txBody>
        </p:sp>
        <p:sp>
          <p:nvSpPr>
            <p:cNvPr id="178184" name="Rectangle 4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4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SEMI-CONDUCTEUR INTRINSEQUE</a:t>
              </a:r>
            </a:p>
          </p:txBody>
        </p:sp>
        <p:sp>
          <p:nvSpPr>
            <p:cNvPr id="178185" name="Text Box 5"/>
            <p:cNvSpPr txBox="1">
              <a:spLocks noChangeArrowheads="1"/>
            </p:cNvSpPr>
            <p:nvPr/>
          </p:nvSpPr>
          <p:spPr bwMode="auto">
            <a:xfrm>
              <a:off x="0" y="1344"/>
              <a:ext cx="15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Représentation énergétique</a:t>
              </a:r>
            </a:p>
          </p:txBody>
        </p:sp>
        <p:sp>
          <p:nvSpPr>
            <p:cNvPr id="178186" name="Text Box 6"/>
            <p:cNvSpPr txBox="1">
              <a:spLocks noChangeArrowheads="1"/>
            </p:cNvSpPr>
            <p:nvPr/>
          </p:nvSpPr>
          <p:spPr bwMode="auto">
            <a:xfrm>
              <a:off x="0" y="2160"/>
              <a:ext cx="146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Propriétés de conduction</a:t>
              </a:r>
            </a:p>
          </p:txBody>
        </p:sp>
        <p:sp>
          <p:nvSpPr>
            <p:cNvPr id="178187" name="Rectangle 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SEMI-CONDUCTEUR EXTRINSEQUE</a:t>
              </a:r>
            </a:p>
          </p:txBody>
        </p:sp>
      </p:grpSp>
      <p:sp>
        <p:nvSpPr>
          <p:cNvPr id="178179" name="Text Box 8"/>
          <p:cNvSpPr txBox="1">
            <a:spLocks noChangeArrowheads="1"/>
          </p:cNvSpPr>
          <p:nvPr/>
        </p:nvSpPr>
        <p:spPr bwMode="auto">
          <a:xfrm>
            <a:off x="2392363" y="457200"/>
            <a:ext cx="66659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CRISTAUX SEMI-CONDUCTEURS</a:t>
            </a:r>
          </a:p>
        </p:txBody>
      </p:sp>
      <p:pic>
        <p:nvPicPr>
          <p:cNvPr id="17818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8181" name="Rectangle 12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8"/>
          <p:cNvSpPr txBox="1">
            <a:spLocks noChangeArrowheads="1"/>
          </p:cNvSpPr>
          <p:nvPr/>
        </p:nvSpPr>
        <p:spPr bwMode="auto">
          <a:xfrm>
            <a:off x="2392363" y="457200"/>
            <a:ext cx="66659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CRISTAUX SEMI-CONDUCTEURS</a:t>
            </a:r>
          </a:p>
        </p:txBody>
      </p:sp>
      <p:pic>
        <p:nvPicPr>
          <p:cNvPr id="17920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204" name="Rectangle 10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79205" name="Group 12"/>
          <p:cNvGrpSpPr>
            <a:grpSpLocks/>
          </p:cNvGrpSpPr>
          <p:nvPr/>
        </p:nvGrpSpPr>
        <p:grpSpPr bwMode="auto">
          <a:xfrm>
            <a:off x="0" y="2133600"/>
            <a:ext cx="2525713" cy="2286000"/>
            <a:chOff x="0" y="1344"/>
            <a:chExt cx="1591" cy="1440"/>
          </a:xfrm>
        </p:grpSpPr>
        <p:sp>
          <p:nvSpPr>
            <p:cNvPr id="179220" name="Rectangle 1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86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D’ETATS</a:t>
              </a:r>
            </a:p>
          </p:txBody>
        </p:sp>
        <p:sp>
          <p:nvSpPr>
            <p:cNvPr id="179221" name="Rectangle 14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OCCUPATION DES NIVEAUX</a:t>
              </a:r>
            </a:p>
          </p:txBody>
        </p:sp>
        <p:sp>
          <p:nvSpPr>
            <p:cNvPr id="179222" name="Rectangle 1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4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SEMI-CONDUCTEUR INTRINSEQUE</a:t>
              </a:r>
            </a:p>
          </p:txBody>
        </p:sp>
        <p:sp>
          <p:nvSpPr>
            <p:cNvPr id="179223" name="Text Box 16"/>
            <p:cNvSpPr txBox="1">
              <a:spLocks noChangeArrowheads="1"/>
            </p:cNvSpPr>
            <p:nvPr/>
          </p:nvSpPr>
          <p:spPr bwMode="auto">
            <a:xfrm>
              <a:off x="0" y="1344"/>
              <a:ext cx="15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Représentation énergétique</a:t>
              </a:r>
            </a:p>
          </p:txBody>
        </p:sp>
        <p:sp>
          <p:nvSpPr>
            <p:cNvPr id="179224" name="Text Box 17"/>
            <p:cNvSpPr txBox="1">
              <a:spLocks noChangeArrowheads="1"/>
            </p:cNvSpPr>
            <p:nvPr/>
          </p:nvSpPr>
          <p:spPr bwMode="auto">
            <a:xfrm>
              <a:off x="0" y="2160"/>
              <a:ext cx="146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Propriétés de conduction</a:t>
              </a:r>
            </a:p>
          </p:txBody>
        </p:sp>
        <p:sp>
          <p:nvSpPr>
            <p:cNvPr id="179225" name="Rectangle 18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SEMI-CONDUCTEUR EXTRINSEQUE</a:t>
              </a:r>
            </a:p>
          </p:txBody>
        </p:sp>
      </p:grpSp>
      <p:sp>
        <p:nvSpPr>
          <p:cNvPr id="179206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90800"/>
            <a:ext cx="13716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DENSITE D’ETATS</a:t>
            </a:r>
            <a:endParaRPr lang="fr-FR" smtClean="0"/>
          </a:p>
        </p:txBody>
      </p:sp>
      <p:sp>
        <p:nvSpPr>
          <p:cNvPr id="221203" name="Rectangle 19"/>
          <p:cNvSpPr>
            <a:spLocks noChangeArrowheads="1"/>
          </p:cNvSpPr>
          <p:nvPr/>
        </p:nvSpPr>
        <p:spPr bwMode="auto">
          <a:xfrm>
            <a:off x="3962400" y="1676400"/>
            <a:ext cx="3740150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Un semi-conducteur est un isolant à 0K</a:t>
            </a:r>
          </a:p>
        </p:txBody>
      </p:sp>
      <p:pic>
        <p:nvPicPr>
          <p:cNvPr id="221204" name="Picture 20" descr="semi-energ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41148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205" name="Rectangle 21"/>
          <p:cNvSpPr>
            <a:spLocks noChangeArrowheads="1"/>
          </p:cNvSpPr>
          <p:nvPr/>
        </p:nvSpPr>
        <p:spPr bwMode="auto">
          <a:xfrm>
            <a:off x="2590800" y="3657600"/>
            <a:ext cx="2805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74650" indent="-374650"/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</a:rPr>
              <a:t>Si : 	2 atomes par maille élémentaire</a:t>
            </a:r>
          </a:p>
          <a:p>
            <a:pPr marL="374650" indent="-374650"/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</a:rPr>
              <a:t>	4 électrons de valence par atome</a:t>
            </a:r>
          </a:p>
        </p:txBody>
      </p:sp>
      <p:grpSp>
        <p:nvGrpSpPr>
          <p:cNvPr id="221209" name="Group 25"/>
          <p:cNvGrpSpPr>
            <a:grpSpLocks/>
          </p:cNvGrpSpPr>
          <p:nvPr/>
        </p:nvGrpSpPr>
        <p:grpSpPr bwMode="auto">
          <a:xfrm>
            <a:off x="6172200" y="2286000"/>
            <a:ext cx="2667000" cy="1079500"/>
            <a:chOff x="3888" y="1440"/>
            <a:chExt cx="1680" cy="680"/>
          </a:xfrm>
        </p:grpSpPr>
        <p:sp>
          <p:nvSpPr>
            <p:cNvPr id="179217" name="Rectangle 22"/>
            <p:cNvSpPr>
              <a:spLocks noChangeArrowheads="1"/>
            </p:cNvSpPr>
            <p:nvPr/>
          </p:nvSpPr>
          <p:spPr bwMode="auto">
            <a:xfrm>
              <a:off x="4464" y="1440"/>
              <a:ext cx="1104" cy="68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Si : 1,17 eV</a:t>
              </a:r>
            </a:p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Ge : 0,74 eV</a:t>
              </a:r>
            </a:p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AsGa : 1,52 eV</a:t>
              </a:r>
            </a:p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…</a:t>
              </a:r>
            </a:p>
          </p:txBody>
        </p:sp>
        <p:sp>
          <p:nvSpPr>
            <p:cNvPr id="179218" name="Line 23"/>
            <p:cNvSpPr>
              <a:spLocks noChangeShapeType="1"/>
            </p:cNvSpPr>
            <p:nvPr/>
          </p:nvSpPr>
          <p:spPr bwMode="auto">
            <a:xfrm flipV="1">
              <a:off x="3888" y="1440"/>
              <a:ext cx="576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9219" name="Line 24"/>
            <p:cNvSpPr>
              <a:spLocks noChangeShapeType="1"/>
            </p:cNvSpPr>
            <p:nvPr/>
          </p:nvSpPr>
          <p:spPr bwMode="auto">
            <a:xfrm>
              <a:off x="3888" y="1872"/>
              <a:ext cx="576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21211" name="Rectangle 27"/>
          <p:cNvSpPr>
            <a:spLocks noChangeArrowheads="1"/>
          </p:cNvSpPr>
          <p:nvPr/>
        </p:nvSpPr>
        <p:spPr bwMode="auto">
          <a:xfrm>
            <a:off x="5715000" y="3657600"/>
            <a:ext cx="3238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8 électrons de valence par maille élémentaire</a:t>
            </a:r>
          </a:p>
          <a:p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4 zones de Brillouin remplies, la 5</a:t>
            </a:r>
            <a:r>
              <a:rPr lang="fr-FR" sz="1200" i="1" baseline="30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ème</a:t>
            </a:r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 vide</a:t>
            </a:r>
          </a:p>
        </p:txBody>
      </p:sp>
      <p:pic>
        <p:nvPicPr>
          <p:cNvPr id="221212" name="Picture 28" descr="semi-porteur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95800"/>
            <a:ext cx="35052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213" name="Rectangle 29"/>
          <p:cNvSpPr>
            <a:spLocks noChangeArrowheads="1"/>
          </p:cNvSpPr>
          <p:nvPr/>
        </p:nvSpPr>
        <p:spPr bwMode="auto">
          <a:xfrm>
            <a:off x="3581400" y="4114800"/>
            <a:ext cx="4429125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Un semi-conducteur est-il conducteur à 300K ?</a:t>
            </a:r>
          </a:p>
        </p:txBody>
      </p:sp>
      <p:sp>
        <p:nvSpPr>
          <p:cNvPr id="221214" name="Rectangle 30"/>
          <p:cNvSpPr>
            <a:spLocks noChangeArrowheads="1"/>
          </p:cNvSpPr>
          <p:nvPr/>
        </p:nvSpPr>
        <p:spPr bwMode="auto">
          <a:xfrm>
            <a:off x="6400800" y="44958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7850" indent="-577850"/>
            <a:r>
              <a:rPr lang="fr-FR" sz="1200" i="1" u="sng">
                <a:solidFill>
                  <a:srgbClr val="FFFFFF"/>
                </a:solidFill>
                <a:latin typeface="Arial" charset="0"/>
                <a:cs typeface="Arial" charset="0"/>
              </a:rPr>
              <a:t>Métaux:</a:t>
            </a:r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</a:rPr>
              <a:t> Cu </a:t>
            </a:r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 10</a:t>
            </a:r>
            <a:r>
              <a:rPr lang="fr-FR" sz="1200" i="1" baseline="30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23</a:t>
            </a:r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 cm</a:t>
            </a:r>
            <a:r>
              <a:rPr lang="fr-FR" sz="1200" i="1" baseline="30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-3</a:t>
            </a:r>
          </a:p>
          <a:p>
            <a:pPr marL="577850" indent="-577850"/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	Na   5.10</a:t>
            </a:r>
            <a:r>
              <a:rPr lang="fr-FR" sz="1200" i="1" baseline="30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22</a:t>
            </a:r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 cm</a:t>
            </a:r>
            <a:r>
              <a:rPr lang="fr-FR" sz="1200" i="1" baseline="30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-3</a:t>
            </a:r>
          </a:p>
        </p:txBody>
      </p:sp>
      <p:sp>
        <p:nvSpPr>
          <p:cNvPr id="221215" name="Rectangle 31"/>
          <p:cNvSpPr>
            <a:spLocks noChangeArrowheads="1"/>
          </p:cNvSpPr>
          <p:nvPr/>
        </p:nvSpPr>
        <p:spPr bwMode="auto">
          <a:xfrm>
            <a:off x="6477000" y="4953000"/>
            <a:ext cx="21478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Énergie de fluctuation</a:t>
            </a:r>
          </a:p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Thermique à 300K ?</a:t>
            </a:r>
          </a:p>
        </p:txBody>
      </p:sp>
      <p:sp>
        <p:nvSpPr>
          <p:cNvPr id="221216" name="Rectangle 32"/>
          <p:cNvSpPr>
            <a:spLocks noChangeArrowheads="1"/>
          </p:cNvSpPr>
          <p:nvPr/>
        </p:nvSpPr>
        <p:spPr bwMode="auto">
          <a:xfrm>
            <a:off x="6629400" y="5562600"/>
            <a:ext cx="191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E = 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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0,026 eV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2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21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2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2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2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03" grpId="0" animBg="1" autoUpdateAnimBg="0"/>
      <p:bldP spid="221205" grpId="0" build="p" autoUpdateAnimBg="0"/>
      <p:bldP spid="221211" grpId="0" build="p" autoUpdateAnimBg="0"/>
      <p:bldP spid="221213" grpId="0" animBg="1" autoUpdateAnimBg="0"/>
      <p:bldP spid="221214" grpId="0" autoUpdateAnimBg="0"/>
      <p:bldP spid="221215" grpId="0" autoUpdateAnimBg="0"/>
      <p:bldP spid="221216" grpId="0" autoUpdateAnimBg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2392363" y="457200"/>
            <a:ext cx="66659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CRISTAUX SEMI-CONDUCTEURS</a:t>
            </a:r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80229" name="Group 5"/>
          <p:cNvGrpSpPr>
            <a:grpSpLocks/>
          </p:cNvGrpSpPr>
          <p:nvPr/>
        </p:nvGrpSpPr>
        <p:grpSpPr bwMode="auto">
          <a:xfrm>
            <a:off x="0" y="2133600"/>
            <a:ext cx="2525713" cy="2286000"/>
            <a:chOff x="0" y="1344"/>
            <a:chExt cx="1591" cy="1440"/>
          </a:xfrm>
        </p:grpSpPr>
        <p:sp>
          <p:nvSpPr>
            <p:cNvPr id="180254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86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D’ETATS</a:t>
              </a:r>
            </a:p>
          </p:txBody>
        </p:sp>
        <p:sp>
          <p:nvSpPr>
            <p:cNvPr id="180255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OCCUPATION DES NIVEAUX</a:t>
              </a:r>
            </a:p>
          </p:txBody>
        </p:sp>
        <p:sp>
          <p:nvSpPr>
            <p:cNvPr id="180256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4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SEMI-CONDUCTEUR INTRINSEQUE</a:t>
              </a:r>
            </a:p>
          </p:txBody>
        </p:sp>
        <p:sp>
          <p:nvSpPr>
            <p:cNvPr id="180257" name="Text Box 9"/>
            <p:cNvSpPr txBox="1">
              <a:spLocks noChangeArrowheads="1"/>
            </p:cNvSpPr>
            <p:nvPr/>
          </p:nvSpPr>
          <p:spPr bwMode="auto">
            <a:xfrm>
              <a:off x="0" y="1344"/>
              <a:ext cx="15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Représentation énergétique</a:t>
              </a:r>
            </a:p>
          </p:txBody>
        </p:sp>
        <p:sp>
          <p:nvSpPr>
            <p:cNvPr id="180258" name="Text Box 10"/>
            <p:cNvSpPr txBox="1">
              <a:spLocks noChangeArrowheads="1"/>
            </p:cNvSpPr>
            <p:nvPr/>
          </p:nvSpPr>
          <p:spPr bwMode="auto">
            <a:xfrm>
              <a:off x="0" y="2160"/>
              <a:ext cx="146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Propriétés de conduction</a:t>
              </a:r>
            </a:p>
          </p:txBody>
        </p:sp>
        <p:sp>
          <p:nvSpPr>
            <p:cNvPr id="180259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SEMI-CONDUCTEUR EXTRINSEQUE</a:t>
              </a:r>
            </a:p>
          </p:txBody>
        </p:sp>
      </p:grpSp>
      <p:sp>
        <p:nvSpPr>
          <p:cNvPr id="180230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90800"/>
            <a:ext cx="13716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DENSITE D’ETATS</a:t>
            </a:r>
            <a:endParaRPr lang="fr-FR" smtClean="0"/>
          </a:p>
        </p:txBody>
      </p:sp>
      <p:sp>
        <p:nvSpPr>
          <p:cNvPr id="226317" name="Rectangle 13"/>
          <p:cNvSpPr>
            <a:spLocks noChangeArrowheads="1"/>
          </p:cNvSpPr>
          <p:nvPr/>
        </p:nvSpPr>
        <p:spPr bwMode="auto">
          <a:xfrm>
            <a:off x="5257800" y="1676400"/>
            <a:ext cx="1843088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Electrons et Trous</a:t>
            </a:r>
          </a:p>
        </p:txBody>
      </p:sp>
      <p:pic>
        <p:nvPicPr>
          <p:cNvPr id="226318" name="Picture 14" descr="semi-energ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7"/>
          <a:stretch>
            <a:fillRect/>
          </a:stretch>
        </p:blipFill>
        <p:spPr bwMode="auto">
          <a:xfrm>
            <a:off x="3200400" y="2133600"/>
            <a:ext cx="13716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6340" name="Group 36"/>
          <p:cNvGrpSpPr>
            <a:grpSpLocks/>
          </p:cNvGrpSpPr>
          <p:nvPr/>
        </p:nvGrpSpPr>
        <p:grpSpPr bwMode="auto">
          <a:xfrm>
            <a:off x="4114800" y="2590800"/>
            <a:ext cx="228600" cy="609600"/>
            <a:chOff x="2592" y="1632"/>
            <a:chExt cx="144" cy="384"/>
          </a:xfrm>
        </p:grpSpPr>
        <p:sp>
          <p:nvSpPr>
            <p:cNvPr id="180252" name="Oval 24"/>
            <p:cNvSpPr>
              <a:spLocks noChangeArrowheads="1"/>
            </p:cNvSpPr>
            <p:nvPr/>
          </p:nvSpPr>
          <p:spPr bwMode="auto">
            <a:xfrm>
              <a:off x="2592" y="1920"/>
              <a:ext cx="96" cy="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253" name="Line 25"/>
            <p:cNvSpPr>
              <a:spLocks noChangeShapeType="1"/>
            </p:cNvSpPr>
            <p:nvPr/>
          </p:nvSpPr>
          <p:spPr bwMode="auto">
            <a:xfrm flipV="1">
              <a:off x="2640" y="1632"/>
              <a:ext cx="96" cy="2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26341" name="Group 37"/>
          <p:cNvGrpSpPr>
            <a:grpSpLocks/>
          </p:cNvGrpSpPr>
          <p:nvPr/>
        </p:nvGrpSpPr>
        <p:grpSpPr bwMode="auto">
          <a:xfrm>
            <a:off x="4876800" y="2133600"/>
            <a:ext cx="1371600" cy="1395413"/>
            <a:chOff x="3072" y="1344"/>
            <a:chExt cx="864" cy="879"/>
          </a:xfrm>
        </p:grpSpPr>
        <p:pic>
          <p:nvPicPr>
            <p:cNvPr id="180249" name="Picture 26" descr="semi-energi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667"/>
            <a:stretch>
              <a:fillRect/>
            </a:stretch>
          </p:blipFill>
          <p:spPr bwMode="auto">
            <a:xfrm>
              <a:off x="3072" y="1344"/>
              <a:ext cx="864" cy="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0250" name="Oval 27"/>
            <p:cNvSpPr>
              <a:spLocks noChangeArrowheads="1"/>
            </p:cNvSpPr>
            <p:nvPr/>
          </p:nvSpPr>
          <p:spPr bwMode="auto">
            <a:xfrm>
              <a:off x="3744" y="1536"/>
              <a:ext cx="96" cy="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25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6333" name="Rectangle 29"/>
          <p:cNvSpPr>
            <a:spLocks noChangeArrowheads="1"/>
          </p:cNvSpPr>
          <p:nvPr/>
        </p:nvSpPr>
        <p:spPr bwMode="auto">
          <a:xfrm>
            <a:off x="6172200" y="2209800"/>
            <a:ext cx="278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</a:rPr>
              <a:t>électrons dans la bande de conduction</a:t>
            </a:r>
          </a:p>
          <a:p>
            <a:pPr algn="ctr"/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</a:rPr>
              <a:t>(charge –e)</a:t>
            </a:r>
          </a:p>
        </p:txBody>
      </p:sp>
      <p:sp>
        <p:nvSpPr>
          <p:cNvPr id="226334" name="Rectangle 30"/>
          <p:cNvSpPr>
            <a:spLocks noChangeArrowheads="1"/>
          </p:cNvSpPr>
          <p:nvPr/>
        </p:nvSpPr>
        <p:spPr bwMode="auto">
          <a:xfrm>
            <a:off x="6334125" y="2944813"/>
            <a:ext cx="2293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</a:rPr>
              <a:t>trous dans la bande de valence</a:t>
            </a:r>
          </a:p>
          <a:p>
            <a:pPr algn="ctr"/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</a:rPr>
              <a:t>(charge +e)</a:t>
            </a:r>
          </a:p>
        </p:txBody>
      </p:sp>
      <p:sp>
        <p:nvSpPr>
          <p:cNvPr id="226335" name="Rectangle 31"/>
          <p:cNvSpPr>
            <a:spLocks noChangeArrowheads="1"/>
          </p:cNvSpPr>
          <p:nvPr/>
        </p:nvSpPr>
        <p:spPr bwMode="auto">
          <a:xfrm>
            <a:off x="5257800" y="3581400"/>
            <a:ext cx="1809750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Masses effectives</a:t>
            </a:r>
          </a:p>
        </p:txBody>
      </p:sp>
      <p:sp>
        <p:nvSpPr>
          <p:cNvPr id="226336" name="Rectangle 32"/>
          <p:cNvSpPr>
            <a:spLocks noChangeArrowheads="1"/>
          </p:cNvSpPr>
          <p:nvPr/>
        </p:nvSpPr>
        <p:spPr bwMode="auto">
          <a:xfrm>
            <a:off x="3352800" y="4800600"/>
            <a:ext cx="5248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On traite les électrons et les trous comme des particules</a:t>
            </a:r>
          </a:p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de masses effectives m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e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(electrons) et m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t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(trous)</a:t>
            </a:r>
          </a:p>
        </p:txBody>
      </p:sp>
      <p:sp>
        <p:nvSpPr>
          <p:cNvPr id="226337" name="Rectangle 33"/>
          <p:cNvSpPr>
            <a:spLocks noChangeArrowheads="1"/>
          </p:cNvSpPr>
          <p:nvPr/>
        </p:nvSpPr>
        <p:spPr bwMode="auto">
          <a:xfrm>
            <a:off x="2667000" y="3962400"/>
            <a:ext cx="4032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</a:rPr>
              <a:t>électron = paquet d’onde (impulsion p=ħk, énergie E=ħ</a:t>
            </a:r>
            <a:r>
              <a:rPr lang="fr-FR" sz="12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w</a:t>
            </a:r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</a:p>
          <a:p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</a:rPr>
              <a:t>vitesse = vitesse de groupe v = dw/dk = (1/ħ) dE/dk</a:t>
            </a:r>
          </a:p>
          <a:p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</a:rPr>
              <a:t>accélération = </a:t>
            </a:r>
            <a:r>
              <a:rPr lang="fr-FR" sz="12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g</a:t>
            </a:r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</a:rPr>
              <a:t> = dv/dt = (1/ħ) d</a:t>
            </a:r>
            <a:r>
              <a:rPr lang="fr-FR" sz="12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</a:rPr>
              <a:t>E/dk</a:t>
            </a:r>
            <a:r>
              <a:rPr lang="fr-FR" sz="12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</a:rPr>
              <a:t> dk/dt</a:t>
            </a:r>
          </a:p>
          <a:p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</a:rPr>
              <a:t>force extérieure = F = dp/dt = ħ dk/dt</a:t>
            </a:r>
          </a:p>
        </p:txBody>
      </p:sp>
      <p:sp>
        <p:nvSpPr>
          <p:cNvPr id="226338" name="Rectangle 34"/>
          <p:cNvSpPr>
            <a:spLocks noChangeArrowheads="1"/>
          </p:cNvSpPr>
          <p:nvPr/>
        </p:nvSpPr>
        <p:spPr bwMode="auto">
          <a:xfrm>
            <a:off x="6553200" y="4267200"/>
            <a:ext cx="228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</a:rPr>
              <a:t>F = m</a:t>
            </a:r>
            <a:r>
              <a:rPr lang="fr-FR" sz="12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e</a:t>
            </a:r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fr-FR" sz="12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g</a:t>
            </a:r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</a:rPr>
              <a:t>   </a:t>
            </a:r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   m</a:t>
            </a:r>
            <a:r>
              <a:rPr lang="fr-FR" sz="1200" i="1" baseline="-25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e</a:t>
            </a:r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 = </a:t>
            </a:r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</a:rPr>
              <a:t>ħ</a:t>
            </a:r>
            <a:r>
              <a:rPr lang="fr-FR" sz="12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</a:rPr>
              <a:t> / d</a:t>
            </a:r>
            <a:r>
              <a:rPr lang="fr-FR" sz="12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</a:rPr>
              <a:t>E/dk</a:t>
            </a:r>
            <a:r>
              <a:rPr lang="fr-FR" sz="12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26339" name="Rectangle 35"/>
          <p:cNvSpPr>
            <a:spLocks noChangeArrowheads="1"/>
          </p:cNvSpPr>
          <p:nvPr/>
        </p:nvSpPr>
        <p:spPr bwMode="auto">
          <a:xfrm>
            <a:off x="3124200" y="5410200"/>
            <a:ext cx="5486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200" i="1" u="sng">
                <a:solidFill>
                  <a:srgbClr val="FFFFFF"/>
                </a:solidFill>
                <a:latin typeface="Arial" charset="0"/>
                <a:cs typeface="Arial" charset="0"/>
              </a:rPr>
              <a:t>masse effective</a:t>
            </a:r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</a:rPr>
              <a:t>		Si	Ge	AsGa</a:t>
            </a:r>
          </a:p>
          <a:p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</a:rPr>
              <a:t> électrons (bande de conduction)	1,06m	0,55m	0,066m</a:t>
            </a:r>
          </a:p>
          <a:p>
            <a:r>
              <a:rPr lang="fr-FR" sz="1200" i="1">
                <a:solidFill>
                  <a:srgbClr val="FFFFFF"/>
                </a:solidFill>
                <a:latin typeface="Arial" charset="0"/>
                <a:cs typeface="Arial" charset="0"/>
              </a:rPr>
              <a:t> trous (bande de valence)		0,59m	0,36m	0,64m</a:t>
            </a:r>
          </a:p>
        </p:txBody>
      </p:sp>
      <p:pic>
        <p:nvPicPr>
          <p:cNvPr id="226342" name="Picture 38" descr="band-energi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57400"/>
            <a:ext cx="1379538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6348" name="Group 44"/>
          <p:cNvGrpSpPr>
            <a:grpSpLocks/>
          </p:cNvGrpSpPr>
          <p:nvPr/>
        </p:nvGrpSpPr>
        <p:grpSpPr bwMode="auto">
          <a:xfrm>
            <a:off x="7467600" y="2667000"/>
            <a:ext cx="1676400" cy="1250950"/>
            <a:chOff x="4704" y="1680"/>
            <a:chExt cx="1056" cy="788"/>
          </a:xfrm>
        </p:grpSpPr>
        <p:sp>
          <p:nvSpPr>
            <p:cNvPr id="180247" name="Line 39"/>
            <p:cNvSpPr>
              <a:spLocks noChangeShapeType="1"/>
            </p:cNvSpPr>
            <p:nvPr/>
          </p:nvSpPr>
          <p:spPr bwMode="auto">
            <a:xfrm flipH="1" flipV="1">
              <a:off x="4704" y="1680"/>
              <a:ext cx="480" cy="6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0248" name="Rectangle 40"/>
            <p:cNvSpPr>
              <a:spLocks noChangeArrowheads="1"/>
            </p:cNvSpPr>
            <p:nvPr/>
          </p:nvSpPr>
          <p:spPr bwMode="auto">
            <a:xfrm>
              <a:off x="5040" y="2256"/>
              <a:ext cx="7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électrons</a:t>
              </a:r>
            </a:p>
          </p:txBody>
        </p:sp>
      </p:grpSp>
      <p:grpSp>
        <p:nvGrpSpPr>
          <p:cNvPr id="226347" name="Group 43"/>
          <p:cNvGrpSpPr>
            <a:grpSpLocks/>
          </p:cNvGrpSpPr>
          <p:nvPr/>
        </p:nvGrpSpPr>
        <p:grpSpPr bwMode="auto">
          <a:xfrm>
            <a:off x="7315200" y="3048000"/>
            <a:ext cx="1447800" cy="1174750"/>
            <a:chOff x="4608" y="1920"/>
            <a:chExt cx="912" cy="740"/>
          </a:xfrm>
        </p:grpSpPr>
        <p:sp>
          <p:nvSpPr>
            <p:cNvPr id="180245" name="Line 41"/>
            <p:cNvSpPr>
              <a:spLocks noChangeShapeType="1"/>
            </p:cNvSpPr>
            <p:nvPr/>
          </p:nvSpPr>
          <p:spPr bwMode="auto">
            <a:xfrm flipH="1" flipV="1">
              <a:off x="4608" y="1920"/>
              <a:ext cx="480" cy="6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0246" name="Rectangle 42"/>
            <p:cNvSpPr>
              <a:spLocks noChangeArrowheads="1"/>
            </p:cNvSpPr>
            <p:nvPr/>
          </p:nvSpPr>
          <p:spPr bwMode="auto">
            <a:xfrm>
              <a:off x="5088" y="2448"/>
              <a:ext cx="4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trous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6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6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6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26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2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2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2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2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7" grpId="0" animBg="1" autoUpdateAnimBg="0"/>
      <p:bldP spid="226333" grpId="0" autoUpdateAnimBg="0"/>
      <p:bldP spid="226334" grpId="0" autoUpdateAnimBg="0"/>
      <p:bldP spid="226335" grpId="0" animBg="1" autoUpdateAnimBg="0"/>
      <p:bldP spid="226336" grpId="0" autoUpdateAnimBg="0"/>
      <p:bldP spid="226337" grpId="0" build="p" autoUpdateAnimBg="0"/>
      <p:bldP spid="226338" grpId="0" autoUpdateAnimBg="0"/>
      <p:bldP spid="226339" grpId="0" build="p" autoUpdateAnimBg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2392363" y="457200"/>
            <a:ext cx="66659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CRISTAUX SEMI-CONDUCTEURS</a:t>
            </a:r>
          </a:p>
        </p:txBody>
      </p:sp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81253" name="Group 5"/>
          <p:cNvGrpSpPr>
            <a:grpSpLocks/>
          </p:cNvGrpSpPr>
          <p:nvPr/>
        </p:nvGrpSpPr>
        <p:grpSpPr bwMode="auto">
          <a:xfrm>
            <a:off x="0" y="2133600"/>
            <a:ext cx="2525713" cy="2286000"/>
            <a:chOff x="0" y="1344"/>
            <a:chExt cx="1591" cy="1440"/>
          </a:xfrm>
        </p:grpSpPr>
        <p:sp>
          <p:nvSpPr>
            <p:cNvPr id="181277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86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D’ETATS</a:t>
              </a:r>
            </a:p>
          </p:txBody>
        </p:sp>
        <p:sp>
          <p:nvSpPr>
            <p:cNvPr id="181278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OCCUPATION DES NIVEAUX</a:t>
              </a:r>
            </a:p>
          </p:txBody>
        </p:sp>
        <p:sp>
          <p:nvSpPr>
            <p:cNvPr id="181279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4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SEMI-CONDUCTEUR INTRINSEQUE</a:t>
              </a:r>
            </a:p>
          </p:txBody>
        </p:sp>
        <p:sp>
          <p:nvSpPr>
            <p:cNvPr id="181280" name="Text Box 9"/>
            <p:cNvSpPr txBox="1">
              <a:spLocks noChangeArrowheads="1"/>
            </p:cNvSpPr>
            <p:nvPr/>
          </p:nvSpPr>
          <p:spPr bwMode="auto">
            <a:xfrm>
              <a:off x="0" y="1344"/>
              <a:ext cx="15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Représentation énergétique</a:t>
              </a:r>
            </a:p>
          </p:txBody>
        </p:sp>
        <p:sp>
          <p:nvSpPr>
            <p:cNvPr id="181281" name="Text Box 10"/>
            <p:cNvSpPr txBox="1">
              <a:spLocks noChangeArrowheads="1"/>
            </p:cNvSpPr>
            <p:nvPr/>
          </p:nvSpPr>
          <p:spPr bwMode="auto">
            <a:xfrm>
              <a:off x="0" y="2160"/>
              <a:ext cx="146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Propriétés de conduction</a:t>
              </a:r>
            </a:p>
          </p:txBody>
        </p:sp>
        <p:sp>
          <p:nvSpPr>
            <p:cNvPr id="181282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SEMI-CONDUCTEUR EXTRINSEQUE</a:t>
              </a:r>
            </a:p>
          </p:txBody>
        </p:sp>
      </p:grpSp>
      <p:sp>
        <p:nvSpPr>
          <p:cNvPr id="181254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90800"/>
            <a:ext cx="13716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DENSITE D’ETATS</a:t>
            </a:r>
            <a:endParaRPr lang="fr-FR" smtClean="0"/>
          </a:p>
        </p:txBody>
      </p:sp>
      <p:sp>
        <p:nvSpPr>
          <p:cNvPr id="227371" name="Rectangle 43"/>
          <p:cNvSpPr>
            <a:spLocks noChangeArrowheads="1"/>
          </p:cNvSpPr>
          <p:nvPr/>
        </p:nvSpPr>
        <p:spPr bwMode="auto">
          <a:xfrm>
            <a:off x="3505200" y="1600200"/>
            <a:ext cx="4876800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Schématisation de la densité d’états proche du gap</a:t>
            </a:r>
          </a:p>
        </p:txBody>
      </p:sp>
      <p:grpSp>
        <p:nvGrpSpPr>
          <p:cNvPr id="227367" name="Group 39"/>
          <p:cNvGrpSpPr>
            <a:grpSpLocks/>
          </p:cNvGrpSpPr>
          <p:nvPr/>
        </p:nvGrpSpPr>
        <p:grpSpPr bwMode="auto">
          <a:xfrm>
            <a:off x="2667000" y="1981200"/>
            <a:ext cx="4160838" cy="2571750"/>
            <a:chOff x="2112" y="1872"/>
            <a:chExt cx="2621" cy="1620"/>
          </a:xfrm>
        </p:grpSpPr>
        <p:pic>
          <p:nvPicPr>
            <p:cNvPr id="181275" name="Picture 37" descr="semi-densit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872"/>
              <a:ext cx="2621" cy="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276" name="Rectangle 38"/>
            <p:cNvSpPr>
              <a:spLocks noChangeArrowheads="1"/>
            </p:cNvSpPr>
            <p:nvPr/>
          </p:nvSpPr>
          <p:spPr bwMode="auto">
            <a:xfrm>
              <a:off x="2592" y="2064"/>
              <a:ext cx="1751" cy="12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27380" name="Group 52"/>
          <p:cNvGrpSpPr>
            <a:grpSpLocks/>
          </p:cNvGrpSpPr>
          <p:nvPr/>
        </p:nvGrpSpPr>
        <p:grpSpPr bwMode="auto">
          <a:xfrm>
            <a:off x="2667000" y="1981200"/>
            <a:ext cx="4160838" cy="2571750"/>
            <a:chOff x="1968" y="1344"/>
            <a:chExt cx="2621" cy="1620"/>
          </a:xfrm>
        </p:grpSpPr>
        <p:pic>
          <p:nvPicPr>
            <p:cNvPr id="181272" name="Picture 36" descr="semi-densit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344"/>
              <a:ext cx="2621" cy="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273" name="Freeform 41"/>
            <p:cNvSpPr>
              <a:spLocks/>
            </p:cNvSpPr>
            <p:nvPr/>
          </p:nvSpPr>
          <p:spPr bwMode="auto">
            <a:xfrm>
              <a:off x="2304" y="1776"/>
              <a:ext cx="1968" cy="624"/>
            </a:xfrm>
            <a:custGeom>
              <a:avLst/>
              <a:gdLst>
                <a:gd name="T0" fmla="*/ 0 w 1968"/>
                <a:gd name="T1" fmla="*/ 624 h 624"/>
                <a:gd name="T2" fmla="*/ 480 w 1968"/>
                <a:gd name="T3" fmla="*/ 336 h 624"/>
                <a:gd name="T4" fmla="*/ 1200 w 1968"/>
                <a:gd name="T5" fmla="*/ 96 h 624"/>
                <a:gd name="T6" fmla="*/ 1968 w 1968"/>
                <a:gd name="T7" fmla="*/ 0 h 6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8" h="624">
                  <a:moveTo>
                    <a:pt x="0" y="624"/>
                  </a:moveTo>
                  <a:cubicBezTo>
                    <a:pt x="140" y="524"/>
                    <a:pt x="280" y="424"/>
                    <a:pt x="480" y="336"/>
                  </a:cubicBezTo>
                  <a:cubicBezTo>
                    <a:pt x="680" y="248"/>
                    <a:pt x="952" y="152"/>
                    <a:pt x="1200" y="96"/>
                  </a:cubicBezTo>
                  <a:cubicBezTo>
                    <a:pt x="1448" y="40"/>
                    <a:pt x="1840" y="16"/>
                    <a:pt x="1968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1274" name="Line 44"/>
            <p:cNvSpPr>
              <a:spLocks noChangeShapeType="1"/>
            </p:cNvSpPr>
            <p:nvPr/>
          </p:nvSpPr>
          <p:spPr bwMode="auto">
            <a:xfrm>
              <a:off x="3264" y="1440"/>
              <a:ext cx="0" cy="13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27376" name="Group 48"/>
          <p:cNvGrpSpPr>
            <a:grpSpLocks/>
          </p:cNvGrpSpPr>
          <p:nvPr/>
        </p:nvGrpSpPr>
        <p:grpSpPr bwMode="auto">
          <a:xfrm>
            <a:off x="3200400" y="2514600"/>
            <a:ext cx="4862513" cy="1143000"/>
            <a:chOff x="2304" y="1680"/>
            <a:chExt cx="3063" cy="720"/>
          </a:xfrm>
        </p:grpSpPr>
        <p:sp>
          <p:nvSpPr>
            <p:cNvPr id="181270" name="Freeform 40"/>
            <p:cNvSpPr>
              <a:spLocks/>
            </p:cNvSpPr>
            <p:nvPr/>
          </p:nvSpPr>
          <p:spPr bwMode="auto">
            <a:xfrm>
              <a:off x="2304" y="1776"/>
              <a:ext cx="1968" cy="624"/>
            </a:xfrm>
            <a:custGeom>
              <a:avLst/>
              <a:gdLst>
                <a:gd name="T0" fmla="*/ 0 w 1968"/>
                <a:gd name="T1" fmla="*/ 624 h 624"/>
                <a:gd name="T2" fmla="*/ 480 w 1968"/>
                <a:gd name="T3" fmla="*/ 336 h 624"/>
                <a:gd name="T4" fmla="*/ 1200 w 1968"/>
                <a:gd name="T5" fmla="*/ 96 h 624"/>
                <a:gd name="T6" fmla="*/ 1968 w 1968"/>
                <a:gd name="T7" fmla="*/ 0 h 6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8" h="624">
                  <a:moveTo>
                    <a:pt x="0" y="624"/>
                  </a:moveTo>
                  <a:cubicBezTo>
                    <a:pt x="140" y="524"/>
                    <a:pt x="280" y="424"/>
                    <a:pt x="480" y="336"/>
                  </a:cubicBezTo>
                  <a:cubicBezTo>
                    <a:pt x="680" y="248"/>
                    <a:pt x="952" y="152"/>
                    <a:pt x="1200" y="96"/>
                  </a:cubicBezTo>
                  <a:cubicBezTo>
                    <a:pt x="1448" y="40"/>
                    <a:pt x="1840" y="16"/>
                    <a:pt x="1968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1271" name="Rectangle 47"/>
            <p:cNvSpPr>
              <a:spLocks noChangeArrowheads="1"/>
            </p:cNvSpPr>
            <p:nvPr/>
          </p:nvSpPr>
          <p:spPr bwMode="auto">
            <a:xfrm>
              <a:off x="4608" y="1680"/>
              <a:ext cx="7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2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électrons libres</a:t>
              </a:r>
            </a:p>
          </p:txBody>
        </p:sp>
      </p:grpSp>
      <p:grpSp>
        <p:nvGrpSpPr>
          <p:cNvPr id="227378" name="Group 50"/>
          <p:cNvGrpSpPr>
            <a:grpSpLocks/>
          </p:cNvGrpSpPr>
          <p:nvPr/>
        </p:nvGrpSpPr>
        <p:grpSpPr bwMode="auto">
          <a:xfrm>
            <a:off x="4114800" y="2130425"/>
            <a:ext cx="1273175" cy="2716213"/>
            <a:chOff x="2880" y="1438"/>
            <a:chExt cx="802" cy="1711"/>
          </a:xfrm>
        </p:grpSpPr>
        <p:sp>
          <p:nvSpPr>
            <p:cNvPr id="181268" name="Line 45"/>
            <p:cNvSpPr>
              <a:spLocks noChangeShapeType="1"/>
            </p:cNvSpPr>
            <p:nvPr/>
          </p:nvSpPr>
          <p:spPr bwMode="auto">
            <a:xfrm>
              <a:off x="3260" y="1438"/>
              <a:ext cx="0" cy="13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1269" name="Rectangle 49"/>
            <p:cNvSpPr>
              <a:spLocks noChangeArrowheads="1"/>
            </p:cNvSpPr>
            <p:nvPr/>
          </p:nvSpPr>
          <p:spPr bwMode="auto">
            <a:xfrm>
              <a:off x="2880" y="2976"/>
              <a:ext cx="80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2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niveau de Fermi</a:t>
              </a:r>
            </a:p>
          </p:txBody>
        </p:sp>
      </p:grpSp>
      <p:sp>
        <p:nvSpPr>
          <p:cNvPr id="227381" name="Rectangle 53"/>
          <p:cNvSpPr>
            <a:spLocks noChangeArrowheads="1"/>
          </p:cNvSpPr>
          <p:nvPr/>
        </p:nvSpPr>
        <p:spPr bwMode="auto">
          <a:xfrm>
            <a:off x="6858000" y="2743200"/>
            <a:ext cx="2095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200" i="1">
                <a:solidFill>
                  <a:srgbClr val="FF0000"/>
                </a:solidFill>
                <a:latin typeface="Arial" charset="0"/>
                <a:cs typeface="Arial" charset="0"/>
              </a:rPr>
              <a:t>D(E) = (1/2</a:t>
            </a:r>
            <a:r>
              <a:rPr lang="fr-FR" sz="1200" i="1">
                <a:solidFill>
                  <a:srgbClr val="FF0000"/>
                </a:solidFill>
                <a:latin typeface="Symbol" pitchFamily="18" charset="2"/>
                <a:cs typeface="Arial" charset="0"/>
              </a:rPr>
              <a:t>p</a:t>
            </a:r>
            <a:r>
              <a:rPr lang="fr-FR" sz="1200" i="1" baseline="3000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fr-FR" sz="1200" i="1">
                <a:solidFill>
                  <a:srgbClr val="FF0000"/>
                </a:solidFill>
                <a:latin typeface="Arial" charset="0"/>
                <a:cs typeface="Arial" charset="0"/>
              </a:rPr>
              <a:t>) (2m/ħ</a:t>
            </a:r>
            <a:r>
              <a:rPr lang="fr-FR" sz="1200" i="1" baseline="3000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fr-FR" sz="1200" i="1">
                <a:solidFill>
                  <a:srgbClr val="FF0000"/>
                </a:solidFill>
                <a:latin typeface="Arial" charset="0"/>
                <a:cs typeface="Arial" charset="0"/>
              </a:rPr>
              <a:t>)</a:t>
            </a:r>
            <a:r>
              <a:rPr lang="fr-FR" sz="1200" i="1" baseline="30000">
                <a:solidFill>
                  <a:srgbClr val="FF0000"/>
                </a:solidFill>
                <a:latin typeface="Arial" charset="0"/>
                <a:cs typeface="Arial" charset="0"/>
              </a:rPr>
              <a:t>3/2</a:t>
            </a:r>
            <a:r>
              <a:rPr lang="fr-FR" sz="1200" i="1">
                <a:solidFill>
                  <a:srgbClr val="FF0000"/>
                </a:solidFill>
                <a:latin typeface="Arial" charset="0"/>
                <a:cs typeface="Arial" charset="0"/>
              </a:rPr>
              <a:t> E</a:t>
            </a:r>
            <a:r>
              <a:rPr lang="fr-FR" sz="1200" i="1" baseline="30000">
                <a:solidFill>
                  <a:srgbClr val="FF0000"/>
                </a:solidFill>
                <a:latin typeface="Arial" charset="0"/>
                <a:cs typeface="Arial" charset="0"/>
              </a:rPr>
              <a:t>1/2</a:t>
            </a:r>
          </a:p>
        </p:txBody>
      </p:sp>
      <p:sp>
        <p:nvSpPr>
          <p:cNvPr id="227382" name="Rectangle 54"/>
          <p:cNvSpPr>
            <a:spLocks noChangeArrowheads="1"/>
          </p:cNvSpPr>
          <p:nvPr/>
        </p:nvSpPr>
        <p:spPr bwMode="auto">
          <a:xfrm>
            <a:off x="2895600" y="5029200"/>
            <a:ext cx="535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bande de conduction : D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c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(E) = (1/2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p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 (2m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e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/ħ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3/2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(E-E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c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1/2</a:t>
            </a:r>
          </a:p>
        </p:txBody>
      </p:sp>
      <p:sp>
        <p:nvSpPr>
          <p:cNvPr id="227383" name="Rectangle 55"/>
          <p:cNvSpPr>
            <a:spLocks noChangeArrowheads="1"/>
          </p:cNvSpPr>
          <p:nvPr/>
        </p:nvSpPr>
        <p:spPr bwMode="auto">
          <a:xfrm>
            <a:off x="2895600" y="5410200"/>
            <a:ext cx="535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bande de valence : D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v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(E) = (1/2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p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 (2m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t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/ħ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3/2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(E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v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-E)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1/2</a:t>
            </a:r>
          </a:p>
        </p:txBody>
      </p:sp>
      <p:grpSp>
        <p:nvGrpSpPr>
          <p:cNvPr id="227386" name="Group 58"/>
          <p:cNvGrpSpPr>
            <a:grpSpLocks/>
          </p:cNvGrpSpPr>
          <p:nvPr/>
        </p:nvGrpSpPr>
        <p:grpSpPr bwMode="auto">
          <a:xfrm>
            <a:off x="6248400" y="5029200"/>
            <a:ext cx="685800" cy="762000"/>
            <a:chOff x="3936" y="3168"/>
            <a:chExt cx="432" cy="480"/>
          </a:xfrm>
        </p:grpSpPr>
        <p:sp>
          <p:nvSpPr>
            <p:cNvPr id="181266" name="Oval 56"/>
            <p:cNvSpPr>
              <a:spLocks noChangeArrowheads="1"/>
            </p:cNvSpPr>
            <p:nvPr/>
          </p:nvSpPr>
          <p:spPr bwMode="auto">
            <a:xfrm>
              <a:off x="4128" y="3168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1267" name="Oval 57"/>
            <p:cNvSpPr>
              <a:spLocks noChangeArrowheads="1"/>
            </p:cNvSpPr>
            <p:nvPr/>
          </p:nvSpPr>
          <p:spPr bwMode="auto">
            <a:xfrm>
              <a:off x="3936" y="3408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7387" name="Line 59"/>
          <p:cNvSpPr>
            <a:spLocks noChangeShapeType="1"/>
          </p:cNvSpPr>
          <p:nvPr/>
        </p:nvSpPr>
        <p:spPr bwMode="auto">
          <a:xfrm flipH="1" flipV="1">
            <a:off x="4876800" y="4267200"/>
            <a:ext cx="28194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7388" name="Line 60"/>
          <p:cNvSpPr>
            <a:spLocks noChangeShapeType="1"/>
          </p:cNvSpPr>
          <p:nvPr/>
        </p:nvSpPr>
        <p:spPr bwMode="auto">
          <a:xfrm flipH="1" flipV="1">
            <a:off x="4572000" y="4267200"/>
            <a:ext cx="2667000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7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2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71" grpId="0" animBg="1" autoUpdateAnimBg="0"/>
      <p:bldP spid="227381" grpId="0" autoUpdateAnimBg="0"/>
      <p:bldP spid="227382" grpId="0" autoUpdateAnimBg="0"/>
      <p:bldP spid="227383" grpId="0" autoUpdateAnimBg="0"/>
      <p:bldP spid="227387" grpId="0" animBg="1"/>
      <p:bldP spid="227388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8"/>
          <p:cNvSpPr txBox="1">
            <a:spLocks noChangeArrowheads="1"/>
          </p:cNvSpPr>
          <p:nvPr/>
        </p:nvSpPr>
        <p:spPr bwMode="auto">
          <a:xfrm>
            <a:off x="2392363" y="457200"/>
            <a:ext cx="66659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CRISTAUX SEMI-CONDUCTEURS</a:t>
            </a:r>
          </a:p>
        </p:txBody>
      </p:sp>
      <p:pic>
        <p:nvPicPr>
          <p:cNvPr id="18227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276" name="Rectangle 10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82277" name="Group 12"/>
          <p:cNvGrpSpPr>
            <a:grpSpLocks/>
          </p:cNvGrpSpPr>
          <p:nvPr/>
        </p:nvGrpSpPr>
        <p:grpSpPr bwMode="auto">
          <a:xfrm>
            <a:off x="0" y="2133600"/>
            <a:ext cx="2525713" cy="2286000"/>
            <a:chOff x="0" y="1344"/>
            <a:chExt cx="1591" cy="1440"/>
          </a:xfrm>
        </p:grpSpPr>
        <p:sp>
          <p:nvSpPr>
            <p:cNvPr id="182295" name="Rectangle 1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86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D’ETATS</a:t>
              </a:r>
            </a:p>
          </p:txBody>
        </p:sp>
        <p:sp>
          <p:nvSpPr>
            <p:cNvPr id="182296" name="Rectangle 14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OCCUPATION DES NIVEAUX</a:t>
              </a:r>
            </a:p>
          </p:txBody>
        </p:sp>
        <p:sp>
          <p:nvSpPr>
            <p:cNvPr id="182297" name="Rectangle 1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4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SEMI-CONDUCTEUR INTRINSEQUE</a:t>
              </a:r>
            </a:p>
          </p:txBody>
        </p:sp>
        <p:sp>
          <p:nvSpPr>
            <p:cNvPr id="182298" name="Text Box 16"/>
            <p:cNvSpPr txBox="1">
              <a:spLocks noChangeArrowheads="1"/>
            </p:cNvSpPr>
            <p:nvPr/>
          </p:nvSpPr>
          <p:spPr bwMode="auto">
            <a:xfrm>
              <a:off x="0" y="1344"/>
              <a:ext cx="15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Représentation énergétique</a:t>
              </a:r>
            </a:p>
          </p:txBody>
        </p:sp>
        <p:sp>
          <p:nvSpPr>
            <p:cNvPr id="182299" name="Text Box 17"/>
            <p:cNvSpPr txBox="1">
              <a:spLocks noChangeArrowheads="1"/>
            </p:cNvSpPr>
            <p:nvPr/>
          </p:nvSpPr>
          <p:spPr bwMode="auto">
            <a:xfrm>
              <a:off x="0" y="2160"/>
              <a:ext cx="146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Propriétés de conduction</a:t>
              </a:r>
            </a:p>
          </p:txBody>
        </p:sp>
        <p:sp>
          <p:nvSpPr>
            <p:cNvPr id="182300" name="Rectangle 18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SEMI-CONDUCTEUR EXTRINSEQUE</a:t>
              </a:r>
            </a:p>
          </p:txBody>
        </p:sp>
      </p:grpSp>
      <p:sp>
        <p:nvSpPr>
          <p:cNvPr id="18227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71800"/>
            <a:ext cx="19812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OCCUPATION DES NIVEAUX</a:t>
            </a:r>
            <a:endParaRPr lang="fr-FR" smtClean="0"/>
          </a:p>
        </p:txBody>
      </p:sp>
      <p:pic>
        <p:nvPicPr>
          <p:cNvPr id="222227" name="Picture 19" descr="semi-conduc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39624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28" name="Rectangle 20"/>
          <p:cNvSpPr>
            <a:spLocks noChangeArrowheads="1"/>
          </p:cNvSpPr>
          <p:nvPr/>
        </p:nvSpPr>
        <p:spPr bwMode="auto">
          <a:xfrm>
            <a:off x="3124200" y="1600200"/>
            <a:ext cx="5562600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Concentration en électrons dans la bande de conduction ?</a:t>
            </a:r>
          </a:p>
        </p:txBody>
      </p:sp>
      <p:sp>
        <p:nvSpPr>
          <p:cNvPr id="222233" name="Rectangle 25"/>
          <p:cNvSpPr>
            <a:spLocks noChangeArrowheads="1"/>
          </p:cNvSpPr>
          <p:nvPr/>
        </p:nvSpPr>
        <p:spPr bwMode="auto">
          <a:xfrm>
            <a:off x="3124200" y="5334000"/>
            <a:ext cx="4797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n  n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c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 exp((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m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-E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c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)/k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T)   avec   n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c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2(m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e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T/2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p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ħ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3/2</a:t>
            </a:r>
          </a:p>
        </p:txBody>
      </p:sp>
      <p:sp>
        <p:nvSpPr>
          <p:cNvPr id="222236" name="Oval 28"/>
          <p:cNvSpPr>
            <a:spLocks noChangeArrowheads="1"/>
          </p:cNvSpPr>
          <p:nvPr/>
        </p:nvSpPr>
        <p:spPr bwMode="auto">
          <a:xfrm>
            <a:off x="5181600" y="3200400"/>
            <a:ext cx="1600200" cy="1371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22241" name="Group 33"/>
          <p:cNvGrpSpPr>
            <a:grpSpLocks/>
          </p:cNvGrpSpPr>
          <p:nvPr/>
        </p:nvGrpSpPr>
        <p:grpSpPr bwMode="auto">
          <a:xfrm>
            <a:off x="2819400" y="2667000"/>
            <a:ext cx="1924050" cy="731838"/>
            <a:chOff x="1776" y="1680"/>
            <a:chExt cx="1212" cy="461"/>
          </a:xfrm>
        </p:grpSpPr>
        <p:grpSp>
          <p:nvGrpSpPr>
            <p:cNvPr id="182290" name="Group 26"/>
            <p:cNvGrpSpPr>
              <a:grpSpLocks/>
            </p:cNvGrpSpPr>
            <p:nvPr/>
          </p:nvGrpSpPr>
          <p:grpSpPr bwMode="auto">
            <a:xfrm>
              <a:off x="1776" y="1776"/>
              <a:ext cx="1212" cy="288"/>
              <a:chOff x="3168" y="1296"/>
              <a:chExt cx="1212" cy="288"/>
            </a:xfrm>
          </p:grpSpPr>
          <p:sp>
            <p:nvSpPr>
              <p:cNvPr id="182293" name="Rectangle 21"/>
              <p:cNvSpPr>
                <a:spLocks noChangeArrowheads="1"/>
              </p:cNvSpPr>
              <p:nvPr/>
            </p:nvSpPr>
            <p:spPr bwMode="auto">
              <a:xfrm>
                <a:off x="3168" y="1296"/>
                <a:ext cx="121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600" i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n =   D</a:t>
                </a:r>
                <a:r>
                  <a:rPr lang="fr-FR" sz="1600" i="1" baseline="-2500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c</a:t>
                </a:r>
                <a:r>
                  <a:rPr lang="fr-FR" sz="1600" i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(E) f</a:t>
                </a:r>
                <a:r>
                  <a:rPr lang="fr-FR" sz="1600" i="1" baseline="-2500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D</a:t>
                </a:r>
                <a:r>
                  <a:rPr lang="fr-FR" sz="1600" i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(E) dE</a:t>
                </a:r>
              </a:p>
            </p:txBody>
          </p:sp>
          <p:sp>
            <p:nvSpPr>
              <p:cNvPr id="182294" name="Freeform 22"/>
              <p:cNvSpPr>
                <a:spLocks/>
              </p:cNvSpPr>
              <p:nvPr/>
            </p:nvSpPr>
            <p:spPr bwMode="auto">
              <a:xfrm>
                <a:off x="3408" y="1296"/>
                <a:ext cx="96" cy="288"/>
              </a:xfrm>
              <a:custGeom>
                <a:avLst/>
                <a:gdLst>
                  <a:gd name="T0" fmla="*/ 96 w 96"/>
                  <a:gd name="T1" fmla="*/ 0 h 288"/>
                  <a:gd name="T2" fmla="*/ 48 w 96"/>
                  <a:gd name="T3" fmla="*/ 48 h 288"/>
                  <a:gd name="T4" fmla="*/ 48 w 96"/>
                  <a:gd name="T5" fmla="*/ 240 h 288"/>
                  <a:gd name="T6" fmla="*/ 0 w 96"/>
                  <a:gd name="T7" fmla="*/ 288 h 2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288">
                    <a:moveTo>
                      <a:pt x="96" y="0"/>
                    </a:moveTo>
                    <a:cubicBezTo>
                      <a:pt x="76" y="4"/>
                      <a:pt x="56" y="8"/>
                      <a:pt x="48" y="48"/>
                    </a:cubicBezTo>
                    <a:cubicBezTo>
                      <a:pt x="40" y="88"/>
                      <a:pt x="56" y="200"/>
                      <a:pt x="48" y="240"/>
                    </a:cubicBezTo>
                    <a:cubicBezTo>
                      <a:pt x="40" y="280"/>
                      <a:pt x="8" y="280"/>
                      <a:pt x="0" y="288"/>
                    </a:cubicBezTo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82291" name="Rectangle 29"/>
            <p:cNvSpPr>
              <a:spLocks noChangeArrowheads="1"/>
            </p:cNvSpPr>
            <p:nvPr/>
          </p:nvSpPr>
          <p:spPr bwMode="auto">
            <a:xfrm>
              <a:off x="2016" y="1968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2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E</a:t>
              </a:r>
              <a:r>
                <a:rPr lang="fr-FR" sz="12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182292" name="Rectangle 30"/>
            <p:cNvSpPr>
              <a:spLocks noChangeArrowheads="1"/>
            </p:cNvSpPr>
            <p:nvPr/>
          </p:nvSpPr>
          <p:spPr bwMode="auto">
            <a:xfrm>
              <a:off x="2064" y="1680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200" i="1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</a:t>
              </a:r>
              <a:endParaRPr lang="fr-FR" sz="1200" i="1" baseline="-25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22242" name="Group 34"/>
          <p:cNvGrpSpPr>
            <a:grpSpLocks/>
          </p:cNvGrpSpPr>
          <p:nvPr/>
        </p:nvGrpSpPr>
        <p:grpSpPr bwMode="auto">
          <a:xfrm>
            <a:off x="3124200" y="4572000"/>
            <a:ext cx="2840038" cy="731838"/>
            <a:chOff x="1968" y="2880"/>
            <a:chExt cx="1789" cy="461"/>
          </a:xfrm>
        </p:grpSpPr>
        <p:grpSp>
          <p:nvGrpSpPr>
            <p:cNvPr id="182285" name="Group 27"/>
            <p:cNvGrpSpPr>
              <a:grpSpLocks/>
            </p:cNvGrpSpPr>
            <p:nvPr/>
          </p:nvGrpSpPr>
          <p:grpSpPr bwMode="auto">
            <a:xfrm>
              <a:off x="1968" y="2976"/>
              <a:ext cx="1789" cy="288"/>
              <a:chOff x="1968" y="2976"/>
              <a:chExt cx="1789" cy="288"/>
            </a:xfrm>
          </p:grpSpPr>
          <p:sp>
            <p:nvSpPr>
              <p:cNvPr id="182288" name="Rectangle 23"/>
              <p:cNvSpPr>
                <a:spLocks noChangeArrowheads="1"/>
              </p:cNvSpPr>
              <p:nvPr/>
            </p:nvSpPr>
            <p:spPr bwMode="auto">
              <a:xfrm>
                <a:off x="1968" y="2976"/>
                <a:ext cx="178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600" i="1">
                    <a:solidFill>
                      <a:srgbClr val="FFFFFF"/>
                    </a:solidFill>
                    <a:latin typeface="Arial" charset="0"/>
                    <a:cs typeface="Arial" charset="0"/>
                    <a:sym typeface="Symbol" pitchFamily="18" charset="2"/>
                  </a:rPr>
                  <a:t>n </a:t>
                </a:r>
                <a:r>
                  <a:rPr lang="fr-FR" sz="1600" i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    D</a:t>
                </a:r>
                <a:r>
                  <a:rPr lang="fr-FR" sz="1600" i="1" baseline="-2500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c</a:t>
                </a:r>
                <a:r>
                  <a:rPr lang="fr-FR" sz="1600" i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(E) exp((</a:t>
                </a:r>
                <a:r>
                  <a:rPr lang="fr-FR" sz="1600" i="1">
                    <a:solidFill>
                      <a:srgbClr val="FFFFFF"/>
                    </a:solidFill>
                    <a:latin typeface="Symbol" pitchFamily="18" charset="2"/>
                    <a:cs typeface="Arial" charset="0"/>
                  </a:rPr>
                  <a:t>m</a:t>
                </a:r>
                <a:r>
                  <a:rPr lang="fr-FR" sz="1600" i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-E)/k</a:t>
                </a:r>
                <a:r>
                  <a:rPr lang="fr-FR" sz="1600" i="1" baseline="-2500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B</a:t>
                </a:r>
                <a:r>
                  <a:rPr lang="fr-FR" sz="1600" i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T) dE</a:t>
                </a:r>
              </a:p>
            </p:txBody>
          </p:sp>
          <p:sp>
            <p:nvSpPr>
              <p:cNvPr id="182289" name="Freeform 24"/>
              <p:cNvSpPr>
                <a:spLocks/>
              </p:cNvSpPr>
              <p:nvPr/>
            </p:nvSpPr>
            <p:spPr bwMode="auto">
              <a:xfrm>
                <a:off x="2256" y="2976"/>
                <a:ext cx="96" cy="288"/>
              </a:xfrm>
              <a:custGeom>
                <a:avLst/>
                <a:gdLst>
                  <a:gd name="T0" fmla="*/ 96 w 96"/>
                  <a:gd name="T1" fmla="*/ 0 h 288"/>
                  <a:gd name="T2" fmla="*/ 48 w 96"/>
                  <a:gd name="T3" fmla="*/ 48 h 288"/>
                  <a:gd name="T4" fmla="*/ 48 w 96"/>
                  <a:gd name="T5" fmla="*/ 240 h 288"/>
                  <a:gd name="T6" fmla="*/ 0 w 96"/>
                  <a:gd name="T7" fmla="*/ 288 h 2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288">
                    <a:moveTo>
                      <a:pt x="96" y="0"/>
                    </a:moveTo>
                    <a:cubicBezTo>
                      <a:pt x="76" y="4"/>
                      <a:pt x="56" y="8"/>
                      <a:pt x="48" y="48"/>
                    </a:cubicBezTo>
                    <a:cubicBezTo>
                      <a:pt x="40" y="88"/>
                      <a:pt x="56" y="200"/>
                      <a:pt x="48" y="240"/>
                    </a:cubicBezTo>
                    <a:cubicBezTo>
                      <a:pt x="40" y="280"/>
                      <a:pt x="8" y="280"/>
                      <a:pt x="0" y="288"/>
                    </a:cubicBezTo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82286" name="Rectangle 31"/>
            <p:cNvSpPr>
              <a:spLocks noChangeArrowheads="1"/>
            </p:cNvSpPr>
            <p:nvPr/>
          </p:nvSpPr>
          <p:spPr bwMode="auto">
            <a:xfrm>
              <a:off x="2256" y="3168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2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E</a:t>
              </a:r>
              <a:r>
                <a:rPr lang="fr-FR" sz="12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182287" name="Rectangle 32"/>
            <p:cNvSpPr>
              <a:spLocks noChangeArrowheads="1"/>
            </p:cNvSpPr>
            <p:nvPr/>
          </p:nvSpPr>
          <p:spPr bwMode="auto">
            <a:xfrm>
              <a:off x="2304" y="2880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200" i="1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</a:t>
              </a:r>
              <a:endParaRPr lang="fr-FR" sz="1200" i="1" baseline="-25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28" grpId="0" animBg="1" autoUpdateAnimBg="0"/>
      <p:bldP spid="222233" grpId="0" autoUpdateAnimBg="0"/>
      <p:bldP spid="222236" grpId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1026"/>
          <p:cNvSpPr txBox="1">
            <a:spLocks noChangeArrowheads="1"/>
          </p:cNvSpPr>
          <p:nvPr/>
        </p:nvSpPr>
        <p:spPr bwMode="auto">
          <a:xfrm>
            <a:off x="2392363" y="457200"/>
            <a:ext cx="66659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CRISTAUX SEMI-CONDUCTEURS</a:t>
            </a:r>
          </a:p>
        </p:txBody>
      </p:sp>
      <p:pic>
        <p:nvPicPr>
          <p:cNvPr id="183299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300" name="Rectangle 1028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83301" name="Group 1029"/>
          <p:cNvGrpSpPr>
            <a:grpSpLocks/>
          </p:cNvGrpSpPr>
          <p:nvPr/>
        </p:nvGrpSpPr>
        <p:grpSpPr bwMode="auto">
          <a:xfrm>
            <a:off x="0" y="2133600"/>
            <a:ext cx="2525713" cy="2286000"/>
            <a:chOff x="0" y="1344"/>
            <a:chExt cx="1591" cy="1440"/>
          </a:xfrm>
        </p:grpSpPr>
        <p:sp>
          <p:nvSpPr>
            <p:cNvPr id="183319" name="Rectangle 103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86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D’ETATS</a:t>
              </a:r>
            </a:p>
          </p:txBody>
        </p:sp>
        <p:sp>
          <p:nvSpPr>
            <p:cNvPr id="183320" name="Rectangle 1031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OCCUPATION DES NIVEAUX</a:t>
              </a:r>
            </a:p>
          </p:txBody>
        </p:sp>
        <p:sp>
          <p:nvSpPr>
            <p:cNvPr id="183321" name="Rectangle 103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4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SEMI-CONDUCTEUR INTRINSEQUE</a:t>
              </a:r>
            </a:p>
          </p:txBody>
        </p:sp>
        <p:sp>
          <p:nvSpPr>
            <p:cNvPr id="183322" name="Text Box 1033"/>
            <p:cNvSpPr txBox="1">
              <a:spLocks noChangeArrowheads="1"/>
            </p:cNvSpPr>
            <p:nvPr/>
          </p:nvSpPr>
          <p:spPr bwMode="auto">
            <a:xfrm>
              <a:off x="0" y="1344"/>
              <a:ext cx="15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Représentation énergétique</a:t>
              </a:r>
            </a:p>
          </p:txBody>
        </p:sp>
        <p:sp>
          <p:nvSpPr>
            <p:cNvPr id="183323" name="Text Box 1034"/>
            <p:cNvSpPr txBox="1">
              <a:spLocks noChangeArrowheads="1"/>
            </p:cNvSpPr>
            <p:nvPr/>
          </p:nvSpPr>
          <p:spPr bwMode="auto">
            <a:xfrm>
              <a:off x="0" y="2160"/>
              <a:ext cx="146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Propriétés de conduction</a:t>
              </a:r>
            </a:p>
          </p:txBody>
        </p:sp>
        <p:sp>
          <p:nvSpPr>
            <p:cNvPr id="183324" name="Rectangle 1035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SEMI-CONDUCTEUR EXTRINSEQUE</a:t>
              </a:r>
            </a:p>
          </p:txBody>
        </p:sp>
      </p:grpSp>
      <p:sp>
        <p:nvSpPr>
          <p:cNvPr id="183302" name="Rectangle 103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71800"/>
            <a:ext cx="19812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OCCUPATION DES NIVEAUX</a:t>
            </a:r>
            <a:endParaRPr lang="fr-FR" smtClean="0"/>
          </a:p>
        </p:txBody>
      </p:sp>
      <p:sp>
        <p:nvSpPr>
          <p:cNvPr id="228366" name="Rectangle 1038"/>
          <p:cNvSpPr>
            <a:spLocks noChangeArrowheads="1"/>
          </p:cNvSpPr>
          <p:nvPr/>
        </p:nvSpPr>
        <p:spPr bwMode="auto">
          <a:xfrm>
            <a:off x="3429000" y="1600200"/>
            <a:ext cx="4876800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Concentration en trous dans la bande de valence ?</a:t>
            </a:r>
          </a:p>
        </p:txBody>
      </p:sp>
      <p:sp>
        <p:nvSpPr>
          <p:cNvPr id="228367" name="Rectangle 1039"/>
          <p:cNvSpPr>
            <a:spLocks noChangeArrowheads="1"/>
          </p:cNvSpPr>
          <p:nvPr/>
        </p:nvSpPr>
        <p:spPr bwMode="auto">
          <a:xfrm>
            <a:off x="3124200" y="5334000"/>
            <a:ext cx="4795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p  n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v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 exp((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v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-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m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)/k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T)   avec   n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v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2(m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t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T/2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p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ħ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3/2</a:t>
            </a:r>
          </a:p>
        </p:txBody>
      </p:sp>
      <p:pic>
        <p:nvPicPr>
          <p:cNvPr id="228381" name="Picture 1053" descr="semi-valen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37338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68" name="Oval 1040"/>
          <p:cNvSpPr>
            <a:spLocks noChangeArrowheads="1"/>
          </p:cNvSpPr>
          <p:nvPr/>
        </p:nvSpPr>
        <p:spPr bwMode="auto">
          <a:xfrm>
            <a:off x="5562600" y="2133600"/>
            <a:ext cx="1600200" cy="1371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28369" name="Group 1041"/>
          <p:cNvGrpSpPr>
            <a:grpSpLocks/>
          </p:cNvGrpSpPr>
          <p:nvPr/>
        </p:nvGrpSpPr>
        <p:grpSpPr bwMode="auto">
          <a:xfrm>
            <a:off x="2667000" y="2667000"/>
            <a:ext cx="2241550" cy="731838"/>
            <a:chOff x="1776" y="1680"/>
            <a:chExt cx="1412" cy="461"/>
          </a:xfrm>
        </p:grpSpPr>
        <p:grpSp>
          <p:nvGrpSpPr>
            <p:cNvPr id="183314" name="Group 1042"/>
            <p:cNvGrpSpPr>
              <a:grpSpLocks/>
            </p:cNvGrpSpPr>
            <p:nvPr/>
          </p:nvGrpSpPr>
          <p:grpSpPr bwMode="auto">
            <a:xfrm>
              <a:off x="1776" y="1776"/>
              <a:ext cx="1412" cy="288"/>
              <a:chOff x="3168" y="1296"/>
              <a:chExt cx="1412" cy="288"/>
            </a:xfrm>
          </p:grpSpPr>
          <p:sp>
            <p:nvSpPr>
              <p:cNvPr id="183317" name="Rectangle 1043"/>
              <p:cNvSpPr>
                <a:spLocks noChangeArrowheads="1"/>
              </p:cNvSpPr>
              <p:nvPr/>
            </p:nvSpPr>
            <p:spPr bwMode="auto">
              <a:xfrm>
                <a:off x="3168" y="1296"/>
                <a:ext cx="141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600" i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p =   D</a:t>
                </a:r>
                <a:r>
                  <a:rPr lang="fr-FR" sz="1600" i="1" baseline="-2500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v</a:t>
                </a:r>
                <a:r>
                  <a:rPr lang="fr-FR" sz="1600" i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(E) (1-f</a:t>
                </a:r>
                <a:r>
                  <a:rPr lang="fr-FR" sz="1600" i="1" baseline="-2500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D</a:t>
                </a:r>
                <a:r>
                  <a:rPr lang="fr-FR" sz="1600" i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(E)) dE</a:t>
                </a:r>
              </a:p>
            </p:txBody>
          </p:sp>
          <p:sp>
            <p:nvSpPr>
              <p:cNvPr id="183318" name="Freeform 1044"/>
              <p:cNvSpPr>
                <a:spLocks/>
              </p:cNvSpPr>
              <p:nvPr/>
            </p:nvSpPr>
            <p:spPr bwMode="auto">
              <a:xfrm>
                <a:off x="3408" y="1296"/>
                <a:ext cx="96" cy="288"/>
              </a:xfrm>
              <a:custGeom>
                <a:avLst/>
                <a:gdLst>
                  <a:gd name="T0" fmla="*/ 96 w 96"/>
                  <a:gd name="T1" fmla="*/ 0 h 288"/>
                  <a:gd name="T2" fmla="*/ 48 w 96"/>
                  <a:gd name="T3" fmla="*/ 48 h 288"/>
                  <a:gd name="T4" fmla="*/ 48 w 96"/>
                  <a:gd name="T5" fmla="*/ 240 h 288"/>
                  <a:gd name="T6" fmla="*/ 0 w 96"/>
                  <a:gd name="T7" fmla="*/ 288 h 2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288">
                    <a:moveTo>
                      <a:pt x="96" y="0"/>
                    </a:moveTo>
                    <a:cubicBezTo>
                      <a:pt x="76" y="4"/>
                      <a:pt x="56" y="8"/>
                      <a:pt x="48" y="48"/>
                    </a:cubicBezTo>
                    <a:cubicBezTo>
                      <a:pt x="40" y="88"/>
                      <a:pt x="56" y="200"/>
                      <a:pt x="48" y="240"/>
                    </a:cubicBezTo>
                    <a:cubicBezTo>
                      <a:pt x="40" y="280"/>
                      <a:pt x="8" y="280"/>
                      <a:pt x="0" y="288"/>
                    </a:cubicBezTo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83315" name="Rectangle 1045"/>
            <p:cNvSpPr>
              <a:spLocks noChangeArrowheads="1"/>
            </p:cNvSpPr>
            <p:nvPr/>
          </p:nvSpPr>
          <p:spPr bwMode="auto">
            <a:xfrm>
              <a:off x="2016" y="1968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2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E</a:t>
              </a:r>
              <a:r>
                <a:rPr lang="fr-FR" sz="12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183316" name="Rectangle 1046"/>
            <p:cNvSpPr>
              <a:spLocks noChangeArrowheads="1"/>
            </p:cNvSpPr>
            <p:nvPr/>
          </p:nvSpPr>
          <p:spPr bwMode="auto">
            <a:xfrm>
              <a:off x="2064" y="1680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200" i="1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</a:t>
              </a:r>
              <a:endParaRPr lang="fr-FR" sz="1200" i="1" baseline="-25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28375" name="Group 1047"/>
          <p:cNvGrpSpPr>
            <a:grpSpLocks/>
          </p:cNvGrpSpPr>
          <p:nvPr/>
        </p:nvGrpSpPr>
        <p:grpSpPr bwMode="auto">
          <a:xfrm>
            <a:off x="3124200" y="4572000"/>
            <a:ext cx="2840038" cy="731838"/>
            <a:chOff x="1968" y="2880"/>
            <a:chExt cx="1789" cy="461"/>
          </a:xfrm>
        </p:grpSpPr>
        <p:grpSp>
          <p:nvGrpSpPr>
            <p:cNvPr id="183309" name="Group 1048"/>
            <p:cNvGrpSpPr>
              <a:grpSpLocks/>
            </p:cNvGrpSpPr>
            <p:nvPr/>
          </p:nvGrpSpPr>
          <p:grpSpPr bwMode="auto">
            <a:xfrm>
              <a:off x="1968" y="2976"/>
              <a:ext cx="1789" cy="288"/>
              <a:chOff x="1968" y="2976"/>
              <a:chExt cx="1789" cy="288"/>
            </a:xfrm>
          </p:grpSpPr>
          <p:sp>
            <p:nvSpPr>
              <p:cNvPr id="183312" name="Rectangle 1049"/>
              <p:cNvSpPr>
                <a:spLocks noChangeArrowheads="1"/>
              </p:cNvSpPr>
              <p:nvPr/>
            </p:nvSpPr>
            <p:spPr bwMode="auto">
              <a:xfrm>
                <a:off x="1968" y="2976"/>
                <a:ext cx="178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600" i="1">
                    <a:solidFill>
                      <a:srgbClr val="FFFFFF"/>
                    </a:solidFill>
                    <a:latin typeface="Arial" charset="0"/>
                    <a:cs typeface="Arial" charset="0"/>
                    <a:sym typeface="Symbol" pitchFamily="18" charset="2"/>
                  </a:rPr>
                  <a:t>p </a:t>
                </a:r>
                <a:r>
                  <a:rPr lang="fr-FR" sz="1600" i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    D</a:t>
                </a:r>
                <a:r>
                  <a:rPr lang="fr-FR" sz="1600" i="1" baseline="-2500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v</a:t>
                </a:r>
                <a:r>
                  <a:rPr lang="fr-FR" sz="1600" i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(E) exp((E-</a:t>
                </a:r>
                <a:r>
                  <a:rPr lang="fr-FR" sz="1600" i="1">
                    <a:solidFill>
                      <a:srgbClr val="FFFFFF"/>
                    </a:solidFill>
                    <a:latin typeface="Symbol" pitchFamily="18" charset="2"/>
                    <a:cs typeface="Arial" charset="0"/>
                  </a:rPr>
                  <a:t>m</a:t>
                </a:r>
                <a:r>
                  <a:rPr lang="fr-FR" sz="1600" i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)/k</a:t>
                </a:r>
                <a:r>
                  <a:rPr lang="fr-FR" sz="1600" i="1" baseline="-2500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B</a:t>
                </a:r>
                <a:r>
                  <a:rPr lang="fr-FR" sz="1600" i="1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T) dE</a:t>
                </a:r>
              </a:p>
            </p:txBody>
          </p:sp>
          <p:sp>
            <p:nvSpPr>
              <p:cNvPr id="183313" name="Freeform 1050"/>
              <p:cNvSpPr>
                <a:spLocks/>
              </p:cNvSpPr>
              <p:nvPr/>
            </p:nvSpPr>
            <p:spPr bwMode="auto">
              <a:xfrm>
                <a:off x="2256" y="2976"/>
                <a:ext cx="96" cy="288"/>
              </a:xfrm>
              <a:custGeom>
                <a:avLst/>
                <a:gdLst>
                  <a:gd name="T0" fmla="*/ 96 w 96"/>
                  <a:gd name="T1" fmla="*/ 0 h 288"/>
                  <a:gd name="T2" fmla="*/ 48 w 96"/>
                  <a:gd name="T3" fmla="*/ 48 h 288"/>
                  <a:gd name="T4" fmla="*/ 48 w 96"/>
                  <a:gd name="T5" fmla="*/ 240 h 288"/>
                  <a:gd name="T6" fmla="*/ 0 w 96"/>
                  <a:gd name="T7" fmla="*/ 288 h 2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288">
                    <a:moveTo>
                      <a:pt x="96" y="0"/>
                    </a:moveTo>
                    <a:cubicBezTo>
                      <a:pt x="76" y="4"/>
                      <a:pt x="56" y="8"/>
                      <a:pt x="48" y="48"/>
                    </a:cubicBezTo>
                    <a:cubicBezTo>
                      <a:pt x="40" y="88"/>
                      <a:pt x="56" y="200"/>
                      <a:pt x="48" y="240"/>
                    </a:cubicBezTo>
                    <a:cubicBezTo>
                      <a:pt x="40" y="280"/>
                      <a:pt x="8" y="280"/>
                      <a:pt x="0" y="288"/>
                    </a:cubicBezTo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83310" name="Rectangle 1051"/>
            <p:cNvSpPr>
              <a:spLocks noChangeArrowheads="1"/>
            </p:cNvSpPr>
            <p:nvPr/>
          </p:nvSpPr>
          <p:spPr bwMode="auto">
            <a:xfrm>
              <a:off x="2256" y="3168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2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E</a:t>
              </a:r>
              <a:r>
                <a:rPr lang="fr-FR" sz="12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183311" name="Rectangle 1052"/>
            <p:cNvSpPr>
              <a:spLocks noChangeArrowheads="1"/>
            </p:cNvSpPr>
            <p:nvPr/>
          </p:nvSpPr>
          <p:spPr bwMode="auto">
            <a:xfrm>
              <a:off x="2304" y="2880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200" i="1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</a:t>
              </a:r>
              <a:endParaRPr lang="fr-FR" sz="1200" i="1" baseline="-25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66" grpId="0" animBg="1" autoUpdateAnimBg="0"/>
      <p:bldP spid="228367" grpId="0" autoUpdateAnimBg="0"/>
      <p:bldP spid="228368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2392363" y="457200"/>
            <a:ext cx="66659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CRISTAUX SEMI-CONDUCTEURS</a:t>
            </a:r>
          </a:p>
        </p:txBody>
      </p:sp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84325" name="Group 5"/>
          <p:cNvGrpSpPr>
            <a:grpSpLocks/>
          </p:cNvGrpSpPr>
          <p:nvPr/>
        </p:nvGrpSpPr>
        <p:grpSpPr bwMode="auto">
          <a:xfrm>
            <a:off x="0" y="2133600"/>
            <a:ext cx="2525713" cy="2286000"/>
            <a:chOff x="0" y="1344"/>
            <a:chExt cx="1591" cy="1440"/>
          </a:xfrm>
        </p:grpSpPr>
        <p:sp>
          <p:nvSpPr>
            <p:cNvPr id="184334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86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D’ETATS</a:t>
              </a:r>
            </a:p>
          </p:txBody>
        </p:sp>
        <p:sp>
          <p:nvSpPr>
            <p:cNvPr id="184335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OCCUPATION DES NIVEAUX</a:t>
              </a:r>
            </a:p>
          </p:txBody>
        </p:sp>
        <p:sp>
          <p:nvSpPr>
            <p:cNvPr id="184336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4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SEMI-CONDUCTEUR INTRINSEQUE</a:t>
              </a:r>
            </a:p>
          </p:txBody>
        </p:sp>
        <p:sp>
          <p:nvSpPr>
            <p:cNvPr id="184337" name="Text Box 9"/>
            <p:cNvSpPr txBox="1">
              <a:spLocks noChangeArrowheads="1"/>
            </p:cNvSpPr>
            <p:nvPr/>
          </p:nvSpPr>
          <p:spPr bwMode="auto">
            <a:xfrm>
              <a:off x="0" y="1344"/>
              <a:ext cx="15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Représentation énergétique</a:t>
              </a:r>
            </a:p>
          </p:txBody>
        </p:sp>
        <p:sp>
          <p:nvSpPr>
            <p:cNvPr id="184338" name="Text Box 10"/>
            <p:cNvSpPr txBox="1">
              <a:spLocks noChangeArrowheads="1"/>
            </p:cNvSpPr>
            <p:nvPr/>
          </p:nvSpPr>
          <p:spPr bwMode="auto">
            <a:xfrm>
              <a:off x="0" y="2160"/>
              <a:ext cx="146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Propriétés de conduction</a:t>
              </a:r>
            </a:p>
          </p:txBody>
        </p:sp>
        <p:sp>
          <p:nvSpPr>
            <p:cNvPr id="184339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SEMI-CONDUCTEUR EXTRINSEQUE</a:t>
              </a:r>
            </a:p>
          </p:txBody>
        </p:sp>
      </p:grpSp>
      <p:sp>
        <p:nvSpPr>
          <p:cNvPr id="184326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71800"/>
            <a:ext cx="19812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OCCUPATION DES NIVEAUX</a:t>
            </a:r>
            <a:endParaRPr lang="fr-FR" smtClean="0"/>
          </a:p>
        </p:txBody>
      </p:sp>
      <p:sp>
        <p:nvSpPr>
          <p:cNvPr id="229389" name="Rectangle 13"/>
          <p:cNvSpPr>
            <a:spLocks noChangeArrowheads="1"/>
          </p:cNvSpPr>
          <p:nvPr/>
        </p:nvSpPr>
        <p:spPr bwMode="auto">
          <a:xfrm>
            <a:off x="3429000" y="1600200"/>
            <a:ext cx="4876800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Représentation schématique d’un semi-conducteur</a:t>
            </a:r>
          </a:p>
        </p:txBody>
      </p:sp>
      <p:sp>
        <p:nvSpPr>
          <p:cNvPr id="229390" name="Rectangle 14"/>
          <p:cNvSpPr>
            <a:spLocks noChangeArrowheads="1"/>
          </p:cNvSpPr>
          <p:nvPr/>
        </p:nvSpPr>
        <p:spPr bwMode="auto">
          <a:xfrm>
            <a:off x="2895600" y="2895600"/>
            <a:ext cx="47958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Concentration en trous dans la bande de valence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:</a:t>
            </a:r>
          </a:p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p  n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v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 exp((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v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-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m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)/k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T)   avec   n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v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2(m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t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T/2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p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ħ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3/2</a:t>
            </a:r>
          </a:p>
        </p:txBody>
      </p:sp>
      <p:sp>
        <p:nvSpPr>
          <p:cNvPr id="229405" name="Rectangle 29"/>
          <p:cNvSpPr>
            <a:spLocks noChangeArrowheads="1"/>
          </p:cNvSpPr>
          <p:nvPr/>
        </p:nvSpPr>
        <p:spPr bwMode="auto">
          <a:xfrm>
            <a:off x="2895600" y="2209800"/>
            <a:ext cx="5378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Concentration en électrons dans la bande de conduction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 :</a:t>
            </a:r>
          </a:p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n  n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c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 exp((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m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-E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c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)/k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T)   avec   n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c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2(m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e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T/2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p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ħ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3/2</a:t>
            </a:r>
          </a:p>
        </p:txBody>
      </p:sp>
      <p:sp>
        <p:nvSpPr>
          <p:cNvPr id="229406" name="AutoShape 30"/>
          <p:cNvSpPr>
            <a:spLocks noChangeArrowheads="1"/>
          </p:cNvSpPr>
          <p:nvPr/>
        </p:nvSpPr>
        <p:spPr bwMode="auto">
          <a:xfrm>
            <a:off x="3200400" y="38862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9407" name="Rectangle 31"/>
          <p:cNvSpPr>
            <a:spLocks noChangeArrowheads="1"/>
          </p:cNvSpPr>
          <p:nvPr/>
        </p:nvSpPr>
        <p:spPr bwMode="auto">
          <a:xfrm>
            <a:off x="3733800" y="3813175"/>
            <a:ext cx="4146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76250" indent="-476250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np	= n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c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 n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v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 exp(-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g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 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T)   </a:t>
            </a:r>
          </a:p>
          <a:p>
            <a:pPr marL="476250" indent="-476250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	= 4(k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T/2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p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ħ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3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(m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e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m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t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3/2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exp (-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g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 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T) </a:t>
            </a:r>
          </a:p>
        </p:txBody>
      </p:sp>
      <p:sp>
        <p:nvSpPr>
          <p:cNvPr id="229408" name="Rectangle 32"/>
          <p:cNvSpPr>
            <a:spLocks noChangeArrowheads="1"/>
          </p:cNvSpPr>
          <p:nvPr/>
        </p:nvSpPr>
        <p:spPr bwMode="auto">
          <a:xfrm>
            <a:off x="4953000" y="4572000"/>
            <a:ext cx="1231900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g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= 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c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- 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v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29409" name="Rectangle 33"/>
          <p:cNvSpPr>
            <a:spLocks noChangeArrowheads="1"/>
          </p:cNvSpPr>
          <p:nvPr/>
        </p:nvSpPr>
        <p:spPr bwMode="auto">
          <a:xfrm>
            <a:off x="2895600" y="5105400"/>
            <a:ext cx="5862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76250" indent="-476250"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valable si le niveau de Fermi est suffisamment loin des niveaux</a:t>
            </a:r>
          </a:p>
          <a:p>
            <a:pPr marL="476250" indent="-476250"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d’énergie des bandes de valence et de conduction</a:t>
            </a:r>
          </a:p>
          <a:p>
            <a:pPr marL="476250" indent="-476250"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(typiquement distants de 3k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T)</a:t>
            </a:r>
            <a:endParaRPr lang="fr-FR" sz="1600" i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9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9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9" grpId="0" animBg="1" autoUpdateAnimBg="0"/>
      <p:bldP spid="229390" grpId="0" autoUpdateAnimBg="0"/>
      <p:bldP spid="229405" grpId="0" autoUpdateAnimBg="0"/>
      <p:bldP spid="229406" grpId="0" animBg="1"/>
      <p:bldP spid="229407" grpId="0" build="p" autoUpdateAnimBg="0"/>
      <p:bldP spid="229408" grpId="0" animBg="1" autoUpdateAnimBg="0"/>
      <p:bldP spid="22940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pic>
        <p:nvPicPr>
          <p:cNvPr id="136271" name="Picture 1103" descr="heisenbe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5" t="3999"/>
          <a:stretch>
            <a:fillRect/>
          </a:stretch>
        </p:blipFill>
        <p:spPr bwMode="auto">
          <a:xfrm>
            <a:off x="2667000" y="3581400"/>
            <a:ext cx="2514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Group 1027"/>
          <p:cNvGrpSpPr>
            <a:grpSpLocks/>
          </p:cNvGrpSpPr>
          <p:nvPr/>
        </p:nvGrpSpPr>
        <p:grpSpPr bwMode="auto">
          <a:xfrm>
            <a:off x="0" y="1828800"/>
            <a:ext cx="2514600" cy="3962400"/>
            <a:chOff x="0" y="1152"/>
            <a:chExt cx="1584" cy="2496"/>
          </a:xfrm>
        </p:grpSpPr>
        <p:sp>
          <p:nvSpPr>
            <p:cNvPr id="19524" name="Rectangle 1028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PLANE</a:t>
              </a:r>
            </a:p>
          </p:txBody>
        </p:sp>
        <p:sp>
          <p:nvSpPr>
            <p:cNvPr id="19525" name="Rectangle 102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</a:t>
              </a:r>
            </a:p>
          </p:txBody>
        </p:sp>
        <p:sp>
          <p:nvSpPr>
            <p:cNvPr id="19526" name="Rectangle 103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68"/>
              <a:ext cx="9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VITESSE DE GROUPE</a:t>
              </a:r>
            </a:p>
          </p:txBody>
        </p:sp>
        <p:sp>
          <p:nvSpPr>
            <p:cNvPr id="19527" name="Rectangle 103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 D’ONDE</a:t>
              </a:r>
            </a:p>
          </p:txBody>
        </p:sp>
        <p:sp>
          <p:nvSpPr>
            <p:cNvPr id="19528" name="Text Box 1032"/>
            <p:cNvSpPr txBox="1">
              <a:spLocks noChangeArrowheads="1"/>
            </p:cNvSpPr>
            <p:nvPr/>
          </p:nvSpPr>
          <p:spPr bwMode="auto">
            <a:xfrm>
              <a:off x="0" y="139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onde</a:t>
              </a:r>
            </a:p>
          </p:txBody>
        </p:sp>
        <p:sp>
          <p:nvSpPr>
            <p:cNvPr id="19529" name="Text Box 1033"/>
            <p:cNvSpPr txBox="1">
              <a:spLocks noChangeArrowheads="1"/>
            </p:cNvSpPr>
            <p:nvPr/>
          </p:nvSpPr>
          <p:spPr bwMode="auto">
            <a:xfrm>
              <a:off x="0" y="235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particule</a:t>
              </a:r>
            </a:p>
          </p:txBody>
        </p:sp>
        <p:sp>
          <p:nvSpPr>
            <p:cNvPr id="19530" name="Rectangle 1034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DE DE BROGLIE</a:t>
              </a:r>
            </a:p>
          </p:txBody>
        </p:sp>
        <p:sp>
          <p:nvSpPr>
            <p:cNvPr id="19531" name="Rectangle 1035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PRINCIPE DE SUPERPOSITION</a:t>
              </a:r>
            </a:p>
          </p:txBody>
        </p:sp>
        <p:sp>
          <p:nvSpPr>
            <p:cNvPr id="19532" name="Rectangle 1036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12"/>
              <a:ext cx="11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RELATION D’INCERTITUDE</a:t>
              </a:r>
            </a:p>
          </p:txBody>
        </p:sp>
        <p:sp>
          <p:nvSpPr>
            <p:cNvPr id="19533" name="Rectangle 1037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152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CONGRES SOLVAY (1927)</a:t>
              </a:r>
            </a:p>
          </p:txBody>
        </p:sp>
        <p:sp>
          <p:nvSpPr>
            <p:cNvPr id="19534" name="Text Box 1038"/>
            <p:cNvSpPr txBox="1">
              <a:spLocks noChangeArrowheads="1"/>
            </p:cNvSpPr>
            <p:nvPr/>
          </p:nvSpPr>
          <p:spPr bwMode="auto">
            <a:xfrm>
              <a:off x="0" y="3216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19535" name="Rectangle 1039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50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 GAUSSIEN</a:t>
              </a:r>
            </a:p>
          </p:txBody>
        </p:sp>
      </p:grpSp>
      <p:sp>
        <p:nvSpPr>
          <p:cNvPr id="19461" name="Text Box 1040"/>
          <p:cNvSpPr txBox="1">
            <a:spLocks noChangeArrowheads="1"/>
          </p:cNvSpPr>
          <p:nvPr/>
        </p:nvSpPr>
        <p:spPr bwMode="auto">
          <a:xfrm>
            <a:off x="2895600" y="457200"/>
            <a:ext cx="5176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DESCRIPTION PHYSIQUE</a:t>
            </a:r>
          </a:p>
        </p:txBody>
      </p:sp>
      <p:grpSp>
        <p:nvGrpSpPr>
          <p:cNvPr id="19462" name="Group 1041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19521" name="Oval 1042">
              <a:hlinkClick r:id="rId1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22" name="Oval 1043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23" name="Oval 1044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136222" name="Picture 1054" descr="incertitu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80"/>
          <a:stretch>
            <a:fillRect/>
          </a:stretch>
        </p:blipFill>
        <p:spPr bwMode="auto">
          <a:xfrm>
            <a:off x="2667000" y="1600200"/>
            <a:ext cx="2514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67" name="Freeform 1099"/>
          <p:cNvSpPr>
            <a:spLocks/>
          </p:cNvSpPr>
          <p:nvPr/>
        </p:nvSpPr>
        <p:spPr bwMode="auto">
          <a:xfrm>
            <a:off x="3124200" y="2286000"/>
            <a:ext cx="1447800" cy="787400"/>
          </a:xfrm>
          <a:custGeom>
            <a:avLst/>
            <a:gdLst>
              <a:gd name="T0" fmla="*/ 0 w 1056"/>
              <a:gd name="T1" fmla="*/ 787400 h 400"/>
              <a:gd name="T2" fmla="*/ 329045 w 1056"/>
              <a:gd name="T3" fmla="*/ 598424 h 400"/>
              <a:gd name="T4" fmla="*/ 526473 w 1056"/>
              <a:gd name="T5" fmla="*/ 220472 h 400"/>
              <a:gd name="T6" fmla="*/ 658091 w 1056"/>
              <a:gd name="T7" fmla="*/ 31496 h 400"/>
              <a:gd name="T8" fmla="*/ 789709 w 1056"/>
              <a:gd name="T9" fmla="*/ 31496 h 400"/>
              <a:gd name="T10" fmla="*/ 921327 w 1056"/>
              <a:gd name="T11" fmla="*/ 220472 h 400"/>
              <a:gd name="T12" fmla="*/ 1052945 w 1056"/>
              <a:gd name="T13" fmla="*/ 503936 h 400"/>
              <a:gd name="T14" fmla="*/ 1184564 w 1056"/>
              <a:gd name="T15" fmla="*/ 692912 h 400"/>
              <a:gd name="T16" fmla="*/ 1447800 w 1056"/>
              <a:gd name="T17" fmla="*/ 787400 h 4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56" h="400">
                <a:moveTo>
                  <a:pt x="0" y="400"/>
                </a:moveTo>
                <a:cubicBezTo>
                  <a:pt x="88" y="376"/>
                  <a:pt x="176" y="352"/>
                  <a:pt x="240" y="304"/>
                </a:cubicBezTo>
                <a:cubicBezTo>
                  <a:pt x="304" y="256"/>
                  <a:pt x="344" y="160"/>
                  <a:pt x="384" y="112"/>
                </a:cubicBezTo>
                <a:cubicBezTo>
                  <a:pt x="424" y="64"/>
                  <a:pt x="448" y="32"/>
                  <a:pt x="480" y="16"/>
                </a:cubicBezTo>
                <a:cubicBezTo>
                  <a:pt x="512" y="0"/>
                  <a:pt x="544" y="0"/>
                  <a:pt x="576" y="16"/>
                </a:cubicBezTo>
                <a:cubicBezTo>
                  <a:pt x="608" y="32"/>
                  <a:pt x="640" y="72"/>
                  <a:pt x="672" y="112"/>
                </a:cubicBezTo>
                <a:cubicBezTo>
                  <a:pt x="704" y="152"/>
                  <a:pt x="736" y="216"/>
                  <a:pt x="768" y="256"/>
                </a:cubicBezTo>
                <a:cubicBezTo>
                  <a:pt x="800" y="296"/>
                  <a:pt x="816" y="328"/>
                  <a:pt x="864" y="352"/>
                </a:cubicBezTo>
                <a:cubicBezTo>
                  <a:pt x="912" y="376"/>
                  <a:pt x="1016" y="392"/>
                  <a:pt x="1056" y="40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6268" name="Freeform 1100"/>
          <p:cNvSpPr>
            <a:spLocks/>
          </p:cNvSpPr>
          <p:nvPr/>
        </p:nvSpPr>
        <p:spPr bwMode="auto">
          <a:xfrm>
            <a:off x="3236913" y="3876675"/>
            <a:ext cx="1295400" cy="1117600"/>
          </a:xfrm>
          <a:custGeom>
            <a:avLst/>
            <a:gdLst>
              <a:gd name="T0" fmla="*/ 0 w 816"/>
              <a:gd name="T1" fmla="*/ 1117600 h 704"/>
              <a:gd name="T2" fmla="*/ 304800 w 816"/>
              <a:gd name="T3" fmla="*/ 1041400 h 704"/>
              <a:gd name="T4" fmla="*/ 457200 w 816"/>
              <a:gd name="T5" fmla="*/ 812800 h 704"/>
              <a:gd name="T6" fmla="*/ 609600 w 816"/>
              <a:gd name="T7" fmla="*/ 127000 h 704"/>
              <a:gd name="T8" fmla="*/ 685800 w 816"/>
              <a:gd name="T9" fmla="*/ 50800 h 704"/>
              <a:gd name="T10" fmla="*/ 762000 w 816"/>
              <a:gd name="T11" fmla="*/ 355600 h 704"/>
              <a:gd name="T12" fmla="*/ 838200 w 816"/>
              <a:gd name="T13" fmla="*/ 812800 h 704"/>
              <a:gd name="T14" fmla="*/ 990600 w 816"/>
              <a:gd name="T15" fmla="*/ 1041400 h 704"/>
              <a:gd name="T16" fmla="*/ 1295400 w 816"/>
              <a:gd name="T17" fmla="*/ 1117600 h 7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16" h="704">
                <a:moveTo>
                  <a:pt x="0" y="704"/>
                </a:moveTo>
                <a:cubicBezTo>
                  <a:pt x="72" y="696"/>
                  <a:pt x="144" y="688"/>
                  <a:pt x="192" y="656"/>
                </a:cubicBezTo>
                <a:cubicBezTo>
                  <a:pt x="240" y="624"/>
                  <a:pt x="256" y="608"/>
                  <a:pt x="288" y="512"/>
                </a:cubicBezTo>
                <a:cubicBezTo>
                  <a:pt x="320" y="416"/>
                  <a:pt x="360" y="160"/>
                  <a:pt x="384" y="80"/>
                </a:cubicBezTo>
                <a:cubicBezTo>
                  <a:pt x="408" y="0"/>
                  <a:pt x="416" y="8"/>
                  <a:pt x="432" y="32"/>
                </a:cubicBezTo>
                <a:cubicBezTo>
                  <a:pt x="448" y="56"/>
                  <a:pt x="464" y="144"/>
                  <a:pt x="480" y="224"/>
                </a:cubicBezTo>
                <a:cubicBezTo>
                  <a:pt x="496" y="304"/>
                  <a:pt x="504" y="440"/>
                  <a:pt x="528" y="512"/>
                </a:cubicBezTo>
                <a:cubicBezTo>
                  <a:pt x="552" y="584"/>
                  <a:pt x="576" y="624"/>
                  <a:pt x="624" y="656"/>
                </a:cubicBezTo>
                <a:cubicBezTo>
                  <a:pt x="672" y="688"/>
                  <a:pt x="784" y="696"/>
                  <a:pt x="816" y="704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66" name="Rectangle 110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33913"/>
            <a:ext cx="21336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PRINCIPE DE SUPERPOSITION</a:t>
            </a:r>
            <a:endParaRPr lang="fr-FR" smtClean="0"/>
          </a:p>
        </p:txBody>
      </p:sp>
      <p:grpSp>
        <p:nvGrpSpPr>
          <p:cNvPr id="136273" name="Group 1105"/>
          <p:cNvGrpSpPr>
            <a:grpSpLocks/>
          </p:cNvGrpSpPr>
          <p:nvPr/>
        </p:nvGrpSpPr>
        <p:grpSpPr bwMode="auto">
          <a:xfrm>
            <a:off x="5394325" y="1508125"/>
            <a:ext cx="3151188" cy="869950"/>
            <a:chOff x="3398" y="950"/>
            <a:chExt cx="1985" cy="548"/>
          </a:xfrm>
        </p:grpSpPr>
        <p:sp>
          <p:nvSpPr>
            <p:cNvPr id="19513" name="Line 1067"/>
            <p:cNvSpPr>
              <a:spLocks noChangeShapeType="1"/>
            </p:cNvSpPr>
            <p:nvPr/>
          </p:nvSpPr>
          <p:spPr bwMode="auto">
            <a:xfrm>
              <a:off x="3936" y="129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514" name="Line 1068"/>
            <p:cNvSpPr>
              <a:spLocks noChangeShapeType="1"/>
            </p:cNvSpPr>
            <p:nvPr/>
          </p:nvSpPr>
          <p:spPr bwMode="auto">
            <a:xfrm>
              <a:off x="4800" y="124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515" name="Line 1069"/>
            <p:cNvSpPr>
              <a:spLocks noChangeShapeType="1"/>
            </p:cNvSpPr>
            <p:nvPr/>
          </p:nvSpPr>
          <p:spPr bwMode="auto">
            <a:xfrm>
              <a:off x="4368" y="124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516" name="Line 1070"/>
            <p:cNvSpPr>
              <a:spLocks noChangeShapeType="1"/>
            </p:cNvSpPr>
            <p:nvPr/>
          </p:nvSpPr>
          <p:spPr bwMode="auto">
            <a:xfrm>
              <a:off x="3600" y="129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517" name="Freeform 1071"/>
            <p:cNvSpPr>
              <a:spLocks/>
            </p:cNvSpPr>
            <p:nvPr/>
          </p:nvSpPr>
          <p:spPr bwMode="auto">
            <a:xfrm>
              <a:off x="4176" y="1200"/>
              <a:ext cx="192" cy="272"/>
            </a:xfrm>
            <a:custGeom>
              <a:avLst/>
              <a:gdLst>
                <a:gd name="T0" fmla="*/ 192 w 288"/>
                <a:gd name="T1" fmla="*/ 0 h 528"/>
                <a:gd name="T2" fmla="*/ 128 w 288"/>
                <a:gd name="T3" fmla="*/ 25 h 528"/>
                <a:gd name="T4" fmla="*/ 96 w 288"/>
                <a:gd name="T5" fmla="*/ 148 h 528"/>
                <a:gd name="T6" fmla="*/ 64 w 288"/>
                <a:gd name="T7" fmla="*/ 247 h 528"/>
                <a:gd name="T8" fmla="*/ 0 w 288"/>
                <a:gd name="T9" fmla="*/ 272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528">
                  <a:moveTo>
                    <a:pt x="288" y="0"/>
                  </a:moveTo>
                  <a:cubicBezTo>
                    <a:pt x="252" y="0"/>
                    <a:pt x="216" y="0"/>
                    <a:pt x="192" y="48"/>
                  </a:cubicBezTo>
                  <a:cubicBezTo>
                    <a:pt x="168" y="96"/>
                    <a:pt x="160" y="216"/>
                    <a:pt x="144" y="288"/>
                  </a:cubicBezTo>
                  <a:cubicBezTo>
                    <a:pt x="128" y="360"/>
                    <a:pt x="120" y="440"/>
                    <a:pt x="96" y="480"/>
                  </a:cubicBezTo>
                  <a:cubicBezTo>
                    <a:pt x="72" y="520"/>
                    <a:pt x="16" y="520"/>
                    <a:pt x="0" y="528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518" name="Rectangle 1072"/>
            <p:cNvSpPr>
              <a:spLocks noChangeArrowheads="1"/>
            </p:cNvSpPr>
            <p:nvPr/>
          </p:nvSpPr>
          <p:spPr bwMode="auto">
            <a:xfrm>
              <a:off x="3456" y="1248"/>
              <a:ext cx="10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2000" i="1">
                  <a:solidFill>
                    <a:srgbClr val="FFFFFF"/>
                  </a:solidFill>
                  <a:latin typeface="Arial" charset="0"/>
                </a:rPr>
                <a:t>&lt;r&gt; = r</a:t>
              </a:r>
              <a:r>
                <a:rPr lang="fr-FR" sz="2000" i="1" baseline="-25000">
                  <a:solidFill>
                    <a:srgbClr val="FFFFFF"/>
                  </a:solidFill>
                  <a:latin typeface="Arial" charset="0"/>
                </a:rPr>
                <a:t>0</a:t>
              </a:r>
              <a:r>
                <a:rPr lang="fr-FR" sz="2000" i="1">
                  <a:solidFill>
                    <a:srgbClr val="FFFFFF"/>
                  </a:solidFill>
                  <a:latin typeface="Arial" charset="0"/>
                </a:rPr>
                <a:t>=</a:t>
              </a:r>
            </a:p>
          </p:txBody>
        </p:sp>
        <p:sp>
          <p:nvSpPr>
            <p:cNvPr id="19519" name="Rectangle 1074"/>
            <p:cNvSpPr>
              <a:spLocks noChangeArrowheads="1"/>
            </p:cNvSpPr>
            <p:nvPr/>
          </p:nvSpPr>
          <p:spPr bwMode="auto">
            <a:xfrm>
              <a:off x="4320" y="1200"/>
              <a:ext cx="6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000" i="1">
                  <a:solidFill>
                    <a:srgbClr val="FFFFFF"/>
                  </a:solidFill>
                  <a:latin typeface="Arial" charset="0"/>
                </a:rPr>
                <a:t>r |</a:t>
              </a:r>
              <a:r>
                <a:rPr lang="fr-FR" sz="20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2000" i="1">
                  <a:solidFill>
                    <a:srgbClr val="FFFFFF"/>
                  </a:solidFill>
                  <a:latin typeface="Arial" charset="0"/>
                </a:rPr>
                <a:t>|</a:t>
              </a:r>
              <a:r>
                <a:rPr lang="fr-FR" sz="2000" i="1" baseline="30000">
                  <a:solidFill>
                    <a:srgbClr val="FFFFFF"/>
                  </a:solidFill>
                  <a:latin typeface="Symbol" pitchFamily="18" charset="2"/>
                </a:rPr>
                <a:t>2</a:t>
              </a:r>
              <a:r>
                <a:rPr lang="fr-FR" sz="2000" i="1">
                  <a:solidFill>
                    <a:srgbClr val="FFFFFF"/>
                  </a:solidFill>
                  <a:latin typeface="Arial" charset="0"/>
                </a:rPr>
                <a:t>dr</a:t>
              </a:r>
            </a:p>
          </p:txBody>
        </p:sp>
        <p:sp>
          <p:nvSpPr>
            <p:cNvPr id="19520" name="Text Box 1104"/>
            <p:cNvSpPr txBox="1">
              <a:spLocks noChangeArrowheads="1"/>
            </p:cNvSpPr>
            <p:nvPr/>
          </p:nvSpPr>
          <p:spPr bwMode="auto">
            <a:xfrm>
              <a:off x="3398" y="950"/>
              <a:ext cx="198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600">
                  <a:solidFill>
                    <a:srgbClr val="FFFFFF"/>
                  </a:solidFill>
                  <a:latin typeface="Arial" charset="0"/>
                </a:rPr>
                <a:t>position moyenne d’une particule</a:t>
              </a:r>
            </a:p>
          </p:txBody>
        </p:sp>
      </p:grpSp>
      <p:grpSp>
        <p:nvGrpSpPr>
          <p:cNvPr id="136283" name="Group 1115"/>
          <p:cNvGrpSpPr>
            <a:grpSpLocks/>
          </p:cNvGrpSpPr>
          <p:nvPr/>
        </p:nvGrpSpPr>
        <p:grpSpPr bwMode="auto">
          <a:xfrm>
            <a:off x="2882900" y="2119313"/>
            <a:ext cx="5727700" cy="1249362"/>
            <a:chOff x="1816" y="1335"/>
            <a:chExt cx="3608" cy="787"/>
          </a:xfrm>
        </p:grpSpPr>
        <p:sp>
          <p:nvSpPr>
            <p:cNvPr id="19499" name="Line 1055"/>
            <p:cNvSpPr>
              <a:spLocks noChangeShapeType="1"/>
            </p:cNvSpPr>
            <p:nvPr/>
          </p:nvSpPr>
          <p:spPr bwMode="auto">
            <a:xfrm>
              <a:off x="1816" y="1569"/>
              <a:ext cx="49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500" name="Line 1056"/>
            <p:cNvSpPr>
              <a:spLocks noChangeShapeType="1"/>
            </p:cNvSpPr>
            <p:nvPr/>
          </p:nvSpPr>
          <p:spPr bwMode="auto">
            <a:xfrm flipH="1" flipV="1">
              <a:off x="2495" y="1569"/>
              <a:ext cx="49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501" name="Line 1057"/>
            <p:cNvSpPr>
              <a:spLocks noChangeShapeType="1"/>
            </p:cNvSpPr>
            <p:nvPr/>
          </p:nvSpPr>
          <p:spPr bwMode="auto">
            <a:xfrm>
              <a:off x="2314" y="1569"/>
              <a:ext cx="18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502" name="Rectangle 1058"/>
            <p:cNvSpPr>
              <a:spLocks noChangeArrowheads="1"/>
            </p:cNvSpPr>
            <p:nvPr/>
          </p:nvSpPr>
          <p:spPr bwMode="auto">
            <a:xfrm>
              <a:off x="2630" y="1335"/>
              <a:ext cx="2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000" i="1">
                  <a:solidFill>
                    <a:schemeClr val="bg1"/>
                  </a:solidFill>
                  <a:latin typeface="Symbol" pitchFamily="18" charset="2"/>
                </a:rPr>
                <a:t>D</a:t>
              </a:r>
              <a:r>
                <a:rPr lang="fr-FR" sz="2000" i="1">
                  <a:solidFill>
                    <a:schemeClr val="bg1"/>
                  </a:solidFill>
                  <a:latin typeface="Arial" charset="0"/>
                </a:rPr>
                <a:t>r</a:t>
              </a:r>
            </a:p>
          </p:txBody>
        </p:sp>
        <p:grpSp>
          <p:nvGrpSpPr>
            <p:cNvPr id="19503" name="Group 1107"/>
            <p:cNvGrpSpPr>
              <a:grpSpLocks/>
            </p:cNvGrpSpPr>
            <p:nvPr/>
          </p:nvGrpSpPr>
          <p:grpSpPr bwMode="auto">
            <a:xfrm>
              <a:off x="3360" y="1584"/>
              <a:ext cx="2064" cy="538"/>
              <a:chOff x="3360" y="1584"/>
              <a:chExt cx="2064" cy="538"/>
            </a:xfrm>
          </p:grpSpPr>
          <p:grpSp>
            <p:nvGrpSpPr>
              <p:cNvPr id="19504" name="Group 1045"/>
              <p:cNvGrpSpPr>
                <a:grpSpLocks/>
              </p:cNvGrpSpPr>
              <p:nvPr/>
            </p:nvGrpSpPr>
            <p:grpSpPr bwMode="auto">
              <a:xfrm>
                <a:off x="3360" y="1872"/>
                <a:ext cx="2064" cy="250"/>
                <a:chOff x="3504" y="1968"/>
                <a:chExt cx="2064" cy="250"/>
              </a:xfrm>
            </p:grpSpPr>
            <p:sp>
              <p:nvSpPr>
                <p:cNvPr id="19506" name="Rectangle 1046"/>
                <p:cNvSpPr>
                  <a:spLocks noChangeArrowheads="1"/>
                </p:cNvSpPr>
                <p:nvPr/>
              </p:nvSpPr>
              <p:spPr bwMode="auto">
                <a:xfrm>
                  <a:off x="3504" y="1968"/>
                  <a:ext cx="206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fr-FR" sz="2000" i="1">
                      <a:solidFill>
                        <a:srgbClr val="FFFFFF"/>
                      </a:solidFill>
                      <a:latin typeface="Symbol" pitchFamily="18" charset="2"/>
                    </a:rPr>
                    <a:t>D</a:t>
                  </a:r>
                  <a:r>
                    <a:rPr lang="fr-FR" sz="2000" i="1">
                      <a:solidFill>
                        <a:srgbClr val="FFFFFF"/>
                      </a:solidFill>
                      <a:latin typeface="Arial" charset="0"/>
                    </a:rPr>
                    <a:t>r = &lt;||r-r</a:t>
                  </a:r>
                  <a:r>
                    <a:rPr lang="fr-FR" sz="2000" i="1" baseline="-25000">
                      <a:solidFill>
                        <a:srgbClr val="FFFFFF"/>
                      </a:solidFill>
                      <a:latin typeface="Arial" charset="0"/>
                    </a:rPr>
                    <a:t>0</a:t>
                  </a:r>
                  <a:r>
                    <a:rPr lang="fr-FR" sz="2000" i="1">
                      <a:solidFill>
                        <a:srgbClr val="FFFFFF"/>
                      </a:solidFill>
                      <a:latin typeface="Arial" charset="0"/>
                    </a:rPr>
                    <a:t>||</a:t>
                  </a:r>
                  <a:r>
                    <a:rPr lang="fr-FR" sz="2000" i="1" baseline="30000">
                      <a:solidFill>
                        <a:srgbClr val="FFFFFF"/>
                      </a:solidFill>
                      <a:latin typeface="Arial" charset="0"/>
                    </a:rPr>
                    <a:t>2</a:t>
                  </a:r>
                  <a:r>
                    <a:rPr lang="fr-FR" sz="2000" i="1">
                      <a:solidFill>
                        <a:srgbClr val="FFFFFF"/>
                      </a:solidFill>
                      <a:latin typeface="Arial" charset="0"/>
                    </a:rPr>
                    <a:t>&gt; = &lt;r.r&gt; - r</a:t>
                  </a:r>
                  <a:r>
                    <a:rPr lang="fr-FR" sz="2000" i="1" baseline="-25000">
                      <a:solidFill>
                        <a:srgbClr val="FFFFFF"/>
                      </a:solidFill>
                      <a:latin typeface="Arial" charset="0"/>
                    </a:rPr>
                    <a:t>0</a:t>
                  </a:r>
                  <a:r>
                    <a:rPr lang="fr-FR" sz="2000" i="1">
                      <a:solidFill>
                        <a:srgbClr val="FFFFFF"/>
                      </a:solidFill>
                      <a:latin typeface="Arial" charset="0"/>
                    </a:rPr>
                    <a:t>.r</a:t>
                  </a:r>
                  <a:r>
                    <a:rPr lang="fr-FR" sz="2000" i="1" baseline="-25000">
                      <a:solidFill>
                        <a:srgbClr val="FFFFFF"/>
                      </a:solidFill>
                      <a:latin typeface="Arial" charset="0"/>
                    </a:rPr>
                    <a:t>0</a:t>
                  </a:r>
                </a:p>
              </p:txBody>
            </p:sp>
            <p:sp>
              <p:nvSpPr>
                <p:cNvPr id="19507" name="Line 1047"/>
                <p:cNvSpPr>
                  <a:spLocks noChangeShapeType="1"/>
                </p:cNvSpPr>
                <p:nvPr/>
              </p:nvSpPr>
              <p:spPr bwMode="auto">
                <a:xfrm>
                  <a:off x="4080" y="2016"/>
                  <a:ext cx="144" cy="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508" name="Line 1048"/>
                <p:cNvSpPr>
                  <a:spLocks noChangeShapeType="1"/>
                </p:cNvSpPr>
                <p:nvPr/>
              </p:nvSpPr>
              <p:spPr bwMode="auto">
                <a:xfrm>
                  <a:off x="4176" y="2016"/>
                  <a:ext cx="144" cy="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509" name="Line 1049"/>
                <p:cNvSpPr>
                  <a:spLocks noChangeShapeType="1"/>
                </p:cNvSpPr>
                <p:nvPr/>
              </p:nvSpPr>
              <p:spPr bwMode="auto">
                <a:xfrm>
                  <a:off x="4800" y="2016"/>
                  <a:ext cx="144" cy="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510" name="Line 1050"/>
                <p:cNvSpPr>
                  <a:spLocks noChangeShapeType="1"/>
                </p:cNvSpPr>
                <p:nvPr/>
              </p:nvSpPr>
              <p:spPr bwMode="auto">
                <a:xfrm>
                  <a:off x="4896" y="2016"/>
                  <a:ext cx="144" cy="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511" name="Line 1051"/>
                <p:cNvSpPr>
                  <a:spLocks noChangeShapeType="1"/>
                </p:cNvSpPr>
                <p:nvPr/>
              </p:nvSpPr>
              <p:spPr bwMode="auto">
                <a:xfrm>
                  <a:off x="5328" y="2016"/>
                  <a:ext cx="144" cy="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512" name="Line 1052"/>
                <p:cNvSpPr>
                  <a:spLocks noChangeShapeType="1"/>
                </p:cNvSpPr>
                <p:nvPr/>
              </p:nvSpPr>
              <p:spPr bwMode="auto">
                <a:xfrm>
                  <a:off x="5136" y="2016"/>
                  <a:ext cx="144" cy="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9505" name="Rectangle 1106"/>
              <p:cNvSpPr>
                <a:spLocks noChangeArrowheads="1"/>
              </p:cNvSpPr>
              <p:nvPr/>
            </p:nvSpPr>
            <p:spPr bwMode="auto">
              <a:xfrm>
                <a:off x="3360" y="1584"/>
                <a:ext cx="161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600">
                    <a:solidFill>
                      <a:srgbClr val="FFFFFF"/>
                    </a:solidFill>
                    <a:latin typeface="Arial" charset="0"/>
                  </a:rPr>
                  <a:t>localisation d’une particule</a:t>
                </a:r>
              </a:p>
            </p:txBody>
          </p:sp>
        </p:grpSp>
      </p:grpSp>
      <p:grpSp>
        <p:nvGrpSpPr>
          <p:cNvPr id="136282" name="Group 1114"/>
          <p:cNvGrpSpPr>
            <a:grpSpLocks/>
          </p:cNvGrpSpPr>
          <p:nvPr/>
        </p:nvGrpSpPr>
        <p:grpSpPr bwMode="auto">
          <a:xfrm>
            <a:off x="5334000" y="3581400"/>
            <a:ext cx="3308350" cy="854075"/>
            <a:chOff x="3360" y="2256"/>
            <a:chExt cx="2084" cy="538"/>
          </a:xfrm>
        </p:grpSpPr>
        <p:sp>
          <p:nvSpPr>
            <p:cNvPr id="19491" name="Line 1087"/>
            <p:cNvSpPr>
              <a:spLocks noChangeShapeType="1"/>
            </p:cNvSpPr>
            <p:nvPr/>
          </p:nvSpPr>
          <p:spPr bwMode="auto">
            <a:xfrm>
              <a:off x="3888" y="259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92" name="Line 1088"/>
            <p:cNvSpPr>
              <a:spLocks noChangeShapeType="1"/>
            </p:cNvSpPr>
            <p:nvPr/>
          </p:nvSpPr>
          <p:spPr bwMode="auto">
            <a:xfrm>
              <a:off x="4800" y="254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93" name="Line 1089"/>
            <p:cNvSpPr>
              <a:spLocks noChangeShapeType="1"/>
            </p:cNvSpPr>
            <p:nvPr/>
          </p:nvSpPr>
          <p:spPr bwMode="auto">
            <a:xfrm>
              <a:off x="4368" y="254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94" name="Line 1090"/>
            <p:cNvSpPr>
              <a:spLocks noChangeShapeType="1"/>
            </p:cNvSpPr>
            <p:nvPr/>
          </p:nvSpPr>
          <p:spPr bwMode="auto">
            <a:xfrm>
              <a:off x="3552" y="259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95" name="Freeform 1091"/>
            <p:cNvSpPr>
              <a:spLocks/>
            </p:cNvSpPr>
            <p:nvPr/>
          </p:nvSpPr>
          <p:spPr bwMode="auto">
            <a:xfrm>
              <a:off x="4176" y="2496"/>
              <a:ext cx="192" cy="272"/>
            </a:xfrm>
            <a:custGeom>
              <a:avLst/>
              <a:gdLst>
                <a:gd name="T0" fmla="*/ 192 w 288"/>
                <a:gd name="T1" fmla="*/ 0 h 528"/>
                <a:gd name="T2" fmla="*/ 128 w 288"/>
                <a:gd name="T3" fmla="*/ 25 h 528"/>
                <a:gd name="T4" fmla="*/ 96 w 288"/>
                <a:gd name="T5" fmla="*/ 148 h 528"/>
                <a:gd name="T6" fmla="*/ 64 w 288"/>
                <a:gd name="T7" fmla="*/ 247 h 528"/>
                <a:gd name="T8" fmla="*/ 0 w 288"/>
                <a:gd name="T9" fmla="*/ 272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528">
                  <a:moveTo>
                    <a:pt x="288" y="0"/>
                  </a:moveTo>
                  <a:cubicBezTo>
                    <a:pt x="252" y="0"/>
                    <a:pt x="216" y="0"/>
                    <a:pt x="192" y="48"/>
                  </a:cubicBezTo>
                  <a:cubicBezTo>
                    <a:pt x="168" y="96"/>
                    <a:pt x="160" y="216"/>
                    <a:pt x="144" y="288"/>
                  </a:cubicBezTo>
                  <a:cubicBezTo>
                    <a:pt x="128" y="360"/>
                    <a:pt x="120" y="440"/>
                    <a:pt x="96" y="480"/>
                  </a:cubicBezTo>
                  <a:cubicBezTo>
                    <a:pt x="72" y="520"/>
                    <a:pt x="16" y="520"/>
                    <a:pt x="0" y="528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96" name="Rectangle 1092"/>
            <p:cNvSpPr>
              <a:spLocks noChangeArrowheads="1"/>
            </p:cNvSpPr>
            <p:nvPr/>
          </p:nvSpPr>
          <p:spPr bwMode="auto">
            <a:xfrm>
              <a:off x="3408" y="2544"/>
              <a:ext cx="10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2000" i="1">
                  <a:solidFill>
                    <a:srgbClr val="FFFFFF"/>
                  </a:solidFill>
                  <a:latin typeface="Arial" charset="0"/>
                </a:rPr>
                <a:t>&lt;p&gt; = p</a:t>
              </a:r>
              <a:r>
                <a:rPr lang="fr-FR" sz="2000" i="1" baseline="-25000">
                  <a:solidFill>
                    <a:srgbClr val="FFFFFF"/>
                  </a:solidFill>
                  <a:latin typeface="Arial" charset="0"/>
                </a:rPr>
                <a:t>0</a:t>
              </a:r>
              <a:r>
                <a:rPr lang="fr-FR" sz="2000" i="1">
                  <a:solidFill>
                    <a:srgbClr val="FFFFFF"/>
                  </a:solidFill>
                  <a:latin typeface="Arial" charset="0"/>
                </a:rPr>
                <a:t>=</a:t>
              </a:r>
            </a:p>
          </p:txBody>
        </p:sp>
        <p:sp>
          <p:nvSpPr>
            <p:cNvPr id="19497" name="Rectangle 1094"/>
            <p:cNvSpPr>
              <a:spLocks noChangeArrowheads="1"/>
            </p:cNvSpPr>
            <p:nvPr/>
          </p:nvSpPr>
          <p:spPr bwMode="auto">
            <a:xfrm>
              <a:off x="4320" y="2496"/>
              <a:ext cx="6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000" i="1">
                  <a:solidFill>
                    <a:srgbClr val="FFFFFF"/>
                  </a:solidFill>
                  <a:latin typeface="Arial" charset="0"/>
                </a:rPr>
                <a:t>p |</a:t>
              </a:r>
              <a:r>
                <a:rPr lang="fr-FR" sz="2000" i="1">
                  <a:solidFill>
                    <a:srgbClr val="FFFFFF"/>
                  </a:solidFill>
                  <a:latin typeface="Symbol" pitchFamily="18" charset="2"/>
                </a:rPr>
                <a:t>j</a:t>
              </a:r>
              <a:r>
                <a:rPr lang="fr-FR" sz="2000" i="1">
                  <a:solidFill>
                    <a:srgbClr val="FFFFFF"/>
                  </a:solidFill>
                  <a:latin typeface="Arial" charset="0"/>
                </a:rPr>
                <a:t>|</a:t>
              </a:r>
              <a:r>
                <a:rPr lang="fr-FR" sz="2000" i="1" baseline="30000">
                  <a:solidFill>
                    <a:srgbClr val="FFFFFF"/>
                  </a:solidFill>
                  <a:latin typeface="Symbol" pitchFamily="18" charset="2"/>
                </a:rPr>
                <a:t>2</a:t>
              </a:r>
              <a:r>
                <a:rPr lang="fr-FR" sz="2000" i="1">
                  <a:solidFill>
                    <a:srgbClr val="FFFFFF"/>
                  </a:solidFill>
                  <a:latin typeface="Arial" charset="0"/>
                </a:rPr>
                <a:t>dk</a:t>
              </a:r>
            </a:p>
          </p:txBody>
        </p:sp>
        <p:sp>
          <p:nvSpPr>
            <p:cNvPr id="19498" name="Rectangle 1108"/>
            <p:cNvSpPr>
              <a:spLocks noChangeArrowheads="1"/>
            </p:cNvSpPr>
            <p:nvPr/>
          </p:nvSpPr>
          <p:spPr bwMode="auto">
            <a:xfrm>
              <a:off x="3360" y="2256"/>
              <a:ext cx="20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>
                  <a:solidFill>
                    <a:srgbClr val="FFFFFF"/>
                  </a:solidFill>
                  <a:latin typeface="Arial" charset="0"/>
                </a:rPr>
                <a:t>impulsion moyenne d’une particule</a:t>
              </a:r>
            </a:p>
          </p:txBody>
        </p:sp>
      </p:grpSp>
      <p:grpSp>
        <p:nvGrpSpPr>
          <p:cNvPr id="136284" name="Group 1116"/>
          <p:cNvGrpSpPr>
            <a:grpSpLocks/>
          </p:cNvGrpSpPr>
          <p:nvPr/>
        </p:nvGrpSpPr>
        <p:grpSpPr bwMode="auto">
          <a:xfrm>
            <a:off x="2876550" y="4006850"/>
            <a:ext cx="6042025" cy="1190625"/>
            <a:chOff x="1812" y="2524"/>
            <a:chExt cx="3806" cy="750"/>
          </a:xfrm>
        </p:grpSpPr>
        <p:sp>
          <p:nvSpPr>
            <p:cNvPr id="19477" name="Line 1062"/>
            <p:cNvSpPr>
              <a:spLocks noChangeShapeType="1"/>
            </p:cNvSpPr>
            <p:nvPr/>
          </p:nvSpPr>
          <p:spPr bwMode="auto">
            <a:xfrm>
              <a:off x="1812" y="2793"/>
              <a:ext cx="48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78" name="Line 1063"/>
            <p:cNvSpPr>
              <a:spLocks noChangeShapeType="1"/>
            </p:cNvSpPr>
            <p:nvPr/>
          </p:nvSpPr>
          <p:spPr bwMode="auto">
            <a:xfrm flipH="1" flipV="1">
              <a:off x="2648" y="2793"/>
              <a:ext cx="30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79" name="Line 1064"/>
            <p:cNvSpPr>
              <a:spLocks noChangeShapeType="1"/>
            </p:cNvSpPr>
            <p:nvPr/>
          </p:nvSpPr>
          <p:spPr bwMode="auto">
            <a:xfrm>
              <a:off x="2296" y="2793"/>
              <a:ext cx="30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80" name="Rectangle 1065"/>
            <p:cNvSpPr>
              <a:spLocks noChangeArrowheads="1"/>
            </p:cNvSpPr>
            <p:nvPr/>
          </p:nvSpPr>
          <p:spPr bwMode="auto">
            <a:xfrm>
              <a:off x="2780" y="2524"/>
              <a:ext cx="3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000" i="1">
                  <a:solidFill>
                    <a:schemeClr val="bg1"/>
                  </a:solidFill>
                  <a:latin typeface="Symbol" pitchFamily="18" charset="2"/>
                </a:rPr>
                <a:t>D</a:t>
              </a:r>
              <a:r>
                <a:rPr lang="fr-FR" sz="2000" i="1">
                  <a:solidFill>
                    <a:schemeClr val="bg1"/>
                  </a:solidFill>
                  <a:latin typeface="Arial" charset="0"/>
                </a:rPr>
                <a:t>p</a:t>
              </a:r>
            </a:p>
          </p:txBody>
        </p:sp>
        <p:grpSp>
          <p:nvGrpSpPr>
            <p:cNvPr id="19481" name="Group 1110"/>
            <p:cNvGrpSpPr>
              <a:grpSpLocks/>
            </p:cNvGrpSpPr>
            <p:nvPr/>
          </p:nvGrpSpPr>
          <p:grpSpPr bwMode="auto">
            <a:xfrm>
              <a:off x="3312" y="2784"/>
              <a:ext cx="2306" cy="490"/>
              <a:chOff x="3360" y="2784"/>
              <a:chExt cx="2306" cy="490"/>
            </a:xfrm>
          </p:grpSpPr>
          <p:grpSp>
            <p:nvGrpSpPr>
              <p:cNvPr id="19482" name="Group 1078"/>
              <p:cNvGrpSpPr>
                <a:grpSpLocks/>
              </p:cNvGrpSpPr>
              <p:nvPr/>
            </p:nvGrpSpPr>
            <p:grpSpPr bwMode="auto">
              <a:xfrm>
                <a:off x="3408" y="3024"/>
                <a:ext cx="2208" cy="250"/>
                <a:chOff x="3504" y="1968"/>
                <a:chExt cx="2064" cy="250"/>
              </a:xfrm>
            </p:grpSpPr>
            <p:sp>
              <p:nvSpPr>
                <p:cNvPr id="19484" name="Rectangle 1079"/>
                <p:cNvSpPr>
                  <a:spLocks noChangeArrowheads="1"/>
                </p:cNvSpPr>
                <p:nvPr/>
              </p:nvSpPr>
              <p:spPr bwMode="auto">
                <a:xfrm>
                  <a:off x="3504" y="1968"/>
                  <a:ext cx="206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fr-FR" sz="2000" i="1">
                      <a:solidFill>
                        <a:srgbClr val="FFFFFF"/>
                      </a:solidFill>
                      <a:latin typeface="Symbol" pitchFamily="18" charset="2"/>
                    </a:rPr>
                    <a:t>D</a:t>
                  </a:r>
                  <a:r>
                    <a:rPr lang="fr-FR" sz="2000" i="1">
                      <a:solidFill>
                        <a:srgbClr val="FFFFFF"/>
                      </a:solidFill>
                      <a:latin typeface="Arial" charset="0"/>
                    </a:rPr>
                    <a:t>k = &lt;||k-k</a:t>
                  </a:r>
                  <a:r>
                    <a:rPr lang="fr-FR" sz="2000" i="1" baseline="-25000">
                      <a:solidFill>
                        <a:srgbClr val="FFFFFF"/>
                      </a:solidFill>
                      <a:latin typeface="Arial" charset="0"/>
                    </a:rPr>
                    <a:t>0</a:t>
                  </a:r>
                  <a:r>
                    <a:rPr lang="fr-FR" sz="2000" i="1">
                      <a:solidFill>
                        <a:srgbClr val="FFFFFF"/>
                      </a:solidFill>
                      <a:latin typeface="Arial" charset="0"/>
                    </a:rPr>
                    <a:t>||</a:t>
                  </a:r>
                  <a:r>
                    <a:rPr lang="fr-FR" sz="2000" i="1" baseline="30000">
                      <a:solidFill>
                        <a:srgbClr val="FFFFFF"/>
                      </a:solidFill>
                      <a:latin typeface="Arial" charset="0"/>
                    </a:rPr>
                    <a:t>2</a:t>
                  </a:r>
                  <a:r>
                    <a:rPr lang="fr-FR" sz="2000" i="1">
                      <a:solidFill>
                        <a:srgbClr val="FFFFFF"/>
                      </a:solidFill>
                      <a:latin typeface="Arial" charset="0"/>
                    </a:rPr>
                    <a:t>&gt; = &lt;k.k&gt; - k</a:t>
                  </a:r>
                  <a:r>
                    <a:rPr lang="fr-FR" sz="2000" i="1" baseline="-25000">
                      <a:solidFill>
                        <a:srgbClr val="FFFFFF"/>
                      </a:solidFill>
                      <a:latin typeface="Arial" charset="0"/>
                    </a:rPr>
                    <a:t>0</a:t>
                  </a:r>
                  <a:r>
                    <a:rPr lang="fr-FR" sz="2000" i="1">
                      <a:solidFill>
                        <a:srgbClr val="FFFFFF"/>
                      </a:solidFill>
                      <a:latin typeface="Arial" charset="0"/>
                    </a:rPr>
                    <a:t>.k</a:t>
                  </a:r>
                  <a:r>
                    <a:rPr lang="fr-FR" sz="2000" i="1" baseline="-25000">
                      <a:solidFill>
                        <a:srgbClr val="FFFFFF"/>
                      </a:solidFill>
                      <a:latin typeface="Arial" charset="0"/>
                    </a:rPr>
                    <a:t>0</a:t>
                  </a:r>
                </a:p>
              </p:txBody>
            </p:sp>
            <p:sp>
              <p:nvSpPr>
                <p:cNvPr id="19485" name="Line 1080"/>
                <p:cNvSpPr>
                  <a:spLocks noChangeShapeType="1"/>
                </p:cNvSpPr>
                <p:nvPr/>
              </p:nvSpPr>
              <p:spPr bwMode="auto">
                <a:xfrm>
                  <a:off x="4080" y="2016"/>
                  <a:ext cx="144" cy="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486" name="Line 1081"/>
                <p:cNvSpPr>
                  <a:spLocks noChangeShapeType="1"/>
                </p:cNvSpPr>
                <p:nvPr/>
              </p:nvSpPr>
              <p:spPr bwMode="auto">
                <a:xfrm>
                  <a:off x="4176" y="2016"/>
                  <a:ext cx="144" cy="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487" name="Line 1082"/>
                <p:cNvSpPr>
                  <a:spLocks noChangeShapeType="1"/>
                </p:cNvSpPr>
                <p:nvPr/>
              </p:nvSpPr>
              <p:spPr bwMode="auto">
                <a:xfrm>
                  <a:off x="4800" y="2016"/>
                  <a:ext cx="144" cy="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488" name="Line 1083"/>
                <p:cNvSpPr>
                  <a:spLocks noChangeShapeType="1"/>
                </p:cNvSpPr>
                <p:nvPr/>
              </p:nvSpPr>
              <p:spPr bwMode="auto">
                <a:xfrm>
                  <a:off x="4896" y="2016"/>
                  <a:ext cx="144" cy="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489" name="Line 1084"/>
                <p:cNvSpPr>
                  <a:spLocks noChangeShapeType="1"/>
                </p:cNvSpPr>
                <p:nvPr/>
              </p:nvSpPr>
              <p:spPr bwMode="auto">
                <a:xfrm>
                  <a:off x="5328" y="2016"/>
                  <a:ext cx="144" cy="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490" name="Line 1085"/>
                <p:cNvSpPr>
                  <a:spLocks noChangeShapeType="1"/>
                </p:cNvSpPr>
                <p:nvPr/>
              </p:nvSpPr>
              <p:spPr bwMode="auto">
                <a:xfrm>
                  <a:off x="5136" y="2016"/>
                  <a:ext cx="144" cy="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9483" name="Rectangle 1109"/>
              <p:cNvSpPr>
                <a:spLocks noChangeArrowheads="1"/>
              </p:cNvSpPr>
              <p:nvPr/>
            </p:nvSpPr>
            <p:spPr bwMode="auto">
              <a:xfrm>
                <a:off x="3360" y="2784"/>
                <a:ext cx="230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600">
                    <a:solidFill>
                      <a:srgbClr val="FFFFFF"/>
                    </a:solidFill>
                    <a:latin typeface="Arial" charset="0"/>
                  </a:rPr>
                  <a:t>écart-type en impulsion d’une particule</a:t>
                </a:r>
              </a:p>
            </p:txBody>
          </p:sp>
        </p:grpSp>
      </p:grpSp>
      <p:grpSp>
        <p:nvGrpSpPr>
          <p:cNvPr id="136287" name="Group 1119"/>
          <p:cNvGrpSpPr>
            <a:grpSpLocks/>
          </p:cNvGrpSpPr>
          <p:nvPr/>
        </p:nvGrpSpPr>
        <p:grpSpPr bwMode="auto">
          <a:xfrm>
            <a:off x="2819400" y="5257800"/>
            <a:ext cx="5726113" cy="762000"/>
            <a:chOff x="1776" y="3312"/>
            <a:chExt cx="3607" cy="480"/>
          </a:xfrm>
        </p:grpSpPr>
        <p:sp>
          <p:nvSpPr>
            <p:cNvPr id="19472" name="Text Box 1098"/>
            <p:cNvSpPr txBox="1">
              <a:spLocks noChangeArrowheads="1"/>
            </p:cNvSpPr>
            <p:nvPr/>
          </p:nvSpPr>
          <p:spPr bwMode="auto">
            <a:xfrm>
              <a:off x="1776" y="3504"/>
              <a:ext cx="3120" cy="256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Relation d’incertitude de Heisenberg :</a:t>
              </a:r>
              <a:r>
                <a:rPr lang="fr-FR" sz="2000" i="1">
                  <a:solidFill>
                    <a:srgbClr val="FFFFFF"/>
                  </a:solidFill>
                  <a:latin typeface="Symbol" pitchFamily="18" charset="2"/>
                </a:rPr>
                <a:t> D</a:t>
              </a:r>
              <a:r>
                <a:rPr lang="fr-FR" sz="2000" i="1">
                  <a:solidFill>
                    <a:srgbClr val="FFFFFF"/>
                  </a:solidFill>
                  <a:latin typeface="Arial" charset="0"/>
                </a:rPr>
                <a:t>p.</a:t>
              </a:r>
              <a:r>
                <a:rPr lang="fr-FR" sz="2000" i="1">
                  <a:solidFill>
                    <a:srgbClr val="FFFFFF"/>
                  </a:solidFill>
                  <a:latin typeface="Symbol" pitchFamily="18" charset="2"/>
                </a:rPr>
                <a:t>D</a:t>
              </a:r>
              <a:r>
                <a:rPr lang="fr-FR" sz="2000" i="1">
                  <a:solidFill>
                    <a:srgbClr val="FFFFFF"/>
                  </a:solidFill>
                  <a:latin typeface="Arial" charset="0"/>
                </a:rPr>
                <a:t>r </a:t>
              </a:r>
              <a:r>
                <a:rPr lang="fr-FR" sz="2000" i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    /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2</a:t>
              </a:r>
              <a:endParaRPr lang="fr-FR" sz="1600" i="1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9473" name="Group 1111"/>
            <p:cNvGrpSpPr>
              <a:grpSpLocks/>
            </p:cNvGrpSpPr>
            <p:nvPr/>
          </p:nvGrpSpPr>
          <p:grpSpPr bwMode="auto">
            <a:xfrm>
              <a:off x="4560" y="3533"/>
              <a:ext cx="187" cy="212"/>
              <a:chOff x="3744" y="2513"/>
              <a:chExt cx="187" cy="212"/>
            </a:xfrm>
          </p:grpSpPr>
          <p:sp>
            <p:nvSpPr>
              <p:cNvPr id="19475" name="Text Box 1112"/>
              <p:cNvSpPr txBox="1">
                <a:spLocks noChangeArrowheads="1"/>
              </p:cNvSpPr>
              <p:nvPr/>
            </p:nvSpPr>
            <p:spPr bwMode="auto">
              <a:xfrm>
                <a:off x="3744" y="2513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6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19476" name="Line 1113"/>
              <p:cNvSpPr>
                <a:spLocks noChangeShapeType="1"/>
              </p:cNvSpPr>
              <p:nvPr/>
            </p:nvSpPr>
            <p:spPr bwMode="auto">
              <a:xfrm flipV="1">
                <a:off x="3754" y="2520"/>
                <a:ext cx="144" cy="45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pic>
          <p:nvPicPr>
            <p:cNvPr id="19474" name="Picture 1118" descr="solvay192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41" t="16373" r="20987" b="64525"/>
            <a:stretch>
              <a:fillRect/>
            </a:stretch>
          </p:blipFill>
          <p:spPr bwMode="auto">
            <a:xfrm>
              <a:off x="5040" y="3312"/>
              <a:ext cx="343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67" grpId="0" animBg="1"/>
      <p:bldP spid="136268" grpId="0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8"/>
          <p:cNvSpPr txBox="1">
            <a:spLocks noChangeArrowheads="1"/>
          </p:cNvSpPr>
          <p:nvPr/>
        </p:nvSpPr>
        <p:spPr bwMode="auto">
          <a:xfrm>
            <a:off x="2392363" y="457200"/>
            <a:ext cx="66659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CRISTAUX SEMI-CONDUCTEURS</a:t>
            </a:r>
          </a:p>
        </p:txBody>
      </p:sp>
      <p:pic>
        <p:nvPicPr>
          <p:cNvPr id="18534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348" name="Rectangle 10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85349" name="Group 12"/>
          <p:cNvGrpSpPr>
            <a:grpSpLocks/>
          </p:cNvGrpSpPr>
          <p:nvPr/>
        </p:nvGrpSpPr>
        <p:grpSpPr bwMode="auto">
          <a:xfrm>
            <a:off x="0" y="2133600"/>
            <a:ext cx="2525713" cy="2286000"/>
            <a:chOff x="0" y="1344"/>
            <a:chExt cx="1591" cy="1440"/>
          </a:xfrm>
        </p:grpSpPr>
        <p:sp>
          <p:nvSpPr>
            <p:cNvPr id="185359" name="Rectangle 1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86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D’ETATS</a:t>
              </a:r>
            </a:p>
          </p:txBody>
        </p:sp>
        <p:sp>
          <p:nvSpPr>
            <p:cNvPr id="185360" name="Rectangle 14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OCCUPATION DES NIVEAUX</a:t>
              </a:r>
            </a:p>
          </p:txBody>
        </p:sp>
        <p:sp>
          <p:nvSpPr>
            <p:cNvPr id="185361" name="Rectangle 1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4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SEMI-CONDUCTEUR INTRINSEQUE</a:t>
              </a:r>
            </a:p>
          </p:txBody>
        </p:sp>
        <p:sp>
          <p:nvSpPr>
            <p:cNvPr id="185362" name="Text Box 16"/>
            <p:cNvSpPr txBox="1">
              <a:spLocks noChangeArrowheads="1"/>
            </p:cNvSpPr>
            <p:nvPr/>
          </p:nvSpPr>
          <p:spPr bwMode="auto">
            <a:xfrm>
              <a:off x="0" y="1344"/>
              <a:ext cx="15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Représentation énergétique</a:t>
              </a:r>
            </a:p>
          </p:txBody>
        </p:sp>
        <p:sp>
          <p:nvSpPr>
            <p:cNvPr id="185363" name="Text Box 17"/>
            <p:cNvSpPr txBox="1">
              <a:spLocks noChangeArrowheads="1"/>
            </p:cNvSpPr>
            <p:nvPr/>
          </p:nvSpPr>
          <p:spPr bwMode="auto">
            <a:xfrm>
              <a:off x="0" y="2160"/>
              <a:ext cx="146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Propriétés de conduction</a:t>
              </a:r>
            </a:p>
          </p:txBody>
        </p:sp>
        <p:sp>
          <p:nvSpPr>
            <p:cNvPr id="185364" name="Rectangle 18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SEMI-CONDUCTEUR EXTRINSEQUE</a:t>
              </a:r>
            </a:p>
          </p:txBody>
        </p:sp>
      </p:grpSp>
      <p:sp>
        <p:nvSpPr>
          <p:cNvPr id="185350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86200"/>
            <a:ext cx="2438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SEMI-CONDUCTEUR INTRINSEQUE</a:t>
            </a:r>
            <a:endParaRPr lang="fr-FR" smtClean="0"/>
          </a:p>
        </p:txBody>
      </p:sp>
      <p:pic>
        <p:nvPicPr>
          <p:cNvPr id="223251" name="Picture 19" descr="semi-sigm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71800"/>
            <a:ext cx="29368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52" name="Rectangle 20"/>
          <p:cNvSpPr>
            <a:spLocks noChangeArrowheads="1"/>
          </p:cNvSpPr>
          <p:nvPr/>
        </p:nvSpPr>
        <p:spPr bwMode="auto">
          <a:xfrm>
            <a:off x="3429000" y="1600200"/>
            <a:ext cx="4876800" cy="5905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Les porteurs de charge ne sont fournis que par les atomes du réseau</a:t>
            </a:r>
          </a:p>
        </p:txBody>
      </p:sp>
      <p:sp>
        <p:nvSpPr>
          <p:cNvPr id="223253" name="Rectangle 21"/>
          <p:cNvSpPr>
            <a:spLocks noChangeArrowheads="1"/>
          </p:cNvSpPr>
          <p:nvPr/>
        </p:nvSpPr>
        <p:spPr bwMode="auto">
          <a:xfrm>
            <a:off x="3581400" y="2286000"/>
            <a:ext cx="4375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76250" indent="-476250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n = p	= (np)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1/2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  </a:t>
            </a:r>
          </a:p>
          <a:p>
            <a:pPr marL="476250" indent="-476250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	= 2(k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T/2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p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ħ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3/2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(m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e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m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t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3/4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exp (-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g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 2k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T) </a:t>
            </a:r>
          </a:p>
        </p:txBody>
      </p:sp>
      <p:sp>
        <p:nvSpPr>
          <p:cNvPr id="223254" name="Rectangle 22"/>
          <p:cNvSpPr>
            <a:spLocks noChangeArrowheads="1"/>
          </p:cNvSpPr>
          <p:nvPr/>
        </p:nvSpPr>
        <p:spPr bwMode="auto">
          <a:xfrm>
            <a:off x="2743200" y="2971800"/>
            <a:ext cx="24511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</a:rPr>
              <a:t>Conductibilité électrique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:</a:t>
            </a:r>
          </a:p>
          <a:p>
            <a:pPr algn="ctr"/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s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ne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t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/m</a:t>
            </a:r>
          </a:p>
        </p:txBody>
      </p:sp>
      <p:grpSp>
        <p:nvGrpSpPr>
          <p:cNvPr id="223258" name="Group 26"/>
          <p:cNvGrpSpPr>
            <a:grpSpLocks/>
          </p:cNvGrpSpPr>
          <p:nvPr/>
        </p:nvGrpSpPr>
        <p:grpSpPr bwMode="auto">
          <a:xfrm>
            <a:off x="2895600" y="3581400"/>
            <a:ext cx="2273300" cy="1358900"/>
            <a:chOff x="1824" y="2256"/>
            <a:chExt cx="1432" cy="856"/>
          </a:xfrm>
        </p:grpSpPr>
        <p:sp>
          <p:nvSpPr>
            <p:cNvPr id="185357" name="AutoShape 23"/>
            <p:cNvSpPr>
              <a:spLocks noChangeArrowheads="1"/>
            </p:cNvSpPr>
            <p:nvPr/>
          </p:nvSpPr>
          <p:spPr bwMode="auto">
            <a:xfrm>
              <a:off x="2448" y="2256"/>
              <a:ext cx="144" cy="24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5358" name="Rectangle 24"/>
            <p:cNvSpPr>
              <a:spLocks noChangeArrowheads="1"/>
            </p:cNvSpPr>
            <p:nvPr/>
          </p:nvSpPr>
          <p:spPr bwMode="auto">
            <a:xfrm>
              <a:off x="1824" y="2592"/>
              <a:ext cx="143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600" i="1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s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augmente avec la</a:t>
              </a:r>
            </a:p>
            <a:p>
              <a:pPr algn="ctr"/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température dans les</a:t>
              </a:r>
            </a:p>
            <a:p>
              <a:pPr algn="ctr"/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semi-conducteurs (n 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)</a:t>
              </a:r>
            </a:p>
          </p:txBody>
        </p:sp>
      </p:grpSp>
      <p:sp>
        <p:nvSpPr>
          <p:cNvPr id="223257" name="Rectangle 25"/>
          <p:cNvSpPr>
            <a:spLocks noChangeArrowheads="1"/>
          </p:cNvSpPr>
          <p:nvPr/>
        </p:nvSpPr>
        <p:spPr bwMode="auto">
          <a:xfrm>
            <a:off x="2971800" y="5105400"/>
            <a:ext cx="21256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s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diminue avec la</a:t>
            </a:r>
          </a:p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température </a:t>
            </a:r>
          </a:p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dans les métaux (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t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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52" grpId="0" animBg="1" autoUpdateAnimBg="0"/>
      <p:bldP spid="223253" grpId="0" build="p" autoUpdateAnimBg="0"/>
      <p:bldP spid="223254" grpId="0" autoUpdateAnimBg="0"/>
      <p:bldP spid="223257" grpId="0" autoUpdateAnimBg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2392363" y="457200"/>
            <a:ext cx="66659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CRISTAUX SEMI-CONDUCTEURS</a:t>
            </a:r>
          </a:p>
        </p:txBody>
      </p:sp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86373" name="Group 5"/>
          <p:cNvGrpSpPr>
            <a:grpSpLocks/>
          </p:cNvGrpSpPr>
          <p:nvPr/>
        </p:nvGrpSpPr>
        <p:grpSpPr bwMode="auto">
          <a:xfrm>
            <a:off x="0" y="2133600"/>
            <a:ext cx="2525713" cy="2286000"/>
            <a:chOff x="0" y="1344"/>
            <a:chExt cx="1591" cy="1440"/>
          </a:xfrm>
        </p:grpSpPr>
        <p:sp>
          <p:nvSpPr>
            <p:cNvPr id="186385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86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D’ETATS</a:t>
              </a:r>
            </a:p>
          </p:txBody>
        </p:sp>
        <p:sp>
          <p:nvSpPr>
            <p:cNvPr id="186386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OCCUPATION DES NIVEAUX</a:t>
              </a:r>
            </a:p>
          </p:txBody>
        </p:sp>
        <p:sp>
          <p:nvSpPr>
            <p:cNvPr id="186387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4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SEMI-CONDUCTEUR INTRINSEQUE</a:t>
              </a:r>
            </a:p>
          </p:txBody>
        </p:sp>
        <p:sp>
          <p:nvSpPr>
            <p:cNvPr id="186388" name="Text Box 9"/>
            <p:cNvSpPr txBox="1">
              <a:spLocks noChangeArrowheads="1"/>
            </p:cNvSpPr>
            <p:nvPr/>
          </p:nvSpPr>
          <p:spPr bwMode="auto">
            <a:xfrm>
              <a:off x="0" y="1344"/>
              <a:ext cx="15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Représentation énergétique</a:t>
              </a:r>
            </a:p>
          </p:txBody>
        </p:sp>
        <p:sp>
          <p:nvSpPr>
            <p:cNvPr id="186389" name="Text Box 10"/>
            <p:cNvSpPr txBox="1">
              <a:spLocks noChangeArrowheads="1"/>
            </p:cNvSpPr>
            <p:nvPr/>
          </p:nvSpPr>
          <p:spPr bwMode="auto">
            <a:xfrm>
              <a:off x="0" y="2160"/>
              <a:ext cx="146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Propriétés de conduction</a:t>
              </a:r>
            </a:p>
          </p:txBody>
        </p:sp>
        <p:sp>
          <p:nvSpPr>
            <p:cNvPr id="186390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SEMI-CONDUCTEUR EXTRINSEQUE</a:t>
              </a:r>
            </a:p>
          </p:txBody>
        </p:sp>
      </p:grpSp>
      <p:sp>
        <p:nvSpPr>
          <p:cNvPr id="186374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86200"/>
            <a:ext cx="2438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SEMI-CONDUCTEUR INTRINSEQUE</a:t>
            </a:r>
            <a:endParaRPr lang="fr-FR" smtClean="0"/>
          </a:p>
        </p:txBody>
      </p:sp>
      <p:sp>
        <p:nvSpPr>
          <p:cNvPr id="231438" name="Rectangle 14"/>
          <p:cNvSpPr>
            <a:spLocks noChangeArrowheads="1"/>
          </p:cNvSpPr>
          <p:nvPr/>
        </p:nvSpPr>
        <p:spPr bwMode="auto">
          <a:xfrm>
            <a:off x="4191000" y="1600200"/>
            <a:ext cx="2971800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Position du niveau de Fermi ?</a:t>
            </a:r>
          </a:p>
        </p:txBody>
      </p:sp>
      <p:sp>
        <p:nvSpPr>
          <p:cNvPr id="231439" name="Rectangle 15"/>
          <p:cNvSpPr>
            <a:spLocks noChangeArrowheads="1"/>
          </p:cNvSpPr>
          <p:nvPr/>
        </p:nvSpPr>
        <p:spPr bwMode="auto">
          <a:xfrm>
            <a:off x="2762250" y="2057400"/>
            <a:ext cx="6149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76250" indent="-476250"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n = p	</a:t>
            </a:r>
          </a:p>
          <a:p>
            <a:pPr marL="476250" indent="-476250"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2(m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e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T/2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p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ħ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3/2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exp((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m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-E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c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)/k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T) = 2(m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t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T/2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p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ħ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3/2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exp((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v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-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m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)/k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T)</a:t>
            </a:r>
            <a:endParaRPr lang="fr-FR" sz="1600" i="1" baseline="3000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476250" indent="-476250"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exp(2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m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T) = (m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t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/m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e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3/2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exp((E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c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+E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v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)/k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T)</a:t>
            </a:r>
          </a:p>
        </p:txBody>
      </p:sp>
      <p:sp>
        <p:nvSpPr>
          <p:cNvPr id="231445" name="Rectangle 21"/>
          <p:cNvSpPr>
            <a:spLocks noChangeArrowheads="1"/>
          </p:cNvSpPr>
          <p:nvPr/>
        </p:nvSpPr>
        <p:spPr bwMode="auto">
          <a:xfrm>
            <a:off x="4114800" y="3048000"/>
            <a:ext cx="3276600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m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(E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c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+E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v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)/2 + (3k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T/4) ln(m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t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/m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e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</a:p>
        </p:txBody>
      </p:sp>
      <p:pic>
        <p:nvPicPr>
          <p:cNvPr id="231446" name="Picture 22" descr="semi-energ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8" r="68518"/>
          <a:stretch>
            <a:fillRect/>
          </a:stretch>
        </p:blipFill>
        <p:spPr bwMode="auto">
          <a:xfrm>
            <a:off x="5105400" y="3810000"/>
            <a:ext cx="7858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47" name="Rectangle 23"/>
          <p:cNvSpPr>
            <a:spLocks noChangeArrowheads="1"/>
          </p:cNvSpPr>
          <p:nvPr/>
        </p:nvSpPr>
        <p:spPr bwMode="auto">
          <a:xfrm>
            <a:off x="2971800" y="4114800"/>
            <a:ext cx="213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Bande de conduction</a:t>
            </a:r>
          </a:p>
        </p:txBody>
      </p:sp>
      <p:sp>
        <p:nvSpPr>
          <p:cNvPr id="231448" name="Rectangle 24"/>
          <p:cNvSpPr>
            <a:spLocks noChangeArrowheads="1"/>
          </p:cNvSpPr>
          <p:nvPr/>
        </p:nvSpPr>
        <p:spPr bwMode="auto">
          <a:xfrm>
            <a:off x="3200400" y="525780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Bande de valence</a:t>
            </a:r>
          </a:p>
        </p:txBody>
      </p:sp>
      <p:sp>
        <p:nvSpPr>
          <p:cNvPr id="231449" name="Rectangle 25"/>
          <p:cNvSpPr>
            <a:spLocks noChangeArrowheads="1"/>
          </p:cNvSpPr>
          <p:nvPr/>
        </p:nvSpPr>
        <p:spPr bwMode="auto">
          <a:xfrm>
            <a:off x="4419600" y="47244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Gap</a:t>
            </a:r>
          </a:p>
        </p:txBody>
      </p:sp>
      <p:grpSp>
        <p:nvGrpSpPr>
          <p:cNvPr id="231452" name="Group 28"/>
          <p:cNvGrpSpPr>
            <a:grpSpLocks/>
          </p:cNvGrpSpPr>
          <p:nvPr/>
        </p:nvGrpSpPr>
        <p:grpSpPr bwMode="auto">
          <a:xfrm>
            <a:off x="5029200" y="4495800"/>
            <a:ext cx="3276600" cy="381000"/>
            <a:chOff x="3168" y="2832"/>
            <a:chExt cx="2064" cy="240"/>
          </a:xfrm>
        </p:grpSpPr>
        <p:sp>
          <p:nvSpPr>
            <p:cNvPr id="186383" name="Line 26"/>
            <p:cNvSpPr>
              <a:spLocks noChangeShapeType="1"/>
            </p:cNvSpPr>
            <p:nvPr/>
          </p:nvSpPr>
          <p:spPr bwMode="auto">
            <a:xfrm>
              <a:off x="3168" y="3072"/>
              <a:ext cx="14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6384" name="Rectangle 27"/>
            <p:cNvSpPr>
              <a:spLocks noChangeArrowheads="1"/>
            </p:cNvSpPr>
            <p:nvPr/>
          </p:nvSpPr>
          <p:spPr bwMode="auto">
            <a:xfrm>
              <a:off x="4080" y="2832"/>
              <a:ext cx="1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i="1">
                  <a:solidFill>
                    <a:srgbClr val="FF0000"/>
                  </a:solidFill>
                  <a:latin typeface="Arial" charset="0"/>
                  <a:cs typeface="Arial" charset="0"/>
                </a:rPr>
                <a:t>niveau de Fermi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1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1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1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3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3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8" grpId="0" animBg="1" autoUpdateAnimBg="0"/>
      <p:bldP spid="231439" grpId="0" build="p" autoUpdateAnimBg="0"/>
      <p:bldP spid="231445" grpId="0" animBg="1" autoUpdateAnimBg="0"/>
      <p:bldP spid="231447" grpId="0" autoUpdateAnimBg="0"/>
      <p:bldP spid="231448" grpId="0" autoUpdateAnimBg="0"/>
      <p:bldP spid="231449" grpId="0" autoUpdateAnimBg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10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24278" name="Picture 22" descr="semi-donn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21"/>
          <a:stretch>
            <a:fillRect/>
          </a:stretch>
        </p:blipFill>
        <p:spPr bwMode="auto">
          <a:xfrm>
            <a:off x="2895600" y="2971800"/>
            <a:ext cx="18288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6" name="Text Box 8"/>
          <p:cNvSpPr txBox="1">
            <a:spLocks noChangeArrowheads="1"/>
          </p:cNvSpPr>
          <p:nvPr/>
        </p:nvSpPr>
        <p:spPr bwMode="auto">
          <a:xfrm>
            <a:off x="2392363" y="457200"/>
            <a:ext cx="66659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CRISTAUX SEMI-CONDUCTEURS</a:t>
            </a:r>
          </a:p>
        </p:txBody>
      </p:sp>
      <p:pic>
        <p:nvPicPr>
          <p:cNvPr id="18739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7398" name="Group 12"/>
          <p:cNvGrpSpPr>
            <a:grpSpLocks/>
          </p:cNvGrpSpPr>
          <p:nvPr/>
        </p:nvGrpSpPr>
        <p:grpSpPr bwMode="auto">
          <a:xfrm>
            <a:off x="0" y="2133600"/>
            <a:ext cx="2525713" cy="2286000"/>
            <a:chOff x="0" y="1344"/>
            <a:chExt cx="1591" cy="1440"/>
          </a:xfrm>
        </p:grpSpPr>
        <p:sp>
          <p:nvSpPr>
            <p:cNvPr id="187408" name="Rectangle 1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86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D’ETATS</a:t>
              </a:r>
            </a:p>
          </p:txBody>
        </p:sp>
        <p:sp>
          <p:nvSpPr>
            <p:cNvPr id="187409" name="Rectangle 14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OCCUPATION DES NIVEAUX</a:t>
              </a:r>
            </a:p>
          </p:txBody>
        </p:sp>
        <p:sp>
          <p:nvSpPr>
            <p:cNvPr id="187410" name="Rectangle 15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4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SEMI-CONDUCTEUR INTRINSEQUE</a:t>
              </a:r>
            </a:p>
          </p:txBody>
        </p:sp>
        <p:sp>
          <p:nvSpPr>
            <p:cNvPr id="187411" name="Text Box 16"/>
            <p:cNvSpPr txBox="1">
              <a:spLocks noChangeArrowheads="1"/>
            </p:cNvSpPr>
            <p:nvPr/>
          </p:nvSpPr>
          <p:spPr bwMode="auto">
            <a:xfrm>
              <a:off x="0" y="1344"/>
              <a:ext cx="15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Représentation énergétique</a:t>
              </a:r>
            </a:p>
          </p:txBody>
        </p:sp>
        <p:sp>
          <p:nvSpPr>
            <p:cNvPr id="187412" name="Text Box 17"/>
            <p:cNvSpPr txBox="1">
              <a:spLocks noChangeArrowheads="1"/>
            </p:cNvSpPr>
            <p:nvPr/>
          </p:nvSpPr>
          <p:spPr bwMode="auto">
            <a:xfrm>
              <a:off x="0" y="2160"/>
              <a:ext cx="146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Propriétés de conduction</a:t>
              </a:r>
            </a:p>
          </p:txBody>
        </p:sp>
        <p:sp>
          <p:nvSpPr>
            <p:cNvPr id="187413" name="Rectangle 18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SEMI-CONDUCTEUR EXTRINSEQUE</a:t>
              </a:r>
            </a:p>
          </p:txBody>
        </p:sp>
      </p:grpSp>
      <p:sp>
        <p:nvSpPr>
          <p:cNvPr id="187399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191000"/>
            <a:ext cx="2438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SEMI-CONDUCTEUR EXTRINSEQUE</a:t>
            </a:r>
            <a:endParaRPr lang="fr-FR" smtClean="0"/>
          </a:p>
        </p:txBody>
      </p:sp>
      <p:pic>
        <p:nvPicPr>
          <p:cNvPr id="224275" name="Picture 19" descr="semi-donn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800"/>
            <a:ext cx="37338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76" name="Rectangle 20"/>
          <p:cNvSpPr>
            <a:spLocks noChangeArrowheads="1"/>
          </p:cNvSpPr>
          <p:nvPr/>
        </p:nvSpPr>
        <p:spPr bwMode="auto">
          <a:xfrm>
            <a:off x="3810000" y="1600200"/>
            <a:ext cx="4191000" cy="5905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Les porteurs de charge sont fournis par des atomes d’impureté (donc n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 p)</a:t>
            </a:r>
            <a:endParaRPr lang="fr-FR" sz="1600" i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24277" name="Rectangle 21"/>
          <p:cNvSpPr>
            <a:spLocks noChangeArrowheads="1"/>
          </p:cNvSpPr>
          <p:nvPr/>
        </p:nvSpPr>
        <p:spPr bwMode="auto">
          <a:xfrm>
            <a:off x="2819400" y="2286000"/>
            <a:ext cx="55149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</a:rPr>
              <a:t>Dopage n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: une concentration n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d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d’atomes pentavalents est</a:t>
            </a:r>
          </a:p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introduite dans le semi-conducteur</a:t>
            </a:r>
          </a:p>
        </p:txBody>
      </p:sp>
      <p:sp>
        <p:nvSpPr>
          <p:cNvPr id="224279" name="Rectangle 23"/>
          <p:cNvSpPr>
            <a:spLocks noChangeArrowheads="1"/>
          </p:cNvSpPr>
          <p:nvPr/>
        </p:nvSpPr>
        <p:spPr bwMode="auto">
          <a:xfrm>
            <a:off x="6858000" y="2743200"/>
            <a:ext cx="17526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74650" indent="-374650">
              <a:spcBef>
                <a:spcPct val="50000"/>
              </a:spcBef>
            </a:pP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d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: énergie des électrons de conduction introduits</a:t>
            </a:r>
          </a:p>
        </p:txBody>
      </p:sp>
      <p:grpSp>
        <p:nvGrpSpPr>
          <p:cNvPr id="224283" name="Group 27"/>
          <p:cNvGrpSpPr>
            <a:grpSpLocks/>
          </p:cNvGrpSpPr>
          <p:nvPr/>
        </p:nvGrpSpPr>
        <p:grpSpPr bwMode="auto">
          <a:xfrm>
            <a:off x="6553200" y="3886200"/>
            <a:ext cx="2590800" cy="1282700"/>
            <a:chOff x="4128" y="2448"/>
            <a:chExt cx="1632" cy="808"/>
          </a:xfrm>
        </p:grpSpPr>
        <p:sp>
          <p:nvSpPr>
            <p:cNvPr id="187406" name="AutoShape 24"/>
            <p:cNvSpPr>
              <a:spLocks noChangeArrowheads="1"/>
            </p:cNvSpPr>
            <p:nvPr/>
          </p:nvSpPr>
          <p:spPr bwMode="auto">
            <a:xfrm>
              <a:off x="4848" y="2448"/>
              <a:ext cx="144" cy="24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7407" name="Rectangle 25"/>
            <p:cNvSpPr>
              <a:spLocks noChangeArrowheads="1"/>
            </p:cNvSpPr>
            <p:nvPr/>
          </p:nvSpPr>
          <p:spPr bwMode="auto">
            <a:xfrm>
              <a:off x="4128" y="2736"/>
              <a:ext cx="163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E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c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- E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d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/>
              </a:r>
              <a:b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</a:b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énergie d’ionisation</a:t>
              </a:r>
              <a:b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</a:b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(quelques meV)</a:t>
              </a:r>
            </a:p>
          </p:txBody>
        </p:sp>
      </p:grpSp>
      <p:sp>
        <p:nvSpPr>
          <p:cNvPr id="224282" name="Rectangle 26"/>
          <p:cNvSpPr>
            <a:spLocks noChangeArrowheads="1"/>
          </p:cNvSpPr>
          <p:nvPr/>
        </p:nvSpPr>
        <p:spPr bwMode="auto">
          <a:xfrm>
            <a:off x="2667000" y="5181600"/>
            <a:ext cx="6172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530350" indent="-1530350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c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– 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d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&lt;&lt; 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 	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   tous les électrons introduits sont ionisés</a:t>
            </a:r>
          </a:p>
          <a:p>
            <a:pPr marL="1530350" indent="-1530350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	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   n &gt;&gt; p</a:t>
            </a:r>
            <a:endParaRPr lang="fr-FR" sz="1600" i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1530350" indent="-1530350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	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   n = n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d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 (concentration en atomes </a:t>
            </a:r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donneurs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4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4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76" grpId="0" animBg="1" autoUpdateAnimBg="0"/>
      <p:bldP spid="224277" grpId="0" autoUpdateAnimBg="0"/>
      <p:bldP spid="224279" grpId="0" autoUpdateAnimBg="0"/>
      <p:bldP spid="224282" grpId="0" build="p" autoUpdateAnimBg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8419" name="Text Box 4"/>
          <p:cNvSpPr txBox="1">
            <a:spLocks noChangeArrowheads="1"/>
          </p:cNvSpPr>
          <p:nvPr/>
        </p:nvSpPr>
        <p:spPr bwMode="auto">
          <a:xfrm>
            <a:off x="2392363" y="457200"/>
            <a:ext cx="66659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CRISTAUX SEMI-CONDUCTEURS</a:t>
            </a:r>
          </a:p>
        </p:txBody>
      </p:sp>
      <p:pic>
        <p:nvPicPr>
          <p:cNvPr id="1884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8421" name="Group 6"/>
          <p:cNvGrpSpPr>
            <a:grpSpLocks/>
          </p:cNvGrpSpPr>
          <p:nvPr/>
        </p:nvGrpSpPr>
        <p:grpSpPr bwMode="auto">
          <a:xfrm>
            <a:off x="0" y="2133600"/>
            <a:ext cx="2525713" cy="2286000"/>
            <a:chOff x="0" y="1344"/>
            <a:chExt cx="1591" cy="1440"/>
          </a:xfrm>
        </p:grpSpPr>
        <p:sp>
          <p:nvSpPr>
            <p:cNvPr id="188432" name="Rectangle 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86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D’ETATS</a:t>
              </a:r>
            </a:p>
          </p:txBody>
        </p:sp>
        <p:sp>
          <p:nvSpPr>
            <p:cNvPr id="188433" name="Rectangle 8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OCCUPATION DES NIVEAUX</a:t>
              </a:r>
            </a:p>
          </p:txBody>
        </p:sp>
        <p:sp>
          <p:nvSpPr>
            <p:cNvPr id="188434" name="Rectangle 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4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SEMI-CONDUCTEUR INTRINSEQUE</a:t>
              </a:r>
            </a:p>
          </p:txBody>
        </p:sp>
        <p:sp>
          <p:nvSpPr>
            <p:cNvPr id="188435" name="Text Box 10"/>
            <p:cNvSpPr txBox="1">
              <a:spLocks noChangeArrowheads="1"/>
            </p:cNvSpPr>
            <p:nvPr/>
          </p:nvSpPr>
          <p:spPr bwMode="auto">
            <a:xfrm>
              <a:off x="0" y="1344"/>
              <a:ext cx="15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Représentation énergétique</a:t>
              </a:r>
            </a:p>
          </p:txBody>
        </p:sp>
        <p:sp>
          <p:nvSpPr>
            <p:cNvPr id="188436" name="Text Box 11"/>
            <p:cNvSpPr txBox="1">
              <a:spLocks noChangeArrowheads="1"/>
            </p:cNvSpPr>
            <p:nvPr/>
          </p:nvSpPr>
          <p:spPr bwMode="auto">
            <a:xfrm>
              <a:off x="0" y="2160"/>
              <a:ext cx="146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Propriétés de conduction</a:t>
              </a:r>
            </a:p>
          </p:txBody>
        </p:sp>
        <p:sp>
          <p:nvSpPr>
            <p:cNvPr id="188437" name="Rectangle 12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SEMI-CONDUCTEUR EXTRINSEQUE</a:t>
              </a:r>
            </a:p>
          </p:txBody>
        </p:sp>
      </p:grpSp>
      <p:sp>
        <p:nvSpPr>
          <p:cNvPr id="188422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191000"/>
            <a:ext cx="2438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SEMI-CONDUCTEUR EXTRINSEQUE</a:t>
            </a:r>
            <a:endParaRPr lang="fr-FR" smtClean="0"/>
          </a:p>
        </p:txBody>
      </p:sp>
      <p:sp>
        <p:nvSpPr>
          <p:cNvPr id="232463" name="Rectangle 15"/>
          <p:cNvSpPr>
            <a:spLocks noChangeArrowheads="1"/>
          </p:cNvSpPr>
          <p:nvPr/>
        </p:nvSpPr>
        <p:spPr bwMode="auto">
          <a:xfrm>
            <a:off x="3810000" y="1600200"/>
            <a:ext cx="4191000" cy="5905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Les porteurs de charge sont fournis par des atomes d’impureté (donc n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 p)</a:t>
            </a:r>
            <a:endParaRPr lang="fr-FR" sz="1600" i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32464" name="Rectangle 16"/>
          <p:cNvSpPr>
            <a:spLocks noChangeArrowheads="1"/>
          </p:cNvSpPr>
          <p:nvPr/>
        </p:nvSpPr>
        <p:spPr bwMode="auto">
          <a:xfrm>
            <a:off x="2819400" y="2286000"/>
            <a:ext cx="51768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</a:rPr>
              <a:t>Dopage p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: une concentration n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a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d’atomes trivalents est</a:t>
            </a:r>
          </a:p>
          <a:p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introduite dans le semi-conducteur</a:t>
            </a:r>
          </a:p>
        </p:txBody>
      </p:sp>
      <p:sp>
        <p:nvSpPr>
          <p:cNvPr id="232465" name="Rectangle 17"/>
          <p:cNvSpPr>
            <a:spLocks noChangeArrowheads="1"/>
          </p:cNvSpPr>
          <p:nvPr/>
        </p:nvSpPr>
        <p:spPr bwMode="auto">
          <a:xfrm>
            <a:off x="6858000" y="2743200"/>
            <a:ext cx="17526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74650" indent="-374650">
              <a:spcBef>
                <a:spcPct val="50000"/>
              </a:spcBef>
            </a:pP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a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: énergie des électrons complétant les ions B</a:t>
            </a:r>
            <a:r>
              <a:rPr lang="fr-FR" sz="1600" i="1" baseline="30000">
                <a:solidFill>
                  <a:srgbClr val="FFFFFF"/>
                </a:solidFill>
                <a:latin typeface="Arial" charset="0"/>
                <a:cs typeface="Arial" charset="0"/>
              </a:rPr>
              <a:t>-</a:t>
            </a:r>
          </a:p>
        </p:txBody>
      </p:sp>
      <p:grpSp>
        <p:nvGrpSpPr>
          <p:cNvPr id="232466" name="Group 18"/>
          <p:cNvGrpSpPr>
            <a:grpSpLocks/>
          </p:cNvGrpSpPr>
          <p:nvPr/>
        </p:nvGrpSpPr>
        <p:grpSpPr bwMode="auto">
          <a:xfrm>
            <a:off x="6553200" y="3886200"/>
            <a:ext cx="2590800" cy="1282700"/>
            <a:chOff x="4128" y="2448"/>
            <a:chExt cx="1632" cy="808"/>
          </a:xfrm>
        </p:grpSpPr>
        <p:sp>
          <p:nvSpPr>
            <p:cNvPr id="188430" name="AutoShape 19"/>
            <p:cNvSpPr>
              <a:spLocks noChangeArrowheads="1"/>
            </p:cNvSpPr>
            <p:nvPr/>
          </p:nvSpPr>
          <p:spPr bwMode="auto">
            <a:xfrm>
              <a:off x="4848" y="2448"/>
              <a:ext cx="144" cy="24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8431" name="Rectangle 20"/>
            <p:cNvSpPr>
              <a:spLocks noChangeArrowheads="1"/>
            </p:cNvSpPr>
            <p:nvPr/>
          </p:nvSpPr>
          <p:spPr bwMode="auto">
            <a:xfrm>
              <a:off x="4128" y="2736"/>
              <a:ext cx="163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E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 - E</a:t>
              </a:r>
              <a:r>
                <a:rPr lang="fr-FR" sz="1600" i="1" baseline="-25000">
                  <a:solidFill>
                    <a:srgbClr val="FFFFFF"/>
                  </a:solidFill>
                  <a:latin typeface="Arial" charset="0"/>
                  <a:cs typeface="Arial" charset="0"/>
                </a:rPr>
                <a:t>v</a:t>
              </a: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/>
              </a:r>
              <a:b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</a:b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faible</a:t>
              </a:r>
              <a:b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</a:br>
              <a:r>
                <a:rPr lang="fr-FR" sz="1600" i="1">
                  <a:solidFill>
                    <a:srgbClr val="FFFFFF"/>
                  </a:solidFill>
                  <a:latin typeface="Arial" charset="0"/>
                  <a:cs typeface="Arial" charset="0"/>
                </a:rPr>
                <a:t>(quelques meV)</a:t>
              </a:r>
            </a:p>
          </p:txBody>
        </p:sp>
      </p:grpSp>
      <p:sp>
        <p:nvSpPr>
          <p:cNvPr id="232469" name="Rectangle 21"/>
          <p:cNvSpPr>
            <a:spLocks noChangeArrowheads="1"/>
          </p:cNvSpPr>
          <p:nvPr/>
        </p:nvSpPr>
        <p:spPr bwMode="auto">
          <a:xfrm>
            <a:off x="2667000" y="5105400"/>
            <a:ext cx="6172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530350" indent="-1530350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a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– 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v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&lt;&lt; 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 	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   tous les ions sont complétés</a:t>
            </a:r>
          </a:p>
          <a:p>
            <a:pPr marL="1530350" indent="-1530350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	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   p &gt;&gt; n</a:t>
            </a:r>
            <a:endParaRPr lang="fr-FR" sz="1600" i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1530350" indent="-1530350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	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   p = n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a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 (concentration en atomes </a:t>
            </a:r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accepteurs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)</a:t>
            </a:r>
          </a:p>
        </p:txBody>
      </p:sp>
      <p:pic>
        <p:nvPicPr>
          <p:cNvPr id="232471" name="Picture 23" descr="semi-accepteu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79"/>
          <a:stretch>
            <a:fillRect/>
          </a:stretch>
        </p:blipFill>
        <p:spPr bwMode="auto">
          <a:xfrm>
            <a:off x="2895600" y="2895600"/>
            <a:ext cx="19050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470" name="Picture 22" descr="semi-accepteu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5600"/>
            <a:ext cx="37338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3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63" grpId="0" animBg="1" autoUpdateAnimBg="0"/>
      <p:bldP spid="232464" grpId="0" autoUpdateAnimBg="0"/>
      <p:bldP spid="232465" grpId="0" autoUpdateAnimBg="0"/>
      <p:bldP spid="232469" grpId="0" build="p" autoUpdateAnimBg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2392363" y="457200"/>
            <a:ext cx="66659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CRISTAUX SEMI-CONDUCTEURS</a:t>
            </a:r>
          </a:p>
        </p:txBody>
      </p:sp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9445" name="Group 5"/>
          <p:cNvGrpSpPr>
            <a:grpSpLocks/>
          </p:cNvGrpSpPr>
          <p:nvPr/>
        </p:nvGrpSpPr>
        <p:grpSpPr bwMode="auto">
          <a:xfrm>
            <a:off x="0" y="2133600"/>
            <a:ext cx="2525713" cy="2286000"/>
            <a:chOff x="0" y="1344"/>
            <a:chExt cx="1591" cy="1440"/>
          </a:xfrm>
        </p:grpSpPr>
        <p:sp>
          <p:nvSpPr>
            <p:cNvPr id="189508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86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D’ETATS</a:t>
              </a:r>
            </a:p>
          </p:txBody>
        </p:sp>
        <p:sp>
          <p:nvSpPr>
            <p:cNvPr id="189509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OCCUPATION DES NIVEAUX</a:t>
              </a:r>
            </a:p>
          </p:txBody>
        </p:sp>
        <p:sp>
          <p:nvSpPr>
            <p:cNvPr id="189510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4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SEMI-CONDUCTEUR INTRINSEQUE</a:t>
              </a:r>
            </a:p>
          </p:txBody>
        </p:sp>
        <p:sp>
          <p:nvSpPr>
            <p:cNvPr id="189511" name="Text Box 9"/>
            <p:cNvSpPr txBox="1">
              <a:spLocks noChangeArrowheads="1"/>
            </p:cNvSpPr>
            <p:nvPr/>
          </p:nvSpPr>
          <p:spPr bwMode="auto">
            <a:xfrm>
              <a:off x="0" y="1344"/>
              <a:ext cx="15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Représentation énergétique</a:t>
              </a:r>
            </a:p>
          </p:txBody>
        </p:sp>
        <p:sp>
          <p:nvSpPr>
            <p:cNvPr id="189512" name="Text Box 10"/>
            <p:cNvSpPr txBox="1">
              <a:spLocks noChangeArrowheads="1"/>
            </p:cNvSpPr>
            <p:nvPr/>
          </p:nvSpPr>
          <p:spPr bwMode="auto">
            <a:xfrm>
              <a:off x="0" y="2160"/>
              <a:ext cx="146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Propriétés de conduction</a:t>
              </a:r>
            </a:p>
          </p:txBody>
        </p:sp>
        <p:sp>
          <p:nvSpPr>
            <p:cNvPr id="189513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SEMI-CONDUCTEUR EXTRINSEQUE</a:t>
              </a:r>
            </a:p>
          </p:txBody>
        </p:sp>
      </p:grpSp>
      <p:sp>
        <p:nvSpPr>
          <p:cNvPr id="189446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191000"/>
            <a:ext cx="2438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SEMI-CONDUCTEUR EXTRINSEQUE</a:t>
            </a:r>
            <a:endParaRPr lang="fr-FR" smtClean="0"/>
          </a:p>
        </p:txBody>
      </p:sp>
      <p:sp>
        <p:nvSpPr>
          <p:cNvPr id="233485" name="Rectangle 13"/>
          <p:cNvSpPr>
            <a:spLocks noChangeArrowheads="1"/>
          </p:cNvSpPr>
          <p:nvPr/>
        </p:nvSpPr>
        <p:spPr bwMode="auto">
          <a:xfrm>
            <a:off x="4114800" y="1600200"/>
            <a:ext cx="3352800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Position des niveaux de Fermi ?</a:t>
            </a:r>
          </a:p>
        </p:txBody>
      </p:sp>
      <p:sp>
        <p:nvSpPr>
          <p:cNvPr id="233494" name="Rectangle 22"/>
          <p:cNvSpPr>
            <a:spLocks noChangeArrowheads="1"/>
          </p:cNvSpPr>
          <p:nvPr/>
        </p:nvSpPr>
        <p:spPr bwMode="auto">
          <a:xfrm>
            <a:off x="2819400" y="2133600"/>
            <a:ext cx="609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</a:rPr>
              <a:t>Dopage n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: n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d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n =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n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c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 exp((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m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-E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c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)/k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T)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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m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c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– 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 ln(n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c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/n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d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233495" name="Rectangle 23"/>
          <p:cNvSpPr>
            <a:spLocks noChangeArrowheads="1"/>
          </p:cNvSpPr>
          <p:nvPr/>
        </p:nvSpPr>
        <p:spPr bwMode="auto">
          <a:xfrm>
            <a:off x="2819400" y="2514600"/>
            <a:ext cx="609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>
                <a:solidFill>
                  <a:srgbClr val="FFFFFF"/>
                </a:solidFill>
                <a:latin typeface="Arial" charset="0"/>
                <a:cs typeface="Arial" charset="0"/>
              </a:rPr>
              <a:t>Dopage p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: n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a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p =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n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v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 exp(-(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m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-E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v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)/k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T) 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 </a:t>
            </a:r>
            <a:r>
              <a:rPr lang="fr-FR" sz="1600" i="1">
                <a:solidFill>
                  <a:srgbClr val="FFFFFF"/>
                </a:solidFill>
                <a:latin typeface="Symbol" pitchFamily="18" charset="2"/>
                <a:cs typeface="Arial" charset="0"/>
              </a:rPr>
              <a:t>m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= E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v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 + k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T ln(n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v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/n</a:t>
            </a:r>
            <a:r>
              <a:rPr lang="fr-FR" sz="1600" i="1" baseline="-25000">
                <a:solidFill>
                  <a:srgbClr val="FFFFFF"/>
                </a:solidFill>
                <a:latin typeface="Arial" charset="0"/>
                <a:cs typeface="Arial" charset="0"/>
              </a:rPr>
              <a:t>a</a:t>
            </a:r>
            <a:r>
              <a:rPr lang="fr-FR" sz="1600" i="1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</a:p>
        </p:txBody>
      </p:sp>
      <p:grpSp>
        <p:nvGrpSpPr>
          <p:cNvPr id="233553" name="Group 81"/>
          <p:cNvGrpSpPr>
            <a:grpSpLocks/>
          </p:cNvGrpSpPr>
          <p:nvPr/>
        </p:nvGrpSpPr>
        <p:grpSpPr bwMode="auto">
          <a:xfrm>
            <a:off x="2743200" y="3124200"/>
            <a:ext cx="6096000" cy="2743200"/>
            <a:chOff x="1728" y="1968"/>
            <a:chExt cx="3840" cy="1728"/>
          </a:xfrm>
        </p:grpSpPr>
        <p:grpSp>
          <p:nvGrpSpPr>
            <p:cNvPr id="189497" name="Group 78"/>
            <p:cNvGrpSpPr>
              <a:grpSpLocks/>
            </p:cNvGrpSpPr>
            <p:nvPr/>
          </p:nvGrpSpPr>
          <p:grpSpPr bwMode="auto">
            <a:xfrm>
              <a:off x="1728" y="1968"/>
              <a:ext cx="3840" cy="1728"/>
              <a:chOff x="1728" y="1968"/>
              <a:chExt cx="3840" cy="1728"/>
            </a:xfrm>
          </p:grpSpPr>
          <p:sp>
            <p:nvSpPr>
              <p:cNvPr id="189499" name="Rectangle 24"/>
              <p:cNvSpPr>
                <a:spLocks noChangeArrowheads="1"/>
              </p:cNvSpPr>
              <p:nvPr/>
            </p:nvSpPr>
            <p:spPr bwMode="auto">
              <a:xfrm>
                <a:off x="1728" y="1968"/>
                <a:ext cx="3840" cy="17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189500" name="Group 77"/>
              <p:cNvGrpSpPr>
                <a:grpSpLocks/>
              </p:cNvGrpSpPr>
              <p:nvPr/>
            </p:nvGrpSpPr>
            <p:grpSpPr bwMode="auto">
              <a:xfrm>
                <a:off x="1824" y="2064"/>
                <a:ext cx="1215" cy="1440"/>
                <a:chOff x="1824" y="2064"/>
                <a:chExt cx="1215" cy="1440"/>
              </a:xfrm>
            </p:grpSpPr>
            <p:sp>
              <p:nvSpPr>
                <p:cNvPr id="189501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872" y="2064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9502" name="Line 28"/>
                <p:cNvSpPr>
                  <a:spLocks noChangeShapeType="1"/>
                </p:cNvSpPr>
                <p:nvPr/>
              </p:nvSpPr>
              <p:spPr bwMode="auto">
                <a:xfrm>
                  <a:off x="1824" y="2304"/>
                  <a:ext cx="912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9503" name="Line 33"/>
                <p:cNvSpPr>
                  <a:spLocks noChangeShapeType="1"/>
                </p:cNvSpPr>
                <p:nvPr/>
              </p:nvSpPr>
              <p:spPr bwMode="auto">
                <a:xfrm>
                  <a:off x="1824" y="3120"/>
                  <a:ext cx="912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9504" name="Line 38"/>
                <p:cNvSpPr>
                  <a:spLocks noChangeShapeType="1"/>
                </p:cNvSpPr>
                <p:nvPr/>
              </p:nvSpPr>
              <p:spPr bwMode="auto">
                <a:xfrm>
                  <a:off x="1824" y="2736"/>
                  <a:ext cx="912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9505" name="Rectangle 39"/>
                <p:cNvSpPr>
                  <a:spLocks noChangeArrowheads="1"/>
                </p:cNvSpPr>
                <p:nvPr/>
              </p:nvSpPr>
              <p:spPr bwMode="auto">
                <a:xfrm>
                  <a:off x="2784" y="2160"/>
                  <a:ext cx="245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sz="1600" i="1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E</a:t>
                  </a:r>
                  <a:r>
                    <a:rPr lang="fr-FR" sz="1600" i="1" baseline="-2500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c</a:t>
                  </a:r>
                </a:p>
              </p:txBody>
            </p:sp>
            <p:sp>
              <p:nvSpPr>
                <p:cNvPr id="189506" name="Rectangle 40"/>
                <p:cNvSpPr>
                  <a:spLocks noChangeArrowheads="1"/>
                </p:cNvSpPr>
                <p:nvPr/>
              </p:nvSpPr>
              <p:spPr bwMode="auto">
                <a:xfrm>
                  <a:off x="2784" y="3024"/>
                  <a:ext cx="245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sz="1600" i="1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E</a:t>
                  </a:r>
                  <a:r>
                    <a:rPr lang="fr-FR" sz="1600" i="1" baseline="-2500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v</a:t>
                  </a:r>
                </a:p>
              </p:txBody>
            </p:sp>
            <p:sp>
              <p:nvSpPr>
                <p:cNvPr id="189507" name="Rectangle 41"/>
                <p:cNvSpPr>
                  <a:spLocks noChangeArrowheads="1"/>
                </p:cNvSpPr>
                <p:nvPr/>
              </p:nvSpPr>
              <p:spPr bwMode="auto">
                <a:xfrm>
                  <a:off x="2784" y="2592"/>
                  <a:ext cx="255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sz="1600" i="1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E</a:t>
                  </a:r>
                  <a:r>
                    <a:rPr lang="fr-FR" sz="1600" i="1" baseline="-2500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F</a:t>
                  </a:r>
                </a:p>
              </p:txBody>
            </p:sp>
          </p:grpSp>
        </p:grpSp>
        <p:sp>
          <p:nvSpPr>
            <p:cNvPr id="189498" name="Rectangle 42"/>
            <p:cNvSpPr>
              <a:spLocks noChangeArrowheads="1"/>
            </p:cNvSpPr>
            <p:nvPr/>
          </p:nvSpPr>
          <p:spPr bwMode="auto">
            <a:xfrm>
              <a:off x="2160" y="3360"/>
              <a:ext cx="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 u="sng">
                  <a:solidFill>
                    <a:schemeClr val="bg1"/>
                  </a:solidFill>
                  <a:latin typeface="Arial" charset="0"/>
                  <a:cs typeface="Arial" charset="0"/>
                </a:rPr>
                <a:t>Si pur</a:t>
              </a:r>
              <a:endParaRPr lang="fr-FR" sz="1600" i="1" u="sng" baseline="-2500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33554" name="Group 82"/>
          <p:cNvGrpSpPr>
            <a:grpSpLocks/>
          </p:cNvGrpSpPr>
          <p:nvPr/>
        </p:nvGrpSpPr>
        <p:grpSpPr bwMode="auto">
          <a:xfrm>
            <a:off x="4876800" y="3276600"/>
            <a:ext cx="1828800" cy="2393950"/>
            <a:chOff x="3072" y="2064"/>
            <a:chExt cx="1152" cy="1508"/>
          </a:xfrm>
        </p:grpSpPr>
        <p:grpSp>
          <p:nvGrpSpPr>
            <p:cNvPr id="189489" name="Group 79"/>
            <p:cNvGrpSpPr>
              <a:grpSpLocks/>
            </p:cNvGrpSpPr>
            <p:nvPr/>
          </p:nvGrpSpPr>
          <p:grpSpPr bwMode="auto">
            <a:xfrm>
              <a:off x="3312" y="2064"/>
              <a:ext cx="912" cy="1508"/>
              <a:chOff x="3312" y="2064"/>
              <a:chExt cx="912" cy="1508"/>
            </a:xfrm>
          </p:grpSpPr>
          <p:sp>
            <p:nvSpPr>
              <p:cNvPr id="189491" name="Line 27"/>
              <p:cNvSpPr>
                <a:spLocks noChangeShapeType="1"/>
              </p:cNvSpPr>
              <p:nvPr/>
            </p:nvSpPr>
            <p:spPr bwMode="auto">
              <a:xfrm flipV="1">
                <a:off x="3360" y="2064"/>
                <a:ext cx="0" cy="144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492" name="Line 30"/>
              <p:cNvSpPr>
                <a:spLocks noChangeShapeType="1"/>
              </p:cNvSpPr>
              <p:nvPr/>
            </p:nvSpPr>
            <p:spPr bwMode="auto">
              <a:xfrm>
                <a:off x="3312" y="230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493" name="Line 32"/>
              <p:cNvSpPr>
                <a:spLocks noChangeShapeType="1"/>
              </p:cNvSpPr>
              <p:nvPr/>
            </p:nvSpPr>
            <p:spPr bwMode="auto">
              <a:xfrm>
                <a:off x="3312" y="3120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494" name="Line 37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495" name="Rectangle 43"/>
              <p:cNvSpPr>
                <a:spLocks noChangeArrowheads="1"/>
              </p:cNvSpPr>
              <p:nvPr/>
            </p:nvSpPr>
            <p:spPr bwMode="auto">
              <a:xfrm>
                <a:off x="3504" y="3360"/>
                <a:ext cx="65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600" i="1" u="sng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Si dopé n</a:t>
                </a:r>
                <a:endParaRPr lang="fr-FR" sz="1600" i="1" u="sng" baseline="-2500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9496" name="Line 45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89490" name="Rectangle 46"/>
            <p:cNvSpPr>
              <a:spLocks noChangeArrowheads="1"/>
            </p:cNvSpPr>
            <p:nvPr/>
          </p:nvSpPr>
          <p:spPr bwMode="auto">
            <a:xfrm>
              <a:off x="3072" y="2256"/>
              <a:ext cx="2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chemeClr val="bg1"/>
                  </a:solidFill>
                  <a:latin typeface="Arial" charset="0"/>
                  <a:cs typeface="Arial" charset="0"/>
                </a:rPr>
                <a:t>E</a:t>
              </a:r>
              <a:r>
                <a:rPr lang="fr-FR" sz="1600" i="1" baseline="-25000">
                  <a:solidFill>
                    <a:schemeClr val="bg1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</p:grpSp>
      <p:grpSp>
        <p:nvGrpSpPr>
          <p:cNvPr id="233555" name="Group 83"/>
          <p:cNvGrpSpPr>
            <a:grpSpLocks/>
          </p:cNvGrpSpPr>
          <p:nvPr/>
        </p:nvGrpSpPr>
        <p:grpSpPr bwMode="auto">
          <a:xfrm>
            <a:off x="6705600" y="3276600"/>
            <a:ext cx="1828800" cy="2393950"/>
            <a:chOff x="4224" y="2064"/>
            <a:chExt cx="1152" cy="1508"/>
          </a:xfrm>
        </p:grpSpPr>
        <p:grpSp>
          <p:nvGrpSpPr>
            <p:cNvPr id="189481" name="Group 80"/>
            <p:cNvGrpSpPr>
              <a:grpSpLocks/>
            </p:cNvGrpSpPr>
            <p:nvPr/>
          </p:nvGrpSpPr>
          <p:grpSpPr bwMode="auto">
            <a:xfrm>
              <a:off x="4464" y="2064"/>
              <a:ext cx="912" cy="1508"/>
              <a:chOff x="4464" y="2064"/>
              <a:chExt cx="912" cy="1508"/>
            </a:xfrm>
          </p:grpSpPr>
          <p:sp>
            <p:nvSpPr>
              <p:cNvPr id="189483" name="Line 26"/>
              <p:cNvSpPr>
                <a:spLocks noChangeShapeType="1"/>
              </p:cNvSpPr>
              <p:nvPr/>
            </p:nvSpPr>
            <p:spPr bwMode="auto">
              <a:xfrm flipV="1">
                <a:off x="4512" y="2064"/>
                <a:ext cx="0" cy="144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484" name="Line 29"/>
              <p:cNvSpPr>
                <a:spLocks noChangeShapeType="1"/>
              </p:cNvSpPr>
              <p:nvPr/>
            </p:nvSpPr>
            <p:spPr bwMode="auto">
              <a:xfrm>
                <a:off x="4464" y="230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485" name="Line 31"/>
              <p:cNvSpPr>
                <a:spLocks noChangeShapeType="1"/>
              </p:cNvSpPr>
              <p:nvPr/>
            </p:nvSpPr>
            <p:spPr bwMode="auto">
              <a:xfrm>
                <a:off x="4464" y="3120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486" name="Line 34"/>
              <p:cNvSpPr>
                <a:spLocks noChangeShapeType="1"/>
              </p:cNvSpPr>
              <p:nvPr/>
            </p:nvSpPr>
            <p:spPr bwMode="auto">
              <a:xfrm>
                <a:off x="4464" y="28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487" name="Rectangle 44"/>
              <p:cNvSpPr>
                <a:spLocks noChangeArrowheads="1"/>
              </p:cNvSpPr>
              <p:nvPr/>
            </p:nvSpPr>
            <p:spPr bwMode="auto">
              <a:xfrm>
                <a:off x="4656" y="3360"/>
                <a:ext cx="65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600" i="1" u="sng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Si dopé p</a:t>
                </a:r>
                <a:endParaRPr lang="fr-FR" sz="1600" i="1" u="sng" baseline="-2500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9488" name="Line 47"/>
              <p:cNvSpPr>
                <a:spLocks noChangeShapeType="1"/>
              </p:cNvSpPr>
              <p:nvPr/>
            </p:nvSpPr>
            <p:spPr bwMode="auto">
              <a:xfrm>
                <a:off x="4464" y="2976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89482" name="Rectangle 48"/>
            <p:cNvSpPr>
              <a:spLocks noChangeArrowheads="1"/>
            </p:cNvSpPr>
            <p:nvPr/>
          </p:nvSpPr>
          <p:spPr bwMode="auto">
            <a:xfrm>
              <a:off x="4224" y="2928"/>
              <a:ext cx="2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chemeClr val="bg1"/>
                  </a:solidFill>
                  <a:latin typeface="Arial" charset="0"/>
                  <a:cs typeface="Arial" charset="0"/>
                </a:rPr>
                <a:t>E</a:t>
              </a:r>
              <a:r>
                <a:rPr lang="fr-FR" sz="1600" i="1" baseline="-25000">
                  <a:solidFill>
                    <a:schemeClr val="bg1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</p:grpSp>
      <p:grpSp>
        <p:nvGrpSpPr>
          <p:cNvPr id="233547" name="Group 75"/>
          <p:cNvGrpSpPr>
            <a:grpSpLocks/>
          </p:cNvGrpSpPr>
          <p:nvPr/>
        </p:nvGrpSpPr>
        <p:grpSpPr bwMode="auto">
          <a:xfrm>
            <a:off x="5514975" y="3352800"/>
            <a:ext cx="1143000" cy="579438"/>
            <a:chOff x="3474" y="2112"/>
            <a:chExt cx="720" cy="365"/>
          </a:xfrm>
        </p:grpSpPr>
        <p:grpSp>
          <p:nvGrpSpPr>
            <p:cNvPr id="189468" name="Group 59"/>
            <p:cNvGrpSpPr>
              <a:grpSpLocks/>
            </p:cNvGrpSpPr>
            <p:nvPr/>
          </p:nvGrpSpPr>
          <p:grpSpPr bwMode="auto">
            <a:xfrm>
              <a:off x="3474" y="2227"/>
              <a:ext cx="720" cy="144"/>
              <a:chOff x="3456" y="2256"/>
              <a:chExt cx="720" cy="144"/>
            </a:xfrm>
          </p:grpSpPr>
          <p:sp>
            <p:nvSpPr>
              <p:cNvPr id="189471" name="Oval 49"/>
              <p:cNvSpPr>
                <a:spLocks noChangeArrowheads="1"/>
              </p:cNvSpPr>
              <p:nvPr/>
            </p:nvSpPr>
            <p:spPr bwMode="auto">
              <a:xfrm>
                <a:off x="4032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89472" name="Oval 50"/>
              <p:cNvSpPr>
                <a:spLocks noChangeArrowheads="1"/>
              </p:cNvSpPr>
              <p:nvPr/>
            </p:nvSpPr>
            <p:spPr bwMode="auto">
              <a:xfrm>
                <a:off x="3936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89473" name="Oval 51"/>
              <p:cNvSpPr>
                <a:spLocks noChangeArrowheads="1"/>
              </p:cNvSpPr>
              <p:nvPr/>
            </p:nvSpPr>
            <p:spPr bwMode="auto">
              <a:xfrm>
                <a:off x="3744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89474" name="Oval 52"/>
              <p:cNvSpPr>
                <a:spLocks noChangeArrowheads="1"/>
              </p:cNvSpPr>
              <p:nvPr/>
            </p:nvSpPr>
            <p:spPr bwMode="auto">
              <a:xfrm>
                <a:off x="364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89475" name="Oval 53"/>
              <p:cNvSpPr>
                <a:spLocks noChangeArrowheads="1"/>
              </p:cNvSpPr>
              <p:nvPr/>
            </p:nvSpPr>
            <p:spPr bwMode="auto">
              <a:xfrm>
                <a:off x="3456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89476" name="Line 54"/>
              <p:cNvSpPr>
                <a:spLocks noChangeShapeType="1"/>
              </p:cNvSpPr>
              <p:nvPr/>
            </p:nvSpPr>
            <p:spPr bwMode="auto">
              <a:xfrm flipV="1">
                <a:off x="3648" y="225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477" name="Line 55"/>
              <p:cNvSpPr>
                <a:spLocks noChangeShapeType="1"/>
              </p:cNvSpPr>
              <p:nvPr/>
            </p:nvSpPr>
            <p:spPr bwMode="auto">
              <a:xfrm flipV="1">
                <a:off x="3456" y="225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478" name="Line 56"/>
              <p:cNvSpPr>
                <a:spLocks noChangeShapeType="1"/>
              </p:cNvSpPr>
              <p:nvPr/>
            </p:nvSpPr>
            <p:spPr bwMode="auto">
              <a:xfrm flipV="1">
                <a:off x="3792" y="225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479" name="Line 57"/>
              <p:cNvSpPr>
                <a:spLocks noChangeShapeType="1"/>
              </p:cNvSpPr>
              <p:nvPr/>
            </p:nvSpPr>
            <p:spPr bwMode="auto">
              <a:xfrm flipV="1">
                <a:off x="3984" y="225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480" name="Line 58"/>
              <p:cNvSpPr>
                <a:spLocks noChangeShapeType="1"/>
              </p:cNvSpPr>
              <p:nvPr/>
            </p:nvSpPr>
            <p:spPr bwMode="auto">
              <a:xfrm flipV="1">
                <a:off x="4080" y="225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89469" name="Rectangle 71"/>
            <p:cNvSpPr>
              <a:spLocks noChangeArrowheads="1"/>
            </p:cNvSpPr>
            <p:nvPr/>
          </p:nvSpPr>
          <p:spPr bwMode="auto">
            <a:xfrm>
              <a:off x="3552" y="2112"/>
              <a:ext cx="5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200" i="1">
                  <a:solidFill>
                    <a:schemeClr val="bg1"/>
                  </a:solidFill>
                  <a:latin typeface="Arial" charset="0"/>
                  <a:cs typeface="Arial" charset="0"/>
                </a:rPr>
                <a:t>électrons</a:t>
              </a:r>
            </a:p>
          </p:txBody>
        </p:sp>
        <p:sp>
          <p:nvSpPr>
            <p:cNvPr id="189470" name="Rectangle 73"/>
            <p:cNvSpPr>
              <a:spLocks noChangeArrowheads="1"/>
            </p:cNvSpPr>
            <p:nvPr/>
          </p:nvSpPr>
          <p:spPr bwMode="auto">
            <a:xfrm>
              <a:off x="3648" y="2304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FR" sz="1200" i="1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33548" name="Group 76"/>
          <p:cNvGrpSpPr>
            <a:grpSpLocks/>
          </p:cNvGrpSpPr>
          <p:nvPr/>
        </p:nvGrpSpPr>
        <p:grpSpPr bwMode="auto">
          <a:xfrm>
            <a:off x="7308850" y="4572000"/>
            <a:ext cx="1143000" cy="655638"/>
            <a:chOff x="4604" y="2880"/>
            <a:chExt cx="720" cy="413"/>
          </a:xfrm>
        </p:grpSpPr>
        <p:grpSp>
          <p:nvGrpSpPr>
            <p:cNvPr id="189455" name="Group 60"/>
            <p:cNvGrpSpPr>
              <a:grpSpLocks/>
            </p:cNvGrpSpPr>
            <p:nvPr/>
          </p:nvGrpSpPr>
          <p:grpSpPr bwMode="auto">
            <a:xfrm>
              <a:off x="4604" y="3038"/>
              <a:ext cx="720" cy="144"/>
              <a:chOff x="3456" y="2256"/>
              <a:chExt cx="720" cy="144"/>
            </a:xfrm>
          </p:grpSpPr>
          <p:sp>
            <p:nvSpPr>
              <p:cNvPr id="189458" name="Oval 61"/>
              <p:cNvSpPr>
                <a:spLocks noChangeArrowheads="1"/>
              </p:cNvSpPr>
              <p:nvPr/>
            </p:nvSpPr>
            <p:spPr bwMode="auto">
              <a:xfrm>
                <a:off x="4032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89459" name="Oval 62"/>
              <p:cNvSpPr>
                <a:spLocks noChangeArrowheads="1"/>
              </p:cNvSpPr>
              <p:nvPr/>
            </p:nvSpPr>
            <p:spPr bwMode="auto">
              <a:xfrm>
                <a:off x="3936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89460" name="Oval 63"/>
              <p:cNvSpPr>
                <a:spLocks noChangeArrowheads="1"/>
              </p:cNvSpPr>
              <p:nvPr/>
            </p:nvSpPr>
            <p:spPr bwMode="auto">
              <a:xfrm>
                <a:off x="3744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89461" name="Oval 64"/>
              <p:cNvSpPr>
                <a:spLocks noChangeArrowheads="1"/>
              </p:cNvSpPr>
              <p:nvPr/>
            </p:nvSpPr>
            <p:spPr bwMode="auto">
              <a:xfrm>
                <a:off x="364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89462" name="Oval 65"/>
              <p:cNvSpPr>
                <a:spLocks noChangeArrowheads="1"/>
              </p:cNvSpPr>
              <p:nvPr/>
            </p:nvSpPr>
            <p:spPr bwMode="auto">
              <a:xfrm>
                <a:off x="3456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89463" name="Line 66"/>
              <p:cNvSpPr>
                <a:spLocks noChangeShapeType="1"/>
              </p:cNvSpPr>
              <p:nvPr/>
            </p:nvSpPr>
            <p:spPr bwMode="auto">
              <a:xfrm flipV="1">
                <a:off x="3648" y="225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464" name="Line 67"/>
              <p:cNvSpPr>
                <a:spLocks noChangeShapeType="1"/>
              </p:cNvSpPr>
              <p:nvPr/>
            </p:nvSpPr>
            <p:spPr bwMode="auto">
              <a:xfrm flipV="1">
                <a:off x="3456" y="225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465" name="Line 68"/>
              <p:cNvSpPr>
                <a:spLocks noChangeShapeType="1"/>
              </p:cNvSpPr>
              <p:nvPr/>
            </p:nvSpPr>
            <p:spPr bwMode="auto">
              <a:xfrm flipV="1">
                <a:off x="3792" y="225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466" name="Line 69"/>
              <p:cNvSpPr>
                <a:spLocks noChangeShapeType="1"/>
              </p:cNvSpPr>
              <p:nvPr/>
            </p:nvSpPr>
            <p:spPr bwMode="auto">
              <a:xfrm flipV="1">
                <a:off x="3984" y="225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467" name="Line 70"/>
              <p:cNvSpPr>
                <a:spLocks noChangeShapeType="1"/>
              </p:cNvSpPr>
              <p:nvPr/>
            </p:nvSpPr>
            <p:spPr bwMode="auto">
              <a:xfrm flipV="1">
                <a:off x="4080" y="225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89456" name="Rectangle 72"/>
            <p:cNvSpPr>
              <a:spLocks noChangeArrowheads="1"/>
            </p:cNvSpPr>
            <p:nvPr/>
          </p:nvSpPr>
          <p:spPr bwMode="auto">
            <a:xfrm>
              <a:off x="4704" y="2880"/>
              <a:ext cx="5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200" i="1">
                  <a:solidFill>
                    <a:schemeClr val="bg1"/>
                  </a:solidFill>
                  <a:latin typeface="Arial" charset="0"/>
                  <a:cs typeface="Arial" charset="0"/>
                </a:rPr>
                <a:t>électrons</a:t>
              </a:r>
            </a:p>
          </p:txBody>
        </p:sp>
        <p:sp>
          <p:nvSpPr>
            <p:cNvPr id="189457" name="Rectangle 74"/>
            <p:cNvSpPr>
              <a:spLocks noChangeArrowheads="1"/>
            </p:cNvSpPr>
            <p:nvPr/>
          </p:nvSpPr>
          <p:spPr bwMode="auto">
            <a:xfrm>
              <a:off x="4800" y="3120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FR" sz="1200" i="1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85" grpId="0" animBg="1" autoUpdateAnimBg="0"/>
      <p:bldP spid="233494" grpId="0" autoUpdateAnimBg="0"/>
      <p:bldP spid="233495" grpId="0" autoUpdateAnimBg="0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8"/>
          <p:cNvSpPr txBox="1">
            <a:spLocks noChangeArrowheads="1"/>
          </p:cNvSpPr>
          <p:nvPr/>
        </p:nvSpPr>
        <p:spPr bwMode="auto">
          <a:xfrm>
            <a:off x="2392363" y="457200"/>
            <a:ext cx="66659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CRISTAUX SEMI-CONDUCTEURS</a:t>
            </a:r>
          </a:p>
        </p:txBody>
      </p:sp>
      <p:pic>
        <p:nvPicPr>
          <p:cNvPr id="19046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5416" r="25781" b="32292"/>
          <a:stretch>
            <a:fillRect/>
          </a:stretch>
        </p:blipFill>
        <p:spPr bwMode="auto">
          <a:xfrm>
            <a:off x="152400" y="457200"/>
            <a:ext cx="762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468" name="Rectangle 10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90469" name="Group 11"/>
          <p:cNvGrpSpPr>
            <a:grpSpLocks/>
          </p:cNvGrpSpPr>
          <p:nvPr/>
        </p:nvGrpSpPr>
        <p:grpSpPr bwMode="auto">
          <a:xfrm>
            <a:off x="0" y="2133600"/>
            <a:ext cx="2525713" cy="2286000"/>
            <a:chOff x="0" y="1344"/>
            <a:chExt cx="1591" cy="1440"/>
          </a:xfrm>
        </p:grpSpPr>
        <p:sp>
          <p:nvSpPr>
            <p:cNvPr id="190470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86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D’ETATS</a:t>
              </a:r>
            </a:p>
          </p:txBody>
        </p:sp>
        <p:sp>
          <p:nvSpPr>
            <p:cNvPr id="190471" name="Rectangle 1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OCCUPATION DES NIVEAUX</a:t>
              </a:r>
            </a:p>
          </p:txBody>
        </p:sp>
        <p:sp>
          <p:nvSpPr>
            <p:cNvPr id="190472" name="Rectangle 14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4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SEMI-CONDUCTEUR INTRINSEQUE</a:t>
              </a:r>
            </a:p>
          </p:txBody>
        </p:sp>
        <p:sp>
          <p:nvSpPr>
            <p:cNvPr id="190473" name="Text Box 15"/>
            <p:cNvSpPr txBox="1">
              <a:spLocks noChangeArrowheads="1"/>
            </p:cNvSpPr>
            <p:nvPr/>
          </p:nvSpPr>
          <p:spPr bwMode="auto">
            <a:xfrm>
              <a:off x="0" y="1344"/>
              <a:ext cx="15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Représentation énergétique</a:t>
              </a:r>
            </a:p>
          </p:txBody>
        </p:sp>
        <p:sp>
          <p:nvSpPr>
            <p:cNvPr id="190474" name="Text Box 16"/>
            <p:cNvSpPr txBox="1">
              <a:spLocks noChangeArrowheads="1"/>
            </p:cNvSpPr>
            <p:nvPr/>
          </p:nvSpPr>
          <p:spPr bwMode="auto">
            <a:xfrm>
              <a:off x="0" y="2160"/>
              <a:ext cx="146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Propriétés de conduction</a:t>
              </a:r>
            </a:p>
          </p:txBody>
        </p:sp>
        <p:sp>
          <p:nvSpPr>
            <p:cNvPr id="190475" name="Rectangle 17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SEMI-CONDUCTEUR EXTRINSEQUE</a:t>
              </a:r>
            </a:p>
          </p:txBody>
        </p:sp>
      </p:grpSp>
    </p:spTree>
  </p:cSld>
  <p:clrMapOvr>
    <a:masterClrMapping/>
  </p:clrMapOvr>
  <p:transition advClick="0"/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867400" y="990600"/>
            <a:ext cx="3276600" cy="914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sz="5400" i="1" smtClean="0"/>
              <a:t>FIN</a:t>
            </a:r>
          </a:p>
        </p:txBody>
      </p:sp>
      <p:pic>
        <p:nvPicPr>
          <p:cNvPr id="191491" name="Picture 4" descr="atomium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6" t="13557" r="16733" b="13557"/>
          <a:stretch>
            <a:fillRect/>
          </a:stretch>
        </p:blipFill>
        <p:spPr bwMode="auto">
          <a:xfrm>
            <a:off x="2743200" y="2209800"/>
            <a:ext cx="39624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4"/>
          <p:cNvGrpSpPr>
            <a:grpSpLocks/>
          </p:cNvGrpSpPr>
          <p:nvPr/>
        </p:nvGrpSpPr>
        <p:grpSpPr bwMode="auto">
          <a:xfrm>
            <a:off x="0" y="1828800"/>
            <a:ext cx="2514600" cy="3962400"/>
            <a:chOff x="0" y="1152"/>
            <a:chExt cx="1584" cy="2496"/>
          </a:xfrm>
        </p:grpSpPr>
        <p:sp>
          <p:nvSpPr>
            <p:cNvPr id="20553" name="Rectangle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PLANE</a:t>
              </a:r>
            </a:p>
          </p:txBody>
        </p:sp>
        <p:sp>
          <p:nvSpPr>
            <p:cNvPr id="20554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</a:t>
              </a:r>
            </a:p>
          </p:txBody>
        </p:sp>
        <p:sp>
          <p:nvSpPr>
            <p:cNvPr id="20555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68"/>
              <a:ext cx="9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VITESSE DE GROUPE</a:t>
              </a:r>
            </a:p>
          </p:txBody>
        </p:sp>
        <p:sp>
          <p:nvSpPr>
            <p:cNvPr id="20556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 D’ONDE</a:t>
              </a:r>
            </a:p>
          </p:txBody>
        </p:sp>
        <p:sp>
          <p:nvSpPr>
            <p:cNvPr id="20557" name="Text Box 9"/>
            <p:cNvSpPr txBox="1">
              <a:spLocks noChangeArrowheads="1"/>
            </p:cNvSpPr>
            <p:nvPr/>
          </p:nvSpPr>
          <p:spPr bwMode="auto">
            <a:xfrm>
              <a:off x="0" y="139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onde</a:t>
              </a:r>
            </a:p>
          </p:txBody>
        </p:sp>
        <p:sp>
          <p:nvSpPr>
            <p:cNvPr id="20558" name="Text Box 10"/>
            <p:cNvSpPr txBox="1">
              <a:spLocks noChangeArrowheads="1"/>
            </p:cNvSpPr>
            <p:nvPr/>
          </p:nvSpPr>
          <p:spPr bwMode="auto">
            <a:xfrm>
              <a:off x="0" y="235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particule</a:t>
              </a:r>
            </a:p>
          </p:txBody>
        </p:sp>
        <p:sp>
          <p:nvSpPr>
            <p:cNvPr id="20559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DE DE BROGLIE</a:t>
              </a:r>
            </a:p>
          </p:txBody>
        </p:sp>
        <p:sp>
          <p:nvSpPr>
            <p:cNvPr id="20560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PRINCIPE DE SUPERPOSITION</a:t>
              </a:r>
            </a:p>
          </p:txBody>
        </p:sp>
        <p:sp>
          <p:nvSpPr>
            <p:cNvPr id="20561" name="Rectangle 13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12"/>
              <a:ext cx="11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RELATION D’INCERTITUDE</a:t>
              </a:r>
            </a:p>
          </p:txBody>
        </p:sp>
        <p:sp>
          <p:nvSpPr>
            <p:cNvPr id="20562" name="Rectangle 14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152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CONGRES SOLVAY (1927)</a:t>
              </a:r>
            </a:p>
          </p:txBody>
        </p:sp>
        <p:sp>
          <p:nvSpPr>
            <p:cNvPr id="20563" name="Text Box 15"/>
            <p:cNvSpPr txBox="1">
              <a:spLocks noChangeArrowheads="1"/>
            </p:cNvSpPr>
            <p:nvPr/>
          </p:nvSpPr>
          <p:spPr bwMode="auto">
            <a:xfrm>
              <a:off x="0" y="3216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20564" name="Rectangle 16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50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 GAUSSIEN</a:t>
              </a:r>
            </a:p>
          </p:txBody>
        </p:sp>
      </p:grpSp>
      <p:sp>
        <p:nvSpPr>
          <p:cNvPr id="20483" name="Text Box 17"/>
          <p:cNvSpPr txBox="1">
            <a:spLocks noChangeArrowheads="1"/>
          </p:cNvSpPr>
          <p:nvPr/>
        </p:nvSpPr>
        <p:spPr bwMode="auto">
          <a:xfrm>
            <a:off x="2895600" y="457200"/>
            <a:ext cx="5176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DESCRIPTION PHYSIQUE</a:t>
            </a:r>
          </a:p>
        </p:txBody>
      </p:sp>
      <p:grpSp>
        <p:nvGrpSpPr>
          <p:cNvPr id="20484" name="Group 18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20550" name="Oval 19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51" name="Oval 20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52" name="Oval 21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0485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33913"/>
            <a:ext cx="21336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PRINCIPE DE SUPERPOSITION</a:t>
            </a:r>
            <a:endParaRPr lang="fr-FR" smtClean="0"/>
          </a:p>
        </p:txBody>
      </p:sp>
      <p:sp>
        <p:nvSpPr>
          <p:cNvPr id="20486" name="Rectangle 79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sz="2000" i="1" baseline="-250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37296" name="Group 80"/>
          <p:cNvGrpSpPr>
            <a:grpSpLocks/>
          </p:cNvGrpSpPr>
          <p:nvPr/>
        </p:nvGrpSpPr>
        <p:grpSpPr bwMode="auto">
          <a:xfrm>
            <a:off x="5943600" y="2971800"/>
            <a:ext cx="2716213" cy="1066800"/>
            <a:chOff x="3840" y="1440"/>
            <a:chExt cx="1711" cy="672"/>
          </a:xfrm>
        </p:grpSpPr>
        <p:grpSp>
          <p:nvGrpSpPr>
            <p:cNvPr id="20543" name="Group 81"/>
            <p:cNvGrpSpPr>
              <a:grpSpLocks/>
            </p:cNvGrpSpPr>
            <p:nvPr/>
          </p:nvGrpSpPr>
          <p:grpSpPr bwMode="auto">
            <a:xfrm>
              <a:off x="3840" y="1440"/>
              <a:ext cx="1711" cy="288"/>
              <a:chOff x="3696" y="1487"/>
              <a:chExt cx="1711" cy="288"/>
            </a:xfrm>
          </p:grpSpPr>
          <p:sp>
            <p:nvSpPr>
              <p:cNvPr id="20545" name="Text Box 82"/>
              <p:cNvSpPr txBox="1">
                <a:spLocks noChangeArrowheads="1"/>
              </p:cNvSpPr>
              <p:nvPr/>
            </p:nvSpPr>
            <p:spPr bwMode="auto">
              <a:xfrm>
                <a:off x="3696" y="1487"/>
                <a:ext cx="171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i="1">
                    <a:solidFill>
                      <a:srgbClr val="FFFFFF"/>
                    </a:solidFill>
                    <a:latin typeface="Symbol" pitchFamily="18" charset="2"/>
                  </a:rPr>
                  <a:t>E</a:t>
                </a:r>
                <a:r>
                  <a:rPr lang="fr-FR" i="1">
                    <a:solidFill>
                      <a:srgbClr val="FFFFFF"/>
                    </a:solidFill>
                    <a:latin typeface="Arial" charset="0"/>
                  </a:rPr>
                  <a:t>(p) </a:t>
                </a:r>
                <a:r>
                  <a:rPr lang="fr-FR" i="1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</a:t>
                </a:r>
                <a:r>
                  <a:rPr lang="fr-FR" i="1">
                    <a:solidFill>
                      <a:srgbClr val="FFFFFF"/>
                    </a:solidFill>
                    <a:latin typeface="Arial" charset="0"/>
                  </a:rPr>
                  <a:t> </a:t>
                </a:r>
                <a:r>
                  <a:rPr lang="fr-FR" i="1">
                    <a:solidFill>
                      <a:srgbClr val="FFFFFF"/>
                    </a:solidFill>
                    <a:latin typeface="Symbol" pitchFamily="18" charset="2"/>
                  </a:rPr>
                  <a:t>E</a:t>
                </a:r>
                <a:r>
                  <a:rPr lang="fr-FR" i="1" baseline="-25000">
                    <a:solidFill>
                      <a:srgbClr val="FFFFFF"/>
                    </a:solidFill>
                    <a:latin typeface="Arial" charset="0"/>
                  </a:rPr>
                  <a:t>0</a:t>
                </a:r>
                <a:r>
                  <a:rPr lang="fr-FR" i="1">
                    <a:solidFill>
                      <a:srgbClr val="FFFFFF"/>
                    </a:solidFill>
                    <a:latin typeface="Arial" charset="0"/>
                  </a:rPr>
                  <a:t> + v.(p-p</a:t>
                </a:r>
                <a:r>
                  <a:rPr lang="fr-FR" i="1" baseline="-25000">
                    <a:solidFill>
                      <a:srgbClr val="FFFFFF"/>
                    </a:solidFill>
                    <a:latin typeface="Arial" charset="0"/>
                  </a:rPr>
                  <a:t>0</a:t>
                </a:r>
                <a:r>
                  <a:rPr lang="fr-FR" i="1">
                    <a:solidFill>
                      <a:srgbClr val="FFFFFF"/>
                    </a:solidFill>
                    <a:latin typeface="Arial" charset="0"/>
                  </a:rPr>
                  <a:t>)</a:t>
                </a:r>
              </a:p>
            </p:txBody>
          </p:sp>
          <p:sp>
            <p:nvSpPr>
              <p:cNvPr id="20546" name="Line 83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47" name="Line 84"/>
              <p:cNvSpPr>
                <a:spLocks noChangeShapeType="1"/>
              </p:cNvSpPr>
              <p:nvPr/>
            </p:nvSpPr>
            <p:spPr bwMode="auto">
              <a:xfrm>
                <a:off x="4992" y="153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48" name="Line 85"/>
              <p:cNvSpPr>
                <a:spLocks noChangeShapeType="1"/>
              </p:cNvSpPr>
              <p:nvPr/>
            </p:nvSpPr>
            <p:spPr bwMode="auto">
              <a:xfrm>
                <a:off x="4752" y="153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49" name="Line 86"/>
              <p:cNvSpPr>
                <a:spLocks noChangeShapeType="1"/>
              </p:cNvSpPr>
              <p:nvPr/>
            </p:nvSpPr>
            <p:spPr bwMode="auto">
              <a:xfrm>
                <a:off x="3936" y="153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544" name="AutoShape 87"/>
            <p:cNvSpPr>
              <a:spLocks noChangeArrowheads="1"/>
            </p:cNvSpPr>
            <p:nvPr/>
          </p:nvSpPr>
          <p:spPr bwMode="auto">
            <a:xfrm>
              <a:off x="4656" y="1824"/>
              <a:ext cx="192" cy="288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37316" name="Group 100"/>
          <p:cNvGrpSpPr>
            <a:grpSpLocks/>
          </p:cNvGrpSpPr>
          <p:nvPr/>
        </p:nvGrpSpPr>
        <p:grpSpPr bwMode="auto">
          <a:xfrm>
            <a:off x="2743200" y="2819400"/>
            <a:ext cx="2895600" cy="2473325"/>
            <a:chOff x="1872" y="1248"/>
            <a:chExt cx="1824" cy="1558"/>
          </a:xfrm>
        </p:grpSpPr>
        <p:grpSp>
          <p:nvGrpSpPr>
            <p:cNvPr id="20539" name="Group 101"/>
            <p:cNvGrpSpPr>
              <a:grpSpLocks/>
            </p:cNvGrpSpPr>
            <p:nvPr/>
          </p:nvGrpSpPr>
          <p:grpSpPr bwMode="auto">
            <a:xfrm>
              <a:off x="1872" y="1248"/>
              <a:ext cx="1824" cy="1558"/>
              <a:chOff x="2880" y="1248"/>
              <a:chExt cx="1824" cy="1558"/>
            </a:xfrm>
          </p:grpSpPr>
          <p:pic>
            <p:nvPicPr>
              <p:cNvPr id="20541" name="Picture 102" descr="vitesse-groupe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1248"/>
                <a:ext cx="1824" cy="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42" name="Text Box 103"/>
              <p:cNvSpPr txBox="1">
                <a:spLocks noChangeArrowheads="1"/>
              </p:cNvSpPr>
              <p:nvPr/>
            </p:nvSpPr>
            <p:spPr bwMode="auto">
              <a:xfrm>
                <a:off x="3456" y="1968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i="1">
                    <a:solidFill>
                      <a:schemeClr val="bg1"/>
                    </a:solidFill>
                    <a:latin typeface="Arial" charset="0"/>
                  </a:rPr>
                  <a:t>t</a:t>
                </a:r>
              </a:p>
            </p:txBody>
          </p:sp>
        </p:grpSp>
        <p:sp>
          <p:nvSpPr>
            <p:cNvPr id="20540" name="Rectangle 104"/>
            <p:cNvSpPr>
              <a:spLocks noChangeArrowheads="1"/>
            </p:cNvSpPr>
            <p:nvPr/>
          </p:nvSpPr>
          <p:spPr bwMode="auto">
            <a:xfrm>
              <a:off x="2640" y="1248"/>
              <a:ext cx="720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37324" name="Group 108"/>
          <p:cNvGrpSpPr>
            <a:grpSpLocks/>
          </p:cNvGrpSpPr>
          <p:nvPr/>
        </p:nvGrpSpPr>
        <p:grpSpPr bwMode="auto">
          <a:xfrm>
            <a:off x="3886200" y="3733800"/>
            <a:ext cx="1631950" cy="1117600"/>
            <a:chOff x="3696" y="1728"/>
            <a:chExt cx="855" cy="800"/>
          </a:xfrm>
        </p:grpSpPr>
        <p:sp>
          <p:nvSpPr>
            <p:cNvPr id="20537" name="Freeform 109"/>
            <p:cNvSpPr>
              <a:spLocks/>
            </p:cNvSpPr>
            <p:nvPr/>
          </p:nvSpPr>
          <p:spPr bwMode="auto">
            <a:xfrm>
              <a:off x="3696" y="1728"/>
              <a:ext cx="816" cy="800"/>
            </a:xfrm>
            <a:custGeom>
              <a:avLst/>
              <a:gdLst>
                <a:gd name="T0" fmla="*/ 0 w 816"/>
                <a:gd name="T1" fmla="*/ 800 h 704"/>
                <a:gd name="T2" fmla="*/ 192 w 816"/>
                <a:gd name="T3" fmla="*/ 745 h 704"/>
                <a:gd name="T4" fmla="*/ 288 w 816"/>
                <a:gd name="T5" fmla="*/ 582 h 704"/>
                <a:gd name="T6" fmla="*/ 384 w 816"/>
                <a:gd name="T7" fmla="*/ 91 h 704"/>
                <a:gd name="T8" fmla="*/ 432 w 816"/>
                <a:gd name="T9" fmla="*/ 36 h 704"/>
                <a:gd name="T10" fmla="*/ 480 w 816"/>
                <a:gd name="T11" fmla="*/ 255 h 704"/>
                <a:gd name="T12" fmla="*/ 528 w 816"/>
                <a:gd name="T13" fmla="*/ 582 h 704"/>
                <a:gd name="T14" fmla="*/ 624 w 816"/>
                <a:gd name="T15" fmla="*/ 745 h 704"/>
                <a:gd name="T16" fmla="*/ 816 w 816"/>
                <a:gd name="T17" fmla="*/ 800 h 7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6" h="704">
                  <a:moveTo>
                    <a:pt x="0" y="704"/>
                  </a:moveTo>
                  <a:cubicBezTo>
                    <a:pt x="72" y="696"/>
                    <a:pt x="144" y="688"/>
                    <a:pt x="192" y="656"/>
                  </a:cubicBezTo>
                  <a:cubicBezTo>
                    <a:pt x="240" y="624"/>
                    <a:pt x="256" y="608"/>
                    <a:pt x="288" y="512"/>
                  </a:cubicBezTo>
                  <a:cubicBezTo>
                    <a:pt x="320" y="416"/>
                    <a:pt x="360" y="160"/>
                    <a:pt x="384" y="80"/>
                  </a:cubicBezTo>
                  <a:cubicBezTo>
                    <a:pt x="408" y="0"/>
                    <a:pt x="416" y="8"/>
                    <a:pt x="432" y="32"/>
                  </a:cubicBezTo>
                  <a:cubicBezTo>
                    <a:pt x="448" y="56"/>
                    <a:pt x="464" y="144"/>
                    <a:pt x="480" y="224"/>
                  </a:cubicBezTo>
                  <a:cubicBezTo>
                    <a:pt x="496" y="304"/>
                    <a:pt x="504" y="440"/>
                    <a:pt x="528" y="512"/>
                  </a:cubicBezTo>
                  <a:cubicBezTo>
                    <a:pt x="552" y="584"/>
                    <a:pt x="576" y="624"/>
                    <a:pt x="624" y="656"/>
                  </a:cubicBezTo>
                  <a:cubicBezTo>
                    <a:pt x="672" y="688"/>
                    <a:pt x="784" y="696"/>
                    <a:pt x="816" y="704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38" name="Text Box 110"/>
            <p:cNvSpPr txBox="1">
              <a:spLocks noChangeArrowheads="1"/>
            </p:cNvSpPr>
            <p:nvPr/>
          </p:nvSpPr>
          <p:spPr bwMode="auto">
            <a:xfrm>
              <a:off x="4176" y="1968"/>
              <a:ext cx="37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i="1">
                  <a:solidFill>
                    <a:srgbClr val="FF0000"/>
                  </a:solidFill>
                  <a:latin typeface="Arial" charset="0"/>
                </a:rPr>
                <a:t>t+</a:t>
              </a:r>
              <a:r>
                <a:rPr lang="fr-FR" i="1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r>
                <a:rPr lang="fr-FR" i="1">
                  <a:solidFill>
                    <a:srgbClr val="FF0000"/>
                  </a:solidFill>
                  <a:latin typeface="Arial" charset="0"/>
                </a:rPr>
                <a:t>t</a:t>
              </a:r>
            </a:p>
          </p:txBody>
        </p:sp>
      </p:grpSp>
      <p:grpSp>
        <p:nvGrpSpPr>
          <p:cNvPr id="137366" name="Group 150"/>
          <p:cNvGrpSpPr>
            <a:grpSpLocks/>
          </p:cNvGrpSpPr>
          <p:nvPr/>
        </p:nvGrpSpPr>
        <p:grpSpPr bwMode="auto">
          <a:xfrm>
            <a:off x="3276600" y="1600200"/>
            <a:ext cx="4868863" cy="1128713"/>
            <a:chOff x="2016" y="1200"/>
            <a:chExt cx="3067" cy="711"/>
          </a:xfrm>
        </p:grpSpPr>
        <p:sp>
          <p:nvSpPr>
            <p:cNvPr id="20517" name="Text Box 130"/>
            <p:cNvSpPr txBox="1">
              <a:spLocks noChangeArrowheads="1"/>
            </p:cNvSpPr>
            <p:nvPr/>
          </p:nvSpPr>
          <p:spPr bwMode="auto">
            <a:xfrm>
              <a:off x="2016" y="1392"/>
              <a:ext cx="80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(r,t)</a:t>
              </a:r>
              <a:r>
                <a:rPr lang="fr-FR" sz="2800" i="1">
                  <a:solidFill>
                    <a:srgbClr val="FFFFFF"/>
                  </a:solidFill>
                </a:rPr>
                <a:t> 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=</a:t>
              </a:r>
              <a:endParaRPr lang="fr-FR" sz="2800" i="1" baseline="30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18" name="Line 131"/>
            <p:cNvSpPr>
              <a:spLocks noChangeShapeType="1"/>
            </p:cNvSpPr>
            <p:nvPr/>
          </p:nvSpPr>
          <p:spPr bwMode="auto">
            <a:xfrm>
              <a:off x="4896" y="139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19" name="Line 132"/>
            <p:cNvSpPr>
              <a:spLocks noChangeShapeType="1"/>
            </p:cNvSpPr>
            <p:nvPr/>
          </p:nvSpPr>
          <p:spPr bwMode="auto">
            <a:xfrm>
              <a:off x="4176" y="139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20" name="Line 133"/>
            <p:cNvSpPr>
              <a:spLocks noChangeShapeType="1"/>
            </p:cNvSpPr>
            <p:nvPr/>
          </p:nvSpPr>
          <p:spPr bwMode="auto">
            <a:xfrm>
              <a:off x="2304" y="144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21" name="Freeform 134"/>
            <p:cNvSpPr>
              <a:spLocks/>
            </p:cNvSpPr>
            <p:nvPr/>
          </p:nvSpPr>
          <p:spPr bwMode="auto">
            <a:xfrm>
              <a:off x="3120" y="1296"/>
              <a:ext cx="288" cy="528"/>
            </a:xfrm>
            <a:custGeom>
              <a:avLst/>
              <a:gdLst>
                <a:gd name="T0" fmla="*/ 288 w 288"/>
                <a:gd name="T1" fmla="*/ 0 h 528"/>
                <a:gd name="T2" fmla="*/ 192 w 288"/>
                <a:gd name="T3" fmla="*/ 48 h 528"/>
                <a:gd name="T4" fmla="*/ 144 w 288"/>
                <a:gd name="T5" fmla="*/ 288 h 528"/>
                <a:gd name="T6" fmla="*/ 96 w 288"/>
                <a:gd name="T7" fmla="*/ 480 h 528"/>
                <a:gd name="T8" fmla="*/ 0 w 288"/>
                <a:gd name="T9" fmla="*/ 528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528">
                  <a:moveTo>
                    <a:pt x="288" y="0"/>
                  </a:moveTo>
                  <a:cubicBezTo>
                    <a:pt x="252" y="0"/>
                    <a:pt x="216" y="0"/>
                    <a:pt x="192" y="48"/>
                  </a:cubicBezTo>
                  <a:cubicBezTo>
                    <a:pt x="168" y="96"/>
                    <a:pt x="160" y="216"/>
                    <a:pt x="144" y="288"/>
                  </a:cubicBezTo>
                  <a:cubicBezTo>
                    <a:pt x="128" y="360"/>
                    <a:pt x="120" y="440"/>
                    <a:pt x="96" y="480"/>
                  </a:cubicBezTo>
                  <a:cubicBezTo>
                    <a:pt x="72" y="520"/>
                    <a:pt x="16" y="520"/>
                    <a:pt x="0" y="528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22" name="Text Box 135"/>
            <p:cNvSpPr txBox="1">
              <a:spLocks noChangeArrowheads="1"/>
            </p:cNvSpPr>
            <p:nvPr/>
          </p:nvSpPr>
          <p:spPr bwMode="auto">
            <a:xfrm>
              <a:off x="3888" y="1392"/>
              <a:ext cx="119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e  </a:t>
              </a:r>
              <a:r>
                <a:rPr lang="fr-FR" sz="2800" i="1" baseline="30000">
                  <a:solidFill>
                    <a:srgbClr val="FFFFFF"/>
                  </a:solidFill>
                  <a:latin typeface="Arial" charset="0"/>
                </a:rPr>
                <a:t>(p.r –</a:t>
              </a:r>
              <a:r>
                <a:rPr lang="fr-FR" sz="2800" i="1" baseline="30000">
                  <a:solidFill>
                    <a:srgbClr val="FFFFFF"/>
                  </a:solidFill>
                </a:rPr>
                <a:t> </a:t>
              </a:r>
              <a:r>
                <a:rPr lang="fr-FR" sz="2800" i="1" baseline="30000">
                  <a:solidFill>
                    <a:srgbClr val="FFFFFF"/>
                  </a:solidFill>
                  <a:latin typeface="Symbol" pitchFamily="18" charset="2"/>
                </a:rPr>
                <a:t>E</a:t>
              </a:r>
              <a:r>
                <a:rPr lang="fr-FR" sz="2800" i="1" baseline="30000">
                  <a:solidFill>
                    <a:srgbClr val="FFFFFF"/>
                  </a:solidFill>
                  <a:latin typeface="Arial" charset="0"/>
                </a:rPr>
                <a:t>t)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dp</a:t>
              </a:r>
            </a:p>
          </p:txBody>
        </p:sp>
        <p:sp>
          <p:nvSpPr>
            <p:cNvPr id="20523" name="Line 136"/>
            <p:cNvSpPr>
              <a:spLocks noChangeShapeType="1"/>
            </p:cNvSpPr>
            <p:nvPr/>
          </p:nvSpPr>
          <p:spPr bwMode="auto">
            <a:xfrm>
              <a:off x="2784" y="1536"/>
              <a:ext cx="43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24" name="Text Box 137"/>
            <p:cNvSpPr txBox="1">
              <a:spLocks noChangeArrowheads="1"/>
            </p:cNvSpPr>
            <p:nvPr/>
          </p:nvSpPr>
          <p:spPr bwMode="auto">
            <a:xfrm>
              <a:off x="2832" y="134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20525" name="Text Box 138"/>
            <p:cNvSpPr txBox="1">
              <a:spLocks noChangeArrowheads="1"/>
            </p:cNvSpPr>
            <p:nvPr/>
          </p:nvSpPr>
          <p:spPr bwMode="auto">
            <a:xfrm>
              <a:off x="2736" y="1539"/>
              <a:ext cx="31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</a:rPr>
                <a:t>h</a:t>
              </a:r>
              <a:r>
                <a:rPr lang="fr-FR" sz="1800" baseline="30000">
                  <a:solidFill>
                    <a:srgbClr val="FFFFFF"/>
                  </a:solidFill>
                </a:rPr>
                <a:t>3/2</a:t>
              </a:r>
            </a:p>
          </p:txBody>
        </p:sp>
        <p:sp>
          <p:nvSpPr>
            <p:cNvPr id="20526" name="Text Box 139"/>
            <p:cNvSpPr txBox="1">
              <a:spLocks noChangeArrowheads="1"/>
            </p:cNvSpPr>
            <p:nvPr/>
          </p:nvSpPr>
          <p:spPr bwMode="auto">
            <a:xfrm>
              <a:off x="3360" y="1200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sym typeface="Symbol" pitchFamily="18" charset="2"/>
                </a:rPr>
                <a:t>+</a:t>
              </a:r>
              <a:endParaRPr lang="fr-FR" sz="1800">
                <a:solidFill>
                  <a:srgbClr val="FFFFFF"/>
                </a:solidFill>
              </a:endParaRPr>
            </a:p>
          </p:txBody>
        </p:sp>
        <p:sp>
          <p:nvSpPr>
            <p:cNvPr id="20527" name="Text Box 140"/>
            <p:cNvSpPr txBox="1">
              <a:spLocks noChangeArrowheads="1"/>
            </p:cNvSpPr>
            <p:nvPr/>
          </p:nvSpPr>
          <p:spPr bwMode="auto">
            <a:xfrm>
              <a:off x="3168" y="1680"/>
              <a:ext cx="2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sym typeface="Symbol" pitchFamily="18" charset="2"/>
                </a:rPr>
                <a:t>-</a:t>
              </a:r>
              <a:endParaRPr lang="fr-FR" sz="1800">
                <a:solidFill>
                  <a:srgbClr val="FFFFFF"/>
                </a:solidFill>
              </a:endParaRPr>
            </a:p>
          </p:txBody>
        </p:sp>
        <p:sp>
          <p:nvSpPr>
            <p:cNvPr id="20528" name="Text Box 141"/>
            <p:cNvSpPr txBox="1">
              <a:spLocks noChangeArrowheads="1"/>
            </p:cNvSpPr>
            <p:nvPr/>
          </p:nvSpPr>
          <p:spPr bwMode="auto">
            <a:xfrm>
              <a:off x="3312" y="1392"/>
              <a:ext cx="6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800" i="1">
                  <a:solidFill>
                    <a:srgbClr val="FFFFFF"/>
                  </a:solidFill>
                  <a:latin typeface="Symbol" pitchFamily="18" charset="2"/>
                </a:rPr>
                <a:t>j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(p,t)</a:t>
              </a:r>
              <a:endParaRPr lang="fr-FR" sz="2800" i="1" baseline="30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29" name="Line 142"/>
            <p:cNvSpPr>
              <a:spLocks noChangeShapeType="1"/>
            </p:cNvSpPr>
            <p:nvPr/>
          </p:nvSpPr>
          <p:spPr bwMode="auto">
            <a:xfrm>
              <a:off x="3600" y="144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30" name="Line 143"/>
            <p:cNvSpPr>
              <a:spLocks noChangeShapeType="1"/>
            </p:cNvSpPr>
            <p:nvPr/>
          </p:nvSpPr>
          <p:spPr bwMode="auto">
            <a:xfrm>
              <a:off x="4320" y="144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0531" name="Group 144"/>
            <p:cNvGrpSpPr>
              <a:grpSpLocks/>
            </p:cNvGrpSpPr>
            <p:nvPr/>
          </p:nvGrpSpPr>
          <p:grpSpPr bwMode="auto">
            <a:xfrm>
              <a:off x="4058" y="1381"/>
              <a:ext cx="187" cy="341"/>
              <a:chOff x="256" y="3895"/>
              <a:chExt cx="187" cy="341"/>
            </a:xfrm>
          </p:grpSpPr>
          <p:grpSp>
            <p:nvGrpSpPr>
              <p:cNvPr id="20532" name="Group 145"/>
              <p:cNvGrpSpPr>
                <a:grpSpLocks/>
              </p:cNvGrpSpPr>
              <p:nvPr/>
            </p:nvGrpSpPr>
            <p:grpSpPr bwMode="auto">
              <a:xfrm>
                <a:off x="256" y="4024"/>
                <a:ext cx="187" cy="212"/>
                <a:chOff x="768" y="3823"/>
                <a:chExt cx="187" cy="212"/>
              </a:xfrm>
            </p:grpSpPr>
            <p:sp>
              <p:nvSpPr>
                <p:cNvPr id="20535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768" y="3823"/>
                  <a:ext cx="18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/>
                  <a:r>
                    <a:rPr lang="fr-FR" sz="1600">
                      <a:solidFill>
                        <a:srgbClr val="FFFFFF"/>
                      </a:solidFill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20536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805" y="3840"/>
                  <a:ext cx="86" cy="35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0533" name="Text Box 148"/>
              <p:cNvSpPr txBox="1">
                <a:spLocks noChangeArrowheads="1"/>
              </p:cNvSpPr>
              <p:nvPr/>
            </p:nvSpPr>
            <p:spPr bwMode="auto">
              <a:xfrm>
                <a:off x="278" y="3895"/>
                <a:ext cx="14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400">
                    <a:solidFill>
                      <a:srgbClr val="FFFFFF"/>
                    </a:solidFill>
                    <a:latin typeface="Arial" charset="0"/>
                  </a:rPr>
                  <a:t>i</a:t>
                </a:r>
              </a:p>
            </p:txBody>
          </p:sp>
          <p:sp>
            <p:nvSpPr>
              <p:cNvPr id="20534" name="Line 149"/>
              <p:cNvSpPr>
                <a:spLocks noChangeShapeType="1"/>
              </p:cNvSpPr>
              <p:nvPr/>
            </p:nvSpPr>
            <p:spPr bwMode="auto">
              <a:xfrm>
                <a:off x="288" y="403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37397" name="Group 181"/>
          <p:cNvGrpSpPr>
            <a:grpSpLocks/>
          </p:cNvGrpSpPr>
          <p:nvPr/>
        </p:nvGrpSpPr>
        <p:grpSpPr bwMode="auto">
          <a:xfrm>
            <a:off x="6172200" y="4114800"/>
            <a:ext cx="2355850" cy="1128713"/>
            <a:chOff x="3888" y="2592"/>
            <a:chExt cx="1484" cy="711"/>
          </a:xfrm>
        </p:grpSpPr>
        <p:sp>
          <p:nvSpPr>
            <p:cNvPr id="20510" name="Text Box 151"/>
            <p:cNvSpPr txBox="1">
              <a:spLocks noChangeArrowheads="1"/>
            </p:cNvSpPr>
            <p:nvPr/>
          </p:nvSpPr>
          <p:spPr bwMode="auto">
            <a:xfrm>
              <a:off x="3888" y="2592"/>
              <a:ext cx="1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particule de masse m</a:t>
              </a:r>
            </a:p>
          </p:txBody>
        </p:sp>
        <p:sp>
          <p:nvSpPr>
            <p:cNvPr id="20511" name="Text Box 154"/>
            <p:cNvSpPr txBox="1">
              <a:spLocks noChangeArrowheads="1"/>
            </p:cNvSpPr>
            <p:nvPr/>
          </p:nvSpPr>
          <p:spPr bwMode="auto">
            <a:xfrm>
              <a:off x="4272" y="2928"/>
              <a:ext cx="3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E </a:t>
              </a:r>
              <a:r>
                <a:rPr lang="fr-FR" i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=</a:t>
              </a:r>
              <a:endParaRPr lang="fr-FR" i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12" name="Line 156"/>
            <p:cNvSpPr>
              <a:spLocks noChangeShapeType="1"/>
            </p:cNvSpPr>
            <p:nvPr/>
          </p:nvSpPr>
          <p:spPr bwMode="auto">
            <a:xfrm>
              <a:off x="4800" y="288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13" name="Line 157"/>
            <p:cNvSpPr>
              <a:spLocks noChangeShapeType="1"/>
            </p:cNvSpPr>
            <p:nvPr/>
          </p:nvSpPr>
          <p:spPr bwMode="auto">
            <a:xfrm>
              <a:off x="4656" y="288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14" name="Line 160"/>
            <p:cNvSpPr>
              <a:spLocks noChangeShapeType="1"/>
            </p:cNvSpPr>
            <p:nvPr/>
          </p:nvSpPr>
          <p:spPr bwMode="auto">
            <a:xfrm>
              <a:off x="4608" y="3072"/>
              <a:ext cx="38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15" name="Rectangle 161"/>
            <p:cNvSpPr>
              <a:spLocks noChangeArrowheads="1"/>
            </p:cNvSpPr>
            <p:nvPr/>
          </p:nvSpPr>
          <p:spPr bwMode="auto">
            <a:xfrm>
              <a:off x="4608" y="2814"/>
              <a:ext cx="3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000" i="1">
                  <a:solidFill>
                    <a:srgbClr val="FFFFFF"/>
                  </a:solidFill>
                  <a:latin typeface="Arial" charset="0"/>
                </a:rPr>
                <a:t>p.p</a:t>
              </a:r>
            </a:p>
          </p:txBody>
        </p:sp>
        <p:sp>
          <p:nvSpPr>
            <p:cNvPr id="20516" name="Rectangle 162"/>
            <p:cNvSpPr>
              <a:spLocks noChangeArrowheads="1"/>
            </p:cNvSpPr>
            <p:nvPr/>
          </p:nvSpPr>
          <p:spPr bwMode="auto">
            <a:xfrm>
              <a:off x="4608" y="307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2m</a:t>
              </a:r>
            </a:p>
          </p:txBody>
        </p:sp>
      </p:grpSp>
      <p:grpSp>
        <p:nvGrpSpPr>
          <p:cNvPr id="137399" name="Group 183"/>
          <p:cNvGrpSpPr>
            <a:grpSpLocks/>
          </p:cNvGrpSpPr>
          <p:nvPr/>
        </p:nvGrpSpPr>
        <p:grpSpPr bwMode="auto">
          <a:xfrm>
            <a:off x="3352800" y="2776538"/>
            <a:ext cx="2047875" cy="1109662"/>
            <a:chOff x="2112" y="1749"/>
            <a:chExt cx="1290" cy="699"/>
          </a:xfrm>
        </p:grpSpPr>
        <p:grpSp>
          <p:nvGrpSpPr>
            <p:cNvPr id="20493" name="Group 180"/>
            <p:cNvGrpSpPr>
              <a:grpSpLocks/>
            </p:cNvGrpSpPr>
            <p:nvPr/>
          </p:nvGrpSpPr>
          <p:grpSpPr bwMode="auto">
            <a:xfrm>
              <a:off x="2112" y="1749"/>
              <a:ext cx="1290" cy="699"/>
              <a:chOff x="2112" y="1749"/>
              <a:chExt cx="1290" cy="699"/>
            </a:xfrm>
          </p:grpSpPr>
          <p:sp>
            <p:nvSpPr>
              <p:cNvPr id="20495" name="Rectangle 163"/>
              <p:cNvSpPr>
                <a:spLocks noChangeArrowheads="1"/>
              </p:cNvSpPr>
              <p:nvPr/>
            </p:nvSpPr>
            <p:spPr bwMode="auto">
              <a:xfrm>
                <a:off x="2112" y="1872"/>
                <a:ext cx="33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2000" i="1">
                    <a:solidFill>
                      <a:schemeClr val="bg1"/>
                    </a:solidFill>
                    <a:latin typeface="Arial" charset="0"/>
                  </a:rPr>
                  <a:t> v=</a:t>
                </a:r>
              </a:p>
            </p:txBody>
          </p:sp>
          <p:sp>
            <p:nvSpPr>
              <p:cNvPr id="20496" name="Rectangle 166"/>
              <p:cNvSpPr>
                <a:spLocks noChangeArrowheads="1"/>
              </p:cNvSpPr>
              <p:nvPr/>
            </p:nvSpPr>
            <p:spPr bwMode="auto">
              <a:xfrm>
                <a:off x="2400" y="1776"/>
                <a:ext cx="3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2000" i="1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E</a:t>
                </a:r>
                <a:endParaRPr lang="fr-FR" sz="2000" i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0497" name="Rectangle 167"/>
              <p:cNvSpPr>
                <a:spLocks noChangeArrowheads="1"/>
              </p:cNvSpPr>
              <p:nvPr/>
            </p:nvSpPr>
            <p:spPr bwMode="auto">
              <a:xfrm>
                <a:off x="2400" y="1968"/>
                <a:ext cx="28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2000" i="1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p</a:t>
                </a:r>
                <a:endParaRPr lang="fr-FR" sz="2000" i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0498" name="Line 168"/>
              <p:cNvSpPr>
                <a:spLocks noChangeShapeType="1"/>
              </p:cNvSpPr>
              <p:nvPr/>
            </p:nvSpPr>
            <p:spPr bwMode="auto">
              <a:xfrm>
                <a:off x="2452" y="1988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499" name="Line 169"/>
              <p:cNvSpPr>
                <a:spLocks noChangeShapeType="1"/>
              </p:cNvSpPr>
              <p:nvPr/>
            </p:nvSpPr>
            <p:spPr bwMode="auto">
              <a:xfrm>
                <a:off x="2544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00" name="Line 170"/>
              <p:cNvSpPr>
                <a:spLocks noChangeShapeType="1"/>
              </p:cNvSpPr>
              <p:nvPr/>
            </p:nvSpPr>
            <p:spPr bwMode="auto">
              <a:xfrm>
                <a:off x="2688" y="182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01" name="Text Box 171"/>
              <p:cNvSpPr txBox="1">
                <a:spLocks noChangeArrowheads="1"/>
              </p:cNvSpPr>
              <p:nvPr/>
            </p:nvSpPr>
            <p:spPr bwMode="auto">
              <a:xfrm>
                <a:off x="2688" y="2064"/>
                <a:ext cx="3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600">
                    <a:solidFill>
                      <a:schemeClr val="bg1"/>
                    </a:solidFill>
                    <a:latin typeface="Arial" charset="0"/>
                  </a:rPr>
                  <a:t>p=p</a:t>
                </a:r>
                <a:r>
                  <a:rPr lang="fr-FR" sz="1600" baseline="-25000">
                    <a:solidFill>
                      <a:schemeClr val="bg1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20502" name="Line 172"/>
              <p:cNvSpPr>
                <a:spLocks noChangeShapeType="1"/>
              </p:cNvSpPr>
              <p:nvPr/>
            </p:nvSpPr>
            <p:spPr bwMode="auto">
              <a:xfrm>
                <a:off x="2880" y="211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03" name="Line 173"/>
              <p:cNvSpPr>
                <a:spLocks noChangeShapeType="1"/>
              </p:cNvSpPr>
              <p:nvPr/>
            </p:nvSpPr>
            <p:spPr bwMode="auto">
              <a:xfrm>
                <a:off x="2736" y="211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04" name="Rectangle 174"/>
              <p:cNvSpPr>
                <a:spLocks noChangeArrowheads="1"/>
              </p:cNvSpPr>
              <p:nvPr/>
            </p:nvSpPr>
            <p:spPr bwMode="auto">
              <a:xfrm>
                <a:off x="2928" y="1872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2000" i="1">
                    <a:solidFill>
                      <a:schemeClr val="bg1"/>
                    </a:solidFill>
                    <a:latin typeface="Arial" charset="0"/>
                  </a:rPr>
                  <a:t>=</a:t>
                </a:r>
              </a:p>
            </p:txBody>
          </p:sp>
          <p:sp>
            <p:nvSpPr>
              <p:cNvPr id="20505" name="Line 175"/>
              <p:cNvSpPr>
                <a:spLocks noChangeShapeType="1"/>
              </p:cNvSpPr>
              <p:nvPr/>
            </p:nvSpPr>
            <p:spPr bwMode="auto">
              <a:xfrm>
                <a:off x="3133" y="1988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06" name="Rectangle 176"/>
              <p:cNvSpPr>
                <a:spLocks noChangeArrowheads="1"/>
              </p:cNvSpPr>
              <p:nvPr/>
            </p:nvSpPr>
            <p:spPr bwMode="auto">
              <a:xfrm>
                <a:off x="3139" y="1749"/>
                <a:ext cx="26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2000" i="1">
                    <a:solidFill>
                      <a:schemeClr val="bg1"/>
                    </a:solidFill>
                    <a:latin typeface="Arial" charset="0"/>
                  </a:rPr>
                  <a:t>p</a:t>
                </a:r>
                <a:r>
                  <a:rPr lang="fr-FR" sz="2000" i="1" baseline="-25000">
                    <a:solidFill>
                      <a:schemeClr val="bg1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20507" name="Line 177"/>
              <p:cNvSpPr>
                <a:spLocks noChangeShapeType="1"/>
              </p:cNvSpPr>
              <p:nvPr/>
            </p:nvSpPr>
            <p:spPr bwMode="auto">
              <a:xfrm>
                <a:off x="3205" y="179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08" name="Rectangle 178"/>
              <p:cNvSpPr>
                <a:spLocks noChangeArrowheads="1"/>
              </p:cNvSpPr>
              <p:nvPr/>
            </p:nvSpPr>
            <p:spPr bwMode="auto">
              <a:xfrm>
                <a:off x="3120" y="1968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2000" i="1">
                    <a:solidFill>
                      <a:schemeClr val="bg1"/>
                    </a:solidFill>
                    <a:latin typeface="Arial" charset="0"/>
                  </a:rPr>
                  <a:t>m</a:t>
                </a:r>
              </a:p>
            </p:txBody>
          </p:sp>
          <p:sp>
            <p:nvSpPr>
              <p:cNvPr id="20509" name="Line 179"/>
              <p:cNvSpPr>
                <a:spLocks noChangeShapeType="1"/>
              </p:cNvSpPr>
              <p:nvPr/>
            </p:nvSpPr>
            <p:spPr bwMode="auto">
              <a:xfrm>
                <a:off x="2592" y="2448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494" name="Line 182"/>
            <p:cNvSpPr>
              <a:spLocks noChangeShapeType="1"/>
            </p:cNvSpPr>
            <p:nvPr/>
          </p:nvSpPr>
          <p:spPr bwMode="auto">
            <a:xfrm>
              <a:off x="2208" y="1920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4495800" y="1066800"/>
            <a:ext cx="4648200" cy="914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sz="5400" i="1" smtClean="0"/>
              <a:t>L’ELECTRON</a:t>
            </a:r>
          </a:p>
        </p:txBody>
      </p:sp>
      <p:grpSp>
        <p:nvGrpSpPr>
          <p:cNvPr id="3075" name="Group 53"/>
          <p:cNvGrpSpPr>
            <a:grpSpLocks noChangeAspect="1"/>
          </p:cNvGrpSpPr>
          <p:nvPr/>
        </p:nvGrpSpPr>
        <p:grpSpPr bwMode="auto">
          <a:xfrm>
            <a:off x="2819400" y="2514600"/>
            <a:ext cx="4343400" cy="3160713"/>
            <a:chOff x="2880" y="1824"/>
            <a:chExt cx="1632" cy="1152"/>
          </a:xfrm>
        </p:grpSpPr>
        <p:sp>
          <p:nvSpPr>
            <p:cNvPr id="3076" name="Oval 54"/>
            <p:cNvSpPr>
              <a:spLocks noChangeAspect="1" noChangeArrowheads="1"/>
            </p:cNvSpPr>
            <p:nvPr/>
          </p:nvSpPr>
          <p:spPr bwMode="auto">
            <a:xfrm>
              <a:off x="3072" y="1824"/>
              <a:ext cx="1152" cy="115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7" name="Oval 55"/>
            <p:cNvSpPr>
              <a:spLocks noChangeAspect="1" noChangeArrowheads="1"/>
            </p:cNvSpPr>
            <p:nvPr/>
          </p:nvSpPr>
          <p:spPr bwMode="auto">
            <a:xfrm rot="-1135618">
              <a:off x="2928" y="2256"/>
              <a:ext cx="1584" cy="33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8" name="Oval 56"/>
            <p:cNvSpPr>
              <a:spLocks noChangeAspect="1" noChangeArrowheads="1"/>
            </p:cNvSpPr>
            <p:nvPr/>
          </p:nvSpPr>
          <p:spPr bwMode="auto">
            <a:xfrm>
              <a:off x="2880" y="2640"/>
              <a:ext cx="144" cy="1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grpSp>
        <p:nvGrpSpPr>
          <p:cNvPr id="134304" name="Group 160"/>
          <p:cNvGrpSpPr>
            <a:grpSpLocks/>
          </p:cNvGrpSpPr>
          <p:nvPr/>
        </p:nvGrpSpPr>
        <p:grpSpPr bwMode="auto">
          <a:xfrm>
            <a:off x="4497388" y="2698750"/>
            <a:ext cx="4402137" cy="3241675"/>
            <a:chOff x="2256" y="1728"/>
            <a:chExt cx="2773" cy="2042"/>
          </a:xfrm>
        </p:grpSpPr>
        <p:pic>
          <p:nvPicPr>
            <p:cNvPr id="21557" name="Picture 124" descr="gauss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728"/>
              <a:ext cx="2725" cy="2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58" name="Text Box 141"/>
            <p:cNvSpPr txBox="1">
              <a:spLocks noChangeArrowheads="1"/>
            </p:cNvSpPr>
            <p:nvPr/>
          </p:nvSpPr>
          <p:spPr bwMode="auto">
            <a:xfrm>
              <a:off x="4752" y="336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>
                  <a:solidFill>
                    <a:schemeClr val="bg1"/>
                  </a:solidFill>
                  <a:latin typeface="Arial" charset="0"/>
                </a:rPr>
                <a:t>p</a:t>
              </a:r>
            </a:p>
          </p:txBody>
        </p:sp>
        <p:sp>
          <p:nvSpPr>
            <p:cNvPr id="21559" name="Text Box 143"/>
            <p:cNvSpPr txBox="1">
              <a:spLocks noChangeArrowheads="1"/>
            </p:cNvSpPr>
            <p:nvPr/>
          </p:nvSpPr>
          <p:spPr bwMode="auto">
            <a:xfrm>
              <a:off x="2256" y="1728"/>
              <a:ext cx="4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>
                  <a:solidFill>
                    <a:schemeClr val="bg1"/>
                  </a:solidFill>
                  <a:latin typeface="Symbol" pitchFamily="18" charset="2"/>
                </a:rPr>
                <a:t>|</a:t>
              </a:r>
              <a:r>
                <a:rPr lang="fr-FR" i="1">
                  <a:solidFill>
                    <a:schemeClr val="bg1"/>
                  </a:solidFill>
                  <a:latin typeface="Symbol" pitchFamily="18" charset="2"/>
                </a:rPr>
                <a:t>j </a:t>
              </a:r>
              <a:r>
                <a:rPr lang="fr-FR">
                  <a:solidFill>
                    <a:schemeClr val="bg1"/>
                  </a:solidFill>
                  <a:latin typeface="Symbol" pitchFamily="18" charset="2"/>
                </a:rPr>
                <a:t>|</a:t>
              </a:r>
              <a:r>
                <a:rPr lang="fr-FR" baseline="30000">
                  <a:solidFill>
                    <a:schemeClr val="bg1"/>
                  </a:solidFill>
                  <a:latin typeface="Symbol" pitchFamily="18" charset="2"/>
                </a:rPr>
                <a:t>2</a:t>
              </a:r>
              <a:endParaRPr lang="fr-FR" baseline="300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2895600" y="457200"/>
            <a:ext cx="5176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DESCRIPTION PHYSIQUE</a:t>
            </a:r>
          </a:p>
        </p:txBody>
      </p:sp>
      <p:grpSp>
        <p:nvGrpSpPr>
          <p:cNvPr id="21509" name="Group 4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21554" name="Oval 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55" name="Oval 6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56" name="Oval 7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1510" name="Group 71"/>
          <p:cNvGrpSpPr>
            <a:grpSpLocks/>
          </p:cNvGrpSpPr>
          <p:nvPr/>
        </p:nvGrpSpPr>
        <p:grpSpPr bwMode="auto">
          <a:xfrm>
            <a:off x="0" y="1828800"/>
            <a:ext cx="2514600" cy="3962400"/>
            <a:chOff x="0" y="1152"/>
            <a:chExt cx="1584" cy="2496"/>
          </a:xfrm>
        </p:grpSpPr>
        <p:sp>
          <p:nvSpPr>
            <p:cNvPr id="21542" name="Rectangle 7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PLANE</a:t>
              </a:r>
            </a:p>
          </p:txBody>
        </p:sp>
        <p:sp>
          <p:nvSpPr>
            <p:cNvPr id="21543" name="Rectangle 7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</a:t>
              </a:r>
            </a:p>
          </p:txBody>
        </p:sp>
        <p:sp>
          <p:nvSpPr>
            <p:cNvPr id="21544" name="Rectangle 74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68"/>
              <a:ext cx="9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VITESSE DE GROUPE</a:t>
              </a:r>
            </a:p>
          </p:txBody>
        </p:sp>
        <p:sp>
          <p:nvSpPr>
            <p:cNvPr id="21545" name="Rectangle 75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 D’ONDE</a:t>
              </a:r>
            </a:p>
          </p:txBody>
        </p:sp>
        <p:sp>
          <p:nvSpPr>
            <p:cNvPr id="21546" name="Text Box 76"/>
            <p:cNvSpPr txBox="1">
              <a:spLocks noChangeArrowheads="1"/>
            </p:cNvSpPr>
            <p:nvPr/>
          </p:nvSpPr>
          <p:spPr bwMode="auto">
            <a:xfrm>
              <a:off x="0" y="139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onde</a:t>
              </a:r>
            </a:p>
          </p:txBody>
        </p:sp>
        <p:sp>
          <p:nvSpPr>
            <p:cNvPr id="21547" name="Text Box 77"/>
            <p:cNvSpPr txBox="1">
              <a:spLocks noChangeArrowheads="1"/>
            </p:cNvSpPr>
            <p:nvPr/>
          </p:nvSpPr>
          <p:spPr bwMode="auto">
            <a:xfrm>
              <a:off x="0" y="235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particule</a:t>
              </a:r>
            </a:p>
          </p:txBody>
        </p:sp>
        <p:sp>
          <p:nvSpPr>
            <p:cNvPr id="21548" name="Rectangle 78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DE DE BROGLIE</a:t>
              </a:r>
            </a:p>
          </p:txBody>
        </p:sp>
        <p:sp>
          <p:nvSpPr>
            <p:cNvPr id="21549" name="Rectangle 79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PRINCIPE DE SUPERPOSITION</a:t>
              </a:r>
            </a:p>
          </p:txBody>
        </p:sp>
        <p:sp>
          <p:nvSpPr>
            <p:cNvPr id="21550" name="Rectangle 80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12"/>
              <a:ext cx="11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RELATION D’INCERTITUDE</a:t>
              </a:r>
            </a:p>
          </p:txBody>
        </p:sp>
        <p:sp>
          <p:nvSpPr>
            <p:cNvPr id="21551" name="Rectangle 81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152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CONGRES SOLVAY (1927)</a:t>
              </a:r>
            </a:p>
          </p:txBody>
        </p:sp>
        <p:sp>
          <p:nvSpPr>
            <p:cNvPr id="21552" name="Text Box 82"/>
            <p:cNvSpPr txBox="1">
              <a:spLocks noChangeArrowheads="1"/>
            </p:cNvSpPr>
            <p:nvPr/>
          </p:nvSpPr>
          <p:spPr bwMode="auto">
            <a:xfrm>
              <a:off x="0" y="3216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21553" name="Rectangle 83">
              <a:hlinkClick r:id="rId1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50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 GAUSSIEN</a:t>
              </a:r>
            </a:p>
          </p:txBody>
        </p:sp>
      </p:grpSp>
      <p:sp>
        <p:nvSpPr>
          <p:cNvPr id="21511" name="Rectangle 7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548313"/>
            <a:ext cx="19812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PAQUET D’ONDE GAUSSIEN</a:t>
            </a:r>
            <a:endParaRPr lang="fr-FR" smtClean="0">
              <a:solidFill>
                <a:schemeClr val="tx1"/>
              </a:solidFill>
            </a:endParaRPr>
          </a:p>
        </p:txBody>
      </p:sp>
      <p:grpSp>
        <p:nvGrpSpPr>
          <p:cNvPr id="134284" name="Group 140"/>
          <p:cNvGrpSpPr>
            <a:grpSpLocks/>
          </p:cNvGrpSpPr>
          <p:nvPr/>
        </p:nvGrpSpPr>
        <p:grpSpPr bwMode="auto">
          <a:xfrm>
            <a:off x="5410200" y="1676400"/>
            <a:ext cx="3200400" cy="898525"/>
            <a:chOff x="3408" y="1056"/>
            <a:chExt cx="2016" cy="566"/>
          </a:xfrm>
        </p:grpSpPr>
        <p:sp>
          <p:nvSpPr>
            <p:cNvPr id="21525" name="Text Box 85"/>
            <p:cNvSpPr txBox="1">
              <a:spLocks noChangeArrowheads="1"/>
            </p:cNvSpPr>
            <p:nvPr/>
          </p:nvSpPr>
          <p:spPr bwMode="auto">
            <a:xfrm>
              <a:off x="3408" y="1200"/>
              <a:ext cx="6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800">
                  <a:solidFill>
                    <a:srgbClr val="FFFFFF"/>
                  </a:solidFill>
                  <a:latin typeface="Symbol" pitchFamily="18" charset="2"/>
                </a:rPr>
                <a:t>|</a:t>
              </a:r>
              <a:r>
                <a:rPr lang="fr-FR" sz="2800" i="1">
                  <a:solidFill>
                    <a:srgbClr val="FFFFFF"/>
                  </a:solidFill>
                  <a:latin typeface="Symbol" pitchFamily="18" charset="2"/>
                </a:rPr>
                <a:t>j </a:t>
              </a:r>
              <a:r>
                <a:rPr lang="fr-FR" sz="2800">
                  <a:solidFill>
                    <a:srgbClr val="FFFFFF"/>
                  </a:solidFill>
                  <a:latin typeface="Symbol" pitchFamily="18" charset="2"/>
                </a:rPr>
                <a:t>|</a:t>
              </a:r>
              <a:r>
                <a:rPr lang="fr-FR" sz="2800" baseline="30000">
                  <a:solidFill>
                    <a:srgbClr val="FFFFFF"/>
                  </a:solidFill>
                  <a:latin typeface="Symbol" pitchFamily="18" charset="2"/>
                </a:rPr>
                <a:t>2</a:t>
              </a:r>
              <a:r>
                <a:rPr lang="fr-FR" sz="2800">
                  <a:solidFill>
                    <a:srgbClr val="FFFFFF"/>
                  </a:solidFill>
                  <a:latin typeface="Symbol" pitchFamily="18" charset="2"/>
                </a:rPr>
                <a:t> </a:t>
              </a:r>
              <a:r>
                <a:rPr lang="fr-FR" sz="2800">
                  <a:solidFill>
                    <a:srgbClr val="FFFFFF"/>
                  </a:solidFill>
                  <a:latin typeface="Arial" charset="0"/>
                </a:rPr>
                <a:t>=</a:t>
              </a:r>
              <a:endParaRPr lang="fr-FR" sz="2800" baseline="30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526" name="Text Box 90"/>
            <p:cNvSpPr txBox="1">
              <a:spLocks noChangeArrowheads="1"/>
            </p:cNvSpPr>
            <p:nvPr/>
          </p:nvSpPr>
          <p:spPr bwMode="auto">
            <a:xfrm>
              <a:off x="4560" y="1200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e</a:t>
              </a:r>
              <a:endParaRPr lang="fr-FR" sz="2800" i="1" baseline="30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527" name="Line 91"/>
            <p:cNvSpPr>
              <a:spLocks noChangeShapeType="1"/>
            </p:cNvSpPr>
            <p:nvPr/>
          </p:nvSpPr>
          <p:spPr bwMode="auto">
            <a:xfrm>
              <a:off x="4032" y="1392"/>
              <a:ext cx="52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28" name="Text Box 92"/>
            <p:cNvSpPr txBox="1">
              <a:spLocks noChangeArrowheads="1"/>
            </p:cNvSpPr>
            <p:nvPr/>
          </p:nvSpPr>
          <p:spPr bwMode="auto">
            <a:xfrm>
              <a:off x="4176" y="1152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</a:rPr>
                <a:t>1</a:t>
              </a:r>
            </a:p>
          </p:txBody>
        </p:sp>
        <p:grpSp>
          <p:nvGrpSpPr>
            <p:cNvPr id="21529" name="Group 106"/>
            <p:cNvGrpSpPr>
              <a:grpSpLocks/>
            </p:cNvGrpSpPr>
            <p:nvPr/>
          </p:nvGrpSpPr>
          <p:grpSpPr bwMode="auto">
            <a:xfrm>
              <a:off x="4176" y="1392"/>
              <a:ext cx="187" cy="212"/>
              <a:chOff x="768" y="3823"/>
              <a:chExt cx="187" cy="212"/>
            </a:xfrm>
          </p:grpSpPr>
          <p:sp>
            <p:nvSpPr>
              <p:cNvPr id="21540" name="Text Box 107"/>
              <p:cNvSpPr txBox="1">
                <a:spLocks noChangeArrowheads="1"/>
              </p:cNvSpPr>
              <p:nvPr/>
            </p:nvSpPr>
            <p:spPr bwMode="auto">
              <a:xfrm>
                <a:off x="768" y="3823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6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21541" name="Line 108"/>
              <p:cNvSpPr>
                <a:spLocks noChangeShapeType="1"/>
              </p:cNvSpPr>
              <p:nvPr/>
            </p:nvSpPr>
            <p:spPr bwMode="auto">
              <a:xfrm flipV="1">
                <a:off x="805" y="3840"/>
                <a:ext cx="86" cy="35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1530" name="Text Box 111"/>
            <p:cNvSpPr txBox="1">
              <a:spLocks noChangeArrowheads="1"/>
            </p:cNvSpPr>
            <p:nvPr/>
          </p:nvSpPr>
          <p:spPr bwMode="auto">
            <a:xfrm>
              <a:off x="4011" y="1372"/>
              <a:ext cx="2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 i="1">
                  <a:solidFill>
                    <a:srgbClr val="FFFFFF"/>
                  </a:solidFill>
                  <a:latin typeface="Symbol" pitchFamily="18" charset="2"/>
                </a:rPr>
                <a:t>s</a:t>
              </a:r>
              <a:endParaRPr lang="fr-FR" sz="2000" i="1" baseline="30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531" name="Text Box 112"/>
            <p:cNvSpPr txBox="1">
              <a:spLocks noChangeArrowheads="1"/>
            </p:cNvSpPr>
            <p:nvPr/>
          </p:nvSpPr>
          <p:spPr bwMode="auto">
            <a:xfrm>
              <a:off x="4272" y="1365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 i="1">
                  <a:solidFill>
                    <a:srgbClr val="FFFFFF"/>
                  </a:solidFill>
                  <a:latin typeface="Symbol" pitchFamily="18" charset="2"/>
                </a:rPr>
                <a:t>p</a:t>
              </a:r>
              <a:r>
                <a:rPr lang="fr-FR" sz="2000" i="1" baseline="30000">
                  <a:solidFill>
                    <a:srgbClr val="FFFFFF"/>
                  </a:solidFill>
                  <a:latin typeface="Arial" charset="0"/>
                </a:rPr>
                <a:t>1/2</a:t>
              </a:r>
            </a:p>
          </p:txBody>
        </p:sp>
        <p:sp>
          <p:nvSpPr>
            <p:cNvPr id="21532" name="Line 113"/>
            <p:cNvSpPr>
              <a:spLocks noChangeShapeType="1"/>
            </p:cNvSpPr>
            <p:nvPr/>
          </p:nvSpPr>
          <p:spPr bwMode="auto">
            <a:xfrm>
              <a:off x="4752" y="1296"/>
              <a:ext cx="9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3" name="Line 114"/>
            <p:cNvSpPr>
              <a:spLocks noChangeShapeType="1"/>
            </p:cNvSpPr>
            <p:nvPr/>
          </p:nvSpPr>
          <p:spPr bwMode="auto">
            <a:xfrm>
              <a:off x="4896" y="1296"/>
              <a:ext cx="52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4" name="Text Box 115"/>
            <p:cNvSpPr txBox="1">
              <a:spLocks noChangeArrowheads="1"/>
            </p:cNvSpPr>
            <p:nvPr/>
          </p:nvSpPr>
          <p:spPr bwMode="auto">
            <a:xfrm>
              <a:off x="4875" y="1056"/>
              <a:ext cx="5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(p-p</a:t>
              </a:r>
              <a:r>
                <a:rPr lang="fr-FR" sz="1800" i="1" baseline="-25000">
                  <a:solidFill>
                    <a:srgbClr val="FFFFFF"/>
                  </a:solidFill>
                  <a:latin typeface="Arial" charset="0"/>
                </a:rPr>
                <a:t>0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)</a:t>
              </a:r>
              <a:r>
                <a:rPr lang="fr-FR" sz="1800" i="1" baseline="30000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1535" name="Text Box 117"/>
            <p:cNvSpPr txBox="1">
              <a:spLocks noChangeArrowheads="1"/>
            </p:cNvSpPr>
            <p:nvPr/>
          </p:nvSpPr>
          <p:spPr bwMode="auto">
            <a:xfrm>
              <a:off x="4896" y="1248"/>
              <a:ext cx="2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 i="1">
                  <a:solidFill>
                    <a:srgbClr val="FFFFFF"/>
                  </a:solidFill>
                  <a:latin typeface="Symbol" pitchFamily="18" charset="2"/>
                </a:rPr>
                <a:t>s</a:t>
              </a:r>
              <a:r>
                <a:rPr lang="fr-FR" sz="2000" i="1" baseline="30000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  <p:grpSp>
          <p:nvGrpSpPr>
            <p:cNvPr id="21536" name="Group 119"/>
            <p:cNvGrpSpPr>
              <a:grpSpLocks/>
            </p:cNvGrpSpPr>
            <p:nvPr/>
          </p:nvGrpSpPr>
          <p:grpSpPr bwMode="auto">
            <a:xfrm>
              <a:off x="5136" y="1296"/>
              <a:ext cx="187" cy="212"/>
              <a:chOff x="768" y="3823"/>
              <a:chExt cx="187" cy="212"/>
            </a:xfrm>
          </p:grpSpPr>
          <p:sp>
            <p:nvSpPr>
              <p:cNvPr id="21538" name="Text Box 120"/>
              <p:cNvSpPr txBox="1">
                <a:spLocks noChangeArrowheads="1"/>
              </p:cNvSpPr>
              <p:nvPr/>
            </p:nvSpPr>
            <p:spPr bwMode="auto">
              <a:xfrm>
                <a:off x="768" y="3823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6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21539" name="Line 121"/>
              <p:cNvSpPr>
                <a:spLocks noChangeShapeType="1"/>
              </p:cNvSpPr>
              <p:nvPr/>
            </p:nvSpPr>
            <p:spPr bwMode="auto">
              <a:xfrm flipV="1">
                <a:off x="805" y="3840"/>
                <a:ext cx="86" cy="35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1537" name="Rectangle 122"/>
            <p:cNvSpPr>
              <a:spLocks noChangeArrowheads="1"/>
            </p:cNvSpPr>
            <p:nvPr/>
          </p:nvSpPr>
          <p:spPr bwMode="auto">
            <a:xfrm>
              <a:off x="5232" y="1296"/>
              <a:ext cx="17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000" i="1" baseline="30000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134270" name="Text Box 126"/>
          <p:cNvSpPr txBox="1">
            <a:spLocks noChangeArrowheads="1"/>
          </p:cNvSpPr>
          <p:nvPr/>
        </p:nvSpPr>
        <p:spPr bwMode="auto">
          <a:xfrm>
            <a:off x="2667000" y="2057400"/>
            <a:ext cx="276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1800">
                <a:solidFill>
                  <a:srgbClr val="FFFFFF"/>
                </a:solidFill>
                <a:latin typeface="Arial" charset="0"/>
              </a:rPr>
              <a:t>distribution en impulsion :</a:t>
            </a:r>
          </a:p>
        </p:txBody>
      </p:sp>
      <p:grpSp>
        <p:nvGrpSpPr>
          <p:cNvPr id="134283" name="Group 139"/>
          <p:cNvGrpSpPr>
            <a:grpSpLocks/>
          </p:cNvGrpSpPr>
          <p:nvPr/>
        </p:nvGrpSpPr>
        <p:grpSpPr bwMode="auto">
          <a:xfrm>
            <a:off x="5181600" y="4191000"/>
            <a:ext cx="2514600" cy="457200"/>
            <a:chOff x="3216" y="2592"/>
            <a:chExt cx="1584" cy="288"/>
          </a:xfrm>
        </p:grpSpPr>
        <p:grpSp>
          <p:nvGrpSpPr>
            <p:cNvPr id="21518" name="Group 135"/>
            <p:cNvGrpSpPr>
              <a:grpSpLocks/>
            </p:cNvGrpSpPr>
            <p:nvPr/>
          </p:nvGrpSpPr>
          <p:grpSpPr bwMode="auto">
            <a:xfrm>
              <a:off x="3216" y="2592"/>
              <a:ext cx="816" cy="260"/>
              <a:chOff x="1776" y="2112"/>
              <a:chExt cx="816" cy="260"/>
            </a:xfrm>
          </p:grpSpPr>
          <p:sp>
            <p:nvSpPr>
              <p:cNvPr id="21522" name="Text Box 128"/>
              <p:cNvSpPr txBox="1">
                <a:spLocks noChangeArrowheads="1"/>
              </p:cNvSpPr>
              <p:nvPr/>
            </p:nvSpPr>
            <p:spPr bwMode="auto">
              <a:xfrm>
                <a:off x="1968" y="2160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600">
                    <a:solidFill>
                      <a:schemeClr val="bg1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21523" name="Line 129"/>
              <p:cNvSpPr>
                <a:spLocks noChangeShapeType="1"/>
              </p:cNvSpPr>
              <p:nvPr/>
            </p:nvSpPr>
            <p:spPr bwMode="auto">
              <a:xfrm flipV="1">
                <a:off x="2005" y="2177"/>
                <a:ext cx="86" cy="3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4" name="Text Box 130"/>
              <p:cNvSpPr txBox="1">
                <a:spLocks noChangeArrowheads="1"/>
              </p:cNvSpPr>
              <p:nvPr/>
            </p:nvSpPr>
            <p:spPr bwMode="auto">
              <a:xfrm>
                <a:off x="1776" y="2112"/>
                <a:ext cx="8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000" i="1">
                    <a:solidFill>
                      <a:schemeClr val="bg1"/>
                    </a:solidFill>
                    <a:latin typeface="Symbol" pitchFamily="18" charset="2"/>
                  </a:rPr>
                  <a:t>s</a:t>
                </a:r>
                <a:r>
                  <a:rPr lang="fr-FR" sz="2000" i="1">
                    <a:solidFill>
                      <a:schemeClr val="bg1"/>
                    </a:solidFill>
                    <a:latin typeface="Arial" charset="0"/>
                  </a:rPr>
                  <a:t>      </a:t>
                </a:r>
                <a:r>
                  <a:rPr lang="fr-FR" sz="1600" i="1">
                    <a:solidFill>
                      <a:schemeClr val="bg1"/>
                    </a:solidFill>
                    <a:latin typeface="Arial" charset="0"/>
                  </a:rPr>
                  <a:t>= 0,3</a:t>
                </a:r>
                <a:endParaRPr lang="fr-FR" sz="1600" i="1" baseline="3000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21519" name="Line 132"/>
            <p:cNvSpPr>
              <a:spLocks noChangeShapeType="1"/>
            </p:cNvSpPr>
            <p:nvPr/>
          </p:nvSpPr>
          <p:spPr bwMode="auto">
            <a:xfrm>
              <a:off x="3600" y="2880"/>
              <a:ext cx="48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20" name="Line 133"/>
            <p:cNvSpPr>
              <a:spLocks noChangeShapeType="1"/>
            </p:cNvSpPr>
            <p:nvPr/>
          </p:nvSpPr>
          <p:spPr bwMode="auto">
            <a:xfrm flipH="1">
              <a:off x="4368" y="2880"/>
              <a:ext cx="43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21" name="Line 134"/>
            <p:cNvSpPr>
              <a:spLocks noChangeShapeType="1"/>
            </p:cNvSpPr>
            <p:nvPr/>
          </p:nvSpPr>
          <p:spPr bwMode="auto">
            <a:xfrm>
              <a:off x="4080" y="2880"/>
              <a:ext cx="28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4282" name="Group 138"/>
          <p:cNvGrpSpPr>
            <a:grpSpLocks/>
          </p:cNvGrpSpPr>
          <p:nvPr/>
        </p:nvGrpSpPr>
        <p:grpSpPr bwMode="auto">
          <a:xfrm>
            <a:off x="6705600" y="2971800"/>
            <a:ext cx="846138" cy="2819400"/>
            <a:chOff x="4176" y="1824"/>
            <a:chExt cx="533" cy="1776"/>
          </a:xfrm>
        </p:grpSpPr>
        <p:sp>
          <p:nvSpPr>
            <p:cNvPr id="21516" name="Line 136"/>
            <p:cNvSpPr>
              <a:spLocks noChangeShapeType="1"/>
            </p:cNvSpPr>
            <p:nvPr/>
          </p:nvSpPr>
          <p:spPr bwMode="auto">
            <a:xfrm>
              <a:off x="4233" y="1824"/>
              <a:ext cx="0" cy="17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17" name="Text Box 137"/>
            <p:cNvSpPr txBox="1">
              <a:spLocks noChangeArrowheads="1"/>
            </p:cNvSpPr>
            <p:nvPr/>
          </p:nvSpPr>
          <p:spPr bwMode="auto">
            <a:xfrm>
              <a:off x="4176" y="3120"/>
              <a:ext cx="5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 p</a:t>
              </a:r>
              <a:r>
                <a:rPr lang="fr-FR" sz="1800" baseline="-25000">
                  <a:solidFill>
                    <a:schemeClr val="bg1"/>
                  </a:solidFill>
                  <a:latin typeface="Arial" charset="0"/>
                </a:rPr>
                <a:t>0</a:t>
              </a:r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 = 3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4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7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2895600" y="457200"/>
            <a:ext cx="5176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DESCRIPTION PHYSIQUE</a:t>
            </a: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22575" name="Oval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576" name="Oval 6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577" name="Oval 7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2533" name="Group 8"/>
          <p:cNvGrpSpPr>
            <a:grpSpLocks/>
          </p:cNvGrpSpPr>
          <p:nvPr/>
        </p:nvGrpSpPr>
        <p:grpSpPr bwMode="auto">
          <a:xfrm>
            <a:off x="0" y="1828800"/>
            <a:ext cx="2514600" cy="3962400"/>
            <a:chOff x="0" y="1152"/>
            <a:chExt cx="1584" cy="2496"/>
          </a:xfrm>
        </p:grpSpPr>
        <p:sp>
          <p:nvSpPr>
            <p:cNvPr id="22563" name="Rectangle 9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PLANE</a:t>
              </a:r>
            </a:p>
          </p:txBody>
        </p:sp>
        <p:sp>
          <p:nvSpPr>
            <p:cNvPr id="22564" name="Rectangle 1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</a:t>
              </a:r>
            </a:p>
          </p:txBody>
        </p:sp>
        <p:sp>
          <p:nvSpPr>
            <p:cNvPr id="22565" name="Rectangle 1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68"/>
              <a:ext cx="9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VITESSE DE GROUPE</a:t>
              </a:r>
            </a:p>
          </p:txBody>
        </p:sp>
        <p:sp>
          <p:nvSpPr>
            <p:cNvPr id="22566" name="Rectangle 12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 D’ONDE</a:t>
              </a:r>
            </a:p>
          </p:txBody>
        </p:sp>
        <p:sp>
          <p:nvSpPr>
            <p:cNvPr id="22567" name="Text Box 13"/>
            <p:cNvSpPr txBox="1">
              <a:spLocks noChangeArrowheads="1"/>
            </p:cNvSpPr>
            <p:nvPr/>
          </p:nvSpPr>
          <p:spPr bwMode="auto">
            <a:xfrm>
              <a:off x="0" y="139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onde</a:t>
              </a:r>
            </a:p>
          </p:txBody>
        </p:sp>
        <p:sp>
          <p:nvSpPr>
            <p:cNvPr id="22568" name="Text Box 14"/>
            <p:cNvSpPr txBox="1">
              <a:spLocks noChangeArrowheads="1"/>
            </p:cNvSpPr>
            <p:nvPr/>
          </p:nvSpPr>
          <p:spPr bwMode="auto">
            <a:xfrm>
              <a:off x="0" y="235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particule</a:t>
              </a:r>
            </a:p>
          </p:txBody>
        </p:sp>
        <p:sp>
          <p:nvSpPr>
            <p:cNvPr id="22569" name="Rectangle 15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DE DE BROGLIE</a:t>
              </a:r>
            </a:p>
          </p:txBody>
        </p:sp>
        <p:sp>
          <p:nvSpPr>
            <p:cNvPr id="22570" name="Rectangle 16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PRINCIPE DE SUPERPOSITION</a:t>
              </a:r>
            </a:p>
          </p:txBody>
        </p:sp>
        <p:sp>
          <p:nvSpPr>
            <p:cNvPr id="22571" name="Rectangle 17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12"/>
              <a:ext cx="11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RELATION D’INCERTITUDE</a:t>
              </a:r>
            </a:p>
          </p:txBody>
        </p:sp>
        <p:sp>
          <p:nvSpPr>
            <p:cNvPr id="22572" name="Rectangle 18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152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CONGRES SOLVAY (1927)</a:t>
              </a:r>
            </a:p>
          </p:txBody>
        </p:sp>
        <p:sp>
          <p:nvSpPr>
            <p:cNvPr id="22573" name="Text Box 19"/>
            <p:cNvSpPr txBox="1">
              <a:spLocks noChangeArrowheads="1"/>
            </p:cNvSpPr>
            <p:nvPr/>
          </p:nvSpPr>
          <p:spPr bwMode="auto">
            <a:xfrm>
              <a:off x="0" y="3216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22574" name="Rectangle 20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50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 GAUSSIEN</a:t>
              </a:r>
            </a:p>
          </p:txBody>
        </p:sp>
      </p:grpSp>
      <p:sp>
        <p:nvSpPr>
          <p:cNvPr id="22534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548313"/>
            <a:ext cx="19812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PAQUET D’ONDE GAUSSIEN</a:t>
            </a:r>
            <a:endParaRPr lang="fr-FR" smtClean="0">
              <a:solidFill>
                <a:schemeClr val="tx1"/>
              </a:solidFill>
            </a:endParaRPr>
          </a:p>
        </p:txBody>
      </p:sp>
      <p:grpSp>
        <p:nvGrpSpPr>
          <p:cNvPr id="138304" name="Group 64"/>
          <p:cNvGrpSpPr>
            <a:grpSpLocks/>
          </p:cNvGrpSpPr>
          <p:nvPr/>
        </p:nvGrpSpPr>
        <p:grpSpPr bwMode="auto">
          <a:xfrm>
            <a:off x="4497388" y="2698750"/>
            <a:ext cx="4322762" cy="3240088"/>
            <a:chOff x="2352" y="1680"/>
            <a:chExt cx="2723" cy="2041"/>
          </a:xfrm>
        </p:grpSpPr>
        <p:pic>
          <p:nvPicPr>
            <p:cNvPr id="22554" name="Picture 55" descr="gauss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1680"/>
              <a:ext cx="2723" cy="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55" name="Group 56"/>
            <p:cNvGrpSpPr>
              <a:grpSpLocks/>
            </p:cNvGrpSpPr>
            <p:nvPr/>
          </p:nvGrpSpPr>
          <p:grpSpPr bwMode="auto">
            <a:xfrm>
              <a:off x="4800" y="3216"/>
              <a:ext cx="187" cy="212"/>
              <a:chOff x="1824" y="2064"/>
              <a:chExt cx="187" cy="212"/>
            </a:xfrm>
          </p:grpSpPr>
          <p:sp>
            <p:nvSpPr>
              <p:cNvPr id="22561" name="Text Box 28"/>
              <p:cNvSpPr txBox="1">
                <a:spLocks noChangeArrowheads="1"/>
              </p:cNvSpPr>
              <p:nvPr/>
            </p:nvSpPr>
            <p:spPr bwMode="auto">
              <a:xfrm>
                <a:off x="1824" y="2064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600">
                    <a:solidFill>
                      <a:schemeClr val="bg1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22562" name="Line 29"/>
              <p:cNvSpPr>
                <a:spLocks noChangeShapeType="1"/>
              </p:cNvSpPr>
              <p:nvPr/>
            </p:nvSpPr>
            <p:spPr bwMode="auto">
              <a:xfrm flipV="1">
                <a:off x="1861" y="2081"/>
                <a:ext cx="86" cy="3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2556" name="Text Box 57"/>
            <p:cNvSpPr txBox="1">
              <a:spLocks noChangeArrowheads="1"/>
            </p:cNvSpPr>
            <p:nvPr/>
          </p:nvSpPr>
          <p:spPr bwMode="auto">
            <a:xfrm>
              <a:off x="4656" y="3216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x/</a:t>
              </a:r>
            </a:p>
          </p:txBody>
        </p:sp>
        <p:grpSp>
          <p:nvGrpSpPr>
            <p:cNvPr id="22557" name="Group 58"/>
            <p:cNvGrpSpPr>
              <a:grpSpLocks/>
            </p:cNvGrpSpPr>
            <p:nvPr/>
          </p:nvGrpSpPr>
          <p:grpSpPr bwMode="auto">
            <a:xfrm>
              <a:off x="2688" y="1776"/>
              <a:ext cx="187" cy="212"/>
              <a:chOff x="1824" y="2064"/>
              <a:chExt cx="187" cy="212"/>
            </a:xfrm>
          </p:grpSpPr>
          <p:sp>
            <p:nvSpPr>
              <p:cNvPr id="22559" name="Text Box 59"/>
              <p:cNvSpPr txBox="1">
                <a:spLocks noChangeArrowheads="1"/>
              </p:cNvSpPr>
              <p:nvPr/>
            </p:nvSpPr>
            <p:spPr bwMode="auto">
              <a:xfrm>
                <a:off x="1824" y="2064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600">
                    <a:solidFill>
                      <a:schemeClr val="bg1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22560" name="Line 60"/>
              <p:cNvSpPr>
                <a:spLocks noChangeShapeType="1"/>
              </p:cNvSpPr>
              <p:nvPr/>
            </p:nvSpPr>
            <p:spPr bwMode="auto">
              <a:xfrm flipV="1">
                <a:off x="1861" y="2081"/>
                <a:ext cx="86" cy="3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2558" name="Text Box 61"/>
            <p:cNvSpPr txBox="1">
              <a:spLocks noChangeArrowheads="1"/>
            </p:cNvSpPr>
            <p:nvPr/>
          </p:nvSpPr>
          <p:spPr bwMode="auto">
            <a:xfrm>
              <a:off x="2784" y="1680"/>
              <a:ext cx="4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>
                  <a:solidFill>
                    <a:schemeClr val="bg1"/>
                  </a:solidFill>
                  <a:latin typeface="Symbol" pitchFamily="18" charset="2"/>
                </a:rPr>
                <a:t>|</a:t>
              </a:r>
              <a:r>
                <a:rPr lang="fr-FR" i="1">
                  <a:solidFill>
                    <a:schemeClr val="bg1"/>
                  </a:solidFill>
                  <a:latin typeface="Symbol" pitchFamily="18" charset="2"/>
                </a:rPr>
                <a:t>y </a:t>
              </a:r>
              <a:r>
                <a:rPr lang="fr-FR">
                  <a:solidFill>
                    <a:schemeClr val="bg1"/>
                  </a:solidFill>
                  <a:latin typeface="Symbol" pitchFamily="18" charset="2"/>
                </a:rPr>
                <a:t>|</a:t>
              </a:r>
              <a:r>
                <a:rPr lang="fr-FR" baseline="30000">
                  <a:solidFill>
                    <a:schemeClr val="bg1"/>
                  </a:solidFill>
                  <a:latin typeface="Symbol" pitchFamily="18" charset="2"/>
                </a:rPr>
                <a:t>2</a:t>
              </a:r>
              <a:endParaRPr lang="fr-FR" baseline="300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38281" name="Text Box 41"/>
          <p:cNvSpPr txBox="1">
            <a:spLocks noChangeArrowheads="1"/>
          </p:cNvSpPr>
          <p:nvPr/>
        </p:nvSpPr>
        <p:spPr bwMode="auto">
          <a:xfrm>
            <a:off x="2667000" y="2057400"/>
            <a:ext cx="3162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1800">
                <a:solidFill>
                  <a:srgbClr val="FFFFFF"/>
                </a:solidFill>
                <a:latin typeface="Arial" charset="0"/>
              </a:rPr>
              <a:t>distribution en position à t=0 :</a:t>
            </a:r>
          </a:p>
        </p:txBody>
      </p:sp>
      <p:grpSp>
        <p:nvGrpSpPr>
          <p:cNvPr id="138305" name="Group 65"/>
          <p:cNvGrpSpPr>
            <a:grpSpLocks/>
          </p:cNvGrpSpPr>
          <p:nvPr/>
        </p:nvGrpSpPr>
        <p:grpSpPr bwMode="auto">
          <a:xfrm>
            <a:off x="5105400" y="4114800"/>
            <a:ext cx="2743200" cy="533400"/>
            <a:chOff x="2736" y="2544"/>
            <a:chExt cx="1728" cy="336"/>
          </a:xfrm>
        </p:grpSpPr>
        <p:sp>
          <p:nvSpPr>
            <p:cNvPr id="22548" name="Text Box 44"/>
            <p:cNvSpPr txBox="1">
              <a:spLocks noChangeArrowheads="1"/>
            </p:cNvSpPr>
            <p:nvPr/>
          </p:nvSpPr>
          <p:spPr bwMode="auto">
            <a:xfrm>
              <a:off x="3936" y="2592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600">
                  <a:solidFill>
                    <a:schemeClr val="bg1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22549" name="Line 45"/>
            <p:cNvSpPr>
              <a:spLocks noChangeShapeType="1"/>
            </p:cNvSpPr>
            <p:nvPr/>
          </p:nvSpPr>
          <p:spPr bwMode="auto">
            <a:xfrm flipV="1">
              <a:off x="3973" y="2609"/>
              <a:ext cx="86" cy="3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50" name="Text Box 46"/>
            <p:cNvSpPr txBox="1">
              <a:spLocks noChangeArrowheads="1"/>
            </p:cNvSpPr>
            <p:nvPr/>
          </p:nvSpPr>
          <p:spPr bwMode="auto">
            <a:xfrm>
              <a:off x="3648" y="2544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 i="1">
                  <a:solidFill>
                    <a:schemeClr val="bg1"/>
                  </a:solidFill>
                  <a:latin typeface="Symbol" pitchFamily="18" charset="2"/>
                </a:rPr>
                <a:t>1/s </a:t>
              </a:r>
              <a:r>
                <a:rPr lang="fr-FR" sz="2000" i="1">
                  <a:solidFill>
                    <a:schemeClr val="bg1"/>
                  </a:solidFill>
                  <a:latin typeface="Arial" charset="0"/>
                </a:rPr>
                <a:t>   </a:t>
              </a:r>
              <a:r>
                <a:rPr lang="fr-FR" sz="1600" i="1">
                  <a:solidFill>
                    <a:schemeClr val="bg1"/>
                  </a:solidFill>
                  <a:latin typeface="Arial" charset="0"/>
                </a:rPr>
                <a:t>= 3,3</a:t>
              </a:r>
              <a:endParaRPr lang="fr-FR" sz="1600" i="1" baseline="300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2551" name="Line 47"/>
            <p:cNvSpPr>
              <a:spLocks noChangeShapeType="1"/>
            </p:cNvSpPr>
            <p:nvPr/>
          </p:nvSpPr>
          <p:spPr bwMode="auto">
            <a:xfrm>
              <a:off x="2736" y="2880"/>
              <a:ext cx="48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52" name="Line 48"/>
            <p:cNvSpPr>
              <a:spLocks noChangeShapeType="1"/>
            </p:cNvSpPr>
            <p:nvPr/>
          </p:nvSpPr>
          <p:spPr bwMode="auto">
            <a:xfrm flipH="1">
              <a:off x="3648" y="2880"/>
              <a:ext cx="43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53" name="Line 49"/>
            <p:cNvSpPr>
              <a:spLocks noChangeShapeType="1"/>
            </p:cNvSpPr>
            <p:nvPr/>
          </p:nvSpPr>
          <p:spPr bwMode="auto">
            <a:xfrm>
              <a:off x="3216" y="2880"/>
              <a:ext cx="43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8290" name="Group 50"/>
          <p:cNvGrpSpPr>
            <a:grpSpLocks/>
          </p:cNvGrpSpPr>
          <p:nvPr/>
        </p:nvGrpSpPr>
        <p:grpSpPr bwMode="auto">
          <a:xfrm>
            <a:off x="6073775" y="2957513"/>
            <a:ext cx="833438" cy="2819400"/>
            <a:chOff x="4176" y="1824"/>
            <a:chExt cx="525" cy="1776"/>
          </a:xfrm>
        </p:grpSpPr>
        <p:sp>
          <p:nvSpPr>
            <p:cNvPr id="22546" name="Line 51"/>
            <p:cNvSpPr>
              <a:spLocks noChangeShapeType="1"/>
            </p:cNvSpPr>
            <p:nvPr/>
          </p:nvSpPr>
          <p:spPr bwMode="auto">
            <a:xfrm>
              <a:off x="4233" y="1824"/>
              <a:ext cx="0" cy="17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47" name="Text Box 52"/>
            <p:cNvSpPr txBox="1">
              <a:spLocks noChangeArrowheads="1"/>
            </p:cNvSpPr>
            <p:nvPr/>
          </p:nvSpPr>
          <p:spPr bwMode="auto">
            <a:xfrm>
              <a:off x="4176" y="3120"/>
              <a:ext cx="5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 x</a:t>
              </a:r>
              <a:r>
                <a:rPr lang="fr-FR" sz="1800" baseline="-25000">
                  <a:solidFill>
                    <a:schemeClr val="bg1"/>
                  </a:solidFill>
                  <a:latin typeface="Arial" charset="0"/>
                </a:rPr>
                <a:t>0</a:t>
              </a:r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 = 0</a:t>
              </a:r>
            </a:p>
          </p:txBody>
        </p:sp>
      </p:grpSp>
      <p:grpSp>
        <p:nvGrpSpPr>
          <p:cNvPr id="138302" name="Group 62"/>
          <p:cNvGrpSpPr>
            <a:grpSpLocks/>
          </p:cNvGrpSpPr>
          <p:nvPr/>
        </p:nvGrpSpPr>
        <p:grpSpPr bwMode="auto">
          <a:xfrm>
            <a:off x="5715000" y="1752600"/>
            <a:ext cx="2560638" cy="777875"/>
            <a:chOff x="3600" y="1104"/>
            <a:chExt cx="1613" cy="490"/>
          </a:xfrm>
        </p:grpSpPr>
        <p:sp>
          <p:nvSpPr>
            <p:cNvPr id="22540" name="Text Box 23"/>
            <p:cNvSpPr txBox="1">
              <a:spLocks noChangeArrowheads="1"/>
            </p:cNvSpPr>
            <p:nvPr/>
          </p:nvSpPr>
          <p:spPr bwMode="auto">
            <a:xfrm>
              <a:off x="3600" y="1200"/>
              <a:ext cx="67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800">
                  <a:solidFill>
                    <a:srgbClr val="FFFFFF"/>
                  </a:solidFill>
                  <a:latin typeface="Symbol" pitchFamily="18" charset="2"/>
                </a:rPr>
                <a:t>|</a:t>
              </a:r>
              <a:r>
                <a:rPr lang="fr-FR" sz="2800" i="1">
                  <a:solidFill>
                    <a:srgbClr val="FFFFFF"/>
                  </a:solidFill>
                  <a:latin typeface="Symbol" pitchFamily="18" charset="2"/>
                </a:rPr>
                <a:t>y </a:t>
              </a:r>
              <a:r>
                <a:rPr lang="fr-FR" sz="2800">
                  <a:solidFill>
                    <a:srgbClr val="FFFFFF"/>
                  </a:solidFill>
                  <a:latin typeface="Symbol" pitchFamily="18" charset="2"/>
                </a:rPr>
                <a:t>|</a:t>
              </a:r>
              <a:r>
                <a:rPr lang="fr-FR" sz="2800" baseline="30000">
                  <a:solidFill>
                    <a:srgbClr val="FFFFFF"/>
                  </a:solidFill>
                  <a:latin typeface="Symbol" pitchFamily="18" charset="2"/>
                </a:rPr>
                <a:t>2</a:t>
              </a:r>
              <a:r>
                <a:rPr lang="fr-FR" sz="2800">
                  <a:solidFill>
                    <a:srgbClr val="FFFFFF"/>
                  </a:solidFill>
                  <a:latin typeface="Symbol" pitchFamily="18" charset="2"/>
                </a:rPr>
                <a:t> </a:t>
              </a:r>
              <a:r>
                <a:rPr lang="fr-FR" sz="2800">
                  <a:solidFill>
                    <a:srgbClr val="FFFFFF"/>
                  </a:solidFill>
                  <a:latin typeface="Arial" charset="0"/>
                </a:rPr>
                <a:t>=</a:t>
              </a:r>
              <a:endParaRPr lang="fr-FR" sz="2800" baseline="30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541" name="Text Box 24"/>
            <p:cNvSpPr txBox="1">
              <a:spLocks noChangeArrowheads="1"/>
            </p:cNvSpPr>
            <p:nvPr/>
          </p:nvSpPr>
          <p:spPr bwMode="auto">
            <a:xfrm>
              <a:off x="4560" y="1200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e</a:t>
              </a:r>
              <a:endParaRPr lang="fr-FR" sz="2800" i="1" baseline="30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542" name="Line 25"/>
            <p:cNvSpPr>
              <a:spLocks noChangeShapeType="1"/>
            </p:cNvSpPr>
            <p:nvPr/>
          </p:nvSpPr>
          <p:spPr bwMode="auto">
            <a:xfrm>
              <a:off x="4224" y="1392"/>
              <a:ext cx="33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43" name="Text Box 26"/>
            <p:cNvSpPr txBox="1">
              <a:spLocks noChangeArrowheads="1"/>
            </p:cNvSpPr>
            <p:nvPr/>
          </p:nvSpPr>
          <p:spPr bwMode="auto">
            <a:xfrm>
              <a:off x="4224" y="1104"/>
              <a:ext cx="2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s</a:t>
              </a:r>
            </a:p>
          </p:txBody>
        </p:sp>
        <p:sp>
          <p:nvSpPr>
            <p:cNvPr id="22544" name="Text Box 31"/>
            <p:cNvSpPr txBox="1">
              <a:spLocks noChangeArrowheads="1"/>
            </p:cNvSpPr>
            <p:nvPr/>
          </p:nvSpPr>
          <p:spPr bwMode="auto">
            <a:xfrm>
              <a:off x="4224" y="1344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 i="1">
                  <a:solidFill>
                    <a:srgbClr val="FFFFFF"/>
                  </a:solidFill>
                  <a:latin typeface="Symbol" pitchFamily="18" charset="2"/>
                </a:rPr>
                <a:t>p</a:t>
              </a:r>
              <a:r>
                <a:rPr lang="fr-FR" sz="2000" i="1" baseline="30000">
                  <a:solidFill>
                    <a:srgbClr val="FFFFFF"/>
                  </a:solidFill>
                  <a:latin typeface="Arial" charset="0"/>
                </a:rPr>
                <a:t>1/2</a:t>
              </a:r>
            </a:p>
          </p:txBody>
        </p:sp>
        <p:sp>
          <p:nvSpPr>
            <p:cNvPr id="22545" name="Rectangle 53"/>
            <p:cNvSpPr>
              <a:spLocks noChangeArrowheads="1"/>
            </p:cNvSpPr>
            <p:nvPr/>
          </p:nvSpPr>
          <p:spPr bwMode="auto">
            <a:xfrm>
              <a:off x="4752" y="1152"/>
              <a:ext cx="4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000" i="1">
                  <a:solidFill>
                    <a:srgbClr val="FFFFFF"/>
                  </a:solidFill>
                  <a:latin typeface="Arial" charset="0"/>
                </a:rPr>
                <a:t>-x</a:t>
              </a:r>
              <a:r>
                <a:rPr lang="fr-FR" sz="2000" i="1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2000" i="1">
                  <a:solidFill>
                    <a:srgbClr val="FFFFFF"/>
                  </a:solidFill>
                  <a:latin typeface="Symbol" pitchFamily="18" charset="2"/>
                </a:rPr>
                <a:t>s</a:t>
              </a:r>
              <a:r>
                <a:rPr lang="fr-FR" sz="2000" i="1" baseline="30000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8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8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895600" y="457200"/>
            <a:ext cx="5176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DESCRIPTION PHYSIQUE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23617" name="Oval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618" name="Oval 6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619" name="Oval 7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>
            <a:off x="0" y="1828800"/>
            <a:ext cx="2514600" cy="3962400"/>
            <a:chOff x="0" y="1152"/>
            <a:chExt cx="1584" cy="2496"/>
          </a:xfrm>
        </p:grpSpPr>
        <p:sp>
          <p:nvSpPr>
            <p:cNvPr id="23605" name="Rectangle 9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PLANE</a:t>
              </a:r>
            </a:p>
          </p:txBody>
        </p:sp>
        <p:sp>
          <p:nvSpPr>
            <p:cNvPr id="23606" name="Rectangle 1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</a:t>
              </a:r>
            </a:p>
          </p:txBody>
        </p:sp>
        <p:sp>
          <p:nvSpPr>
            <p:cNvPr id="23607" name="Rectangle 1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68"/>
              <a:ext cx="9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VITESSE DE GROUPE</a:t>
              </a:r>
            </a:p>
          </p:txBody>
        </p:sp>
        <p:sp>
          <p:nvSpPr>
            <p:cNvPr id="23608" name="Rectangle 12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 D’ONDE</a:t>
              </a:r>
            </a:p>
          </p:txBody>
        </p:sp>
        <p:sp>
          <p:nvSpPr>
            <p:cNvPr id="23609" name="Text Box 13"/>
            <p:cNvSpPr txBox="1">
              <a:spLocks noChangeArrowheads="1"/>
            </p:cNvSpPr>
            <p:nvPr/>
          </p:nvSpPr>
          <p:spPr bwMode="auto">
            <a:xfrm>
              <a:off x="0" y="139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onde</a:t>
              </a:r>
            </a:p>
          </p:txBody>
        </p:sp>
        <p:sp>
          <p:nvSpPr>
            <p:cNvPr id="23610" name="Text Box 14"/>
            <p:cNvSpPr txBox="1">
              <a:spLocks noChangeArrowheads="1"/>
            </p:cNvSpPr>
            <p:nvPr/>
          </p:nvSpPr>
          <p:spPr bwMode="auto">
            <a:xfrm>
              <a:off x="0" y="235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particule</a:t>
              </a:r>
            </a:p>
          </p:txBody>
        </p:sp>
        <p:sp>
          <p:nvSpPr>
            <p:cNvPr id="23611" name="Rectangle 15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DE DE BROGLIE</a:t>
              </a:r>
            </a:p>
          </p:txBody>
        </p:sp>
        <p:sp>
          <p:nvSpPr>
            <p:cNvPr id="23612" name="Rectangle 16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PRINCIPE DE SUPERPOSITION</a:t>
              </a:r>
            </a:p>
          </p:txBody>
        </p:sp>
        <p:sp>
          <p:nvSpPr>
            <p:cNvPr id="23613" name="Rectangle 17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12"/>
              <a:ext cx="11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RELATION D’INCERTITUDE</a:t>
              </a:r>
            </a:p>
          </p:txBody>
        </p:sp>
        <p:sp>
          <p:nvSpPr>
            <p:cNvPr id="23614" name="Rectangle 18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152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CONGRES SOLVAY (1927)</a:t>
              </a:r>
            </a:p>
          </p:txBody>
        </p:sp>
        <p:sp>
          <p:nvSpPr>
            <p:cNvPr id="23615" name="Text Box 19"/>
            <p:cNvSpPr txBox="1">
              <a:spLocks noChangeArrowheads="1"/>
            </p:cNvSpPr>
            <p:nvPr/>
          </p:nvSpPr>
          <p:spPr bwMode="auto">
            <a:xfrm>
              <a:off x="0" y="3216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23616" name="Rectangle 20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50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 GAUSSIEN</a:t>
              </a:r>
            </a:p>
          </p:txBody>
        </p:sp>
      </p:grpSp>
      <p:sp>
        <p:nvSpPr>
          <p:cNvPr id="23558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548313"/>
            <a:ext cx="19812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PAQUET D’ONDE GAUSSIEN</a:t>
            </a:r>
            <a:endParaRPr lang="fr-FR" smtClean="0">
              <a:solidFill>
                <a:schemeClr val="tx1"/>
              </a:solidFill>
            </a:endParaRPr>
          </a:p>
        </p:txBody>
      </p:sp>
      <p:grpSp>
        <p:nvGrpSpPr>
          <p:cNvPr id="139343" name="Group 79"/>
          <p:cNvGrpSpPr>
            <a:grpSpLocks/>
          </p:cNvGrpSpPr>
          <p:nvPr/>
        </p:nvGrpSpPr>
        <p:grpSpPr bwMode="auto">
          <a:xfrm>
            <a:off x="4497388" y="2667000"/>
            <a:ext cx="4333875" cy="3271838"/>
            <a:chOff x="2833" y="1680"/>
            <a:chExt cx="2730" cy="2061"/>
          </a:xfrm>
        </p:grpSpPr>
        <p:pic>
          <p:nvPicPr>
            <p:cNvPr id="23596" name="Picture 50" descr="gauss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" y="1700"/>
              <a:ext cx="2723" cy="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97" name="Group 24"/>
            <p:cNvGrpSpPr>
              <a:grpSpLocks/>
            </p:cNvGrpSpPr>
            <p:nvPr/>
          </p:nvGrpSpPr>
          <p:grpSpPr bwMode="auto">
            <a:xfrm>
              <a:off x="5376" y="3216"/>
              <a:ext cx="187" cy="212"/>
              <a:chOff x="1824" y="2064"/>
              <a:chExt cx="187" cy="212"/>
            </a:xfrm>
          </p:grpSpPr>
          <p:sp>
            <p:nvSpPr>
              <p:cNvPr id="23603" name="Text Box 25"/>
              <p:cNvSpPr txBox="1">
                <a:spLocks noChangeArrowheads="1"/>
              </p:cNvSpPr>
              <p:nvPr/>
            </p:nvSpPr>
            <p:spPr bwMode="auto">
              <a:xfrm>
                <a:off x="1824" y="2064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600">
                    <a:solidFill>
                      <a:schemeClr val="bg1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23604" name="Line 26"/>
              <p:cNvSpPr>
                <a:spLocks noChangeShapeType="1"/>
              </p:cNvSpPr>
              <p:nvPr/>
            </p:nvSpPr>
            <p:spPr bwMode="auto">
              <a:xfrm flipV="1">
                <a:off x="1861" y="2081"/>
                <a:ext cx="86" cy="3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3598" name="Text Box 27"/>
            <p:cNvSpPr txBox="1">
              <a:spLocks noChangeArrowheads="1"/>
            </p:cNvSpPr>
            <p:nvPr/>
          </p:nvSpPr>
          <p:spPr bwMode="auto">
            <a:xfrm>
              <a:off x="5232" y="3216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x/</a:t>
              </a:r>
            </a:p>
          </p:txBody>
        </p:sp>
        <p:grpSp>
          <p:nvGrpSpPr>
            <p:cNvPr id="23599" name="Group 28"/>
            <p:cNvGrpSpPr>
              <a:grpSpLocks/>
            </p:cNvGrpSpPr>
            <p:nvPr/>
          </p:nvGrpSpPr>
          <p:grpSpPr bwMode="auto">
            <a:xfrm>
              <a:off x="3216" y="1776"/>
              <a:ext cx="187" cy="212"/>
              <a:chOff x="1824" y="2064"/>
              <a:chExt cx="187" cy="212"/>
            </a:xfrm>
          </p:grpSpPr>
          <p:sp>
            <p:nvSpPr>
              <p:cNvPr id="23601" name="Text Box 29"/>
              <p:cNvSpPr txBox="1">
                <a:spLocks noChangeArrowheads="1"/>
              </p:cNvSpPr>
              <p:nvPr/>
            </p:nvSpPr>
            <p:spPr bwMode="auto">
              <a:xfrm>
                <a:off x="1824" y="2064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600">
                    <a:solidFill>
                      <a:schemeClr val="bg1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23602" name="Line 30"/>
              <p:cNvSpPr>
                <a:spLocks noChangeShapeType="1"/>
              </p:cNvSpPr>
              <p:nvPr/>
            </p:nvSpPr>
            <p:spPr bwMode="auto">
              <a:xfrm flipV="1">
                <a:off x="1861" y="2081"/>
                <a:ext cx="86" cy="3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3600" name="Text Box 31"/>
            <p:cNvSpPr txBox="1">
              <a:spLocks noChangeArrowheads="1"/>
            </p:cNvSpPr>
            <p:nvPr/>
          </p:nvSpPr>
          <p:spPr bwMode="auto">
            <a:xfrm>
              <a:off x="3312" y="1680"/>
              <a:ext cx="4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>
                  <a:solidFill>
                    <a:schemeClr val="bg1"/>
                  </a:solidFill>
                  <a:latin typeface="Symbol" pitchFamily="18" charset="2"/>
                </a:rPr>
                <a:t>|</a:t>
              </a:r>
              <a:r>
                <a:rPr lang="fr-FR" i="1">
                  <a:solidFill>
                    <a:schemeClr val="bg1"/>
                  </a:solidFill>
                  <a:latin typeface="Symbol" pitchFamily="18" charset="2"/>
                </a:rPr>
                <a:t>y </a:t>
              </a:r>
              <a:r>
                <a:rPr lang="fr-FR">
                  <a:solidFill>
                    <a:schemeClr val="bg1"/>
                  </a:solidFill>
                  <a:latin typeface="Symbol" pitchFamily="18" charset="2"/>
                </a:rPr>
                <a:t>|</a:t>
              </a:r>
              <a:r>
                <a:rPr lang="fr-FR" baseline="30000">
                  <a:solidFill>
                    <a:schemeClr val="bg1"/>
                  </a:solidFill>
                  <a:latin typeface="Symbol" pitchFamily="18" charset="2"/>
                </a:rPr>
                <a:t>2</a:t>
              </a:r>
              <a:endParaRPr lang="fr-FR" baseline="300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39296" name="Text Box 32"/>
          <p:cNvSpPr txBox="1">
            <a:spLocks noChangeArrowheads="1"/>
          </p:cNvSpPr>
          <p:nvPr/>
        </p:nvSpPr>
        <p:spPr bwMode="auto">
          <a:xfrm>
            <a:off x="2667000" y="2057400"/>
            <a:ext cx="3162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1800">
                <a:solidFill>
                  <a:srgbClr val="FFFFFF"/>
                </a:solidFill>
                <a:latin typeface="Arial" charset="0"/>
              </a:rPr>
              <a:t>distribution en position à t&gt;0 :</a:t>
            </a:r>
          </a:p>
        </p:txBody>
      </p:sp>
      <p:grpSp>
        <p:nvGrpSpPr>
          <p:cNvPr id="139307" name="Group 43"/>
          <p:cNvGrpSpPr>
            <a:grpSpLocks/>
          </p:cNvGrpSpPr>
          <p:nvPr/>
        </p:nvGrpSpPr>
        <p:grpSpPr bwMode="auto">
          <a:xfrm>
            <a:off x="5715000" y="1752600"/>
            <a:ext cx="2611438" cy="777875"/>
            <a:chOff x="3600" y="1104"/>
            <a:chExt cx="1645" cy="490"/>
          </a:xfrm>
        </p:grpSpPr>
        <p:sp>
          <p:nvSpPr>
            <p:cNvPr id="23590" name="Text Box 44"/>
            <p:cNvSpPr txBox="1">
              <a:spLocks noChangeArrowheads="1"/>
            </p:cNvSpPr>
            <p:nvPr/>
          </p:nvSpPr>
          <p:spPr bwMode="auto">
            <a:xfrm>
              <a:off x="3600" y="1200"/>
              <a:ext cx="67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800">
                  <a:solidFill>
                    <a:srgbClr val="FFFFFF"/>
                  </a:solidFill>
                  <a:latin typeface="Symbol" pitchFamily="18" charset="2"/>
                </a:rPr>
                <a:t>|</a:t>
              </a:r>
              <a:r>
                <a:rPr lang="fr-FR" sz="2800" i="1">
                  <a:solidFill>
                    <a:srgbClr val="FFFFFF"/>
                  </a:solidFill>
                  <a:latin typeface="Symbol" pitchFamily="18" charset="2"/>
                </a:rPr>
                <a:t>y </a:t>
              </a:r>
              <a:r>
                <a:rPr lang="fr-FR" sz="2800">
                  <a:solidFill>
                    <a:srgbClr val="FFFFFF"/>
                  </a:solidFill>
                  <a:latin typeface="Symbol" pitchFamily="18" charset="2"/>
                </a:rPr>
                <a:t>|</a:t>
              </a:r>
              <a:r>
                <a:rPr lang="fr-FR" sz="2800" baseline="30000">
                  <a:solidFill>
                    <a:srgbClr val="FFFFFF"/>
                  </a:solidFill>
                  <a:latin typeface="Symbol" pitchFamily="18" charset="2"/>
                </a:rPr>
                <a:t>2</a:t>
              </a:r>
              <a:r>
                <a:rPr lang="fr-FR" sz="2800">
                  <a:solidFill>
                    <a:srgbClr val="FFFFFF"/>
                  </a:solidFill>
                  <a:latin typeface="Symbol" pitchFamily="18" charset="2"/>
                </a:rPr>
                <a:t> </a:t>
              </a:r>
              <a:r>
                <a:rPr lang="fr-FR" sz="2800">
                  <a:solidFill>
                    <a:srgbClr val="FFFFFF"/>
                  </a:solidFill>
                  <a:latin typeface="Arial" charset="0"/>
                </a:rPr>
                <a:t>=</a:t>
              </a:r>
              <a:endParaRPr lang="fr-FR" sz="2800" baseline="30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591" name="Text Box 45"/>
            <p:cNvSpPr txBox="1">
              <a:spLocks noChangeArrowheads="1"/>
            </p:cNvSpPr>
            <p:nvPr/>
          </p:nvSpPr>
          <p:spPr bwMode="auto">
            <a:xfrm>
              <a:off x="4560" y="1200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e</a:t>
              </a:r>
              <a:endParaRPr lang="fr-FR" sz="2800" i="1" baseline="30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592" name="Line 46"/>
            <p:cNvSpPr>
              <a:spLocks noChangeShapeType="1"/>
            </p:cNvSpPr>
            <p:nvPr/>
          </p:nvSpPr>
          <p:spPr bwMode="auto">
            <a:xfrm>
              <a:off x="4224" y="1392"/>
              <a:ext cx="33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93" name="Text Box 47"/>
            <p:cNvSpPr txBox="1">
              <a:spLocks noChangeArrowheads="1"/>
            </p:cNvSpPr>
            <p:nvPr/>
          </p:nvSpPr>
          <p:spPr bwMode="auto">
            <a:xfrm>
              <a:off x="4224" y="1104"/>
              <a:ext cx="2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3594" name="Text Box 48"/>
            <p:cNvSpPr txBox="1">
              <a:spLocks noChangeArrowheads="1"/>
            </p:cNvSpPr>
            <p:nvPr/>
          </p:nvSpPr>
          <p:spPr bwMode="auto">
            <a:xfrm>
              <a:off x="4224" y="1344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 i="1">
                  <a:solidFill>
                    <a:srgbClr val="FFFFFF"/>
                  </a:solidFill>
                  <a:latin typeface="Symbol" pitchFamily="18" charset="2"/>
                </a:rPr>
                <a:t>p</a:t>
              </a:r>
              <a:r>
                <a:rPr lang="fr-FR" sz="2000" i="1" baseline="30000">
                  <a:solidFill>
                    <a:srgbClr val="FFFFFF"/>
                  </a:solidFill>
                  <a:latin typeface="Arial" charset="0"/>
                </a:rPr>
                <a:t>1/2</a:t>
              </a:r>
            </a:p>
          </p:txBody>
        </p:sp>
        <p:sp>
          <p:nvSpPr>
            <p:cNvPr id="23595" name="Rectangle 49"/>
            <p:cNvSpPr>
              <a:spLocks noChangeArrowheads="1"/>
            </p:cNvSpPr>
            <p:nvPr/>
          </p:nvSpPr>
          <p:spPr bwMode="auto">
            <a:xfrm>
              <a:off x="4752" y="1152"/>
              <a:ext cx="4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000" i="1">
                  <a:solidFill>
                    <a:srgbClr val="FFFFFF"/>
                  </a:solidFill>
                  <a:latin typeface="Arial" charset="0"/>
                </a:rPr>
                <a:t>-X</a:t>
              </a:r>
              <a:r>
                <a:rPr lang="fr-FR" sz="2000" i="1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2000" i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fr-FR" sz="2000" i="1" baseline="30000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139341" name="Group 77"/>
          <p:cNvGrpSpPr>
            <a:grpSpLocks/>
          </p:cNvGrpSpPr>
          <p:nvPr/>
        </p:nvGrpSpPr>
        <p:grpSpPr bwMode="auto">
          <a:xfrm>
            <a:off x="5334000" y="2808288"/>
            <a:ext cx="1676400" cy="2819400"/>
            <a:chOff x="3360" y="1769"/>
            <a:chExt cx="1056" cy="1776"/>
          </a:xfrm>
        </p:grpSpPr>
        <p:sp>
          <p:nvSpPr>
            <p:cNvPr id="23586" name="Line 41"/>
            <p:cNvSpPr>
              <a:spLocks noChangeShapeType="1"/>
            </p:cNvSpPr>
            <p:nvPr/>
          </p:nvSpPr>
          <p:spPr bwMode="auto">
            <a:xfrm>
              <a:off x="3888" y="1769"/>
              <a:ext cx="0" cy="17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7" name="Line 52"/>
            <p:cNvSpPr>
              <a:spLocks noChangeShapeType="1"/>
            </p:cNvSpPr>
            <p:nvPr/>
          </p:nvSpPr>
          <p:spPr bwMode="auto">
            <a:xfrm>
              <a:off x="3360" y="2832"/>
              <a:ext cx="28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8" name="Line 53"/>
            <p:cNvSpPr>
              <a:spLocks noChangeShapeType="1"/>
            </p:cNvSpPr>
            <p:nvPr/>
          </p:nvSpPr>
          <p:spPr bwMode="auto">
            <a:xfrm flipH="1">
              <a:off x="4128" y="2832"/>
              <a:ext cx="28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9" name="Line 54"/>
            <p:cNvSpPr>
              <a:spLocks noChangeShapeType="1"/>
            </p:cNvSpPr>
            <p:nvPr/>
          </p:nvSpPr>
          <p:spPr bwMode="auto">
            <a:xfrm>
              <a:off x="3648" y="2832"/>
              <a:ext cx="48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9342" name="Group 78"/>
          <p:cNvGrpSpPr>
            <a:grpSpLocks/>
          </p:cNvGrpSpPr>
          <p:nvPr/>
        </p:nvGrpSpPr>
        <p:grpSpPr bwMode="auto">
          <a:xfrm>
            <a:off x="6324600" y="3505200"/>
            <a:ext cx="1905000" cy="2133600"/>
            <a:chOff x="3984" y="2208"/>
            <a:chExt cx="1200" cy="1344"/>
          </a:xfrm>
        </p:grpSpPr>
        <p:sp>
          <p:nvSpPr>
            <p:cNvPr id="23582" name="Line 51"/>
            <p:cNvSpPr>
              <a:spLocks noChangeShapeType="1"/>
            </p:cNvSpPr>
            <p:nvPr/>
          </p:nvSpPr>
          <p:spPr bwMode="auto">
            <a:xfrm>
              <a:off x="4588" y="2208"/>
              <a:ext cx="0" cy="13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3" name="Line 55"/>
            <p:cNvSpPr>
              <a:spLocks noChangeShapeType="1"/>
            </p:cNvSpPr>
            <p:nvPr/>
          </p:nvSpPr>
          <p:spPr bwMode="auto">
            <a:xfrm>
              <a:off x="3984" y="3024"/>
              <a:ext cx="28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4" name="Line 56"/>
            <p:cNvSpPr>
              <a:spLocks noChangeShapeType="1"/>
            </p:cNvSpPr>
            <p:nvPr/>
          </p:nvSpPr>
          <p:spPr bwMode="auto">
            <a:xfrm flipH="1">
              <a:off x="4896" y="3024"/>
              <a:ext cx="28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5" name="Line 57"/>
            <p:cNvSpPr>
              <a:spLocks noChangeShapeType="1"/>
            </p:cNvSpPr>
            <p:nvPr/>
          </p:nvSpPr>
          <p:spPr bwMode="auto">
            <a:xfrm>
              <a:off x="4272" y="3024"/>
              <a:ext cx="62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9335" name="Group 71"/>
          <p:cNvGrpSpPr>
            <a:grpSpLocks/>
          </p:cNvGrpSpPr>
          <p:nvPr/>
        </p:nvGrpSpPr>
        <p:grpSpPr bwMode="auto">
          <a:xfrm>
            <a:off x="2590800" y="2971800"/>
            <a:ext cx="1909763" cy="958850"/>
            <a:chOff x="1670" y="2142"/>
            <a:chExt cx="1203" cy="604"/>
          </a:xfrm>
        </p:grpSpPr>
        <p:sp>
          <p:nvSpPr>
            <p:cNvPr id="23570" name="Text Box 58"/>
            <p:cNvSpPr txBox="1">
              <a:spLocks noChangeArrowheads="1"/>
            </p:cNvSpPr>
            <p:nvPr/>
          </p:nvSpPr>
          <p:spPr bwMode="auto">
            <a:xfrm>
              <a:off x="1670" y="2261"/>
              <a:ext cx="3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fr-FR" sz="2000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=</a:t>
              </a:r>
            </a:p>
          </p:txBody>
        </p:sp>
        <p:sp>
          <p:nvSpPr>
            <p:cNvPr id="23571" name="Line 59"/>
            <p:cNvSpPr>
              <a:spLocks noChangeShapeType="1"/>
            </p:cNvSpPr>
            <p:nvPr/>
          </p:nvSpPr>
          <p:spPr bwMode="auto">
            <a:xfrm>
              <a:off x="1996" y="2381"/>
              <a:ext cx="81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2" name="Text Box 60"/>
            <p:cNvSpPr txBox="1">
              <a:spLocks noChangeArrowheads="1"/>
            </p:cNvSpPr>
            <p:nvPr/>
          </p:nvSpPr>
          <p:spPr bwMode="auto">
            <a:xfrm>
              <a:off x="2256" y="214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3573" name="Text Box 61"/>
            <p:cNvSpPr txBox="1">
              <a:spLocks noChangeArrowheads="1"/>
            </p:cNvSpPr>
            <p:nvPr/>
          </p:nvSpPr>
          <p:spPr bwMode="auto">
            <a:xfrm>
              <a:off x="2016" y="235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3574" name="Line 62"/>
            <p:cNvSpPr>
              <a:spLocks noChangeShapeType="1"/>
            </p:cNvSpPr>
            <p:nvPr/>
          </p:nvSpPr>
          <p:spPr bwMode="auto">
            <a:xfrm>
              <a:off x="2016" y="2544"/>
              <a:ext cx="19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5" name="Rectangle 63"/>
            <p:cNvSpPr>
              <a:spLocks noChangeArrowheads="1"/>
            </p:cNvSpPr>
            <p:nvPr/>
          </p:nvSpPr>
          <p:spPr bwMode="auto">
            <a:xfrm>
              <a:off x="1968" y="2496"/>
              <a:ext cx="2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000">
                  <a:solidFill>
                    <a:srgbClr val="FFFFFF"/>
                  </a:solidFill>
                  <a:latin typeface="Symbol" pitchFamily="18" charset="2"/>
                </a:rPr>
                <a:t>s</a:t>
              </a:r>
              <a:r>
                <a:rPr lang="fr-FR" sz="2000" baseline="30000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3576" name="Text Box 64"/>
            <p:cNvSpPr txBox="1">
              <a:spLocks noChangeArrowheads="1"/>
            </p:cNvSpPr>
            <p:nvPr/>
          </p:nvSpPr>
          <p:spPr bwMode="auto">
            <a:xfrm>
              <a:off x="2187" y="2432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23577" name="Rectangle 65"/>
            <p:cNvSpPr>
              <a:spLocks noChangeArrowheads="1"/>
            </p:cNvSpPr>
            <p:nvPr/>
          </p:nvSpPr>
          <p:spPr bwMode="auto">
            <a:xfrm>
              <a:off x="2311" y="2359"/>
              <a:ext cx="5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000">
                  <a:solidFill>
                    <a:srgbClr val="FFFFFF"/>
                  </a:solidFill>
                  <a:latin typeface="Symbol" pitchFamily="18" charset="2"/>
                </a:rPr>
                <a:t>s</a:t>
              </a:r>
              <a:r>
                <a:rPr lang="fr-FR" sz="2000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   </a:t>
              </a:r>
              <a:r>
                <a:rPr lang="fr-FR" sz="2000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t</a:t>
              </a:r>
              <a:r>
                <a:rPr lang="fr-FR" sz="2000" baseline="30000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3578" name="Text Box 67"/>
            <p:cNvSpPr txBox="1">
              <a:spLocks noChangeArrowheads="1"/>
            </p:cNvSpPr>
            <p:nvPr/>
          </p:nvSpPr>
          <p:spPr bwMode="auto">
            <a:xfrm>
              <a:off x="2494" y="23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600">
                  <a:solidFill>
                    <a:srgbClr val="FFFFFF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23579" name="Line 68"/>
            <p:cNvSpPr>
              <a:spLocks noChangeShapeType="1"/>
            </p:cNvSpPr>
            <p:nvPr/>
          </p:nvSpPr>
          <p:spPr bwMode="auto">
            <a:xfrm flipV="1">
              <a:off x="2531" y="2405"/>
              <a:ext cx="86" cy="3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0" name="Line 69"/>
            <p:cNvSpPr>
              <a:spLocks noChangeShapeType="1"/>
            </p:cNvSpPr>
            <p:nvPr/>
          </p:nvSpPr>
          <p:spPr bwMode="auto">
            <a:xfrm>
              <a:off x="2373" y="2551"/>
              <a:ext cx="43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1" name="Rectangle 70"/>
            <p:cNvSpPr>
              <a:spLocks noChangeArrowheads="1"/>
            </p:cNvSpPr>
            <p:nvPr/>
          </p:nvSpPr>
          <p:spPr bwMode="auto">
            <a:xfrm>
              <a:off x="2400" y="2512"/>
              <a:ext cx="2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m</a:t>
              </a:r>
              <a:r>
                <a:rPr lang="fr-FR" sz="2000" baseline="30000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139340" name="Group 76"/>
          <p:cNvGrpSpPr>
            <a:grpSpLocks/>
          </p:cNvGrpSpPr>
          <p:nvPr/>
        </p:nvGrpSpPr>
        <p:grpSpPr bwMode="auto">
          <a:xfrm>
            <a:off x="2667000" y="4224338"/>
            <a:ext cx="1271588" cy="638175"/>
            <a:chOff x="1680" y="2661"/>
            <a:chExt cx="801" cy="402"/>
          </a:xfrm>
        </p:grpSpPr>
        <p:sp>
          <p:nvSpPr>
            <p:cNvPr id="23566" name="Text Box 72"/>
            <p:cNvSpPr txBox="1">
              <a:spLocks noChangeArrowheads="1"/>
            </p:cNvSpPr>
            <p:nvPr/>
          </p:nvSpPr>
          <p:spPr bwMode="auto">
            <a:xfrm>
              <a:off x="1680" y="2736"/>
              <a:ext cx="8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X = x-     t</a:t>
              </a:r>
            </a:p>
          </p:txBody>
        </p:sp>
        <p:sp>
          <p:nvSpPr>
            <p:cNvPr id="23567" name="Text Box 73"/>
            <p:cNvSpPr txBox="1">
              <a:spLocks noChangeArrowheads="1"/>
            </p:cNvSpPr>
            <p:nvPr/>
          </p:nvSpPr>
          <p:spPr bwMode="auto">
            <a:xfrm>
              <a:off x="2160" y="2661"/>
              <a:ext cx="2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p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23568" name="Text Box 74"/>
            <p:cNvSpPr txBox="1">
              <a:spLocks noChangeArrowheads="1"/>
            </p:cNvSpPr>
            <p:nvPr/>
          </p:nvSpPr>
          <p:spPr bwMode="auto">
            <a:xfrm>
              <a:off x="2160" y="2832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m</a:t>
              </a:r>
            </a:p>
          </p:txBody>
        </p:sp>
        <p:sp>
          <p:nvSpPr>
            <p:cNvPr id="23569" name="Line 75"/>
            <p:cNvSpPr>
              <a:spLocks noChangeShapeType="1"/>
            </p:cNvSpPr>
            <p:nvPr/>
          </p:nvSpPr>
          <p:spPr bwMode="auto">
            <a:xfrm>
              <a:off x="2164" y="2873"/>
              <a:ext cx="19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9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895600" y="457200"/>
            <a:ext cx="5176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DESCRIPTION PHYSIQUE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24599" name="Oval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00" name="Oval 6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01" name="Oval 7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>
            <a:off x="0" y="1828800"/>
            <a:ext cx="2514600" cy="3962400"/>
            <a:chOff x="0" y="1152"/>
            <a:chExt cx="1584" cy="2496"/>
          </a:xfrm>
        </p:grpSpPr>
        <p:sp>
          <p:nvSpPr>
            <p:cNvPr id="24587" name="Rectangle 9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PLANE</a:t>
              </a:r>
            </a:p>
          </p:txBody>
        </p:sp>
        <p:sp>
          <p:nvSpPr>
            <p:cNvPr id="24588" name="Rectangle 1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</a:t>
              </a:r>
            </a:p>
          </p:txBody>
        </p:sp>
        <p:sp>
          <p:nvSpPr>
            <p:cNvPr id="24589" name="Rectangle 1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68"/>
              <a:ext cx="9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VITESSE DE GROUPE</a:t>
              </a:r>
            </a:p>
          </p:txBody>
        </p:sp>
        <p:sp>
          <p:nvSpPr>
            <p:cNvPr id="24590" name="Rectangle 12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 D’ONDE</a:t>
              </a:r>
            </a:p>
          </p:txBody>
        </p:sp>
        <p:sp>
          <p:nvSpPr>
            <p:cNvPr id="24591" name="Text Box 13"/>
            <p:cNvSpPr txBox="1">
              <a:spLocks noChangeArrowheads="1"/>
            </p:cNvSpPr>
            <p:nvPr/>
          </p:nvSpPr>
          <p:spPr bwMode="auto">
            <a:xfrm>
              <a:off x="0" y="139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onde</a:t>
              </a:r>
            </a:p>
          </p:txBody>
        </p:sp>
        <p:sp>
          <p:nvSpPr>
            <p:cNvPr id="24592" name="Text Box 14"/>
            <p:cNvSpPr txBox="1">
              <a:spLocks noChangeArrowheads="1"/>
            </p:cNvSpPr>
            <p:nvPr/>
          </p:nvSpPr>
          <p:spPr bwMode="auto">
            <a:xfrm>
              <a:off x="0" y="235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particule</a:t>
              </a:r>
            </a:p>
          </p:txBody>
        </p:sp>
        <p:sp>
          <p:nvSpPr>
            <p:cNvPr id="24593" name="Rectangle 15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DE DE BROGLIE</a:t>
              </a:r>
            </a:p>
          </p:txBody>
        </p:sp>
        <p:sp>
          <p:nvSpPr>
            <p:cNvPr id="24594" name="Rectangle 16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PRINCIPE DE SUPERPOSITION</a:t>
              </a:r>
            </a:p>
          </p:txBody>
        </p:sp>
        <p:sp>
          <p:nvSpPr>
            <p:cNvPr id="24595" name="Rectangle 17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12"/>
              <a:ext cx="11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RELATION D’INCERTITUDE</a:t>
              </a:r>
            </a:p>
          </p:txBody>
        </p:sp>
        <p:sp>
          <p:nvSpPr>
            <p:cNvPr id="24596" name="Rectangle 18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152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CONGRES SOLVAY (1927)</a:t>
              </a:r>
            </a:p>
          </p:txBody>
        </p:sp>
        <p:sp>
          <p:nvSpPr>
            <p:cNvPr id="24597" name="Text Box 19"/>
            <p:cNvSpPr txBox="1">
              <a:spLocks noChangeArrowheads="1"/>
            </p:cNvSpPr>
            <p:nvPr/>
          </p:nvSpPr>
          <p:spPr bwMode="auto">
            <a:xfrm>
              <a:off x="0" y="3216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24598" name="Rectangle 20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50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 GAUSSIEN</a:t>
              </a:r>
            </a:p>
          </p:txBody>
        </p:sp>
      </p:grpSp>
      <p:sp>
        <p:nvSpPr>
          <p:cNvPr id="24582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548313"/>
            <a:ext cx="19812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PAQUET D’ONDE GAUSSIEN</a:t>
            </a:r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140356" name="Text Box 68"/>
          <p:cNvSpPr txBox="1">
            <a:spLocks noChangeArrowheads="1"/>
          </p:cNvSpPr>
          <p:nvPr/>
        </p:nvSpPr>
        <p:spPr bwMode="auto">
          <a:xfrm>
            <a:off x="2819400" y="1828800"/>
            <a:ext cx="5899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1800" u="sng">
                <a:solidFill>
                  <a:srgbClr val="FFFFFF"/>
                </a:solidFill>
                <a:latin typeface="Arial" charset="0"/>
              </a:rPr>
              <a:t>Application numérique 1</a:t>
            </a:r>
          </a:p>
          <a:p>
            <a:pPr eaLnBrk="1" hangingPunct="1"/>
            <a:r>
              <a:rPr lang="fr-FR" sz="1800">
                <a:solidFill>
                  <a:srgbClr val="FFFFFF"/>
                </a:solidFill>
                <a:latin typeface="Arial" charset="0"/>
              </a:rPr>
              <a:t>Un électron est localisé à t=0 dans un intervalle </a:t>
            </a:r>
            <a:r>
              <a:rPr lang="fr-FR" sz="1800">
                <a:solidFill>
                  <a:srgbClr val="FFFFFF"/>
                </a:solidFill>
                <a:latin typeface="Symbol" pitchFamily="18" charset="2"/>
              </a:rPr>
              <a:t>D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x = 1</a:t>
            </a:r>
            <a:r>
              <a:rPr lang="fr-FR" sz="1800">
                <a:solidFill>
                  <a:srgbClr val="FFFFFF"/>
                </a:solidFill>
                <a:latin typeface="Arial" charset="0"/>
                <a:cs typeface="Arial" charset="0"/>
              </a:rPr>
              <a:t>Å.</a:t>
            </a:r>
          </a:p>
          <a:p>
            <a:pPr eaLnBrk="1" hangingPunct="1"/>
            <a:r>
              <a:rPr lang="fr-FR" sz="1800">
                <a:solidFill>
                  <a:srgbClr val="FFFFFF"/>
                </a:solidFill>
                <a:latin typeface="Arial" charset="0"/>
                <a:cs typeface="Arial" charset="0"/>
              </a:rPr>
              <a:t>Où sera-t-il localisé au bout de 1 seconde ?</a:t>
            </a:r>
            <a:endParaRPr lang="fr-FR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0357" name="Text Box 69"/>
          <p:cNvSpPr txBox="1">
            <a:spLocks noChangeArrowheads="1"/>
          </p:cNvSpPr>
          <p:nvPr/>
        </p:nvSpPr>
        <p:spPr bwMode="auto">
          <a:xfrm>
            <a:off x="4800600" y="3048000"/>
            <a:ext cx="1703388" cy="3762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1800">
                <a:solidFill>
                  <a:srgbClr val="FFFFFF"/>
                </a:solidFill>
                <a:latin typeface="Symbol" pitchFamily="18" charset="2"/>
              </a:rPr>
              <a:t>D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x </a:t>
            </a:r>
            <a:r>
              <a:rPr lang="fr-FR" sz="18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 600 km !!!</a:t>
            </a:r>
            <a:endParaRPr lang="fr-FR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0358" name="Text Box 70"/>
          <p:cNvSpPr txBox="1">
            <a:spLocks noChangeArrowheads="1"/>
          </p:cNvSpPr>
          <p:nvPr/>
        </p:nvSpPr>
        <p:spPr bwMode="auto">
          <a:xfrm>
            <a:off x="2819400" y="3810000"/>
            <a:ext cx="53403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1800" u="sng">
                <a:solidFill>
                  <a:srgbClr val="FFFFFF"/>
                </a:solidFill>
                <a:latin typeface="Arial" charset="0"/>
              </a:rPr>
              <a:t>Application numérique 2</a:t>
            </a:r>
          </a:p>
          <a:p>
            <a:pPr eaLnBrk="1" hangingPunct="1"/>
            <a:r>
              <a:rPr lang="fr-FR" sz="1800">
                <a:solidFill>
                  <a:srgbClr val="FFFFFF"/>
                </a:solidFill>
                <a:latin typeface="Arial" charset="0"/>
              </a:rPr>
              <a:t>Quel temps faut-il pour qu’un millimètre cube d’eau</a:t>
            </a:r>
          </a:p>
          <a:p>
            <a:pPr eaLnBrk="1" hangingPunct="1"/>
            <a:r>
              <a:rPr lang="fr-FR" sz="1800">
                <a:solidFill>
                  <a:srgbClr val="FFFFFF"/>
                </a:solidFill>
                <a:latin typeface="Arial" charset="0"/>
              </a:rPr>
              <a:t>double de volume</a:t>
            </a:r>
            <a:r>
              <a:rPr lang="fr-FR" sz="1800">
                <a:solidFill>
                  <a:srgbClr val="FFFFFF"/>
                </a:solidFill>
                <a:latin typeface="Arial" charset="0"/>
                <a:cs typeface="Arial" charset="0"/>
              </a:rPr>
              <a:t> ?</a:t>
            </a:r>
            <a:endParaRPr lang="fr-FR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0359" name="Text Box 71"/>
          <p:cNvSpPr txBox="1">
            <a:spLocks noChangeArrowheads="1"/>
          </p:cNvSpPr>
          <p:nvPr/>
        </p:nvSpPr>
        <p:spPr bwMode="auto">
          <a:xfrm>
            <a:off x="4648200" y="4953000"/>
            <a:ext cx="2035175" cy="3762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1800">
                <a:solidFill>
                  <a:srgbClr val="FFFFFF"/>
                </a:solidFill>
                <a:latin typeface="Symbol" pitchFamily="18" charset="2"/>
              </a:rPr>
              <a:t>t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 </a:t>
            </a:r>
            <a:r>
              <a:rPr lang="fr-FR" sz="18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 10</a:t>
            </a:r>
            <a:r>
              <a:rPr lang="fr-FR" sz="1800" baseline="300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15</a:t>
            </a:r>
            <a:r>
              <a:rPr lang="fr-FR" sz="180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 années !!!</a:t>
            </a:r>
            <a:endParaRPr lang="fr-FR" sz="180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56" grpId="0" autoUpdateAnimBg="0"/>
      <p:bldP spid="140357" grpId="0" animBg="1" autoUpdateAnimBg="0"/>
      <p:bldP spid="140358" grpId="0" autoUpdateAnimBg="0"/>
      <p:bldP spid="140359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895600" y="457200"/>
            <a:ext cx="5176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DESCRIPTION PHYSIQUE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25618" name="Oval 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19" name="Oval 5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20" name="Oval 6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5605" name="Group 18"/>
          <p:cNvGrpSpPr>
            <a:grpSpLocks/>
          </p:cNvGrpSpPr>
          <p:nvPr/>
        </p:nvGrpSpPr>
        <p:grpSpPr bwMode="auto">
          <a:xfrm>
            <a:off x="0" y="1828800"/>
            <a:ext cx="2514600" cy="3962400"/>
            <a:chOff x="0" y="1152"/>
            <a:chExt cx="1584" cy="2496"/>
          </a:xfrm>
        </p:grpSpPr>
        <p:sp>
          <p:nvSpPr>
            <p:cNvPr id="25606" name="Rectangle 19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PLANE</a:t>
              </a:r>
            </a:p>
          </p:txBody>
        </p:sp>
        <p:sp>
          <p:nvSpPr>
            <p:cNvPr id="25607" name="Rectangle 2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</a:t>
              </a:r>
            </a:p>
          </p:txBody>
        </p:sp>
        <p:sp>
          <p:nvSpPr>
            <p:cNvPr id="25608" name="Rectangle 2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68"/>
              <a:ext cx="9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VITESSE DE GROUPE</a:t>
              </a:r>
            </a:p>
          </p:txBody>
        </p:sp>
        <p:sp>
          <p:nvSpPr>
            <p:cNvPr id="25609" name="Rectangle 22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 D’ONDE</a:t>
              </a:r>
            </a:p>
          </p:txBody>
        </p:sp>
        <p:sp>
          <p:nvSpPr>
            <p:cNvPr id="25610" name="Text Box 23"/>
            <p:cNvSpPr txBox="1">
              <a:spLocks noChangeArrowheads="1"/>
            </p:cNvSpPr>
            <p:nvPr/>
          </p:nvSpPr>
          <p:spPr bwMode="auto">
            <a:xfrm>
              <a:off x="0" y="139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onde</a:t>
              </a:r>
            </a:p>
          </p:txBody>
        </p:sp>
        <p:sp>
          <p:nvSpPr>
            <p:cNvPr id="25611" name="Text Box 24"/>
            <p:cNvSpPr txBox="1">
              <a:spLocks noChangeArrowheads="1"/>
            </p:cNvSpPr>
            <p:nvPr/>
          </p:nvSpPr>
          <p:spPr bwMode="auto">
            <a:xfrm>
              <a:off x="0" y="235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particule</a:t>
              </a:r>
            </a:p>
          </p:txBody>
        </p:sp>
        <p:sp>
          <p:nvSpPr>
            <p:cNvPr id="25612" name="Rectangle 25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DE DE BROGLIE</a:t>
              </a:r>
            </a:p>
          </p:txBody>
        </p:sp>
        <p:sp>
          <p:nvSpPr>
            <p:cNvPr id="25613" name="Rectangle 26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PRINCIPE DE SUPERPOSITION</a:t>
              </a:r>
            </a:p>
          </p:txBody>
        </p:sp>
        <p:sp>
          <p:nvSpPr>
            <p:cNvPr id="25614" name="Rectangle 27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12"/>
              <a:ext cx="11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RELATION D’INCERTITUDE</a:t>
              </a:r>
            </a:p>
          </p:txBody>
        </p:sp>
        <p:sp>
          <p:nvSpPr>
            <p:cNvPr id="25615" name="Rectangle 28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152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CONGRES SOLVAY (1927)</a:t>
              </a:r>
            </a:p>
          </p:txBody>
        </p:sp>
        <p:sp>
          <p:nvSpPr>
            <p:cNvPr id="25616" name="Text Box 29"/>
            <p:cNvSpPr txBox="1">
              <a:spLocks noChangeArrowheads="1"/>
            </p:cNvSpPr>
            <p:nvPr/>
          </p:nvSpPr>
          <p:spPr bwMode="auto">
            <a:xfrm>
              <a:off x="0" y="3216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25617" name="Rectangle 30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50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 GAUSSIEN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88"/>
          <p:cNvSpPr>
            <a:spLocks noChangeShapeType="1"/>
          </p:cNvSpPr>
          <p:nvPr/>
        </p:nvSpPr>
        <p:spPr bwMode="auto">
          <a:xfrm>
            <a:off x="7086600" y="1676400"/>
            <a:ext cx="76200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27" name="Rectangle 87"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28" name="Rectangle 13"/>
          <p:cNvSpPr>
            <a:spLocks noChangeArrowheads="1"/>
          </p:cNvSpPr>
          <p:nvPr/>
        </p:nvSpPr>
        <p:spPr bwMode="auto">
          <a:xfrm>
            <a:off x="6705600" y="0"/>
            <a:ext cx="2286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29" name="Rectangle 3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81200"/>
            <a:ext cx="2057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sz="1200" i="1" smtClean="0">
                <a:solidFill>
                  <a:schemeClr val="accent1"/>
                </a:solidFill>
              </a:rPr>
              <a:t>équations de mouvement</a:t>
            </a:r>
          </a:p>
        </p:txBody>
      </p:sp>
      <p:grpSp>
        <p:nvGrpSpPr>
          <p:cNvPr id="26630" name="Group 36"/>
          <p:cNvGrpSpPr>
            <a:grpSpLocks/>
          </p:cNvGrpSpPr>
          <p:nvPr/>
        </p:nvGrpSpPr>
        <p:grpSpPr bwMode="auto">
          <a:xfrm>
            <a:off x="4953000" y="1219200"/>
            <a:ext cx="2133600" cy="685800"/>
            <a:chOff x="3024" y="960"/>
            <a:chExt cx="1344" cy="432"/>
          </a:xfrm>
        </p:grpSpPr>
        <p:sp>
          <p:nvSpPr>
            <p:cNvPr id="26663" name="Line 37"/>
            <p:cNvSpPr>
              <a:spLocks noChangeShapeType="1"/>
            </p:cNvSpPr>
            <p:nvPr/>
          </p:nvSpPr>
          <p:spPr bwMode="auto">
            <a:xfrm flipV="1">
              <a:off x="3696" y="1248"/>
              <a:ext cx="672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64" name="Line 38"/>
            <p:cNvSpPr>
              <a:spLocks noChangeShapeType="1"/>
            </p:cNvSpPr>
            <p:nvPr/>
          </p:nvSpPr>
          <p:spPr bwMode="auto">
            <a:xfrm>
              <a:off x="3024" y="960"/>
              <a:ext cx="672" cy="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6631" name="Group 39"/>
          <p:cNvGrpSpPr>
            <a:grpSpLocks/>
          </p:cNvGrpSpPr>
          <p:nvPr/>
        </p:nvGrpSpPr>
        <p:grpSpPr bwMode="auto">
          <a:xfrm>
            <a:off x="5486400" y="685800"/>
            <a:ext cx="2109788" cy="360363"/>
            <a:chOff x="3456" y="768"/>
            <a:chExt cx="1329" cy="227"/>
          </a:xfrm>
        </p:grpSpPr>
        <p:sp>
          <p:nvSpPr>
            <p:cNvPr id="26661" name="Text Box 40"/>
            <p:cNvSpPr txBox="1">
              <a:spLocks noChangeArrowheads="1"/>
            </p:cNvSpPr>
            <p:nvPr/>
          </p:nvSpPr>
          <p:spPr bwMode="auto">
            <a:xfrm>
              <a:off x="3696" y="768"/>
              <a:ext cx="10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Le solide cristallin</a:t>
              </a:r>
            </a:p>
          </p:txBody>
        </p:sp>
        <p:pic>
          <p:nvPicPr>
            <p:cNvPr id="26662" name="Picture 41">
              <a:hlinkClick r:id="" action="ppaction://noaction"/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92" t="29187" r="26578" b="26036"/>
            <a:stretch>
              <a:fillRect/>
            </a:stretch>
          </p:blipFill>
          <p:spPr bwMode="auto">
            <a:xfrm>
              <a:off x="3456" y="768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632" name="Group 50"/>
          <p:cNvGrpSpPr>
            <a:grpSpLocks/>
          </p:cNvGrpSpPr>
          <p:nvPr/>
        </p:nvGrpSpPr>
        <p:grpSpPr bwMode="auto">
          <a:xfrm>
            <a:off x="838200" y="685800"/>
            <a:ext cx="1487488" cy="360363"/>
            <a:chOff x="1728" y="1104"/>
            <a:chExt cx="937" cy="227"/>
          </a:xfrm>
        </p:grpSpPr>
        <p:sp>
          <p:nvSpPr>
            <p:cNvPr id="26656" name="Text Box 51"/>
            <p:cNvSpPr txBox="1">
              <a:spLocks noChangeArrowheads="1"/>
            </p:cNvSpPr>
            <p:nvPr/>
          </p:nvSpPr>
          <p:spPr bwMode="auto">
            <a:xfrm>
              <a:off x="2016" y="1104"/>
              <a:ext cx="6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L’électron</a:t>
              </a:r>
            </a:p>
          </p:txBody>
        </p:sp>
        <p:grpSp>
          <p:nvGrpSpPr>
            <p:cNvPr id="26657" name="Group 52"/>
            <p:cNvGrpSpPr>
              <a:grpSpLocks noChangeAspect="1"/>
            </p:cNvGrpSpPr>
            <p:nvPr/>
          </p:nvGrpSpPr>
          <p:grpSpPr bwMode="auto">
            <a:xfrm>
              <a:off x="1728" y="1104"/>
              <a:ext cx="288" cy="227"/>
              <a:chOff x="2880" y="1824"/>
              <a:chExt cx="1632" cy="1152"/>
            </a:xfrm>
          </p:grpSpPr>
          <p:sp>
            <p:nvSpPr>
              <p:cNvPr id="26658" name="Oval 53"/>
              <p:cNvSpPr>
                <a:spLocks noChangeAspect="1" noChangeArrowheads="1"/>
              </p:cNvSpPr>
              <p:nvPr/>
            </p:nvSpPr>
            <p:spPr bwMode="auto">
              <a:xfrm>
                <a:off x="3072" y="1824"/>
                <a:ext cx="1152" cy="1152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659" name="Oval 54"/>
              <p:cNvSpPr>
                <a:spLocks noChangeAspect="1" noChangeArrowheads="1"/>
              </p:cNvSpPr>
              <p:nvPr/>
            </p:nvSpPr>
            <p:spPr bwMode="auto">
              <a:xfrm rot="-1135618">
                <a:off x="2928" y="2256"/>
                <a:ext cx="1584" cy="33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660" name="Oval 55"/>
              <p:cNvSpPr>
                <a:spLocks noChangeAspect="1" noChangeArrowheads="1"/>
              </p:cNvSpPr>
              <p:nvPr/>
            </p:nvSpPr>
            <p:spPr bwMode="auto">
              <a:xfrm>
                <a:off x="2880" y="2640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26633" name="Group 56"/>
          <p:cNvGrpSpPr>
            <a:grpSpLocks/>
          </p:cNvGrpSpPr>
          <p:nvPr/>
        </p:nvGrpSpPr>
        <p:grpSpPr bwMode="auto">
          <a:xfrm>
            <a:off x="1371600" y="1143000"/>
            <a:ext cx="1371600" cy="990600"/>
            <a:chOff x="1008" y="864"/>
            <a:chExt cx="864" cy="624"/>
          </a:xfrm>
        </p:grpSpPr>
        <p:sp>
          <p:nvSpPr>
            <p:cNvPr id="26654" name="Line 57"/>
            <p:cNvSpPr>
              <a:spLocks noChangeShapeType="1"/>
            </p:cNvSpPr>
            <p:nvPr/>
          </p:nvSpPr>
          <p:spPr bwMode="auto">
            <a:xfrm flipV="1">
              <a:off x="1008" y="1296"/>
              <a:ext cx="768" cy="19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655" name="Line 58"/>
            <p:cNvSpPr>
              <a:spLocks noChangeShapeType="1"/>
            </p:cNvSpPr>
            <p:nvPr/>
          </p:nvSpPr>
          <p:spPr bwMode="auto">
            <a:xfrm flipV="1">
              <a:off x="1776" y="864"/>
              <a:ext cx="96" cy="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6634" name="Oval 59">
            <a:hlinkHover r:id="rId4" action="ppaction://hlinksldjump"/>
          </p:cNvPr>
          <p:cNvSpPr>
            <a:spLocks noChangeArrowheads="1"/>
          </p:cNvSpPr>
          <p:nvPr/>
        </p:nvSpPr>
        <p:spPr bwMode="auto">
          <a:xfrm>
            <a:off x="1295400" y="2057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35" name="Oval 6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514600" y="1752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36" name="Oval 61">
            <a:hlinkHover r:id="rId5" action="ppaction://hlinksldjump"/>
          </p:cNvPr>
          <p:cNvSpPr>
            <a:spLocks noChangeArrowheads="1"/>
          </p:cNvSpPr>
          <p:nvPr/>
        </p:nvSpPr>
        <p:spPr bwMode="auto">
          <a:xfrm>
            <a:off x="2667000" y="1066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37" name="Oval 63">
            <a:hlinkHover r:id="rId4" action="ppaction://hlinksldjump"/>
          </p:cNvPr>
          <p:cNvSpPr>
            <a:spLocks noChangeArrowheads="1"/>
          </p:cNvSpPr>
          <p:nvPr/>
        </p:nvSpPr>
        <p:spPr bwMode="auto">
          <a:xfrm>
            <a:off x="4876800" y="11430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38" name="Oval 64">
            <a:hlinkHover r:id="rId6" action="ppaction://hlinksldjump"/>
          </p:cNvPr>
          <p:cNvSpPr>
            <a:spLocks noChangeArrowheads="1"/>
          </p:cNvSpPr>
          <p:nvPr/>
        </p:nvSpPr>
        <p:spPr bwMode="auto">
          <a:xfrm>
            <a:off x="5943600" y="18288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39" name="Oval 65">
            <a:hlinkHover r:id="rId5" action="ppaction://hlinksldjump"/>
          </p:cNvPr>
          <p:cNvSpPr>
            <a:spLocks noChangeArrowheads="1"/>
          </p:cNvSpPr>
          <p:nvPr/>
        </p:nvSpPr>
        <p:spPr bwMode="auto">
          <a:xfrm>
            <a:off x="7010400" y="16002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6640" name="Group 76"/>
          <p:cNvGrpSpPr>
            <a:grpSpLocks/>
          </p:cNvGrpSpPr>
          <p:nvPr/>
        </p:nvGrpSpPr>
        <p:grpSpPr bwMode="auto">
          <a:xfrm>
            <a:off x="3429000" y="5943600"/>
            <a:ext cx="2667000" cy="360363"/>
            <a:chOff x="576" y="3360"/>
            <a:chExt cx="1680" cy="227"/>
          </a:xfrm>
        </p:grpSpPr>
        <p:sp>
          <p:nvSpPr>
            <p:cNvPr id="26652" name="Text Box 77"/>
            <p:cNvSpPr txBox="1">
              <a:spLocks noChangeArrowheads="1"/>
            </p:cNvSpPr>
            <p:nvPr/>
          </p:nvSpPr>
          <p:spPr bwMode="auto">
            <a:xfrm>
              <a:off x="768" y="3360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Électrons dans un solide</a:t>
              </a:r>
            </a:p>
          </p:txBody>
        </p:sp>
        <p:pic>
          <p:nvPicPr>
            <p:cNvPr id="26653" name="Picture 78">
              <a:hlinkClick r:id="" action="ppaction://noaction"/>
            </p:cNvPr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0" t="35437" r="25766" b="32288"/>
            <a:stretch>
              <a:fillRect/>
            </a:stretch>
          </p:blipFill>
          <p:spPr bwMode="auto">
            <a:xfrm>
              <a:off x="576" y="3360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641" name="Line 82"/>
          <p:cNvSpPr>
            <a:spLocks noChangeShapeType="1"/>
          </p:cNvSpPr>
          <p:nvPr/>
        </p:nvSpPr>
        <p:spPr bwMode="auto">
          <a:xfrm>
            <a:off x="3429000" y="4648200"/>
            <a:ext cx="1676400" cy="914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42" name="Line 83"/>
          <p:cNvSpPr>
            <a:spLocks noChangeShapeType="1"/>
          </p:cNvSpPr>
          <p:nvPr/>
        </p:nvSpPr>
        <p:spPr bwMode="auto">
          <a:xfrm flipV="1">
            <a:off x="5105400" y="5105400"/>
            <a:ext cx="990600" cy="457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43" name="Oval 84">
            <a:hlinkHover r:id="rId4" action="ppaction://hlinksldjump"/>
          </p:cNvPr>
          <p:cNvSpPr>
            <a:spLocks noChangeArrowheads="1"/>
          </p:cNvSpPr>
          <p:nvPr/>
        </p:nvSpPr>
        <p:spPr bwMode="auto">
          <a:xfrm>
            <a:off x="3352800" y="45720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44" name="Oval 85">
            <a:hlinkHover r:id="rId4" action="ppaction://hlinksldjump"/>
          </p:cNvPr>
          <p:cNvSpPr>
            <a:spLocks noChangeArrowheads="1"/>
          </p:cNvSpPr>
          <p:nvPr/>
        </p:nvSpPr>
        <p:spPr bwMode="auto">
          <a:xfrm>
            <a:off x="5029200" y="54864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45" name="Oval 86">
            <a:hlinkHover r:id="rId4" action="ppaction://hlinksldjump"/>
          </p:cNvPr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46" name="Oval 89"/>
          <p:cNvSpPr>
            <a:spLocks noChangeArrowheads="1"/>
          </p:cNvSpPr>
          <p:nvPr/>
        </p:nvSpPr>
        <p:spPr bwMode="auto">
          <a:xfrm>
            <a:off x="7772400" y="21336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47" name="Line 90"/>
          <p:cNvSpPr>
            <a:spLocks noChangeShapeType="1"/>
          </p:cNvSpPr>
          <p:nvPr/>
        </p:nvSpPr>
        <p:spPr bwMode="auto">
          <a:xfrm>
            <a:off x="6159500" y="5118100"/>
            <a:ext cx="1219200" cy="381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48" name="Oval 91"/>
          <p:cNvSpPr>
            <a:spLocks noChangeArrowheads="1"/>
          </p:cNvSpPr>
          <p:nvPr/>
        </p:nvSpPr>
        <p:spPr bwMode="auto">
          <a:xfrm>
            <a:off x="7315200" y="54102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49" name="Oval 92"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2743200" y="2438400"/>
            <a:ext cx="4011613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6650" name="Text Box 94"/>
          <p:cNvSpPr txBox="1">
            <a:spLocks noChangeArrowheads="1"/>
          </p:cNvSpPr>
          <p:nvPr/>
        </p:nvSpPr>
        <p:spPr bwMode="auto">
          <a:xfrm>
            <a:off x="4038600" y="3657600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1800" i="1">
                <a:latin typeface="Arial" charset="0"/>
              </a:rPr>
              <a:t>R. Fortunier</a:t>
            </a:r>
          </a:p>
        </p:txBody>
      </p:sp>
      <p:sp>
        <p:nvSpPr>
          <p:cNvPr id="26651" name="Rectangle 95"/>
          <p:cNvSpPr>
            <a:spLocks noChangeArrowheads="1"/>
          </p:cNvSpPr>
          <p:nvPr/>
        </p:nvSpPr>
        <p:spPr bwMode="auto">
          <a:xfrm>
            <a:off x="2730500" y="2667000"/>
            <a:ext cx="403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sz="2000" b="1" i="1">
                <a:solidFill>
                  <a:schemeClr val="tx2"/>
                </a:solidFill>
                <a:latin typeface="Arial" charset="0"/>
              </a:rPr>
              <a:t>PROPRIETES</a:t>
            </a:r>
            <a:br>
              <a:rPr lang="fr-FR" sz="2000" b="1" i="1">
                <a:solidFill>
                  <a:schemeClr val="tx2"/>
                </a:solidFill>
                <a:latin typeface="Arial" charset="0"/>
              </a:rPr>
            </a:br>
            <a:r>
              <a:rPr lang="fr-FR" sz="2000" b="1" i="1">
                <a:solidFill>
                  <a:schemeClr val="tx2"/>
                </a:solidFill>
                <a:latin typeface="Arial" charset="0"/>
              </a:rPr>
              <a:t>DES</a:t>
            </a:r>
            <a:br>
              <a:rPr lang="fr-FR" sz="2000" b="1" i="1">
                <a:solidFill>
                  <a:schemeClr val="tx2"/>
                </a:solidFill>
                <a:latin typeface="Arial" charset="0"/>
              </a:rPr>
            </a:br>
            <a:r>
              <a:rPr lang="fr-FR" sz="2000" b="1" i="1">
                <a:solidFill>
                  <a:schemeClr val="tx2"/>
                </a:solidFill>
                <a:latin typeface="Arial" charset="0"/>
              </a:rPr>
              <a:t>MATERIAUX SOLIDES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6"/>
          <p:cNvSpPr txBox="1">
            <a:spLocks noChangeArrowheads="1"/>
          </p:cNvSpPr>
          <p:nvPr/>
        </p:nvSpPr>
        <p:spPr bwMode="auto">
          <a:xfrm>
            <a:off x="2362200" y="457200"/>
            <a:ext cx="6169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EQUATIONS DE MOUVEMENT</a:t>
            </a:r>
          </a:p>
        </p:txBody>
      </p:sp>
      <p:grpSp>
        <p:nvGrpSpPr>
          <p:cNvPr id="27651" name="Group 43"/>
          <p:cNvGrpSpPr>
            <a:grpSpLocks/>
          </p:cNvGrpSpPr>
          <p:nvPr/>
        </p:nvGrpSpPr>
        <p:grpSpPr bwMode="auto">
          <a:xfrm>
            <a:off x="0" y="1981200"/>
            <a:ext cx="2438400" cy="3657600"/>
            <a:chOff x="0" y="1248"/>
            <a:chExt cx="1536" cy="2304"/>
          </a:xfrm>
        </p:grpSpPr>
        <p:sp>
          <p:nvSpPr>
            <p:cNvPr id="27657" name="Rectangle 2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CAS GENERAL</a:t>
              </a:r>
            </a:p>
          </p:txBody>
        </p:sp>
        <p:sp>
          <p:nvSpPr>
            <p:cNvPr id="27658" name="Rectangle 2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ETATS STATIONNAIRES</a:t>
              </a:r>
            </a:p>
          </p:txBody>
        </p:sp>
        <p:sp>
          <p:nvSpPr>
            <p:cNvPr id="27659" name="Rectangle 2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CAS LIMITE DE LA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MECANIQUE CLASSIQUE</a:t>
              </a:r>
            </a:p>
          </p:txBody>
        </p:sp>
        <p:sp>
          <p:nvSpPr>
            <p:cNvPr id="27660" name="Rectangle 2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4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DESCRIPTION ET RESOLUTION</a:t>
              </a:r>
            </a:p>
          </p:txBody>
        </p:sp>
        <p:sp>
          <p:nvSpPr>
            <p:cNvPr id="27661" name="Text Box 29"/>
            <p:cNvSpPr txBox="1">
              <a:spLocks noChangeArrowheads="1"/>
            </p:cNvSpPr>
            <p:nvPr/>
          </p:nvSpPr>
          <p:spPr bwMode="auto">
            <a:xfrm>
              <a:off x="0" y="1248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Équation de Schrödinger</a:t>
              </a:r>
            </a:p>
          </p:txBody>
        </p:sp>
        <p:sp>
          <p:nvSpPr>
            <p:cNvPr id="27662" name="Text Box 30"/>
            <p:cNvSpPr txBox="1">
              <a:spLocks noChangeArrowheads="1"/>
            </p:cNvSpPr>
            <p:nvPr/>
          </p:nvSpPr>
          <p:spPr bwMode="auto">
            <a:xfrm>
              <a:off x="0" y="2208"/>
              <a:ext cx="105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Particule dans un puits de potentiel</a:t>
              </a:r>
            </a:p>
          </p:txBody>
        </p:sp>
        <p:sp>
          <p:nvSpPr>
            <p:cNvPr id="27663" name="Rectangle 3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27664" name="Rectangle 3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PARTICULE DANS UNE BOÎTE</a:t>
              </a:r>
            </a:p>
          </p:txBody>
        </p:sp>
        <p:sp>
          <p:nvSpPr>
            <p:cNvPr id="27665" name="Text Box 34"/>
            <p:cNvSpPr txBox="1">
              <a:spLocks noChangeArrowheads="1"/>
            </p:cNvSpPr>
            <p:nvPr/>
          </p:nvSpPr>
          <p:spPr bwMode="auto">
            <a:xfrm>
              <a:off x="0" y="307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Oscillateur harmonique</a:t>
              </a:r>
            </a:p>
          </p:txBody>
        </p:sp>
        <p:sp>
          <p:nvSpPr>
            <p:cNvPr id="27666" name="Rectangle 37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26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DESCRIPTION ET RESOLUTION</a:t>
              </a:r>
            </a:p>
          </p:txBody>
        </p:sp>
        <p:sp>
          <p:nvSpPr>
            <p:cNvPr id="27667" name="Rectangle 38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40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</p:grpSp>
      <p:sp>
        <p:nvSpPr>
          <p:cNvPr id="27652" name="Rectangle 39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7653" name="Group 44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27654" name="Oval 45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655" name="Oval 46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656" name="Oval 47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362200" y="457200"/>
            <a:ext cx="6169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EQUATIONS DE MOUVEMENT</a:t>
            </a:r>
          </a:p>
        </p:txBody>
      </p:sp>
      <p:sp>
        <p:nvSpPr>
          <p:cNvPr id="28675" name="Rectangle 19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8676" name="Group 57"/>
          <p:cNvGrpSpPr>
            <a:grpSpLocks/>
          </p:cNvGrpSpPr>
          <p:nvPr/>
        </p:nvGrpSpPr>
        <p:grpSpPr bwMode="auto">
          <a:xfrm>
            <a:off x="0" y="1981200"/>
            <a:ext cx="2438400" cy="3657600"/>
            <a:chOff x="0" y="1248"/>
            <a:chExt cx="1536" cy="2304"/>
          </a:xfrm>
        </p:grpSpPr>
        <p:sp>
          <p:nvSpPr>
            <p:cNvPr id="28735" name="Rectangle 5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CAS GENERAL</a:t>
              </a:r>
            </a:p>
          </p:txBody>
        </p:sp>
        <p:sp>
          <p:nvSpPr>
            <p:cNvPr id="28736" name="Rectangle 59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ETATS STATIONNAIRES</a:t>
              </a:r>
            </a:p>
          </p:txBody>
        </p:sp>
        <p:sp>
          <p:nvSpPr>
            <p:cNvPr id="28737" name="Rectangle 6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CAS LIMITE DE LA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MECANIQUE CLASSIQUE</a:t>
              </a:r>
            </a:p>
          </p:txBody>
        </p:sp>
        <p:sp>
          <p:nvSpPr>
            <p:cNvPr id="28738" name="Rectangle 6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4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DESCRIPTION ET RESOLUTION</a:t>
              </a:r>
            </a:p>
          </p:txBody>
        </p:sp>
        <p:sp>
          <p:nvSpPr>
            <p:cNvPr id="28739" name="Text Box 62"/>
            <p:cNvSpPr txBox="1">
              <a:spLocks noChangeArrowheads="1"/>
            </p:cNvSpPr>
            <p:nvPr/>
          </p:nvSpPr>
          <p:spPr bwMode="auto">
            <a:xfrm>
              <a:off x="0" y="1248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Équation de Schrödinger</a:t>
              </a:r>
            </a:p>
          </p:txBody>
        </p:sp>
        <p:sp>
          <p:nvSpPr>
            <p:cNvPr id="28740" name="Text Box 63"/>
            <p:cNvSpPr txBox="1">
              <a:spLocks noChangeArrowheads="1"/>
            </p:cNvSpPr>
            <p:nvPr/>
          </p:nvSpPr>
          <p:spPr bwMode="auto">
            <a:xfrm>
              <a:off x="0" y="2208"/>
              <a:ext cx="105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Particule dans un puits de potentiel</a:t>
              </a:r>
            </a:p>
          </p:txBody>
        </p:sp>
        <p:sp>
          <p:nvSpPr>
            <p:cNvPr id="28741" name="Rectangle 64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28742" name="Rectangle 65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PARTICULE DANS UNE BOÎTE</a:t>
              </a:r>
            </a:p>
          </p:txBody>
        </p:sp>
        <p:sp>
          <p:nvSpPr>
            <p:cNvPr id="28743" name="Text Box 66"/>
            <p:cNvSpPr txBox="1">
              <a:spLocks noChangeArrowheads="1"/>
            </p:cNvSpPr>
            <p:nvPr/>
          </p:nvSpPr>
          <p:spPr bwMode="auto">
            <a:xfrm>
              <a:off x="0" y="307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Oscillateur harmonique</a:t>
              </a:r>
            </a:p>
          </p:txBody>
        </p:sp>
        <p:sp>
          <p:nvSpPr>
            <p:cNvPr id="28744" name="Rectangle 67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26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DESCRIPTION ET RESOLUTION</a:t>
              </a:r>
            </a:p>
          </p:txBody>
        </p:sp>
        <p:sp>
          <p:nvSpPr>
            <p:cNvPr id="28745" name="Rectangle 68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40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</p:grpSp>
      <p:sp>
        <p:nvSpPr>
          <p:cNvPr id="28677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62200"/>
            <a:ext cx="12192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CAS GENERAL</a:t>
            </a:r>
          </a:p>
        </p:txBody>
      </p:sp>
      <p:grpSp>
        <p:nvGrpSpPr>
          <p:cNvPr id="28678" name="Group 69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28732" name="Oval 70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733" name="Oval 71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734" name="Oval 72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5504" name="Group 208"/>
          <p:cNvGrpSpPr>
            <a:grpSpLocks/>
          </p:cNvGrpSpPr>
          <p:nvPr/>
        </p:nvGrpSpPr>
        <p:grpSpPr bwMode="auto">
          <a:xfrm>
            <a:off x="3200400" y="2514600"/>
            <a:ext cx="3352800" cy="366713"/>
            <a:chOff x="2016" y="1584"/>
            <a:chExt cx="2112" cy="231"/>
          </a:xfrm>
        </p:grpSpPr>
        <p:sp>
          <p:nvSpPr>
            <p:cNvPr id="28729" name="Text Box 96"/>
            <p:cNvSpPr txBox="1">
              <a:spLocks noChangeArrowheads="1"/>
            </p:cNvSpPr>
            <p:nvPr/>
          </p:nvSpPr>
          <p:spPr bwMode="auto">
            <a:xfrm>
              <a:off x="2016" y="1584"/>
              <a:ext cx="21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- énergie :  E = p.p/2m + V</a:t>
              </a:r>
            </a:p>
          </p:txBody>
        </p:sp>
        <p:sp>
          <p:nvSpPr>
            <p:cNvPr id="28730" name="Line 98"/>
            <p:cNvSpPr>
              <a:spLocks noChangeShapeType="1"/>
            </p:cNvSpPr>
            <p:nvPr/>
          </p:nvSpPr>
          <p:spPr bwMode="auto">
            <a:xfrm>
              <a:off x="3168" y="158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31" name="Line 99"/>
            <p:cNvSpPr>
              <a:spLocks noChangeShapeType="1"/>
            </p:cNvSpPr>
            <p:nvPr/>
          </p:nvSpPr>
          <p:spPr bwMode="auto">
            <a:xfrm>
              <a:off x="3024" y="158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5503" name="Group 207"/>
          <p:cNvGrpSpPr>
            <a:grpSpLocks/>
          </p:cNvGrpSpPr>
          <p:nvPr/>
        </p:nvGrpSpPr>
        <p:grpSpPr bwMode="auto">
          <a:xfrm>
            <a:off x="3200400" y="2209800"/>
            <a:ext cx="2590800" cy="366713"/>
            <a:chOff x="2016" y="1392"/>
            <a:chExt cx="1632" cy="231"/>
          </a:xfrm>
        </p:grpSpPr>
        <p:sp>
          <p:nvSpPr>
            <p:cNvPr id="28726" name="Text Box 95"/>
            <p:cNvSpPr txBox="1">
              <a:spLocks noChangeArrowheads="1"/>
            </p:cNvSpPr>
            <p:nvPr/>
          </p:nvSpPr>
          <p:spPr bwMode="auto">
            <a:xfrm>
              <a:off x="2016" y="1392"/>
              <a:ext cx="16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- action :  S = p.r – Et</a:t>
              </a:r>
            </a:p>
          </p:txBody>
        </p:sp>
        <p:sp>
          <p:nvSpPr>
            <p:cNvPr id="28727" name="Line 100"/>
            <p:cNvSpPr>
              <a:spLocks noChangeShapeType="1"/>
            </p:cNvSpPr>
            <p:nvPr/>
          </p:nvSpPr>
          <p:spPr bwMode="auto">
            <a:xfrm>
              <a:off x="3053" y="142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28" name="Line 101"/>
            <p:cNvSpPr>
              <a:spLocks noChangeShapeType="1"/>
            </p:cNvSpPr>
            <p:nvPr/>
          </p:nvSpPr>
          <p:spPr bwMode="auto">
            <a:xfrm>
              <a:off x="2928" y="139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5496" name="Group 200"/>
          <p:cNvGrpSpPr>
            <a:grpSpLocks/>
          </p:cNvGrpSpPr>
          <p:nvPr/>
        </p:nvGrpSpPr>
        <p:grpSpPr bwMode="auto">
          <a:xfrm>
            <a:off x="3810000" y="3200400"/>
            <a:ext cx="4564063" cy="835025"/>
            <a:chOff x="2064" y="2704"/>
            <a:chExt cx="2875" cy="526"/>
          </a:xfrm>
        </p:grpSpPr>
        <p:grpSp>
          <p:nvGrpSpPr>
            <p:cNvPr id="28719" name="Group 188"/>
            <p:cNvGrpSpPr>
              <a:grpSpLocks/>
            </p:cNvGrpSpPr>
            <p:nvPr/>
          </p:nvGrpSpPr>
          <p:grpSpPr bwMode="auto">
            <a:xfrm>
              <a:off x="2256" y="2837"/>
              <a:ext cx="196" cy="231"/>
              <a:chOff x="3744" y="2498"/>
              <a:chExt cx="196" cy="231"/>
            </a:xfrm>
          </p:grpSpPr>
          <p:sp>
            <p:nvSpPr>
              <p:cNvPr id="28724" name="Text Box 175"/>
              <p:cNvSpPr txBox="1">
                <a:spLocks noChangeArrowheads="1"/>
              </p:cNvSpPr>
              <p:nvPr/>
            </p:nvSpPr>
            <p:spPr bwMode="auto">
              <a:xfrm>
                <a:off x="3744" y="249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28725" name="Line 176"/>
              <p:cNvSpPr>
                <a:spLocks noChangeShapeType="1"/>
              </p:cNvSpPr>
              <p:nvPr/>
            </p:nvSpPr>
            <p:spPr bwMode="auto">
              <a:xfrm flipV="1">
                <a:off x="3754" y="2520"/>
                <a:ext cx="144" cy="45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8720" name="Text Box 184"/>
            <p:cNvSpPr txBox="1">
              <a:spLocks noChangeArrowheads="1"/>
            </p:cNvSpPr>
            <p:nvPr/>
          </p:nvSpPr>
          <p:spPr bwMode="auto">
            <a:xfrm>
              <a:off x="2064" y="2767"/>
              <a:ext cx="287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i="1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fr-FR">
                  <a:solidFill>
                    <a:srgbClr val="FFFFFF"/>
                  </a:solidFill>
                  <a:latin typeface="Arial" charset="0"/>
                </a:rPr>
                <a:t>i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         = E</a:t>
              </a:r>
              <a:r>
                <a:rPr lang="fr-FR" sz="2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 = (p</a:t>
              </a:r>
              <a:r>
                <a:rPr lang="fr-FR" sz="2800" i="1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/2m + V)</a:t>
              </a:r>
              <a:r>
                <a:rPr lang="fr-FR" sz="2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28721" name="Line 185"/>
            <p:cNvSpPr>
              <a:spLocks noChangeShapeType="1"/>
            </p:cNvSpPr>
            <p:nvPr/>
          </p:nvSpPr>
          <p:spPr bwMode="auto">
            <a:xfrm>
              <a:off x="2496" y="2955"/>
              <a:ext cx="28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22" name="Text Box 186"/>
            <p:cNvSpPr txBox="1">
              <a:spLocks noChangeArrowheads="1"/>
            </p:cNvSpPr>
            <p:nvPr/>
          </p:nvSpPr>
          <p:spPr bwMode="auto">
            <a:xfrm>
              <a:off x="2448" y="2704"/>
              <a:ext cx="3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i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</a:t>
              </a:r>
              <a:r>
                <a:rPr lang="fr-FR" i="1">
                  <a:solidFill>
                    <a:srgbClr val="FFFFFF"/>
                  </a:solidFill>
                  <a:latin typeface="Symbol" pitchFamily="18" charset="2"/>
                  <a:sym typeface="Symbol" pitchFamily="18" charset="2"/>
                </a:rPr>
                <a:t>y</a:t>
              </a:r>
              <a:endParaRPr lang="fr-FR" i="1">
                <a:solidFill>
                  <a:srgbClr val="FFFFFF"/>
                </a:solidFill>
                <a:latin typeface="Symbol" pitchFamily="18" charset="2"/>
              </a:endParaRPr>
            </a:p>
          </p:txBody>
        </p:sp>
        <p:sp>
          <p:nvSpPr>
            <p:cNvPr id="28723" name="Text Box 187"/>
            <p:cNvSpPr txBox="1">
              <a:spLocks noChangeArrowheads="1"/>
            </p:cNvSpPr>
            <p:nvPr/>
          </p:nvSpPr>
          <p:spPr bwMode="auto">
            <a:xfrm>
              <a:off x="2448" y="2942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i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 t</a:t>
              </a:r>
              <a:endParaRPr lang="fr-FR" i="1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55500" name="AutoShape 204"/>
          <p:cNvSpPr>
            <a:spLocks noChangeArrowheads="1"/>
          </p:cNvSpPr>
          <p:nvPr/>
        </p:nvSpPr>
        <p:spPr bwMode="auto">
          <a:xfrm>
            <a:off x="5638800" y="28956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5502" name="Group 206"/>
          <p:cNvGrpSpPr>
            <a:grpSpLocks/>
          </p:cNvGrpSpPr>
          <p:nvPr/>
        </p:nvGrpSpPr>
        <p:grpSpPr bwMode="auto">
          <a:xfrm>
            <a:off x="2667000" y="1524000"/>
            <a:ext cx="5365750" cy="671513"/>
            <a:chOff x="1680" y="960"/>
            <a:chExt cx="3380" cy="423"/>
          </a:xfrm>
        </p:grpSpPr>
        <p:sp>
          <p:nvSpPr>
            <p:cNvPr id="28710" name="Text Box 74"/>
            <p:cNvSpPr txBox="1">
              <a:spLocks noChangeArrowheads="1"/>
            </p:cNvSpPr>
            <p:nvPr/>
          </p:nvSpPr>
          <p:spPr bwMode="auto">
            <a:xfrm>
              <a:off x="3504" y="1056"/>
              <a:ext cx="11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(r,t)</a:t>
              </a:r>
              <a:r>
                <a:rPr lang="fr-FR" sz="2800" i="1">
                  <a:solidFill>
                    <a:srgbClr val="FFFFFF"/>
                  </a:solidFill>
                </a:rPr>
                <a:t> 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= a e</a:t>
              </a:r>
              <a:endParaRPr lang="fr-FR" sz="2800" i="1" baseline="30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711" name="Line 77"/>
            <p:cNvSpPr>
              <a:spLocks noChangeShapeType="1"/>
            </p:cNvSpPr>
            <p:nvPr/>
          </p:nvSpPr>
          <p:spPr bwMode="auto">
            <a:xfrm>
              <a:off x="3792" y="110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8712" name="Group 78"/>
            <p:cNvGrpSpPr>
              <a:grpSpLocks/>
            </p:cNvGrpSpPr>
            <p:nvPr/>
          </p:nvGrpSpPr>
          <p:grpSpPr bwMode="auto">
            <a:xfrm>
              <a:off x="4656" y="1152"/>
              <a:ext cx="187" cy="212"/>
              <a:chOff x="720" y="3613"/>
              <a:chExt cx="187" cy="212"/>
            </a:xfrm>
          </p:grpSpPr>
          <p:sp>
            <p:nvSpPr>
              <p:cNvPr id="28717" name="Text Box 79"/>
              <p:cNvSpPr txBox="1">
                <a:spLocks noChangeArrowheads="1"/>
              </p:cNvSpPr>
              <p:nvPr/>
            </p:nvSpPr>
            <p:spPr bwMode="auto">
              <a:xfrm>
                <a:off x="720" y="3613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6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28718" name="Line 80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8713" name="Line 81"/>
            <p:cNvSpPr>
              <a:spLocks noChangeShapeType="1"/>
            </p:cNvSpPr>
            <p:nvPr/>
          </p:nvSpPr>
          <p:spPr bwMode="auto">
            <a:xfrm>
              <a:off x="4656" y="1133"/>
              <a:ext cx="19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14" name="Text Box 82"/>
            <p:cNvSpPr txBox="1">
              <a:spLocks noChangeArrowheads="1"/>
            </p:cNvSpPr>
            <p:nvPr/>
          </p:nvSpPr>
          <p:spPr bwMode="auto">
            <a:xfrm>
              <a:off x="4656" y="960"/>
              <a:ext cx="1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600">
                  <a:solidFill>
                    <a:srgbClr val="FFFFFF"/>
                  </a:solidFill>
                  <a:latin typeface="Arial" charset="0"/>
                </a:rPr>
                <a:t>i</a:t>
              </a:r>
            </a:p>
          </p:txBody>
        </p:sp>
        <p:sp>
          <p:nvSpPr>
            <p:cNvPr id="28715" name="Text Box 84"/>
            <p:cNvSpPr txBox="1">
              <a:spLocks noChangeArrowheads="1"/>
            </p:cNvSpPr>
            <p:nvPr/>
          </p:nvSpPr>
          <p:spPr bwMode="auto">
            <a:xfrm>
              <a:off x="1680" y="1152"/>
              <a:ext cx="17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onde plane de de Broglie :</a:t>
              </a:r>
            </a:p>
          </p:txBody>
        </p:sp>
        <p:sp>
          <p:nvSpPr>
            <p:cNvPr id="28716" name="Rectangle 205"/>
            <p:cNvSpPr>
              <a:spLocks noChangeArrowheads="1"/>
            </p:cNvSpPr>
            <p:nvPr/>
          </p:nvSpPr>
          <p:spPr bwMode="auto">
            <a:xfrm>
              <a:off x="4848" y="1008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</p:grpSp>
      <p:grpSp>
        <p:nvGrpSpPr>
          <p:cNvPr id="55507" name="Group 211"/>
          <p:cNvGrpSpPr>
            <a:grpSpLocks/>
          </p:cNvGrpSpPr>
          <p:nvPr/>
        </p:nvGrpSpPr>
        <p:grpSpPr bwMode="auto">
          <a:xfrm>
            <a:off x="3810000" y="3810000"/>
            <a:ext cx="5003800" cy="965200"/>
            <a:chOff x="2496" y="2736"/>
            <a:chExt cx="3152" cy="608"/>
          </a:xfrm>
        </p:grpSpPr>
        <p:sp>
          <p:nvSpPr>
            <p:cNvPr id="28701" name="Text Box 192"/>
            <p:cNvSpPr txBox="1">
              <a:spLocks noChangeArrowheads="1"/>
            </p:cNvSpPr>
            <p:nvPr/>
          </p:nvSpPr>
          <p:spPr bwMode="auto">
            <a:xfrm>
              <a:off x="2496" y="2863"/>
              <a:ext cx="31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Dy</a:t>
              </a:r>
              <a:r>
                <a:rPr lang="fr-FR" i="1">
                  <a:solidFill>
                    <a:srgbClr val="FFFFFF"/>
                  </a:solidFill>
                  <a:latin typeface="Arial" charset="0"/>
                </a:rPr>
                <a:t> = div(grad</a:t>
              </a:r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i="1">
                  <a:solidFill>
                    <a:srgbClr val="FFFFFF"/>
                  </a:solidFill>
                  <a:latin typeface="Arial" charset="0"/>
                </a:rPr>
                <a:t>) = div(</a:t>
              </a:r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i="1">
                  <a:solidFill>
                    <a:srgbClr val="FFFFFF"/>
                  </a:solidFill>
                  <a:latin typeface="Arial" charset="0"/>
                </a:rPr>
                <a:t>p) = -       </a:t>
              </a:r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28702" name="Line 193"/>
            <p:cNvSpPr>
              <a:spLocks noChangeShapeType="1"/>
            </p:cNvSpPr>
            <p:nvPr/>
          </p:nvSpPr>
          <p:spPr bwMode="auto">
            <a:xfrm>
              <a:off x="5089" y="3070"/>
              <a:ext cx="24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03" name="Rectangle 194"/>
            <p:cNvSpPr>
              <a:spLocks noChangeArrowheads="1"/>
            </p:cNvSpPr>
            <p:nvPr/>
          </p:nvSpPr>
          <p:spPr bwMode="auto">
            <a:xfrm>
              <a:off x="5040" y="2736"/>
              <a:ext cx="32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p</a:t>
              </a:r>
              <a:r>
                <a:rPr lang="fr-FR" sz="2800" i="1" baseline="30000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  <p:grpSp>
          <p:nvGrpSpPr>
            <p:cNvPr id="28704" name="Group 196"/>
            <p:cNvGrpSpPr>
              <a:grpSpLocks/>
            </p:cNvGrpSpPr>
            <p:nvPr/>
          </p:nvGrpSpPr>
          <p:grpSpPr bwMode="auto">
            <a:xfrm>
              <a:off x="5088" y="3105"/>
              <a:ext cx="196" cy="231"/>
              <a:chOff x="3744" y="2498"/>
              <a:chExt cx="196" cy="231"/>
            </a:xfrm>
          </p:grpSpPr>
          <p:sp>
            <p:nvSpPr>
              <p:cNvPr id="28708" name="Text Box 197"/>
              <p:cNvSpPr txBox="1">
                <a:spLocks noChangeArrowheads="1"/>
              </p:cNvSpPr>
              <p:nvPr/>
            </p:nvSpPr>
            <p:spPr bwMode="auto">
              <a:xfrm>
                <a:off x="3744" y="249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28709" name="Line 198"/>
              <p:cNvSpPr>
                <a:spLocks noChangeShapeType="1"/>
              </p:cNvSpPr>
              <p:nvPr/>
            </p:nvSpPr>
            <p:spPr bwMode="auto">
              <a:xfrm flipV="1">
                <a:off x="3754" y="2520"/>
                <a:ext cx="144" cy="45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8705" name="Rectangle 199"/>
            <p:cNvSpPr>
              <a:spLocks noChangeArrowheads="1"/>
            </p:cNvSpPr>
            <p:nvPr/>
          </p:nvSpPr>
          <p:spPr bwMode="auto">
            <a:xfrm>
              <a:off x="5184" y="3104"/>
              <a:ext cx="20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800" i="1" baseline="30000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8706" name="Line 209"/>
            <p:cNvSpPr>
              <a:spLocks noChangeShapeType="1"/>
            </p:cNvSpPr>
            <p:nvPr/>
          </p:nvSpPr>
          <p:spPr bwMode="auto">
            <a:xfrm>
              <a:off x="3408" y="2928"/>
              <a:ext cx="28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07" name="Line 210"/>
            <p:cNvSpPr>
              <a:spLocks noChangeShapeType="1"/>
            </p:cNvSpPr>
            <p:nvPr/>
          </p:nvSpPr>
          <p:spPr bwMode="auto">
            <a:xfrm>
              <a:off x="4560" y="2928"/>
              <a:ext cx="19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5508" name="AutoShape 212"/>
          <p:cNvSpPr>
            <a:spLocks noChangeArrowheads="1"/>
          </p:cNvSpPr>
          <p:nvPr/>
        </p:nvSpPr>
        <p:spPr bwMode="auto">
          <a:xfrm>
            <a:off x="5638800" y="46482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5526" name="Group 230"/>
          <p:cNvGrpSpPr>
            <a:grpSpLocks/>
          </p:cNvGrpSpPr>
          <p:nvPr/>
        </p:nvGrpSpPr>
        <p:grpSpPr bwMode="auto">
          <a:xfrm>
            <a:off x="4114800" y="5029200"/>
            <a:ext cx="3576638" cy="942975"/>
            <a:chOff x="2496" y="3216"/>
            <a:chExt cx="2253" cy="594"/>
          </a:xfrm>
        </p:grpSpPr>
        <p:grpSp>
          <p:nvGrpSpPr>
            <p:cNvPr id="28687" name="Group 215"/>
            <p:cNvGrpSpPr>
              <a:grpSpLocks/>
            </p:cNvGrpSpPr>
            <p:nvPr/>
          </p:nvGrpSpPr>
          <p:grpSpPr bwMode="auto">
            <a:xfrm>
              <a:off x="4176" y="3394"/>
              <a:ext cx="205" cy="250"/>
              <a:chOff x="720" y="3582"/>
              <a:chExt cx="205" cy="269"/>
            </a:xfrm>
          </p:grpSpPr>
          <p:sp>
            <p:nvSpPr>
              <p:cNvPr id="28699" name="Text Box 216"/>
              <p:cNvSpPr txBox="1">
                <a:spLocks noChangeArrowheads="1"/>
              </p:cNvSpPr>
              <p:nvPr/>
            </p:nvSpPr>
            <p:spPr bwMode="auto">
              <a:xfrm>
                <a:off x="720" y="3582"/>
                <a:ext cx="205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0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28700" name="Line 217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8688" name="Group 218"/>
            <p:cNvGrpSpPr>
              <a:grpSpLocks/>
            </p:cNvGrpSpPr>
            <p:nvPr/>
          </p:nvGrpSpPr>
          <p:grpSpPr bwMode="auto">
            <a:xfrm>
              <a:off x="2592" y="3305"/>
              <a:ext cx="205" cy="250"/>
              <a:chOff x="720" y="3582"/>
              <a:chExt cx="205" cy="269"/>
            </a:xfrm>
          </p:grpSpPr>
          <p:sp>
            <p:nvSpPr>
              <p:cNvPr id="28697" name="Text Box 219"/>
              <p:cNvSpPr txBox="1">
                <a:spLocks noChangeArrowheads="1"/>
              </p:cNvSpPr>
              <p:nvPr/>
            </p:nvSpPr>
            <p:spPr bwMode="auto">
              <a:xfrm>
                <a:off x="720" y="3582"/>
                <a:ext cx="205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0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28698" name="Line 220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8689" name="Line 221"/>
            <p:cNvSpPr>
              <a:spLocks noChangeShapeType="1"/>
            </p:cNvSpPr>
            <p:nvPr/>
          </p:nvSpPr>
          <p:spPr bwMode="auto">
            <a:xfrm>
              <a:off x="2592" y="3528"/>
              <a:ext cx="28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90" name="Text Box 222"/>
            <p:cNvSpPr txBox="1">
              <a:spLocks noChangeArrowheads="1"/>
            </p:cNvSpPr>
            <p:nvPr/>
          </p:nvSpPr>
          <p:spPr bwMode="auto">
            <a:xfrm>
              <a:off x="2544" y="3528"/>
              <a:ext cx="3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2m</a:t>
              </a:r>
            </a:p>
          </p:txBody>
        </p:sp>
        <p:sp>
          <p:nvSpPr>
            <p:cNvPr id="28691" name="Line 223"/>
            <p:cNvSpPr>
              <a:spLocks noChangeShapeType="1"/>
            </p:cNvSpPr>
            <p:nvPr/>
          </p:nvSpPr>
          <p:spPr bwMode="auto">
            <a:xfrm flipV="1">
              <a:off x="2496" y="3528"/>
              <a:ext cx="48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92" name="Text Box 224"/>
            <p:cNvSpPr txBox="1">
              <a:spLocks noChangeArrowheads="1"/>
            </p:cNvSpPr>
            <p:nvPr/>
          </p:nvSpPr>
          <p:spPr bwMode="auto">
            <a:xfrm>
              <a:off x="2736" y="32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b="1" i="1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8693" name="Text Box 225"/>
            <p:cNvSpPr txBox="1">
              <a:spLocks noChangeArrowheads="1"/>
            </p:cNvSpPr>
            <p:nvPr/>
          </p:nvSpPr>
          <p:spPr bwMode="auto">
            <a:xfrm>
              <a:off x="2928" y="3305"/>
              <a:ext cx="134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800" i="1">
                  <a:solidFill>
                    <a:srgbClr val="FFFFFF"/>
                  </a:solidFill>
                  <a:latin typeface="Symbol" pitchFamily="18" charset="2"/>
                </a:rPr>
                <a:t>Dy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 + V</a:t>
              </a:r>
              <a:r>
                <a:rPr lang="fr-FR" sz="2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 = </a:t>
              </a:r>
              <a:r>
                <a:rPr lang="fr-FR" sz="2800">
                  <a:solidFill>
                    <a:srgbClr val="FFFFFF"/>
                  </a:solidFill>
                  <a:latin typeface="Arial" charset="0"/>
                </a:rPr>
                <a:t>i</a:t>
              </a:r>
              <a:r>
                <a:rPr lang="fr-FR" sz="3200" i="1">
                  <a:solidFill>
                    <a:srgbClr val="FFFFFF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28694" name="Line 226"/>
            <p:cNvSpPr>
              <a:spLocks noChangeShapeType="1"/>
            </p:cNvSpPr>
            <p:nvPr/>
          </p:nvSpPr>
          <p:spPr bwMode="auto">
            <a:xfrm>
              <a:off x="4416" y="3528"/>
              <a:ext cx="28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695" name="Text Box 227"/>
            <p:cNvSpPr txBox="1">
              <a:spLocks noChangeArrowheads="1"/>
            </p:cNvSpPr>
            <p:nvPr/>
          </p:nvSpPr>
          <p:spPr bwMode="auto">
            <a:xfrm>
              <a:off x="4368" y="3245"/>
              <a:ext cx="38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800" i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</a:t>
              </a:r>
              <a:r>
                <a:rPr lang="fr-FR" sz="2800" i="1">
                  <a:solidFill>
                    <a:srgbClr val="FFFFFF"/>
                  </a:solidFill>
                  <a:latin typeface="Symbol" pitchFamily="18" charset="2"/>
                  <a:sym typeface="Symbol" pitchFamily="18" charset="2"/>
                </a:rPr>
                <a:t>y</a:t>
              </a:r>
              <a:endParaRPr lang="fr-FR" sz="2800" i="1">
                <a:solidFill>
                  <a:srgbClr val="FFFFFF"/>
                </a:solidFill>
                <a:latin typeface="Symbol" pitchFamily="18" charset="2"/>
              </a:endParaRPr>
            </a:p>
          </p:txBody>
        </p:sp>
        <p:sp>
          <p:nvSpPr>
            <p:cNvPr id="28696" name="Text Box 228"/>
            <p:cNvSpPr txBox="1">
              <a:spLocks noChangeArrowheads="1"/>
            </p:cNvSpPr>
            <p:nvPr/>
          </p:nvSpPr>
          <p:spPr bwMode="auto">
            <a:xfrm>
              <a:off x="4368" y="3483"/>
              <a:ext cx="35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800" i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 t</a:t>
              </a:r>
              <a:endParaRPr lang="fr-FR" sz="2800" i="1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0" grpId="0" animBg="1"/>
      <p:bldP spid="5550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362200" y="457200"/>
            <a:ext cx="6169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EQUATIONS DE MOUVEMENT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0" y="1981200"/>
            <a:ext cx="2438400" cy="3657600"/>
            <a:chOff x="0" y="1248"/>
            <a:chExt cx="1536" cy="2304"/>
          </a:xfrm>
        </p:grpSpPr>
        <p:sp>
          <p:nvSpPr>
            <p:cNvPr id="29747" name="Rectangle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CAS GENERAL</a:t>
              </a:r>
            </a:p>
          </p:txBody>
        </p:sp>
        <p:sp>
          <p:nvSpPr>
            <p:cNvPr id="29748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ETATS STATIONNAIRES</a:t>
              </a:r>
            </a:p>
          </p:txBody>
        </p:sp>
        <p:sp>
          <p:nvSpPr>
            <p:cNvPr id="29749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CAS LIMITE DE LA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MECANIQUE CLASSIQUE</a:t>
              </a:r>
            </a:p>
          </p:txBody>
        </p:sp>
        <p:sp>
          <p:nvSpPr>
            <p:cNvPr id="29750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4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DESCRIPTION ET RESOLUTION</a:t>
              </a:r>
            </a:p>
          </p:txBody>
        </p:sp>
        <p:sp>
          <p:nvSpPr>
            <p:cNvPr id="29751" name="Text Box 9"/>
            <p:cNvSpPr txBox="1">
              <a:spLocks noChangeArrowheads="1"/>
            </p:cNvSpPr>
            <p:nvPr/>
          </p:nvSpPr>
          <p:spPr bwMode="auto">
            <a:xfrm>
              <a:off x="0" y="1248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Équation de Schrödinger</a:t>
              </a:r>
            </a:p>
          </p:txBody>
        </p:sp>
        <p:sp>
          <p:nvSpPr>
            <p:cNvPr id="29752" name="Text Box 10"/>
            <p:cNvSpPr txBox="1">
              <a:spLocks noChangeArrowheads="1"/>
            </p:cNvSpPr>
            <p:nvPr/>
          </p:nvSpPr>
          <p:spPr bwMode="auto">
            <a:xfrm>
              <a:off x="0" y="2208"/>
              <a:ext cx="105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Particule dans un puits de potentiel</a:t>
              </a:r>
            </a:p>
          </p:txBody>
        </p:sp>
        <p:sp>
          <p:nvSpPr>
            <p:cNvPr id="29753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29754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PARTICULE DANS UNE BOÎTE</a:t>
              </a:r>
            </a:p>
          </p:txBody>
        </p:sp>
        <p:sp>
          <p:nvSpPr>
            <p:cNvPr id="29755" name="Text Box 13"/>
            <p:cNvSpPr txBox="1">
              <a:spLocks noChangeArrowheads="1"/>
            </p:cNvSpPr>
            <p:nvPr/>
          </p:nvSpPr>
          <p:spPr bwMode="auto">
            <a:xfrm>
              <a:off x="0" y="307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Oscillateur harmonique</a:t>
              </a:r>
            </a:p>
          </p:txBody>
        </p:sp>
        <p:sp>
          <p:nvSpPr>
            <p:cNvPr id="29756" name="Rectangle 14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26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DESCRIPTION ET RESOLUTION</a:t>
              </a:r>
            </a:p>
          </p:txBody>
        </p:sp>
        <p:sp>
          <p:nvSpPr>
            <p:cNvPr id="29757" name="Rectangle 15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40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</p:grpSp>
      <p:sp>
        <p:nvSpPr>
          <p:cNvPr id="29701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62200"/>
            <a:ext cx="12192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CAS GENERAL</a:t>
            </a:r>
          </a:p>
        </p:txBody>
      </p:sp>
      <p:grpSp>
        <p:nvGrpSpPr>
          <p:cNvPr id="29702" name="Group 17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29744" name="Oval 18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745" name="Oval 19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746" name="Oval 20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6599" name="Text Box 39"/>
          <p:cNvSpPr txBox="1">
            <a:spLocks noChangeArrowheads="1"/>
          </p:cNvSpPr>
          <p:nvPr/>
        </p:nvSpPr>
        <p:spPr bwMode="auto">
          <a:xfrm>
            <a:off x="2819400" y="3581400"/>
            <a:ext cx="589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1800" i="1">
                <a:solidFill>
                  <a:srgbClr val="FFFFFF"/>
                </a:solidFill>
                <a:latin typeface="Arial" charset="0"/>
              </a:rPr>
              <a:t>sol. Générale	= combinaison linéaire d’ondes planes</a:t>
            </a:r>
          </a:p>
          <a:p>
            <a:pPr eaLnBrk="1" hangingPunct="1"/>
            <a:r>
              <a:rPr lang="fr-FR" sz="1800" i="1">
                <a:solidFill>
                  <a:srgbClr val="FFFFFF"/>
                </a:solidFill>
                <a:latin typeface="Arial" charset="0"/>
              </a:rPr>
              <a:t>		= paquet d’ondes</a:t>
            </a:r>
          </a:p>
        </p:txBody>
      </p:sp>
      <p:grpSp>
        <p:nvGrpSpPr>
          <p:cNvPr id="66600" name="Group 40"/>
          <p:cNvGrpSpPr>
            <a:grpSpLocks/>
          </p:cNvGrpSpPr>
          <p:nvPr/>
        </p:nvGrpSpPr>
        <p:grpSpPr bwMode="auto">
          <a:xfrm>
            <a:off x="3810000" y="2438400"/>
            <a:ext cx="3962400" cy="990600"/>
            <a:chOff x="2448" y="2448"/>
            <a:chExt cx="2496" cy="672"/>
          </a:xfrm>
        </p:grpSpPr>
        <p:grpSp>
          <p:nvGrpSpPr>
            <p:cNvPr id="29728" name="Group 41"/>
            <p:cNvGrpSpPr>
              <a:grpSpLocks/>
            </p:cNvGrpSpPr>
            <p:nvPr/>
          </p:nvGrpSpPr>
          <p:grpSpPr bwMode="auto">
            <a:xfrm>
              <a:off x="2592" y="2448"/>
              <a:ext cx="2253" cy="640"/>
              <a:chOff x="2016" y="2592"/>
              <a:chExt cx="2253" cy="640"/>
            </a:xfrm>
          </p:grpSpPr>
          <p:grpSp>
            <p:nvGrpSpPr>
              <p:cNvPr id="29730" name="Group 42"/>
              <p:cNvGrpSpPr>
                <a:grpSpLocks/>
              </p:cNvGrpSpPr>
              <p:nvPr/>
            </p:nvGrpSpPr>
            <p:grpSpPr bwMode="auto">
              <a:xfrm>
                <a:off x="3696" y="2784"/>
                <a:ext cx="205" cy="269"/>
                <a:chOff x="720" y="3582"/>
                <a:chExt cx="205" cy="269"/>
              </a:xfrm>
            </p:grpSpPr>
            <p:sp>
              <p:nvSpPr>
                <p:cNvPr id="2974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720" y="3582"/>
                  <a:ext cx="205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/>
                  <a:r>
                    <a:rPr lang="fr-FR" sz="2000">
                      <a:solidFill>
                        <a:srgbClr val="FFFFFF"/>
                      </a:solidFill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29743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730" y="3623"/>
                  <a:ext cx="144" cy="48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9731" name="Group 45"/>
              <p:cNvGrpSpPr>
                <a:grpSpLocks/>
              </p:cNvGrpSpPr>
              <p:nvPr/>
            </p:nvGrpSpPr>
            <p:grpSpPr bwMode="auto">
              <a:xfrm>
                <a:off x="2112" y="2688"/>
                <a:ext cx="205" cy="269"/>
                <a:chOff x="720" y="3582"/>
                <a:chExt cx="205" cy="269"/>
              </a:xfrm>
            </p:grpSpPr>
            <p:sp>
              <p:nvSpPr>
                <p:cNvPr id="29740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720" y="3582"/>
                  <a:ext cx="205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/>
                  <a:r>
                    <a:rPr lang="fr-FR" sz="2000">
                      <a:solidFill>
                        <a:srgbClr val="FFFFFF"/>
                      </a:solidFill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29741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730" y="3623"/>
                  <a:ext cx="144" cy="48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9732" name="Line 48"/>
              <p:cNvSpPr>
                <a:spLocks noChangeShapeType="1"/>
              </p:cNvSpPr>
              <p:nvPr/>
            </p:nvSpPr>
            <p:spPr bwMode="auto">
              <a:xfrm>
                <a:off x="2112" y="2928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33" name="Text Box 49"/>
              <p:cNvSpPr txBox="1">
                <a:spLocks noChangeArrowheads="1"/>
              </p:cNvSpPr>
              <p:nvPr/>
            </p:nvSpPr>
            <p:spPr bwMode="auto">
              <a:xfrm>
                <a:off x="2064" y="2928"/>
                <a:ext cx="338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000">
                    <a:solidFill>
                      <a:srgbClr val="FFFFFF"/>
                    </a:solidFill>
                    <a:latin typeface="Arial" charset="0"/>
                  </a:rPr>
                  <a:t>2m</a:t>
                </a:r>
              </a:p>
            </p:txBody>
          </p:sp>
          <p:sp>
            <p:nvSpPr>
              <p:cNvPr id="29734" name="Line 50"/>
              <p:cNvSpPr>
                <a:spLocks noChangeShapeType="1"/>
              </p:cNvSpPr>
              <p:nvPr/>
            </p:nvSpPr>
            <p:spPr bwMode="auto">
              <a:xfrm flipV="1">
                <a:off x="2016" y="2928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35" name="Text Box 51"/>
              <p:cNvSpPr txBox="1">
                <a:spLocks noChangeArrowheads="1"/>
              </p:cNvSpPr>
              <p:nvPr/>
            </p:nvSpPr>
            <p:spPr bwMode="auto">
              <a:xfrm>
                <a:off x="2256" y="2592"/>
                <a:ext cx="196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800" b="1" i="1">
                    <a:solidFill>
                      <a:srgbClr val="FFFFFF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29736" name="Text Box 52"/>
              <p:cNvSpPr txBox="1">
                <a:spLocks noChangeArrowheads="1"/>
              </p:cNvSpPr>
              <p:nvPr/>
            </p:nvSpPr>
            <p:spPr bwMode="auto">
              <a:xfrm>
                <a:off x="2448" y="2688"/>
                <a:ext cx="1341" cy="3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800" i="1">
                    <a:solidFill>
                      <a:srgbClr val="FFFFFF"/>
                    </a:solidFill>
                    <a:latin typeface="Symbol" pitchFamily="18" charset="2"/>
                  </a:rPr>
                  <a:t>Dy</a:t>
                </a:r>
                <a:r>
                  <a:rPr lang="fr-FR" sz="2800" i="1">
                    <a:solidFill>
                      <a:srgbClr val="FFFFFF"/>
                    </a:solidFill>
                    <a:latin typeface="Arial" charset="0"/>
                  </a:rPr>
                  <a:t> + V</a:t>
                </a:r>
                <a:r>
                  <a:rPr lang="fr-FR" sz="2800" i="1">
                    <a:solidFill>
                      <a:srgbClr val="FFFFFF"/>
                    </a:solidFill>
                    <a:latin typeface="Symbol" pitchFamily="18" charset="2"/>
                  </a:rPr>
                  <a:t>y</a:t>
                </a:r>
                <a:r>
                  <a:rPr lang="fr-FR" sz="2800" i="1">
                    <a:solidFill>
                      <a:srgbClr val="FFFFFF"/>
                    </a:solidFill>
                    <a:latin typeface="Arial" charset="0"/>
                  </a:rPr>
                  <a:t> = i</a:t>
                </a:r>
                <a:r>
                  <a:rPr lang="fr-FR" sz="3200" i="1">
                    <a:solidFill>
                      <a:srgbClr val="FFFFFF"/>
                    </a:solidFill>
                    <a:latin typeface="Arial" charset="0"/>
                  </a:rPr>
                  <a:t> </a:t>
                </a:r>
              </a:p>
            </p:txBody>
          </p:sp>
          <p:sp>
            <p:nvSpPr>
              <p:cNvPr id="29737" name="Line 53"/>
              <p:cNvSpPr>
                <a:spLocks noChangeShapeType="1"/>
              </p:cNvSpPr>
              <p:nvPr/>
            </p:nvSpPr>
            <p:spPr bwMode="auto">
              <a:xfrm>
                <a:off x="3936" y="2928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38" name="Text Box 54"/>
              <p:cNvSpPr txBox="1">
                <a:spLocks noChangeArrowheads="1"/>
              </p:cNvSpPr>
              <p:nvPr/>
            </p:nvSpPr>
            <p:spPr bwMode="auto">
              <a:xfrm>
                <a:off x="3888" y="2623"/>
                <a:ext cx="381" cy="3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800" i="1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</a:t>
                </a:r>
                <a:r>
                  <a:rPr lang="fr-FR" sz="2800" i="1">
                    <a:solidFill>
                      <a:srgbClr val="FFFFFF"/>
                    </a:solidFill>
                    <a:latin typeface="Symbol" pitchFamily="18" charset="2"/>
                    <a:sym typeface="Symbol" pitchFamily="18" charset="2"/>
                  </a:rPr>
                  <a:t>y</a:t>
                </a:r>
                <a:endParaRPr lang="fr-FR" sz="2800" i="1">
                  <a:solidFill>
                    <a:srgbClr val="FFFFFF"/>
                  </a:solidFill>
                  <a:latin typeface="Symbol" pitchFamily="18" charset="2"/>
                </a:endParaRPr>
              </a:p>
            </p:txBody>
          </p:sp>
          <p:sp>
            <p:nvSpPr>
              <p:cNvPr id="29739" name="Text Box 55"/>
              <p:cNvSpPr txBox="1">
                <a:spLocks noChangeArrowheads="1"/>
              </p:cNvSpPr>
              <p:nvPr/>
            </p:nvSpPr>
            <p:spPr bwMode="auto">
              <a:xfrm>
                <a:off x="3888" y="2880"/>
                <a:ext cx="351" cy="3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800" i="1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 t</a:t>
                </a:r>
                <a:endParaRPr lang="fr-FR" sz="2800" i="1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29729" name="Rectangle 56"/>
            <p:cNvSpPr>
              <a:spLocks noChangeArrowheads="1"/>
            </p:cNvSpPr>
            <p:nvPr/>
          </p:nvSpPr>
          <p:spPr bwMode="auto">
            <a:xfrm>
              <a:off x="2448" y="2448"/>
              <a:ext cx="2496" cy="67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6617" name="Group 57"/>
          <p:cNvGrpSpPr>
            <a:grpSpLocks/>
          </p:cNvGrpSpPr>
          <p:nvPr/>
        </p:nvGrpSpPr>
        <p:grpSpPr bwMode="auto">
          <a:xfrm>
            <a:off x="2667000" y="4343400"/>
            <a:ext cx="6235700" cy="1295400"/>
            <a:chOff x="1728" y="1440"/>
            <a:chExt cx="3928" cy="816"/>
          </a:xfrm>
        </p:grpSpPr>
        <p:sp>
          <p:nvSpPr>
            <p:cNvPr id="29709" name="Text Box 58"/>
            <p:cNvSpPr txBox="1">
              <a:spLocks noChangeArrowheads="1"/>
            </p:cNvSpPr>
            <p:nvPr/>
          </p:nvSpPr>
          <p:spPr bwMode="auto">
            <a:xfrm>
              <a:off x="1728" y="1584"/>
              <a:ext cx="100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36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3600" i="1">
                  <a:solidFill>
                    <a:srgbClr val="FFFFFF"/>
                  </a:solidFill>
                  <a:latin typeface="Arial" charset="0"/>
                </a:rPr>
                <a:t>(r,t)</a:t>
              </a:r>
              <a:r>
                <a:rPr lang="fr-FR" sz="3600" i="1">
                  <a:solidFill>
                    <a:srgbClr val="FFFFFF"/>
                  </a:solidFill>
                </a:rPr>
                <a:t> </a:t>
              </a:r>
              <a:r>
                <a:rPr lang="fr-FR" sz="3600" i="1">
                  <a:solidFill>
                    <a:srgbClr val="FFFFFF"/>
                  </a:solidFill>
                  <a:latin typeface="Arial" charset="0"/>
                </a:rPr>
                <a:t>=</a:t>
              </a:r>
              <a:endParaRPr lang="fr-FR" sz="3600" i="1" baseline="30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9710" name="Line 59"/>
            <p:cNvSpPr>
              <a:spLocks noChangeShapeType="1"/>
            </p:cNvSpPr>
            <p:nvPr/>
          </p:nvSpPr>
          <p:spPr bwMode="auto">
            <a:xfrm>
              <a:off x="2112" y="168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11" name="Freeform 60"/>
            <p:cNvSpPr>
              <a:spLocks/>
            </p:cNvSpPr>
            <p:nvPr/>
          </p:nvSpPr>
          <p:spPr bwMode="auto">
            <a:xfrm>
              <a:off x="3168" y="1584"/>
              <a:ext cx="288" cy="528"/>
            </a:xfrm>
            <a:custGeom>
              <a:avLst/>
              <a:gdLst>
                <a:gd name="T0" fmla="*/ 288 w 288"/>
                <a:gd name="T1" fmla="*/ 0 h 528"/>
                <a:gd name="T2" fmla="*/ 192 w 288"/>
                <a:gd name="T3" fmla="*/ 48 h 528"/>
                <a:gd name="T4" fmla="*/ 144 w 288"/>
                <a:gd name="T5" fmla="*/ 288 h 528"/>
                <a:gd name="T6" fmla="*/ 96 w 288"/>
                <a:gd name="T7" fmla="*/ 480 h 528"/>
                <a:gd name="T8" fmla="*/ 0 w 288"/>
                <a:gd name="T9" fmla="*/ 528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528">
                  <a:moveTo>
                    <a:pt x="288" y="0"/>
                  </a:moveTo>
                  <a:cubicBezTo>
                    <a:pt x="252" y="0"/>
                    <a:pt x="216" y="0"/>
                    <a:pt x="192" y="48"/>
                  </a:cubicBezTo>
                  <a:cubicBezTo>
                    <a:pt x="168" y="96"/>
                    <a:pt x="160" y="216"/>
                    <a:pt x="144" y="288"/>
                  </a:cubicBezTo>
                  <a:cubicBezTo>
                    <a:pt x="128" y="360"/>
                    <a:pt x="120" y="440"/>
                    <a:pt x="96" y="480"/>
                  </a:cubicBezTo>
                  <a:cubicBezTo>
                    <a:pt x="72" y="520"/>
                    <a:pt x="16" y="520"/>
                    <a:pt x="0" y="528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12" name="Text Box 61"/>
            <p:cNvSpPr txBox="1">
              <a:spLocks noChangeArrowheads="1"/>
            </p:cNvSpPr>
            <p:nvPr/>
          </p:nvSpPr>
          <p:spPr bwMode="auto">
            <a:xfrm>
              <a:off x="4080" y="1632"/>
              <a:ext cx="15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3600" i="1">
                  <a:solidFill>
                    <a:srgbClr val="FFFFFF"/>
                  </a:solidFill>
                  <a:latin typeface="Arial" charset="0"/>
                </a:rPr>
                <a:t>e </a:t>
              </a:r>
              <a:r>
                <a:rPr lang="fr-FR" sz="3600" i="1" baseline="30000">
                  <a:solidFill>
                    <a:srgbClr val="FFFFFF"/>
                  </a:solidFill>
                  <a:latin typeface="Arial" charset="0"/>
                </a:rPr>
                <a:t>  (p.r –</a:t>
              </a:r>
              <a:r>
                <a:rPr lang="fr-FR" sz="3600" i="1" baseline="30000">
                  <a:solidFill>
                    <a:srgbClr val="FFFFFF"/>
                  </a:solidFill>
                </a:rPr>
                <a:t> </a:t>
              </a:r>
              <a:r>
                <a:rPr lang="fr-FR" sz="3600" i="1" baseline="30000">
                  <a:solidFill>
                    <a:srgbClr val="FFFFFF"/>
                  </a:solidFill>
                  <a:latin typeface="Arial" charset="0"/>
                </a:rPr>
                <a:t>Et) </a:t>
              </a:r>
              <a:r>
                <a:rPr lang="fr-FR" sz="3600" i="1">
                  <a:solidFill>
                    <a:srgbClr val="FFFFFF"/>
                  </a:solidFill>
                  <a:latin typeface="Arial" charset="0"/>
                </a:rPr>
                <a:t>dp</a:t>
              </a:r>
            </a:p>
          </p:txBody>
        </p:sp>
        <p:sp>
          <p:nvSpPr>
            <p:cNvPr id="29713" name="Line 62"/>
            <p:cNvSpPr>
              <a:spLocks noChangeShapeType="1"/>
            </p:cNvSpPr>
            <p:nvPr/>
          </p:nvSpPr>
          <p:spPr bwMode="auto">
            <a:xfrm>
              <a:off x="2736" y="1824"/>
              <a:ext cx="28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14" name="Text Box 63"/>
            <p:cNvSpPr txBox="1">
              <a:spLocks noChangeArrowheads="1"/>
            </p:cNvSpPr>
            <p:nvPr/>
          </p:nvSpPr>
          <p:spPr bwMode="auto">
            <a:xfrm>
              <a:off x="2784" y="158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>
                  <a:solidFill>
                    <a:srgbClr val="FFFFFF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9715" name="Text Box 64"/>
            <p:cNvSpPr txBox="1">
              <a:spLocks noChangeArrowheads="1"/>
            </p:cNvSpPr>
            <p:nvPr/>
          </p:nvSpPr>
          <p:spPr bwMode="auto">
            <a:xfrm>
              <a:off x="2688" y="1827"/>
              <a:ext cx="3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>
                  <a:solidFill>
                    <a:srgbClr val="FFFFFF"/>
                  </a:solidFill>
                  <a:latin typeface="Arial" charset="0"/>
                </a:rPr>
                <a:t>h</a:t>
              </a:r>
              <a:r>
                <a:rPr lang="fr-FR" baseline="30000">
                  <a:solidFill>
                    <a:srgbClr val="FFFFFF"/>
                  </a:solidFill>
                </a:rPr>
                <a:t>3/2</a:t>
              </a:r>
            </a:p>
          </p:txBody>
        </p:sp>
        <p:sp>
          <p:nvSpPr>
            <p:cNvPr id="29716" name="Text Box 65"/>
            <p:cNvSpPr txBox="1">
              <a:spLocks noChangeArrowheads="1"/>
            </p:cNvSpPr>
            <p:nvPr/>
          </p:nvSpPr>
          <p:spPr bwMode="auto">
            <a:xfrm>
              <a:off x="3408" y="1440"/>
              <a:ext cx="2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>
                  <a:solidFill>
                    <a:srgbClr val="FFFFFF"/>
                  </a:solidFill>
                  <a:sym typeface="Symbol" pitchFamily="18" charset="2"/>
                </a:rPr>
                <a:t></a:t>
              </a: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9717" name="Text Box 66"/>
            <p:cNvSpPr txBox="1">
              <a:spLocks noChangeArrowheads="1"/>
            </p:cNvSpPr>
            <p:nvPr/>
          </p:nvSpPr>
          <p:spPr bwMode="auto">
            <a:xfrm>
              <a:off x="3120" y="1968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>
                  <a:solidFill>
                    <a:srgbClr val="FFFFFF"/>
                  </a:solidFill>
                  <a:sym typeface="Symbol" pitchFamily="18" charset="2"/>
                </a:rPr>
                <a:t>-</a:t>
              </a: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9718" name="Text Box 67"/>
            <p:cNvSpPr txBox="1">
              <a:spLocks noChangeArrowheads="1"/>
            </p:cNvSpPr>
            <p:nvPr/>
          </p:nvSpPr>
          <p:spPr bwMode="auto">
            <a:xfrm>
              <a:off x="3360" y="1584"/>
              <a:ext cx="64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3600" i="1">
                  <a:solidFill>
                    <a:srgbClr val="FFFFFF"/>
                  </a:solidFill>
                  <a:latin typeface="Symbol" pitchFamily="18" charset="2"/>
                </a:rPr>
                <a:t>j</a:t>
              </a:r>
              <a:r>
                <a:rPr lang="fr-FR" sz="3600" i="1">
                  <a:solidFill>
                    <a:srgbClr val="FFFFFF"/>
                  </a:solidFill>
                  <a:latin typeface="Arial" charset="0"/>
                </a:rPr>
                <a:t>(p)</a:t>
              </a:r>
              <a:endParaRPr lang="fr-FR" sz="3600" i="1" baseline="30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9719" name="Line 68"/>
            <p:cNvSpPr>
              <a:spLocks noChangeShapeType="1"/>
            </p:cNvSpPr>
            <p:nvPr/>
          </p:nvSpPr>
          <p:spPr bwMode="auto">
            <a:xfrm>
              <a:off x="3744" y="168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20" name="Line 69"/>
            <p:cNvSpPr>
              <a:spLocks noChangeShapeType="1"/>
            </p:cNvSpPr>
            <p:nvPr/>
          </p:nvSpPr>
          <p:spPr bwMode="auto">
            <a:xfrm>
              <a:off x="4704" y="168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9721" name="Group 70"/>
            <p:cNvGrpSpPr>
              <a:grpSpLocks/>
            </p:cNvGrpSpPr>
            <p:nvPr/>
          </p:nvGrpSpPr>
          <p:grpSpPr bwMode="auto">
            <a:xfrm>
              <a:off x="4320" y="1776"/>
              <a:ext cx="205" cy="250"/>
              <a:chOff x="720" y="3582"/>
              <a:chExt cx="205" cy="250"/>
            </a:xfrm>
          </p:grpSpPr>
          <p:sp>
            <p:nvSpPr>
              <p:cNvPr id="29726" name="Text Box 71"/>
              <p:cNvSpPr txBox="1">
                <a:spLocks noChangeArrowheads="1"/>
              </p:cNvSpPr>
              <p:nvPr/>
            </p:nvSpPr>
            <p:spPr bwMode="auto">
              <a:xfrm>
                <a:off x="720" y="3582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0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29727" name="Line 72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9722" name="Line 73"/>
            <p:cNvSpPr>
              <a:spLocks noChangeShapeType="1"/>
            </p:cNvSpPr>
            <p:nvPr/>
          </p:nvSpPr>
          <p:spPr bwMode="auto">
            <a:xfrm>
              <a:off x="4320" y="1788"/>
              <a:ext cx="19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23" name="Text Box 74"/>
            <p:cNvSpPr txBox="1">
              <a:spLocks noChangeArrowheads="1"/>
            </p:cNvSpPr>
            <p:nvPr/>
          </p:nvSpPr>
          <p:spPr bwMode="auto">
            <a:xfrm>
              <a:off x="4320" y="1584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 i="1">
                  <a:solidFill>
                    <a:srgbClr val="FFFFFF"/>
                  </a:solidFill>
                  <a:latin typeface="Arial" charset="0"/>
                </a:rPr>
                <a:t>i</a:t>
              </a:r>
            </a:p>
          </p:txBody>
        </p:sp>
        <p:sp>
          <p:nvSpPr>
            <p:cNvPr id="29724" name="Line 75"/>
            <p:cNvSpPr>
              <a:spLocks noChangeShapeType="1"/>
            </p:cNvSpPr>
            <p:nvPr/>
          </p:nvSpPr>
          <p:spPr bwMode="auto">
            <a:xfrm>
              <a:off x="4560" y="168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25" name="Line 76"/>
            <p:cNvSpPr>
              <a:spLocks noChangeShapeType="1"/>
            </p:cNvSpPr>
            <p:nvPr/>
          </p:nvSpPr>
          <p:spPr bwMode="auto">
            <a:xfrm>
              <a:off x="5472" y="168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6639" name="Group 79"/>
          <p:cNvGrpSpPr>
            <a:grpSpLocks/>
          </p:cNvGrpSpPr>
          <p:nvPr/>
        </p:nvGrpSpPr>
        <p:grpSpPr bwMode="auto">
          <a:xfrm>
            <a:off x="3886200" y="1676400"/>
            <a:ext cx="3956050" cy="685800"/>
            <a:chOff x="2448" y="1056"/>
            <a:chExt cx="2492" cy="432"/>
          </a:xfrm>
        </p:grpSpPr>
        <p:sp>
          <p:nvSpPr>
            <p:cNvPr id="29707" name="Text Box 38"/>
            <p:cNvSpPr txBox="1">
              <a:spLocks noChangeArrowheads="1"/>
            </p:cNvSpPr>
            <p:nvPr/>
          </p:nvSpPr>
          <p:spPr bwMode="auto">
            <a:xfrm>
              <a:off x="2832" y="1168"/>
              <a:ext cx="21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équation de SCHRÖDINGER : </a:t>
              </a:r>
            </a:p>
          </p:txBody>
        </p:sp>
        <p:pic>
          <p:nvPicPr>
            <p:cNvPr id="29708" name="Picture 77" descr="solvay192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18" t="16373" r="44444" b="64525"/>
            <a:stretch>
              <a:fillRect/>
            </a:stretch>
          </p:blipFill>
          <p:spPr bwMode="auto">
            <a:xfrm>
              <a:off x="2448" y="1056"/>
              <a:ext cx="24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9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362200" y="457200"/>
            <a:ext cx="6169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EQUATIONS DE MOUVEMENT</a:t>
            </a:r>
          </a:p>
        </p:txBody>
      </p:sp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grpSp>
        <p:nvGrpSpPr>
          <p:cNvPr id="30724" name="Group 33"/>
          <p:cNvGrpSpPr>
            <a:grpSpLocks/>
          </p:cNvGrpSpPr>
          <p:nvPr/>
        </p:nvGrpSpPr>
        <p:grpSpPr bwMode="auto">
          <a:xfrm>
            <a:off x="0" y="1981200"/>
            <a:ext cx="2438400" cy="3657600"/>
            <a:chOff x="0" y="1248"/>
            <a:chExt cx="1536" cy="2304"/>
          </a:xfrm>
        </p:grpSpPr>
        <p:sp>
          <p:nvSpPr>
            <p:cNvPr id="30771" name="Rectangle 3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CAS GENERAL</a:t>
              </a:r>
            </a:p>
          </p:txBody>
        </p:sp>
        <p:sp>
          <p:nvSpPr>
            <p:cNvPr id="30772" name="Rectangle 3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ETATS STATIONNAIRES</a:t>
              </a:r>
            </a:p>
          </p:txBody>
        </p:sp>
        <p:sp>
          <p:nvSpPr>
            <p:cNvPr id="30773" name="Rectangle 3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CAS LIMITE DE LA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MECANIQUE CLASSIQUE</a:t>
              </a:r>
            </a:p>
          </p:txBody>
        </p:sp>
        <p:sp>
          <p:nvSpPr>
            <p:cNvPr id="30774" name="Rectangle 3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4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DESCRIPTION ET RESOLUTION</a:t>
              </a:r>
            </a:p>
          </p:txBody>
        </p:sp>
        <p:sp>
          <p:nvSpPr>
            <p:cNvPr id="30775" name="Text Box 38"/>
            <p:cNvSpPr txBox="1">
              <a:spLocks noChangeArrowheads="1"/>
            </p:cNvSpPr>
            <p:nvPr/>
          </p:nvSpPr>
          <p:spPr bwMode="auto">
            <a:xfrm>
              <a:off x="0" y="1248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Équation de Schrödinger</a:t>
              </a:r>
            </a:p>
          </p:txBody>
        </p:sp>
        <p:sp>
          <p:nvSpPr>
            <p:cNvPr id="30776" name="Text Box 39"/>
            <p:cNvSpPr txBox="1">
              <a:spLocks noChangeArrowheads="1"/>
            </p:cNvSpPr>
            <p:nvPr/>
          </p:nvSpPr>
          <p:spPr bwMode="auto">
            <a:xfrm>
              <a:off x="0" y="2208"/>
              <a:ext cx="105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Particule dans un puits de potentiel</a:t>
              </a:r>
            </a:p>
          </p:txBody>
        </p:sp>
        <p:sp>
          <p:nvSpPr>
            <p:cNvPr id="30777" name="Rectangle 40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30778" name="Rectangle 41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PARTICULE DANS UNE BOÎTE</a:t>
              </a:r>
            </a:p>
          </p:txBody>
        </p:sp>
        <p:sp>
          <p:nvSpPr>
            <p:cNvPr id="30779" name="Text Box 42"/>
            <p:cNvSpPr txBox="1">
              <a:spLocks noChangeArrowheads="1"/>
            </p:cNvSpPr>
            <p:nvPr/>
          </p:nvSpPr>
          <p:spPr bwMode="auto">
            <a:xfrm>
              <a:off x="0" y="307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Oscillateur harmonique</a:t>
              </a:r>
            </a:p>
          </p:txBody>
        </p:sp>
        <p:sp>
          <p:nvSpPr>
            <p:cNvPr id="30780" name="Rectangle 43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26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DESCRIPTION ET RESOLUTION</a:t>
              </a:r>
            </a:p>
          </p:txBody>
        </p:sp>
        <p:sp>
          <p:nvSpPr>
            <p:cNvPr id="30781" name="Rectangle 44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40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</p:grpSp>
      <p:sp>
        <p:nvSpPr>
          <p:cNvPr id="30725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67000"/>
            <a:ext cx="1981200" cy="304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ETATS STATIONNAIRES</a:t>
            </a:r>
          </a:p>
        </p:txBody>
      </p:sp>
      <p:grpSp>
        <p:nvGrpSpPr>
          <p:cNvPr id="30726" name="Group 45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30768" name="Oval 46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69" name="Oval 47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70" name="Oval 48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6437" name="Group 117"/>
          <p:cNvGrpSpPr>
            <a:grpSpLocks/>
          </p:cNvGrpSpPr>
          <p:nvPr/>
        </p:nvGrpSpPr>
        <p:grpSpPr bwMode="auto">
          <a:xfrm>
            <a:off x="4343400" y="1524000"/>
            <a:ext cx="2687638" cy="519113"/>
            <a:chOff x="2736" y="960"/>
            <a:chExt cx="1693" cy="327"/>
          </a:xfrm>
        </p:grpSpPr>
        <p:sp>
          <p:nvSpPr>
            <p:cNvPr id="30765" name="Text Box 50"/>
            <p:cNvSpPr txBox="1">
              <a:spLocks noChangeArrowheads="1"/>
            </p:cNvSpPr>
            <p:nvPr/>
          </p:nvSpPr>
          <p:spPr bwMode="auto">
            <a:xfrm>
              <a:off x="2736" y="960"/>
              <a:ext cx="169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(r,t)</a:t>
              </a:r>
              <a:r>
                <a:rPr lang="fr-FR" sz="2800" i="1">
                  <a:solidFill>
                    <a:srgbClr val="FFFFFF"/>
                  </a:solidFill>
                </a:rPr>
                <a:t> 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= </a:t>
              </a:r>
              <a:r>
                <a:rPr lang="fr-FR" sz="2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(r) </a:t>
              </a:r>
              <a:r>
                <a:rPr lang="fr-FR" sz="2800" i="1">
                  <a:solidFill>
                    <a:srgbClr val="FFFFFF"/>
                  </a:solidFill>
                  <a:latin typeface="Symbol" pitchFamily="18" charset="2"/>
                </a:rPr>
                <a:t>W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(t)</a:t>
              </a:r>
            </a:p>
          </p:txBody>
        </p:sp>
        <p:sp>
          <p:nvSpPr>
            <p:cNvPr id="30766" name="Line 51"/>
            <p:cNvSpPr>
              <a:spLocks noChangeShapeType="1"/>
            </p:cNvSpPr>
            <p:nvPr/>
          </p:nvSpPr>
          <p:spPr bwMode="auto">
            <a:xfrm>
              <a:off x="3024" y="105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67" name="Line 58"/>
            <p:cNvSpPr>
              <a:spLocks noChangeShapeType="1"/>
            </p:cNvSpPr>
            <p:nvPr/>
          </p:nvSpPr>
          <p:spPr bwMode="auto">
            <a:xfrm>
              <a:off x="3744" y="105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6439" name="Group 119"/>
          <p:cNvGrpSpPr>
            <a:grpSpLocks/>
          </p:cNvGrpSpPr>
          <p:nvPr/>
        </p:nvGrpSpPr>
        <p:grpSpPr bwMode="auto">
          <a:xfrm>
            <a:off x="6705600" y="1981200"/>
            <a:ext cx="2105025" cy="1555750"/>
            <a:chOff x="4224" y="1248"/>
            <a:chExt cx="1326" cy="980"/>
          </a:xfrm>
        </p:grpSpPr>
        <p:sp>
          <p:nvSpPr>
            <p:cNvPr id="30758" name="Text Box 60"/>
            <p:cNvSpPr txBox="1">
              <a:spLocks noChangeArrowheads="1"/>
            </p:cNvSpPr>
            <p:nvPr/>
          </p:nvSpPr>
          <p:spPr bwMode="auto">
            <a:xfrm>
              <a:off x="4800" y="1824"/>
              <a:ext cx="75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3600" i="1">
                  <a:solidFill>
                    <a:srgbClr val="FFFFFF"/>
                  </a:solidFill>
                  <a:latin typeface="Arial" charset="0"/>
                </a:rPr>
                <a:t>e   </a:t>
              </a:r>
              <a:r>
                <a:rPr lang="fr-FR" sz="3600" i="1" baseline="30000">
                  <a:solidFill>
                    <a:srgbClr val="FFFFFF"/>
                  </a:solidFill>
                  <a:latin typeface="Arial" charset="0"/>
                </a:rPr>
                <a:t>Et </a:t>
              </a:r>
            </a:p>
          </p:txBody>
        </p:sp>
        <p:grpSp>
          <p:nvGrpSpPr>
            <p:cNvPr id="30759" name="Group 62"/>
            <p:cNvGrpSpPr>
              <a:grpSpLocks/>
            </p:cNvGrpSpPr>
            <p:nvPr/>
          </p:nvGrpSpPr>
          <p:grpSpPr bwMode="auto">
            <a:xfrm>
              <a:off x="5088" y="1968"/>
              <a:ext cx="205" cy="250"/>
              <a:chOff x="720" y="3582"/>
              <a:chExt cx="205" cy="250"/>
            </a:xfrm>
          </p:grpSpPr>
          <p:sp>
            <p:nvSpPr>
              <p:cNvPr id="30763" name="Text Box 63"/>
              <p:cNvSpPr txBox="1">
                <a:spLocks noChangeArrowheads="1"/>
              </p:cNvSpPr>
              <p:nvPr/>
            </p:nvSpPr>
            <p:spPr bwMode="auto">
              <a:xfrm>
                <a:off x="720" y="3582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0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30764" name="Line 64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0760" name="Line 65"/>
            <p:cNvSpPr>
              <a:spLocks noChangeShapeType="1"/>
            </p:cNvSpPr>
            <p:nvPr/>
          </p:nvSpPr>
          <p:spPr bwMode="auto">
            <a:xfrm>
              <a:off x="5088" y="1980"/>
              <a:ext cx="19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61" name="Text Box 66"/>
            <p:cNvSpPr txBox="1">
              <a:spLocks noChangeArrowheads="1"/>
            </p:cNvSpPr>
            <p:nvPr/>
          </p:nvSpPr>
          <p:spPr bwMode="auto">
            <a:xfrm>
              <a:off x="5088" y="1776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-i</a:t>
              </a:r>
            </a:p>
          </p:txBody>
        </p:sp>
        <p:sp>
          <p:nvSpPr>
            <p:cNvPr id="30762" name="Line 87"/>
            <p:cNvSpPr>
              <a:spLocks noChangeShapeType="1"/>
            </p:cNvSpPr>
            <p:nvPr/>
          </p:nvSpPr>
          <p:spPr bwMode="auto">
            <a:xfrm>
              <a:off x="4224" y="1248"/>
              <a:ext cx="384" cy="2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6416" name="Text Box 96"/>
          <p:cNvSpPr txBox="1">
            <a:spLocks noChangeArrowheads="1"/>
          </p:cNvSpPr>
          <p:nvPr/>
        </p:nvSpPr>
        <p:spPr bwMode="auto">
          <a:xfrm>
            <a:off x="2895600" y="3276600"/>
            <a:ext cx="362585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1800">
                <a:solidFill>
                  <a:srgbClr val="FFFFFF"/>
                </a:solidFill>
                <a:latin typeface="Arial" charset="0"/>
              </a:rPr>
              <a:t>solutions non triviales (non nulles)</a:t>
            </a:r>
          </a:p>
          <a:p>
            <a:pPr algn="ctr" eaLnBrk="1" hangingPunct="1"/>
            <a:r>
              <a:rPr lang="fr-FR" sz="1800">
                <a:solidFill>
                  <a:srgbClr val="FFFFFF"/>
                </a:solidFill>
                <a:latin typeface="Arial" charset="0"/>
              </a:rPr>
              <a:t>pour certaines énergies E</a:t>
            </a:r>
            <a:r>
              <a:rPr lang="fr-FR" sz="1800" baseline="-25000">
                <a:solidFill>
                  <a:srgbClr val="FFFFFF"/>
                </a:solidFill>
                <a:latin typeface="Arial" charset="0"/>
              </a:rPr>
              <a:t>n 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: </a:t>
            </a:r>
            <a:r>
              <a:rPr lang="fr-FR" sz="2000" i="1">
                <a:solidFill>
                  <a:srgbClr val="FFFFFF"/>
                </a:solidFill>
                <a:latin typeface="Symbol" pitchFamily="18" charset="2"/>
              </a:rPr>
              <a:t>y</a:t>
            </a:r>
            <a:r>
              <a:rPr lang="fr-FR" sz="2000" i="1" baseline="-25000">
                <a:solidFill>
                  <a:srgbClr val="FFFFFF"/>
                </a:solidFill>
                <a:latin typeface="Arial" charset="0"/>
              </a:rPr>
              <a:t>n</a:t>
            </a:r>
            <a:r>
              <a:rPr lang="fr-FR" sz="2000" i="1">
                <a:solidFill>
                  <a:srgbClr val="FFFFFF"/>
                </a:solidFill>
                <a:latin typeface="Arial" charset="0"/>
              </a:rPr>
              <a:t>(r)</a:t>
            </a:r>
          </a:p>
        </p:txBody>
      </p:sp>
      <p:grpSp>
        <p:nvGrpSpPr>
          <p:cNvPr id="56438" name="Group 118"/>
          <p:cNvGrpSpPr>
            <a:grpSpLocks/>
          </p:cNvGrpSpPr>
          <p:nvPr/>
        </p:nvGrpSpPr>
        <p:grpSpPr bwMode="auto">
          <a:xfrm>
            <a:off x="2971800" y="1981200"/>
            <a:ext cx="3444875" cy="1295400"/>
            <a:chOff x="1872" y="1248"/>
            <a:chExt cx="2170" cy="816"/>
          </a:xfrm>
        </p:grpSpPr>
        <p:grpSp>
          <p:nvGrpSpPr>
            <p:cNvPr id="30748" name="Group 74"/>
            <p:cNvGrpSpPr>
              <a:grpSpLocks/>
            </p:cNvGrpSpPr>
            <p:nvPr/>
          </p:nvGrpSpPr>
          <p:grpSpPr bwMode="auto">
            <a:xfrm>
              <a:off x="2112" y="1577"/>
              <a:ext cx="205" cy="250"/>
              <a:chOff x="720" y="3582"/>
              <a:chExt cx="205" cy="269"/>
            </a:xfrm>
          </p:grpSpPr>
          <p:sp>
            <p:nvSpPr>
              <p:cNvPr id="30756" name="Text Box 75"/>
              <p:cNvSpPr txBox="1">
                <a:spLocks noChangeArrowheads="1"/>
              </p:cNvSpPr>
              <p:nvPr/>
            </p:nvSpPr>
            <p:spPr bwMode="auto">
              <a:xfrm>
                <a:off x="720" y="3582"/>
                <a:ext cx="205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0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30757" name="Line 76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0749" name="Line 77"/>
            <p:cNvSpPr>
              <a:spLocks noChangeShapeType="1"/>
            </p:cNvSpPr>
            <p:nvPr/>
          </p:nvSpPr>
          <p:spPr bwMode="auto">
            <a:xfrm>
              <a:off x="2112" y="1800"/>
              <a:ext cx="28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50" name="Text Box 78"/>
            <p:cNvSpPr txBox="1">
              <a:spLocks noChangeArrowheads="1"/>
            </p:cNvSpPr>
            <p:nvPr/>
          </p:nvSpPr>
          <p:spPr bwMode="auto">
            <a:xfrm>
              <a:off x="2064" y="1800"/>
              <a:ext cx="3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2m</a:t>
              </a:r>
            </a:p>
          </p:txBody>
        </p:sp>
        <p:sp>
          <p:nvSpPr>
            <p:cNvPr id="30751" name="Line 79"/>
            <p:cNvSpPr>
              <a:spLocks noChangeShapeType="1"/>
            </p:cNvSpPr>
            <p:nvPr/>
          </p:nvSpPr>
          <p:spPr bwMode="auto">
            <a:xfrm flipV="1">
              <a:off x="2016" y="1800"/>
              <a:ext cx="48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52" name="Text Box 80"/>
            <p:cNvSpPr txBox="1">
              <a:spLocks noChangeArrowheads="1"/>
            </p:cNvSpPr>
            <p:nvPr/>
          </p:nvSpPr>
          <p:spPr bwMode="auto">
            <a:xfrm>
              <a:off x="2256" y="148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b="1" i="1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0753" name="Text Box 81"/>
            <p:cNvSpPr txBox="1">
              <a:spLocks noChangeArrowheads="1"/>
            </p:cNvSpPr>
            <p:nvPr/>
          </p:nvSpPr>
          <p:spPr bwMode="auto">
            <a:xfrm>
              <a:off x="2448" y="1577"/>
              <a:ext cx="159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800" i="1">
                  <a:solidFill>
                    <a:srgbClr val="FFFFFF"/>
                  </a:solidFill>
                  <a:latin typeface="Symbol" pitchFamily="18" charset="2"/>
                </a:rPr>
                <a:t>Dy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 + V</a:t>
              </a:r>
              <a:r>
                <a:rPr lang="fr-FR" sz="2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 = E</a:t>
              </a:r>
              <a:r>
                <a:rPr lang="fr-FR" sz="2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3200" i="1">
                  <a:solidFill>
                    <a:srgbClr val="FFFFFF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30754" name="Line 89"/>
            <p:cNvSpPr>
              <a:spLocks noChangeShapeType="1"/>
            </p:cNvSpPr>
            <p:nvPr/>
          </p:nvSpPr>
          <p:spPr bwMode="auto">
            <a:xfrm flipH="1">
              <a:off x="3408" y="1248"/>
              <a:ext cx="240" cy="19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55" name="Rectangle 104"/>
            <p:cNvSpPr>
              <a:spLocks noChangeArrowheads="1"/>
            </p:cNvSpPr>
            <p:nvPr/>
          </p:nvSpPr>
          <p:spPr bwMode="auto">
            <a:xfrm>
              <a:off x="1872" y="1440"/>
              <a:ext cx="2160" cy="624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6440" name="Group 120"/>
          <p:cNvGrpSpPr>
            <a:grpSpLocks/>
          </p:cNvGrpSpPr>
          <p:nvPr/>
        </p:nvGrpSpPr>
        <p:grpSpPr bwMode="auto">
          <a:xfrm>
            <a:off x="2590800" y="3962400"/>
            <a:ext cx="6248400" cy="854075"/>
            <a:chOff x="1632" y="2496"/>
            <a:chExt cx="3936" cy="538"/>
          </a:xfrm>
        </p:grpSpPr>
        <p:sp>
          <p:nvSpPr>
            <p:cNvPr id="30738" name="Text Box 57"/>
            <p:cNvSpPr txBox="1">
              <a:spLocks noChangeArrowheads="1"/>
            </p:cNvSpPr>
            <p:nvPr/>
          </p:nvSpPr>
          <p:spPr bwMode="auto">
            <a:xfrm>
              <a:off x="1632" y="2496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i="1" u="sng">
                  <a:solidFill>
                    <a:srgbClr val="FFFFFF"/>
                  </a:solidFill>
                  <a:latin typeface="Arial" charset="0"/>
                </a:rPr>
                <a:t>ondes stationnaires </a:t>
              </a:r>
            </a:p>
          </p:txBody>
        </p:sp>
        <p:sp>
          <p:nvSpPr>
            <p:cNvPr id="30739" name="Text Box 97"/>
            <p:cNvSpPr txBox="1">
              <a:spLocks noChangeArrowheads="1"/>
            </p:cNvSpPr>
            <p:nvPr/>
          </p:nvSpPr>
          <p:spPr bwMode="auto">
            <a:xfrm>
              <a:off x="1632" y="2688"/>
              <a:ext cx="39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2800" i="1" baseline="-25000">
                  <a:solidFill>
                    <a:srgbClr val="FFFFFF"/>
                  </a:solidFill>
                  <a:latin typeface="Arial" charset="0"/>
                </a:rPr>
                <a:t>n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(r,t)</a:t>
              </a:r>
              <a:r>
                <a:rPr lang="fr-FR" sz="2800" i="1">
                  <a:solidFill>
                    <a:srgbClr val="FFFFFF"/>
                  </a:solidFill>
                </a:rPr>
                <a:t> 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= </a:t>
              </a:r>
              <a:r>
                <a:rPr lang="fr-FR" sz="2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2800" i="1" baseline="-25000">
                  <a:solidFill>
                    <a:srgbClr val="FFFFFF"/>
                  </a:solidFill>
                  <a:latin typeface="Arial" charset="0"/>
                </a:rPr>
                <a:t>n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(r) e   </a:t>
              </a:r>
              <a:r>
                <a:rPr lang="fr-FR" sz="2800" i="1" baseline="30000">
                  <a:solidFill>
                    <a:srgbClr val="FFFFFF"/>
                  </a:solidFill>
                  <a:latin typeface="Arial" charset="0"/>
                </a:rPr>
                <a:t>E t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   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avec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 |</a:t>
              </a:r>
              <a:r>
                <a:rPr lang="fr-FR" sz="2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2800" i="1" baseline="-25000">
                  <a:solidFill>
                    <a:srgbClr val="FFFFFF"/>
                  </a:solidFill>
                  <a:latin typeface="Arial" charset="0"/>
                </a:rPr>
                <a:t>n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|</a:t>
              </a:r>
              <a:r>
                <a:rPr lang="fr-FR" sz="2800" i="1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ind</a:t>
              </a:r>
              <a:r>
                <a:rPr lang="fr-FR" sz="1800" i="1" baseline="30000">
                  <a:solidFill>
                    <a:srgbClr val="FFFFFF"/>
                  </a:solidFill>
                  <a:latin typeface="Arial" charset="0"/>
                </a:rPr>
                <a:t>t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du temps</a:t>
              </a:r>
              <a:r>
                <a:rPr lang="fr-FR" sz="2800" i="1" baseline="30000">
                  <a:solidFill>
                    <a:srgbClr val="FFFFFF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30740" name="Rectangle 98"/>
            <p:cNvSpPr>
              <a:spLocks noChangeArrowheads="1"/>
            </p:cNvSpPr>
            <p:nvPr/>
          </p:nvSpPr>
          <p:spPr bwMode="auto">
            <a:xfrm>
              <a:off x="3408" y="2736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 baseline="-25000">
                  <a:solidFill>
                    <a:srgbClr val="FFFFFF"/>
                  </a:solidFill>
                  <a:latin typeface="Arial" charset="0"/>
                </a:rPr>
                <a:t>n</a:t>
              </a:r>
            </a:p>
          </p:txBody>
        </p:sp>
        <p:grpSp>
          <p:nvGrpSpPr>
            <p:cNvPr id="30741" name="Group 99"/>
            <p:cNvGrpSpPr>
              <a:grpSpLocks/>
            </p:cNvGrpSpPr>
            <p:nvPr/>
          </p:nvGrpSpPr>
          <p:grpSpPr bwMode="auto">
            <a:xfrm>
              <a:off x="3168" y="2784"/>
              <a:ext cx="205" cy="250"/>
              <a:chOff x="720" y="3582"/>
              <a:chExt cx="205" cy="250"/>
            </a:xfrm>
          </p:grpSpPr>
          <p:sp>
            <p:nvSpPr>
              <p:cNvPr id="30746" name="Text Box 100"/>
              <p:cNvSpPr txBox="1">
                <a:spLocks noChangeArrowheads="1"/>
              </p:cNvSpPr>
              <p:nvPr/>
            </p:nvSpPr>
            <p:spPr bwMode="auto">
              <a:xfrm>
                <a:off x="720" y="3582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0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30747" name="Line 101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0742" name="Line 102"/>
            <p:cNvSpPr>
              <a:spLocks noChangeShapeType="1"/>
            </p:cNvSpPr>
            <p:nvPr/>
          </p:nvSpPr>
          <p:spPr bwMode="auto">
            <a:xfrm>
              <a:off x="3168" y="2796"/>
              <a:ext cx="19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43" name="Text Box 103"/>
            <p:cNvSpPr txBox="1">
              <a:spLocks noChangeArrowheads="1"/>
            </p:cNvSpPr>
            <p:nvPr/>
          </p:nvSpPr>
          <p:spPr bwMode="auto">
            <a:xfrm>
              <a:off x="3168" y="259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-i</a:t>
              </a:r>
            </a:p>
          </p:txBody>
        </p:sp>
        <p:sp>
          <p:nvSpPr>
            <p:cNvPr id="30744" name="Line 113"/>
            <p:cNvSpPr>
              <a:spLocks noChangeShapeType="1"/>
            </p:cNvSpPr>
            <p:nvPr/>
          </p:nvSpPr>
          <p:spPr bwMode="auto">
            <a:xfrm>
              <a:off x="1968" y="278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45" name="Line 114"/>
            <p:cNvSpPr>
              <a:spLocks noChangeShapeType="1"/>
            </p:cNvSpPr>
            <p:nvPr/>
          </p:nvSpPr>
          <p:spPr bwMode="auto">
            <a:xfrm>
              <a:off x="2832" y="278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6441" name="Group 121"/>
          <p:cNvGrpSpPr>
            <a:grpSpLocks/>
          </p:cNvGrpSpPr>
          <p:nvPr/>
        </p:nvGrpSpPr>
        <p:grpSpPr bwMode="auto">
          <a:xfrm>
            <a:off x="2590800" y="4876800"/>
            <a:ext cx="6248400" cy="1114425"/>
            <a:chOff x="1632" y="3072"/>
            <a:chExt cx="3936" cy="702"/>
          </a:xfrm>
        </p:grpSpPr>
        <p:sp>
          <p:nvSpPr>
            <p:cNvPr id="30733" name="Text Box 110"/>
            <p:cNvSpPr txBox="1">
              <a:spLocks noChangeArrowheads="1"/>
            </p:cNvSpPr>
            <p:nvPr/>
          </p:nvSpPr>
          <p:spPr bwMode="auto">
            <a:xfrm>
              <a:off x="1632" y="3072"/>
              <a:ext cx="2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i="1" u="sng">
                  <a:solidFill>
                    <a:srgbClr val="FFFFFF"/>
                  </a:solidFill>
                  <a:latin typeface="Arial" charset="0"/>
                </a:rPr>
                <a:t>superposition d’ondes stationnaires </a:t>
              </a:r>
            </a:p>
          </p:txBody>
        </p:sp>
        <p:sp>
          <p:nvSpPr>
            <p:cNvPr id="30734" name="Text Box 111"/>
            <p:cNvSpPr txBox="1">
              <a:spLocks noChangeArrowheads="1"/>
            </p:cNvSpPr>
            <p:nvPr/>
          </p:nvSpPr>
          <p:spPr bwMode="auto">
            <a:xfrm>
              <a:off x="1632" y="3312"/>
              <a:ext cx="39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2800" i="1" baseline="-2500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(r,t)</a:t>
              </a:r>
              <a:r>
                <a:rPr lang="fr-FR" sz="2800" i="1">
                  <a:solidFill>
                    <a:srgbClr val="FFFFFF"/>
                  </a:solidFill>
                </a:rPr>
                <a:t> 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= </a:t>
              </a:r>
              <a:r>
                <a:rPr lang="fr-FR" sz="3600">
                  <a:solidFill>
                    <a:srgbClr val="FFFFFF"/>
                  </a:solidFill>
                  <a:latin typeface="Symbol" pitchFamily="18" charset="2"/>
                </a:rPr>
                <a:t>S</a:t>
              </a:r>
              <a:r>
                <a:rPr lang="fr-FR" sz="2800" i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fr-FR" sz="2800" i="1" baseline="-25000">
                  <a:solidFill>
                    <a:srgbClr val="FFFFFF"/>
                  </a:solidFill>
                  <a:latin typeface="Arial" charset="0"/>
                </a:rPr>
                <a:t>n</a:t>
              </a:r>
              <a:r>
                <a:rPr lang="fr-FR" sz="2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2800" i="1" baseline="-25000">
                  <a:solidFill>
                    <a:srgbClr val="FFFFFF"/>
                  </a:solidFill>
                  <a:latin typeface="Arial" charset="0"/>
                </a:rPr>
                <a:t>n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(r,t)  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et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 |</a:t>
              </a:r>
              <a:r>
                <a:rPr lang="fr-FR" sz="2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|</a:t>
              </a:r>
              <a:r>
                <a:rPr lang="fr-FR" sz="2800" i="1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fonction du temps</a:t>
              </a:r>
              <a:r>
                <a:rPr lang="fr-FR" sz="2800" i="1" baseline="30000">
                  <a:solidFill>
                    <a:srgbClr val="FFFFFF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30735" name="Rectangle 112"/>
            <p:cNvSpPr>
              <a:spLocks noChangeArrowheads="1"/>
            </p:cNvSpPr>
            <p:nvPr/>
          </p:nvSpPr>
          <p:spPr bwMode="auto">
            <a:xfrm>
              <a:off x="2468" y="3534"/>
              <a:ext cx="20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800" i="1" baseline="-25000">
                  <a:solidFill>
                    <a:srgbClr val="FFFFFF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30736" name="Line 115"/>
            <p:cNvSpPr>
              <a:spLocks noChangeShapeType="1"/>
            </p:cNvSpPr>
            <p:nvPr/>
          </p:nvSpPr>
          <p:spPr bwMode="auto">
            <a:xfrm>
              <a:off x="1968" y="345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37" name="Line 116"/>
            <p:cNvSpPr>
              <a:spLocks noChangeShapeType="1"/>
            </p:cNvSpPr>
            <p:nvPr/>
          </p:nvSpPr>
          <p:spPr bwMode="auto">
            <a:xfrm>
              <a:off x="3168" y="345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1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90"/>
          <p:cNvSpPr>
            <a:spLocks noChangeShapeType="1"/>
          </p:cNvSpPr>
          <p:nvPr/>
        </p:nvSpPr>
        <p:spPr bwMode="auto">
          <a:xfrm>
            <a:off x="7086600" y="1676400"/>
            <a:ext cx="76200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9" name="Rectangle 76"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00" name="Rectangle 13"/>
          <p:cNvSpPr>
            <a:spLocks noChangeArrowheads="1"/>
          </p:cNvSpPr>
          <p:nvPr/>
        </p:nvSpPr>
        <p:spPr bwMode="auto">
          <a:xfrm>
            <a:off x="6705600" y="0"/>
            <a:ext cx="2286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01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0"/>
            <a:ext cx="17526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sz="1200" i="1" smtClean="0">
                <a:solidFill>
                  <a:schemeClr val="accent1"/>
                </a:solidFill>
              </a:rPr>
              <a:t>description physique</a:t>
            </a:r>
          </a:p>
        </p:txBody>
      </p:sp>
      <p:grpSp>
        <p:nvGrpSpPr>
          <p:cNvPr id="4102" name="Group 36"/>
          <p:cNvGrpSpPr>
            <a:grpSpLocks/>
          </p:cNvGrpSpPr>
          <p:nvPr/>
        </p:nvGrpSpPr>
        <p:grpSpPr bwMode="auto">
          <a:xfrm>
            <a:off x="4953000" y="1219200"/>
            <a:ext cx="2133600" cy="685800"/>
            <a:chOff x="3024" y="960"/>
            <a:chExt cx="1344" cy="432"/>
          </a:xfrm>
        </p:grpSpPr>
        <p:sp>
          <p:nvSpPr>
            <p:cNvPr id="4135" name="Line 37"/>
            <p:cNvSpPr>
              <a:spLocks noChangeShapeType="1"/>
            </p:cNvSpPr>
            <p:nvPr/>
          </p:nvSpPr>
          <p:spPr bwMode="auto">
            <a:xfrm flipV="1">
              <a:off x="3696" y="1248"/>
              <a:ext cx="672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36" name="Line 38"/>
            <p:cNvSpPr>
              <a:spLocks noChangeShapeType="1"/>
            </p:cNvSpPr>
            <p:nvPr/>
          </p:nvSpPr>
          <p:spPr bwMode="auto">
            <a:xfrm>
              <a:off x="3024" y="960"/>
              <a:ext cx="672" cy="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103" name="Group 39"/>
          <p:cNvGrpSpPr>
            <a:grpSpLocks/>
          </p:cNvGrpSpPr>
          <p:nvPr/>
        </p:nvGrpSpPr>
        <p:grpSpPr bwMode="auto">
          <a:xfrm>
            <a:off x="5486400" y="685800"/>
            <a:ext cx="2109788" cy="360363"/>
            <a:chOff x="3456" y="768"/>
            <a:chExt cx="1329" cy="227"/>
          </a:xfrm>
        </p:grpSpPr>
        <p:sp>
          <p:nvSpPr>
            <p:cNvPr id="4133" name="Text Box 40"/>
            <p:cNvSpPr txBox="1">
              <a:spLocks noChangeArrowheads="1"/>
            </p:cNvSpPr>
            <p:nvPr/>
          </p:nvSpPr>
          <p:spPr bwMode="auto">
            <a:xfrm>
              <a:off x="3696" y="768"/>
              <a:ext cx="10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Le solide cristallin</a:t>
              </a:r>
            </a:p>
          </p:txBody>
        </p:sp>
        <p:pic>
          <p:nvPicPr>
            <p:cNvPr id="4134" name="Picture 41">
              <a:hlinkClick r:id="" action="ppaction://noaction"/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92" t="29187" r="26578" b="26036"/>
            <a:stretch>
              <a:fillRect/>
            </a:stretch>
          </p:blipFill>
          <p:spPr bwMode="auto">
            <a:xfrm>
              <a:off x="3456" y="768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04" name="Group 50"/>
          <p:cNvGrpSpPr>
            <a:grpSpLocks/>
          </p:cNvGrpSpPr>
          <p:nvPr/>
        </p:nvGrpSpPr>
        <p:grpSpPr bwMode="auto">
          <a:xfrm>
            <a:off x="838200" y="685800"/>
            <a:ext cx="1487488" cy="360363"/>
            <a:chOff x="1728" y="1104"/>
            <a:chExt cx="937" cy="227"/>
          </a:xfrm>
        </p:grpSpPr>
        <p:sp>
          <p:nvSpPr>
            <p:cNvPr id="4128" name="Text Box 51"/>
            <p:cNvSpPr txBox="1">
              <a:spLocks noChangeArrowheads="1"/>
            </p:cNvSpPr>
            <p:nvPr/>
          </p:nvSpPr>
          <p:spPr bwMode="auto">
            <a:xfrm>
              <a:off x="2016" y="1104"/>
              <a:ext cx="6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L’électron</a:t>
              </a:r>
            </a:p>
          </p:txBody>
        </p:sp>
        <p:grpSp>
          <p:nvGrpSpPr>
            <p:cNvPr id="4129" name="Group 52"/>
            <p:cNvGrpSpPr>
              <a:grpSpLocks noChangeAspect="1"/>
            </p:cNvGrpSpPr>
            <p:nvPr/>
          </p:nvGrpSpPr>
          <p:grpSpPr bwMode="auto">
            <a:xfrm>
              <a:off x="1728" y="1104"/>
              <a:ext cx="288" cy="227"/>
              <a:chOff x="2880" y="1824"/>
              <a:chExt cx="1632" cy="1152"/>
            </a:xfrm>
          </p:grpSpPr>
          <p:sp>
            <p:nvSpPr>
              <p:cNvPr id="4130" name="Oval 53"/>
              <p:cNvSpPr>
                <a:spLocks noChangeAspect="1" noChangeArrowheads="1"/>
              </p:cNvSpPr>
              <p:nvPr/>
            </p:nvSpPr>
            <p:spPr bwMode="auto">
              <a:xfrm>
                <a:off x="3072" y="1824"/>
                <a:ext cx="1152" cy="1152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31" name="Oval 54"/>
              <p:cNvSpPr>
                <a:spLocks noChangeAspect="1" noChangeArrowheads="1"/>
              </p:cNvSpPr>
              <p:nvPr/>
            </p:nvSpPr>
            <p:spPr bwMode="auto">
              <a:xfrm rot="-1135618">
                <a:off x="2928" y="2256"/>
                <a:ext cx="1584" cy="33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32" name="Oval 55"/>
              <p:cNvSpPr>
                <a:spLocks noChangeAspect="1" noChangeArrowheads="1"/>
              </p:cNvSpPr>
              <p:nvPr/>
            </p:nvSpPr>
            <p:spPr bwMode="auto">
              <a:xfrm>
                <a:off x="2880" y="2640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4105" name="Group 56"/>
          <p:cNvGrpSpPr>
            <a:grpSpLocks/>
          </p:cNvGrpSpPr>
          <p:nvPr/>
        </p:nvGrpSpPr>
        <p:grpSpPr bwMode="auto">
          <a:xfrm>
            <a:off x="1371600" y="1143000"/>
            <a:ext cx="1371600" cy="990600"/>
            <a:chOff x="1008" y="864"/>
            <a:chExt cx="864" cy="624"/>
          </a:xfrm>
        </p:grpSpPr>
        <p:sp>
          <p:nvSpPr>
            <p:cNvPr id="4126" name="Line 57"/>
            <p:cNvSpPr>
              <a:spLocks noChangeShapeType="1"/>
            </p:cNvSpPr>
            <p:nvPr/>
          </p:nvSpPr>
          <p:spPr bwMode="auto">
            <a:xfrm flipV="1">
              <a:off x="1008" y="1296"/>
              <a:ext cx="768" cy="19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27" name="Line 58"/>
            <p:cNvSpPr>
              <a:spLocks noChangeShapeType="1"/>
            </p:cNvSpPr>
            <p:nvPr/>
          </p:nvSpPr>
          <p:spPr bwMode="auto">
            <a:xfrm flipV="1">
              <a:off x="1776" y="864"/>
              <a:ext cx="96" cy="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106" name="Oval 5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295400" y="20574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07" name="Oval 60">
            <a:hlinkHover r:id="rId4" action="ppaction://hlinksldjump"/>
          </p:cNvPr>
          <p:cNvSpPr>
            <a:spLocks noChangeArrowheads="1"/>
          </p:cNvSpPr>
          <p:nvPr/>
        </p:nvSpPr>
        <p:spPr bwMode="auto">
          <a:xfrm>
            <a:off x="2514600" y="1752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08" name="Oval 61">
            <a:hlinkHover r:id="rId5" action="ppaction://hlinksldjump"/>
          </p:cNvPr>
          <p:cNvSpPr>
            <a:spLocks noChangeArrowheads="1"/>
          </p:cNvSpPr>
          <p:nvPr/>
        </p:nvSpPr>
        <p:spPr bwMode="auto">
          <a:xfrm>
            <a:off x="2667000" y="1066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09" name="Oval 63">
            <a:hlinkHover r:id="rId6" action="ppaction://hlinksldjump"/>
          </p:cNvPr>
          <p:cNvSpPr>
            <a:spLocks noChangeArrowheads="1"/>
          </p:cNvSpPr>
          <p:nvPr/>
        </p:nvSpPr>
        <p:spPr bwMode="auto">
          <a:xfrm>
            <a:off x="4876800" y="11430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10" name="Oval 64">
            <a:hlinkHover r:id="rId4" action="ppaction://hlinksldjump"/>
          </p:cNvPr>
          <p:cNvSpPr>
            <a:spLocks noChangeArrowheads="1"/>
          </p:cNvSpPr>
          <p:nvPr/>
        </p:nvSpPr>
        <p:spPr bwMode="auto">
          <a:xfrm>
            <a:off x="5943600" y="18288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11" name="Oval 65">
            <a:hlinkHover r:id="rId5" action="ppaction://hlinksldjump"/>
          </p:cNvPr>
          <p:cNvSpPr>
            <a:spLocks noChangeArrowheads="1"/>
          </p:cNvSpPr>
          <p:nvPr/>
        </p:nvSpPr>
        <p:spPr bwMode="auto">
          <a:xfrm>
            <a:off x="7010400" y="16002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112" name="Group 77"/>
          <p:cNvGrpSpPr>
            <a:grpSpLocks/>
          </p:cNvGrpSpPr>
          <p:nvPr/>
        </p:nvGrpSpPr>
        <p:grpSpPr bwMode="auto">
          <a:xfrm>
            <a:off x="3429000" y="5943600"/>
            <a:ext cx="2667000" cy="360363"/>
            <a:chOff x="576" y="3360"/>
            <a:chExt cx="1680" cy="227"/>
          </a:xfrm>
        </p:grpSpPr>
        <p:sp>
          <p:nvSpPr>
            <p:cNvPr id="4124" name="Text Box 78"/>
            <p:cNvSpPr txBox="1">
              <a:spLocks noChangeArrowheads="1"/>
            </p:cNvSpPr>
            <p:nvPr/>
          </p:nvSpPr>
          <p:spPr bwMode="auto">
            <a:xfrm>
              <a:off x="768" y="3360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Électrons dans un solide</a:t>
              </a:r>
            </a:p>
          </p:txBody>
        </p:sp>
        <p:pic>
          <p:nvPicPr>
            <p:cNvPr id="4125" name="Picture 79">
              <a:hlinkClick r:id="" action="ppaction://noaction"/>
            </p:cNvPr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0" t="35437" r="25766" b="32288"/>
            <a:stretch>
              <a:fillRect/>
            </a:stretch>
          </p:blipFill>
          <p:spPr bwMode="auto">
            <a:xfrm>
              <a:off x="576" y="3360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13" name="Line 83"/>
          <p:cNvSpPr>
            <a:spLocks noChangeShapeType="1"/>
          </p:cNvSpPr>
          <p:nvPr/>
        </p:nvSpPr>
        <p:spPr bwMode="auto">
          <a:xfrm>
            <a:off x="3429000" y="4648200"/>
            <a:ext cx="1676400" cy="914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14" name="Line 84"/>
          <p:cNvSpPr>
            <a:spLocks noChangeShapeType="1"/>
          </p:cNvSpPr>
          <p:nvPr/>
        </p:nvSpPr>
        <p:spPr bwMode="auto">
          <a:xfrm flipV="1">
            <a:off x="5105400" y="5105400"/>
            <a:ext cx="990600" cy="457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15" name="Oval 85">
            <a:hlinkHover r:id="rId6" action="ppaction://hlinksldjump"/>
          </p:cNvPr>
          <p:cNvSpPr>
            <a:spLocks noChangeArrowheads="1"/>
          </p:cNvSpPr>
          <p:nvPr/>
        </p:nvSpPr>
        <p:spPr bwMode="auto">
          <a:xfrm>
            <a:off x="3352800" y="45720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16" name="Oval 86">
            <a:hlinkHover r:id="rId6" action="ppaction://hlinksldjump"/>
          </p:cNvPr>
          <p:cNvSpPr>
            <a:spLocks noChangeArrowheads="1"/>
          </p:cNvSpPr>
          <p:nvPr/>
        </p:nvSpPr>
        <p:spPr bwMode="auto">
          <a:xfrm>
            <a:off x="5029200" y="54864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17" name="Oval 87">
            <a:hlinkHover r:id="rId6" action="ppaction://hlinksldjump"/>
          </p:cNvPr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18" name="Oval 91"/>
          <p:cNvSpPr>
            <a:spLocks noChangeArrowheads="1"/>
          </p:cNvSpPr>
          <p:nvPr/>
        </p:nvSpPr>
        <p:spPr bwMode="auto">
          <a:xfrm>
            <a:off x="7772400" y="21336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19" name="Line 92"/>
          <p:cNvSpPr>
            <a:spLocks noChangeShapeType="1"/>
          </p:cNvSpPr>
          <p:nvPr/>
        </p:nvSpPr>
        <p:spPr bwMode="auto">
          <a:xfrm>
            <a:off x="6159500" y="5118100"/>
            <a:ext cx="1219200" cy="381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20" name="Oval 93"/>
          <p:cNvSpPr>
            <a:spLocks noChangeArrowheads="1"/>
          </p:cNvSpPr>
          <p:nvPr/>
        </p:nvSpPr>
        <p:spPr bwMode="auto">
          <a:xfrm>
            <a:off x="7315200" y="54102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21" name="Oval 95"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2743200" y="2438400"/>
            <a:ext cx="4011613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4122" name="Text Box 97"/>
          <p:cNvSpPr txBox="1">
            <a:spLocks noChangeArrowheads="1"/>
          </p:cNvSpPr>
          <p:nvPr/>
        </p:nvSpPr>
        <p:spPr bwMode="auto">
          <a:xfrm>
            <a:off x="4038600" y="3657600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1800" i="1">
                <a:latin typeface="Arial" charset="0"/>
              </a:rPr>
              <a:t>R. Fortunier</a:t>
            </a:r>
          </a:p>
        </p:txBody>
      </p:sp>
      <p:sp>
        <p:nvSpPr>
          <p:cNvPr id="4123" name="Rectangle 99"/>
          <p:cNvSpPr>
            <a:spLocks noChangeArrowheads="1"/>
          </p:cNvSpPr>
          <p:nvPr/>
        </p:nvSpPr>
        <p:spPr bwMode="auto">
          <a:xfrm>
            <a:off x="2730500" y="2667000"/>
            <a:ext cx="403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sz="2000" b="1" i="1">
                <a:solidFill>
                  <a:schemeClr val="tx2"/>
                </a:solidFill>
                <a:latin typeface="Arial" charset="0"/>
              </a:rPr>
              <a:t>PROPRIETES</a:t>
            </a:r>
            <a:br>
              <a:rPr lang="fr-FR" sz="2000" b="1" i="1">
                <a:solidFill>
                  <a:schemeClr val="tx2"/>
                </a:solidFill>
                <a:latin typeface="Arial" charset="0"/>
              </a:rPr>
            </a:br>
            <a:r>
              <a:rPr lang="fr-FR" sz="2000" b="1" i="1">
                <a:solidFill>
                  <a:schemeClr val="tx2"/>
                </a:solidFill>
                <a:latin typeface="Arial" charset="0"/>
              </a:rPr>
              <a:t>DES</a:t>
            </a:r>
            <a:br>
              <a:rPr lang="fr-FR" sz="2000" b="1" i="1">
                <a:solidFill>
                  <a:schemeClr val="tx2"/>
                </a:solidFill>
                <a:latin typeface="Arial" charset="0"/>
              </a:rPr>
            </a:br>
            <a:r>
              <a:rPr lang="fr-FR" sz="2000" b="1" i="1">
                <a:solidFill>
                  <a:schemeClr val="tx2"/>
                </a:solidFill>
                <a:latin typeface="Arial" charset="0"/>
              </a:rPr>
              <a:t>MATERIAUX SOLIDES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362200" y="457200"/>
            <a:ext cx="6169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EQUATIONS DE MOUVEMENT</a:t>
            </a:r>
          </a:p>
        </p:txBody>
      </p:sp>
      <p:sp>
        <p:nvSpPr>
          <p:cNvPr id="31747" name="Rectangle 7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grpSp>
        <p:nvGrpSpPr>
          <p:cNvPr id="31748" name="Group 33"/>
          <p:cNvGrpSpPr>
            <a:grpSpLocks/>
          </p:cNvGrpSpPr>
          <p:nvPr/>
        </p:nvGrpSpPr>
        <p:grpSpPr bwMode="auto">
          <a:xfrm>
            <a:off x="0" y="1981200"/>
            <a:ext cx="2438400" cy="3657600"/>
            <a:chOff x="0" y="1248"/>
            <a:chExt cx="1536" cy="2304"/>
          </a:xfrm>
        </p:grpSpPr>
        <p:sp>
          <p:nvSpPr>
            <p:cNvPr id="31830" name="Rectangle 3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CAS GENERAL</a:t>
              </a:r>
            </a:p>
          </p:txBody>
        </p:sp>
        <p:sp>
          <p:nvSpPr>
            <p:cNvPr id="31831" name="Rectangle 3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ETATS STATIONNAIRES</a:t>
              </a:r>
            </a:p>
          </p:txBody>
        </p:sp>
        <p:sp>
          <p:nvSpPr>
            <p:cNvPr id="31832" name="Rectangle 3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CAS LIMITE DE LA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MECANIQUE CLASSIQUE</a:t>
              </a:r>
            </a:p>
          </p:txBody>
        </p:sp>
        <p:sp>
          <p:nvSpPr>
            <p:cNvPr id="31833" name="Rectangle 3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4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DESCRIPTION ET RESOLUTION</a:t>
              </a:r>
            </a:p>
          </p:txBody>
        </p:sp>
        <p:sp>
          <p:nvSpPr>
            <p:cNvPr id="31834" name="Text Box 38"/>
            <p:cNvSpPr txBox="1">
              <a:spLocks noChangeArrowheads="1"/>
            </p:cNvSpPr>
            <p:nvPr/>
          </p:nvSpPr>
          <p:spPr bwMode="auto">
            <a:xfrm>
              <a:off x="0" y="1248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Équation de Schrödinger</a:t>
              </a:r>
            </a:p>
          </p:txBody>
        </p:sp>
        <p:sp>
          <p:nvSpPr>
            <p:cNvPr id="31835" name="Text Box 39"/>
            <p:cNvSpPr txBox="1">
              <a:spLocks noChangeArrowheads="1"/>
            </p:cNvSpPr>
            <p:nvPr/>
          </p:nvSpPr>
          <p:spPr bwMode="auto">
            <a:xfrm>
              <a:off x="0" y="2208"/>
              <a:ext cx="105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Particule dans un puits de potentiel</a:t>
              </a:r>
            </a:p>
          </p:txBody>
        </p:sp>
        <p:sp>
          <p:nvSpPr>
            <p:cNvPr id="31836" name="Rectangle 40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31837" name="Rectangle 41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PARTICULE DANS UNE BOÎTE</a:t>
              </a:r>
            </a:p>
          </p:txBody>
        </p:sp>
        <p:sp>
          <p:nvSpPr>
            <p:cNvPr id="31838" name="Text Box 42"/>
            <p:cNvSpPr txBox="1">
              <a:spLocks noChangeArrowheads="1"/>
            </p:cNvSpPr>
            <p:nvPr/>
          </p:nvSpPr>
          <p:spPr bwMode="auto">
            <a:xfrm>
              <a:off x="0" y="307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Oscillateur harmonique</a:t>
              </a:r>
            </a:p>
          </p:txBody>
        </p:sp>
        <p:sp>
          <p:nvSpPr>
            <p:cNvPr id="31839" name="Rectangle 43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26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DESCRIPTION ET RESOLUTION</a:t>
              </a:r>
            </a:p>
          </p:txBody>
        </p:sp>
        <p:sp>
          <p:nvSpPr>
            <p:cNvPr id="31840" name="Rectangle 44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40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</p:grpSp>
      <p:sp>
        <p:nvSpPr>
          <p:cNvPr id="31749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00375"/>
            <a:ext cx="1905000" cy="4095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CAS LIMITE DE LA</a:t>
            </a:r>
            <a:br>
              <a:rPr lang="fr-FR" sz="1000" i="1" smtClean="0">
                <a:solidFill>
                  <a:schemeClr val="tx1"/>
                </a:solidFill>
              </a:rPr>
            </a:br>
            <a:r>
              <a:rPr lang="fr-FR" sz="1000" i="1" smtClean="0">
                <a:solidFill>
                  <a:schemeClr val="tx1"/>
                </a:solidFill>
              </a:rPr>
              <a:t>MECANIQUE CLASSIQUE</a:t>
            </a:r>
          </a:p>
        </p:txBody>
      </p:sp>
      <p:grpSp>
        <p:nvGrpSpPr>
          <p:cNvPr id="31750" name="Group 45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31827" name="Oval 46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28" name="Oval 47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29" name="Oval 48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7403" name="Group 59"/>
          <p:cNvGrpSpPr>
            <a:grpSpLocks/>
          </p:cNvGrpSpPr>
          <p:nvPr/>
        </p:nvGrpSpPr>
        <p:grpSpPr bwMode="auto">
          <a:xfrm>
            <a:off x="3810000" y="2362200"/>
            <a:ext cx="3962400" cy="990600"/>
            <a:chOff x="2448" y="2448"/>
            <a:chExt cx="2496" cy="672"/>
          </a:xfrm>
        </p:grpSpPr>
        <p:grpSp>
          <p:nvGrpSpPr>
            <p:cNvPr id="31811" name="Group 60"/>
            <p:cNvGrpSpPr>
              <a:grpSpLocks/>
            </p:cNvGrpSpPr>
            <p:nvPr/>
          </p:nvGrpSpPr>
          <p:grpSpPr bwMode="auto">
            <a:xfrm>
              <a:off x="2592" y="2448"/>
              <a:ext cx="2253" cy="640"/>
              <a:chOff x="2016" y="2592"/>
              <a:chExt cx="2253" cy="640"/>
            </a:xfrm>
          </p:grpSpPr>
          <p:grpSp>
            <p:nvGrpSpPr>
              <p:cNvPr id="31813" name="Group 61"/>
              <p:cNvGrpSpPr>
                <a:grpSpLocks/>
              </p:cNvGrpSpPr>
              <p:nvPr/>
            </p:nvGrpSpPr>
            <p:grpSpPr bwMode="auto">
              <a:xfrm>
                <a:off x="3696" y="2784"/>
                <a:ext cx="205" cy="269"/>
                <a:chOff x="720" y="3582"/>
                <a:chExt cx="205" cy="269"/>
              </a:xfrm>
            </p:grpSpPr>
            <p:sp>
              <p:nvSpPr>
                <p:cNvPr id="31825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720" y="3582"/>
                  <a:ext cx="205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/>
                  <a:r>
                    <a:rPr lang="fr-FR" sz="2000">
                      <a:solidFill>
                        <a:srgbClr val="FFFFFF"/>
                      </a:solidFill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31826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730" y="3623"/>
                  <a:ext cx="144" cy="48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1814" name="Group 64"/>
              <p:cNvGrpSpPr>
                <a:grpSpLocks/>
              </p:cNvGrpSpPr>
              <p:nvPr/>
            </p:nvGrpSpPr>
            <p:grpSpPr bwMode="auto">
              <a:xfrm>
                <a:off x="2112" y="2688"/>
                <a:ext cx="205" cy="269"/>
                <a:chOff x="720" y="3582"/>
                <a:chExt cx="205" cy="269"/>
              </a:xfrm>
            </p:grpSpPr>
            <p:sp>
              <p:nvSpPr>
                <p:cNvPr id="31823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720" y="3582"/>
                  <a:ext cx="205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/>
                  <a:r>
                    <a:rPr lang="fr-FR" sz="2000">
                      <a:solidFill>
                        <a:srgbClr val="FFFFFF"/>
                      </a:solidFill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31824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730" y="3623"/>
                  <a:ext cx="144" cy="48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1815" name="Line 67"/>
              <p:cNvSpPr>
                <a:spLocks noChangeShapeType="1"/>
              </p:cNvSpPr>
              <p:nvPr/>
            </p:nvSpPr>
            <p:spPr bwMode="auto">
              <a:xfrm>
                <a:off x="2112" y="2928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16" name="Text Box 68"/>
              <p:cNvSpPr txBox="1">
                <a:spLocks noChangeArrowheads="1"/>
              </p:cNvSpPr>
              <p:nvPr/>
            </p:nvSpPr>
            <p:spPr bwMode="auto">
              <a:xfrm>
                <a:off x="2064" y="2928"/>
                <a:ext cx="338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000">
                    <a:solidFill>
                      <a:srgbClr val="FFFFFF"/>
                    </a:solidFill>
                    <a:latin typeface="Arial" charset="0"/>
                  </a:rPr>
                  <a:t>2m</a:t>
                </a:r>
              </a:p>
            </p:txBody>
          </p:sp>
          <p:sp>
            <p:nvSpPr>
              <p:cNvPr id="31817" name="Line 69"/>
              <p:cNvSpPr>
                <a:spLocks noChangeShapeType="1"/>
              </p:cNvSpPr>
              <p:nvPr/>
            </p:nvSpPr>
            <p:spPr bwMode="auto">
              <a:xfrm flipV="1">
                <a:off x="2016" y="2928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18" name="Text Box 70"/>
              <p:cNvSpPr txBox="1">
                <a:spLocks noChangeArrowheads="1"/>
              </p:cNvSpPr>
              <p:nvPr/>
            </p:nvSpPr>
            <p:spPr bwMode="auto">
              <a:xfrm>
                <a:off x="2256" y="2592"/>
                <a:ext cx="196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800" b="1" i="1">
                    <a:solidFill>
                      <a:srgbClr val="FFFFFF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31819" name="Text Box 71"/>
              <p:cNvSpPr txBox="1">
                <a:spLocks noChangeArrowheads="1"/>
              </p:cNvSpPr>
              <p:nvPr/>
            </p:nvSpPr>
            <p:spPr bwMode="auto">
              <a:xfrm>
                <a:off x="2448" y="2688"/>
                <a:ext cx="1341" cy="3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800" i="1">
                    <a:solidFill>
                      <a:srgbClr val="FFFFFF"/>
                    </a:solidFill>
                    <a:latin typeface="Symbol" pitchFamily="18" charset="2"/>
                  </a:rPr>
                  <a:t>Dy</a:t>
                </a:r>
                <a:r>
                  <a:rPr lang="fr-FR" sz="2800" i="1">
                    <a:solidFill>
                      <a:srgbClr val="FFFFFF"/>
                    </a:solidFill>
                    <a:latin typeface="Arial" charset="0"/>
                  </a:rPr>
                  <a:t> + V</a:t>
                </a:r>
                <a:r>
                  <a:rPr lang="fr-FR" sz="2800" i="1">
                    <a:solidFill>
                      <a:srgbClr val="FFFFFF"/>
                    </a:solidFill>
                    <a:latin typeface="Symbol" pitchFamily="18" charset="2"/>
                  </a:rPr>
                  <a:t>y</a:t>
                </a:r>
                <a:r>
                  <a:rPr lang="fr-FR" sz="2800" i="1">
                    <a:solidFill>
                      <a:srgbClr val="FFFFFF"/>
                    </a:solidFill>
                    <a:latin typeface="Arial" charset="0"/>
                  </a:rPr>
                  <a:t> = i</a:t>
                </a:r>
                <a:r>
                  <a:rPr lang="fr-FR" sz="3200" i="1">
                    <a:solidFill>
                      <a:srgbClr val="FFFFFF"/>
                    </a:solidFill>
                    <a:latin typeface="Arial" charset="0"/>
                  </a:rPr>
                  <a:t> </a:t>
                </a:r>
              </a:p>
            </p:txBody>
          </p:sp>
          <p:sp>
            <p:nvSpPr>
              <p:cNvPr id="31820" name="Line 72"/>
              <p:cNvSpPr>
                <a:spLocks noChangeShapeType="1"/>
              </p:cNvSpPr>
              <p:nvPr/>
            </p:nvSpPr>
            <p:spPr bwMode="auto">
              <a:xfrm>
                <a:off x="3936" y="2928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21" name="Text Box 73"/>
              <p:cNvSpPr txBox="1">
                <a:spLocks noChangeArrowheads="1"/>
              </p:cNvSpPr>
              <p:nvPr/>
            </p:nvSpPr>
            <p:spPr bwMode="auto">
              <a:xfrm>
                <a:off x="3888" y="2623"/>
                <a:ext cx="381" cy="3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800" i="1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</a:t>
                </a:r>
                <a:r>
                  <a:rPr lang="fr-FR" sz="2800" i="1">
                    <a:solidFill>
                      <a:srgbClr val="FFFFFF"/>
                    </a:solidFill>
                    <a:latin typeface="Symbol" pitchFamily="18" charset="2"/>
                    <a:sym typeface="Symbol" pitchFamily="18" charset="2"/>
                  </a:rPr>
                  <a:t>y</a:t>
                </a:r>
                <a:endParaRPr lang="fr-FR" sz="2800" i="1">
                  <a:solidFill>
                    <a:srgbClr val="FFFFFF"/>
                  </a:solidFill>
                  <a:latin typeface="Symbol" pitchFamily="18" charset="2"/>
                </a:endParaRPr>
              </a:p>
            </p:txBody>
          </p:sp>
          <p:sp>
            <p:nvSpPr>
              <p:cNvPr id="31822" name="Text Box 74"/>
              <p:cNvSpPr txBox="1">
                <a:spLocks noChangeArrowheads="1"/>
              </p:cNvSpPr>
              <p:nvPr/>
            </p:nvSpPr>
            <p:spPr bwMode="auto">
              <a:xfrm>
                <a:off x="3888" y="2880"/>
                <a:ext cx="351" cy="3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800" i="1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 t</a:t>
                </a:r>
                <a:endParaRPr lang="fr-FR" sz="2800" i="1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31812" name="Rectangle 75"/>
            <p:cNvSpPr>
              <a:spLocks noChangeArrowheads="1"/>
            </p:cNvSpPr>
            <p:nvPr/>
          </p:nvSpPr>
          <p:spPr bwMode="auto">
            <a:xfrm>
              <a:off x="2448" y="2448"/>
              <a:ext cx="2496" cy="67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7420" name="AutoShape 76"/>
          <p:cNvSpPr>
            <a:spLocks noChangeArrowheads="1"/>
          </p:cNvSpPr>
          <p:nvPr/>
        </p:nvSpPr>
        <p:spPr bwMode="auto">
          <a:xfrm>
            <a:off x="5638800" y="34290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7445" name="Group 101"/>
          <p:cNvGrpSpPr>
            <a:grpSpLocks/>
          </p:cNvGrpSpPr>
          <p:nvPr/>
        </p:nvGrpSpPr>
        <p:grpSpPr bwMode="auto">
          <a:xfrm>
            <a:off x="2895600" y="1543050"/>
            <a:ext cx="5946775" cy="652463"/>
            <a:chOff x="1824" y="972"/>
            <a:chExt cx="3746" cy="411"/>
          </a:xfrm>
        </p:grpSpPr>
        <p:sp>
          <p:nvSpPr>
            <p:cNvPr id="31800" name="Text Box 50"/>
            <p:cNvSpPr txBox="1">
              <a:spLocks noChangeArrowheads="1"/>
            </p:cNvSpPr>
            <p:nvPr/>
          </p:nvSpPr>
          <p:spPr bwMode="auto">
            <a:xfrm>
              <a:off x="1824" y="1056"/>
              <a:ext cx="11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(r,t)</a:t>
              </a:r>
              <a:r>
                <a:rPr lang="fr-FR" sz="2800" i="1">
                  <a:solidFill>
                    <a:srgbClr val="FFFFFF"/>
                  </a:solidFill>
                </a:rPr>
                <a:t> </a:t>
              </a:r>
              <a:r>
                <a:rPr lang="fr-FR" sz="2800" i="1">
                  <a:solidFill>
                    <a:srgbClr val="FFFFFF"/>
                  </a:solidFill>
                  <a:latin typeface="Arial" charset="0"/>
                </a:rPr>
                <a:t>= a e</a:t>
              </a:r>
              <a:endParaRPr lang="fr-FR" sz="2800" i="1" baseline="30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1801" name="Line 51"/>
            <p:cNvSpPr>
              <a:spLocks noChangeShapeType="1"/>
            </p:cNvSpPr>
            <p:nvPr/>
          </p:nvSpPr>
          <p:spPr bwMode="auto">
            <a:xfrm>
              <a:off x="2112" y="1137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1802" name="Group 52"/>
            <p:cNvGrpSpPr>
              <a:grpSpLocks/>
            </p:cNvGrpSpPr>
            <p:nvPr/>
          </p:nvGrpSpPr>
          <p:grpSpPr bwMode="auto">
            <a:xfrm>
              <a:off x="2967" y="1164"/>
              <a:ext cx="187" cy="212"/>
              <a:chOff x="720" y="3613"/>
              <a:chExt cx="187" cy="212"/>
            </a:xfrm>
          </p:grpSpPr>
          <p:sp>
            <p:nvSpPr>
              <p:cNvPr id="31809" name="Text Box 53"/>
              <p:cNvSpPr txBox="1">
                <a:spLocks noChangeArrowheads="1"/>
              </p:cNvSpPr>
              <p:nvPr/>
            </p:nvSpPr>
            <p:spPr bwMode="auto">
              <a:xfrm>
                <a:off x="720" y="3613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6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31810" name="Line 54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1803" name="Line 55"/>
            <p:cNvSpPr>
              <a:spLocks noChangeShapeType="1"/>
            </p:cNvSpPr>
            <p:nvPr/>
          </p:nvSpPr>
          <p:spPr bwMode="auto">
            <a:xfrm>
              <a:off x="2967" y="1145"/>
              <a:ext cx="19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804" name="Text Box 56"/>
            <p:cNvSpPr txBox="1">
              <a:spLocks noChangeArrowheads="1"/>
            </p:cNvSpPr>
            <p:nvPr/>
          </p:nvSpPr>
          <p:spPr bwMode="auto">
            <a:xfrm>
              <a:off x="2967" y="972"/>
              <a:ext cx="1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600">
                  <a:solidFill>
                    <a:srgbClr val="FFFFFF"/>
                  </a:solidFill>
                  <a:latin typeface="Arial" charset="0"/>
                </a:rPr>
                <a:t>i</a:t>
              </a:r>
            </a:p>
          </p:txBody>
        </p:sp>
        <p:sp>
          <p:nvSpPr>
            <p:cNvPr id="31805" name="Text Box 97"/>
            <p:cNvSpPr txBox="1">
              <a:spLocks noChangeArrowheads="1"/>
            </p:cNvSpPr>
            <p:nvPr/>
          </p:nvSpPr>
          <p:spPr bwMode="auto">
            <a:xfrm>
              <a:off x="3120" y="1041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31806" name="Text Box 98"/>
            <p:cNvSpPr txBox="1">
              <a:spLocks noChangeArrowheads="1"/>
            </p:cNvSpPr>
            <p:nvPr/>
          </p:nvSpPr>
          <p:spPr bwMode="auto">
            <a:xfrm>
              <a:off x="3408" y="1091"/>
              <a:ext cx="21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avec </a:t>
              </a:r>
              <a:r>
                <a:rPr lang="fr-FR" i="1">
                  <a:solidFill>
                    <a:srgbClr val="FFFFFF"/>
                  </a:solidFill>
                  <a:latin typeface="Arial" charset="0"/>
                </a:rPr>
                <a:t>a = a(r,t)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et </a:t>
              </a:r>
              <a:r>
                <a:rPr lang="fr-FR" i="1">
                  <a:solidFill>
                    <a:srgbClr val="FFFFFF"/>
                  </a:solidFill>
                  <a:latin typeface="Arial" charset="0"/>
                </a:rPr>
                <a:t>S = S(r,t)</a:t>
              </a:r>
            </a:p>
          </p:txBody>
        </p:sp>
        <p:sp>
          <p:nvSpPr>
            <p:cNvPr id="31807" name="Line 99"/>
            <p:cNvSpPr>
              <a:spLocks noChangeShapeType="1"/>
            </p:cNvSpPr>
            <p:nvPr/>
          </p:nvSpPr>
          <p:spPr bwMode="auto">
            <a:xfrm>
              <a:off x="4320" y="1137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808" name="Line 100"/>
            <p:cNvSpPr>
              <a:spLocks noChangeShapeType="1"/>
            </p:cNvSpPr>
            <p:nvPr/>
          </p:nvSpPr>
          <p:spPr bwMode="auto">
            <a:xfrm>
              <a:off x="5280" y="1137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7462" name="Group 118"/>
          <p:cNvGrpSpPr>
            <a:grpSpLocks/>
          </p:cNvGrpSpPr>
          <p:nvPr/>
        </p:nvGrpSpPr>
        <p:grpSpPr bwMode="auto">
          <a:xfrm>
            <a:off x="2590800" y="3733800"/>
            <a:ext cx="6475413" cy="823913"/>
            <a:chOff x="1632" y="2352"/>
            <a:chExt cx="4079" cy="519"/>
          </a:xfrm>
        </p:grpSpPr>
        <p:sp>
          <p:nvSpPr>
            <p:cNvPr id="31775" name="Text Box 78"/>
            <p:cNvSpPr txBox="1">
              <a:spLocks noChangeArrowheads="1"/>
            </p:cNvSpPr>
            <p:nvPr/>
          </p:nvSpPr>
          <p:spPr bwMode="auto">
            <a:xfrm>
              <a:off x="1697" y="2403"/>
              <a:ext cx="28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sym typeface="Symbol" pitchFamily="18" charset="2"/>
                </a:rPr>
                <a:t>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S</a:t>
              </a:r>
              <a:endParaRPr lang="fr-FR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1776" name="Text Box 79"/>
            <p:cNvSpPr txBox="1">
              <a:spLocks noChangeArrowheads="1"/>
            </p:cNvSpPr>
            <p:nvPr/>
          </p:nvSpPr>
          <p:spPr bwMode="auto">
            <a:xfrm>
              <a:off x="1745" y="2594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sym typeface="Symbol" pitchFamily="18" charset="2"/>
                </a:rPr>
                <a:t>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</a:t>
              </a:r>
              <a:endParaRPr lang="fr-FR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1777" name="Line 80"/>
            <p:cNvSpPr>
              <a:spLocks noChangeShapeType="1"/>
            </p:cNvSpPr>
            <p:nvPr/>
          </p:nvSpPr>
          <p:spPr bwMode="auto">
            <a:xfrm>
              <a:off x="1745" y="2595"/>
              <a:ext cx="19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78" name="Text Box 81"/>
            <p:cNvSpPr txBox="1">
              <a:spLocks noChangeArrowheads="1"/>
            </p:cNvSpPr>
            <p:nvPr/>
          </p:nvSpPr>
          <p:spPr bwMode="auto">
            <a:xfrm>
              <a:off x="4128" y="2400"/>
              <a:ext cx="4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sym typeface="Symbol" pitchFamily="18" charset="2"/>
                </a:rPr>
                <a:t>(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a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)</a:t>
              </a:r>
            </a:p>
          </p:txBody>
        </p:sp>
        <p:sp>
          <p:nvSpPr>
            <p:cNvPr id="31779" name="Text Box 82"/>
            <p:cNvSpPr txBox="1">
              <a:spLocks noChangeArrowheads="1"/>
            </p:cNvSpPr>
            <p:nvPr/>
          </p:nvSpPr>
          <p:spPr bwMode="auto">
            <a:xfrm>
              <a:off x="4224" y="2640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sym typeface="Symbol" pitchFamily="18" charset="2"/>
                </a:rPr>
                <a:t>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</a:t>
              </a:r>
              <a:endParaRPr lang="fr-FR" sz="1800" baseline="3000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31780" name="Line 83"/>
            <p:cNvSpPr>
              <a:spLocks noChangeShapeType="1"/>
            </p:cNvSpPr>
            <p:nvPr/>
          </p:nvSpPr>
          <p:spPr bwMode="auto">
            <a:xfrm flipV="1">
              <a:off x="4176" y="2640"/>
              <a:ext cx="288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1781" name="Group 88"/>
            <p:cNvGrpSpPr>
              <a:grpSpLocks/>
            </p:cNvGrpSpPr>
            <p:nvPr/>
          </p:nvGrpSpPr>
          <p:grpSpPr bwMode="auto">
            <a:xfrm>
              <a:off x="3312" y="2448"/>
              <a:ext cx="187" cy="212"/>
              <a:chOff x="720" y="3613"/>
              <a:chExt cx="187" cy="212"/>
            </a:xfrm>
          </p:grpSpPr>
          <p:sp>
            <p:nvSpPr>
              <p:cNvPr id="31798" name="Text Box 89"/>
              <p:cNvSpPr txBox="1">
                <a:spLocks noChangeArrowheads="1"/>
              </p:cNvSpPr>
              <p:nvPr/>
            </p:nvSpPr>
            <p:spPr bwMode="auto">
              <a:xfrm>
                <a:off x="720" y="3613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6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31799" name="Line 90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1782" name="Text Box 102"/>
            <p:cNvSpPr txBox="1">
              <a:spLocks noChangeArrowheads="1"/>
            </p:cNvSpPr>
            <p:nvPr/>
          </p:nvSpPr>
          <p:spPr bwMode="auto">
            <a:xfrm>
              <a:off x="1632" y="2496"/>
              <a:ext cx="40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(      +       </a:t>
              </a:r>
              <a:r>
                <a:rPr lang="fr-FR" sz="1400">
                  <a:solidFill>
                    <a:srgbClr val="FFFFFF"/>
                  </a:solidFill>
                  <a:latin typeface="Arial" charset="0"/>
                </a:rPr>
                <a:t>grad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S.</a:t>
              </a:r>
              <a:r>
                <a:rPr lang="fr-FR" sz="1400">
                  <a:solidFill>
                    <a:srgbClr val="FFFFFF"/>
                  </a:solidFill>
                  <a:latin typeface="Arial" charset="0"/>
                </a:rPr>
                <a:t>grad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S+V-         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</a:rPr>
                <a:t>D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a) -i   (          +div(a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          ) = 0</a:t>
              </a:r>
            </a:p>
          </p:txBody>
        </p:sp>
        <p:sp>
          <p:nvSpPr>
            <p:cNvPr id="31783" name="Line 103"/>
            <p:cNvSpPr>
              <a:spLocks noChangeShapeType="1"/>
            </p:cNvSpPr>
            <p:nvPr/>
          </p:nvSpPr>
          <p:spPr bwMode="auto">
            <a:xfrm>
              <a:off x="2064" y="2592"/>
              <a:ext cx="24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84" name="Text Box 104"/>
            <p:cNvSpPr txBox="1">
              <a:spLocks noChangeArrowheads="1"/>
            </p:cNvSpPr>
            <p:nvPr/>
          </p:nvSpPr>
          <p:spPr bwMode="auto">
            <a:xfrm>
              <a:off x="2112" y="2400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600">
                  <a:solidFill>
                    <a:srgbClr val="FFFFFF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785" name="Text Box 105"/>
            <p:cNvSpPr txBox="1">
              <a:spLocks noChangeArrowheads="1"/>
            </p:cNvSpPr>
            <p:nvPr/>
          </p:nvSpPr>
          <p:spPr bwMode="auto">
            <a:xfrm>
              <a:off x="2064" y="2592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600">
                  <a:solidFill>
                    <a:srgbClr val="FFFFFF"/>
                  </a:solidFill>
                  <a:latin typeface="Arial" charset="0"/>
                </a:rPr>
                <a:t>2m</a:t>
              </a:r>
            </a:p>
          </p:txBody>
        </p:sp>
        <p:sp>
          <p:nvSpPr>
            <p:cNvPr id="31786" name="Text Box 106"/>
            <p:cNvSpPr txBox="1">
              <a:spLocks noChangeArrowheads="1"/>
            </p:cNvSpPr>
            <p:nvPr/>
          </p:nvSpPr>
          <p:spPr bwMode="auto">
            <a:xfrm>
              <a:off x="3264" y="2592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600">
                  <a:solidFill>
                    <a:srgbClr val="FFFFFF"/>
                  </a:solidFill>
                  <a:latin typeface="Arial" charset="0"/>
                </a:rPr>
                <a:t>2ma</a:t>
              </a:r>
            </a:p>
          </p:txBody>
        </p:sp>
        <p:sp>
          <p:nvSpPr>
            <p:cNvPr id="31787" name="Line 107"/>
            <p:cNvSpPr>
              <a:spLocks noChangeShapeType="1"/>
            </p:cNvSpPr>
            <p:nvPr/>
          </p:nvSpPr>
          <p:spPr bwMode="auto">
            <a:xfrm>
              <a:off x="3312" y="2640"/>
              <a:ext cx="28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88" name="Text Box 108"/>
            <p:cNvSpPr txBox="1">
              <a:spLocks noChangeArrowheads="1"/>
            </p:cNvSpPr>
            <p:nvPr/>
          </p:nvSpPr>
          <p:spPr bwMode="auto">
            <a:xfrm>
              <a:off x="3408" y="2352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600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1789" name="Line 109"/>
            <p:cNvSpPr>
              <a:spLocks noChangeShapeType="1"/>
            </p:cNvSpPr>
            <p:nvPr/>
          </p:nvSpPr>
          <p:spPr bwMode="auto">
            <a:xfrm>
              <a:off x="2352" y="2496"/>
              <a:ext cx="24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90" name="Line 110"/>
            <p:cNvSpPr>
              <a:spLocks noChangeShapeType="1"/>
            </p:cNvSpPr>
            <p:nvPr/>
          </p:nvSpPr>
          <p:spPr bwMode="auto">
            <a:xfrm>
              <a:off x="2736" y="2496"/>
              <a:ext cx="24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91" name="Rectangle 111"/>
            <p:cNvSpPr>
              <a:spLocks noChangeArrowheads="1"/>
            </p:cNvSpPr>
            <p:nvPr/>
          </p:nvSpPr>
          <p:spPr bwMode="auto">
            <a:xfrm>
              <a:off x="4896" y="2400"/>
              <a:ext cx="4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>
                  <a:solidFill>
                    <a:srgbClr val="FFFFFF"/>
                  </a:solidFill>
                  <a:latin typeface="Arial" charset="0"/>
                </a:rPr>
                <a:t>grad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grpSp>
          <p:nvGrpSpPr>
            <p:cNvPr id="31792" name="Group 112"/>
            <p:cNvGrpSpPr>
              <a:grpSpLocks/>
            </p:cNvGrpSpPr>
            <p:nvPr/>
          </p:nvGrpSpPr>
          <p:grpSpPr bwMode="auto">
            <a:xfrm>
              <a:off x="3926" y="2523"/>
              <a:ext cx="187" cy="212"/>
              <a:chOff x="720" y="3613"/>
              <a:chExt cx="187" cy="212"/>
            </a:xfrm>
          </p:grpSpPr>
          <p:sp>
            <p:nvSpPr>
              <p:cNvPr id="31796" name="Text Box 113"/>
              <p:cNvSpPr txBox="1">
                <a:spLocks noChangeArrowheads="1"/>
              </p:cNvSpPr>
              <p:nvPr/>
            </p:nvSpPr>
            <p:spPr bwMode="auto">
              <a:xfrm>
                <a:off x="720" y="3613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6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31797" name="Line 114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1793" name="Line 115"/>
            <p:cNvSpPr>
              <a:spLocks noChangeShapeType="1"/>
            </p:cNvSpPr>
            <p:nvPr/>
          </p:nvSpPr>
          <p:spPr bwMode="auto">
            <a:xfrm>
              <a:off x="4992" y="2400"/>
              <a:ext cx="24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94" name="Line 116"/>
            <p:cNvSpPr>
              <a:spLocks noChangeShapeType="1"/>
            </p:cNvSpPr>
            <p:nvPr/>
          </p:nvSpPr>
          <p:spPr bwMode="auto">
            <a:xfrm>
              <a:off x="4992" y="2640"/>
              <a:ext cx="33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95" name="Text Box 117"/>
            <p:cNvSpPr txBox="1">
              <a:spLocks noChangeArrowheads="1"/>
            </p:cNvSpPr>
            <p:nvPr/>
          </p:nvSpPr>
          <p:spPr bwMode="auto">
            <a:xfrm>
              <a:off x="4992" y="2640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600">
                  <a:solidFill>
                    <a:srgbClr val="FFFFFF"/>
                  </a:solidFill>
                  <a:latin typeface="Arial" charset="0"/>
                </a:rPr>
                <a:t>m</a:t>
              </a:r>
            </a:p>
          </p:txBody>
        </p:sp>
      </p:grpSp>
      <p:grpSp>
        <p:nvGrpSpPr>
          <p:cNvPr id="57469" name="Group 125"/>
          <p:cNvGrpSpPr>
            <a:grpSpLocks/>
          </p:cNvGrpSpPr>
          <p:nvPr/>
        </p:nvGrpSpPr>
        <p:grpSpPr bwMode="auto">
          <a:xfrm>
            <a:off x="5119688" y="3733800"/>
            <a:ext cx="1211262" cy="1128713"/>
            <a:chOff x="3225" y="2352"/>
            <a:chExt cx="763" cy="711"/>
          </a:xfrm>
        </p:grpSpPr>
        <p:sp>
          <p:nvSpPr>
            <p:cNvPr id="31769" name="Text Box 93"/>
            <p:cNvSpPr txBox="1">
              <a:spLocks noChangeArrowheads="1"/>
            </p:cNvSpPr>
            <p:nvPr/>
          </p:nvSpPr>
          <p:spPr bwMode="auto">
            <a:xfrm>
              <a:off x="3360" y="2832"/>
              <a:ext cx="6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« petit »</a:t>
              </a:r>
            </a:p>
          </p:txBody>
        </p:sp>
        <p:sp>
          <p:nvSpPr>
            <p:cNvPr id="31770" name="Line 120"/>
            <p:cNvSpPr>
              <a:spLocks noChangeShapeType="1"/>
            </p:cNvSpPr>
            <p:nvPr/>
          </p:nvSpPr>
          <p:spPr bwMode="auto">
            <a:xfrm>
              <a:off x="3360" y="2352"/>
              <a:ext cx="384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71" name="Line 121"/>
            <p:cNvSpPr>
              <a:spLocks noChangeShapeType="1"/>
            </p:cNvSpPr>
            <p:nvPr/>
          </p:nvSpPr>
          <p:spPr bwMode="auto">
            <a:xfrm flipV="1">
              <a:off x="3360" y="2352"/>
              <a:ext cx="384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1772" name="Group 122"/>
            <p:cNvGrpSpPr>
              <a:grpSpLocks/>
            </p:cNvGrpSpPr>
            <p:nvPr/>
          </p:nvGrpSpPr>
          <p:grpSpPr bwMode="auto">
            <a:xfrm>
              <a:off x="3225" y="2802"/>
              <a:ext cx="205" cy="250"/>
              <a:chOff x="720" y="3582"/>
              <a:chExt cx="205" cy="250"/>
            </a:xfrm>
          </p:grpSpPr>
          <p:sp>
            <p:nvSpPr>
              <p:cNvPr id="31773" name="Text Box 123"/>
              <p:cNvSpPr txBox="1">
                <a:spLocks noChangeArrowheads="1"/>
              </p:cNvSpPr>
              <p:nvPr/>
            </p:nvSpPr>
            <p:spPr bwMode="auto">
              <a:xfrm>
                <a:off x="720" y="3582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0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31774" name="Line 124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57472" name="Group 128"/>
          <p:cNvGrpSpPr>
            <a:grpSpLocks/>
          </p:cNvGrpSpPr>
          <p:nvPr/>
        </p:nvGrpSpPr>
        <p:grpSpPr bwMode="auto">
          <a:xfrm>
            <a:off x="3352800" y="4383088"/>
            <a:ext cx="1752600" cy="457200"/>
            <a:chOff x="2112" y="2761"/>
            <a:chExt cx="1104" cy="288"/>
          </a:xfrm>
        </p:grpSpPr>
        <p:sp>
          <p:nvSpPr>
            <p:cNvPr id="31767" name="Line 126"/>
            <p:cNvSpPr>
              <a:spLocks noChangeShapeType="1"/>
            </p:cNvSpPr>
            <p:nvPr/>
          </p:nvSpPr>
          <p:spPr bwMode="auto">
            <a:xfrm>
              <a:off x="2112" y="2784"/>
              <a:ext cx="110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68" name="Text Box 127"/>
            <p:cNvSpPr txBox="1">
              <a:spLocks noChangeArrowheads="1"/>
            </p:cNvSpPr>
            <p:nvPr/>
          </p:nvSpPr>
          <p:spPr bwMode="auto">
            <a:xfrm>
              <a:off x="2486" y="2761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>
                  <a:solidFill>
                    <a:srgbClr val="FFFFFF"/>
                  </a:solidFill>
                  <a:latin typeface="Arial" charset="0"/>
                </a:rPr>
                <a:t>E</a:t>
              </a:r>
            </a:p>
          </p:txBody>
        </p:sp>
      </p:grpSp>
      <p:grpSp>
        <p:nvGrpSpPr>
          <p:cNvPr id="57475" name="Group 131"/>
          <p:cNvGrpSpPr>
            <a:grpSpLocks/>
          </p:cNvGrpSpPr>
          <p:nvPr/>
        </p:nvGrpSpPr>
        <p:grpSpPr bwMode="auto">
          <a:xfrm>
            <a:off x="7848600" y="4495800"/>
            <a:ext cx="533400" cy="442913"/>
            <a:chOff x="4944" y="2832"/>
            <a:chExt cx="336" cy="279"/>
          </a:xfrm>
        </p:grpSpPr>
        <p:sp>
          <p:nvSpPr>
            <p:cNvPr id="31764" name="Line 84"/>
            <p:cNvSpPr>
              <a:spLocks noChangeShapeType="1"/>
            </p:cNvSpPr>
            <p:nvPr/>
          </p:nvSpPr>
          <p:spPr bwMode="auto">
            <a:xfrm>
              <a:off x="5040" y="292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65" name="Line 129"/>
            <p:cNvSpPr>
              <a:spLocks noChangeShapeType="1"/>
            </p:cNvSpPr>
            <p:nvPr/>
          </p:nvSpPr>
          <p:spPr bwMode="auto">
            <a:xfrm>
              <a:off x="4944" y="2832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66" name="Text Box 130"/>
            <p:cNvSpPr txBox="1">
              <a:spLocks noChangeArrowheads="1"/>
            </p:cNvSpPr>
            <p:nvPr/>
          </p:nvSpPr>
          <p:spPr bwMode="auto">
            <a:xfrm>
              <a:off x="4992" y="2880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v</a:t>
              </a:r>
            </a:p>
          </p:txBody>
        </p:sp>
      </p:grpSp>
      <p:grpSp>
        <p:nvGrpSpPr>
          <p:cNvPr id="57480" name="Group 136"/>
          <p:cNvGrpSpPr>
            <a:grpSpLocks/>
          </p:cNvGrpSpPr>
          <p:nvPr/>
        </p:nvGrpSpPr>
        <p:grpSpPr bwMode="auto">
          <a:xfrm>
            <a:off x="2819400" y="5029200"/>
            <a:ext cx="2974975" cy="757238"/>
            <a:chOff x="1776" y="3168"/>
            <a:chExt cx="1874" cy="477"/>
          </a:xfrm>
        </p:grpSpPr>
        <p:sp>
          <p:nvSpPr>
            <p:cNvPr id="31762" name="Text Box 77"/>
            <p:cNvSpPr txBox="1">
              <a:spLocks noChangeArrowheads="1"/>
            </p:cNvSpPr>
            <p:nvPr/>
          </p:nvSpPr>
          <p:spPr bwMode="auto">
            <a:xfrm>
              <a:off x="1776" y="3408"/>
              <a:ext cx="1874" cy="23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Équation d’Hamilton-Jacobi</a:t>
              </a:r>
            </a:p>
          </p:txBody>
        </p:sp>
        <p:sp>
          <p:nvSpPr>
            <p:cNvPr id="31763" name="Line 133"/>
            <p:cNvSpPr>
              <a:spLocks noChangeShapeType="1"/>
            </p:cNvSpPr>
            <p:nvPr/>
          </p:nvSpPr>
          <p:spPr bwMode="auto">
            <a:xfrm flipH="1" flipV="1">
              <a:off x="2640" y="3168"/>
              <a:ext cx="48" cy="24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7479" name="Group 135"/>
          <p:cNvGrpSpPr>
            <a:grpSpLocks/>
          </p:cNvGrpSpPr>
          <p:nvPr/>
        </p:nvGrpSpPr>
        <p:grpSpPr bwMode="auto">
          <a:xfrm>
            <a:off x="6248400" y="4953000"/>
            <a:ext cx="2454275" cy="833438"/>
            <a:chOff x="3936" y="3120"/>
            <a:chExt cx="1546" cy="525"/>
          </a:xfrm>
        </p:grpSpPr>
        <p:sp>
          <p:nvSpPr>
            <p:cNvPr id="31760" name="Rectangle 119"/>
            <p:cNvSpPr>
              <a:spLocks noChangeArrowheads="1"/>
            </p:cNvSpPr>
            <p:nvPr/>
          </p:nvSpPr>
          <p:spPr bwMode="auto">
            <a:xfrm>
              <a:off x="3936" y="3408"/>
              <a:ext cx="1546" cy="23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Équation de continuité</a:t>
              </a:r>
            </a:p>
          </p:txBody>
        </p:sp>
        <p:sp>
          <p:nvSpPr>
            <p:cNvPr id="31761" name="Line 134"/>
            <p:cNvSpPr>
              <a:spLocks noChangeShapeType="1"/>
            </p:cNvSpPr>
            <p:nvPr/>
          </p:nvSpPr>
          <p:spPr bwMode="auto">
            <a:xfrm flipV="1">
              <a:off x="4656" y="3120"/>
              <a:ext cx="48" cy="2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362200" y="457200"/>
            <a:ext cx="6169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EQUATIONS DE MOUVEMENT</a:t>
            </a:r>
          </a:p>
        </p:txBody>
      </p:sp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grpSp>
        <p:nvGrpSpPr>
          <p:cNvPr id="32772" name="Group 33"/>
          <p:cNvGrpSpPr>
            <a:grpSpLocks/>
          </p:cNvGrpSpPr>
          <p:nvPr/>
        </p:nvGrpSpPr>
        <p:grpSpPr bwMode="auto">
          <a:xfrm>
            <a:off x="0" y="1981200"/>
            <a:ext cx="2438400" cy="3657600"/>
            <a:chOff x="0" y="1248"/>
            <a:chExt cx="1536" cy="2304"/>
          </a:xfrm>
        </p:grpSpPr>
        <p:sp>
          <p:nvSpPr>
            <p:cNvPr id="32844" name="Rectangle 3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CAS GENERAL</a:t>
              </a:r>
            </a:p>
          </p:txBody>
        </p:sp>
        <p:sp>
          <p:nvSpPr>
            <p:cNvPr id="32845" name="Rectangle 3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ETATS STATIONNAIRES</a:t>
              </a:r>
            </a:p>
          </p:txBody>
        </p:sp>
        <p:sp>
          <p:nvSpPr>
            <p:cNvPr id="32846" name="Rectangle 3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CAS LIMITE DE LA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MECANIQUE CLASSIQUE</a:t>
              </a:r>
            </a:p>
          </p:txBody>
        </p:sp>
        <p:sp>
          <p:nvSpPr>
            <p:cNvPr id="32847" name="Rectangle 3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4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DESCRIPTION ET RESOLUTION</a:t>
              </a:r>
            </a:p>
          </p:txBody>
        </p:sp>
        <p:sp>
          <p:nvSpPr>
            <p:cNvPr id="32848" name="Text Box 38"/>
            <p:cNvSpPr txBox="1">
              <a:spLocks noChangeArrowheads="1"/>
            </p:cNvSpPr>
            <p:nvPr/>
          </p:nvSpPr>
          <p:spPr bwMode="auto">
            <a:xfrm>
              <a:off x="0" y="1248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Équation de Schrödinger</a:t>
              </a:r>
            </a:p>
          </p:txBody>
        </p:sp>
        <p:sp>
          <p:nvSpPr>
            <p:cNvPr id="32849" name="Text Box 39"/>
            <p:cNvSpPr txBox="1">
              <a:spLocks noChangeArrowheads="1"/>
            </p:cNvSpPr>
            <p:nvPr/>
          </p:nvSpPr>
          <p:spPr bwMode="auto">
            <a:xfrm>
              <a:off x="0" y="2208"/>
              <a:ext cx="105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Particule dans un puits de potentiel</a:t>
              </a:r>
            </a:p>
          </p:txBody>
        </p:sp>
        <p:sp>
          <p:nvSpPr>
            <p:cNvPr id="32850" name="Rectangle 40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32851" name="Rectangle 41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PARTICULE DANS UNE BOÎTE</a:t>
              </a:r>
            </a:p>
          </p:txBody>
        </p:sp>
        <p:sp>
          <p:nvSpPr>
            <p:cNvPr id="32852" name="Text Box 42"/>
            <p:cNvSpPr txBox="1">
              <a:spLocks noChangeArrowheads="1"/>
            </p:cNvSpPr>
            <p:nvPr/>
          </p:nvSpPr>
          <p:spPr bwMode="auto">
            <a:xfrm>
              <a:off x="0" y="307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Oscillateur harmonique</a:t>
              </a:r>
            </a:p>
          </p:txBody>
        </p:sp>
        <p:sp>
          <p:nvSpPr>
            <p:cNvPr id="32853" name="Rectangle 43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26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DESCRIPTION ET RESOLUTION</a:t>
              </a:r>
            </a:p>
          </p:txBody>
        </p:sp>
        <p:sp>
          <p:nvSpPr>
            <p:cNvPr id="32854" name="Rectangle 44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40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</p:grpSp>
      <p:sp>
        <p:nvSpPr>
          <p:cNvPr id="32773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24313"/>
            <a:ext cx="21336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DESCRIPTION ET RESOLUTION</a:t>
            </a:r>
          </a:p>
        </p:txBody>
      </p:sp>
      <p:grpSp>
        <p:nvGrpSpPr>
          <p:cNvPr id="32774" name="Group 45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32841" name="Oval 46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42" name="Oval 47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43" name="Oval 48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8451" name="Group 83"/>
          <p:cNvGrpSpPr>
            <a:grpSpLocks/>
          </p:cNvGrpSpPr>
          <p:nvPr/>
        </p:nvGrpSpPr>
        <p:grpSpPr bwMode="auto">
          <a:xfrm>
            <a:off x="4419600" y="2667000"/>
            <a:ext cx="2667000" cy="1666875"/>
            <a:chOff x="2736" y="1872"/>
            <a:chExt cx="1680" cy="1050"/>
          </a:xfrm>
        </p:grpSpPr>
        <p:pic>
          <p:nvPicPr>
            <p:cNvPr id="32839" name="Picture 49" descr="puits-carr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72"/>
              <a:ext cx="1680" cy="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40" name="Line 82"/>
            <p:cNvSpPr>
              <a:spLocks noChangeShapeType="1"/>
            </p:cNvSpPr>
            <p:nvPr/>
          </p:nvSpPr>
          <p:spPr bwMode="auto">
            <a:xfrm>
              <a:off x="2784" y="2448"/>
              <a:ext cx="15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8489" name="Group 121"/>
          <p:cNvGrpSpPr>
            <a:grpSpLocks/>
          </p:cNvGrpSpPr>
          <p:nvPr/>
        </p:nvGrpSpPr>
        <p:grpSpPr bwMode="auto">
          <a:xfrm>
            <a:off x="4572000" y="4343400"/>
            <a:ext cx="2133600" cy="930275"/>
            <a:chOff x="2880" y="2736"/>
            <a:chExt cx="1344" cy="586"/>
          </a:xfrm>
        </p:grpSpPr>
        <p:grpSp>
          <p:nvGrpSpPr>
            <p:cNvPr id="32830" name="Group 61"/>
            <p:cNvGrpSpPr>
              <a:grpSpLocks/>
            </p:cNvGrpSpPr>
            <p:nvPr/>
          </p:nvGrpSpPr>
          <p:grpSpPr bwMode="auto">
            <a:xfrm>
              <a:off x="2880" y="2880"/>
              <a:ext cx="1344" cy="442"/>
              <a:chOff x="1920" y="3072"/>
              <a:chExt cx="1344" cy="442"/>
            </a:xfrm>
          </p:grpSpPr>
          <p:sp>
            <p:nvSpPr>
              <p:cNvPr id="32832" name="Text Box 52"/>
              <p:cNvSpPr txBox="1">
                <a:spLocks noChangeArrowheads="1"/>
              </p:cNvSpPr>
              <p:nvPr/>
            </p:nvSpPr>
            <p:spPr bwMode="auto">
              <a:xfrm>
                <a:off x="1920" y="3120"/>
                <a:ext cx="13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i="1">
                    <a:solidFill>
                      <a:srgbClr val="FFFFFF"/>
                    </a:solidFill>
                    <a:latin typeface="Symbol" pitchFamily="18" charset="2"/>
                  </a:rPr>
                  <a:t>y</a:t>
                </a:r>
                <a:r>
                  <a:rPr lang="fr-FR" i="1">
                    <a:solidFill>
                      <a:srgbClr val="FFFFFF"/>
                    </a:solidFill>
                    <a:latin typeface="Arial" charset="0"/>
                  </a:rPr>
                  <a:t>’’+     E</a:t>
                </a:r>
                <a:r>
                  <a:rPr lang="fr-FR" i="1">
                    <a:solidFill>
                      <a:srgbClr val="FFFFFF"/>
                    </a:solidFill>
                    <a:latin typeface="Symbol" pitchFamily="18" charset="2"/>
                  </a:rPr>
                  <a:t>y</a:t>
                </a:r>
                <a:r>
                  <a:rPr lang="fr-FR" i="1">
                    <a:solidFill>
                      <a:srgbClr val="FFFFFF"/>
                    </a:solidFill>
                    <a:latin typeface="Arial" charset="0"/>
                  </a:rPr>
                  <a:t> = 0</a:t>
                </a:r>
                <a:endParaRPr lang="fr-FR" i="1" baseline="30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32833" name="Group 54"/>
              <p:cNvGrpSpPr>
                <a:grpSpLocks/>
              </p:cNvGrpSpPr>
              <p:nvPr/>
            </p:nvGrpSpPr>
            <p:grpSpPr bwMode="auto">
              <a:xfrm>
                <a:off x="2352" y="3264"/>
                <a:ext cx="205" cy="250"/>
                <a:chOff x="720" y="3582"/>
                <a:chExt cx="205" cy="250"/>
              </a:xfrm>
            </p:grpSpPr>
            <p:sp>
              <p:nvSpPr>
                <p:cNvPr id="32837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720" y="3582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/>
                  <a:r>
                    <a:rPr lang="fr-FR" sz="2000">
                      <a:solidFill>
                        <a:srgbClr val="FFFFFF"/>
                      </a:solidFill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32838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730" y="3623"/>
                  <a:ext cx="144" cy="48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2834" name="Text Box 58"/>
              <p:cNvSpPr txBox="1">
                <a:spLocks noChangeArrowheads="1"/>
              </p:cNvSpPr>
              <p:nvPr/>
            </p:nvSpPr>
            <p:spPr bwMode="auto">
              <a:xfrm>
                <a:off x="2304" y="3072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800" i="1">
                    <a:solidFill>
                      <a:srgbClr val="FFFFFF"/>
                    </a:solidFill>
                    <a:latin typeface="Arial" charset="0"/>
                  </a:rPr>
                  <a:t>2m</a:t>
                </a:r>
              </a:p>
            </p:txBody>
          </p:sp>
          <p:sp>
            <p:nvSpPr>
              <p:cNvPr id="32835" name="Text Box 59"/>
              <p:cNvSpPr txBox="1">
                <a:spLocks noChangeArrowheads="1"/>
              </p:cNvSpPr>
              <p:nvPr/>
            </p:nvSpPr>
            <p:spPr bwMode="auto">
              <a:xfrm>
                <a:off x="2448" y="3216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400" i="1">
                    <a:solidFill>
                      <a:srgbClr val="FFFFFF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32836" name="Line 60"/>
              <p:cNvSpPr>
                <a:spLocks noChangeShapeType="1"/>
              </p:cNvSpPr>
              <p:nvPr/>
            </p:nvSpPr>
            <p:spPr bwMode="auto">
              <a:xfrm>
                <a:off x="2352" y="326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2831" name="Line 62"/>
            <p:cNvSpPr>
              <a:spLocks noChangeShapeType="1"/>
            </p:cNvSpPr>
            <p:nvPr/>
          </p:nvSpPr>
          <p:spPr bwMode="auto">
            <a:xfrm flipV="1">
              <a:off x="3552" y="273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8461" name="Group 93"/>
          <p:cNvGrpSpPr>
            <a:grpSpLocks/>
          </p:cNvGrpSpPr>
          <p:nvPr/>
        </p:nvGrpSpPr>
        <p:grpSpPr bwMode="auto">
          <a:xfrm>
            <a:off x="3505200" y="4953000"/>
            <a:ext cx="4343400" cy="930275"/>
            <a:chOff x="2112" y="3216"/>
            <a:chExt cx="2736" cy="586"/>
          </a:xfrm>
        </p:grpSpPr>
        <p:sp>
          <p:nvSpPr>
            <p:cNvPr id="32820" name="Text Box 81"/>
            <p:cNvSpPr txBox="1">
              <a:spLocks noChangeArrowheads="1"/>
            </p:cNvSpPr>
            <p:nvPr/>
          </p:nvSpPr>
          <p:spPr bwMode="auto">
            <a:xfrm>
              <a:off x="2112" y="3456"/>
              <a:ext cx="21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2000" i="1">
                  <a:solidFill>
                    <a:srgbClr val="FFFFFF"/>
                  </a:solidFill>
                  <a:latin typeface="Arial" charset="0"/>
                </a:rPr>
                <a:t> = A</a:t>
              </a:r>
              <a:r>
                <a:rPr lang="fr-FR" sz="2000" i="1" baseline="-25000">
                  <a:solidFill>
                    <a:srgbClr val="FFFFFF"/>
                  </a:solidFill>
                  <a:latin typeface="Arial" charset="0"/>
                </a:rPr>
                <a:t>1</a:t>
              </a:r>
              <a:r>
                <a:rPr lang="fr-FR" sz="2000" i="1">
                  <a:solidFill>
                    <a:srgbClr val="FFFFFF"/>
                  </a:solidFill>
                  <a:latin typeface="Arial" charset="0"/>
                </a:rPr>
                <a:t>e</a:t>
              </a:r>
              <a:r>
                <a:rPr lang="fr-FR" sz="2000" i="1" baseline="30000">
                  <a:solidFill>
                    <a:srgbClr val="FFFFFF"/>
                  </a:solidFill>
                  <a:latin typeface="Arial" charset="0"/>
                </a:rPr>
                <a:t>i</a:t>
              </a:r>
              <a:r>
                <a:rPr lang="fr-FR" sz="2000" i="1" baseline="30000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fr-FR" sz="2000" i="1" baseline="30000">
                  <a:solidFill>
                    <a:srgbClr val="FFFFFF"/>
                  </a:solidFill>
                  <a:latin typeface="Arial" charset="0"/>
                </a:rPr>
                <a:t>x</a:t>
              </a:r>
              <a:r>
                <a:rPr lang="fr-FR" sz="2000" i="1">
                  <a:solidFill>
                    <a:srgbClr val="FFFFFF"/>
                  </a:solidFill>
                  <a:latin typeface="Arial" charset="0"/>
                </a:rPr>
                <a:t> + A</a:t>
              </a:r>
              <a:r>
                <a:rPr lang="fr-FR" sz="2000" i="1" baseline="-25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2000" i="1">
                  <a:solidFill>
                    <a:srgbClr val="FFFFFF"/>
                  </a:solidFill>
                  <a:latin typeface="Arial" charset="0"/>
                </a:rPr>
                <a:t>e</a:t>
              </a:r>
              <a:r>
                <a:rPr lang="fr-FR" sz="2000" i="1" baseline="30000">
                  <a:solidFill>
                    <a:srgbClr val="FFFFFF"/>
                  </a:solidFill>
                  <a:latin typeface="Arial" charset="0"/>
                </a:rPr>
                <a:t>-i</a:t>
              </a:r>
              <a:r>
                <a:rPr lang="fr-FR" sz="2000" i="1" baseline="30000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fr-FR" sz="2000" i="1" baseline="30000">
                  <a:solidFill>
                    <a:srgbClr val="FFFFFF"/>
                  </a:solidFill>
                  <a:latin typeface="Arial" charset="0"/>
                </a:rPr>
                <a:t>x</a:t>
              </a:r>
              <a:r>
                <a:rPr lang="fr-FR" sz="2000" i="1">
                  <a:solidFill>
                    <a:srgbClr val="FFFFFF"/>
                  </a:solidFill>
                  <a:latin typeface="Arial" charset="0"/>
                </a:rPr>
                <a:t>  avec  </a:t>
              </a:r>
              <a:r>
                <a:rPr lang="fr-FR" sz="2000" i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fr-FR" sz="2000" i="1">
                  <a:solidFill>
                    <a:srgbClr val="FFFFFF"/>
                  </a:solidFill>
                  <a:latin typeface="Arial" charset="0"/>
                </a:rPr>
                <a:t> =</a:t>
              </a:r>
            </a:p>
          </p:txBody>
        </p:sp>
        <p:sp>
          <p:nvSpPr>
            <p:cNvPr id="32821" name="Line 84"/>
            <p:cNvSpPr>
              <a:spLocks noChangeShapeType="1"/>
            </p:cNvSpPr>
            <p:nvPr/>
          </p:nvSpPr>
          <p:spPr bwMode="auto">
            <a:xfrm>
              <a:off x="4272" y="3552"/>
              <a:ext cx="52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2822" name="Group 88"/>
            <p:cNvGrpSpPr>
              <a:grpSpLocks/>
            </p:cNvGrpSpPr>
            <p:nvPr/>
          </p:nvGrpSpPr>
          <p:grpSpPr bwMode="auto">
            <a:xfrm>
              <a:off x="4224" y="3216"/>
              <a:ext cx="624" cy="288"/>
              <a:chOff x="960" y="3840"/>
              <a:chExt cx="624" cy="288"/>
            </a:xfrm>
          </p:grpSpPr>
          <p:sp>
            <p:nvSpPr>
              <p:cNvPr id="32827" name="Line 85"/>
              <p:cNvSpPr>
                <a:spLocks noChangeShapeType="1"/>
              </p:cNvSpPr>
              <p:nvPr/>
            </p:nvSpPr>
            <p:spPr bwMode="auto">
              <a:xfrm>
                <a:off x="960" y="3984"/>
                <a:ext cx="48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28" name="Line 86"/>
              <p:cNvSpPr>
                <a:spLocks noChangeShapeType="1"/>
              </p:cNvSpPr>
              <p:nvPr/>
            </p:nvSpPr>
            <p:spPr bwMode="auto">
              <a:xfrm flipV="1">
                <a:off x="1008" y="3840"/>
                <a:ext cx="96" cy="28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29" name="Line 87"/>
              <p:cNvSpPr>
                <a:spLocks noChangeShapeType="1"/>
              </p:cNvSpPr>
              <p:nvPr/>
            </p:nvSpPr>
            <p:spPr bwMode="auto">
              <a:xfrm>
                <a:off x="1104" y="3840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2823" name="Text Box 89"/>
            <p:cNvSpPr txBox="1">
              <a:spLocks noChangeArrowheads="1"/>
            </p:cNvSpPr>
            <p:nvPr/>
          </p:nvSpPr>
          <p:spPr bwMode="auto">
            <a:xfrm>
              <a:off x="4368" y="3264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2mE</a:t>
              </a:r>
            </a:p>
          </p:txBody>
        </p:sp>
        <p:grpSp>
          <p:nvGrpSpPr>
            <p:cNvPr id="32824" name="Group 90"/>
            <p:cNvGrpSpPr>
              <a:grpSpLocks/>
            </p:cNvGrpSpPr>
            <p:nvPr/>
          </p:nvGrpSpPr>
          <p:grpSpPr bwMode="auto">
            <a:xfrm>
              <a:off x="4416" y="3552"/>
              <a:ext cx="205" cy="250"/>
              <a:chOff x="720" y="3582"/>
              <a:chExt cx="205" cy="250"/>
            </a:xfrm>
          </p:grpSpPr>
          <p:sp>
            <p:nvSpPr>
              <p:cNvPr id="32825" name="Text Box 91"/>
              <p:cNvSpPr txBox="1">
                <a:spLocks noChangeArrowheads="1"/>
              </p:cNvSpPr>
              <p:nvPr/>
            </p:nvSpPr>
            <p:spPr bwMode="auto">
              <a:xfrm>
                <a:off x="720" y="3582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0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32826" name="Line 92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58491" name="Group 123"/>
          <p:cNvGrpSpPr>
            <a:grpSpLocks/>
          </p:cNvGrpSpPr>
          <p:nvPr/>
        </p:nvGrpSpPr>
        <p:grpSpPr bwMode="auto">
          <a:xfrm>
            <a:off x="2514600" y="2514600"/>
            <a:ext cx="1836738" cy="1470025"/>
            <a:chOff x="1584" y="1584"/>
            <a:chExt cx="1157" cy="926"/>
          </a:xfrm>
        </p:grpSpPr>
        <p:sp>
          <p:nvSpPr>
            <p:cNvPr id="32809" name="Text Box 96"/>
            <p:cNvSpPr txBox="1">
              <a:spLocks noChangeArrowheads="1"/>
            </p:cNvSpPr>
            <p:nvPr/>
          </p:nvSpPr>
          <p:spPr bwMode="auto">
            <a:xfrm>
              <a:off x="1872" y="1584"/>
              <a:ext cx="70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= B</a:t>
              </a:r>
              <a:r>
                <a:rPr lang="fr-FR" sz="1800" i="1" baseline="-25000">
                  <a:solidFill>
                    <a:srgbClr val="FFFFFF"/>
                  </a:solidFill>
                  <a:latin typeface="Arial" charset="0"/>
                </a:rPr>
                <a:t>1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e</a:t>
              </a:r>
              <a:r>
                <a:rPr lang="fr-FR" sz="1800" i="1" baseline="30000">
                  <a:solidFill>
                    <a:srgbClr val="FFFFFF"/>
                  </a:solidFill>
                  <a:latin typeface="Symbol" pitchFamily="18" charset="2"/>
                </a:rPr>
                <a:t>b</a:t>
              </a:r>
              <a:r>
                <a:rPr lang="fr-FR" sz="1800" i="1" baseline="30000">
                  <a:solidFill>
                    <a:srgbClr val="FFFFFF"/>
                  </a:solidFill>
                  <a:latin typeface="Arial" charset="0"/>
                </a:rPr>
                <a:t>x</a:t>
              </a:r>
            </a:p>
          </p:txBody>
        </p:sp>
        <p:grpSp>
          <p:nvGrpSpPr>
            <p:cNvPr id="32810" name="Group 109"/>
            <p:cNvGrpSpPr>
              <a:grpSpLocks/>
            </p:cNvGrpSpPr>
            <p:nvPr/>
          </p:nvGrpSpPr>
          <p:grpSpPr bwMode="auto">
            <a:xfrm>
              <a:off x="1584" y="1920"/>
              <a:ext cx="1157" cy="590"/>
              <a:chOff x="2016" y="3730"/>
              <a:chExt cx="1157" cy="590"/>
            </a:xfrm>
          </p:grpSpPr>
          <p:sp>
            <p:nvSpPr>
              <p:cNvPr id="32811" name="Text Box 99"/>
              <p:cNvSpPr txBox="1">
                <a:spLocks noChangeArrowheads="1"/>
              </p:cNvSpPr>
              <p:nvPr/>
            </p:nvSpPr>
            <p:spPr bwMode="auto">
              <a:xfrm>
                <a:off x="2016" y="3936"/>
                <a:ext cx="34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000" i="1">
                    <a:solidFill>
                      <a:srgbClr val="FFFFFF"/>
                    </a:solidFill>
                    <a:latin typeface="Symbol" pitchFamily="18" charset="2"/>
                  </a:rPr>
                  <a:t>b</a:t>
                </a:r>
                <a:r>
                  <a:rPr lang="fr-FR" sz="2000" i="1">
                    <a:solidFill>
                      <a:srgbClr val="FFFFFF"/>
                    </a:solidFill>
                    <a:latin typeface="Arial" charset="0"/>
                  </a:rPr>
                  <a:t> =</a:t>
                </a:r>
              </a:p>
            </p:txBody>
          </p:sp>
          <p:sp>
            <p:nvSpPr>
              <p:cNvPr id="32812" name="Line 100"/>
              <p:cNvSpPr>
                <a:spLocks noChangeShapeType="1"/>
              </p:cNvSpPr>
              <p:nvPr/>
            </p:nvSpPr>
            <p:spPr bwMode="auto">
              <a:xfrm flipV="1">
                <a:off x="2352" y="4069"/>
                <a:ext cx="821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13" name="Line 102"/>
              <p:cNvSpPr>
                <a:spLocks noChangeShapeType="1"/>
              </p:cNvSpPr>
              <p:nvPr/>
            </p:nvSpPr>
            <p:spPr bwMode="auto">
              <a:xfrm>
                <a:off x="2304" y="3878"/>
                <a:ext cx="48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14" name="Line 103"/>
              <p:cNvSpPr>
                <a:spLocks noChangeShapeType="1"/>
              </p:cNvSpPr>
              <p:nvPr/>
            </p:nvSpPr>
            <p:spPr bwMode="auto">
              <a:xfrm flipV="1">
                <a:off x="2352" y="3734"/>
                <a:ext cx="96" cy="28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15" name="Line 104"/>
              <p:cNvSpPr>
                <a:spLocks noChangeShapeType="1"/>
              </p:cNvSpPr>
              <p:nvPr/>
            </p:nvSpPr>
            <p:spPr bwMode="auto">
              <a:xfrm flipV="1">
                <a:off x="2448" y="3730"/>
                <a:ext cx="688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16" name="Text Box 105"/>
              <p:cNvSpPr txBox="1">
                <a:spLocks noChangeArrowheads="1"/>
              </p:cNvSpPr>
              <p:nvPr/>
            </p:nvSpPr>
            <p:spPr bwMode="auto">
              <a:xfrm>
                <a:off x="2448" y="3782"/>
                <a:ext cx="7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2m(V</a:t>
                </a:r>
                <a:r>
                  <a:rPr lang="fr-FR" sz="1800" baseline="-25000">
                    <a:solidFill>
                      <a:srgbClr val="FFFFFF"/>
                    </a:solidFill>
                    <a:latin typeface="Arial" charset="0"/>
                  </a:rPr>
                  <a:t>0</a:t>
                </a:r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-E)</a:t>
                </a:r>
              </a:p>
            </p:txBody>
          </p:sp>
          <p:grpSp>
            <p:nvGrpSpPr>
              <p:cNvPr id="32817" name="Group 106"/>
              <p:cNvGrpSpPr>
                <a:grpSpLocks/>
              </p:cNvGrpSpPr>
              <p:nvPr/>
            </p:nvGrpSpPr>
            <p:grpSpPr bwMode="auto">
              <a:xfrm>
                <a:off x="2688" y="4070"/>
                <a:ext cx="205" cy="250"/>
                <a:chOff x="720" y="3582"/>
                <a:chExt cx="205" cy="250"/>
              </a:xfrm>
            </p:grpSpPr>
            <p:sp>
              <p:nvSpPr>
                <p:cNvPr id="32818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720" y="3582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/>
                  <a:r>
                    <a:rPr lang="fr-FR" sz="2000">
                      <a:solidFill>
                        <a:srgbClr val="FFFFFF"/>
                      </a:solidFill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32819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730" y="3623"/>
                  <a:ext cx="144" cy="48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58490" name="Group 122"/>
          <p:cNvGrpSpPr>
            <a:grpSpLocks/>
          </p:cNvGrpSpPr>
          <p:nvPr/>
        </p:nvGrpSpPr>
        <p:grpSpPr bwMode="auto">
          <a:xfrm>
            <a:off x="7086600" y="2514600"/>
            <a:ext cx="1836738" cy="1470025"/>
            <a:chOff x="4464" y="1584"/>
            <a:chExt cx="1157" cy="926"/>
          </a:xfrm>
        </p:grpSpPr>
        <p:sp>
          <p:nvSpPr>
            <p:cNvPr id="32798" name="Text Box 97"/>
            <p:cNvSpPr txBox="1">
              <a:spLocks noChangeArrowheads="1"/>
            </p:cNvSpPr>
            <p:nvPr/>
          </p:nvSpPr>
          <p:spPr bwMode="auto">
            <a:xfrm>
              <a:off x="4704" y="1584"/>
              <a:ext cx="7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= B</a:t>
              </a:r>
              <a:r>
                <a:rPr lang="fr-FR" sz="1800" i="1" baseline="-25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e</a:t>
              </a:r>
              <a:r>
                <a:rPr lang="fr-FR" sz="1800" i="1" baseline="30000">
                  <a:solidFill>
                    <a:srgbClr val="FFFFFF"/>
                  </a:solidFill>
                  <a:latin typeface="Arial" charset="0"/>
                </a:rPr>
                <a:t>-</a:t>
              </a:r>
              <a:r>
                <a:rPr lang="fr-FR" sz="1800" i="1" baseline="30000">
                  <a:solidFill>
                    <a:srgbClr val="FFFFFF"/>
                  </a:solidFill>
                  <a:latin typeface="Symbol" pitchFamily="18" charset="2"/>
                </a:rPr>
                <a:t>b</a:t>
              </a:r>
              <a:r>
                <a:rPr lang="fr-FR" sz="1800" i="1" baseline="30000">
                  <a:solidFill>
                    <a:srgbClr val="FFFFFF"/>
                  </a:solidFill>
                  <a:latin typeface="Arial" charset="0"/>
                </a:rPr>
                <a:t>x</a:t>
              </a:r>
            </a:p>
          </p:txBody>
        </p:sp>
        <p:grpSp>
          <p:nvGrpSpPr>
            <p:cNvPr id="32799" name="Group 110"/>
            <p:cNvGrpSpPr>
              <a:grpSpLocks/>
            </p:cNvGrpSpPr>
            <p:nvPr/>
          </p:nvGrpSpPr>
          <p:grpSpPr bwMode="auto">
            <a:xfrm>
              <a:off x="4464" y="1920"/>
              <a:ext cx="1157" cy="590"/>
              <a:chOff x="2016" y="3730"/>
              <a:chExt cx="1157" cy="590"/>
            </a:xfrm>
          </p:grpSpPr>
          <p:sp>
            <p:nvSpPr>
              <p:cNvPr id="32800" name="Text Box 111"/>
              <p:cNvSpPr txBox="1">
                <a:spLocks noChangeArrowheads="1"/>
              </p:cNvSpPr>
              <p:nvPr/>
            </p:nvSpPr>
            <p:spPr bwMode="auto">
              <a:xfrm>
                <a:off x="2016" y="3936"/>
                <a:ext cx="34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000" i="1">
                    <a:solidFill>
                      <a:srgbClr val="FFFFFF"/>
                    </a:solidFill>
                    <a:latin typeface="Symbol" pitchFamily="18" charset="2"/>
                  </a:rPr>
                  <a:t>b</a:t>
                </a:r>
                <a:r>
                  <a:rPr lang="fr-FR" sz="2000" i="1">
                    <a:solidFill>
                      <a:srgbClr val="FFFFFF"/>
                    </a:solidFill>
                    <a:latin typeface="Arial" charset="0"/>
                  </a:rPr>
                  <a:t> =</a:t>
                </a:r>
              </a:p>
            </p:txBody>
          </p:sp>
          <p:sp>
            <p:nvSpPr>
              <p:cNvPr id="32801" name="Line 112"/>
              <p:cNvSpPr>
                <a:spLocks noChangeShapeType="1"/>
              </p:cNvSpPr>
              <p:nvPr/>
            </p:nvSpPr>
            <p:spPr bwMode="auto">
              <a:xfrm flipV="1">
                <a:off x="2352" y="4069"/>
                <a:ext cx="821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02" name="Line 113"/>
              <p:cNvSpPr>
                <a:spLocks noChangeShapeType="1"/>
              </p:cNvSpPr>
              <p:nvPr/>
            </p:nvSpPr>
            <p:spPr bwMode="auto">
              <a:xfrm>
                <a:off x="2304" y="3878"/>
                <a:ext cx="48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03" name="Line 114"/>
              <p:cNvSpPr>
                <a:spLocks noChangeShapeType="1"/>
              </p:cNvSpPr>
              <p:nvPr/>
            </p:nvSpPr>
            <p:spPr bwMode="auto">
              <a:xfrm flipV="1">
                <a:off x="2352" y="3734"/>
                <a:ext cx="96" cy="28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04" name="Line 115"/>
              <p:cNvSpPr>
                <a:spLocks noChangeShapeType="1"/>
              </p:cNvSpPr>
              <p:nvPr/>
            </p:nvSpPr>
            <p:spPr bwMode="auto">
              <a:xfrm flipV="1">
                <a:off x="2448" y="3730"/>
                <a:ext cx="688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05" name="Text Box 116"/>
              <p:cNvSpPr txBox="1">
                <a:spLocks noChangeArrowheads="1"/>
              </p:cNvSpPr>
              <p:nvPr/>
            </p:nvSpPr>
            <p:spPr bwMode="auto">
              <a:xfrm>
                <a:off x="2448" y="3782"/>
                <a:ext cx="7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2m(V</a:t>
                </a:r>
                <a:r>
                  <a:rPr lang="fr-FR" sz="1800" baseline="-25000">
                    <a:solidFill>
                      <a:srgbClr val="FFFFFF"/>
                    </a:solidFill>
                    <a:latin typeface="Arial" charset="0"/>
                  </a:rPr>
                  <a:t>0</a:t>
                </a:r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-E)</a:t>
                </a:r>
              </a:p>
            </p:txBody>
          </p:sp>
          <p:grpSp>
            <p:nvGrpSpPr>
              <p:cNvPr id="32806" name="Group 117"/>
              <p:cNvGrpSpPr>
                <a:grpSpLocks/>
              </p:cNvGrpSpPr>
              <p:nvPr/>
            </p:nvGrpSpPr>
            <p:grpSpPr bwMode="auto">
              <a:xfrm>
                <a:off x="2688" y="4070"/>
                <a:ext cx="205" cy="250"/>
                <a:chOff x="720" y="3582"/>
                <a:chExt cx="205" cy="250"/>
              </a:xfrm>
            </p:grpSpPr>
            <p:sp>
              <p:nvSpPr>
                <p:cNvPr id="32807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720" y="3582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/>
                  <a:r>
                    <a:rPr lang="fr-FR" sz="2000">
                      <a:solidFill>
                        <a:srgbClr val="FFFFFF"/>
                      </a:solidFill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32808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730" y="3623"/>
                  <a:ext cx="144" cy="48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58496" name="Group 128"/>
          <p:cNvGrpSpPr>
            <a:grpSpLocks/>
          </p:cNvGrpSpPr>
          <p:nvPr/>
        </p:nvGrpSpPr>
        <p:grpSpPr bwMode="auto">
          <a:xfrm>
            <a:off x="3448050" y="2528888"/>
            <a:ext cx="4814888" cy="3222625"/>
            <a:chOff x="2172" y="1593"/>
            <a:chExt cx="3033" cy="2030"/>
          </a:xfrm>
        </p:grpSpPr>
        <p:sp>
          <p:nvSpPr>
            <p:cNvPr id="32794" name="Oval 124"/>
            <p:cNvSpPr>
              <a:spLocks noChangeArrowheads="1"/>
            </p:cNvSpPr>
            <p:nvPr/>
          </p:nvSpPr>
          <p:spPr bwMode="auto">
            <a:xfrm>
              <a:off x="5013" y="1600"/>
              <a:ext cx="192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95" name="Oval 125"/>
            <p:cNvSpPr>
              <a:spLocks noChangeArrowheads="1"/>
            </p:cNvSpPr>
            <p:nvPr/>
          </p:nvSpPr>
          <p:spPr bwMode="auto">
            <a:xfrm>
              <a:off x="3125" y="3378"/>
              <a:ext cx="192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96" name="Oval 126"/>
            <p:cNvSpPr>
              <a:spLocks noChangeArrowheads="1"/>
            </p:cNvSpPr>
            <p:nvPr/>
          </p:nvSpPr>
          <p:spPr bwMode="auto">
            <a:xfrm>
              <a:off x="2562" y="3383"/>
              <a:ext cx="192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97" name="Oval 127"/>
            <p:cNvSpPr>
              <a:spLocks noChangeArrowheads="1"/>
            </p:cNvSpPr>
            <p:nvPr/>
          </p:nvSpPr>
          <p:spPr bwMode="auto">
            <a:xfrm>
              <a:off x="2172" y="1593"/>
              <a:ext cx="192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8498" name="Group 130"/>
          <p:cNvGrpSpPr>
            <a:grpSpLocks/>
          </p:cNvGrpSpPr>
          <p:nvPr/>
        </p:nvGrpSpPr>
        <p:grpSpPr bwMode="auto">
          <a:xfrm>
            <a:off x="3352800" y="1524000"/>
            <a:ext cx="4283075" cy="1143000"/>
            <a:chOff x="2112" y="960"/>
            <a:chExt cx="2698" cy="720"/>
          </a:xfrm>
        </p:grpSpPr>
        <p:grpSp>
          <p:nvGrpSpPr>
            <p:cNvPr id="32782" name="Group 120"/>
            <p:cNvGrpSpPr>
              <a:grpSpLocks/>
            </p:cNvGrpSpPr>
            <p:nvPr/>
          </p:nvGrpSpPr>
          <p:grpSpPr bwMode="auto">
            <a:xfrm>
              <a:off x="2736" y="1152"/>
              <a:ext cx="1728" cy="528"/>
              <a:chOff x="2736" y="1152"/>
              <a:chExt cx="1728" cy="528"/>
            </a:xfrm>
          </p:grpSpPr>
          <p:grpSp>
            <p:nvGrpSpPr>
              <p:cNvPr id="32784" name="Group 95"/>
              <p:cNvGrpSpPr>
                <a:grpSpLocks/>
              </p:cNvGrpSpPr>
              <p:nvPr/>
            </p:nvGrpSpPr>
            <p:grpSpPr bwMode="auto">
              <a:xfrm>
                <a:off x="2736" y="1152"/>
                <a:ext cx="1728" cy="442"/>
                <a:chOff x="2736" y="1152"/>
                <a:chExt cx="1728" cy="442"/>
              </a:xfrm>
            </p:grpSpPr>
            <p:sp>
              <p:nvSpPr>
                <p:cNvPr id="32787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2736" y="1200"/>
                  <a:ext cx="172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/>
                  <a:r>
                    <a:rPr lang="fr-FR" i="1">
                      <a:solidFill>
                        <a:srgbClr val="FFFFFF"/>
                      </a:solidFill>
                      <a:latin typeface="Symbol" pitchFamily="18" charset="2"/>
                    </a:rPr>
                    <a:t>y</a:t>
                  </a:r>
                  <a:r>
                    <a:rPr lang="fr-FR" i="1">
                      <a:solidFill>
                        <a:srgbClr val="FFFFFF"/>
                      </a:solidFill>
                      <a:latin typeface="Arial" charset="0"/>
                    </a:rPr>
                    <a:t>’’+     (E-V</a:t>
                  </a:r>
                  <a:r>
                    <a:rPr lang="fr-FR" i="1" baseline="-25000">
                      <a:solidFill>
                        <a:srgbClr val="FFFFFF"/>
                      </a:solidFill>
                      <a:latin typeface="Arial" charset="0"/>
                    </a:rPr>
                    <a:t>0</a:t>
                  </a:r>
                  <a:r>
                    <a:rPr lang="fr-FR" i="1">
                      <a:solidFill>
                        <a:srgbClr val="FFFFFF"/>
                      </a:solidFill>
                      <a:latin typeface="Arial" charset="0"/>
                    </a:rPr>
                    <a:t>)</a:t>
                  </a:r>
                  <a:r>
                    <a:rPr lang="fr-FR" i="1">
                      <a:solidFill>
                        <a:srgbClr val="FFFFFF"/>
                      </a:solidFill>
                      <a:latin typeface="Symbol" pitchFamily="18" charset="2"/>
                    </a:rPr>
                    <a:t>y</a:t>
                  </a:r>
                  <a:r>
                    <a:rPr lang="fr-FR" i="1">
                      <a:solidFill>
                        <a:srgbClr val="FFFFFF"/>
                      </a:solidFill>
                      <a:latin typeface="Arial" charset="0"/>
                    </a:rPr>
                    <a:t> = 0</a:t>
                  </a:r>
                  <a:endParaRPr lang="fr-FR" i="1" baseline="3000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32788" name="Group 65"/>
                <p:cNvGrpSpPr>
                  <a:grpSpLocks/>
                </p:cNvGrpSpPr>
                <p:nvPr/>
              </p:nvGrpSpPr>
              <p:grpSpPr bwMode="auto">
                <a:xfrm>
                  <a:off x="3168" y="1344"/>
                  <a:ext cx="205" cy="250"/>
                  <a:chOff x="720" y="3582"/>
                  <a:chExt cx="205" cy="250"/>
                </a:xfrm>
              </p:grpSpPr>
              <p:sp>
                <p:nvSpPr>
                  <p:cNvPr id="32792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" y="3582"/>
                    <a:ext cx="205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pPr eaLnBrk="1" hangingPunct="1"/>
                    <a:r>
                      <a:rPr lang="fr-FR" sz="2000">
                        <a:solidFill>
                          <a:srgbClr val="FFFFFF"/>
                        </a:solidFill>
                        <a:latin typeface="Arial" charset="0"/>
                      </a:rPr>
                      <a:t>h</a:t>
                    </a:r>
                  </a:p>
                </p:txBody>
              </p:sp>
              <p:sp>
                <p:nvSpPr>
                  <p:cNvPr id="32793" name="Line 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0" y="3623"/>
                    <a:ext cx="144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32789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120" y="1152"/>
                  <a:ext cx="31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/>
                  <a:r>
                    <a:rPr lang="fr-FR" sz="1800" i="1">
                      <a:solidFill>
                        <a:srgbClr val="FFFFFF"/>
                      </a:solidFill>
                      <a:latin typeface="Arial" charset="0"/>
                    </a:rPr>
                    <a:t>2m</a:t>
                  </a:r>
                </a:p>
              </p:txBody>
            </p:sp>
            <p:sp>
              <p:nvSpPr>
                <p:cNvPr id="32790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264" y="1296"/>
                  <a:ext cx="17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/>
                  <a:r>
                    <a:rPr lang="fr-FR" sz="1400" i="1">
                      <a:solidFill>
                        <a:srgbClr val="FFFFFF"/>
                      </a:solidFill>
                      <a:latin typeface="Arial" charset="0"/>
                    </a:rPr>
                    <a:t>2</a:t>
                  </a:r>
                </a:p>
              </p:txBody>
            </p:sp>
            <p:sp>
              <p:nvSpPr>
                <p:cNvPr id="32791" name="Line 70"/>
                <p:cNvSpPr>
                  <a:spLocks noChangeShapeType="1"/>
                </p:cNvSpPr>
                <p:nvPr/>
              </p:nvSpPr>
              <p:spPr bwMode="auto">
                <a:xfrm>
                  <a:off x="3168" y="134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2785" name="Line 72"/>
              <p:cNvSpPr>
                <a:spLocks noChangeShapeType="1"/>
              </p:cNvSpPr>
              <p:nvPr/>
            </p:nvSpPr>
            <p:spPr bwMode="auto">
              <a:xfrm>
                <a:off x="4080" y="1536"/>
                <a:ext cx="48" cy="144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786" name="Line 73"/>
              <p:cNvSpPr>
                <a:spLocks noChangeShapeType="1"/>
              </p:cNvSpPr>
              <p:nvPr/>
            </p:nvSpPr>
            <p:spPr bwMode="auto">
              <a:xfrm flipH="1">
                <a:off x="2976" y="1536"/>
                <a:ext cx="48" cy="144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2783" name="Rectangle 129"/>
            <p:cNvSpPr>
              <a:spLocks noChangeArrowheads="1"/>
            </p:cNvSpPr>
            <p:nvPr/>
          </p:nvSpPr>
          <p:spPr bwMode="auto">
            <a:xfrm>
              <a:off x="2112" y="960"/>
              <a:ext cx="26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Conditions aux limites (x 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+ et x -)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362200" y="457200"/>
            <a:ext cx="6169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EQUATIONS DE MOUVEMENT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0" y="1981200"/>
            <a:ext cx="2438400" cy="3657600"/>
            <a:chOff x="0" y="1248"/>
            <a:chExt cx="1536" cy="2304"/>
          </a:xfrm>
        </p:grpSpPr>
        <p:sp>
          <p:nvSpPr>
            <p:cNvPr id="33838" name="Rectangle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CAS GENERAL</a:t>
              </a:r>
            </a:p>
          </p:txBody>
        </p:sp>
        <p:sp>
          <p:nvSpPr>
            <p:cNvPr id="33839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ETATS STATIONNAIRES</a:t>
              </a:r>
            </a:p>
          </p:txBody>
        </p:sp>
        <p:sp>
          <p:nvSpPr>
            <p:cNvPr id="33840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CAS LIMITE DE LA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MECANIQUE CLASSIQUE</a:t>
              </a:r>
            </a:p>
          </p:txBody>
        </p:sp>
        <p:sp>
          <p:nvSpPr>
            <p:cNvPr id="33841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4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DESCRIPTION ET RESOLUTION</a:t>
              </a:r>
            </a:p>
          </p:txBody>
        </p:sp>
        <p:sp>
          <p:nvSpPr>
            <p:cNvPr id="33842" name="Text Box 9"/>
            <p:cNvSpPr txBox="1">
              <a:spLocks noChangeArrowheads="1"/>
            </p:cNvSpPr>
            <p:nvPr/>
          </p:nvSpPr>
          <p:spPr bwMode="auto">
            <a:xfrm>
              <a:off x="0" y="1248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Équation de Schrödinger</a:t>
              </a:r>
            </a:p>
          </p:txBody>
        </p:sp>
        <p:sp>
          <p:nvSpPr>
            <p:cNvPr id="33843" name="Text Box 10"/>
            <p:cNvSpPr txBox="1">
              <a:spLocks noChangeArrowheads="1"/>
            </p:cNvSpPr>
            <p:nvPr/>
          </p:nvSpPr>
          <p:spPr bwMode="auto">
            <a:xfrm>
              <a:off x="0" y="2208"/>
              <a:ext cx="105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Particule dans un puits de potentiel</a:t>
              </a:r>
            </a:p>
          </p:txBody>
        </p:sp>
        <p:sp>
          <p:nvSpPr>
            <p:cNvPr id="33844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33845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PARTICULE DANS UNE BOÎTE</a:t>
              </a:r>
            </a:p>
          </p:txBody>
        </p:sp>
        <p:sp>
          <p:nvSpPr>
            <p:cNvPr id="33846" name="Text Box 13"/>
            <p:cNvSpPr txBox="1">
              <a:spLocks noChangeArrowheads="1"/>
            </p:cNvSpPr>
            <p:nvPr/>
          </p:nvSpPr>
          <p:spPr bwMode="auto">
            <a:xfrm>
              <a:off x="0" y="307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Oscillateur harmonique</a:t>
              </a:r>
            </a:p>
          </p:txBody>
        </p:sp>
        <p:sp>
          <p:nvSpPr>
            <p:cNvPr id="33847" name="Rectangle 14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26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DESCRIPTION ET RESOLUTION</a:t>
              </a:r>
            </a:p>
          </p:txBody>
        </p:sp>
        <p:sp>
          <p:nvSpPr>
            <p:cNvPr id="33848" name="Rectangle 15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40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</p:grpSp>
      <p:sp>
        <p:nvSpPr>
          <p:cNvPr id="33797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24313"/>
            <a:ext cx="21336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DESCRIPTION ET RESOLUTION</a:t>
            </a:r>
          </a:p>
        </p:txBody>
      </p:sp>
      <p:grpSp>
        <p:nvGrpSpPr>
          <p:cNvPr id="33798" name="Group 17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33835" name="Oval 18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36" name="Oval 19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37" name="Oval 20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42435" name="Group 99"/>
          <p:cNvGrpSpPr>
            <a:grpSpLocks/>
          </p:cNvGrpSpPr>
          <p:nvPr/>
        </p:nvGrpSpPr>
        <p:grpSpPr bwMode="auto">
          <a:xfrm>
            <a:off x="3429000" y="1600200"/>
            <a:ext cx="5105400" cy="4511675"/>
            <a:chOff x="2160" y="1008"/>
            <a:chExt cx="3216" cy="2842"/>
          </a:xfrm>
        </p:grpSpPr>
        <p:pic>
          <p:nvPicPr>
            <p:cNvPr id="33813" name="Picture 22" descr="puits-carr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22"/>
            <a:stretch>
              <a:fillRect/>
            </a:stretch>
          </p:blipFill>
          <p:spPr bwMode="auto">
            <a:xfrm>
              <a:off x="2160" y="1008"/>
              <a:ext cx="3216" cy="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14" name="Group 59"/>
            <p:cNvGrpSpPr>
              <a:grpSpLocks/>
            </p:cNvGrpSpPr>
            <p:nvPr/>
          </p:nvGrpSpPr>
          <p:grpSpPr bwMode="auto">
            <a:xfrm>
              <a:off x="3984" y="3216"/>
              <a:ext cx="1157" cy="590"/>
              <a:chOff x="2016" y="3730"/>
              <a:chExt cx="1157" cy="590"/>
            </a:xfrm>
          </p:grpSpPr>
          <p:sp>
            <p:nvSpPr>
              <p:cNvPr id="33826" name="Text Box 60"/>
              <p:cNvSpPr txBox="1">
                <a:spLocks noChangeArrowheads="1"/>
              </p:cNvSpPr>
              <p:nvPr/>
            </p:nvSpPr>
            <p:spPr bwMode="auto">
              <a:xfrm>
                <a:off x="2016" y="3936"/>
                <a:ext cx="34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000" i="1">
                    <a:solidFill>
                      <a:srgbClr val="FFFFFF"/>
                    </a:solidFill>
                    <a:latin typeface="Symbol" pitchFamily="18" charset="2"/>
                  </a:rPr>
                  <a:t>b</a:t>
                </a:r>
                <a:r>
                  <a:rPr lang="fr-FR" sz="2000" i="1">
                    <a:solidFill>
                      <a:srgbClr val="FFFFFF"/>
                    </a:solidFill>
                    <a:latin typeface="Arial" charset="0"/>
                  </a:rPr>
                  <a:t> =</a:t>
                </a:r>
              </a:p>
            </p:txBody>
          </p:sp>
          <p:sp>
            <p:nvSpPr>
              <p:cNvPr id="33827" name="Line 61"/>
              <p:cNvSpPr>
                <a:spLocks noChangeShapeType="1"/>
              </p:cNvSpPr>
              <p:nvPr/>
            </p:nvSpPr>
            <p:spPr bwMode="auto">
              <a:xfrm flipV="1">
                <a:off x="2352" y="4069"/>
                <a:ext cx="821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28" name="Line 62"/>
              <p:cNvSpPr>
                <a:spLocks noChangeShapeType="1"/>
              </p:cNvSpPr>
              <p:nvPr/>
            </p:nvSpPr>
            <p:spPr bwMode="auto">
              <a:xfrm>
                <a:off x="2304" y="3878"/>
                <a:ext cx="48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29" name="Line 63"/>
              <p:cNvSpPr>
                <a:spLocks noChangeShapeType="1"/>
              </p:cNvSpPr>
              <p:nvPr/>
            </p:nvSpPr>
            <p:spPr bwMode="auto">
              <a:xfrm flipV="1">
                <a:off x="2352" y="3734"/>
                <a:ext cx="96" cy="28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30" name="Line 64"/>
              <p:cNvSpPr>
                <a:spLocks noChangeShapeType="1"/>
              </p:cNvSpPr>
              <p:nvPr/>
            </p:nvSpPr>
            <p:spPr bwMode="auto">
              <a:xfrm flipV="1">
                <a:off x="2448" y="3730"/>
                <a:ext cx="688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31" name="Text Box 65"/>
              <p:cNvSpPr txBox="1">
                <a:spLocks noChangeArrowheads="1"/>
              </p:cNvSpPr>
              <p:nvPr/>
            </p:nvSpPr>
            <p:spPr bwMode="auto">
              <a:xfrm>
                <a:off x="2448" y="3782"/>
                <a:ext cx="7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2m(V</a:t>
                </a:r>
                <a:r>
                  <a:rPr lang="fr-FR" sz="1800" baseline="-25000">
                    <a:solidFill>
                      <a:srgbClr val="FFFFFF"/>
                    </a:solidFill>
                    <a:latin typeface="Arial" charset="0"/>
                  </a:rPr>
                  <a:t>0</a:t>
                </a:r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-E)</a:t>
                </a:r>
              </a:p>
            </p:txBody>
          </p:sp>
          <p:grpSp>
            <p:nvGrpSpPr>
              <p:cNvPr id="33832" name="Group 66"/>
              <p:cNvGrpSpPr>
                <a:grpSpLocks/>
              </p:cNvGrpSpPr>
              <p:nvPr/>
            </p:nvGrpSpPr>
            <p:grpSpPr bwMode="auto">
              <a:xfrm>
                <a:off x="2688" y="4070"/>
                <a:ext cx="205" cy="250"/>
                <a:chOff x="720" y="3582"/>
                <a:chExt cx="205" cy="250"/>
              </a:xfrm>
            </p:grpSpPr>
            <p:sp>
              <p:nvSpPr>
                <p:cNvPr id="33833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720" y="3582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/>
                  <a:r>
                    <a:rPr lang="fr-FR" sz="2000">
                      <a:solidFill>
                        <a:srgbClr val="FFFFFF"/>
                      </a:solidFill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33834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730" y="3623"/>
                  <a:ext cx="144" cy="48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3815" name="Group 88"/>
            <p:cNvGrpSpPr>
              <a:grpSpLocks/>
            </p:cNvGrpSpPr>
            <p:nvPr/>
          </p:nvGrpSpPr>
          <p:grpSpPr bwMode="auto">
            <a:xfrm>
              <a:off x="2304" y="3264"/>
              <a:ext cx="924" cy="586"/>
              <a:chOff x="4020" y="3120"/>
              <a:chExt cx="924" cy="586"/>
            </a:xfrm>
          </p:grpSpPr>
          <p:sp>
            <p:nvSpPr>
              <p:cNvPr id="33816" name="Line 36"/>
              <p:cNvSpPr>
                <a:spLocks noChangeShapeType="1"/>
              </p:cNvSpPr>
              <p:nvPr/>
            </p:nvSpPr>
            <p:spPr bwMode="auto">
              <a:xfrm>
                <a:off x="4368" y="3456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3817" name="Group 37"/>
              <p:cNvGrpSpPr>
                <a:grpSpLocks/>
              </p:cNvGrpSpPr>
              <p:nvPr/>
            </p:nvGrpSpPr>
            <p:grpSpPr bwMode="auto">
              <a:xfrm>
                <a:off x="4320" y="3120"/>
                <a:ext cx="624" cy="288"/>
                <a:chOff x="960" y="3840"/>
                <a:chExt cx="624" cy="288"/>
              </a:xfrm>
            </p:grpSpPr>
            <p:sp>
              <p:nvSpPr>
                <p:cNvPr id="33823" name="Line 38"/>
                <p:cNvSpPr>
                  <a:spLocks noChangeShapeType="1"/>
                </p:cNvSpPr>
                <p:nvPr/>
              </p:nvSpPr>
              <p:spPr bwMode="auto">
                <a:xfrm>
                  <a:off x="960" y="3984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824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008" y="3840"/>
                  <a:ext cx="96" cy="288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825" name="Line 40"/>
                <p:cNvSpPr>
                  <a:spLocks noChangeShapeType="1"/>
                </p:cNvSpPr>
                <p:nvPr/>
              </p:nvSpPr>
              <p:spPr bwMode="auto">
                <a:xfrm>
                  <a:off x="1104" y="3840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3818" name="Text Box 41"/>
              <p:cNvSpPr txBox="1">
                <a:spLocks noChangeArrowheads="1"/>
              </p:cNvSpPr>
              <p:nvPr/>
            </p:nvSpPr>
            <p:spPr bwMode="auto">
              <a:xfrm>
                <a:off x="4464" y="3168"/>
                <a:ext cx="4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2mE</a:t>
                </a:r>
              </a:p>
            </p:txBody>
          </p:sp>
          <p:grpSp>
            <p:nvGrpSpPr>
              <p:cNvPr id="33819" name="Group 42"/>
              <p:cNvGrpSpPr>
                <a:grpSpLocks/>
              </p:cNvGrpSpPr>
              <p:nvPr/>
            </p:nvGrpSpPr>
            <p:grpSpPr bwMode="auto">
              <a:xfrm>
                <a:off x="4512" y="3456"/>
                <a:ext cx="205" cy="250"/>
                <a:chOff x="720" y="3582"/>
                <a:chExt cx="205" cy="250"/>
              </a:xfrm>
            </p:grpSpPr>
            <p:sp>
              <p:nvSpPr>
                <p:cNvPr id="3382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720" y="3582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/>
                  <a:r>
                    <a:rPr lang="fr-FR" sz="2000">
                      <a:solidFill>
                        <a:srgbClr val="FFFFFF"/>
                      </a:solidFill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33822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730" y="3623"/>
                  <a:ext cx="144" cy="48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3820" name="Rectangle 87"/>
              <p:cNvSpPr>
                <a:spLocks noChangeArrowheads="1"/>
              </p:cNvSpPr>
              <p:nvPr/>
            </p:nvSpPr>
            <p:spPr bwMode="auto">
              <a:xfrm>
                <a:off x="4020" y="3340"/>
                <a:ext cx="35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2000" i="1">
                    <a:solidFill>
                      <a:srgbClr val="FFFFFF"/>
                    </a:solidFill>
                    <a:latin typeface="Symbol" pitchFamily="18" charset="2"/>
                  </a:rPr>
                  <a:t>a</a:t>
                </a:r>
                <a:r>
                  <a:rPr lang="fr-FR" sz="2000" i="1">
                    <a:solidFill>
                      <a:srgbClr val="FFFFFF"/>
                    </a:solidFill>
                    <a:latin typeface="Arial" charset="0"/>
                  </a:rPr>
                  <a:t> =</a:t>
                </a:r>
              </a:p>
            </p:txBody>
          </p:sp>
        </p:grpSp>
      </p:grpSp>
      <p:grpSp>
        <p:nvGrpSpPr>
          <p:cNvPr id="142432" name="Group 96"/>
          <p:cNvGrpSpPr>
            <a:grpSpLocks/>
          </p:cNvGrpSpPr>
          <p:nvPr/>
        </p:nvGrpSpPr>
        <p:grpSpPr bwMode="auto">
          <a:xfrm>
            <a:off x="3429000" y="2362200"/>
            <a:ext cx="1371600" cy="2667000"/>
            <a:chOff x="2160" y="1488"/>
            <a:chExt cx="864" cy="1677"/>
          </a:xfrm>
        </p:grpSpPr>
        <p:sp>
          <p:nvSpPr>
            <p:cNvPr id="33811" name="Text Box 46"/>
            <p:cNvSpPr txBox="1">
              <a:spLocks noChangeArrowheads="1"/>
            </p:cNvSpPr>
            <p:nvPr/>
          </p:nvSpPr>
          <p:spPr bwMode="auto">
            <a:xfrm>
              <a:off x="2256" y="2928"/>
              <a:ext cx="763" cy="23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1800" i="1" baseline="-25000">
                  <a:solidFill>
                    <a:srgbClr val="FFFFFF"/>
                  </a:solidFill>
                  <a:latin typeface="Symbol" pitchFamily="18" charset="2"/>
                </a:rPr>
                <a:t>1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= B</a:t>
              </a:r>
              <a:r>
                <a:rPr lang="fr-FR" sz="1800" i="1" baseline="-25000">
                  <a:solidFill>
                    <a:srgbClr val="FFFFFF"/>
                  </a:solidFill>
                  <a:latin typeface="Arial" charset="0"/>
                </a:rPr>
                <a:t>1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e</a:t>
              </a:r>
              <a:r>
                <a:rPr lang="fr-FR" sz="1800" i="1" baseline="30000">
                  <a:solidFill>
                    <a:srgbClr val="FFFFFF"/>
                  </a:solidFill>
                  <a:latin typeface="Symbol" pitchFamily="18" charset="2"/>
                </a:rPr>
                <a:t>b</a:t>
              </a:r>
              <a:r>
                <a:rPr lang="fr-FR" sz="1800" i="1" baseline="30000">
                  <a:solidFill>
                    <a:srgbClr val="FFFFFF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33812" name="Freeform 89"/>
            <p:cNvSpPr>
              <a:spLocks/>
            </p:cNvSpPr>
            <p:nvPr/>
          </p:nvSpPr>
          <p:spPr bwMode="auto">
            <a:xfrm>
              <a:off x="2160" y="1488"/>
              <a:ext cx="864" cy="864"/>
            </a:xfrm>
            <a:custGeom>
              <a:avLst/>
              <a:gdLst>
                <a:gd name="T0" fmla="*/ 0 w 864"/>
                <a:gd name="T1" fmla="*/ 864 h 864"/>
                <a:gd name="T2" fmla="*/ 336 w 864"/>
                <a:gd name="T3" fmla="*/ 720 h 864"/>
                <a:gd name="T4" fmla="*/ 720 w 864"/>
                <a:gd name="T5" fmla="*/ 288 h 864"/>
                <a:gd name="T6" fmla="*/ 864 w 864"/>
                <a:gd name="T7" fmla="*/ 0 h 8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4" h="864">
                  <a:moveTo>
                    <a:pt x="0" y="864"/>
                  </a:moveTo>
                  <a:cubicBezTo>
                    <a:pt x="108" y="840"/>
                    <a:pt x="216" y="816"/>
                    <a:pt x="336" y="720"/>
                  </a:cubicBezTo>
                  <a:cubicBezTo>
                    <a:pt x="456" y="624"/>
                    <a:pt x="632" y="408"/>
                    <a:pt x="720" y="288"/>
                  </a:cubicBezTo>
                  <a:cubicBezTo>
                    <a:pt x="808" y="168"/>
                    <a:pt x="840" y="48"/>
                    <a:pt x="864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2433" name="Group 97"/>
          <p:cNvGrpSpPr>
            <a:grpSpLocks/>
          </p:cNvGrpSpPr>
          <p:nvPr/>
        </p:nvGrpSpPr>
        <p:grpSpPr bwMode="auto">
          <a:xfrm>
            <a:off x="6858000" y="2133600"/>
            <a:ext cx="1643063" cy="2890838"/>
            <a:chOff x="4320" y="1344"/>
            <a:chExt cx="1035" cy="1821"/>
          </a:xfrm>
        </p:grpSpPr>
        <p:sp>
          <p:nvSpPr>
            <p:cNvPr id="33809" name="Text Box 58"/>
            <p:cNvSpPr txBox="1">
              <a:spLocks noChangeArrowheads="1"/>
            </p:cNvSpPr>
            <p:nvPr/>
          </p:nvSpPr>
          <p:spPr bwMode="auto">
            <a:xfrm>
              <a:off x="4560" y="2928"/>
              <a:ext cx="795" cy="23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1800" i="1" baseline="-25000">
                  <a:solidFill>
                    <a:srgbClr val="FFFFFF"/>
                  </a:solidFill>
                  <a:latin typeface="Symbol" pitchFamily="18" charset="2"/>
                </a:rPr>
                <a:t>3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= B</a:t>
              </a:r>
              <a:r>
                <a:rPr lang="fr-FR" sz="1800" i="1" baseline="-25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e</a:t>
              </a:r>
              <a:r>
                <a:rPr lang="fr-FR" sz="1800" i="1" baseline="30000">
                  <a:solidFill>
                    <a:srgbClr val="FFFFFF"/>
                  </a:solidFill>
                  <a:latin typeface="Arial" charset="0"/>
                </a:rPr>
                <a:t>-</a:t>
              </a:r>
              <a:r>
                <a:rPr lang="fr-FR" sz="1800" i="1" baseline="30000">
                  <a:solidFill>
                    <a:srgbClr val="FFFFFF"/>
                  </a:solidFill>
                  <a:latin typeface="Symbol" pitchFamily="18" charset="2"/>
                </a:rPr>
                <a:t>b</a:t>
              </a:r>
              <a:r>
                <a:rPr lang="fr-FR" sz="1800" i="1" baseline="30000">
                  <a:solidFill>
                    <a:srgbClr val="FFFFFF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33810" name="Freeform 90"/>
            <p:cNvSpPr>
              <a:spLocks/>
            </p:cNvSpPr>
            <p:nvPr/>
          </p:nvSpPr>
          <p:spPr bwMode="auto">
            <a:xfrm>
              <a:off x="4320" y="1344"/>
              <a:ext cx="1008" cy="1056"/>
            </a:xfrm>
            <a:custGeom>
              <a:avLst/>
              <a:gdLst>
                <a:gd name="T0" fmla="*/ 0 w 1008"/>
                <a:gd name="T1" fmla="*/ 0 h 1056"/>
                <a:gd name="T2" fmla="*/ 240 w 1008"/>
                <a:gd name="T3" fmla="*/ 528 h 1056"/>
                <a:gd name="T4" fmla="*/ 672 w 1008"/>
                <a:gd name="T5" fmla="*/ 912 h 1056"/>
                <a:gd name="T6" fmla="*/ 1008 w 1008"/>
                <a:gd name="T7" fmla="*/ 1056 h 10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8" h="1056">
                  <a:moveTo>
                    <a:pt x="0" y="0"/>
                  </a:moveTo>
                  <a:cubicBezTo>
                    <a:pt x="64" y="188"/>
                    <a:pt x="128" y="376"/>
                    <a:pt x="240" y="528"/>
                  </a:cubicBezTo>
                  <a:cubicBezTo>
                    <a:pt x="352" y="680"/>
                    <a:pt x="544" y="824"/>
                    <a:pt x="672" y="912"/>
                  </a:cubicBezTo>
                  <a:cubicBezTo>
                    <a:pt x="800" y="1000"/>
                    <a:pt x="952" y="1032"/>
                    <a:pt x="1008" y="1056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2434" name="Group 98"/>
          <p:cNvGrpSpPr>
            <a:grpSpLocks/>
          </p:cNvGrpSpPr>
          <p:nvPr/>
        </p:nvGrpSpPr>
        <p:grpSpPr bwMode="auto">
          <a:xfrm>
            <a:off x="4876800" y="1981200"/>
            <a:ext cx="2328863" cy="3051175"/>
            <a:chOff x="3072" y="1248"/>
            <a:chExt cx="1467" cy="1938"/>
          </a:xfrm>
        </p:grpSpPr>
        <p:sp>
          <p:nvSpPr>
            <p:cNvPr id="33807" name="Text Box 35"/>
            <p:cNvSpPr txBox="1">
              <a:spLocks noChangeArrowheads="1"/>
            </p:cNvSpPr>
            <p:nvPr/>
          </p:nvSpPr>
          <p:spPr bwMode="auto">
            <a:xfrm>
              <a:off x="3072" y="2928"/>
              <a:ext cx="1467" cy="25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1800" i="1" baseline="-25000">
                  <a:solidFill>
                    <a:srgbClr val="FFFFFF"/>
                  </a:solidFill>
                  <a:latin typeface="Symbol" pitchFamily="18" charset="2"/>
                </a:rPr>
                <a:t>2</a:t>
              </a:r>
              <a:r>
                <a:rPr lang="fr-FR" sz="2000" i="1">
                  <a:solidFill>
                    <a:srgbClr val="FFFFFF"/>
                  </a:solidFill>
                  <a:latin typeface="Arial" charset="0"/>
                </a:rPr>
                <a:t> = A</a:t>
              </a:r>
              <a:r>
                <a:rPr lang="fr-FR" sz="2000" i="1" baseline="-25000">
                  <a:solidFill>
                    <a:srgbClr val="FFFFFF"/>
                  </a:solidFill>
                  <a:latin typeface="Arial" charset="0"/>
                </a:rPr>
                <a:t>1</a:t>
              </a:r>
              <a:r>
                <a:rPr lang="fr-FR" sz="2000" i="1">
                  <a:solidFill>
                    <a:srgbClr val="FFFFFF"/>
                  </a:solidFill>
                  <a:latin typeface="Arial" charset="0"/>
                </a:rPr>
                <a:t>e</a:t>
              </a:r>
              <a:r>
                <a:rPr lang="fr-FR" sz="2000" i="1" baseline="30000">
                  <a:solidFill>
                    <a:srgbClr val="FFFFFF"/>
                  </a:solidFill>
                  <a:latin typeface="Arial" charset="0"/>
                </a:rPr>
                <a:t>i</a:t>
              </a:r>
              <a:r>
                <a:rPr lang="fr-FR" sz="2000" i="1" baseline="30000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fr-FR" sz="2000" i="1" baseline="30000">
                  <a:solidFill>
                    <a:srgbClr val="FFFFFF"/>
                  </a:solidFill>
                  <a:latin typeface="Arial" charset="0"/>
                </a:rPr>
                <a:t>x</a:t>
              </a:r>
              <a:r>
                <a:rPr lang="fr-FR" sz="2000" i="1">
                  <a:solidFill>
                    <a:srgbClr val="FFFFFF"/>
                  </a:solidFill>
                  <a:latin typeface="Arial" charset="0"/>
                </a:rPr>
                <a:t> + A</a:t>
              </a:r>
              <a:r>
                <a:rPr lang="fr-FR" sz="2000" i="1" baseline="-25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2000" i="1">
                  <a:solidFill>
                    <a:srgbClr val="FFFFFF"/>
                  </a:solidFill>
                  <a:latin typeface="Arial" charset="0"/>
                </a:rPr>
                <a:t>e</a:t>
              </a:r>
              <a:r>
                <a:rPr lang="fr-FR" sz="2000" i="1" baseline="30000">
                  <a:solidFill>
                    <a:srgbClr val="FFFFFF"/>
                  </a:solidFill>
                  <a:latin typeface="Arial" charset="0"/>
                </a:rPr>
                <a:t>-i</a:t>
              </a:r>
              <a:r>
                <a:rPr lang="fr-FR" sz="2000" i="1" baseline="30000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fr-FR" sz="2000" i="1" baseline="30000">
                  <a:solidFill>
                    <a:srgbClr val="FFFFFF"/>
                  </a:solidFill>
                  <a:latin typeface="Arial" charset="0"/>
                </a:rPr>
                <a:t>x</a:t>
              </a:r>
            </a:p>
          </p:txBody>
        </p:sp>
        <p:pic>
          <p:nvPicPr>
            <p:cNvPr id="33808" name="Picture 93" descr="onde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5" t="28262" r="43530" b="34053"/>
            <a:stretch>
              <a:fillRect/>
            </a:stretch>
          </p:blipFill>
          <p:spPr bwMode="auto">
            <a:xfrm>
              <a:off x="3168" y="1248"/>
              <a:ext cx="100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2439" name="Group 103"/>
          <p:cNvGrpSpPr>
            <a:grpSpLocks/>
          </p:cNvGrpSpPr>
          <p:nvPr/>
        </p:nvGrpSpPr>
        <p:grpSpPr bwMode="auto">
          <a:xfrm>
            <a:off x="4495800" y="1752600"/>
            <a:ext cx="2819400" cy="2133600"/>
            <a:chOff x="2832" y="1104"/>
            <a:chExt cx="1776" cy="1344"/>
          </a:xfrm>
        </p:grpSpPr>
        <p:sp>
          <p:nvSpPr>
            <p:cNvPr id="33804" name="Oval 100"/>
            <p:cNvSpPr>
              <a:spLocks noChangeArrowheads="1"/>
            </p:cNvSpPr>
            <p:nvPr/>
          </p:nvSpPr>
          <p:spPr bwMode="auto">
            <a:xfrm>
              <a:off x="2832" y="1104"/>
              <a:ext cx="528" cy="864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05" name="Oval 101"/>
            <p:cNvSpPr>
              <a:spLocks noChangeArrowheads="1"/>
            </p:cNvSpPr>
            <p:nvPr/>
          </p:nvSpPr>
          <p:spPr bwMode="auto">
            <a:xfrm>
              <a:off x="4080" y="1104"/>
              <a:ext cx="528" cy="864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06" name="Text Box 102"/>
            <p:cNvSpPr txBox="1">
              <a:spLocks noChangeArrowheads="1"/>
            </p:cNvSpPr>
            <p:nvPr/>
          </p:nvSpPr>
          <p:spPr bwMode="auto">
            <a:xfrm>
              <a:off x="3504" y="1872"/>
              <a:ext cx="35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5400">
                  <a:solidFill>
                    <a:schemeClr val="accent2"/>
                  </a:solidFill>
                  <a:latin typeface="Arial" charset="0"/>
                </a:rPr>
                <a:t>?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2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362200" y="457200"/>
            <a:ext cx="6169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EQUATIONS DE MOUVEMENT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0" y="1981200"/>
            <a:ext cx="2438400" cy="3657600"/>
            <a:chOff x="0" y="1248"/>
            <a:chExt cx="1536" cy="2304"/>
          </a:xfrm>
        </p:grpSpPr>
        <p:sp>
          <p:nvSpPr>
            <p:cNvPr id="34847" name="Rectangle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CAS GENERAL</a:t>
              </a:r>
            </a:p>
          </p:txBody>
        </p:sp>
        <p:sp>
          <p:nvSpPr>
            <p:cNvPr id="34848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ETATS STATIONNAIRES</a:t>
              </a:r>
            </a:p>
          </p:txBody>
        </p:sp>
        <p:sp>
          <p:nvSpPr>
            <p:cNvPr id="34849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CAS LIMITE DE LA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MECANIQUE CLASSIQUE</a:t>
              </a:r>
            </a:p>
          </p:txBody>
        </p:sp>
        <p:sp>
          <p:nvSpPr>
            <p:cNvPr id="34850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4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DESCRIPTION ET RESOLUTION</a:t>
              </a:r>
            </a:p>
          </p:txBody>
        </p:sp>
        <p:sp>
          <p:nvSpPr>
            <p:cNvPr id="34851" name="Text Box 9"/>
            <p:cNvSpPr txBox="1">
              <a:spLocks noChangeArrowheads="1"/>
            </p:cNvSpPr>
            <p:nvPr/>
          </p:nvSpPr>
          <p:spPr bwMode="auto">
            <a:xfrm>
              <a:off x="0" y="1248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Équation de Schrödinger</a:t>
              </a:r>
            </a:p>
          </p:txBody>
        </p:sp>
        <p:sp>
          <p:nvSpPr>
            <p:cNvPr id="34852" name="Text Box 10"/>
            <p:cNvSpPr txBox="1">
              <a:spLocks noChangeArrowheads="1"/>
            </p:cNvSpPr>
            <p:nvPr/>
          </p:nvSpPr>
          <p:spPr bwMode="auto">
            <a:xfrm>
              <a:off x="0" y="2208"/>
              <a:ext cx="105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Particule dans un puits de potentiel</a:t>
              </a:r>
            </a:p>
          </p:txBody>
        </p:sp>
        <p:sp>
          <p:nvSpPr>
            <p:cNvPr id="34853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34854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PARTICULE DANS UNE BOÎTE</a:t>
              </a:r>
            </a:p>
          </p:txBody>
        </p:sp>
        <p:sp>
          <p:nvSpPr>
            <p:cNvPr id="34855" name="Text Box 13"/>
            <p:cNvSpPr txBox="1">
              <a:spLocks noChangeArrowheads="1"/>
            </p:cNvSpPr>
            <p:nvPr/>
          </p:nvSpPr>
          <p:spPr bwMode="auto">
            <a:xfrm>
              <a:off x="0" y="307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Oscillateur harmonique</a:t>
              </a:r>
            </a:p>
          </p:txBody>
        </p:sp>
        <p:sp>
          <p:nvSpPr>
            <p:cNvPr id="34856" name="Rectangle 14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26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DESCRIPTION ET RESOLUTION</a:t>
              </a:r>
            </a:p>
          </p:txBody>
        </p:sp>
        <p:sp>
          <p:nvSpPr>
            <p:cNvPr id="34857" name="Rectangle 15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40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</p:grpSp>
      <p:sp>
        <p:nvSpPr>
          <p:cNvPr id="34821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24313"/>
            <a:ext cx="21336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DESCRIPTION ET RESOLUTION</a:t>
            </a:r>
          </a:p>
        </p:txBody>
      </p:sp>
      <p:grpSp>
        <p:nvGrpSpPr>
          <p:cNvPr id="34822" name="Group 17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34844" name="Oval 18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845" name="Oval 19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846" name="Oval 20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44441" name="Rectangle 57"/>
          <p:cNvSpPr>
            <a:spLocks noChangeArrowheads="1"/>
          </p:cNvSpPr>
          <p:nvPr/>
        </p:nvSpPr>
        <p:spPr bwMode="auto">
          <a:xfrm>
            <a:off x="2971800" y="1905000"/>
            <a:ext cx="2686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800" u="sng">
                <a:solidFill>
                  <a:srgbClr val="FFFFFF"/>
                </a:solidFill>
                <a:latin typeface="Arial" charset="0"/>
              </a:rPr>
              <a:t>Conditions de continuité </a:t>
            </a:r>
          </a:p>
          <a:p>
            <a:pPr algn="ctr"/>
            <a:r>
              <a:rPr lang="fr-FR" sz="1800">
                <a:solidFill>
                  <a:srgbClr val="FFFFFF"/>
                </a:solidFill>
                <a:latin typeface="Arial" charset="0"/>
              </a:rPr>
              <a:t>(x </a:t>
            </a:r>
            <a:r>
              <a:rPr lang="fr-FR" sz="18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=0 et x =a)</a:t>
            </a:r>
          </a:p>
        </p:txBody>
      </p:sp>
      <p:grpSp>
        <p:nvGrpSpPr>
          <p:cNvPr id="144466" name="Group 82"/>
          <p:cNvGrpSpPr>
            <a:grpSpLocks/>
          </p:cNvGrpSpPr>
          <p:nvPr/>
        </p:nvGrpSpPr>
        <p:grpSpPr bwMode="auto">
          <a:xfrm>
            <a:off x="2971800" y="2870200"/>
            <a:ext cx="1752600" cy="1981200"/>
            <a:chOff x="1872" y="1808"/>
            <a:chExt cx="1104" cy="1248"/>
          </a:xfrm>
        </p:grpSpPr>
        <p:sp>
          <p:nvSpPr>
            <p:cNvPr id="34839" name="Rectangle 58"/>
            <p:cNvSpPr>
              <a:spLocks noChangeArrowheads="1"/>
            </p:cNvSpPr>
            <p:nvPr/>
          </p:nvSpPr>
          <p:spPr bwMode="auto">
            <a:xfrm>
              <a:off x="1872" y="1808"/>
              <a:ext cx="10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1800" i="1" baseline="-25000">
                  <a:solidFill>
                    <a:srgbClr val="FFFFFF"/>
                  </a:solidFill>
                  <a:latin typeface="Symbol" pitchFamily="18" charset="2"/>
                </a:rPr>
                <a:t>1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(0) = 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1800" i="1" baseline="-25000">
                  <a:solidFill>
                    <a:srgbClr val="FFFFFF"/>
                  </a:solidFill>
                  <a:latin typeface="Symbol" pitchFamily="18" charset="2"/>
                </a:rPr>
                <a:t>2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(0) </a:t>
              </a:r>
            </a:p>
          </p:txBody>
        </p:sp>
        <p:sp>
          <p:nvSpPr>
            <p:cNvPr id="34840" name="Rectangle 59"/>
            <p:cNvSpPr>
              <a:spLocks noChangeArrowheads="1"/>
            </p:cNvSpPr>
            <p:nvPr/>
          </p:nvSpPr>
          <p:spPr bwMode="auto">
            <a:xfrm>
              <a:off x="1872" y="2384"/>
              <a:ext cx="10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1800" i="1" baseline="-25000">
                  <a:solidFill>
                    <a:srgbClr val="FFFFFF"/>
                  </a:solidFill>
                  <a:latin typeface="Symbol" pitchFamily="18" charset="2"/>
                </a:rPr>
                <a:t>2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(a) = 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1800" i="1" baseline="-25000">
                  <a:solidFill>
                    <a:srgbClr val="FFFFFF"/>
                  </a:solidFill>
                  <a:latin typeface="Symbol" pitchFamily="18" charset="2"/>
                </a:rPr>
                <a:t>3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(a) </a:t>
              </a:r>
            </a:p>
          </p:txBody>
        </p:sp>
        <p:sp>
          <p:nvSpPr>
            <p:cNvPr id="34841" name="Rectangle 60"/>
            <p:cNvSpPr>
              <a:spLocks noChangeArrowheads="1"/>
            </p:cNvSpPr>
            <p:nvPr/>
          </p:nvSpPr>
          <p:spPr bwMode="auto">
            <a:xfrm>
              <a:off x="1872" y="2048"/>
              <a:ext cx="11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1800" i="1" baseline="-25000">
                  <a:solidFill>
                    <a:srgbClr val="FFFFFF"/>
                  </a:solidFill>
                  <a:latin typeface="Symbol" pitchFamily="18" charset="2"/>
                </a:rPr>
                <a:t>1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‘ (0) = 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1800" i="1" baseline="-25000">
                  <a:solidFill>
                    <a:srgbClr val="FFFFFF"/>
                  </a:solidFill>
                  <a:latin typeface="Symbol" pitchFamily="18" charset="2"/>
                </a:rPr>
                <a:t>2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‘(0) </a:t>
              </a:r>
            </a:p>
          </p:txBody>
        </p:sp>
        <p:sp>
          <p:nvSpPr>
            <p:cNvPr id="34842" name="Rectangle 61"/>
            <p:cNvSpPr>
              <a:spLocks noChangeArrowheads="1"/>
            </p:cNvSpPr>
            <p:nvPr/>
          </p:nvSpPr>
          <p:spPr bwMode="auto">
            <a:xfrm>
              <a:off x="1872" y="2768"/>
              <a:ext cx="11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1800" i="1" baseline="-25000">
                  <a:solidFill>
                    <a:srgbClr val="FFFFFF"/>
                  </a:solidFill>
                  <a:latin typeface="Symbol" pitchFamily="18" charset="2"/>
                </a:rPr>
                <a:t>2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‘ (a) = 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1800" i="1" baseline="-25000">
                  <a:solidFill>
                    <a:srgbClr val="FFFFFF"/>
                  </a:solidFill>
                  <a:latin typeface="Symbol" pitchFamily="18" charset="2"/>
                </a:rPr>
                <a:t>3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‘(a) </a:t>
              </a:r>
            </a:p>
          </p:txBody>
        </p:sp>
        <p:sp>
          <p:nvSpPr>
            <p:cNvPr id="34843" name="Line 62"/>
            <p:cNvSpPr>
              <a:spLocks noChangeShapeType="1"/>
            </p:cNvSpPr>
            <p:nvPr/>
          </p:nvSpPr>
          <p:spPr bwMode="auto">
            <a:xfrm>
              <a:off x="1872" y="1808"/>
              <a:ext cx="0" cy="1248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4459" name="Group 75"/>
          <p:cNvGrpSpPr>
            <a:grpSpLocks/>
          </p:cNvGrpSpPr>
          <p:nvPr/>
        </p:nvGrpSpPr>
        <p:grpSpPr bwMode="auto">
          <a:xfrm>
            <a:off x="6248400" y="1676400"/>
            <a:ext cx="2284413" cy="1101725"/>
            <a:chOff x="2160" y="1409"/>
            <a:chExt cx="1439" cy="694"/>
          </a:xfrm>
        </p:grpSpPr>
        <p:sp>
          <p:nvSpPr>
            <p:cNvPr id="34836" name="Text Box 66"/>
            <p:cNvSpPr txBox="1">
              <a:spLocks noChangeArrowheads="1"/>
            </p:cNvSpPr>
            <p:nvPr/>
          </p:nvSpPr>
          <p:spPr bwMode="auto">
            <a:xfrm>
              <a:off x="2160" y="1409"/>
              <a:ext cx="7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1800" i="1" baseline="-25000">
                  <a:solidFill>
                    <a:srgbClr val="FFFFFF"/>
                  </a:solidFill>
                  <a:latin typeface="Symbol" pitchFamily="18" charset="2"/>
                </a:rPr>
                <a:t>1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= B</a:t>
              </a:r>
              <a:r>
                <a:rPr lang="fr-FR" sz="1800" i="1" baseline="-25000">
                  <a:solidFill>
                    <a:srgbClr val="FFFFFF"/>
                  </a:solidFill>
                  <a:latin typeface="Arial" charset="0"/>
                </a:rPr>
                <a:t>1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e</a:t>
              </a:r>
              <a:r>
                <a:rPr lang="fr-FR" sz="1800" i="1" baseline="30000">
                  <a:solidFill>
                    <a:srgbClr val="FFFFFF"/>
                  </a:solidFill>
                  <a:latin typeface="Symbol" pitchFamily="18" charset="2"/>
                </a:rPr>
                <a:t>b</a:t>
              </a:r>
              <a:r>
                <a:rPr lang="fr-FR" sz="1800" i="1" baseline="30000">
                  <a:solidFill>
                    <a:srgbClr val="FFFFFF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34837" name="Text Box 69"/>
            <p:cNvSpPr txBox="1">
              <a:spLocks noChangeArrowheads="1"/>
            </p:cNvSpPr>
            <p:nvPr/>
          </p:nvSpPr>
          <p:spPr bwMode="auto">
            <a:xfrm>
              <a:off x="2160" y="1872"/>
              <a:ext cx="7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1800" i="1" baseline="-25000">
                  <a:solidFill>
                    <a:srgbClr val="FFFFFF"/>
                  </a:solidFill>
                  <a:latin typeface="Symbol" pitchFamily="18" charset="2"/>
                </a:rPr>
                <a:t>3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= B</a:t>
              </a:r>
              <a:r>
                <a:rPr lang="fr-FR" sz="1800" i="1" baseline="-25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e</a:t>
              </a:r>
              <a:r>
                <a:rPr lang="fr-FR" sz="1800" i="1" baseline="30000">
                  <a:solidFill>
                    <a:srgbClr val="FFFFFF"/>
                  </a:solidFill>
                  <a:latin typeface="Arial" charset="0"/>
                </a:rPr>
                <a:t>-</a:t>
              </a:r>
              <a:r>
                <a:rPr lang="fr-FR" sz="1800" i="1" baseline="30000">
                  <a:solidFill>
                    <a:srgbClr val="FFFFFF"/>
                  </a:solidFill>
                  <a:latin typeface="Symbol" pitchFamily="18" charset="2"/>
                </a:rPr>
                <a:t>b</a:t>
              </a:r>
              <a:r>
                <a:rPr lang="fr-FR" sz="1800" i="1" baseline="30000">
                  <a:solidFill>
                    <a:srgbClr val="FFFFFF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34838" name="Text Box 72"/>
            <p:cNvSpPr txBox="1">
              <a:spLocks noChangeArrowheads="1"/>
            </p:cNvSpPr>
            <p:nvPr/>
          </p:nvSpPr>
          <p:spPr bwMode="auto">
            <a:xfrm>
              <a:off x="2160" y="1632"/>
              <a:ext cx="14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1800" i="1" baseline="-25000">
                  <a:solidFill>
                    <a:srgbClr val="FFFFFF"/>
                  </a:solidFill>
                  <a:latin typeface="Symbol" pitchFamily="18" charset="2"/>
                </a:rPr>
                <a:t>2</a:t>
              </a:r>
              <a:r>
                <a:rPr lang="fr-FR" sz="2000" i="1">
                  <a:solidFill>
                    <a:srgbClr val="FFFFFF"/>
                  </a:solidFill>
                  <a:latin typeface="Arial" charset="0"/>
                </a:rPr>
                <a:t> = 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A</a:t>
              </a:r>
              <a:r>
                <a:rPr lang="fr-FR" sz="2000" i="1" baseline="-25000">
                  <a:solidFill>
                    <a:srgbClr val="FFFFFF"/>
                  </a:solidFill>
                  <a:latin typeface="Arial" charset="0"/>
                </a:rPr>
                <a:t>1</a:t>
              </a:r>
              <a:r>
                <a:rPr lang="fr-FR" sz="2000" i="1">
                  <a:solidFill>
                    <a:srgbClr val="FFFFFF"/>
                  </a:solidFill>
                  <a:latin typeface="Arial" charset="0"/>
                </a:rPr>
                <a:t>e</a:t>
              </a:r>
              <a:r>
                <a:rPr lang="fr-FR" sz="2000" i="1" baseline="30000">
                  <a:solidFill>
                    <a:srgbClr val="FFFFFF"/>
                  </a:solidFill>
                  <a:latin typeface="Arial" charset="0"/>
                </a:rPr>
                <a:t>i</a:t>
              </a:r>
              <a:r>
                <a:rPr lang="fr-FR" sz="2000" i="1" baseline="30000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fr-FR" sz="2000" i="1" baseline="30000">
                  <a:solidFill>
                    <a:srgbClr val="FFFFFF"/>
                  </a:solidFill>
                  <a:latin typeface="Arial" charset="0"/>
                </a:rPr>
                <a:t>x</a:t>
              </a:r>
              <a:r>
                <a:rPr lang="fr-FR" sz="2000" i="1">
                  <a:solidFill>
                    <a:srgbClr val="FFFFFF"/>
                  </a:solidFill>
                  <a:latin typeface="Arial" charset="0"/>
                </a:rPr>
                <a:t> + 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A</a:t>
              </a:r>
              <a:r>
                <a:rPr lang="fr-FR" sz="2000" i="1" baseline="-25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2000" i="1">
                  <a:solidFill>
                    <a:srgbClr val="FFFFFF"/>
                  </a:solidFill>
                  <a:latin typeface="Arial" charset="0"/>
                </a:rPr>
                <a:t>e</a:t>
              </a:r>
              <a:r>
                <a:rPr lang="fr-FR" sz="2000" i="1" baseline="30000">
                  <a:solidFill>
                    <a:srgbClr val="FFFFFF"/>
                  </a:solidFill>
                  <a:latin typeface="Arial" charset="0"/>
                </a:rPr>
                <a:t>-i</a:t>
              </a:r>
              <a:r>
                <a:rPr lang="fr-FR" sz="2000" i="1" baseline="30000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fr-FR" sz="2000" i="1" baseline="30000">
                  <a:solidFill>
                    <a:srgbClr val="FFFFFF"/>
                  </a:solidFill>
                  <a:latin typeface="Arial" charset="0"/>
                </a:rPr>
                <a:t>x</a:t>
              </a:r>
            </a:p>
          </p:txBody>
        </p:sp>
      </p:grpSp>
      <p:grpSp>
        <p:nvGrpSpPr>
          <p:cNvPr id="144468" name="Group 84"/>
          <p:cNvGrpSpPr>
            <a:grpSpLocks/>
          </p:cNvGrpSpPr>
          <p:nvPr/>
        </p:nvGrpSpPr>
        <p:grpSpPr bwMode="auto">
          <a:xfrm>
            <a:off x="4648200" y="3784600"/>
            <a:ext cx="4181475" cy="396875"/>
            <a:chOff x="2928" y="2384"/>
            <a:chExt cx="2634" cy="250"/>
          </a:xfrm>
        </p:grpSpPr>
        <p:sp>
          <p:nvSpPr>
            <p:cNvPr id="34834" name="AutoShape 76"/>
            <p:cNvSpPr>
              <a:spLocks noChangeArrowheads="1"/>
            </p:cNvSpPr>
            <p:nvPr/>
          </p:nvSpPr>
          <p:spPr bwMode="auto">
            <a:xfrm>
              <a:off x="2928" y="2432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835" name="Text Box 77"/>
            <p:cNvSpPr txBox="1">
              <a:spLocks noChangeArrowheads="1"/>
            </p:cNvSpPr>
            <p:nvPr/>
          </p:nvSpPr>
          <p:spPr bwMode="auto">
            <a:xfrm>
              <a:off x="3216" y="2384"/>
              <a:ext cx="23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1800" i="1" baseline="-25000">
                  <a:solidFill>
                    <a:srgbClr val="FFFFFF"/>
                  </a:solidFill>
                  <a:latin typeface="Symbol" pitchFamily="18" charset="2"/>
                </a:rPr>
                <a:t>3</a:t>
              </a:r>
              <a:r>
                <a:rPr lang="fr-FR" sz="2000" i="1">
                  <a:solidFill>
                    <a:srgbClr val="FFFFFF"/>
                  </a:solidFill>
                  <a:latin typeface="Arial" charset="0"/>
                </a:rPr>
                <a:t> = 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B</a:t>
              </a:r>
              <a:r>
                <a:rPr lang="fr-FR" sz="1800" i="1" baseline="-25000">
                  <a:solidFill>
                    <a:srgbClr val="FFFFFF"/>
                  </a:solidFill>
                  <a:latin typeface="Arial" charset="0"/>
                </a:rPr>
                <a:t>1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(cos(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x)+(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b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/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)sin(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x))e</a:t>
              </a:r>
              <a:r>
                <a:rPr lang="fr-FR" sz="1800" i="1" baseline="30000">
                  <a:solidFill>
                    <a:srgbClr val="FFFFFF"/>
                  </a:solidFill>
                  <a:latin typeface="Symbol" pitchFamily="18" charset="2"/>
                </a:rPr>
                <a:t>b</a:t>
              </a:r>
              <a:r>
                <a:rPr lang="fr-FR" sz="1800" i="1" baseline="30000">
                  <a:solidFill>
                    <a:srgbClr val="FFFFFF"/>
                  </a:solidFill>
                  <a:latin typeface="Arial" charset="0"/>
                </a:rPr>
                <a:t>(a-x)</a:t>
              </a:r>
            </a:p>
          </p:txBody>
        </p:sp>
      </p:grpSp>
      <p:grpSp>
        <p:nvGrpSpPr>
          <p:cNvPr id="144467" name="Group 83"/>
          <p:cNvGrpSpPr>
            <a:grpSpLocks/>
          </p:cNvGrpSpPr>
          <p:nvPr/>
        </p:nvGrpSpPr>
        <p:grpSpPr bwMode="auto">
          <a:xfrm>
            <a:off x="4648200" y="3022600"/>
            <a:ext cx="3657600" cy="396875"/>
            <a:chOff x="2928" y="1904"/>
            <a:chExt cx="2304" cy="250"/>
          </a:xfrm>
        </p:grpSpPr>
        <p:sp>
          <p:nvSpPr>
            <p:cNvPr id="34832" name="Text Box 74"/>
            <p:cNvSpPr txBox="1">
              <a:spLocks noChangeArrowheads="1"/>
            </p:cNvSpPr>
            <p:nvPr/>
          </p:nvSpPr>
          <p:spPr bwMode="auto">
            <a:xfrm>
              <a:off x="3216" y="1904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1800" i="1" baseline="-25000">
                  <a:solidFill>
                    <a:srgbClr val="FFFFFF"/>
                  </a:solidFill>
                  <a:latin typeface="Symbol" pitchFamily="18" charset="2"/>
                </a:rPr>
                <a:t>2</a:t>
              </a:r>
              <a:r>
                <a:rPr lang="fr-FR" sz="2000" i="1">
                  <a:solidFill>
                    <a:srgbClr val="FFFFFF"/>
                  </a:solidFill>
                  <a:latin typeface="Arial" charset="0"/>
                </a:rPr>
                <a:t> = 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B</a:t>
              </a:r>
              <a:r>
                <a:rPr lang="fr-FR" sz="1800" i="1" baseline="-25000">
                  <a:solidFill>
                    <a:srgbClr val="FFFFFF"/>
                  </a:solidFill>
                  <a:latin typeface="Arial" charset="0"/>
                </a:rPr>
                <a:t>1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(cos(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x)+(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b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/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)sin(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x))</a:t>
              </a:r>
              <a:endParaRPr lang="fr-FR" sz="1800" i="1" baseline="30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833" name="AutoShape 78"/>
            <p:cNvSpPr>
              <a:spLocks noChangeArrowheads="1"/>
            </p:cNvSpPr>
            <p:nvPr/>
          </p:nvSpPr>
          <p:spPr bwMode="auto">
            <a:xfrm>
              <a:off x="2928" y="2000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44469" name="Group 85"/>
          <p:cNvGrpSpPr>
            <a:grpSpLocks/>
          </p:cNvGrpSpPr>
          <p:nvPr/>
        </p:nvGrpSpPr>
        <p:grpSpPr bwMode="auto">
          <a:xfrm>
            <a:off x="4648200" y="4419600"/>
            <a:ext cx="4116388" cy="366713"/>
            <a:chOff x="2928" y="2784"/>
            <a:chExt cx="2593" cy="231"/>
          </a:xfrm>
        </p:grpSpPr>
        <p:sp>
          <p:nvSpPr>
            <p:cNvPr id="34830" name="AutoShape 79"/>
            <p:cNvSpPr>
              <a:spLocks noChangeArrowheads="1"/>
            </p:cNvSpPr>
            <p:nvPr/>
          </p:nvSpPr>
          <p:spPr bwMode="auto">
            <a:xfrm>
              <a:off x="2928" y="2816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831" name="Text Box 80"/>
            <p:cNvSpPr txBox="1">
              <a:spLocks noChangeArrowheads="1"/>
            </p:cNvSpPr>
            <p:nvPr/>
          </p:nvSpPr>
          <p:spPr bwMode="auto">
            <a:xfrm>
              <a:off x="3216" y="2784"/>
              <a:ext cx="230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B</a:t>
              </a:r>
              <a:r>
                <a:rPr lang="fr-FR" sz="1800" i="1" baseline="-25000">
                  <a:solidFill>
                    <a:srgbClr val="FFFFFF"/>
                  </a:solidFill>
                  <a:latin typeface="Arial" charset="0"/>
                </a:rPr>
                <a:t>1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(2cos(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a)-(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fr-FR" sz="1800" i="1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-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b</a:t>
              </a:r>
              <a:r>
                <a:rPr lang="fr-FR" sz="1800" i="1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/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ab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)sin(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a)) = 0</a:t>
              </a:r>
              <a:endParaRPr lang="fr-FR" sz="1800" i="1" baseline="300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44465" name="Text Box 81"/>
          <p:cNvSpPr txBox="1">
            <a:spLocks noChangeArrowheads="1"/>
          </p:cNvSpPr>
          <p:nvPr/>
        </p:nvSpPr>
        <p:spPr bwMode="auto">
          <a:xfrm>
            <a:off x="2743200" y="5334000"/>
            <a:ext cx="6034088" cy="4064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2000" i="1">
                <a:solidFill>
                  <a:srgbClr val="FFFFFF"/>
                </a:solidFill>
                <a:latin typeface="Arial" charset="0"/>
              </a:rPr>
              <a:t>B</a:t>
            </a:r>
            <a:r>
              <a:rPr lang="fr-FR" sz="2000" i="1" baseline="-25000">
                <a:solidFill>
                  <a:srgbClr val="FFFFFF"/>
                </a:solidFill>
                <a:latin typeface="Arial" charset="0"/>
              </a:rPr>
              <a:t>1</a:t>
            </a:r>
            <a:r>
              <a:rPr lang="fr-FR" sz="2000" i="1">
                <a:solidFill>
                  <a:srgbClr val="FFFFFF"/>
                </a:solidFill>
                <a:latin typeface="Arial" charset="0"/>
              </a:rPr>
              <a:t> = 0   ou  tan(</a:t>
            </a:r>
            <a:r>
              <a:rPr lang="fr-FR" sz="2000" i="1">
                <a:solidFill>
                  <a:srgbClr val="FFFFFF"/>
                </a:solidFill>
                <a:latin typeface="Symbol" pitchFamily="18" charset="2"/>
              </a:rPr>
              <a:t>a</a:t>
            </a:r>
            <a:r>
              <a:rPr lang="fr-FR" sz="2000" i="1">
                <a:solidFill>
                  <a:srgbClr val="FFFFFF"/>
                </a:solidFill>
                <a:latin typeface="Arial" charset="0"/>
              </a:rPr>
              <a:t>a/2) = </a:t>
            </a:r>
            <a:r>
              <a:rPr lang="fr-FR" sz="2000" i="1">
                <a:solidFill>
                  <a:srgbClr val="FFFFFF"/>
                </a:solidFill>
                <a:latin typeface="Symbol" pitchFamily="18" charset="2"/>
              </a:rPr>
              <a:t>b</a:t>
            </a:r>
            <a:r>
              <a:rPr lang="fr-FR" sz="2000" i="1">
                <a:solidFill>
                  <a:srgbClr val="FFFFFF"/>
                </a:solidFill>
                <a:latin typeface="Arial" charset="0"/>
              </a:rPr>
              <a:t>/</a:t>
            </a:r>
            <a:r>
              <a:rPr lang="fr-FR" sz="2000" i="1">
                <a:solidFill>
                  <a:srgbClr val="FFFFFF"/>
                </a:solidFill>
                <a:latin typeface="Symbol" pitchFamily="18" charset="2"/>
              </a:rPr>
              <a:t>a</a:t>
            </a:r>
            <a:r>
              <a:rPr lang="fr-FR" sz="2000" i="1">
                <a:solidFill>
                  <a:srgbClr val="FFFFFF"/>
                </a:solidFill>
                <a:latin typeface="Arial" charset="0"/>
              </a:rPr>
              <a:t>   ou   tan(</a:t>
            </a:r>
            <a:r>
              <a:rPr lang="fr-FR" sz="2000" i="1">
                <a:solidFill>
                  <a:srgbClr val="FFFFFF"/>
                </a:solidFill>
                <a:latin typeface="Symbol" pitchFamily="18" charset="2"/>
              </a:rPr>
              <a:t>a</a:t>
            </a:r>
            <a:r>
              <a:rPr lang="fr-FR" sz="2000" i="1">
                <a:solidFill>
                  <a:srgbClr val="FFFFFF"/>
                </a:solidFill>
                <a:latin typeface="Arial" charset="0"/>
              </a:rPr>
              <a:t>a/2-</a:t>
            </a:r>
            <a:r>
              <a:rPr lang="fr-FR" sz="2000" i="1">
                <a:solidFill>
                  <a:srgbClr val="FFFFFF"/>
                </a:solidFill>
                <a:latin typeface="Symbol" pitchFamily="18" charset="2"/>
              </a:rPr>
              <a:t>p</a:t>
            </a:r>
            <a:r>
              <a:rPr lang="fr-FR" sz="2000" i="1">
                <a:solidFill>
                  <a:srgbClr val="FFFFFF"/>
                </a:solidFill>
                <a:latin typeface="Arial" charset="0"/>
              </a:rPr>
              <a:t>/2) = </a:t>
            </a:r>
            <a:r>
              <a:rPr lang="fr-FR" sz="2000" i="1">
                <a:solidFill>
                  <a:srgbClr val="FFFFFF"/>
                </a:solidFill>
                <a:latin typeface="Symbol" pitchFamily="18" charset="2"/>
              </a:rPr>
              <a:t>b</a:t>
            </a:r>
            <a:r>
              <a:rPr lang="fr-FR" sz="2000" i="1">
                <a:solidFill>
                  <a:srgbClr val="FFFFFF"/>
                </a:solidFill>
                <a:latin typeface="Arial" charset="0"/>
              </a:rPr>
              <a:t>/</a:t>
            </a:r>
            <a:r>
              <a:rPr lang="fr-FR" sz="2000" i="1">
                <a:solidFill>
                  <a:srgbClr val="FFFFFF"/>
                </a:solidFill>
                <a:latin typeface="Symbol" pitchFamily="18" charset="2"/>
              </a:rPr>
              <a:t>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41" grpId="0" autoUpdateAnimBg="0"/>
      <p:bldP spid="144465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362200" y="457200"/>
            <a:ext cx="6169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EQUATIONS DE MOUVEMENT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0" y="1981200"/>
            <a:ext cx="2438400" cy="3657600"/>
            <a:chOff x="0" y="1248"/>
            <a:chExt cx="1536" cy="2304"/>
          </a:xfrm>
        </p:grpSpPr>
        <p:sp>
          <p:nvSpPr>
            <p:cNvPr id="35882" name="Rectangle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CAS GENERAL</a:t>
              </a:r>
            </a:p>
          </p:txBody>
        </p:sp>
        <p:sp>
          <p:nvSpPr>
            <p:cNvPr id="35883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ETATS STATIONNAIRES</a:t>
              </a:r>
            </a:p>
          </p:txBody>
        </p:sp>
        <p:sp>
          <p:nvSpPr>
            <p:cNvPr id="35884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CAS LIMITE DE LA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MECANIQUE CLASSIQUE</a:t>
              </a:r>
            </a:p>
          </p:txBody>
        </p:sp>
        <p:sp>
          <p:nvSpPr>
            <p:cNvPr id="35885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4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DESCRIPTION ET RESOLUTION</a:t>
              </a:r>
            </a:p>
          </p:txBody>
        </p:sp>
        <p:sp>
          <p:nvSpPr>
            <p:cNvPr id="35886" name="Text Box 9"/>
            <p:cNvSpPr txBox="1">
              <a:spLocks noChangeArrowheads="1"/>
            </p:cNvSpPr>
            <p:nvPr/>
          </p:nvSpPr>
          <p:spPr bwMode="auto">
            <a:xfrm>
              <a:off x="0" y="1248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Équation de Schrödinger</a:t>
              </a:r>
            </a:p>
          </p:txBody>
        </p:sp>
        <p:sp>
          <p:nvSpPr>
            <p:cNvPr id="35887" name="Text Box 10"/>
            <p:cNvSpPr txBox="1">
              <a:spLocks noChangeArrowheads="1"/>
            </p:cNvSpPr>
            <p:nvPr/>
          </p:nvSpPr>
          <p:spPr bwMode="auto">
            <a:xfrm>
              <a:off x="0" y="2208"/>
              <a:ext cx="105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Particule dans un puits de potentiel</a:t>
              </a:r>
            </a:p>
          </p:txBody>
        </p:sp>
        <p:sp>
          <p:nvSpPr>
            <p:cNvPr id="35888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35889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PARTICULE DANS UNE BOÎTE</a:t>
              </a:r>
            </a:p>
          </p:txBody>
        </p:sp>
        <p:sp>
          <p:nvSpPr>
            <p:cNvPr id="35890" name="Text Box 13"/>
            <p:cNvSpPr txBox="1">
              <a:spLocks noChangeArrowheads="1"/>
            </p:cNvSpPr>
            <p:nvPr/>
          </p:nvSpPr>
          <p:spPr bwMode="auto">
            <a:xfrm>
              <a:off x="0" y="307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Oscillateur harmonique</a:t>
              </a:r>
            </a:p>
          </p:txBody>
        </p:sp>
        <p:sp>
          <p:nvSpPr>
            <p:cNvPr id="35891" name="Rectangle 14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26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DESCRIPTION ET RESOLUTION</a:t>
              </a:r>
            </a:p>
          </p:txBody>
        </p:sp>
        <p:sp>
          <p:nvSpPr>
            <p:cNvPr id="35892" name="Rectangle 15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40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</p:grpSp>
      <p:sp>
        <p:nvSpPr>
          <p:cNvPr id="35845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24313"/>
            <a:ext cx="21336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DESCRIPTION ET RESOLUTION</a:t>
            </a:r>
          </a:p>
        </p:txBody>
      </p:sp>
      <p:grpSp>
        <p:nvGrpSpPr>
          <p:cNvPr id="35846" name="Group 17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35879" name="Oval 18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880" name="Oval 19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881" name="Oval 20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141356" name="Picture 44" descr="puits-soluti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31242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1372" name="Group 60"/>
          <p:cNvGrpSpPr>
            <a:grpSpLocks/>
          </p:cNvGrpSpPr>
          <p:nvPr/>
        </p:nvGrpSpPr>
        <p:grpSpPr bwMode="auto">
          <a:xfrm>
            <a:off x="3581400" y="2819400"/>
            <a:ext cx="3810000" cy="2286000"/>
            <a:chOff x="2352" y="1536"/>
            <a:chExt cx="2400" cy="1440"/>
          </a:xfrm>
        </p:grpSpPr>
        <p:sp>
          <p:nvSpPr>
            <p:cNvPr id="35867" name="Oval 46"/>
            <p:cNvSpPr>
              <a:spLocks noChangeArrowheads="1"/>
            </p:cNvSpPr>
            <p:nvPr/>
          </p:nvSpPr>
          <p:spPr bwMode="auto">
            <a:xfrm>
              <a:off x="3916" y="2020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868" name="Oval 47"/>
            <p:cNvSpPr>
              <a:spLocks noChangeArrowheads="1"/>
            </p:cNvSpPr>
            <p:nvPr/>
          </p:nvSpPr>
          <p:spPr bwMode="auto">
            <a:xfrm>
              <a:off x="4176" y="2160"/>
              <a:ext cx="144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869" name="Oval 48"/>
            <p:cNvSpPr>
              <a:spLocks noChangeArrowheads="1"/>
            </p:cNvSpPr>
            <p:nvPr/>
          </p:nvSpPr>
          <p:spPr bwMode="auto">
            <a:xfrm>
              <a:off x="4416" y="2400"/>
              <a:ext cx="144" cy="14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870" name="Oval 49"/>
            <p:cNvSpPr>
              <a:spLocks noChangeArrowheads="1"/>
            </p:cNvSpPr>
            <p:nvPr/>
          </p:nvSpPr>
          <p:spPr bwMode="auto">
            <a:xfrm>
              <a:off x="4608" y="2784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871" name="Line 50"/>
            <p:cNvSpPr>
              <a:spLocks noChangeShapeType="1"/>
            </p:cNvSpPr>
            <p:nvPr/>
          </p:nvSpPr>
          <p:spPr bwMode="auto">
            <a:xfrm>
              <a:off x="2976" y="1728"/>
              <a:ext cx="960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72" name="Text Box 52"/>
            <p:cNvSpPr txBox="1">
              <a:spLocks noChangeArrowheads="1"/>
            </p:cNvSpPr>
            <p:nvPr/>
          </p:nvSpPr>
          <p:spPr bwMode="auto">
            <a:xfrm>
              <a:off x="2352" y="1536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>
                  <a:solidFill>
                    <a:srgbClr val="FF0000"/>
                  </a:solidFill>
                  <a:latin typeface="Symbol" pitchFamily="18" charset="2"/>
                </a:rPr>
                <a:t>a</a:t>
              </a:r>
              <a:r>
                <a:rPr lang="fr-FR" baseline="-25000">
                  <a:solidFill>
                    <a:srgbClr val="FF0000"/>
                  </a:solidFill>
                  <a:latin typeface="Arial" charset="0"/>
                </a:rPr>
                <a:t>1</a:t>
              </a:r>
              <a:r>
                <a:rPr lang="fr-FR">
                  <a:solidFill>
                    <a:srgbClr val="FF0000"/>
                  </a:solidFill>
                  <a:latin typeface="Arial" charset="0"/>
                </a:rPr>
                <a:t>, </a:t>
              </a:r>
              <a:r>
                <a:rPr lang="fr-FR">
                  <a:solidFill>
                    <a:srgbClr val="FF0000"/>
                  </a:solidFill>
                  <a:latin typeface="Symbol" pitchFamily="18" charset="2"/>
                </a:rPr>
                <a:t>b</a:t>
              </a:r>
              <a:r>
                <a:rPr lang="fr-FR" baseline="-2500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5873" name="Line 53"/>
            <p:cNvSpPr>
              <a:spLocks noChangeShapeType="1"/>
            </p:cNvSpPr>
            <p:nvPr/>
          </p:nvSpPr>
          <p:spPr bwMode="auto">
            <a:xfrm>
              <a:off x="2976" y="2112"/>
              <a:ext cx="1200" cy="14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74" name="Text Box 54"/>
            <p:cNvSpPr txBox="1">
              <a:spLocks noChangeArrowheads="1"/>
            </p:cNvSpPr>
            <p:nvPr/>
          </p:nvSpPr>
          <p:spPr bwMode="auto">
            <a:xfrm>
              <a:off x="2352" y="1920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>
                  <a:solidFill>
                    <a:schemeClr val="accent1"/>
                  </a:solidFill>
                  <a:latin typeface="Symbol" pitchFamily="18" charset="2"/>
                </a:rPr>
                <a:t>a</a:t>
              </a:r>
              <a:r>
                <a:rPr lang="fr-FR" baseline="-25000">
                  <a:solidFill>
                    <a:schemeClr val="accent1"/>
                  </a:solidFill>
                  <a:latin typeface="Arial" charset="0"/>
                </a:rPr>
                <a:t>2</a:t>
              </a:r>
              <a:r>
                <a:rPr lang="fr-FR">
                  <a:solidFill>
                    <a:schemeClr val="accent1"/>
                  </a:solidFill>
                  <a:latin typeface="Arial" charset="0"/>
                </a:rPr>
                <a:t>, </a:t>
              </a:r>
              <a:r>
                <a:rPr lang="fr-FR">
                  <a:solidFill>
                    <a:schemeClr val="accent1"/>
                  </a:solidFill>
                  <a:latin typeface="Symbol" pitchFamily="18" charset="2"/>
                </a:rPr>
                <a:t>b</a:t>
              </a:r>
              <a:r>
                <a:rPr lang="fr-FR" baseline="-25000">
                  <a:solidFill>
                    <a:schemeClr val="accent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5875" name="Line 55"/>
            <p:cNvSpPr>
              <a:spLocks noChangeShapeType="1"/>
            </p:cNvSpPr>
            <p:nvPr/>
          </p:nvSpPr>
          <p:spPr bwMode="auto">
            <a:xfrm flipV="1">
              <a:off x="2976" y="2448"/>
              <a:ext cx="144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76" name="Text Box 56"/>
            <p:cNvSpPr txBox="1">
              <a:spLocks noChangeArrowheads="1"/>
            </p:cNvSpPr>
            <p:nvPr/>
          </p:nvSpPr>
          <p:spPr bwMode="auto">
            <a:xfrm>
              <a:off x="2352" y="2352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>
                  <a:solidFill>
                    <a:schemeClr val="bg2"/>
                  </a:solidFill>
                  <a:latin typeface="Symbol" pitchFamily="18" charset="2"/>
                </a:rPr>
                <a:t>a</a:t>
              </a:r>
              <a:r>
                <a:rPr lang="fr-FR" baseline="-25000">
                  <a:solidFill>
                    <a:schemeClr val="bg2"/>
                  </a:solidFill>
                  <a:latin typeface="Arial" charset="0"/>
                </a:rPr>
                <a:t>3</a:t>
              </a:r>
              <a:r>
                <a:rPr lang="fr-FR">
                  <a:solidFill>
                    <a:schemeClr val="bg2"/>
                  </a:solidFill>
                  <a:latin typeface="Arial" charset="0"/>
                </a:rPr>
                <a:t>, </a:t>
              </a:r>
              <a:r>
                <a:rPr lang="fr-FR">
                  <a:solidFill>
                    <a:schemeClr val="bg2"/>
                  </a:solidFill>
                  <a:latin typeface="Symbol" pitchFamily="18" charset="2"/>
                </a:rPr>
                <a:t>b</a:t>
              </a:r>
              <a:r>
                <a:rPr lang="fr-FR" baseline="-25000">
                  <a:solidFill>
                    <a:schemeClr val="bg2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5877" name="Line 57"/>
            <p:cNvSpPr>
              <a:spLocks noChangeShapeType="1"/>
            </p:cNvSpPr>
            <p:nvPr/>
          </p:nvSpPr>
          <p:spPr bwMode="auto">
            <a:xfrm flipV="1">
              <a:off x="2976" y="2832"/>
              <a:ext cx="1632" cy="4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78" name="Text Box 58"/>
            <p:cNvSpPr txBox="1">
              <a:spLocks noChangeArrowheads="1"/>
            </p:cNvSpPr>
            <p:nvPr/>
          </p:nvSpPr>
          <p:spPr bwMode="auto">
            <a:xfrm>
              <a:off x="2352" y="2688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>
                  <a:solidFill>
                    <a:schemeClr val="bg1"/>
                  </a:solidFill>
                  <a:latin typeface="Symbol" pitchFamily="18" charset="2"/>
                </a:rPr>
                <a:t>a</a:t>
              </a:r>
              <a:r>
                <a:rPr lang="fr-FR" baseline="-25000">
                  <a:solidFill>
                    <a:schemeClr val="bg1"/>
                  </a:solidFill>
                  <a:latin typeface="Arial" charset="0"/>
                </a:rPr>
                <a:t>4</a:t>
              </a:r>
              <a:r>
                <a:rPr lang="fr-FR">
                  <a:solidFill>
                    <a:schemeClr val="bg1"/>
                  </a:solidFill>
                  <a:latin typeface="Arial" charset="0"/>
                </a:rPr>
                <a:t>, </a:t>
              </a:r>
              <a:r>
                <a:rPr lang="fr-FR">
                  <a:solidFill>
                    <a:schemeClr val="bg1"/>
                  </a:solidFill>
                  <a:latin typeface="Symbol" pitchFamily="18" charset="2"/>
                </a:rPr>
                <a:t>b</a:t>
              </a:r>
              <a:r>
                <a:rPr lang="fr-FR" baseline="-25000">
                  <a:solidFill>
                    <a:schemeClr val="bg1"/>
                  </a:solidFill>
                  <a:latin typeface="Arial" charset="0"/>
                </a:rPr>
                <a:t>4</a:t>
              </a:r>
            </a:p>
          </p:txBody>
        </p:sp>
      </p:grpSp>
      <p:sp>
        <p:nvSpPr>
          <p:cNvPr id="141373" name="Text Box 61"/>
          <p:cNvSpPr txBox="1">
            <a:spLocks noChangeArrowheads="1"/>
          </p:cNvSpPr>
          <p:nvPr/>
        </p:nvSpPr>
        <p:spPr bwMode="auto">
          <a:xfrm>
            <a:off x="2667000" y="1752600"/>
            <a:ext cx="1035050" cy="6508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1800" i="1">
                <a:solidFill>
                  <a:srgbClr val="FFFFFF"/>
                </a:solidFill>
                <a:latin typeface="Symbol" pitchFamily="18" charset="2"/>
              </a:rPr>
              <a:t>x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 = 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</a:rPr>
              <a:t>a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a/2</a:t>
            </a:r>
          </a:p>
          <a:p>
            <a:pPr eaLnBrk="1" hangingPunct="1"/>
            <a:r>
              <a:rPr lang="fr-FR" sz="1800" i="1">
                <a:solidFill>
                  <a:srgbClr val="FFFFFF"/>
                </a:solidFill>
                <a:latin typeface="Symbol" pitchFamily="18" charset="2"/>
              </a:rPr>
              <a:t>h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 = </a:t>
            </a:r>
            <a:r>
              <a:rPr lang="fr-FR" sz="1800" i="1">
                <a:solidFill>
                  <a:srgbClr val="FFFFFF"/>
                </a:solidFill>
                <a:latin typeface="Symbol" pitchFamily="18" charset="2"/>
              </a:rPr>
              <a:t>b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a/2</a:t>
            </a:r>
            <a:endParaRPr lang="fr-FR" sz="1800" i="1" baseline="300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41392" name="Group 80"/>
          <p:cNvGrpSpPr>
            <a:grpSpLocks/>
          </p:cNvGrpSpPr>
          <p:nvPr/>
        </p:nvGrpSpPr>
        <p:grpSpPr bwMode="auto">
          <a:xfrm>
            <a:off x="3810000" y="1676400"/>
            <a:ext cx="5095875" cy="925513"/>
            <a:chOff x="2400" y="1056"/>
            <a:chExt cx="3210" cy="583"/>
          </a:xfrm>
        </p:grpSpPr>
        <p:sp>
          <p:nvSpPr>
            <p:cNvPr id="35860" name="AutoShape 62"/>
            <p:cNvSpPr>
              <a:spLocks noChangeArrowheads="1"/>
            </p:cNvSpPr>
            <p:nvPr/>
          </p:nvSpPr>
          <p:spPr bwMode="auto">
            <a:xfrm>
              <a:off x="2400" y="1248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861" name="Text Box 63"/>
            <p:cNvSpPr txBox="1">
              <a:spLocks noChangeArrowheads="1"/>
            </p:cNvSpPr>
            <p:nvPr/>
          </p:nvSpPr>
          <p:spPr bwMode="auto">
            <a:xfrm>
              <a:off x="4512" y="1056"/>
              <a:ext cx="1098" cy="58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x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tan(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x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) = 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h</a:t>
              </a:r>
            </a:p>
            <a:p>
              <a:pPr eaLnBrk="1" hangingPunct="1"/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ou</a:t>
              </a:r>
            </a:p>
            <a:p>
              <a:pPr eaLnBrk="1" hangingPunct="1"/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x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 tan(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x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-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p</a:t>
              </a:r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/2) = </a:t>
              </a:r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h</a:t>
              </a:r>
            </a:p>
          </p:txBody>
        </p:sp>
        <p:grpSp>
          <p:nvGrpSpPr>
            <p:cNvPr id="35862" name="Group 75"/>
            <p:cNvGrpSpPr>
              <a:grpSpLocks/>
            </p:cNvGrpSpPr>
            <p:nvPr/>
          </p:nvGrpSpPr>
          <p:grpSpPr bwMode="auto">
            <a:xfrm>
              <a:off x="2688" y="1200"/>
              <a:ext cx="1762" cy="250"/>
              <a:chOff x="3024" y="1056"/>
              <a:chExt cx="1762" cy="250"/>
            </a:xfrm>
          </p:grpSpPr>
          <p:sp>
            <p:nvSpPr>
              <p:cNvPr id="35863" name="Text Box 64"/>
              <p:cNvSpPr txBox="1">
                <a:spLocks noChangeArrowheads="1"/>
              </p:cNvSpPr>
              <p:nvPr/>
            </p:nvSpPr>
            <p:spPr bwMode="auto">
              <a:xfrm>
                <a:off x="3024" y="1056"/>
                <a:ext cx="1762" cy="237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800" i="1">
                    <a:solidFill>
                      <a:srgbClr val="FFFFFF"/>
                    </a:solidFill>
                    <a:latin typeface="Symbol" pitchFamily="18" charset="2"/>
                  </a:rPr>
                  <a:t>x</a:t>
                </a:r>
                <a:r>
                  <a:rPr lang="fr-FR" sz="1800" i="1" baseline="30000">
                    <a:solidFill>
                      <a:srgbClr val="FFFFFF"/>
                    </a:solidFill>
                    <a:latin typeface="Arial" charset="0"/>
                  </a:rPr>
                  <a:t>2</a:t>
                </a:r>
                <a:r>
                  <a:rPr lang="fr-FR" sz="1800" i="1">
                    <a:solidFill>
                      <a:srgbClr val="FFFFFF"/>
                    </a:solidFill>
                    <a:latin typeface="Arial" charset="0"/>
                  </a:rPr>
                  <a:t>+</a:t>
                </a:r>
                <a:r>
                  <a:rPr lang="fr-FR" sz="1800" i="1">
                    <a:solidFill>
                      <a:srgbClr val="FFFFFF"/>
                    </a:solidFill>
                    <a:latin typeface="Symbol" pitchFamily="18" charset="2"/>
                  </a:rPr>
                  <a:t>h</a:t>
                </a:r>
                <a:r>
                  <a:rPr lang="fr-FR" sz="1800" i="1" baseline="30000">
                    <a:solidFill>
                      <a:srgbClr val="FFFFFF"/>
                    </a:solidFill>
                    <a:latin typeface="Arial" charset="0"/>
                  </a:rPr>
                  <a:t>2</a:t>
                </a:r>
                <a:r>
                  <a:rPr lang="fr-FR" sz="1800" i="1">
                    <a:solidFill>
                      <a:srgbClr val="FFFFFF"/>
                    </a:solidFill>
                    <a:latin typeface="Arial" charset="0"/>
                  </a:rPr>
                  <a:t> = K</a:t>
                </a:r>
                <a:r>
                  <a:rPr lang="fr-FR" sz="1800" i="1" baseline="30000">
                    <a:solidFill>
                      <a:srgbClr val="FFFFFF"/>
                    </a:solidFill>
                    <a:latin typeface="Arial" charset="0"/>
                  </a:rPr>
                  <a:t>2</a:t>
                </a:r>
                <a:r>
                  <a:rPr lang="fr-FR" sz="1800" i="1">
                    <a:solidFill>
                      <a:srgbClr val="FFFFFF"/>
                    </a:solidFill>
                    <a:latin typeface="Arial" charset="0"/>
                  </a:rPr>
                  <a:t> = 2mV</a:t>
                </a:r>
                <a:r>
                  <a:rPr lang="fr-FR" sz="1800" i="1" baseline="-25000">
                    <a:solidFill>
                      <a:srgbClr val="FFFFFF"/>
                    </a:solidFill>
                    <a:latin typeface="Arial" charset="0"/>
                  </a:rPr>
                  <a:t>0</a:t>
                </a:r>
                <a:r>
                  <a:rPr lang="fr-FR" sz="1800" i="1">
                    <a:solidFill>
                      <a:srgbClr val="FFFFFF"/>
                    </a:solidFill>
                    <a:latin typeface="Arial" charset="0"/>
                  </a:rPr>
                  <a:t>a</a:t>
                </a:r>
                <a:r>
                  <a:rPr lang="fr-FR" sz="1800" i="1" baseline="30000">
                    <a:solidFill>
                      <a:srgbClr val="FFFFFF"/>
                    </a:solidFill>
                    <a:latin typeface="Arial" charset="0"/>
                  </a:rPr>
                  <a:t>2</a:t>
                </a:r>
                <a:r>
                  <a:rPr lang="fr-FR" sz="1800" i="1">
                    <a:solidFill>
                      <a:srgbClr val="FFFFFF"/>
                    </a:solidFill>
                    <a:latin typeface="Arial" charset="0"/>
                  </a:rPr>
                  <a:t>/     </a:t>
                </a:r>
                <a:r>
                  <a:rPr lang="fr-FR" sz="1800" i="1" baseline="30000">
                    <a:solidFill>
                      <a:srgbClr val="FFFFFF"/>
                    </a:solidFill>
                    <a:latin typeface="Arial" charset="0"/>
                  </a:rPr>
                  <a:t>2</a:t>
                </a:r>
                <a:r>
                  <a:rPr lang="fr-FR" sz="1800" i="1">
                    <a:solidFill>
                      <a:srgbClr val="FFFFFF"/>
                    </a:solidFill>
                    <a:latin typeface="Arial" charset="0"/>
                  </a:rPr>
                  <a:t> </a:t>
                </a:r>
                <a:endParaRPr lang="fr-FR" sz="1800" i="1" baseline="30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35864" name="Group 68"/>
              <p:cNvGrpSpPr>
                <a:grpSpLocks/>
              </p:cNvGrpSpPr>
              <p:nvPr/>
            </p:nvGrpSpPr>
            <p:grpSpPr bwMode="auto">
              <a:xfrm>
                <a:off x="4455" y="1075"/>
                <a:ext cx="196" cy="231"/>
                <a:chOff x="720" y="3598"/>
                <a:chExt cx="196" cy="231"/>
              </a:xfrm>
            </p:grpSpPr>
            <p:sp>
              <p:nvSpPr>
                <p:cNvPr id="35865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720" y="3598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/>
                  <a:r>
                    <a:rPr lang="fr-FR" sz="1800">
                      <a:solidFill>
                        <a:srgbClr val="FFFFFF"/>
                      </a:solidFill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35866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730" y="3623"/>
                  <a:ext cx="144" cy="48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41391" name="Group 79"/>
          <p:cNvGrpSpPr>
            <a:grpSpLocks/>
          </p:cNvGrpSpPr>
          <p:nvPr/>
        </p:nvGrpSpPr>
        <p:grpSpPr bwMode="auto">
          <a:xfrm>
            <a:off x="5715000" y="2057400"/>
            <a:ext cx="2362200" cy="2362200"/>
            <a:chOff x="3600" y="1296"/>
            <a:chExt cx="1488" cy="1488"/>
          </a:xfrm>
        </p:grpSpPr>
        <p:sp>
          <p:nvSpPr>
            <p:cNvPr id="35857" name="Line 76"/>
            <p:cNvSpPr>
              <a:spLocks noChangeShapeType="1"/>
            </p:cNvSpPr>
            <p:nvPr/>
          </p:nvSpPr>
          <p:spPr bwMode="auto">
            <a:xfrm>
              <a:off x="3600" y="1440"/>
              <a:ext cx="192" cy="8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58" name="Line 77"/>
            <p:cNvSpPr>
              <a:spLocks noChangeShapeType="1"/>
            </p:cNvSpPr>
            <p:nvPr/>
          </p:nvSpPr>
          <p:spPr bwMode="auto">
            <a:xfrm flipH="1">
              <a:off x="3888" y="1296"/>
              <a:ext cx="960" cy="12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59" name="Line 78"/>
            <p:cNvSpPr>
              <a:spLocks noChangeShapeType="1"/>
            </p:cNvSpPr>
            <p:nvPr/>
          </p:nvSpPr>
          <p:spPr bwMode="auto">
            <a:xfrm flipH="1">
              <a:off x="4128" y="1632"/>
              <a:ext cx="960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1416" name="Group 104"/>
          <p:cNvGrpSpPr>
            <a:grpSpLocks/>
          </p:cNvGrpSpPr>
          <p:nvPr/>
        </p:nvGrpSpPr>
        <p:grpSpPr bwMode="auto">
          <a:xfrm>
            <a:off x="2667000" y="5181600"/>
            <a:ext cx="2674938" cy="671513"/>
            <a:chOff x="1680" y="3264"/>
            <a:chExt cx="1685" cy="423"/>
          </a:xfrm>
        </p:grpSpPr>
        <p:sp>
          <p:nvSpPr>
            <p:cNvPr id="35853" name="Rectangle 45"/>
            <p:cNvSpPr>
              <a:spLocks noChangeArrowheads="1"/>
            </p:cNvSpPr>
            <p:nvPr/>
          </p:nvSpPr>
          <p:spPr bwMode="auto">
            <a:xfrm>
              <a:off x="1680" y="3264"/>
              <a:ext cx="168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sz="1800" u="sng">
                  <a:solidFill>
                    <a:srgbClr val="FFFFFF"/>
                  </a:solidFill>
                  <a:latin typeface="Arial" charset="0"/>
                </a:rPr>
                <a:t>Plusieurs solutions</a:t>
              </a:r>
            </a:p>
            <a:p>
              <a:pPr algn="ctr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(energies E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i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 =     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i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/m)</a:t>
              </a:r>
            </a:p>
          </p:txBody>
        </p:sp>
        <p:grpSp>
          <p:nvGrpSpPr>
            <p:cNvPr id="35854" name="Group 100"/>
            <p:cNvGrpSpPr>
              <a:grpSpLocks/>
            </p:cNvGrpSpPr>
            <p:nvPr/>
          </p:nvGrpSpPr>
          <p:grpSpPr bwMode="auto">
            <a:xfrm>
              <a:off x="2725" y="3456"/>
              <a:ext cx="196" cy="231"/>
              <a:chOff x="720" y="3598"/>
              <a:chExt cx="196" cy="231"/>
            </a:xfrm>
          </p:grpSpPr>
          <p:sp>
            <p:nvSpPr>
              <p:cNvPr id="35855" name="Text Box 101"/>
              <p:cNvSpPr txBox="1">
                <a:spLocks noChangeArrowheads="1"/>
              </p:cNvSpPr>
              <p:nvPr/>
            </p:nvSpPr>
            <p:spPr bwMode="auto">
              <a:xfrm>
                <a:off x="720" y="359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35856" name="Line 102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1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73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362200" y="457200"/>
            <a:ext cx="6169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EQUATIONS DE MOUVEMENT</a:t>
            </a:r>
          </a:p>
        </p:txBody>
      </p:sp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868" name="Group 33"/>
          <p:cNvGrpSpPr>
            <a:grpSpLocks/>
          </p:cNvGrpSpPr>
          <p:nvPr/>
        </p:nvGrpSpPr>
        <p:grpSpPr bwMode="auto">
          <a:xfrm>
            <a:off x="0" y="1981200"/>
            <a:ext cx="2438400" cy="3657600"/>
            <a:chOff x="0" y="1248"/>
            <a:chExt cx="1536" cy="2304"/>
          </a:xfrm>
        </p:grpSpPr>
        <p:sp>
          <p:nvSpPr>
            <p:cNvPr id="36905" name="Rectangle 3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CAS GENERAL</a:t>
              </a:r>
            </a:p>
          </p:txBody>
        </p:sp>
        <p:sp>
          <p:nvSpPr>
            <p:cNvPr id="36906" name="Rectangle 3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ETATS STATIONNAIRES</a:t>
              </a:r>
            </a:p>
          </p:txBody>
        </p:sp>
        <p:sp>
          <p:nvSpPr>
            <p:cNvPr id="36907" name="Rectangle 3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CAS LIMITE DE LA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MECANIQUE CLASSIQUE</a:t>
              </a:r>
            </a:p>
          </p:txBody>
        </p:sp>
        <p:sp>
          <p:nvSpPr>
            <p:cNvPr id="36908" name="Rectangle 3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4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DESCRIPTION ET RESOLUTION</a:t>
              </a:r>
            </a:p>
          </p:txBody>
        </p:sp>
        <p:sp>
          <p:nvSpPr>
            <p:cNvPr id="36909" name="Text Box 38"/>
            <p:cNvSpPr txBox="1">
              <a:spLocks noChangeArrowheads="1"/>
            </p:cNvSpPr>
            <p:nvPr/>
          </p:nvSpPr>
          <p:spPr bwMode="auto">
            <a:xfrm>
              <a:off x="0" y="1248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Équation de Schrödinger</a:t>
              </a:r>
            </a:p>
          </p:txBody>
        </p:sp>
        <p:sp>
          <p:nvSpPr>
            <p:cNvPr id="36910" name="Text Box 39"/>
            <p:cNvSpPr txBox="1">
              <a:spLocks noChangeArrowheads="1"/>
            </p:cNvSpPr>
            <p:nvPr/>
          </p:nvSpPr>
          <p:spPr bwMode="auto">
            <a:xfrm>
              <a:off x="0" y="2208"/>
              <a:ext cx="105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Particule dans un puits de potentiel</a:t>
              </a:r>
            </a:p>
          </p:txBody>
        </p:sp>
        <p:sp>
          <p:nvSpPr>
            <p:cNvPr id="36911" name="Rectangle 40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36912" name="Rectangle 41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PARTICULE DANS UNE BOÎTE</a:t>
              </a:r>
            </a:p>
          </p:txBody>
        </p:sp>
        <p:sp>
          <p:nvSpPr>
            <p:cNvPr id="36913" name="Text Box 42"/>
            <p:cNvSpPr txBox="1">
              <a:spLocks noChangeArrowheads="1"/>
            </p:cNvSpPr>
            <p:nvPr/>
          </p:nvSpPr>
          <p:spPr bwMode="auto">
            <a:xfrm>
              <a:off x="0" y="307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Oscillateur harmonique</a:t>
              </a:r>
            </a:p>
          </p:txBody>
        </p:sp>
        <p:sp>
          <p:nvSpPr>
            <p:cNvPr id="36914" name="Rectangle 43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26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DESCRIPTION ET RESOLUTION</a:t>
              </a:r>
            </a:p>
          </p:txBody>
        </p:sp>
        <p:sp>
          <p:nvSpPr>
            <p:cNvPr id="36915" name="Rectangle 44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40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</p:grpSp>
      <p:sp>
        <p:nvSpPr>
          <p:cNvPr id="36869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52913"/>
            <a:ext cx="914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EXEMPLES</a:t>
            </a:r>
          </a:p>
        </p:txBody>
      </p:sp>
      <p:grpSp>
        <p:nvGrpSpPr>
          <p:cNvPr id="36870" name="Group 45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36902" name="Oval 46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903" name="Oval 47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904" name="Oval 48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59446" name="Picture 54" descr="puits-carr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152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41" name="Picture 49" descr="puits-onde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0800"/>
            <a:ext cx="22860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42" name="Picture 50" descr="puits-prob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94" name="Group 102"/>
          <p:cNvGrpSpPr>
            <a:grpSpLocks/>
          </p:cNvGrpSpPr>
          <p:nvPr/>
        </p:nvGrpSpPr>
        <p:grpSpPr bwMode="auto">
          <a:xfrm>
            <a:off x="3200400" y="1600200"/>
            <a:ext cx="2262188" cy="1104900"/>
            <a:chOff x="2016" y="1008"/>
            <a:chExt cx="1425" cy="696"/>
          </a:xfrm>
        </p:grpSpPr>
        <p:sp>
          <p:nvSpPr>
            <p:cNvPr id="36900" name="Rectangle 62"/>
            <p:cNvSpPr>
              <a:spLocks noChangeArrowheads="1"/>
            </p:cNvSpPr>
            <p:nvPr/>
          </p:nvSpPr>
          <p:spPr bwMode="auto">
            <a:xfrm>
              <a:off x="2016" y="1008"/>
              <a:ext cx="142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électron</a:t>
              </a:r>
            </a:p>
            <a:p>
              <a:pPr algn="ctr"/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a = 1 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Å, V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0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 = 379 eV</a:t>
              </a:r>
              <a:endParaRPr lang="fr-FR" sz="180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36901" name="AutoShape 65"/>
            <p:cNvSpPr>
              <a:spLocks noChangeArrowheads="1"/>
            </p:cNvSpPr>
            <p:nvPr/>
          </p:nvSpPr>
          <p:spPr bwMode="auto">
            <a:xfrm>
              <a:off x="2736" y="1488"/>
              <a:ext cx="144" cy="216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9495" name="Group 103"/>
          <p:cNvGrpSpPr>
            <a:grpSpLocks/>
          </p:cNvGrpSpPr>
          <p:nvPr/>
        </p:nvGrpSpPr>
        <p:grpSpPr bwMode="auto">
          <a:xfrm>
            <a:off x="3124200" y="2743200"/>
            <a:ext cx="2667000" cy="3146425"/>
            <a:chOff x="1968" y="1728"/>
            <a:chExt cx="1680" cy="1982"/>
          </a:xfrm>
        </p:grpSpPr>
        <p:pic>
          <p:nvPicPr>
            <p:cNvPr id="36886" name="Picture 63" descr="puits-solution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160"/>
              <a:ext cx="1584" cy="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887" name="Group 101"/>
            <p:cNvGrpSpPr>
              <a:grpSpLocks/>
            </p:cNvGrpSpPr>
            <p:nvPr/>
          </p:nvGrpSpPr>
          <p:grpSpPr bwMode="auto">
            <a:xfrm>
              <a:off x="1968" y="1728"/>
              <a:ext cx="1644" cy="442"/>
              <a:chOff x="2160" y="1776"/>
              <a:chExt cx="1644" cy="442"/>
            </a:xfrm>
          </p:grpSpPr>
          <p:sp>
            <p:nvSpPr>
              <p:cNvPr id="36888" name="Rectangle 70"/>
              <p:cNvSpPr>
                <a:spLocks noChangeArrowheads="1"/>
              </p:cNvSpPr>
              <p:nvPr/>
            </p:nvSpPr>
            <p:spPr bwMode="auto">
              <a:xfrm>
                <a:off x="2160" y="1872"/>
                <a:ext cx="16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K =                     = 5 J.s.</a:t>
                </a:r>
              </a:p>
            </p:txBody>
          </p:sp>
          <p:grpSp>
            <p:nvGrpSpPr>
              <p:cNvPr id="36889" name="Group 100"/>
              <p:cNvGrpSpPr>
                <a:grpSpLocks/>
              </p:cNvGrpSpPr>
              <p:nvPr/>
            </p:nvGrpSpPr>
            <p:grpSpPr bwMode="auto">
              <a:xfrm>
                <a:off x="2448" y="1776"/>
                <a:ext cx="801" cy="442"/>
                <a:chOff x="1776" y="1536"/>
                <a:chExt cx="801" cy="442"/>
              </a:xfrm>
            </p:grpSpPr>
            <p:sp>
              <p:nvSpPr>
                <p:cNvPr id="36890" name="Rectangle 87"/>
                <p:cNvSpPr>
                  <a:spLocks noChangeArrowheads="1"/>
                </p:cNvSpPr>
                <p:nvPr/>
              </p:nvSpPr>
              <p:spPr bwMode="auto">
                <a:xfrm>
                  <a:off x="1776" y="1536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sz="1800">
                      <a:solidFill>
                        <a:srgbClr val="FFFFFF"/>
                      </a:solidFill>
                      <a:latin typeface="Arial" charset="0"/>
                      <a:sym typeface="Symbol" pitchFamily="18" charset="2"/>
                    </a:rPr>
                    <a:t>a</a:t>
                  </a:r>
                </a:p>
              </p:txBody>
            </p:sp>
            <p:grpSp>
              <p:nvGrpSpPr>
                <p:cNvPr id="36891" name="Group 90"/>
                <p:cNvGrpSpPr>
                  <a:grpSpLocks/>
                </p:cNvGrpSpPr>
                <p:nvPr/>
              </p:nvGrpSpPr>
              <p:grpSpPr bwMode="auto">
                <a:xfrm>
                  <a:off x="1776" y="1728"/>
                  <a:ext cx="205" cy="250"/>
                  <a:chOff x="720" y="3582"/>
                  <a:chExt cx="205" cy="250"/>
                </a:xfrm>
              </p:grpSpPr>
              <p:sp>
                <p:nvSpPr>
                  <p:cNvPr id="36898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" y="3582"/>
                    <a:ext cx="205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pPr eaLnBrk="1" hangingPunct="1"/>
                    <a:r>
                      <a:rPr lang="fr-FR" sz="2000">
                        <a:solidFill>
                          <a:srgbClr val="FFFFFF"/>
                        </a:solidFill>
                        <a:latin typeface="Arial" charset="0"/>
                      </a:rPr>
                      <a:t>h</a:t>
                    </a:r>
                  </a:p>
                </p:txBody>
              </p:sp>
              <p:sp>
                <p:nvSpPr>
                  <p:cNvPr id="36899" name="Line 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0" y="3623"/>
                    <a:ext cx="144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36892" name="Line 94"/>
                <p:cNvSpPr>
                  <a:spLocks noChangeShapeType="1"/>
                </p:cNvSpPr>
                <p:nvPr/>
              </p:nvSpPr>
              <p:spPr bwMode="auto">
                <a:xfrm>
                  <a:off x="1776" y="172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6893" name="Group 98"/>
                <p:cNvGrpSpPr>
                  <a:grpSpLocks/>
                </p:cNvGrpSpPr>
                <p:nvPr/>
              </p:nvGrpSpPr>
              <p:grpSpPr bwMode="auto">
                <a:xfrm>
                  <a:off x="2016" y="1632"/>
                  <a:ext cx="528" cy="240"/>
                  <a:chOff x="2016" y="1536"/>
                  <a:chExt cx="528" cy="384"/>
                </a:xfrm>
              </p:grpSpPr>
              <p:sp>
                <p:nvSpPr>
                  <p:cNvPr id="36895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1824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6896" name="Line 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1536"/>
                    <a:ext cx="96" cy="384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6897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1536"/>
                    <a:ext cx="3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36894" name="Rectangle 99"/>
                <p:cNvSpPr>
                  <a:spLocks noChangeArrowheads="1"/>
                </p:cNvSpPr>
                <p:nvPr/>
              </p:nvSpPr>
              <p:spPr bwMode="auto">
                <a:xfrm>
                  <a:off x="2112" y="1632"/>
                  <a:ext cx="465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sz="1800">
                      <a:solidFill>
                        <a:srgbClr val="FFFFFF"/>
                      </a:solidFill>
                      <a:latin typeface="Arial" charset="0"/>
                      <a:sym typeface="Symbol" pitchFamily="18" charset="2"/>
                    </a:rPr>
                    <a:t>2mV</a:t>
                  </a:r>
                  <a:r>
                    <a:rPr lang="fr-FR" sz="1800" baseline="-25000">
                      <a:solidFill>
                        <a:srgbClr val="FFFFFF"/>
                      </a:solidFill>
                      <a:latin typeface="Arial" charset="0"/>
                      <a:sym typeface="Symbol" pitchFamily="18" charset="2"/>
                    </a:rPr>
                    <a:t>0</a:t>
                  </a:r>
                </a:p>
              </p:txBody>
            </p:sp>
          </p:grpSp>
        </p:grpSp>
      </p:grpSp>
      <p:grpSp>
        <p:nvGrpSpPr>
          <p:cNvPr id="59497" name="Group 105"/>
          <p:cNvGrpSpPr>
            <a:grpSpLocks/>
          </p:cNvGrpSpPr>
          <p:nvPr/>
        </p:nvGrpSpPr>
        <p:grpSpPr bwMode="auto">
          <a:xfrm>
            <a:off x="3962400" y="1981200"/>
            <a:ext cx="4052888" cy="2971800"/>
            <a:chOff x="2496" y="1248"/>
            <a:chExt cx="2553" cy="1872"/>
          </a:xfrm>
        </p:grpSpPr>
        <p:sp>
          <p:nvSpPr>
            <p:cNvPr id="36877" name="Line 73"/>
            <p:cNvSpPr>
              <a:spLocks noChangeShapeType="1"/>
            </p:cNvSpPr>
            <p:nvPr/>
          </p:nvSpPr>
          <p:spPr bwMode="auto">
            <a:xfrm flipV="1">
              <a:off x="2496" y="1392"/>
              <a:ext cx="1728" cy="11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6878" name="Group 104"/>
            <p:cNvGrpSpPr>
              <a:grpSpLocks/>
            </p:cNvGrpSpPr>
            <p:nvPr/>
          </p:nvGrpSpPr>
          <p:grpSpPr bwMode="auto">
            <a:xfrm>
              <a:off x="2736" y="1248"/>
              <a:ext cx="2313" cy="1872"/>
              <a:chOff x="2736" y="1248"/>
              <a:chExt cx="2313" cy="1872"/>
            </a:xfrm>
          </p:grpSpPr>
          <p:sp>
            <p:nvSpPr>
              <p:cNvPr id="36879" name="Line 74"/>
              <p:cNvSpPr>
                <a:spLocks noChangeShapeType="1"/>
              </p:cNvSpPr>
              <p:nvPr/>
            </p:nvSpPr>
            <p:spPr bwMode="auto">
              <a:xfrm flipV="1">
                <a:off x="2736" y="1344"/>
                <a:ext cx="1632" cy="12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80" name="Line 75"/>
              <p:cNvSpPr>
                <a:spLocks noChangeShapeType="1"/>
              </p:cNvSpPr>
              <p:nvPr/>
            </p:nvSpPr>
            <p:spPr bwMode="auto">
              <a:xfrm flipV="1">
                <a:off x="2928" y="1314"/>
                <a:ext cx="1668" cy="156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81" name="Line 76"/>
              <p:cNvSpPr>
                <a:spLocks noChangeShapeType="1"/>
              </p:cNvSpPr>
              <p:nvPr/>
            </p:nvSpPr>
            <p:spPr bwMode="auto">
              <a:xfrm flipV="1">
                <a:off x="3072" y="1248"/>
                <a:ext cx="1680" cy="18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82" name="Line 77"/>
              <p:cNvSpPr>
                <a:spLocks noChangeShapeType="1"/>
              </p:cNvSpPr>
              <p:nvPr/>
            </p:nvSpPr>
            <p:spPr bwMode="auto">
              <a:xfrm>
                <a:off x="4224" y="1392"/>
                <a:ext cx="81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83" name="Line 78"/>
              <p:cNvSpPr>
                <a:spLocks noChangeShapeType="1"/>
              </p:cNvSpPr>
              <p:nvPr/>
            </p:nvSpPr>
            <p:spPr bwMode="auto">
              <a:xfrm>
                <a:off x="4224" y="1248"/>
                <a:ext cx="81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84" name="Line 79"/>
              <p:cNvSpPr>
                <a:spLocks noChangeShapeType="1"/>
              </p:cNvSpPr>
              <p:nvPr/>
            </p:nvSpPr>
            <p:spPr bwMode="auto">
              <a:xfrm>
                <a:off x="4224" y="1296"/>
                <a:ext cx="81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85" name="Line 80"/>
              <p:cNvSpPr>
                <a:spLocks noChangeShapeType="1"/>
              </p:cNvSpPr>
              <p:nvPr/>
            </p:nvSpPr>
            <p:spPr bwMode="auto">
              <a:xfrm>
                <a:off x="4233" y="1338"/>
                <a:ext cx="81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9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362200" y="457200"/>
            <a:ext cx="6169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EQUATIONS DE MOUVEMENT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0" y="1981200"/>
            <a:ext cx="2438400" cy="3657600"/>
            <a:chOff x="0" y="1248"/>
            <a:chExt cx="1536" cy="2304"/>
          </a:xfrm>
        </p:grpSpPr>
        <p:sp>
          <p:nvSpPr>
            <p:cNvPr id="37918" name="Rectangle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CAS GENERAL</a:t>
              </a:r>
            </a:p>
          </p:txBody>
        </p:sp>
        <p:sp>
          <p:nvSpPr>
            <p:cNvPr id="37919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ETATS STATIONNAIRES</a:t>
              </a:r>
            </a:p>
          </p:txBody>
        </p:sp>
        <p:sp>
          <p:nvSpPr>
            <p:cNvPr id="37920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CAS LIMITE DE LA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MECANIQUE CLASSIQUE</a:t>
              </a:r>
            </a:p>
          </p:txBody>
        </p:sp>
        <p:sp>
          <p:nvSpPr>
            <p:cNvPr id="37921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4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DESCRIPTION ET RESOLUTION</a:t>
              </a:r>
            </a:p>
          </p:txBody>
        </p:sp>
        <p:sp>
          <p:nvSpPr>
            <p:cNvPr id="37922" name="Text Box 9"/>
            <p:cNvSpPr txBox="1">
              <a:spLocks noChangeArrowheads="1"/>
            </p:cNvSpPr>
            <p:nvPr/>
          </p:nvSpPr>
          <p:spPr bwMode="auto">
            <a:xfrm>
              <a:off x="0" y="1248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Équation de Schrödinger</a:t>
              </a:r>
            </a:p>
          </p:txBody>
        </p:sp>
        <p:sp>
          <p:nvSpPr>
            <p:cNvPr id="37923" name="Text Box 10"/>
            <p:cNvSpPr txBox="1">
              <a:spLocks noChangeArrowheads="1"/>
            </p:cNvSpPr>
            <p:nvPr/>
          </p:nvSpPr>
          <p:spPr bwMode="auto">
            <a:xfrm>
              <a:off x="0" y="2208"/>
              <a:ext cx="105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Particule dans un puits de potentiel</a:t>
              </a:r>
            </a:p>
          </p:txBody>
        </p:sp>
        <p:sp>
          <p:nvSpPr>
            <p:cNvPr id="37924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37925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PARTICULE DANS UNE BOÎTE</a:t>
              </a:r>
            </a:p>
          </p:txBody>
        </p:sp>
        <p:sp>
          <p:nvSpPr>
            <p:cNvPr id="37926" name="Text Box 13"/>
            <p:cNvSpPr txBox="1">
              <a:spLocks noChangeArrowheads="1"/>
            </p:cNvSpPr>
            <p:nvPr/>
          </p:nvSpPr>
          <p:spPr bwMode="auto">
            <a:xfrm>
              <a:off x="0" y="307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Oscillateur harmonique</a:t>
              </a:r>
            </a:p>
          </p:txBody>
        </p:sp>
        <p:sp>
          <p:nvSpPr>
            <p:cNvPr id="37927" name="Rectangle 14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26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DESCRIPTION ET RESOLUTION</a:t>
              </a:r>
            </a:p>
          </p:txBody>
        </p:sp>
        <p:sp>
          <p:nvSpPr>
            <p:cNvPr id="37928" name="Rectangle 15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40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</p:grpSp>
      <p:sp>
        <p:nvSpPr>
          <p:cNvPr id="37893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51325"/>
            <a:ext cx="914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EXEMPLES</a:t>
            </a:r>
          </a:p>
        </p:txBody>
      </p:sp>
      <p:grpSp>
        <p:nvGrpSpPr>
          <p:cNvPr id="37894" name="Group 17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37915" name="Oval 18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916" name="Oval 19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917" name="Oval 20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5825" name="Rectangle 49"/>
          <p:cNvSpPr>
            <a:spLocks noChangeArrowheads="1"/>
          </p:cNvSpPr>
          <p:nvPr/>
        </p:nvSpPr>
        <p:spPr bwMode="auto">
          <a:xfrm>
            <a:off x="3581400" y="1676400"/>
            <a:ext cx="5030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800" u="sng">
                <a:solidFill>
                  <a:srgbClr val="FFFFFF"/>
                </a:solidFill>
                <a:latin typeface="Arial" charset="0"/>
              </a:rPr>
              <a:t>Augmentation de K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 (m plus grande</a:t>
            </a:r>
            <a:r>
              <a:rPr lang="fr-FR" sz="18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, V</a:t>
            </a:r>
            <a:r>
              <a:rPr lang="fr-FR" sz="1800" baseline="-25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fr-FR" sz="18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plus fort)</a:t>
            </a:r>
          </a:p>
        </p:txBody>
      </p:sp>
      <p:grpSp>
        <p:nvGrpSpPr>
          <p:cNvPr id="75830" name="Group 54"/>
          <p:cNvGrpSpPr>
            <a:grpSpLocks/>
          </p:cNvGrpSpPr>
          <p:nvPr/>
        </p:nvGrpSpPr>
        <p:grpSpPr bwMode="auto">
          <a:xfrm>
            <a:off x="3276600" y="2286000"/>
            <a:ext cx="2438400" cy="3414713"/>
            <a:chOff x="2064" y="1440"/>
            <a:chExt cx="1536" cy="2151"/>
          </a:xfrm>
        </p:grpSpPr>
        <p:pic>
          <p:nvPicPr>
            <p:cNvPr id="37912" name="Picture 45" descr="puits-proba-K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160"/>
              <a:ext cx="1536" cy="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3" name="Picture 46" descr="puits-carr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1440"/>
              <a:ext cx="1060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4" name="Rectangle 50"/>
            <p:cNvSpPr>
              <a:spLocks noChangeArrowheads="1"/>
            </p:cNvSpPr>
            <p:nvPr/>
          </p:nvSpPr>
          <p:spPr bwMode="auto">
            <a:xfrm>
              <a:off x="2208" y="3360"/>
              <a:ext cx="12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K = 10 ou 100 J.s.</a:t>
              </a:r>
              <a:endParaRPr lang="fr-FR" sz="180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</p:grpSp>
      <p:grpSp>
        <p:nvGrpSpPr>
          <p:cNvPr id="75846" name="Group 70"/>
          <p:cNvGrpSpPr>
            <a:grpSpLocks/>
          </p:cNvGrpSpPr>
          <p:nvPr/>
        </p:nvGrpSpPr>
        <p:grpSpPr bwMode="auto">
          <a:xfrm>
            <a:off x="6172200" y="2286000"/>
            <a:ext cx="2528888" cy="3719513"/>
            <a:chOff x="3888" y="1440"/>
            <a:chExt cx="1593" cy="2343"/>
          </a:xfrm>
        </p:grpSpPr>
        <p:pic>
          <p:nvPicPr>
            <p:cNvPr id="37898" name="Picture 51" descr="puits-carr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1440"/>
              <a:ext cx="1060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9" name="Picture 52" descr="boite-proba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160"/>
              <a:ext cx="1536" cy="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900" name="Group 69"/>
            <p:cNvGrpSpPr>
              <a:grpSpLocks/>
            </p:cNvGrpSpPr>
            <p:nvPr/>
          </p:nvGrpSpPr>
          <p:grpSpPr bwMode="auto">
            <a:xfrm>
              <a:off x="3888" y="3360"/>
              <a:ext cx="1593" cy="423"/>
              <a:chOff x="3888" y="3360"/>
              <a:chExt cx="1593" cy="423"/>
            </a:xfrm>
          </p:grpSpPr>
          <p:sp>
            <p:nvSpPr>
              <p:cNvPr id="37901" name="Rectangle 53"/>
              <p:cNvSpPr>
                <a:spLocks noChangeArrowheads="1"/>
              </p:cNvSpPr>
              <p:nvPr/>
            </p:nvSpPr>
            <p:spPr bwMode="auto">
              <a:xfrm>
                <a:off x="3888" y="3456"/>
                <a:ext cx="104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K infini </a:t>
                </a:r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 E</a:t>
                </a:r>
                <a:r>
                  <a:rPr lang="fr-FR" sz="1800" baseline="-250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n</a:t>
                </a:r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 =</a:t>
                </a:r>
              </a:p>
            </p:txBody>
          </p:sp>
          <p:sp>
            <p:nvSpPr>
              <p:cNvPr id="37902" name="Rectangle 56"/>
              <p:cNvSpPr>
                <a:spLocks noChangeArrowheads="1"/>
              </p:cNvSpPr>
              <p:nvPr/>
            </p:nvSpPr>
            <p:spPr bwMode="auto">
              <a:xfrm>
                <a:off x="4848" y="3360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800">
                    <a:solidFill>
                      <a:srgbClr val="FFFFFF"/>
                    </a:solidFill>
                    <a:latin typeface="Symbol" pitchFamily="18" charset="2"/>
                  </a:rPr>
                  <a:t>p</a:t>
                </a:r>
                <a:r>
                  <a:rPr lang="fr-FR" sz="1800" baseline="30000">
                    <a:solidFill>
                      <a:srgbClr val="FFFFFF"/>
                    </a:solidFill>
                    <a:latin typeface="Arial" charset="0"/>
                  </a:rPr>
                  <a:t>2</a:t>
                </a:r>
                <a:endParaRPr lang="fr-FR" sz="1800" baseline="30000">
                  <a:solidFill>
                    <a:srgbClr val="FFFFFF"/>
                  </a:solidFill>
                  <a:latin typeface="Arial" charset="0"/>
                  <a:sym typeface="Symbol" pitchFamily="18" charset="2"/>
                </a:endParaRPr>
              </a:p>
            </p:txBody>
          </p:sp>
          <p:grpSp>
            <p:nvGrpSpPr>
              <p:cNvPr id="37903" name="Group 59"/>
              <p:cNvGrpSpPr>
                <a:grpSpLocks/>
              </p:cNvGrpSpPr>
              <p:nvPr/>
            </p:nvGrpSpPr>
            <p:grpSpPr bwMode="auto">
              <a:xfrm>
                <a:off x="5031" y="3369"/>
                <a:ext cx="196" cy="231"/>
                <a:chOff x="720" y="3598"/>
                <a:chExt cx="196" cy="231"/>
              </a:xfrm>
            </p:grpSpPr>
            <p:sp>
              <p:nvSpPr>
                <p:cNvPr id="37910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720" y="3598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/>
                  <a:r>
                    <a:rPr lang="fr-FR" sz="1800">
                      <a:solidFill>
                        <a:srgbClr val="FFFFFF"/>
                      </a:solidFill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37911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730" y="3623"/>
                  <a:ext cx="144" cy="48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7904" name="Rectangle 63"/>
              <p:cNvSpPr>
                <a:spLocks noChangeArrowheads="1"/>
              </p:cNvSpPr>
              <p:nvPr/>
            </p:nvSpPr>
            <p:spPr bwMode="auto">
              <a:xfrm>
                <a:off x="5136" y="3360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800" baseline="30000">
                    <a:solidFill>
                      <a:srgbClr val="FFFFFF"/>
                    </a:solidFill>
                    <a:latin typeface="Arial" charset="0"/>
                  </a:rPr>
                  <a:t>2</a:t>
                </a:r>
                <a:endParaRPr lang="fr-FR" sz="1800" baseline="30000">
                  <a:solidFill>
                    <a:srgbClr val="FFFFFF"/>
                  </a:solidFill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37905" name="Rectangle 64"/>
              <p:cNvSpPr>
                <a:spLocks noChangeArrowheads="1"/>
              </p:cNvSpPr>
              <p:nvPr/>
            </p:nvSpPr>
            <p:spPr bwMode="auto">
              <a:xfrm>
                <a:off x="4896" y="3552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2m</a:t>
                </a:r>
                <a:endPara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37906" name="Rectangle 65"/>
              <p:cNvSpPr>
                <a:spLocks noChangeArrowheads="1"/>
              </p:cNvSpPr>
              <p:nvPr/>
            </p:nvSpPr>
            <p:spPr bwMode="auto">
              <a:xfrm>
                <a:off x="5232" y="3360"/>
                <a:ext cx="24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n</a:t>
                </a:r>
                <a:r>
                  <a:rPr lang="fr-FR" sz="1800" baseline="30000">
                    <a:solidFill>
                      <a:srgbClr val="FFFFFF"/>
                    </a:solidFill>
                    <a:latin typeface="Arial" charset="0"/>
                  </a:rPr>
                  <a:t>2</a:t>
                </a:r>
                <a:endParaRPr lang="fr-FR" sz="1800" baseline="30000">
                  <a:solidFill>
                    <a:srgbClr val="FFFFFF"/>
                  </a:solidFill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37907" name="Rectangle 66"/>
              <p:cNvSpPr>
                <a:spLocks noChangeArrowheads="1"/>
              </p:cNvSpPr>
              <p:nvPr/>
            </p:nvSpPr>
            <p:spPr bwMode="auto">
              <a:xfrm>
                <a:off x="5232" y="3552"/>
                <a:ext cx="24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a</a:t>
                </a:r>
                <a:r>
                  <a:rPr lang="fr-FR" sz="1800" baseline="30000">
                    <a:solidFill>
                      <a:srgbClr val="FFFFFF"/>
                    </a:solidFill>
                    <a:latin typeface="Arial" charset="0"/>
                  </a:rPr>
                  <a:t>2</a:t>
                </a:r>
                <a:endParaRPr lang="fr-FR" sz="1800" baseline="30000">
                  <a:solidFill>
                    <a:srgbClr val="FFFFFF"/>
                  </a:solidFill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37908" name="Line 67"/>
              <p:cNvSpPr>
                <a:spLocks noChangeShapeType="1"/>
              </p:cNvSpPr>
              <p:nvPr/>
            </p:nvSpPr>
            <p:spPr bwMode="auto">
              <a:xfrm>
                <a:off x="4896" y="3552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09" name="Line 68"/>
              <p:cNvSpPr>
                <a:spLocks noChangeShapeType="1"/>
              </p:cNvSpPr>
              <p:nvPr/>
            </p:nvSpPr>
            <p:spPr bwMode="auto">
              <a:xfrm>
                <a:off x="5280" y="355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25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362200" y="457200"/>
            <a:ext cx="6169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EQUATIONS DE MOUVEMENT</a:t>
            </a:r>
          </a:p>
        </p:txBody>
      </p:sp>
      <p:sp>
        <p:nvSpPr>
          <p:cNvPr id="38915" name="Rectangle 7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916" name="Group 33"/>
          <p:cNvGrpSpPr>
            <a:grpSpLocks/>
          </p:cNvGrpSpPr>
          <p:nvPr/>
        </p:nvGrpSpPr>
        <p:grpSpPr bwMode="auto">
          <a:xfrm>
            <a:off x="0" y="1981200"/>
            <a:ext cx="2438400" cy="3657600"/>
            <a:chOff x="0" y="1248"/>
            <a:chExt cx="1536" cy="2304"/>
          </a:xfrm>
        </p:grpSpPr>
        <p:sp>
          <p:nvSpPr>
            <p:cNvPr id="38950" name="Rectangle 3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CAS GENERAL</a:t>
              </a:r>
            </a:p>
          </p:txBody>
        </p:sp>
        <p:sp>
          <p:nvSpPr>
            <p:cNvPr id="38951" name="Rectangle 3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ETATS STATIONNAIRES</a:t>
              </a:r>
            </a:p>
          </p:txBody>
        </p:sp>
        <p:sp>
          <p:nvSpPr>
            <p:cNvPr id="38952" name="Rectangle 3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CAS LIMITE DE LA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MECANIQUE CLASSIQUE</a:t>
              </a:r>
            </a:p>
          </p:txBody>
        </p:sp>
        <p:sp>
          <p:nvSpPr>
            <p:cNvPr id="38953" name="Rectangle 3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4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DESCRIPTION ET RESOLUTION</a:t>
              </a:r>
            </a:p>
          </p:txBody>
        </p:sp>
        <p:sp>
          <p:nvSpPr>
            <p:cNvPr id="38954" name="Text Box 38"/>
            <p:cNvSpPr txBox="1">
              <a:spLocks noChangeArrowheads="1"/>
            </p:cNvSpPr>
            <p:nvPr/>
          </p:nvSpPr>
          <p:spPr bwMode="auto">
            <a:xfrm>
              <a:off x="0" y="1248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Équation de Schrödinger</a:t>
              </a:r>
            </a:p>
          </p:txBody>
        </p:sp>
        <p:sp>
          <p:nvSpPr>
            <p:cNvPr id="38955" name="Text Box 39"/>
            <p:cNvSpPr txBox="1">
              <a:spLocks noChangeArrowheads="1"/>
            </p:cNvSpPr>
            <p:nvPr/>
          </p:nvSpPr>
          <p:spPr bwMode="auto">
            <a:xfrm>
              <a:off x="0" y="2208"/>
              <a:ext cx="105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Particule dans un puits de potentiel</a:t>
              </a:r>
            </a:p>
          </p:txBody>
        </p:sp>
        <p:sp>
          <p:nvSpPr>
            <p:cNvPr id="38956" name="Rectangle 40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38957" name="Rectangle 41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PARTICULE DANS UNE BOÎTE</a:t>
              </a:r>
            </a:p>
          </p:txBody>
        </p:sp>
        <p:sp>
          <p:nvSpPr>
            <p:cNvPr id="38958" name="Text Box 42"/>
            <p:cNvSpPr txBox="1">
              <a:spLocks noChangeArrowheads="1"/>
            </p:cNvSpPr>
            <p:nvPr/>
          </p:nvSpPr>
          <p:spPr bwMode="auto">
            <a:xfrm>
              <a:off x="0" y="307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Oscillateur harmonique</a:t>
              </a:r>
            </a:p>
          </p:txBody>
        </p:sp>
        <p:sp>
          <p:nvSpPr>
            <p:cNvPr id="38959" name="Rectangle 43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26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DESCRIPTION ET RESOLUTION</a:t>
              </a:r>
            </a:p>
          </p:txBody>
        </p:sp>
        <p:sp>
          <p:nvSpPr>
            <p:cNvPr id="38960" name="Rectangle 44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40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</p:grpSp>
      <p:sp>
        <p:nvSpPr>
          <p:cNvPr id="38917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95800"/>
            <a:ext cx="21336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PARTICULE DANS UNE BOÎTE</a:t>
            </a:r>
          </a:p>
        </p:txBody>
      </p:sp>
      <p:grpSp>
        <p:nvGrpSpPr>
          <p:cNvPr id="38918" name="Group 45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38947" name="Oval 46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48" name="Oval 47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49" name="Oval 48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60465" name="Picture 49" descr="boite-dessi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1600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94" name="Group 78"/>
          <p:cNvGrpSpPr>
            <a:grpSpLocks/>
          </p:cNvGrpSpPr>
          <p:nvPr/>
        </p:nvGrpSpPr>
        <p:grpSpPr bwMode="auto">
          <a:xfrm>
            <a:off x="5029200" y="1676400"/>
            <a:ext cx="3198813" cy="769938"/>
            <a:chOff x="1824" y="1090"/>
            <a:chExt cx="2015" cy="485"/>
          </a:xfrm>
        </p:grpSpPr>
        <p:sp>
          <p:nvSpPr>
            <p:cNvPr id="38930" name="Rectangle 61"/>
            <p:cNvSpPr>
              <a:spLocks noChangeArrowheads="1"/>
            </p:cNvSpPr>
            <p:nvPr/>
          </p:nvSpPr>
          <p:spPr bwMode="auto">
            <a:xfrm>
              <a:off x="1824" y="1090"/>
              <a:ext cx="201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E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npq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=           </a:t>
              </a:r>
              <a:r>
                <a:rPr lang="fr-FR" sz="36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(   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+      +      </a:t>
              </a:r>
              <a:r>
                <a:rPr lang="fr-FR" sz="36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)</a:t>
              </a:r>
            </a:p>
          </p:txBody>
        </p:sp>
        <p:sp>
          <p:nvSpPr>
            <p:cNvPr id="38931" name="Rectangle 62"/>
            <p:cNvSpPr>
              <a:spLocks noChangeArrowheads="1"/>
            </p:cNvSpPr>
            <p:nvPr/>
          </p:nvSpPr>
          <p:spPr bwMode="auto">
            <a:xfrm>
              <a:off x="2211" y="1128"/>
              <a:ext cx="2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800">
                  <a:solidFill>
                    <a:srgbClr val="FFFFFF"/>
                  </a:solidFill>
                  <a:latin typeface="Symbol" pitchFamily="18" charset="2"/>
                </a:rPr>
                <a:t>p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fr-FR" sz="1800" baseline="3000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grpSp>
          <p:nvGrpSpPr>
            <p:cNvPr id="38932" name="Group 63"/>
            <p:cNvGrpSpPr>
              <a:grpSpLocks/>
            </p:cNvGrpSpPr>
            <p:nvPr/>
          </p:nvGrpSpPr>
          <p:grpSpPr bwMode="auto">
            <a:xfrm>
              <a:off x="2394" y="1137"/>
              <a:ext cx="196" cy="231"/>
              <a:chOff x="720" y="3598"/>
              <a:chExt cx="196" cy="231"/>
            </a:xfrm>
          </p:grpSpPr>
          <p:sp>
            <p:nvSpPr>
              <p:cNvPr id="38945" name="Text Box 64"/>
              <p:cNvSpPr txBox="1">
                <a:spLocks noChangeArrowheads="1"/>
              </p:cNvSpPr>
              <p:nvPr/>
            </p:nvSpPr>
            <p:spPr bwMode="auto">
              <a:xfrm>
                <a:off x="720" y="359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38946" name="Line 65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8933" name="Rectangle 66"/>
            <p:cNvSpPr>
              <a:spLocks noChangeArrowheads="1"/>
            </p:cNvSpPr>
            <p:nvPr/>
          </p:nvSpPr>
          <p:spPr bwMode="auto">
            <a:xfrm>
              <a:off x="2496" y="1104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fr-FR" sz="1800" baseline="3000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38934" name="Rectangle 67"/>
            <p:cNvSpPr>
              <a:spLocks noChangeArrowheads="1"/>
            </p:cNvSpPr>
            <p:nvPr/>
          </p:nvSpPr>
          <p:spPr bwMode="auto">
            <a:xfrm>
              <a:off x="2259" y="1320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2m</a:t>
              </a:r>
              <a:endParaRPr lang="fr-FR" sz="180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38935" name="Rectangle 68"/>
            <p:cNvSpPr>
              <a:spLocks noChangeArrowheads="1"/>
            </p:cNvSpPr>
            <p:nvPr/>
          </p:nvSpPr>
          <p:spPr bwMode="auto">
            <a:xfrm>
              <a:off x="2784" y="1152"/>
              <a:ext cx="2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n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fr-FR" sz="1800" baseline="3000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38936" name="Rectangle 69"/>
            <p:cNvSpPr>
              <a:spLocks noChangeArrowheads="1"/>
            </p:cNvSpPr>
            <p:nvPr/>
          </p:nvSpPr>
          <p:spPr bwMode="auto">
            <a:xfrm>
              <a:off x="2784" y="1344"/>
              <a:ext cx="2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a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fr-FR" sz="1800" baseline="3000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38937" name="Line 70"/>
            <p:cNvSpPr>
              <a:spLocks noChangeShapeType="1"/>
            </p:cNvSpPr>
            <p:nvPr/>
          </p:nvSpPr>
          <p:spPr bwMode="auto">
            <a:xfrm>
              <a:off x="2259" y="1320"/>
              <a:ext cx="33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8" name="Line 71"/>
            <p:cNvSpPr>
              <a:spLocks noChangeShapeType="1"/>
            </p:cNvSpPr>
            <p:nvPr/>
          </p:nvSpPr>
          <p:spPr bwMode="auto">
            <a:xfrm>
              <a:off x="2832" y="134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39" name="Rectangle 72"/>
            <p:cNvSpPr>
              <a:spLocks noChangeArrowheads="1"/>
            </p:cNvSpPr>
            <p:nvPr/>
          </p:nvSpPr>
          <p:spPr bwMode="auto">
            <a:xfrm>
              <a:off x="3120" y="1152"/>
              <a:ext cx="2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p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fr-FR" sz="1800" baseline="3000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38940" name="Rectangle 73"/>
            <p:cNvSpPr>
              <a:spLocks noChangeArrowheads="1"/>
            </p:cNvSpPr>
            <p:nvPr/>
          </p:nvSpPr>
          <p:spPr bwMode="auto">
            <a:xfrm>
              <a:off x="3120" y="1344"/>
              <a:ext cx="2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b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fr-FR" sz="1800" baseline="3000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38941" name="Line 74"/>
            <p:cNvSpPr>
              <a:spLocks noChangeShapeType="1"/>
            </p:cNvSpPr>
            <p:nvPr/>
          </p:nvSpPr>
          <p:spPr bwMode="auto">
            <a:xfrm>
              <a:off x="3168" y="134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942" name="Rectangle 75"/>
            <p:cNvSpPr>
              <a:spLocks noChangeArrowheads="1"/>
            </p:cNvSpPr>
            <p:nvPr/>
          </p:nvSpPr>
          <p:spPr bwMode="auto">
            <a:xfrm>
              <a:off x="3456" y="1152"/>
              <a:ext cx="2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q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fr-FR" sz="1800" baseline="3000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38943" name="Rectangle 76"/>
            <p:cNvSpPr>
              <a:spLocks noChangeArrowheads="1"/>
            </p:cNvSpPr>
            <p:nvPr/>
          </p:nvSpPr>
          <p:spPr bwMode="auto">
            <a:xfrm>
              <a:off x="3460" y="1344"/>
              <a:ext cx="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c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fr-FR" sz="1800" baseline="3000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38944" name="Line 77"/>
            <p:cNvSpPr>
              <a:spLocks noChangeShapeType="1"/>
            </p:cNvSpPr>
            <p:nvPr/>
          </p:nvSpPr>
          <p:spPr bwMode="auto">
            <a:xfrm>
              <a:off x="3504" y="134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0500" name="Group 84"/>
          <p:cNvGrpSpPr>
            <a:grpSpLocks/>
          </p:cNvGrpSpPr>
          <p:nvPr/>
        </p:nvGrpSpPr>
        <p:grpSpPr bwMode="auto">
          <a:xfrm>
            <a:off x="5638800" y="2590800"/>
            <a:ext cx="1758950" cy="647700"/>
            <a:chOff x="3696" y="1632"/>
            <a:chExt cx="1108" cy="408"/>
          </a:xfrm>
        </p:grpSpPr>
        <p:sp>
          <p:nvSpPr>
            <p:cNvPr id="38928" name="Rectangle 80"/>
            <p:cNvSpPr>
              <a:spLocks noChangeArrowheads="1"/>
            </p:cNvSpPr>
            <p:nvPr/>
          </p:nvSpPr>
          <p:spPr bwMode="auto">
            <a:xfrm>
              <a:off x="3984" y="1632"/>
              <a:ext cx="8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électron</a:t>
              </a:r>
            </a:p>
            <a:p>
              <a:pPr algn="ctr"/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a = b = 1 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Å</a:t>
              </a:r>
              <a:endParaRPr lang="fr-FR" sz="180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38929" name="AutoShape 81"/>
            <p:cNvSpPr>
              <a:spLocks noChangeArrowheads="1"/>
            </p:cNvSpPr>
            <p:nvPr/>
          </p:nvSpPr>
          <p:spPr bwMode="auto">
            <a:xfrm>
              <a:off x="3696" y="1632"/>
              <a:ext cx="288" cy="408"/>
            </a:xfrm>
            <a:prstGeom prst="downArrow">
              <a:avLst>
                <a:gd name="adj1" fmla="val 50000"/>
                <a:gd name="adj2" fmla="val 3541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0501" name="Group 85"/>
          <p:cNvGrpSpPr>
            <a:grpSpLocks/>
          </p:cNvGrpSpPr>
          <p:nvPr/>
        </p:nvGrpSpPr>
        <p:grpSpPr bwMode="auto">
          <a:xfrm>
            <a:off x="2971800" y="3505200"/>
            <a:ext cx="2747963" cy="2424113"/>
            <a:chOff x="1872" y="2208"/>
            <a:chExt cx="1731" cy="1527"/>
          </a:xfrm>
        </p:grpSpPr>
        <p:pic>
          <p:nvPicPr>
            <p:cNvPr id="38926" name="Picture 52" descr="boite-proba2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08"/>
              <a:ext cx="1731" cy="1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7" name="Rectangle 82"/>
            <p:cNvSpPr>
              <a:spLocks noChangeArrowheads="1"/>
            </p:cNvSpPr>
            <p:nvPr/>
          </p:nvSpPr>
          <p:spPr bwMode="auto">
            <a:xfrm>
              <a:off x="2352" y="3504"/>
              <a:ext cx="8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n = 2, p = 1</a:t>
              </a:r>
            </a:p>
          </p:txBody>
        </p:sp>
      </p:grpSp>
      <p:grpSp>
        <p:nvGrpSpPr>
          <p:cNvPr id="60502" name="Group 86"/>
          <p:cNvGrpSpPr>
            <a:grpSpLocks/>
          </p:cNvGrpSpPr>
          <p:nvPr/>
        </p:nvGrpSpPr>
        <p:grpSpPr bwMode="auto">
          <a:xfrm>
            <a:off x="6019800" y="3505200"/>
            <a:ext cx="2743200" cy="2424113"/>
            <a:chOff x="3792" y="2208"/>
            <a:chExt cx="1728" cy="1527"/>
          </a:xfrm>
        </p:grpSpPr>
        <p:pic>
          <p:nvPicPr>
            <p:cNvPr id="38924" name="Picture 53" descr="boite-proba2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208"/>
              <a:ext cx="1728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5" name="Rectangle 83"/>
            <p:cNvSpPr>
              <a:spLocks noChangeArrowheads="1"/>
            </p:cNvSpPr>
            <p:nvPr/>
          </p:nvSpPr>
          <p:spPr bwMode="auto">
            <a:xfrm>
              <a:off x="4224" y="3504"/>
              <a:ext cx="8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n = 2, p = 2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362200" y="457200"/>
            <a:ext cx="6169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EQUATIONS DE MOUVEMENT</a:t>
            </a:r>
          </a:p>
        </p:txBody>
      </p:sp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9940" name="Group 33"/>
          <p:cNvGrpSpPr>
            <a:grpSpLocks/>
          </p:cNvGrpSpPr>
          <p:nvPr/>
        </p:nvGrpSpPr>
        <p:grpSpPr bwMode="auto">
          <a:xfrm>
            <a:off x="0" y="1981200"/>
            <a:ext cx="2438400" cy="3657600"/>
            <a:chOff x="0" y="1248"/>
            <a:chExt cx="1536" cy="2304"/>
          </a:xfrm>
        </p:grpSpPr>
        <p:sp>
          <p:nvSpPr>
            <p:cNvPr id="40010" name="Rectangle 3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CAS GENERAL</a:t>
              </a:r>
            </a:p>
          </p:txBody>
        </p:sp>
        <p:sp>
          <p:nvSpPr>
            <p:cNvPr id="40011" name="Rectangle 3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ETATS STATIONNAIRES</a:t>
              </a:r>
            </a:p>
          </p:txBody>
        </p:sp>
        <p:sp>
          <p:nvSpPr>
            <p:cNvPr id="40012" name="Rectangle 3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CAS LIMITE DE LA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MECANIQUE CLASSIQUE</a:t>
              </a:r>
            </a:p>
          </p:txBody>
        </p:sp>
        <p:sp>
          <p:nvSpPr>
            <p:cNvPr id="40013" name="Rectangle 3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4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DESCRIPTION ET RESOLUTION</a:t>
              </a:r>
            </a:p>
          </p:txBody>
        </p:sp>
        <p:sp>
          <p:nvSpPr>
            <p:cNvPr id="40014" name="Text Box 38"/>
            <p:cNvSpPr txBox="1">
              <a:spLocks noChangeArrowheads="1"/>
            </p:cNvSpPr>
            <p:nvPr/>
          </p:nvSpPr>
          <p:spPr bwMode="auto">
            <a:xfrm>
              <a:off x="0" y="1248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Équation de Schrödinger</a:t>
              </a:r>
            </a:p>
          </p:txBody>
        </p:sp>
        <p:sp>
          <p:nvSpPr>
            <p:cNvPr id="40015" name="Text Box 39"/>
            <p:cNvSpPr txBox="1">
              <a:spLocks noChangeArrowheads="1"/>
            </p:cNvSpPr>
            <p:nvPr/>
          </p:nvSpPr>
          <p:spPr bwMode="auto">
            <a:xfrm>
              <a:off x="0" y="2208"/>
              <a:ext cx="105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Particule dans un puits de potentiel</a:t>
              </a:r>
            </a:p>
          </p:txBody>
        </p:sp>
        <p:sp>
          <p:nvSpPr>
            <p:cNvPr id="40016" name="Rectangle 40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40017" name="Rectangle 41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PARTICULE DANS UNE BOÎTE</a:t>
              </a:r>
            </a:p>
          </p:txBody>
        </p:sp>
        <p:sp>
          <p:nvSpPr>
            <p:cNvPr id="40018" name="Text Box 42"/>
            <p:cNvSpPr txBox="1">
              <a:spLocks noChangeArrowheads="1"/>
            </p:cNvSpPr>
            <p:nvPr/>
          </p:nvSpPr>
          <p:spPr bwMode="auto">
            <a:xfrm>
              <a:off x="0" y="307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Oscillateur harmonique</a:t>
              </a:r>
            </a:p>
          </p:txBody>
        </p:sp>
        <p:sp>
          <p:nvSpPr>
            <p:cNvPr id="40019" name="Rectangle 43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26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DESCRIPTION ET RESOLUTION</a:t>
              </a:r>
            </a:p>
          </p:txBody>
        </p:sp>
        <p:sp>
          <p:nvSpPr>
            <p:cNvPr id="40020" name="Rectangle 44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40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</p:grpSp>
      <p:sp>
        <p:nvSpPr>
          <p:cNvPr id="39941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165725"/>
            <a:ext cx="21336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DESCRIPTION ET RESOLUTION</a:t>
            </a:r>
          </a:p>
        </p:txBody>
      </p:sp>
      <p:grpSp>
        <p:nvGrpSpPr>
          <p:cNvPr id="39942" name="Group 45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40007" name="Oval 46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008" name="Oval 47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009" name="Oval 48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61489" name="Picture 49" descr="harm-proba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3633788"/>
            <a:ext cx="2514600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0" name="Group 60"/>
          <p:cNvGrpSpPr>
            <a:grpSpLocks/>
          </p:cNvGrpSpPr>
          <p:nvPr/>
        </p:nvGrpSpPr>
        <p:grpSpPr bwMode="auto">
          <a:xfrm>
            <a:off x="3200400" y="1676400"/>
            <a:ext cx="2317750" cy="4176713"/>
            <a:chOff x="2016" y="1056"/>
            <a:chExt cx="1460" cy="2631"/>
          </a:xfrm>
        </p:grpSpPr>
        <p:sp>
          <p:nvSpPr>
            <p:cNvPr id="40001" name="Oval 53"/>
            <p:cNvSpPr>
              <a:spLocks noChangeArrowheads="1"/>
            </p:cNvSpPr>
            <p:nvPr/>
          </p:nvSpPr>
          <p:spPr bwMode="auto">
            <a:xfrm>
              <a:off x="2880" y="1872"/>
              <a:ext cx="144" cy="14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002" name="Line 54"/>
            <p:cNvSpPr>
              <a:spLocks noChangeShapeType="1"/>
            </p:cNvSpPr>
            <p:nvPr/>
          </p:nvSpPr>
          <p:spPr bwMode="auto">
            <a:xfrm flipH="1" flipV="1">
              <a:off x="2736" y="1200"/>
              <a:ext cx="192" cy="67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003" name="Rectangle 56" descr="noir)"/>
            <p:cNvSpPr>
              <a:spLocks noChangeArrowheads="1"/>
            </p:cNvSpPr>
            <p:nvPr/>
          </p:nvSpPr>
          <p:spPr bwMode="auto">
            <a:xfrm>
              <a:off x="2064" y="1056"/>
              <a:ext cx="1296" cy="144"/>
            </a:xfrm>
            <a:prstGeom prst="rect">
              <a:avLst/>
            </a:prstGeom>
            <a:pattFill prst="ltUpDiag">
              <a:fgClr>
                <a:srgbClr val="FFFFFF"/>
              </a:fgClr>
              <a:bgClr>
                <a:schemeClr val="accent2"/>
              </a:bgClr>
            </a:patt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004" name="Line 57"/>
            <p:cNvSpPr>
              <a:spLocks noChangeShapeType="1"/>
            </p:cNvSpPr>
            <p:nvPr/>
          </p:nvSpPr>
          <p:spPr bwMode="auto">
            <a:xfrm flipV="1">
              <a:off x="3168" y="1200"/>
              <a:ext cx="0" cy="105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005" name="Line 58"/>
            <p:cNvSpPr>
              <a:spLocks noChangeShapeType="1"/>
            </p:cNvSpPr>
            <p:nvPr/>
          </p:nvSpPr>
          <p:spPr bwMode="auto">
            <a:xfrm flipV="1">
              <a:off x="2352" y="1200"/>
              <a:ext cx="0" cy="105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006" name="Rectangle 59"/>
            <p:cNvSpPr>
              <a:spLocks noChangeArrowheads="1"/>
            </p:cNvSpPr>
            <p:nvPr/>
          </p:nvSpPr>
          <p:spPr bwMode="auto">
            <a:xfrm>
              <a:off x="2016" y="3456"/>
              <a:ext cx="14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mécanique classique</a:t>
              </a:r>
            </a:p>
          </p:txBody>
        </p:sp>
      </p:grpSp>
      <p:grpSp>
        <p:nvGrpSpPr>
          <p:cNvPr id="61577" name="Group 137"/>
          <p:cNvGrpSpPr>
            <a:grpSpLocks/>
          </p:cNvGrpSpPr>
          <p:nvPr/>
        </p:nvGrpSpPr>
        <p:grpSpPr bwMode="auto">
          <a:xfrm>
            <a:off x="5791200" y="1828800"/>
            <a:ext cx="2813050" cy="4024313"/>
            <a:chOff x="3648" y="1152"/>
            <a:chExt cx="1772" cy="2535"/>
          </a:xfrm>
        </p:grpSpPr>
        <p:grpSp>
          <p:nvGrpSpPr>
            <p:cNvPr id="39956" name="Group 75"/>
            <p:cNvGrpSpPr>
              <a:grpSpLocks/>
            </p:cNvGrpSpPr>
            <p:nvPr/>
          </p:nvGrpSpPr>
          <p:grpSpPr bwMode="auto">
            <a:xfrm>
              <a:off x="3648" y="1536"/>
              <a:ext cx="1152" cy="288"/>
              <a:chOff x="4080" y="1488"/>
              <a:chExt cx="1104" cy="288"/>
            </a:xfrm>
          </p:grpSpPr>
          <p:sp>
            <p:nvSpPr>
              <p:cNvPr id="39989" name="Oval 61"/>
              <p:cNvSpPr>
                <a:spLocks noChangeArrowheads="1"/>
              </p:cNvSpPr>
              <p:nvPr/>
            </p:nvSpPr>
            <p:spPr bwMode="auto">
              <a:xfrm>
                <a:off x="4080" y="1536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990" name="Oval 62"/>
              <p:cNvSpPr>
                <a:spLocks noChangeArrowheads="1"/>
              </p:cNvSpPr>
              <p:nvPr/>
            </p:nvSpPr>
            <p:spPr bwMode="auto">
              <a:xfrm>
                <a:off x="4992" y="1536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991" name="Line 65"/>
              <p:cNvSpPr>
                <a:spLocks noChangeShapeType="1"/>
              </p:cNvSpPr>
              <p:nvPr/>
            </p:nvSpPr>
            <p:spPr bwMode="auto">
              <a:xfrm flipV="1">
                <a:off x="4512" y="1488"/>
                <a:ext cx="48" cy="28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92" name="Line 66"/>
              <p:cNvSpPr>
                <a:spLocks noChangeShapeType="1"/>
              </p:cNvSpPr>
              <p:nvPr/>
            </p:nvSpPr>
            <p:spPr bwMode="auto">
              <a:xfrm>
                <a:off x="4560" y="1488"/>
                <a:ext cx="96" cy="28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93" name="Line 67"/>
              <p:cNvSpPr>
                <a:spLocks noChangeShapeType="1"/>
              </p:cNvSpPr>
              <p:nvPr/>
            </p:nvSpPr>
            <p:spPr bwMode="auto">
              <a:xfrm>
                <a:off x="4416" y="1488"/>
                <a:ext cx="96" cy="28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94" name="Line 68"/>
              <p:cNvSpPr>
                <a:spLocks noChangeShapeType="1"/>
              </p:cNvSpPr>
              <p:nvPr/>
            </p:nvSpPr>
            <p:spPr bwMode="auto">
              <a:xfrm>
                <a:off x="4704" y="1488"/>
                <a:ext cx="96" cy="28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95" name="Line 69"/>
              <p:cNvSpPr>
                <a:spLocks noChangeShapeType="1"/>
              </p:cNvSpPr>
              <p:nvPr/>
            </p:nvSpPr>
            <p:spPr bwMode="auto">
              <a:xfrm flipH="1">
                <a:off x="4374" y="1488"/>
                <a:ext cx="42" cy="15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96" name="Line 70"/>
              <p:cNvSpPr>
                <a:spLocks noChangeShapeType="1"/>
              </p:cNvSpPr>
              <p:nvPr/>
            </p:nvSpPr>
            <p:spPr bwMode="auto">
              <a:xfrm>
                <a:off x="4272" y="163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97" name="Line 71"/>
              <p:cNvSpPr>
                <a:spLocks noChangeShapeType="1"/>
              </p:cNvSpPr>
              <p:nvPr/>
            </p:nvSpPr>
            <p:spPr bwMode="auto">
              <a:xfrm flipV="1">
                <a:off x="4656" y="1488"/>
                <a:ext cx="48" cy="28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98" name="Line 72"/>
              <p:cNvSpPr>
                <a:spLocks noChangeShapeType="1"/>
              </p:cNvSpPr>
              <p:nvPr/>
            </p:nvSpPr>
            <p:spPr bwMode="auto">
              <a:xfrm flipV="1">
                <a:off x="4800" y="1488"/>
                <a:ext cx="48" cy="28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99" name="Line 73"/>
              <p:cNvSpPr>
                <a:spLocks noChangeShapeType="1"/>
              </p:cNvSpPr>
              <p:nvPr/>
            </p:nvSpPr>
            <p:spPr bwMode="auto">
              <a:xfrm>
                <a:off x="4848" y="1488"/>
                <a:ext cx="66" cy="17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000" name="Line 74"/>
              <p:cNvSpPr>
                <a:spLocks noChangeShapeType="1"/>
              </p:cNvSpPr>
              <p:nvPr/>
            </p:nvSpPr>
            <p:spPr bwMode="auto">
              <a:xfrm>
                <a:off x="4905" y="1635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9957" name="Oval 91"/>
            <p:cNvSpPr>
              <a:spLocks noChangeArrowheads="1"/>
            </p:cNvSpPr>
            <p:nvPr/>
          </p:nvSpPr>
          <p:spPr bwMode="auto">
            <a:xfrm>
              <a:off x="3648" y="1968"/>
              <a:ext cx="192" cy="19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958" name="Oval 92"/>
            <p:cNvSpPr>
              <a:spLocks noChangeArrowheads="1"/>
            </p:cNvSpPr>
            <p:nvPr/>
          </p:nvSpPr>
          <p:spPr bwMode="auto">
            <a:xfrm>
              <a:off x="4368" y="1968"/>
              <a:ext cx="192" cy="19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9959" name="Group 93"/>
            <p:cNvGrpSpPr>
              <a:grpSpLocks/>
            </p:cNvGrpSpPr>
            <p:nvPr/>
          </p:nvGrpSpPr>
          <p:grpSpPr bwMode="auto">
            <a:xfrm>
              <a:off x="3840" y="1920"/>
              <a:ext cx="528" cy="288"/>
              <a:chOff x="3984" y="1632"/>
              <a:chExt cx="729" cy="288"/>
            </a:xfrm>
          </p:grpSpPr>
          <p:sp>
            <p:nvSpPr>
              <p:cNvPr id="39979" name="Line 94"/>
              <p:cNvSpPr>
                <a:spLocks noChangeShapeType="1"/>
              </p:cNvSpPr>
              <p:nvPr/>
            </p:nvSpPr>
            <p:spPr bwMode="auto">
              <a:xfrm flipV="1">
                <a:off x="4224" y="1632"/>
                <a:ext cx="48" cy="28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80" name="Line 95"/>
              <p:cNvSpPr>
                <a:spLocks noChangeShapeType="1"/>
              </p:cNvSpPr>
              <p:nvPr/>
            </p:nvSpPr>
            <p:spPr bwMode="auto">
              <a:xfrm>
                <a:off x="4272" y="1632"/>
                <a:ext cx="96" cy="28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81" name="Line 96"/>
              <p:cNvSpPr>
                <a:spLocks noChangeShapeType="1"/>
              </p:cNvSpPr>
              <p:nvPr/>
            </p:nvSpPr>
            <p:spPr bwMode="auto">
              <a:xfrm>
                <a:off x="4128" y="1632"/>
                <a:ext cx="96" cy="28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82" name="Line 97"/>
              <p:cNvSpPr>
                <a:spLocks noChangeShapeType="1"/>
              </p:cNvSpPr>
              <p:nvPr/>
            </p:nvSpPr>
            <p:spPr bwMode="auto">
              <a:xfrm>
                <a:off x="4416" y="1632"/>
                <a:ext cx="96" cy="28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83" name="Line 98"/>
              <p:cNvSpPr>
                <a:spLocks noChangeShapeType="1"/>
              </p:cNvSpPr>
              <p:nvPr/>
            </p:nvSpPr>
            <p:spPr bwMode="auto">
              <a:xfrm flipH="1">
                <a:off x="4086" y="1632"/>
                <a:ext cx="42" cy="15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84" name="Line 99"/>
              <p:cNvSpPr>
                <a:spLocks noChangeShapeType="1"/>
              </p:cNvSpPr>
              <p:nvPr/>
            </p:nvSpPr>
            <p:spPr bwMode="auto">
              <a:xfrm>
                <a:off x="3984" y="177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85" name="Line 100"/>
              <p:cNvSpPr>
                <a:spLocks noChangeShapeType="1"/>
              </p:cNvSpPr>
              <p:nvPr/>
            </p:nvSpPr>
            <p:spPr bwMode="auto">
              <a:xfrm flipV="1">
                <a:off x="4368" y="1632"/>
                <a:ext cx="48" cy="28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86" name="Line 101"/>
              <p:cNvSpPr>
                <a:spLocks noChangeShapeType="1"/>
              </p:cNvSpPr>
              <p:nvPr/>
            </p:nvSpPr>
            <p:spPr bwMode="auto">
              <a:xfrm flipV="1">
                <a:off x="4512" y="1632"/>
                <a:ext cx="48" cy="28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87" name="Line 102"/>
              <p:cNvSpPr>
                <a:spLocks noChangeShapeType="1"/>
              </p:cNvSpPr>
              <p:nvPr/>
            </p:nvSpPr>
            <p:spPr bwMode="auto">
              <a:xfrm>
                <a:off x="4560" y="1632"/>
                <a:ext cx="66" cy="17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88" name="Line 103"/>
              <p:cNvSpPr>
                <a:spLocks noChangeShapeType="1"/>
              </p:cNvSpPr>
              <p:nvPr/>
            </p:nvSpPr>
            <p:spPr bwMode="auto">
              <a:xfrm>
                <a:off x="4617" y="177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9960" name="Oval 104"/>
            <p:cNvSpPr>
              <a:spLocks noChangeArrowheads="1"/>
            </p:cNvSpPr>
            <p:nvPr/>
          </p:nvSpPr>
          <p:spPr bwMode="auto">
            <a:xfrm>
              <a:off x="3648" y="1200"/>
              <a:ext cx="192" cy="19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961" name="Oval 105"/>
            <p:cNvSpPr>
              <a:spLocks noChangeArrowheads="1"/>
            </p:cNvSpPr>
            <p:nvPr/>
          </p:nvSpPr>
          <p:spPr bwMode="auto">
            <a:xfrm>
              <a:off x="4896" y="1200"/>
              <a:ext cx="192" cy="19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9962" name="Group 106"/>
            <p:cNvGrpSpPr>
              <a:grpSpLocks/>
            </p:cNvGrpSpPr>
            <p:nvPr/>
          </p:nvGrpSpPr>
          <p:grpSpPr bwMode="auto">
            <a:xfrm>
              <a:off x="3840" y="1152"/>
              <a:ext cx="1056" cy="288"/>
              <a:chOff x="3984" y="1632"/>
              <a:chExt cx="729" cy="288"/>
            </a:xfrm>
          </p:grpSpPr>
          <p:sp>
            <p:nvSpPr>
              <p:cNvPr id="39969" name="Line 107"/>
              <p:cNvSpPr>
                <a:spLocks noChangeShapeType="1"/>
              </p:cNvSpPr>
              <p:nvPr/>
            </p:nvSpPr>
            <p:spPr bwMode="auto">
              <a:xfrm flipV="1">
                <a:off x="4224" y="1632"/>
                <a:ext cx="48" cy="28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70" name="Line 108"/>
              <p:cNvSpPr>
                <a:spLocks noChangeShapeType="1"/>
              </p:cNvSpPr>
              <p:nvPr/>
            </p:nvSpPr>
            <p:spPr bwMode="auto">
              <a:xfrm>
                <a:off x="4272" y="1632"/>
                <a:ext cx="96" cy="28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71" name="Line 109"/>
              <p:cNvSpPr>
                <a:spLocks noChangeShapeType="1"/>
              </p:cNvSpPr>
              <p:nvPr/>
            </p:nvSpPr>
            <p:spPr bwMode="auto">
              <a:xfrm>
                <a:off x="4128" y="1632"/>
                <a:ext cx="96" cy="28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72" name="Line 110"/>
              <p:cNvSpPr>
                <a:spLocks noChangeShapeType="1"/>
              </p:cNvSpPr>
              <p:nvPr/>
            </p:nvSpPr>
            <p:spPr bwMode="auto">
              <a:xfrm>
                <a:off x="4416" y="1632"/>
                <a:ext cx="96" cy="28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73" name="Line 111"/>
              <p:cNvSpPr>
                <a:spLocks noChangeShapeType="1"/>
              </p:cNvSpPr>
              <p:nvPr/>
            </p:nvSpPr>
            <p:spPr bwMode="auto">
              <a:xfrm flipH="1">
                <a:off x="4086" y="1632"/>
                <a:ext cx="42" cy="15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74" name="Line 112"/>
              <p:cNvSpPr>
                <a:spLocks noChangeShapeType="1"/>
              </p:cNvSpPr>
              <p:nvPr/>
            </p:nvSpPr>
            <p:spPr bwMode="auto">
              <a:xfrm>
                <a:off x="3984" y="177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75" name="Line 113"/>
              <p:cNvSpPr>
                <a:spLocks noChangeShapeType="1"/>
              </p:cNvSpPr>
              <p:nvPr/>
            </p:nvSpPr>
            <p:spPr bwMode="auto">
              <a:xfrm flipV="1">
                <a:off x="4368" y="1632"/>
                <a:ext cx="48" cy="28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76" name="Line 114"/>
              <p:cNvSpPr>
                <a:spLocks noChangeShapeType="1"/>
              </p:cNvSpPr>
              <p:nvPr/>
            </p:nvSpPr>
            <p:spPr bwMode="auto">
              <a:xfrm flipV="1">
                <a:off x="4512" y="1632"/>
                <a:ext cx="48" cy="28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77" name="Line 115"/>
              <p:cNvSpPr>
                <a:spLocks noChangeShapeType="1"/>
              </p:cNvSpPr>
              <p:nvPr/>
            </p:nvSpPr>
            <p:spPr bwMode="auto">
              <a:xfrm>
                <a:off x="4560" y="1632"/>
                <a:ext cx="66" cy="17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78" name="Line 116"/>
              <p:cNvSpPr>
                <a:spLocks noChangeShapeType="1"/>
              </p:cNvSpPr>
              <p:nvPr/>
            </p:nvSpPr>
            <p:spPr bwMode="auto">
              <a:xfrm>
                <a:off x="4617" y="177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9963" name="Line 118"/>
            <p:cNvSpPr>
              <a:spLocks noChangeShapeType="1"/>
            </p:cNvSpPr>
            <p:nvPr/>
          </p:nvSpPr>
          <p:spPr bwMode="auto">
            <a:xfrm>
              <a:off x="4464" y="2160"/>
              <a:ext cx="0" cy="43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964" name="Line 119"/>
            <p:cNvSpPr>
              <a:spLocks noChangeShapeType="1"/>
            </p:cNvSpPr>
            <p:nvPr/>
          </p:nvSpPr>
          <p:spPr bwMode="auto">
            <a:xfrm>
              <a:off x="4992" y="1392"/>
              <a:ext cx="0" cy="12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965" name="Line 120"/>
            <p:cNvSpPr>
              <a:spLocks noChangeShapeType="1"/>
            </p:cNvSpPr>
            <p:nvPr/>
          </p:nvSpPr>
          <p:spPr bwMode="auto">
            <a:xfrm>
              <a:off x="4272" y="2496"/>
              <a:ext cx="110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966" name="Line 122"/>
            <p:cNvSpPr>
              <a:spLocks noChangeShapeType="1"/>
            </p:cNvSpPr>
            <p:nvPr/>
          </p:nvSpPr>
          <p:spPr bwMode="auto">
            <a:xfrm>
              <a:off x="4704" y="1776"/>
              <a:ext cx="0" cy="81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967" name="Rectangle 123"/>
            <p:cNvSpPr>
              <a:spLocks noChangeArrowheads="1"/>
            </p:cNvSpPr>
            <p:nvPr/>
          </p:nvSpPr>
          <p:spPr bwMode="auto">
            <a:xfrm>
              <a:off x="5232" y="230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x</a:t>
              </a:r>
            </a:p>
          </p:txBody>
        </p:sp>
        <p:sp>
          <p:nvSpPr>
            <p:cNvPr id="39968" name="Rectangle 124"/>
            <p:cNvSpPr>
              <a:spLocks noChangeArrowheads="1"/>
            </p:cNvSpPr>
            <p:nvPr/>
          </p:nvSpPr>
          <p:spPr bwMode="auto">
            <a:xfrm>
              <a:off x="3840" y="3456"/>
              <a:ext cx="14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mécanique quantique</a:t>
              </a:r>
            </a:p>
          </p:txBody>
        </p:sp>
      </p:grpSp>
      <p:grpSp>
        <p:nvGrpSpPr>
          <p:cNvPr id="61578" name="Group 138"/>
          <p:cNvGrpSpPr>
            <a:grpSpLocks/>
          </p:cNvGrpSpPr>
          <p:nvPr/>
        </p:nvGrpSpPr>
        <p:grpSpPr bwMode="auto">
          <a:xfrm>
            <a:off x="6096000" y="4267200"/>
            <a:ext cx="2743200" cy="1062038"/>
            <a:chOff x="3840" y="2688"/>
            <a:chExt cx="1728" cy="669"/>
          </a:xfrm>
        </p:grpSpPr>
        <p:grpSp>
          <p:nvGrpSpPr>
            <p:cNvPr id="39947" name="Group 126"/>
            <p:cNvGrpSpPr>
              <a:grpSpLocks/>
            </p:cNvGrpSpPr>
            <p:nvPr/>
          </p:nvGrpSpPr>
          <p:grpSpPr bwMode="auto">
            <a:xfrm>
              <a:off x="3840" y="2688"/>
              <a:ext cx="1728" cy="442"/>
              <a:chOff x="1872" y="1008"/>
              <a:chExt cx="1728" cy="442"/>
            </a:xfrm>
          </p:grpSpPr>
          <p:sp>
            <p:nvSpPr>
              <p:cNvPr id="39949" name="Text Box 127"/>
              <p:cNvSpPr txBox="1">
                <a:spLocks noChangeArrowheads="1"/>
              </p:cNvSpPr>
              <p:nvPr/>
            </p:nvSpPr>
            <p:spPr bwMode="auto">
              <a:xfrm>
                <a:off x="1872" y="1056"/>
                <a:ext cx="17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i="1">
                    <a:solidFill>
                      <a:srgbClr val="FFFFFF"/>
                    </a:solidFill>
                    <a:latin typeface="Symbol" pitchFamily="18" charset="2"/>
                  </a:rPr>
                  <a:t>y</a:t>
                </a:r>
                <a:r>
                  <a:rPr lang="fr-FR" i="1">
                    <a:solidFill>
                      <a:srgbClr val="FFFFFF"/>
                    </a:solidFill>
                    <a:latin typeface="Arial" charset="0"/>
                  </a:rPr>
                  <a:t>’’+     (E-V)</a:t>
                </a:r>
                <a:r>
                  <a:rPr lang="fr-FR" i="1">
                    <a:solidFill>
                      <a:srgbClr val="FFFFFF"/>
                    </a:solidFill>
                    <a:latin typeface="Symbol" pitchFamily="18" charset="2"/>
                  </a:rPr>
                  <a:t>y</a:t>
                </a:r>
                <a:r>
                  <a:rPr lang="fr-FR" i="1">
                    <a:solidFill>
                      <a:srgbClr val="FFFFFF"/>
                    </a:solidFill>
                    <a:latin typeface="Arial" charset="0"/>
                  </a:rPr>
                  <a:t> = 0</a:t>
                </a:r>
                <a:endParaRPr lang="fr-FR" i="1" baseline="30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39950" name="Group 128"/>
              <p:cNvGrpSpPr>
                <a:grpSpLocks/>
              </p:cNvGrpSpPr>
              <p:nvPr/>
            </p:nvGrpSpPr>
            <p:grpSpPr bwMode="auto">
              <a:xfrm>
                <a:off x="2304" y="1200"/>
                <a:ext cx="205" cy="250"/>
                <a:chOff x="720" y="3582"/>
                <a:chExt cx="205" cy="250"/>
              </a:xfrm>
            </p:grpSpPr>
            <p:sp>
              <p:nvSpPr>
                <p:cNvPr id="39954" name="Text Box 129"/>
                <p:cNvSpPr txBox="1">
                  <a:spLocks noChangeArrowheads="1"/>
                </p:cNvSpPr>
                <p:nvPr/>
              </p:nvSpPr>
              <p:spPr bwMode="auto">
                <a:xfrm>
                  <a:off x="720" y="3582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/>
                  <a:r>
                    <a:rPr lang="fr-FR" sz="2000">
                      <a:solidFill>
                        <a:srgbClr val="FFFFFF"/>
                      </a:solidFill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39955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730" y="3623"/>
                  <a:ext cx="144" cy="48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9951" name="Text Box 131"/>
              <p:cNvSpPr txBox="1">
                <a:spLocks noChangeArrowheads="1"/>
              </p:cNvSpPr>
              <p:nvPr/>
            </p:nvSpPr>
            <p:spPr bwMode="auto">
              <a:xfrm>
                <a:off x="2256" y="1008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800" i="1">
                    <a:solidFill>
                      <a:srgbClr val="FFFFFF"/>
                    </a:solidFill>
                    <a:latin typeface="Arial" charset="0"/>
                  </a:rPr>
                  <a:t>2m</a:t>
                </a:r>
              </a:p>
            </p:txBody>
          </p:sp>
          <p:sp>
            <p:nvSpPr>
              <p:cNvPr id="39952" name="Text Box 132"/>
              <p:cNvSpPr txBox="1">
                <a:spLocks noChangeArrowheads="1"/>
              </p:cNvSpPr>
              <p:nvPr/>
            </p:nvSpPr>
            <p:spPr bwMode="auto">
              <a:xfrm>
                <a:off x="2400" y="1152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400" i="1">
                    <a:solidFill>
                      <a:srgbClr val="FFFFFF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39953" name="Line 133"/>
              <p:cNvSpPr>
                <a:spLocks noChangeShapeType="1"/>
              </p:cNvSpPr>
              <p:nvPr/>
            </p:nvSpPr>
            <p:spPr bwMode="auto">
              <a:xfrm>
                <a:off x="2304" y="1200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9948" name="Rectangle 136"/>
            <p:cNvSpPr>
              <a:spLocks noChangeArrowheads="1"/>
            </p:cNvSpPr>
            <p:nvPr/>
          </p:nvSpPr>
          <p:spPr bwMode="auto">
            <a:xfrm>
              <a:off x="3840" y="3069"/>
              <a:ext cx="12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i="1">
                  <a:solidFill>
                    <a:srgbClr val="FFFFFF"/>
                  </a:solidFill>
                  <a:latin typeface="Arial" charset="0"/>
                </a:rPr>
                <a:t>V = ½ m</a:t>
              </a:r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w</a:t>
              </a:r>
              <a:r>
                <a:rPr lang="fr-FR" i="1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i="1">
                  <a:solidFill>
                    <a:srgbClr val="FFFFFF"/>
                  </a:solidFill>
                  <a:latin typeface="Arial" charset="0"/>
                </a:rPr>
                <a:t>x</a:t>
              </a:r>
              <a:r>
                <a:rPr lang="fr-FR" i="1" baseline="30000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362200" y="457200"/>
            <a:ext cx="6169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EQUATIONS DE MOUVEMENT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0" y="1981200"/>
            <a:ext cx="2438400" cy="3657600"/>
            <a:chOff x="0" y="1248"/>
            <a:chExt cx="1536" cy="2304"/>
          </a:xfrm>
        </p:grpSpPr>
        <p:sp>
          <p:nvSpPr>
            <p:cNvPr id="41014" name="Rectangle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CAS GENERAL</a:t>
              </a:r>
            </a:p>
          </p:txBody>
        </p:sp>
        <p:sp>
          <p:nvSpPr>
            <p:cNvPr id="41015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ETATS STATIONNAIRES</a:t>
              </a:r>
            </a:p>
          </p:txBody>
        </p:sp>
        <p:sp>
          <p:nvSpPr>
            <p:cNvPr id="41016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CAS LIMITE DE LA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MECANIQUE CLASSIQUE</a:t>
              </a:r>
            </a:p>
          </p:txBody>
        </p:sp>
        <p:sp>
          <p:nvSpPr>
            <p:cNvPr id="41017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4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DESCRIPTION ET RESOLUTION</a:t>
              </a:r>
            </a:p>
          </p:txBody>
        </p:sp>
        <p:sp>
          <p:nvSpPr>
            <p:cNvPr id="41018" name="Text Box 9"/>
            <p:cNvSpPr txBox="1">
              <a:spLocks noChangeArrowheads="1"/>
            </p:cNvSpPr>
            <p:nvPr/>
          </p:nvSpPr>
          <p:spPr bwMode="auto">
            <a:xfrm>
              <a:off x="0" y="1248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Équation de Schrödinger</a:t>
              </a:r>
            </a:p>
          </p:txBody>
        </p:sp>
        <p:sp>
          <p:nvSpPr>
            <p:cNvPr id="41019" name="Text Box 10"/>
            <p:cNvSpPr txBox="1">
              <a:spLocks noChangeArrowheads="1"/>
            </p:cNvSpPr>
            <p:nvPr/>
          </p:nvSpPr>
          <p:spPr bwMode="auto">
            <a:xfrm>
              <a:off x="0" y="2208"/>
              <a:ext cx="105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Particule dans un puits de potentiel</a:t>
              </a:r>
            </a:p>
          </p:txBody>
        </p:sp>
        <p:sp>
          <p:nvSpPr>
            <p:cNvPr id="41020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41021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PARTICULE DANS UNE BOÎTE</a:t>
              </a:r>
            </a:p>
          </p:txBody>
        </p:sp>
        <p:sp>
          <p:nvSpPr>
            <p:cNvPr id="41022" name="Text Box 13"/>
            <p:cNvSpPr txBox="1">
              <a:spLocks noChangeArrowheads="1"/>
            </p:cNvSpPr>
            <p:nvPr/>
          </p:nvSpPr>
          <p:spPr bwMode="auto">
            <a:xfrm>
              <a:off x="0" y="307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Oscillateur harmonique</a:t>
              </a:r>
            </a:p>
          </p:txBody>
        </p:sp>
        <p:sp>
          <p:nvSpPr>
            <p:cNvPr id="41023" name="Rectangle 14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26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DESCRIPTION ET RESOLUTION</a:t>
              </a:r>
            </a:p>
          </p:txBody>
        </p:sp>
        <p:sp>
          <p:nvSpPr>
            <p:cNvPr id="41024" name="Rectangle 15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40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</p:grpSp>
      <p:sp>
        <p:nvSpPr>
          <p:cNvPr id="40965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165725"/>
            <a:ext cx="21336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DESCRIPTION ET RESOLUTION</a:t>
            </a:r>
          </a:p>
        </p:txBody>
      </p:sp>
      <p:grpSp>
        <p:nvGrpSpPr>
          <p:cNvPr id="40966" name="Group 17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41011" name="Oval 18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012" name="Oval 19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013" name="Oval 20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45493" name="Group 85"/>
          <p:cNvGrpSpPr>
            <a:grpSpLocks/>
          </p:cNvGrpSpPr>
          <p:nvPr/>
        </p:nvGrpSpPr>
        <p:grpSpPr bwMode="auto">
          <a:xfrm>
            <a:off x="4114800" y="1524000"/>
            <a:ext cx="3505200" cy="701675"/>
            <a:chOff x="2160" y="1248"/>
            <a:chExt cx="2208" cy="442"/>
          </a:xfrm>
        </p:grpSpPr>
        <p:sp>
          <p:nvSpPr>
            <p:cNvPr id="41004" name="Text Box 77"/>
            <p:cNvSpPr txBox="1">
              <a:spLocks noChangeArrowheads="1"/>
            </p:cNvSpPr>
            <p:nvPr/>
          </p:nvSpPr>
          <p:spPr bwMode="auto">
            <a:xfrm>
              <a:off x="2160" y="1296"/>
              <a:ext cx="22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i="1">
                  <a:solidFill>
                    <a:srgbClr val="FFFFFF"/>
                  </a:solidFill>
                  <a:latin typeface="Arial" charset="0"/>
                </a:rPr>
                <a:t>’’+     (E-½m</a:t>
              </a:r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w</a:t>
              </a:r>
              <a:r>
                <a:rPr lang="fr-FR" i="1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i="1">
                  <a:solidFill>
                    <a:srgbClr val="FFFFFF"/>
                  </a:solidFill>
                  <a:latin typeface="Arial" charset="0"/>
                </a:rPr>
                <a:t>x</a:t>
              </a:r>
              <a:r>
                <a:rPr lang="fr-FR" i="1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i="1">
                  <a:solidFill>
                    <a:srgbClr val="FFFFFF"/>
                  </a:solidFill>
                  <a:latin typeface="Arial" charset="0"/>
                </a:rPr>
                <a:t>)</a:t>
              </a:r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i="1">
                  <a:solidFill>
                    <a:srgbClr val="FFFFFF"/>
                  </a:solidFill>
                  <a:latin typeface="Arial" charset="0"/>
                </a:rPr>
                <a:t> = 0</a:t>
              </a:r>
            </a:p>
          </p:txBody>
        </p:sp>
        <p:grpSp>
          <p:nvGrpSpPr>
            <p:cNvPr id="41005" name="Group 78"/>
            <p:cNvGrpSpPr>
              <a:grpSpLocks/>
            </p:cNvGrpSpPr>
            <p:nvPr/>
          </p:nvGrpSpPr>
          <p:grpSpPr bwMode="auto">
            <a:xfrm>
              <a:off x="2592" y="1440"/>
              <a:ext cx="205" cy="250"/>
              <a:chOff x="720" y="3582"/>
              <a:chExt cx="205" cy="250"/>
            </a:xfrm>
          </p:grpSpPr>
          <p:sp>
            <p:nvSpPr>
              <p:cNvPr id="41009" name="Text Box 79"/>
              <p:cNvSpPr txBox="1">
                <a:spLocks noChangeArrowheads="1"/>
              </p:cNvSpPr>
              <p:nvPr/>
            </p:nvSpPr>
            <p:spPr bwMode="auto">
              <a:xfrm>
                <a:off x="720" y="3582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0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41010" name="Line 80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1006" name="Text Box 81"/>
            <p:cNvSpPr txBox="1">
              <a:spLocks noChangeArrowheads="1"/>
            </p:cNvSpPr>
            <p:nvPr/>
          </p:nvSpPr>
          <p:spPr bwMode="auto">
            <a:xfrm>
              <a:off x="2544" y="1248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2m</a:t>
              </a:r>
            </a:p>
          </p:txBody>
        </p:sp>
        <p:sp>
          <p:nvSpPr>
            <p:cNvPr id="41007" name="Text Box 82"/>
            <p:cNvSpPr txBox="1">
              <a:spLocks noChangeArrowheads="1"/>
            </p:cNvSpPr>
            <p:nvPr/>
          </p:nvSpPr>
          <p:spPr bwMode="auto">
            <a:xfrm>
              <a:off x="2688" y="1392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400" i="1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41008" name="Line 83"/>
            <p:cNvSpPr>
              <a:spLocks noChangeShapeType="1"/>
            </p:cNvSpPr>
            <p:nvPr/>
          </p:nvSpPr>
          <p:spPr bwMode="auto">
            <a:xfrm>
              <a:off x="2592" y="1440"/>
              <a:ext cx="19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5508" name="Group 100"/>
          <p:cNvGrpSpPr>
            <a:grpSpLocks/>
          </p:cNvGrpSpPr>
          <p:nvPr/>
        </p:nvGrpSpPr>
        <p:grpSpPr bwMode="auto">
          <a:xfrm>
            <a:off x="3962400" y="2667000"/>
            <a:ext cx="3733800" cy="701675"/>
            <a:chOff x="2256" y="1776"/>
            <a:chExt cx="2352" cy="442"/>
          </a:xfrm>
        </p:grpSpPr>
        <p:sp>
          <p:nvSpPr>
            <p:cNvPr id="40997" name="Text Box 87"/>
            <p:cNvSpPr txBox="1">
              <a:spLocks noChangeArrowheads="1"/>
            </p:cNvSpPr>
            <p:nvPr/>
          </p:nvSpPr>
          <p:spPr bwMode="auto">
            <a:xfrm>
              <a:off x="2256" y="1824"/>
              <a:ext cx="23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i="1">
                  <a:solidFill>
                    <a:srgbClr val="FFFFFF"/>
                  </a:solidFill>
                  <a:latin typeface="Arial" charset="0"/>
                </a:rPr>
                <a:t>’’(</a:t>
              </a:r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x</a:t>
              </a:r>
              <a:r>
                <a:rPr lang="fr-FR" i="1">
                  <a:solidFill>
                    <a:srgbClr val="FFFFFF"/>
                  </a:solidFill>
                  <a:latin typeface="Arial" charset="0"/>
                </a:rPr>
                <a:t>) + (      - </a:t>
              </a:r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x</a:t>
              </a:r>
              <a:r>
                <a:rPr lang="fr-FR" i="1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i="1">
                  <a:solidFill>
                    <a:srgbClr val="FFFFFF"/>
                  </a:solidFill>
                  <a:latin typeface="Arial" charset="0"/>
                </a:rPr>
                <a:t>)</a:t>
              </a:r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y </a:t>
              </a:r>
              <a:r>
                <a:rPr lang="fr-FR" i="1">
                  <a:solidFill>
                    <a:srgbClr val="FFFFFF"/>
                  </a:solidFill>
                  <a:latin typeface="Arial" charset="0"/>
                </a:rPr>
                <a:t>(</a:t>
              </a:r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x</a:t>
              </a:r>
              <a:r>
                <a:rPr lang="fr-FR" i="1">
                  <a:solidFill>
                    <a:srgbClr val="FFFFFF"/>
                  </a:solidFill>
                  <a:latin typeface="Arial" charset="0"/>
                </a:rPr>
                <a:t>) = 0</a:t>
              </a:r>
            </a:p>
          </p:txBody>
        </p:sp>
        <p:grpSp>
          <p:nvGrpSpPr>
            <p:cNvPr id="40998" name="Group 94"/>
            <p:cNvGrpSpPr>
              <a:grpSpLocks/>
            </p:cNvGrpSpPr>
            <p:nvPr/>
          </p:nvGrpSpPr>
          <p:grpSpPr bwMode="auto">
            <a:xfrm>
              <a:off x="3024" y="1968"/>
              <a:ext cx="205" cy="250"/>
              <a:chOff x="720" y="3582"/>
              <a:chExt cx="205" cy="250"/>
            </a:xfrm>
          </p:grpSpPr>
          <p:sp>
            <p:nvSpPr>
              <p:cNvPr id="41002" name="Text Box 95"/>
              <p:cNvSpPr txBox="1">
                <a:spLocks noChangeArrowheads="1"/>
              </p:cNvSpPr>
              <p:nvPr/>
            </p:nvSpPr>
            <p:spPr bwMode="auto">
              <a:xfrm>
                <a:off x="720" y="3582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0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41003" name="Line 96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0999" name="Text Box 97"/>
            <p:cNvSpPr txBox="1">
              <a:spLocks noChangeArrowheads="1"/>
            </p:cNvSpPr>
            <p:nvPr/>
          </p:nvSpPr>
          <p:spPr bwMode="auto">
            <a:xfrm>
              <a:off x="3024" y="1776"/>
              <a:ext cx="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2E</a:t>
              </a:r>
            </a:p>
          </p:txBody>
        </p:sp>
        <p:sp>
          <p:nvSpPr>
            <p:cNvPr id="41000" name="Text Box 98"/>
            <p:cNvSpPr txBox="1">
              <a:spLocks noChangeArrowheads="1"/>
            </p:cNvSpPr>
            <p:nvPr/>
          </p:nvSpPr>
          <p:spPr bwMode="auto">
            <a:xfrm>
              <a:off x="3120" y="1968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w</a:t>
              </a:r>
            </a:p>
          </p:txBody>
        </p:sp>
        <p:sp>
          <p:nvSpPr>
            <p:cNvPr id="41001" name="Line 99"/>
            <p:cNvSpPr>
              <a:spLocks noChangeShapeType="1"/>
            </p:cNvSpPr>
            <p:nvPr/>
          </p:nvSpPr>
          <p:spPr bwMode="auto">
            <a:xfrm>
              <a:off x="3072" y="1968"/>
              <a:ext cx="19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5523" name="Group 115"/>
          <p:cNvGrpSpPr>
            <a:grpSpLocks/>
          </p:cNvGrpSpPr>
          <p:nvPr/>
        </p:nvGrpSpPr>
        <p:grpSpPr bwMode="auto">
          <a:xfrm>
            <a:off x="3886200" y="3962400"/>
            <a:ext cx="3733800" cy="701675"/>
            <a:chOff x="2400" y="2784"/>
            <a:chExt cx="2352" cy="442"/>
          </a:xfrm>
        </p:grpSpPr>
        <p:sp>
          <p:nvSpPr>
            <p:cNvPr id="40987" name="Text Box 102"/>
            <p:cNvSpPr txBox="1">
              <a:spLocks noChangeArrowheads="1"/>
            </p:cNvSpPr>
            <p:nvPr/>
          </p:nvSpPr>
          <p:spPr bwMode="auto">
            <a:xfrm>
              <a:off x="2400" y="2832"/>
              <a:ext cx="23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c</a:t>
              </a:r>
              <a:r>
                <a:rPr lang="fr-FR" i="1">
                  <a:solidFill>
                    <a:srgbClr val="FFFFFF"/>
                  </a:solidFill>
                  <a:latin typeface="Arial" charset="0"/>
                </a:rPr>
                <a:t>’’ – 2</a:t>
              </a:r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xc</a:t>
              </a:r>
              <a:r>
                <a:rPr lang="fr-FR" i="1">
                  <a:solidFill>
                    <a:srgbClr val="FFFFFF"/>
                  </a:solidFill>
                  <a:latin typeface="Arial" charset="0"/>
                </a:rPr>
                <a:t>’ + 2(     -     )</a:t>
              </a:r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c</a:t>
              </a:r>
              <a:r>
                <a:rPr lang="fr-FR" i="1">
                  <a:solidFill>
                    <a:srgbClr val="FFFFFF"/>
                  </a:solidFill>
                  <a:latin typeface="Arial" charset="0"/>
                </a:rPr>
                <a:t> = 0</a:t>
              </a:r>
            </a:p>
          </p:txBody>
        </p:sp>
        <p:sp>
          <p:nvSpPr>
            <p:cNvPr id="40988" name="Text Box 106"/>
            <p:cNvSpPr txBox="1">
              <a:spLocks noChangeArrowheads="1"/>
            </p:cNvSpPr>
            <p:nvPr/>
          </p:nvSpPr>
          <p:spPr bwMode="auto">
            <a:xfrm>
              <a:off x="3984" y="278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0989" name="Text Box 107"/>
            <p:cNvSpPr txBox="1">
              <a:spLocks noChangeArrowheads="1"/>
            </p:cNvSpPr>
            <p:nvPr/>
          </p:nvSpPr>
          <p:spPr bwMode="auto">
            <a:xfrm>
              <a:off x="3984" y="297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40990" name="Line 108"/>
            <p:cNvSpPr>
              <a:spLocks noChangeShapeType="1"/>
            </p:cNvSpPr>
            <p:nvPr/>
          </p:nvSpPr>
          <p:spPr bwMode="auto">
            <a:xfrm>
              <a:off x="3984" y="2976"/>
              <a:ext cx="19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40991" name="Group 109"/>
            <p:cNvGrpSpPr>
              <a:grpSpLocks/>
            </p:cNvGrpSpPr>
            <p:nvPr/>
          </p:nvGrpSpPr>
          <p:grpSpPr bwMode="auto">
            <a:xfrm>
              <a:off x="3600" y="2976"/>
              <a:ext cx="205" cy="250"/>
              <a:chOff x="720" y="3582"/>
              <a:chExt cx="205" cy="250"/>
            </a:xfrm>
          </p:grpSpPr>
          <p:sp>
            <p:nvSpPr>
              <p:cNvPr id="40995" name="Text Box 110"/>
              <p:cNvSpPr txBox="1">
                <a:spLocks noChangeArrowheads="1"/>
              </p:cNvSpPr>
              <p:nvPr/>
            </p:nvSpPr>
            <p:spPr bwMode="auto">
              <a:xfrm>
                <a:off x="720" y="3582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0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40996" name="Line 111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0992" name="Text Box 112"/>
            <p:cNvSpPr txBox="1">
              <a:spLocks noChangeArrowheads="1"/>
            </p:cNvSpPr>
            <p:nvPr/>
          </p:nvSpPr>
          <p:spPr bwMode="auto">
            <a:xfrm>
              <a:off x="3648" y="278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i="1">
                  <a:solidFill>
                    <a:srgbClr val="FFFFFF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40993" name="Text Box 113"/>
            <p:cNvSpPr txBox="1">
              <a:spLocks noChangeArrowheads="1"/>
            </p:cNvSpPr>
            <p:nvPr/>
          </p:nvSpPr>
          <p:spPr bwMode="auto">
            <a:xfrm>
              <a:off x="3696" y="2976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i="1">
                  <a:solidFill>
                    <a:srgbClr val="FFFFFF"/>
                  </a:solidFill>
                  <a:latin typeface="Symbol" pitchFamily="18" charset="2"/>
                </a:rPr>
                <a:t>w</a:t>
              </a:r>
            </a:p>
          </p:txBody>
        </p:sp>
        <p:sp>
          <p:nvSpPr>
            <p:cNvPr id="40994" name="Line 114"/>
            <p:cNvSpPr>
              <a:spLocks noChangeShapeType="1"/>
            </p:cNvSpPr>
            <p:nvPr/>
          </p:nvSpPr>
          <p:spPr bwMode="auto">
            <a:xfrm>
              <a:off x="3648" y="2976"/>
              <a:ext cx="19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5534" name="Group 126"/>
          <p:cNvGrpSpPr>
            <a:grpSpLocks/>
          </p:cNvGrpSpPr>
          <p:nvPr/>
        </p:nvGrpSpPr>
        <p:grpSpPr bwMode="auto">
          <a:xfrm>
            <a:off x="5638800" y="2133600"/>
            <a:ext cx="2514600" cy="473075"/>
            <a:chOff x="3552" y="1488"/>
            <a:chExt cx="1584" cy="298"/>
          </a:xfrm>
        </p:grpSpPr>
        <p:grpSp>
          <p:nvGrpSpPr>
            <p:cNvPr id="40981" name="Group 124"/>
            <p:cNvGrpSpPr>
              <a:grpSpLocks/>
            </p:cNvGrpSpPr>
            <p:nvPr/>
          </p:nvGrpSpPr>
          <p:grpSpPr bwMode="auto">
            <a:xfrm>
              <a:off x="3744" y="1488"/>
              <a:ext cx="1392" cy="298"/>
              <a:chOff x="3024" y="3552"/>
              <a:chExt cx="1392" cy="298"/>
            </a:xfrm>
          </p:grpSpPr>
          <p:sp>
            <p:nvSpPr>
              <p:cNvPr id="40983" name="Text Box 117"/>
              <p:cNvSpPr txBox="1">
                <a:spLocks noChangeArrowheads="1"/>
              </p:cNvSpPr>
              <p:nvPr/>
            </p:nvSpPr>
            <p:spPr bwMode="auto">
              <a:xfrm>
                <a:off x="3024" y="3552"/>
                <a:ext cx="13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i="1">
                    <a:solidFill>
                      <a:srgbClr val="FFFFFF"/>
                    </a:solidFill>
                    <a:latin typeface="Symbol" pitchFamily="18" charset="2"/>
                  </a:rPr>
                  <a:t>x </a:t>
                </a:r>
                <a:r>
                  <a:rPr lang="fr-FR" i="1">
                    <a:solidFill>
                      <a:srgbClr val="FFFFFF"/>
                    </a:solidFill>
                    <a:latin typeface="Arial" charset="0"/>
                  </a:rPr>
                  <a:t>= x (m</a:t>
                </a:r>
                <a:r>
                  <a:rPr lang="fr-FR" i="1">
                    <a:solidFill>
                      <a:srgbClr val="FFFFFF"/>
                    </a:solidFill>
                    <a:latin typeface="Symbol" pitchFamily="18" charset="2"/>
                  </a:rPr>
                  <a:t>w</a:t>
                </a:r>
                <a:r>
                  <a:rPr lang="fr-FR" i="1">
                    <a:solidFill>
                      <a:srgbClr val="FFFFFF"/>
                    </a:solidFill>
                    <a:latin typeface="Arial" charset="0"/>
                  </a:rPr>
                  <a:t>/   )</a:t>
                </a:r>
                <a:r>
                  <a:rPr lang="fr-FR" i="1" baseline="30000">
                    <a:solidFill>
                      <a:srgbClr val="FFFFFF"/>
                    </a:solidFill>
                    <a:latin typeface="Arial" charset="0"/>
                  </a:rPr>
                  <a:t>1/2</a:t>
                </a:r>
              </a:p>
            </p:txBody>
          </p:sp>
          <p:grpSp>
            <p:nvGrpSpPr>
              <p:cNvPr id="40984" name="Group 118"/>
              <p:cNvGrpSpPr>
                <a:grpSpLocks/>
              </p:cNvGrpSpPr>
              <p:nvPr/>
            </p:nvGrpSpPr>
            <p:grpSpPr bwMode="auto">
              <a:xfrm>
                <a:off x="3936" y="3600"/>
                <a:ext cx="205" cy="250"/>
                <a:chOff x="720" y="3582"/>
                <a:chExt cx="205" cy="250"/>
              </a:xfrm>
            </p:grpSpPr>
            <p:sp>
              <p:nvSpPr>
                <p:cNvPr id="40985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720" y="3582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/>
                  <a:r>
                    <a:rPr lang="fr-FR" sz="2000">
                      <a:solidFill>
                        <a:srgbClr val="FFFFFF"/>
                      </a:solidFill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40986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730" y="3623"/>
                  <a:ext cx="144" cy="48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40982" name="AutoShape 125"/>
            <p:cNvSpPr>
              <a:spLocks noChangeArrowheads="1"/>
            </p:cNvSpPr>
            <p:nvPr/>
          </p:nvSpPr>
          <p:spPr bwMode="auto">
            <a:xfrm>
              <a:off x="3552" y="1536"/>
              <a:ext cx="144" cy="192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45542" name="Group 134"/>
          <p:cNvGrpSpPr>
            <a:grpSpLocks/>
          </p:cNvGrpSpPr>
          <p:nvPr/>
        </p:nvGrpSpPr>
        <p:grpSpPr bwMode="auto">
          <a:xfrm>
            <a:off x="5638800" y="3352800"/>
            <a:ext cx="3352800" cy="457200"/>
            <a:chOff x="3552" y="2304"/>
            <a:chExt cx="2112" cy="288"/>
          </a:xfrm>
        </p:grpSpPr>
        <p:sp>
          <p:nvSpPr>
            <p:cNvPr id="40979" name="Text Box 129"/>
            <p:cNvSpPr txBox="1">
              <a:spLocks noChangeArrowheads="1"/>
            </p:cNvSpPr>
            <p:nvPr/>
          </p:nvSpPr>
          <p:spPr bwMode="auto">
            <a:xfrm>
              <a:off x="3744" y="2304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i="1">
                  <a:solidFill>
                    <a:srgbClr val="FFFFFF"/>
                  </a:solidFill>
                  <a:latin typeface="Arial" charset="0"/>
                </a:rPr>
                <a:t>(</a:t>
              </a:r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x</a:t>
              </a:r>
              <a:r>
                <a:rPr lang="fr-FR" i="1">
                  <a:solidFill>
                    <a:srgbClr val="FFFFFF"/>
                  </a:solidFill>
                  <a:latin typeface="Arial" charset="0"/>
                </a:rPr>
                <a:t>)</a:t>
              </a:r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 </a:t>
              </a:r>
              <a:r>
                <a:rPr lang="fr-FR" i="1">
                  <a:solidFill>
                    <a:srgbClr val="FFFFFF"/>
                  </a:solidFill>
                  <a:latin typeface="Arial" charset="0"/>
                </a:rPr>
                <a:t>= </a:t>
              </a:r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c</a:t>
              </a:r>
              <a:r>
                <a:rPr lang="fr-FR" i="1">
                  <a:solidFill>
                    <a:srgbClr val="FFFFFF"/>
                  </a:solidFill>
                  <a:latin typeface="Arial" charset="0"/>
                </a:rPr>
                <a:t>(</a:t>
              </a:r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x</a:t>
              </a:r>
              <a:r>
                <a:rPr lang="fr-FR" i="1">
                  <a:solidFill>
                    <a:srgbClr val="FFFFFF"/>
                  </a:solidFill>
                  <a:latin typeface="Arial" charset="0"/>
                </a:rPr>
                <a:t>)exp(-</a:t>
              </a:r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x</a:t>
              </a:r>
              <a:r>
                <a:rPr lang="fr-FR" i="1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i="1">
                  <a:solidFill>
                    <a:srgbClr val="FFFFFF"/>
                  </a:solidFill>
                  <a:latin typeface="Arial" charset="0"/>
                </a:rPr>
                <a:t>/2)</a:t>
              </a:r>
              <a:endParaRPr lang="fr-FR" i="1" baseline="30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0980" name="AutoShape 133"/>
            <p:cNvSpPr>
              <a:spLocks noChangeArrowheads="1"/>
            </p:cNvSpPr>
            <p:nvPr/>
          </p:nvSpPr>
          <p:spPr bwMode="auto">
            <a:xfrm>
              <a:off x="3552" y="2352"/>
              <a:ext cx="144" cy="192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45553" name="Group 145"/>
          <p:cNvGrpSpPr>
            <a:grpSpLocks/>
          </p:cNvGrpSpPr>
          <p:nvPr/>
        </p:nvGrpSpPr>
        <p:grpSpPr bwMode="auto">
          <a:xfrm>
            <a:off x="5638800" y="4724400"/>
            <a:ext cx="3124200" cy="457200"/>
            <a:chOff x="3552" y="2976"/>
            <a:chExt cx="1968" cy="288"/>
          </a:xfrm>
        </p:grpSpPr>
        <p:sp>
          <p:nvSpPr>
            <p:cNvPr id="40974" name="Text Box 136"/>
            <p:cNvSpPr txBox="1">
              <a:spLocks noChangeArrowheads="1"/>
            </p:cNvSpPr>
            <p:nvPr/>
          </p:nvSpPr>
          <p:spPr bwMode="auto">
            <a:xfrm>
              <a:off x="3744" y="2976"/>
              <a:ext cx="17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i="1">
                  <a:solidFill>
                    <a:srgbClr val="FFFFFF"/>
                  </a:solidFill>
                  <a:latin typeface="Arial" charset="0"/>
                </a:rPr>
                <a:t>E = E</a:t>
              </a:r>
              <a:r>
                <a:rPr lang="fr-FR" i="1" baseline="-25000">
                  <a:solidFill>
                    <a:srgbClr val="FFFFFF"/>
                  </a:solidFill>
                  <a:latin typeface="Arial" charset="0"/>
                </a:rPr>
                <a:t>n</a:t>
              </a:r>
              <a:r>
                <a:rPr lang="fr-FR" i="1">
                  <a:solidFill>
                    <a:srgbClr val="FFFFFF"/>
                  </a:solidFill>
                  <a:latin typeface="Arial" charset="0"/>
                </a:rPr>
                <a:t> =   </a:t>
              </a:r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w</a:t>
              </a:r>
              <a:r>
                <a:rPr lang="fr-FR" i="1">
                  <a:solidFill>
                    <a:srgbClr val="FFFFFF"/>
                  </a:solidFill>
                  <a:latin typeface="Arial" charset="0"/>
                </a:rPr>
                <a:t>(n+1/2)</a:t>
              </a:r>
            </a:p>
          </p:txBody>
        </p:sp>
        <p:sp>
          <p:nvSpPr>
            <p:cNvPr id="40975" name="AutoShape 137"/>
            <p:cNvSpPr>
              <a:spLocks noChangeArrowheads="1"/>
            </p:cNvSpPr>
            <p:nvPr/>
          </p:nvSpPr>
          <p:spPr bwMode="auto">
            <a:xfrm>
              <a:off x="3552" y="3024"/>
              <a:ext cx="144" cy="192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40976" name="Group 141"/>
            <p:cNvGrpSpPr>
              <a:grpSpLocks/>
            </p:cNvGrpSpPr>
            <p:nvPr/>
          </p:nvGrpSpPr>
          <p:grpSpPr bwMode="auto">
            <a:xfrm>
              <a:off x="4503" y="3004"/>
              <a:ext cx="205" cy="250"/>
              <a:chOff x="720" y="3582"/>
              <a:chExt cx="205" cy="217"/>
            </a:xfrm>
          </p:grpSpPr>
          <p:sp>
            <p:nvSpPr>
              <p:cNvPr id="40977" name="Text Box 142"/>
              <p:cNvSpPr txBox="1">
                <a:spLocks noChangeArrowheads="1"/>
              </p:cNvSpPr>
              <p:nvPr/>
            </p:nvSpPr>
            <p:spPr bwMode="auto">
              <a:xfrm>
                <a:off x="720" y="3582"/>
                <a:ext cx="205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0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40978" name="Line 143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45555" name="Text Box 147"/>
          <p:cNvSpPr txBox="1">
            <a:spLocks noChangeArrowheads="1"/>
          </p:cNvSpPr>
          <p:nvPr/>
        </p:nvSpPr>
        <p:spPr bwMode="auto">
          <a:xfrm>
            <a:off x="3276600" y="51816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i="1">
                <a:solidFill>
                  <a:srgbClr val="FFFFFF"/>
                </a:solidFill>
                <a:latin typeface="Symbol" pitchFamily="18" charset="2"/>
              </a:rPr>
              <a:t>c</a:t>
            </a:r>
            <a:r>
              <a:rPr lang="fr-FR" i="1">
                <a:solidFill>
                  <a:srgbClr val="FFFFFF"/>
                </a:solidFill>
                <a:latin typeface="Arial" charset="0"/>
              </a:rPr>
              <a:t>(</a:t>
            </a:r>
            <a:r>
              <a:rPr lang="fr-FR" i="1">
                <a:solidFill>
                  <a:srgbClr val="FFFFFF"/>
                </a:solidFill>
                <a:latin typeface="Symbol" pitchFamily="18" charset="2"/>
              </a:rPr>
              <a:t>x</a:t>
            </a:r>
            <a:r>
              <a:rPr lang="fr-FR" i="1">
                <a:solidFill>
                  <a:srgbClr val="FFFFFF"/>
                </a:solidFill>
                <a:latin typeface="Arial" charset="0"/>
              </a:rPr>
              <a:t>)</a:t>
            </a:r>
            <a:r>
              <a:rPr lang="fr-FR" i="1">
                <a:solidFill>
                  <a:srgbClr val="FFFFFF"/>
                </a:solidFill>
                <a:latin typeface="Symbol" pitchFamily="18" charset="2"/>
              </a:rPr>
              <a:t> </a:t>
            </a:r>
            <a:r>
              <a:rPr lang="fr-FR" i="1">
                <a:solidFill>
                  <a:srgbClr val="FFFFFF"/>
                </a:solidFill>
                <a:latin typeface="Arial" charset="0"/>
              </a:rPr>
              <a:t>= CH</a:t>
            </a:r>
            <a:r>
              <a:rPr lang="fr-FR" i="1" baseline="-25000">
                <a:solidFill>
                  <a:srgbClr val="FFFFFF"/>
                </a:solidFill>
                <a:latin typeface="Arial" charset="0"/>
              </a:rPr>
              <a:t>n</a:t>
            </a:r>
            <a:r>
              <a:rPr lang="fr-FR" i="1">
                <a:solidFill>
                  <a:srgbClr val="FFFFFF"/>
                </a:solidFill>
                <a:latin typeface="Arial" charset="0"/>
              </a:rPr>
              <a:t>(</a:t>
            </a:r>
            <a:r>
              <a:rPr lang="fr-FR" i="1">
                <a:solidFill>
                  <a:srgbClr val="FFFFFF"/>
                </a:solidFill>
                <a:latin typeface="Symbol" pitchFamily="18" charset="2"/>
              </a:rPr>
              <a:t>x</a:t>
            </a:r>
            <a:r>
              <a:rPr lang="fr-FR" i="1">
                <a:solidFill>
                  <a:srgbClr val="FFFFFF"/>
                </a:solidFill>
                <a:latin typeface="Arial" charset="0"/>
              </a:rPr>
              <a:t>)   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(polynôme d’Hermite de degré n)</a:t>
            </a:r>
            <a:endParaRPr lang="fr-FR" sz="1800" i="1" baseline="3000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55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2"/>
          <p:cNvSpPr txBox="1">
            <a:spLocks noChangeArrowheads="1"/>
          </p:cNvSpPr>
          <p:nvPr/>
        </p:nvSpPr>
        <p:spPr bwMode="auto">
          <a:xfrm>
            <a:off x="2895600" y="457200"/>
            <a:ext cx="5176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DESCRIPTION PHYSIQUE</a:t>
            </a:r>
          </a:p>
        </p:txBody>
      </p:sp>
      <p:grpSp>
        <p:nvGrpSpPr>
          <p:cNvPr id="5123" name="Group 36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5138" name="Oval 3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39" name="Oval 31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40" name="Oval 32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124" name="Rectangle 33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125" name="Group 41"/>
          <p:cNvGrpSpPr>
            <a:grpSpLocks/>
          </p:cNvGrpSpPr>
          <p:nvPr/>
        </p:nvGrpSpPr>
        <p:grpSpPr bwMode="auto">
          <a:xfrm>
            <a:off x="0" y="1828800"/>
            <a:ext cx="2514600" cy="3962400"/>
            <a:chOff x="0" y="1152"/>
            <a:chExt cx="1584" cy="2496"/>
          </a:xfrm>
        </p:grpSpPr>
        <p:sp>
          <p:nvSpPr>
            <p:cNvPr id="5126" name="Rectangle 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PLANE</a:t>
              </a:r>
            </a:p>
          </p:txBody>
        </p:sp>
        <p:sp>
          <p:nvSpPr>
            <p:cNvPr id="5127" name="Rectangle 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</a:t>
              </a:r>
            </a:p>
          </p:txBody>
        </p:sp>
        <p:sp>
          <p:nvSpPr>
            <p:cNvPr id="5128" name="Rectangle 4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68"/>
              <a:ext cx="9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VITESSE DE GROUPE</a:t>
              </a:r>
            </a:p>
          </p:txBody>
        </p:sp>
        <p:sp>
          <p:nvSpPr>
            <p:cNvPr id="5129" name="Rectangle 5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 D’ONDE</a:t>
              </a:r>
            </a:p>
          </p:txBody>
        </p:sp>
        <p:sp>
          <p:nvSpPr>
            <p:cNvPr id="5130" name="Text Box 11"/>
            <p:cNvSpPr txBox="1">
              <a:spLocks noChangeArrowheads="1"/>
            </p:cNvSpPr>
            <p:nvPr/>
          </p:nvSpPr>
          <p:spPr bwMode="auto">
            <a:xfrm>
              <a:off x="0" y="139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onde</a:t>
              </a:r>
            </a:p>
          </p:txBody>
        </p:sp>
        <p:sp>
          <p:nvSpPr>
            <p:cNvPr id="5131" name="Text Box 13"/>
            <p:cNvSpPr txBox="1">
              <a:spLocks noChangeArrowheads="1"/>
            </p:cNvSpPr>
            <p:nvPr/>
          </p:nvSpPr>
          <p:spPr bwMode="auto">
            <a:xfrm>
              <a:off x="0" y="235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particule</a:t>
              </a:r>
            </a:p>
          </p:txBody>
        </p:sp>
        <p:sp>
          <p:nvSpPr>
            <p:cNvPr id="5132" name="Rectangle 16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DE DE BROGLIE</a:t>
              </a:r>
            </a:p>
          </p:txBody>
        </p:sp>
        <p:sp>
          <p:nvSpPr>
            <p:cNvPr id="5133" name="Rectangle 17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PRINCIPE DE SUPERPOSITION</a:t>
              </a:r>
            </a:p>
          </p:txBody>
        </p:sp>
        <p:sp>
          <p:nvSpPr>
            <p:cNvPr id="5134" name="Rectangle 28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12"/>
              <a:ext cx="11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RELATION D’INCERTITUDE</a:t>
              </a:r>
            </a:p>
          </p:txBody>
        </p:sp>
        <p:sp>
          <p:nvSpPr>
            <p:cNvPr id="5135" name="Rectangle 38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152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CONGRES SOLVAY (1927)</a:t>
              </a:r>
            </a:p>
          </p:txBody>
        </p:sp>
        <p:sp>
          <p:nvSpPr>
            <p:cNvPr id="5136" name="Text Box 39"/>
            <p:cNvSpPr txBox="1">
              <a:spLocks noChangeArrowheads="1"/>
            </p:cNvSpPr>
            <p:nvPr/>
          </p:nvSpPr>
          <p:spPr bwMode="auto">
            <a:xfrm>
              <a:off x="0" y="3216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5137" name="Rectangle 40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50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 GAUSSIEN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362200" y="457200"/>
            <a:ext cx="6169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EQUATIONS DE MOUVEMENT</a:t>
            </a:r>
          </a:p>
        </p:txBody>
      </p:sp>
      <p:sp>
        <p:nvSpPr>
          <p:cNvPr id="41987" name="Rectangle 7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1988" name="Group 33"/>
          <p:cNvGrpSpPr>
            <a:grpSpLocks/>
          </p:cNvGrpSpPr>
          <p:nvPr/>
        </p:nvGrpSpPr>
        <p:grpSpPr bwMode="auto">
          <a:xfrm>
            <a:off x="0" y="1981200"/>
            <a:ext cx="2438400" cy="3657600"/>
            <a:chOff x="0" y="1248"/>
            <a:chExt cx="1536" cy="2304"/>
          </a:xfrm>
        </p:grpSpPr>
        <p:sp>
          <p:nvSpPr>
            <p:cNvPr id="42017" name="Rectangle 3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CAS GENERAL</a:t>
              </a:r>
            </a:p>
          </p:txBody>
        </p:sp>
        <p:sp>
          <p:nvSpPr>
            <p:cNvPr id="42018" name="Rectangle 3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ETATS STATIONNAIRES</a:t>
              </a:r>
            </a:p>
          </p:txBody>
        </p:sp>
        <p:sp>
          <p:nvSpPr>
            <p:cNvPr id="42019" name="Rectangle 3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CAS LIMITE DE LA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MECANIQUE CLASSIQUE</a:t>
              </a:r>
            </a:p>
          </p:txBody>
        </p:sp>
        <p:sp>
          <p:nvSpPr>
            <p:cNvPr id="42020" name="Rectangle 3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4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DESCRIPTION ET RESOLUTION</a:t>
              </a:r>
            </a:p>
          </p:txBody>
        </p:sp>
        <p:sp>
          <p:nvSpPr>
            <p:cNvPr id="42021" name="Text Box 38"/>
            <p:cNvSpPr txBox="1">
              <a:spLocks noChangeArrowheads="1"/>
            </p:cNvSpPr>
            <p:nvPr/>
          </p:nvSpPr>
          <p:spPr bwMode="auto">
            <a:xfrm>
              <a:off x="0" y="1248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Équation de Schrödinger</a:t>
              </a:r>
            </a:p>
          </p:txBody>
        </p:sp>
        <p:sp>
          <p:nvSpPr>
            <p:cNvPr id="42022" name="Text Box 39"/>
            <p:cNvSpPr txBox="1">
              <a:spLocks noChangeArrowheads="1"/>
            </p:cNvSpPr>
            <p:nvPr/>
          </p:nvSpPr>
          <p:spPr bwMode="auto">
            <a:xfrm>
              <a:off x="0" y="2208"/>
              <a:ext cx="105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Particule dans un puits de potentiel</a:t>
              </a:r>
            </a:p>
          </p:txBody>
        </p:sp>
        <p:sp>
          <p:nvSpPr>
            <p:cNvPr id="42023" name="Rectangle 40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42024" name="Rectangle 41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PARTICULE DANS UNE BOÎTE</a:t>
              </a:r>
            </a:p>
          </p:txBody>
        </p:sp>
        <p:sp>
          <p:nvSpPr>
            <p:cNvPr id="42025" name="Text Box 42"/>
            <p:cNvSpPr txBox="1">
              <a:spLocks noChangeArrowheads="1"/>
            </p:cNvSpPr>
            <p:nvPr/>
          </p:nvSpPr>
          <p:spPr bwMode="auto">
            <a:xfrm>
              <a:off x="0" y="307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Oscillateur harmonique</a:t>
              </a:r>
            </a:p>
          </p:txBody>
        </p:sp>
        <p:sp>
          <p:nvSpPr>
            <p:cNvPr id="42026" name="Rectangle 43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26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DESCRIPTION ET RESOLUTION</a:t>
              </a:r>
            </a:p>
          </p:txBody>
        </p:sp>
        <p:sp>
          <p:nvSpPr>
            <p:cNvPr id="42027" name="Rectangle 44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40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</p:grpSp>
      <p:sp>
        <p:nvSpPr>
          <p:cNvPr id="41989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10200"/>
            <a:ext cx="9906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EXEMPLES</a:t>
            </a:r>
          </a:p>
        </p:txBody>
      </p:sp>
      <p:grpSp>
        <p:nvGrpSpPr>
          <p:cNvPr id="41990" name="Group 45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42014" name="Oval 46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015" name="Oval 47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016" name="Oval 48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2530" name="Group 66"/>
          <p:cNvGrpSpPr>
            <a:grpSpLocks/>
          </p:cNvGrpSpPr>
          <p:nvPr/>
        </p:nvGrpSpPr>
        <p:grpSpPr bwMode="auto">
          <a:xfrm>
            <a:off x="3276600" y="1600200"/>
            <a:ext cx="5094288" cy="457200"/>
            <a:chOff x="2064" y="1152"/>
            <a:chExt cx="3209" cy="288"/>
          </a:xfrm>
        </p:grpSpPr>
        <p:grpSp>
          <p:nvGrpSpPr>
            <p:cNvPr id="42008" name="Group 63"/>
            <p:cNvGrpSpPr>
              <a:grpSpLocks/>
            </p:cNvGrpSpPr>
            <p:nvPr/>
          </p:nvGrpSpPr>
          <p:grpSpPr bwMode="auto">
            <a:xfrm>
              <a:off x="3888" y="1152"/>
              <a:ext cx="1385" cy="288"/>
              <a:chOff x="3264" y="1152"/>
              <a:chExt cx="1385" cy="288"/>
            </a:xfrm>
          </p:grpSpPr>
          <p:sp>
            <p:nvSpPr>
              <p:cNvPr id="42010" name="Rectangle 52"/>
              <p:cNvSpPr>
                <a:spLocks noChangeArrowheads="1"/>
              </p:cNvSpPr>
              <p:nvPr/>
            </p:nvSpPr>
            <p:spPr bwMode="auto">
              <a:xfrm>
                <a:off x="3264" y="1152"/>
                <a:ext cx="138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i="1">
                    <a:solidFill>
                      <a:srgbClr val="FFFFFF"/>
                    </a:solidFill>
                    <a:latin typeface="Arial" charset="0"/>
                  </a:rPr>
                  <a:t>E</a:t>
                </a:r>
                <a:r>
                  <a:rPr lang="fr-FR" i="1" baseline="-25000">
                    <a:solidFill>
                      <a:srgbClr val="FFFFFF"/>
                    </a:solidFill>
                    <a:latin typeface="Arial" charset="0"/>
                  </a:rPr>
                  <a:t>n</a:t>
                </a:r>
                <a:r>
                  <a:rPr lang="fr-FR" i="1">
                    <a:solidFill>
                      <a:srgbClr val="FFFFFF"/>
                    </a:solidFill>
                    <a:latin typeface="Arial" charset="0"/>
                  </a:rPr>
                  <a:t> =   </a:t>
                </a:r>
                <a:r>
                  <a:rPr lang="fr-FR" i="1">
                    <a:solidFill>
                      <a:srgbClr val="FFFFFF"/>
                    </a:solidFill>
                    <a:latin typeface="Symbol" pitchFamily="18" charset="2"/>
                  </a:rPr>
                  <a:t>w</a:t>
                </a:r>
                <a:r>
                  <a:rPr lang="fr-FR" i="1">
                    <a:solidFill>
                      <a:srgbClr val="FFFFFF"/>
                    </a:solidFill>
                    <a:latin typeface="Arial" charset="0"/>
                  </a:rPr>
                  <a:t>(n+1/2)</a:t>
                </a:r>
                <a:endParaRPr lang="fr-FR" i="1" baseline="30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42011" name="Group 56"/>
              <p:cNvGrpSpPr>
                <a:grpSpLocks/>
              </p:cNvGrpSpPr>
              <p:nvPr/>
            </p:nvGrpSpPr>
            <p:grpSpPr bwMode="auto">
              <a:xfrm>
                <a:off x="3705" y="1173"/>
                <a:ext cx="205" cy="250"/>
                <a:chOff x="720" y="3582"/>
                <a:chExt cx="205" cy="250"/>
              </a:xfrm>
            </p:grpSpPr>
            <p:sp>
              <p:nvSpPr>
                <p:cNvPr id="42012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720" y="3582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/>
                  <a:r>
                    <a:rPr lang="fr-FR" sz="2000">
                      <a:solidFill>
                        <a:srgbClr val="FFFFFF"/>
                      </a:solidFill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42013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730" y="3623"/>
                  <a:ext cx="144" cy="48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42009" name="Rectangle 64"/>
            <p:cNvSpPr>
              <a:spLocks noChangeArrowheads="1"/>
            </p:cNvSpPr>
            <p:nvPr/>
          </p:nvSpPr>
          <p:spPr bwMode="auto">
            <a:xfrm>
              <a:off x="2064" y="1200"/>
              <a:ext cx="19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Spectre discret en énergie : </a:t>
              </a:r>
            </a:p>
          </p:txBody>
        </p:sp>
      </p:grpSp>
      <p:grpSp>
        <p:nvGrpSpPr>
          <p:cNvPr id="62548" name="Group 84"/>
          <p:cNvGrpSpPr>
            <a:grpSpLocks/>
          </p:cNvGrpSpPr>
          <p:nvPr/>
        </p:nvGrpSpPr>
        <p:grpSpPr bwMode="auto">
          <a:xfrm>
            <a:off x="6324600" y="2362200"/>
            <a:ext cx="2170113" cy="400050"/>
            <a:chOff x="3984" y="1488"/>
            <a:chExt cx="1367" cy="252"/>
          </a:xfrm>
        </p:grpSpPr>
        <p:sp>
          <p:nvSpPr>
            <p:cNvPr id="42004" name="Rectangle 71"/>
            <p:cNvSpPr>
              <a:spLocks noChangeArrowheads="1"/>
            </p:cNvSpPr>
            <p:nvPr/>
          </p:nvSpPr>
          <p:spPr bwMode="auto">
            <a:xfrm>
              <a:off x="3984" y="1488"/>
              <a:ext cx="13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m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  <a:sym typeface="Symbol" pitchFamily="18" charset="2"/>
                </a:rPr>
                <a:t>w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=      (soit 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  <a:sym typeface="Symbol" pitchFamily="18" charset="2"/>
                </a:rPr>
                <a:t>x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= x)</a:t>
              </a:r>
            </a:p>
          </p:txBody>
        </p:sp>
        <p:grpSp>
          <p:nvGrpSpPr>
            <p:cNvPr id="42005" name="Group 75"/>
            <p:cNvGrpSpPr>
              <a:grpSpLocks/>
            </p:cNvGrpSpPr>
            <p:nvPr/>
          </p:nvGrpSpPr>
          <p:grpSpPr bwMode="auto">
            <a:xfrm>
              <a:off x="4368" y="1490"/>
              <a:ext cx="205" cy="250"/>
              <a:chOff x="720" y="3582"/>
              <a:chExt cx="205" cy="250"/>
            </a:xfrm>
          </p:grpSpPr>
          <p:sp>
            <p:nvSpPr>
              <p:cNvPr id="42006" name="Text Box 76"/>
              <p:cNvSpPr txBox="1">
                <a:spLocks noChangeArrowheads="1"/>
              </p:cNvSpPr>
              <p:nvPr/>
            </p:nvSpPr>
            <p:spPr bwMode="auto">
              <a:xfrm>
                <a:off x="720" y="3582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0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42007" name="Line 77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62546" name="Group 82"/>
          <p:cNvGrpSpPr>
            <a:grpSpLocks/>
          </p:cNvGrpSpPr>
          <p:nvPr/>
        </p:nvGrpSpPr>
        <p:grpSpPr bwMode="auto">
          <a:xfrm>
            <a:off x="3048000" y="2286000"/>
            <a:ext cx="3200400" cy="3713163"/>
            <a:chOff x="1920" y="1440"/>
            <a:chExt cx="2016" cy="2339"/>
          </a:xfrm>
        </p:grpSpPr>
        <p:grpSp>
          <p:nvGrpSpPr>
            <p:cNvPr id="41999" name="Group 70"/>
            <p:cNvGrpSpPr>
              <a:grpSpLocks/>
            </p:cNvGrpSpPr>
            <p:nvPr/>
          </p:nvGrpSpPr>
          <p:grpSpPr bwMode="auto">
            <a:xfrm>
              <a:off x="1920" y="1440"/>
              <a:ext cx="1392" cy="2339"/>
              <a:chOff x="1920" y="1440"/>
              <a:chExt cx="1392" cy="2339"/>
            </a:xfrm>
          </p:grpSpPr>
          <p:pic>
            <p:nvPicPr>
              <p:cNvPr id="42001" name="Picture 49" descr="harm-ondes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" y="1632"/>
                <a:ext cx="1392" cy="1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02" name="Picture 50" descr="harm-proba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" y="2736"/>
                <a:ext cx="1392" cy="1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003" name="Rectangle 67"/>
              <p:cNvSpPr>
                <a:spLocks noChangeArrowheads="1"/>
              </p:cNvSpPr>
              <p:nvPr/>
            </p:nvSpPr>
            <p:spPr bwMode="auto">
              <a:xfrm>
                <a:off x="2112" y="1440"/>
                <a:ext cx="96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6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niveaux faibles</a:t>
                </a:r>
              </a:p>
            </p:txBody>
          </p:sp>
        </p:grpSp>
        <p:sp>
          <p:nvSpPr>
            <p:cNvPr id="42000" name="Line 80"/>
            <p:cNvSpPr>
              <a:spLocks noChangeShapeType="1"/>
            </p:cNvSpPr>
            <p:nvPr/>
          </p:nvSpPr>
          <p:spPr bwMode="auto">
            <a:xfrm flipH="1">
              <a:off x="3360" y="1632"/>
              <a:ext cx="576" cy="2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2547" name="Group 83"/>
          <p:cNvGrpSpPr>
            <a:grpSpLocks/>
          </p:cNvGrpSpPr>
          <p:nvPr/>
        </p:nvGrpSpPr>
        <p:grpSpPr bwMode="auto">
          <a:xfrm>
            <a:off x="6019800" y="2743200"/>
            <a:ext cx="2819400" cy="2874963"/>
            <a:chOff x="3792" y="1728"/>
            <a:chExt cx="1776" cy="1811"/>
          </a:xfrm>
        </p:grpSpPr>
        <p:grpSp>
          <p:nvGrpSpPr>
            <p:cNvPr id="41995" name="Group 69"/>
            <p:cNvGrpSpPr>
              <a:grpSpLocks/>
            </p:cNvGrpSpPr>
            <p:nvPr/>
          </p:nvGrpSpPr>
          <p:grpSpPr bwMode="auto">
            <a:xfrm>
              <a:off x="3792" y="2016"/>
              <a:ext cx="1776" cy="1523"/>
              <a:chOff x="3792" y="2016"/>
              <a:chExt cx="1776" cy="1523"/>
            </a:xfrm>
          </p:grpSpPr>
          <p:pic>
            <p:nvPicPr>
              <p:cNvPr id="41997" name="Picture 51" descr="harm-proba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2208"/>
                <a:ext cx="1776" cy="1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998" name="Rectangle 68"/>
              <p:cNvSpPr>
                <a:spLocks noChangeArrowheads="1"/>
              </p:cNvSpPr>
              <p:nvPr/>
            </p:nvSpPr>
            <p:spPr bwMode="auto">
              <a:xfrm>
                <a:off x="4176" y="2016"/>
                <a:ext cx="96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6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niveaux élevés</a:t>
                </a:r>
              </a:p>
            </p:txBody>
          </p:sp>
        </p:grpSp>
        <p:sp>
          <p:nvSpPr>
            <p:cNvPr id="41996" name="Line 81"/>
            <p:cNvSpPr>
              <a:spLocks noChangeShapeType="1"/>
            </p:cNvSpPr>
            <p:nvPr/>
          </p:nvSpPr>
          <p:spPr bwMode="auto">
            <a:xfrm>
              <a:off x="4368" y="1728"/>
              <a:ext cx="96" cy="33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362200" y="457200"/>
            <a:ext cx="6169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EQUATIONS DE MOUVEMENT</a:t>
            </a:r>
          </a:p>
        </p:txBody>
      </p:sp>
      <p:sp>
        <p:nvSpPr>
          <p:cNvPr id="43011" name="Rectangle 19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3012" name="Group 32"/>
          <p:cNvGrpSpPr>
            <a:grpSpLocks/>
          </p:cNvGrpSpPr>
          <p:nvPr/>
        </p:nvGrpSpPr>
        <p:grpSpPr bwMode="auto">
          <a:xfrm>
            <a:off x="0" y="1981200"/>
            <a:ext cx="2438400" cy="3657600"/>
            <a:chOff x="0" y="1248"/>
            <a:chExt cx="1536" cy="2304"/>
          </a:xfrm>
        </p:grpSpPr>
        <p:sp>
          <p:nvSpPr>
            <p:cNvPr id="43017" name="Rectangle 33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CAS GENERAL</a:t>
              </a:r>
            </a:p>
          </p:txBody>
        </p:sp>
        <p:sp>
          <p:nvSpPr>
            <p:cNvPr id="43018" name="Rectangle 34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ETATS STATIONNAIRES</a:t>
              </a:r>
            </a:p>
          </p:txBody>
        </p:sp>
        <p:sp>
          <p:nvSpPr>
            <p:cNvPr id="43019" name="Rectangle 3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CAS LIMITE DE LA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MECANIQUE CLASSIQUE</a:t>
              </a:r>
            </a:p>
          </p:txBody>
        </p:sp>
        <p:sp>
          <p:nvSpPr>
            <p:cNvPr id="43020" name="Rectangle 3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4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DESCRIPTION ET RESOLUTION</a:t>
              </a:r>
            </a:p>
          </p:txBody>
        </p:sp>
        <p:sp>
          <p:nvSpPr>
            <p:cNvPr id="43021" name="Text Box 37"/>
            <p:cNvSpPr txBox="1">
              <a:spLocks noChangeArrowheads="1"/>
            </p:cNvSpPr>
            <p:nvPr/>
          </p:nvSpPr>
          <p:spPr bwMode="auto">
            <a:xfrm>
              <a:off x="0" y="1248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Équation de Schrödinger</a:t>
              </a:r>
            </a:p>
          </p:txBody>
        </p:sp>
        <p:sp>
          <p:nvSpPr>
            <p:cNvPr id="43022" name="Text Box 38"/>
            <p:cNvSpPr txBox="1">
              <a:spLocks noChangeArrowheads="1"/>
            </p:cNvSpPr>
            <p:nvPr/>
          </p:nvSpPr>
          <p:spPr bwMode="auto">
            <a:xfrm>
              <a:off x="0" y="2208"/>
              <a:ext cx="105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Particule dans un puits de potentiel</a:t>
              </a:r>
            </a:p>
          </p:txBody>
        </p:sp>
        <p:sp>
          <p:nvSpPr>
            <p:cNvPr id="43023" name="Rectangle 39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43024" name="Rectangle 40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PARTICULE DANS UNE BOÎTE</a:t>
              </a:r>
            </a:p>
          </p:txBody>
        </p:sp>
        <p:sp>
          <p:nvSpPr>
            <p:cNvPr id="43025" name="Text Box 41"/>
            <p:cNvSpPr txBox="1">
              <a:spLocks noChangeArrowheads="1"/>
            </p:cNvSpPr>
            <p:nvPr/>
          </p:nvSpPr>
          <p:spPr bwMode="auto">
            <a:xfrm>
              <a:off x="0" y="307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Oscillateur harmonique</a:t>
              </a:r>
            </a:p>
          </p:txBody>
        </p:sp>
        <p:sp>
          <p:nvSpPr>
            <p:cNvPr id="43026" name="Rectangle 42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264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DESCRIPTION ET RESOLUTION</a:t>
              </a:r>
            </a:p>
          </p:txBody>
        </p:sp>
        <p:sp>
          <p:nvSpPr>
            <p:cNvPr id="43027" name="Rectangle 43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40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</p:grpSp>
      <p:grpSp>
        <p:nvGrpSpPr>
          <p:cNvPr id="43013" name="Group 44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43014" name="Oval 45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015" name="Oval 46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016" name="Oval 47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ransition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89"/>
          <p:cNvSpPr>
            <a:spLocks noChangeShapeType="1"/>
          </p:cNvSpPr>
          <p:nvPr/>
        </p:nvSpPr>
        <p:spPr bwMode="auto">
          <a:xfrm>
            <a:off x="7086600" y="1676400"/>
            <a:ext cx="76200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035" name="Rectangle 88"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36" name="Rectangle 13"/>
          <p:cNvSpPr>
            <a:spLocks noChangeArrowheads="1"/>
          </p:cNvSpPr>
          <p:nvPr/>
        </p:nvSpPr>
        <p:spPr bwMode="auto">
          <a:xfrm>
            <a:off x="6705600" y="0"/>
            <a:ext cx="2286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37" name="Rectangle 32"/>
          <p:cNvSpPr>
            <a:spLocks noChangeArrowheads="1"/>
          </p:cNvSpPr>
          <p:nvPr/>
        </p:nvSpPr>
        <p:spPr bwMode="auto">
          <a:xfrm>
            <a:off x="2590800" y="990600"/>
            <a:ext cx="205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fr-FR" sz="1200" b="1" i="1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44038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18288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sz="1200" i="1" smtClean="0">
                <a:solidFill>
                  <a:schemeClr val="accent1"/>
                </a:solidFill>
              </a:rPr>
              <a:t>grandeurs physiques</a:t>
            </a:r>
          </a:p>
        </p:txBody>
      </p:sp>
      <p:grpSp>
        <p:nvGrpSpPr>
          <p:cNvPr id="44039" name="Group 37"/>
          <p:cNvGrpSpPr>
            <a:grpSpLocks/>
          </p:cNvGrpSpPr>
          <p:nvPr/>
        </p:nvGrpSpPr>
        <p:grpSpPr bwMode="auto">
          <a:xfrm>
            <a:off x="4953000" y="1219200"/>
            <a:ext cx="2133600" cy="685800"/>
            <a:chOff x="3024" y="960"/>
            <a:chExt cx="1344" cy="432"/>
          </a:xfrm>
        </p:grpSpPr>
        <p:sp>
          <p:nvSpPr>
            <p:cNvPr id="44072" name="Line 38"/>
            <p:cNvSpPr>
              <a:spLocks noChangeShapeType="1"/>
            </p:cNvSpPr>
            <p:nvPr/>
          </p:nvSpPr>
          <p:spPr bwMode="auto">
            <a:xfrm flipV="1">
              <a:off x="3696" y="1248"/>
              <a:ext cx="672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073" name="Line 39"/>
            <p:cNvSpPr>
              <a:spLocks noChangeShapeType="1"/>
            </p:cNvSpPr>
            <p:nvPr/>
          </p:nvSpPr>
          <p:spPr bwMode="auto">
            <a:xfrm>
              <a:off x="3024" y="960"/>
              <a:ext cx="672" cy="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4040" name="Group 40"/>
          <p:cNvGrpSpPr>
            <a:grpSpLocks/>
          </p:cNvGrpSpPr>
          <p:nvPr/>
        </p:nvGrpSpPr>
        <p:grpSpPr bwMode="auto">
          <a:xfrm>
            <a:off x="5486400" y="685800"/>
            <a:ext cx="2109788" cy="360363"/>
            <a:chOff x="3456" y="768"/>
            <a:chExt cx="1329" cy="227"/>
          </a:xfrm>
        </p:grpSpPr>
        <p:sp>
          <p:nvSpPr>
            <p:cNvPr id="44070" name="Text Box 41"/>
            <p:cNvSpPr txBox="1">
              <a:spLocks noChangeArrowheads="1"/>
            </p:cNvSpPr>
            <p:nvPr/>
          </p:nvSpPr>
          <p:spPr bwMode="auto">
            <a:xfrm>
              <a:off x="3696" y="768"/>
              <a:ext cx="10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Le solide cristallin</a:t>
              </a:r>
            </a:p>
          </p:txBody>
        </p:sp>
        <p:pic>
          <p:nvPicPr>
            <p:cNvPr id="44071" name="Picture 42">
              <a:hlinkClick r:id="" action="ppaction://noaction"/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92" t="29187" r="26578" b="26036"/>
            <a:stretch>
              <a:fillRect/>
            </a:stretch>
          </p:blipFill>
          <p:spPr bwMode="auto">
            <a:xfrm>
              <a:off x="3456" y="768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4041" name="Group 51"/>
          <p:cNvGrpSpPr>
            <a:grpSpLocks/>
          </p:cNvGrpSpPr>
          <p:nvPr/>
        </p:nvGrpSpPr>
        <p:grpSpPr bwMode="auto">
          <a:xfrm>
            <a:off x="838200" y="685800"/>
            <a:ext cx="1487488" cy="360363"/>
            <a:chOff x="1728" y="1104"/>
            <a:chExt cx="937" cy="227"/>
          </a:xfrm>
        </p:grpSpPr>
        <p:sp>
          <p:nvSpPr>
            <p:cNvPr id="44065" name="Text Box 52"/>
            <p:cNvSpPr txBox="1">
              <a:spLocks noChangeArrowheads="1"/>
            </p:cNvSpPr>
            <p:nvPr/>
          </p:nvSpPr>
          <p:spPr bwMode="auto">
            <a:xfrm>
              <a:off x="2016" y="1104"/>
              <a:ext cx="6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L’électron</a:t>
              </a:r>
            </a:p>
          </p:txBody>
        </p:sp>
        <p:grpSp>
          <p:nvGrpSpPr>
            <p:cNvPr id="44066" name="Group 53"/>
            <p:cNvGrpSpPr>
              <a:grpSpLocks noChangeAspect="1"/>
            </p:cNvGrpSpPr>
            <p:nvPr/>
          </p:nvGrpSpPr>
          <p:grpSpPr bwMode="auto">
            <a:xfrm>
              <a:off x="1728" y="1104"/>
              <a:ext cx="288" cy="227"/>
              <a:chOff x="2880" y="1824"/>
              <a:chExt cx="1632" cy="1152"/>
            </a:xfrm>
          </p:grpSpPr>
          <p:sp>
            <p:nvSpPr>
              <p:cNvPr id="44067" name="Oval 54"/>
              <p:cNvSpPr>
                <a:spLocks noChangeAspect="1" noChangeArrowheads="1"/>
              </p:cNvSpPr>
              <p:nvPr/>
            </p:nvSpPr>
            <p:spPr bwMode="auto">
              <a:xfrm>
                <a:off x="3072" y="1824"/>
                <a:ext cx="1152" cy="1152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068" name="Oval 55"/>
              <p:cNvSpPr>
                <a:spLocks noChangeAspect="1" noChangeArrowheads="1"/>
              </p:cNvSpPr>
              <p:nvPr/>
            </p:nvSpPr>
            <p:spPr bwMode="auto">
              <a:xfrm rot="-1135618">
                <a:off x="2928" y="2256"/>
                <a:ext cx="1584" cy="33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069" name="Oval 56"/>
              <p:cNvSpPr>
                <a:spLocks noChangeAspect="1" noChangeArrowheads="1"/>
              </p:cNvSpPr>
              <p:nvPr/>
            </p:nvSpPr>
            <p:spPr bwMode="auto">
              <a:xfrm>
                <a:off x="2880" y="2640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44042" name="Group 57"/>
          <p:cNvGrpSpPr>
            <a:grpSpLocks/>
          </p:cNvGrpSpPr>
          <p:nvPr/>
        </p:nvGrpSpPr>
        <p:grpSpPr bwMode="auto">
          <a:xfrm>
            <a:off x="1371600" y="1143000"/>
            <a:ext cx="1371600" cy="990600"/>
            <a:chOff x="1008" y="864"/>
            <a:chExt cx="864" cy="624"/>
          </a:xfrm>
        </p:grpSpPr>
        <p:sp>
          <p:nvSpPr>
            <p:cNvPr id="44063" name="Line 58"/>
            <p:cNvSpPr>
              <a:spLocks noChangeShapeType="1"/>
            </p:cNvSpPr>
            <p:nvPr/>
          </p:nvSpPr>
          <p:spPr bwMode="auto">
            <a:xfrm flipV="1">
              <a:off x="1008" y="1296"/>
              <a:ext cx="768" cy="19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064" name="Line 59"/>
            <p:cNvSpPr>
              <a:spLocks noChangeShapeType="1"/>
            </p:cNvSpPr>
            <p:nvPr/>
          </p:nvSpPr>
          <p:spPr bwMode="auto">
            <a:xfrm flipV="1">
              <a:off x="1776" y="864"/>
              <a:ext cx="96" cy="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4043" name="Oval 60">
            <a:hlinkHover r:id="rId4" action="ppaction://hlinksldjump"/>
          </p:cNvPr>
          <p:cNvSpPr>
            <a:spLocks noChangeArrowheads="1"/>
          </p:cNvSpPr>
          <p:nvPr/>
        </p:nvSpPr>
        <p:spPr bwMode="auto">
          <a:xfrm>
            <a:off x="1295400" y="2057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44" name="Oval 61">
            <a:hlinkHover r:id="rId5" action="ppaction://hlinksldjump"/>
          </p:cNvPr>
          <p:cNvSpPr>
            <a:spLocks noChangeArrowheads="1"/>
          </p:cNvSpPr>
          <p:nvPr/>
        </p:nvSpPr>
        <p:spPr bwMode="auto">
          <a:xfrm>
            <a:off x="2514600" y="1752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45" name="Oval 6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667000" y="10668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46" name="Oval 64">
            <a:hlinkHover r:id="rId4" action="ppaction://hlinksldjump"/>
          </p:cNvPr>
          <p:cNvSpPr>
            <a:spLocks noChangeArrowheads="1"/>
          </p:cNvSpPr>
          <p:nvPr/>
        </p:nvSpPr>
        <p:spPr bwMode="auto">
          <a:xfrm>
            <a:off x="4876800" y="11430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47" name="Oval 65">
            <a:hlinkHover r:id="rId5" action="ppaction://hlinksldjump"/>
          </p:cNvPr>
          <p:cNvSpPr>
            <a:spLocks noChangeArrowheads="1"/>
          </p:cNvSpPr>
          <p:nvPr/>
        </p:nvSpPr>
        <p:spPr bwMode="auto">
          <a:xfrm>
            <a:off x="5943600" y="18288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48" name="Oval 66">
            <a:hlinkHover r:id="rId6" action="ppaction://hlinksldjump"/>
          </p:cNvPr>
          <p:cNvSpPr>
            <a:spLocks noChangeArrowheads="1"/>
          </p:cNvSpPr>
          <p:nvPr/>
        </p:nvSpPr>
        <p:spPr bwMode="auto">
          <a:xfrm>
            <a:off x="7010400" y="16002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4049" name="Group 77"/>
          <p:cNvGrpSpPr>
            <a:grpSpLocks/>
          </p:cNvGrpSpPr>
          <p:nvPr/>
        </p:nvGrpSpPr>
        <p:grpSpPr bwMode="auto">
          <a:xfrm>
            <a:off x="3429000" y="5943600"/>
            <a:ext cx="2667000" cy="360363"/>
            <a:chOff x="576" y="3360"/>
            <a:chExt cx="1680" cy="227"/>
          </a:xfrm>
        </p:grpSpPr>
        <p:sp>
          <p:nvSpPr>
            <p:cNvPr id="44061" name="Text Box 78"/>
            <p:cNvSpPr txBox="1">
              <a:spLocks noChangeArrowheads="1"/>
            </p:cNvSpPr>
            <p:nvPr/>
          </p:nvSpPr>
          <p:spPr bwMode="auto">
            <a:xfrm>
              <a:off x="768" y="3360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Électrons dans un solide</a:t>
              </a:r>
            </a:p>
          </p:txBody>
        </p:sp>
        <p:pic>
          <p:nvPicPr>
            <p:cNvPr id="44062" name="Picture 79">
              <a:hlinkClick r:id="" action="ppaction://noaction"/>
            </p:cNvPr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0" t="35437" r="25766" b="32288"/>
            <a:stretch>
              <a:fillRect/>
            </a:stretch>
          </p:blipFill>
          <p:spPr bwMode="auto">
            <a:xfrm>
              <a:off x="576" y="3360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050" name="Line 83"/>
          <p:cNvSpPr>
            <a:spLocks noChangeShapeType="1"/>
          </p:cNvSpPr>
          <p:nvPr/>
        </p:nvSpPr>
        <p:spPr bwMode="auto">
          <a:xfrm>
            <a:off x="3429000" y="4648200"/>
            <a:ext cx="1676400" cy="914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051" name="Line 84"/>
          <p:cNvSpPr>
            <a:spLocks noChangeShapeType="1"/>
          </p:cNvSpPr>
          <p:nvPr/>
        </p:nvSpPr>
        <p:spPr bwMode="auto">
          <a:xfrm flipV="1">
            <a:off x="5105400" y="5105400"/>
            <a:ext cx="990600" cy="457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052" name="Oval 85">
            <a:hlinkHover r:id="rId4" action="ppaction://hlinksldjump"/>
          </p:cNvPr>
          <p:cNvSpPr>
            <a:spLocks noChangeArrowheads="1"/>
          </p:cNvSpPr>
          <p:nvPr/>
        </p:nvSpPr>
        <p:spPr bwMode="auto">
          <a:xfrm>
            <a:off x="3352800" y="45720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53" name="Oval 86">
            <a:hlinkHover r:id="rId4" action="ppaction://hlinksldjump"/>
          </p:cNvPr>
          <p:cNvSpPr>
            <a:spLocks noChangeArrowheads="1"/>
          </p:cNvSpPr>
          <p:nvPr/>
        </p:nvSpPr>
        <p:spPr bwMode="auto">
          <a:xfrm>
            <a:off x="5029200" y="54864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54" name="Oval 87">
            <a:hlinkHover r:id="rId4" action="ppaction://hlinksldjump"/>
          </p:cNvPr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55" name="Oval 90"/>
          <p:cNvSpPr>
            <a:spLocks noChangeArrowheads="1"/>
          </p:cNvSpPr>
          <p:nvPr/>
        </p:nvSpPr>
        <p:spPr bwMode="auto">
          <a:xfrm>
            <a:off x="7772400" y="21336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56" name="Line 91"/>
          <p:cNvSpPr>
            <a:spLocks noChangeShapeType="1"/>
          </p:cNvSpPr>
          <p:nvPr/>
        </p:nvSpPr>
        <p:spPr bwMode="auto">
          <a:xfrm>
            <a:off x="6159500" y="5118100"/>
            <a:ext cx="1219200" cy="381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057" name="Oval 92"/>
          <p:cNvSpPr>
            <a:spLocks noChangeArrowheads="1"/>
          </p:cNvSpPr>
          <p:nvPr/>
        </p:nvSpPr>
        <p:spPr bwMode="auto">
          <a:xfrm>
            <a:off x="7315200" y="54102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58" name="Oval 93"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2743200" y="2438400"/>
            <a:ext cx="4011613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44059" name="Text Box 95"/>
          <p:cNvSpPr txBox="1">
            <a:spLocks noChangeArrowheads="1"/>
          </p:cNvSpPr>
          <p:nvPr/>
        </p:nvSpPr>
        <p:spPr bwMode="auto">
          <a:xfrm>
            <a:off x="4038600" y="3657600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1800" i="1">
                <a:latin typeface="Arial" charset="0"/>
              </a:rPr>
              <a:t>R. Fortunier</a:t>
            </a:r>
          </a:p>
        </p:txBody>
      </p:sp>
      <p:sp>
        <p:nvSpPr>
          <p:cNvPr id="44060" name="Rectangle 96"/>
          <p:cNvSpPr>
            <a:spLocks noChangeArrowheads="1"/>
          </p:cNvSpPr>
          <p:nvPr/>
        </p:nvSpPr>
        <p:spPr bwMode="auto">
          <a:xfrm>
            <a:off x="2730500" y="2667000"/>
            <a:ext cx="403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sz="2000" b="1" i="1">
                <a:solidFill>
                  <a:schemeClr val="tx2"/>
                </a:solidFill>
                <a:latin typeface="Arial" charset="0"/>
              </a:rPr>
              <a:t>PROPRIETES</a:t>
            </a:r>
            <a:br>
              <a:rPr lang="fr-FR" sz="2000" b="1" i="1">
                <a:solidFill>
                  <a:schemeClr val="tx2"/>
                </a:solidFill>
                <a:latin typeface="Arial" charset="0"/>
              </a:rPr>
            </a:br>
            <a:r>
              <a:rPr lang="fr-FR" sz="2000" b="1" i="1">
                <a:solidFill>
                  <a:schemeClr val="tx2"/>
                </a:solidFill>
                <a:latin typeface="Arial" charset="0"/>
              </a:rPr>
              <a:t>DES</a:t>
            </a:r>
            <a:br>
              <a:rPr lang="fr-FR" sz="2000" b="1" i="1">
                <a:solidFill>
                  <a:schemeClr val="tx2"/>
                </a:solidFill>
                <a:latin typeface="Arial" charset="0"/>
              </a:rPr>
            </a:br>
            <a:r>
              <a:rPr lang="fr-FR" sz="2000" b="1" i="1">
                <a:solidFill>
                  <a:schemeClr val="tx2"/>
                </a:solidFill>
                <a:latin typeface="Arial" charset="0"/>
              </a:rPr>
              <a:t>MATERIAUX SOLIDES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6"/>
          <p:cNvSpPr txBox="1">
            <a:spLocks noChangeArrowheads="1"/>
          </p:cNvSpPr>
          <p:nvPr/>
        </p:nvSpPr>
        <p:spPr bwMode="auto">
          <a:xfrm>
            <a:off x="2667000" y="457200"/>
            <a:ext cx="5291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GRANDEURS PHYSIQUES</a:t>
            </a:r>
          </a:p>
        </p:txBody>
      </p:sp>
      <p:grpSp>
        <p:nvGrpSpPr>
          <p:cNvPr id="45059" name="Group 21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2880" y="1824"/>
            <a:chExt cx="1632" cy="1152"/>
          </a:xfrm>
        </p:grpSpPr>
        <p:sp>
          <p:nvSpPr>
            <p:cNvPr id="45072" name="Oval 22"/>
            <p:cNvSpPr>
              <a:spLocks noChangeArrowheads="1"/>
            </p:cNvSpPr>
            <p:nvPr/>
          </p:nvSpPr>
          <p:spPr bwMode="auto">
            <a:xfrm>
              <a:off x="3072" y="1824"/>
              <a:ext cx="1152" cy="115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073" name="Oval 23"/>
            <p:cNvSpPr>
              <a:spLocks noChangeArrowheads="1"/>
            </p:cNvSpPr>
            <p:nvPr/>
          </p:nvSpPr>
          <p:spPr bwMode="auto">
            <a:xfrm rot="-1135618">
              <a:off x="2928" y="2256"/>
              <a:ext cx="1584" cy="33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074" name="Oval 24"/>
            <p:cNvSpPr>
              <a:spLocks noChangeArrowheads="1"/>
            </p:cNvSpPr>
            <p:nvPr/>
          </p:nvSpPr>
          <p:spPr bwMode="auto">
            <a:xfrm>
              <a:off x="2880" y="2640"/>
              <a:ext cx="144" cy="1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5060" name="Group 40"/>
          <p:cNvGrpSpPr>
            <a:grpSpLocks/>
          </p:cNvGrpSpPr>
          <p:nvPr/>
        </p:nvGrpSpPr>
        <p:grpSpPr bwMode="auto">
          <a:xfrm>
            <a:off x="0" y="2133600"/>
            <a:ext cx="2438400" cy="3733800"/>
            <a:chOff x="0" y="1344"/>
            <a:chExt cx="1536" cy="2352"/>
          </a:xfrm>
        </p:grpSpPr>
        <p:sp>
          <p:nvSpPr>
            <p:cNvPr id="45062" name="Rectangle 2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84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DEFINITION</a:t>
              </a:r>
            </a:p>
          </p:txBody>
        </p:sp>
        <p:sp>
          <p:nvSpPr>
            <p:cNvPr id="45063" name="Rectangle 2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45064" name="Rectangle 28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6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DEFINITION</a:t>
              </a:r>
            </a:p>
          </p:txBody>
        </p:sp>
        <p:sp>
          <p:nvSpPr>
            <p:cNvPr id="45065" name="Text Box 29"/>
            <p:cNvSpPr txBox="1">
              <a:spLocks noChangeArrowheads="1"/>
            </p:cNvSpPr>
            <p:nvPr/>
          </p:nvSpPr>
          <p:spPr bwMode="auto">
            <a:xfrm>
              <a:off x="0" y="1344"/>
              <a:ext cx="15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Opérateurs et observables</a:t>
              </a:r>
            </a:p>
          </p:txBody>
        </p:sp>
        <p:sp>
          <p:nvSpPr>
            <p:cNvPr id="45066" name="Text Box 30"/>
            <p:cNvSpPr txBox="1">
              <a:spLocks noChangeArrowheads="1"/>
            </p:cNvSpPr>
            <p:nvPr/>
          </p:nvSpPr>
          <p:spPr bwMode="auto">
            <a:xfrm>
              <a:off x="0" y="1920"/>
              <a:ext cx="11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Moment cinétique</a:t>
              </a:r>
            </a:p>
          </p:txBody>
        </p:sp>
        <p:sp>
          <p:nvSpPr>
            <p:cNvPr id="45067" name="Rectangle 3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304"/>
              <a:ext cx="12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VALEURS PROPRES ET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FONCTIONS PROPRES</a:t>
              </a:r>
            </a:p>
          </p:txBody>
        </p:sp>
        <p:sp>
          <p:nvSpPr>
            <p:cNvPr id="45068" name="Text Box 33"/>
            <p:cNvSpPr txBox="1">
              <a:spLocks noChangeArrowheads="1"/>
            </p:cNvSpPr>
            <p:nvPr/>
          </p:nvSpPr>
          <p:spPr bwMode="auto">
            <a:xfrm>
              <a:off x="0" y="2592"/>
              <a:ext cx="1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Première description des atomes</a:t>
              </a:r>
            </a:p>
          </p:txBody>
        </p:sp>
        <p:sp>
          <p:nvSpPr>
            <p:cNvPr id="45069" name="Rectangle 34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EQUATION DE SCHRÖDINGER</a:t>
              </a:r>
            </a:p>
          </p:txBody>
        </p:sp>
        <p:sp>
          <p:nvSpPr>
            <p:cNvPr id="45070" name="Rectangle 35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MOMENT CINETIQUE INTRINSEQUE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SPIN</a:t>
              </a:r>
            </a:p>
          </p:txBody>
        </p:sp>
        <p:sp>
          <p:nvSpPr>
            <p:cNvPr id="45071" name="Rectangle 36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456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CLASSIFICATION DES ELEMENTS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CHIMIQUES</a:t>
              </a:r>
            </a:p>
          </p:txBody>
        </p:sp>
      </p:grpSp>
      <p:sp>
        <p:nvSpPr>
          <p:cNvPr id="45061" name="Rectangle 38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667000" y="457200"/>
            <a:ext cx="5291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GRANDEURS PHYSIQUES</a:t>
            </a: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2880" y="1824"/>
            <a:chExt cx="1632" cy="1152"/>
          </a:xfrm>
        </p:grpSpPr>
        <p:sp>
          <p:nvSpPr>
            <p:cNvPr id="46133" name="Oval 4"/>
            <p:cNvSpPr>
              <a:spLocks noChangeArrowheads="1"/>
            </p:cNvSpPr>
            <p:nvPr/>
          </p:nvSpPr>
          <p:spPr bwMode="auto">
            <a:xfrm>
              <a:off x="3072" y="1824"/>
              <a:ext cx="1152" cy="115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34" name="Oval 5"/>
            <p:cNvSpPr>
              <a:spLocks noChangeArrowheads="1"/>
            </p:cNvSpPr>
            <p:nvPr/>
          </p:nvSpPr>
          <p:spPr bwMode="auto">
            <a:xfrm rot="-1135618">
              <a:off x="2928" y="2256"/>
              <a:ext cx="1584" cy="33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35" name="Oval 6"/>
            <p:cNvSpPr>
              <a:spLocks noChangeArrowheads="1"/>
            </p:cNvSpPr>
            <p:nvPr/>
          </p:nvSpPr>
          <p:spPr bwMode="auto">
            <a:xfrm>
              <a:off x="2880" y="2640"/>
              <a:ext cx="144" cy="1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6084" name="Rectangle 17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6085" name="Group 19"/>
          <p:cNvGrpSpPr>
            <a:grpSpLocks/>
          </p:cNvGrpSpPr>
          <p:nvPr/>
        </p:nvGrpSpPr>
        <p:grpSpPr bwMode="auto">
          <a:xfrm>
            <a:off x="0" y="2133600"/>
            <a:ext cx="2438400" cy="3733800"/>
            <a:chOff x="0" y="1344"/>
            <a:chExt cx="1536" cy="2352"/>
          </a:xfrm>
        </p:grpSpPr>
        <p:sp>
          <p:nvSpPr>
            <p:cNvPr id="46123" name="Rectangle 2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84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DEFINITION</a:t>
              </a:r>
            </a:p>
          </p:txBody>
        </p:sp>
        <p:sp>
          <p:nvSpPr>
            <p:cNvPr id="46124" name="Rectangle 2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46125" name="Rectangle 2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6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DEFINITION</a:t>
              </a:r>
            </a:p>
          </p:txBody>
        </p:sp>
        <p:sp>
          <p:nvSpPr>
            <p:cNvPr id="46126" name="Text Box 23"/>
            <p:cNvSpPr txBox="1">
              <a:spLocks noChangeArrowheads="1"/>
            </p:cNvSpPr>
            <p:nvPr/>
          </p:nvSpPr>
          <p:spPr bwMode="auto">
            <a:xfrm>
              <a:off x="0" y="1344"/>
              <a:ext cx="15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Opérateurs et observables</a:t>
              </a:r>
            </a:p>
          </p:txBody>
        </p:sp>
        <p:sp>
          <p:nvSpPr>
            <p:cNvPr id="46127" name="Text Box 24"/>
            <p:cNvSpPr txBox="1">
              <a:spLocks noChangeArrowheads="1"/>
            </p:cNvSpPr>
            <p:nvPr/>
          </p:nvSpPr>
          <p:spPr bwMode="auto">
            <a:xfrm>
              <a:off x="0" y="1920"/>
              <a:ext cx="11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Moment cinétique</a:t>
              </a:r>
            </a:p>
          </p:txBody>
        </p:sp>
        <p:sp>
          <p:nvSpPr>
            <p:cNvPr id="46128" name="Rectangle 2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304"/>
              <a:ext cx="12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VALEURS PROPRES ET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FONCTIONS PROPRES</a:t>
              </a:r>
            </a:p>
          </p:txBody>
        </p:sp>
        <p:sp>
          <p:nvSpPr>
            <p:cNvPr id="46129" name="Text Box 26"/>
            <p:cNvSpPr txBox="1">
              <a:spLocks noChangeArrowheads="1"/>
            </p:cNvSpPr>
            <p:nvPr/>
          </p:nvSpPr>
          <p:spPr bwMode="auto">
            <a:xfrm>
              <a:off x="0" y="2592"/>
              <a:ext cx="1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Première description des atomes</a:t>
              </a:r>
            </a:p>
          </p:txBody>
        </p:sp>
        <p:sp>
          <p:nvSpPr>
            <p:cNvPr id="46130" name="Rectangle 27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EQUATION DE SCHRÖDINGER</a:t>
              </a:r>
            </a:p>
          </p:txBody>
        </p:sp>
        <p:sp>
          <p:nvSpPr>
            <p:cNvPr id="46131" name="Rectangle 28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MOMENT CINETIQUE INTRINSEQUE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SPIN</a:t>
              </a:r>
            </a:p>
          </p:txBody>
        </p:sp>
        <p:sp>
          <p:nvSpPr>
            <p:cNvPr id="46132" name="Rectangle 29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456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CLASSIFICATION DES ELEMENTS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CHIMIQUES</a:t>
              </a:r>
            </a:p>
          </p:txBody>
        </p:sp>
      </p:grpSp>
      <p:sp>
        <p:nvSpPr>
          <p:cNvPr id="46086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00313"/>
            <a:ext cx="914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DEFINITION</a:t>
            </a:r>
          </a:p>
        </p:txBody>
      </p:sp>
      <p:sp>
        <p:nvSpPr>
          <p:cNvPr id="67621" name="Rectangle 37"/>
          <p:cNvSpPr>
            <a:spLocks noChangeArrowheads="1"/>
          </p:cNvSpPr>
          <p:nvPr/>
        </p:nvSpPr>
        <p:spPr bwMode="auto">
          <a:xfrm>
            <a:off x="2819400" y="1676400"/>
            <a:ext cx="5562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81000" indent="-381000"/>
            <a:r>
              <a:rPr lang="fr-FR" sz="16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 : 	grandeur physique que l’on souhaite mesurer (position, énergie, …)</a:t>
            </a:r>
          </a:p>
        </p:txBody>
      </p:sp>
      <p:sp>
        <p:nvSpPr>
          <p:cNvPr id="67623" name="Rectangle 39"/>
          <p:cNvSpPr>
            <a:spLocks noChangeArrowheads="1"/>
          </p:cNvSpPr>
          <p:nvPr/>
        </p:nvSpPr>
        <p:spPr bwMode="auto">
          <a:xfrm>
            <a:off x="2819400" y="2362200"/>
            <a:ext cx="6096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81000" indent="-381000">
              <a:spcBef>
                <a:spcPct val="50000"/>
              </a:spcBef>
              <a:buFont typeface="Symbol" pitchFamily="18" charset="2"/>
              <a:buNone/>
            </a:pPr>
            <a:r>
              <a:rPr lang="fr-FR" sz="160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y</a:t>
            </a:r>
            <a:r>
              <a:rPr lang="fr-FR" sz="16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:	fonction d’onde décrivant l’état du système dans lequel on souhaite mesurer f (particule dans un puits de potentiel, …)</a:t>
            </a:r>
          </a:p>
        </p:txBody>
      </p:sp>
      <p:sp>
        <p:nvSpPr>
          <p:cNvPr id="67624" name="Rectangle 40"/>
          <p:cNvSpPr>
            <a:spLocks noChangeArrowheads="1"/>
          </p:cNvSpPr>
          <p:nvPr/>
        </p:nvSpPr>
        <p:spPr bwMode="auto">
          <a:xfrm>
            <a:off x="4724400" y="3124200"/>
            <a:ext cx="2362200" cy="4064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81000" indent="-381000">
              <a:spcBef>
                <a:spcPct val="50000"/>
              </a:spcBef>
              <a:buFont typeface="Symbol" pitchFamily="18" charset="2"/>
              <a:buNone/>
            </a:pPr>
            <a:r>
              <a:rPr lang="fr-FR" sz="2000" i="1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y</a:t>
            </a:r>
            <a:r>
              <a:rPr lang="fr-FR" sz="2000" i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=</a:t>
            </a:r>
            <a:r>
              <a:rPr lang="fr-FR" sz="2000" i="1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y</a:t>
            </a:r>
            <a:r>
              <a:rPr lang="fr-FR" sz="2000" i="1" baseline="-25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n</a:t>
            </a:r>
            <a:r>
              <a:rPr lang="fr-FR" sz="2000" i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   lorsque f=f</a:t>
            </a:r>
            <a:r>
              <a:rPr lang="fr-FR" sz="2000" i="1" baseline="-25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n</a:t>
            </a:r>
            <a:endParaRPr lang="fr-FR" sz="2000" i="1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67631" name="Group 47"/>
          <p:cNvGrpSpPr>
            <a:grpSpLocks/>
          </p:cNvGrpSpPr>
          <p:nvPr/>
        </p:nvGrpSpPr>
        <p:grpSpPr bwMode="auto">
          <a:xfrm>
            <a:off x="3733800" y="3581400"/>
            <a:ext cx="2438400" cy="885825"/>
            <a:chOff x="2208" y="2352"/>
            <a:chExt cx="1536" cy="558"/>
          </a:xfrm>
        </p:grpSpPr>
        <p:sp>
          <p:nvSpPr>
            <p:cNvPr id="46121" name="Line 41"/>
            <p:cNvSpPr>
              <a:spLocks noChangeShapeType="1"/>
            </p:cNvSpPr>
            <p:nvPr/>
          </p:nvSpPr>
          <p:spPr bwMode="auto">
            <a:xfrm flipV="1">
              <a:off x="3024" y="2352"/>
              <a:ext cx="48" cy="19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122" name="Rectangle 43"/>
            <p:cNvSpPr>
              <a:spLocks noChangeArrowheads="1"/>
            </p:cNvSpPr>
            <p:nvPr/>
          </p:nvSpPr>
          <p:spPr bwMode="auto">
            <a:xfrm>
              <a:off x="2208" y="2544"/>
              <a:ext cx="153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 typeface="Symbol" pitchFamily="18" charset="2"/>
                <a:buNone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fonctions propres de la grandeur physique</a:t>
              </a:r>
            </a:p>
          </p:txBody>
        </p:sp>
      </p:grpSp>
      <p:grpSp>
        <p:nvGrpSpPr>
          <p:cNvPr id="67632" name="Group 48"/>
          <p:cNvGrpSpPr>
            <a:grpSpLocks/>
          </p:cNvGrpSpPr>
          <p:nvPr/>
        </p:nvGrpSpPr>
        <p:grpSpPr bwMode="auto">
          <a:xfrm>
            <a:off x="6172200" y="3581400"/>
            <a:ext cx="2514600" cy="885825"/>
            <a:chOff x="3888" y="2352"/>
            <a:chExt cx="1584" cy="558"/>
          </a:xfrm>
        </p:grpSpPr>
        <p:sp>
          <p:nvSpPr>
            <p:cNvPr id="46119" name="Line 42"/>
            <p:cNvSpPr>
              <a:spLocks noChangeShapeType="1"/>
            </p:cNvSpPr>
            <p:nvPr/>
          </p:nvSpPr>
          <p:spPr bwMode="auto">
            <a:xfrm flipH="1" flipV="1">
              <a:off x="4320" y="2352"/>
              <a:ext cx="96" cy="19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120" name="Rectangle 44"/>
            <p:cNvSpPr>
              <a:spLocks noChangeArrowheads="1"/>
            </p:cNvSpPr>
            <p:nvPr/>
          </p:nvSpPr>
          <p:spPr bwMode="auto">
            <a:xfrm>
              <a:off x="3888" y="2544"/>
              <a:ext cx="158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 typeface="Symbol" pitchFamily="18" charset="2"/>
                <a:buNone/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valeurs propres de la grandeur physique</a:t>
              </a:r>
            </a:p>
          </p:txBody>
        </p:sp>
      </p:grpSp>
      <p:grpSp>
        <p:nvGrpSpPr>
          <p:cNvPr id="67660" name="Group 76"/>
          <p:cNvGrpSpPr>
            <a:grpSpLocks/>
          </p:cNvGrpSpPr>
          <p:nvPr/>
        </p:nvGrpSpPr>
        <p:grpSpPr bwMode="auto">
          <a:xfrm>
            <a:off x="4675188" y="4953000"/>
            <a:ext cx="4130675" cy="1052513"/>
            <a:chOff x="2945" y="3120"/>
            <a:chExt cx="2602" cy="663"/>
          </a:xfrm>
        </p:grpSpPr>
        <p:sp>
          <p:nvSpPr>
            <p:cNvPr id="46103" name="Rectangle 54"/>
            <p:cNvSpPr>
              <a:spLocks noChangeArrowheads="1"/>
            </p:cNvSpPr>
            <p:nvPr/>
          </p:nvSpPr>
          <p:spPr bwMode="auto">
            <a:xfrm>
              <a:off x="2945" y="3120"/>
              <a:ext cx="26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2000">
                  <a:solidFill>
                    <a:srgbClr val="FFFFFF"/>
                  </a:solidFill>
                  <a:latin typeface="Symbol" pitchFamily="18" charset="2"/>
                  <a:sym typeface="Symbol" pitchFamily="18" charset="2"/>
                </a:rPr>
                <a:t>y = y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n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= (2/A)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1/2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sin(n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  <a:sym typeface="Symbol" pitchFamily="18" charset="2"/>
                </a:rPr>
                <a:t>p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x/A)exp(iE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n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t/    )</a:t>
              </a:r>
            </a:p>
          </p:txBody>
        </p:sp>
        <p:grpSp>
          <p:nvGrpSpPr>
            <p:cNvPr id="46104" name="Group 69"/>
            <p:cNvGrpSpPr>
              <a:grpSpLocks/>
            </p:cNvGrpSpPr>
            <p:nvPr/>
          </p:nvGrpSpPr>
          <p:grpSpPr bwMode="auto">
            <a:xfrm>
              <a:off x="5239" y="3139"/>
              <a:ext cx="196" cy="231"/>
              <a:chOff x="720" y="3598"/>
              <a:chExt cx="196" cy="231"/>
            </a:xfrm>
          </p:grpSpPr>
          <p:sp>
            <p:nvSpPr>
              <p:cNvPr id="46117" name="Text Box 70"/>
              <p:cNvSpPr txBox="1">
                <a:spLocks noChangeArrowheads="1"/>
              </p:cNvSpPr>
              <p:nvPr/>
            </p:nvSpPr>
            <p:spPr bwMode="auto">
              <a:xfrm>
                <a:off x="720" y="359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46118" name="Line 71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6105" name="Group 75"/>
            <p:cNvGrpSpPr>
              <a:grpSpLocks/>
            </p:cNvGrpSpPr>
            <p:nvPr/>
          </p:nvGrpSpPr>
          <p:grpSpPr bwMode="auto">
            <a:xfrm>
              <a:off x="2976" y="3360"/>
              <a:ext cx="1724" cy="423"/>
              <a:chOff x="2928" y="3360"/>
              <a:chExt cx="1724" cy="423"/>
            </a:xfrm>
          </p:grpSpPr>
          <p:sp>
            <p:nvSpPr>
              <p:cNvPr id="46106" name="Rectangle 55"/>
              <p:cNvSpPr>
                <a:spLocks noChangeArrowheads="1"/>
              </p:cNvSpPr>
              <p:nvPr/>
            </p:nvSpPr>
            <p:spPr bwMode="auto">
              <a:xfrm>
                <a:off x="4011" y="3360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800">
                    <a:solidFill>
                      <a:srgbClr val="FFFFFF"/>
                    </a:solidFill>
                    <a:latin typeface="Symbol" pitchFamily="18" charset="2"/>
                  </a:rPr>
                  <a:t>p</a:t>
                </a:r>
                <a:r>
                  <a:rPr lang="fr-FR" sz="1800" baseline="30000">
                    <a:solidFill>
                      <a:srgbClr val="FFFFFF"/>
                    </a:solidFill>
                    <a:latin typeface="Arial" charset="0"/>
                  </a:rPr>
                  <a:t>2</a:t>
                </a:r>
                <a:endParaRPr lang="fr-FR" sz="1800" baseline="30000">
                  <a:solidFill>
                    <a:srgbClr val="FFFFFF"/>
                  </a:solidFill>
                  <a:latin typeface="Arial" charset="0"/>
                  <a:sym typeface="Symbol" pitchFamily="18" charset="2"/>
                </a:endParaRPr>
              </a:p>
            </p:txBody>
          </p:sp>
          <p:grpSp>
            <p:nvGrpSpPr>
              <p:cNvPr id="46107" name="Group 56"/>
              <p:cNvGrpSpPr>
                <a:grpSpLocks/>
              </p:cNvGrpSpPr>
              <p:nvPr/>
            </p:nvGrpSpPr>
            <p:grpSpPr bwMode="auto">
              <a:xfrm>
                <a:off x="4203" y="3360"/>
                <a:ext cx="196" cy="231"/>
                <a:chOff x="720" y="3598"/>
                <a:chExt cx="196" cy="231"/>
              </a:xfrm>
            </p:grpSpPr>
            <p:sp>
              <p:nvSpPr>
                <p:cNvPr id="46115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720" y="3598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/>
                  <a:r>
                    <a:rPr lang="fr-FR" sz="1800">
                      <a:solidFill>
                        <a:srgbClr val="FFFFFF"/>
                      </a:solidFill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46116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730" y="3623"/>
                  <a:ext cx="144" cy="48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46108" name="Rectangle 59"/>
              <p:cNvSpPr>
                <a:spLocks noChangeArrowheads="1"/>
              </p:cNvSpPr>
              <p:nvPr/>
            </p:nvSpPr>
            <p:spPr bwMode="auto">
              <a:xfrm>
                <a:off x="4299" y="3360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800" baseline="30000">
                    <a:solidFill>
                      <a:srgbClr val="FFFFFF"/>
                    </a:solidFill>
                    <a:latin typeface="Arial" charset="0"/>
                  </a:rPr>
                  <a:t>2</a:t>
                </a:r>
                <a:endParaRPr lang="fr-FR" sz="1800" baseline="30000">
                  <a:solidFill>
                    <a:srgbClr val="FFFFFF"/>
                  </a:solidFill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46109" name="Rectangle 60"/>
              <p:cNvSpPr>
                <a:spLocks noChangeArrowheads="1"/>
              </p:cNvSpPr>
              <p:nvPr/>
            </p:nvSpPr>
            <p:spPr bwMode="auto">
              <a:xfrm>
                <a:off x="4059" y="3552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2m</a:t>
                </a:r>
                <a:endPara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46110" name="Rectangle 61"/>
              <p:cNvSpPr>
                <a:spLocks noChangeArrowheads="1"/>
              </p:cNvSpPr>
              <p:nvPr/>
            </p:nvSpPr>
            <p:spPr bwMode="auto">
              <a:xfrm>
                <a:off x="4395" y="3360"/>
                <a:ext cx="24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n</a:t>
                </a:r>
                <a:r>
                  <a:rPr lang="fr-FR" sz="1800" baseline="30000">
                    <a:solidFill>
                      <a:srgbClr val="FFFFFF"/>
                    </a:solidFill>
                    <a:latin typeface="Arial" charset="0"/>
                  </a:rPr>
                  <a:t>2</a:t>
                </a:r>
                <a:endParaRPr lang="fr-FR" sz="1800" baseline="30000">
                  <a:solidFill>
                    <a:srgbClr val="FFFFFF"/>
                  </a:solidFill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46111" name="Rectangle 62"/>
              <p:cNvSpPr>
                <a:spLocks noChangeArrowheads="1"/>
              </p:cNvSpPr>
              <p:nvPr/>
            </p:nvSpPr>
            <p:spPr bwMode="auto">
              <a:xfrm>
                <a:off x="4387" y="3552"/>
                <a:ext cx="26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A</a:t>
                </a:r>
                <a:r>
                  <a:rPr lang="fr-FR" sz="1800" baseline="30000">
                    <a:solidFill>
                      <a:srgbClr val="FFFFFF"/>
                    </a:solidFill>
                    <a:latin typeface="Arial" charset="0"/>
                  </a:rPr>
                  <a:t>2</a:t>
                </a:r>
                <a:endParaRPr lang="fr-FR" sz="1800" baseline="30000">
                  <a:solidFill>
                    <a:srgbClr val="FFFFFF"/>
                  </a:solidFill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46112" name="Line 63"/>
              <p:cNvSpPr>
                <a:spLocks noChangeShapeType="1"/>
              </p:cNvSpPr>
              <p:nvPr/>
            </p:nvSpPr>
            <p:spPr bwMode="auto">
              <a:xfrm>
                <a:off x="4059" y="3552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113" name="Line 64"/>
              <p:cNvSpPr>
                <a:spLocks noChangeShapeType="1"/>
              </p:cNvSpPr>
              <p:nvPr/>
            </p:nvSpPr>
            <p:spPr bwMode="auto">
              <a:xfrm>
                <a:off x="4443" y="355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114" name="Text Box 73"/>
              <p:cNvSpPr txBox="1">
                <a:spLocks noChangeArrowheads="1"/>
              </p:cNvSpPr>
              <p:nvPr/>
            </p:nvSpPr>
            <p:spPr bwMode="auto">
              <a:xfrm>
                <a:off x="2928" y="3456"/>
                <a:ext cx="120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lorsque E = E</a:t>
                </a:r>
                <a:r>
                  <a:rPr lang="fr-FR" sz="1800" baseline="-25000">
                    <a:solidFill>
                      <a:srgbClr val="FFFFFF"/>
                    </a:solidFill>
                    <a:latin typeface="Arial" charset="0"/>
                  </a:rPr>
                  <a:t>n</a:t>
                </a:r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 = </a:t>
                </a:r>
              </a:p>
            </p:txBody>
          </p:sp>
        </p:grpSp>
      </p:grpSp>
      <p:grpSp>
        <p:nvGrpSpPr>
          <p:cNvPr id="67664" name="Group 80"/>
          <p:cNvGrpSpPr>
            <a:grpSpLocks/>
          </p:cNvGrpSpPr>
          <p:nvPr/>
        </p:nvGrpSpPr>
        <p:grpSpPr bwMode="auto">
          <a:xfrm>
            <a:off x="2667000" y="4572000"/>
            <a:ext cx="5257800" cy="1433513"/>
            <a:chOff x="1680" y="2880"/>
            <a:chExt cx="3312" cy="903"/>
          </a:xfrm>
        </p:grpSpPr>
        <p:grpSp>
          <p:nvGrpSpPr>
            <p:cNvPr id="46094" name="Group 77"/>
            <p:cNvGrpSpPr>
              <a:grpSpLocks/>
            </p:cNvGrpSpPr>
            <p:nvPr/>
          </p:nvGrpSpPr>
          <p:grpSpPr bwMode="auto">
            <a:xfrm>
              <a:off x="1680" y="2880"/>
              <a:ext cx="3312" cy="903"/>
              <a:chOff x="1680" y="2880"/>
              <a:chExt cx="3312" cy="903"/>
            </a:xfrm>
          </p:grpSpPr>
          <p:sp>
            <p:nvSpPr>
              <p:cNvPr id="46097" name="Rectangle 49"/>
              <p:cNvSpPr>
                <a:spLocks noChangeArrowheads="1"/>
              </p:cNvSpPr>
              <p:nvPr/>
            </p:nvSpPr>
            <p:spPr bwMode="auto">
              <a:xfrm>
                <a:off x="1680" y="2880"/>
                <a:ext cx="331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381000" indent="-381000">
                  <a:spcBef>
                    <a:spcPct val="50000"/>
                  </a:spcBef>
                  <a:buFont typeface="Symbol" pitchFamily="18" charset="2"/>
                  <a:buNone/>
                </a:pPr>
                <a:r>
                  <a:rPr lang="fr-FR" sz="1600" u="sng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EXEMPLE : énergie d’une particule dans une boîte 1D</a:t>
                </a:r>
              </a:p>
            </p:txBody>
          </p:sp>
          <p:grpSp>
            <p:nvGrpSpPr>
              <p:cNvPr id="46098" name="Group 68"/>
              <p:cNvGrpSpPr>
                <a:grpSpLocks/>
              </p:cNvGrpSpPr>
              <p:nvPr/>
            </p:nvGrpSpPr>
            <p:grpSpPr bwMode="auto">
              <a:xfrm>
                <a:off x="1728" y="3118"/>
                <a:ext cx="1060" cy="665"/>
                <a:chOff x="1728" y="3118"/>
                <a:chExt cx="1060" cy="665"/>
              </a:xfrm>
            </p:grpSpPr>
            <p:pic>
              <p:nvPicPr>
                <p:cNvPr id="46099" name="Picture 51" descr="puits-carre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28" y="3120"/>
                  <a:ext cx="1060" cy="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6100" name="Line 65"/>
                <p:cNvSpPr>
                  <a:spLocks noChangeShapeType="1"/>
                </p:cNvSpPr>
                <p:nvPr/>
              </p:nvSpPr>
              <p:spPr bwMode="auto">
                <a:xfrm>
                  <a:off x="2016" y="3120"/>
                  <a:ext cx="0" cy="57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101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2432" y="3118"/>
                  <a:ext cx="0" cy="55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102" name="Line 67"/>
                <p:cNvSpPr>
                  <a:spLocks noChangeShapeType="1"/>
                </p:cNvSpPr>
                <p:nvPr/>
              </p:nvSpPr>
              <p:spPr bwMode="auto">
                <a:xfrm>
                  <a:off x="2012" y="3686"/>
                  <a:ext cx="43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46095" name="Line 78"/>
            <p:cNvSpPr>
              <a:spLocks noChangeShapeType="1"/>
            </p:cNvSpPr>
            <p:nvPr/>
          </p:nvSpPr>
          <p:spPr bwMode="auto">
            <a:xfrm>
              <a:off x="2064" y="3408"/>
              <a:ext cx="3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096" name="Text Box 79"/>
            <p:cNvSpPr txBox="1">
              <a:spLocks noChangeArrowheads="1"/>
            </p:cNvSpPr>
            <p:nvPr/>
          </p:nvSpPr>
          <p:spPr bwMode="auto">
            <a:xfrm>
              <a:off x="2133" y="3177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0000"/>
                  </a:solidFill>
                  <a:latin typeface="Arial" charset="0"/>
                </a:rPr>
                <a:t>A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7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21" grpId="0" autoUpdateAnimBg="0"/>
      <p:bldP spid="67623" grpId="0" autoUpdateAnimBg="0"/>
      <p:bldP spid="67624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667000" y="457200"/>
            <a:ext cx="5291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GRANDEURS PHYSIQUES</a:t>
            </a: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2880" y="1824"/>
            <a:chExt cx="1632" cy="1152"/>
          </a:xfrm>
        </p:grpSpPr>
        <p:sp>
          <p:nvSpPr>
            <p:cNvPr id="47128" name="Oval 4"/>
            <p:cNvSpPr>
              <a:spLocks noChangeArrowheads="1"/>
            </p:cNvSpPr>
            <p:nvPr/>
          </p:nvSpPr>
          <p:spPr bwMode="auto">
            <a:xfrm>
              <a:off x="3072" y="1824"/>
              <a:ext cx="1152" cy="115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129" name="Oval 5"/>
            <p:cNvSpPr>
              <a:spLocks noChangeArrowheads="1"/>
            </p:cNvSpPr>
            <p:nvPr/>
          </p:nvSpPr>
          <p:spPr bwMode="auto">
            <a:xfrm rot="-1135618">
              <a:off x="2928" y="2256"/>
              <a:ext cx="1584" cy="33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130" name="Oval 6"/>
            <p:cNvSpPr>
              <a:spLocks noChangeArrowheads="1"/>
            </p:cNvSpPr>
            <p:nvPr/>
          </p:nvSpPr>
          <p:spPr bwMode="auto">
            <a:xfrm>
              <a:off x="2880" y="2640"/>
              <a:ext cx="144" cy="1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7108" name="Rectangle 7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7109" name="Group 8"/>
          <p:cNvGrpSpPr>
            <a:grpSpLocks/>
          </p:cNvGrpSpPr>
          <p:nvPr/>
        </p:nvGrpSpPr>
        <p:grpSpPr bwMode="auto">
          <a:xfrm>
            <a:off x="0" y="2133600"/>
            <a:ext cx="2438400" cy="3733800"/>
            <a:chOff x="0" y="1344"/>
            <a:chExt cx="1536" cy="2352"/>
          </a:xfrm>
        </p:grpSpPr>
        <p:sp>
          <p:nvSpPr>
            <p:cNvPr id="47118" name="Rectangle 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84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DEFINITION</a:t>
              </a:r>
            </a:p>
          </p:txBody>
        </p:sp>
        <p:sp>
          <p:nvSpPr>
            <p:cNvPr id="47119" name="Rectangle 1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47120" name="Rectangle 11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6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DEFINITION</a:t>
              </a:r>
            </a:p>
          </p:txBody>
        </p:sp>
        <p:sp>
          <p:nvSpPr>
            <p:cNvPr id="47121" name="Text Box 12"/>
            <p:cNvSpPr txBox="1">
              <a:spLocks noChangeArrowheads="1"/>
            </p:cNvSpPr>
            <p:nvPr/>
          </p:nvSpPr>
          <p:spPr bwMode="auto">
            <a:xfrm>
              <a:off x="0" y="1344"/>
              <a:ext cx="15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Opérateurs et observables</a:t>
              </a:r>
            </a:p>
          </p:txBody>
        </p:sp>
        <p:sp>
          <p:nvSpPr>
            <p:cNvPr id="47122" name="Text Box 13"/>
            <p:cNvSpPr txBox="1">
              <a:spLocks noChangeArrowheads="1"/>
            </p:cNvSpPr>
            <p:nvPr/>
          </p:nvSpPr>
          <p:spPr bwMode="auto">
            <a:xfrm>
              <a:off x="0" y="1920"/>
              <a:ext cx="11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Moment cinétique</a:t>
              </a:r>
            </a:p>
          </p:txBody>
        </p:sp>
        <p:sp>
          <p:nvSpPr>
            <p:cNvPr id="47123" name="Rectangle 14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304"/>
              <a:ext cx="12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VALEURS PROPRES ET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FONCTIONS PROPRES</a:t>
              </a:r>
            </a:p>
          </p:txBody>
        </p:sp>
        <p:sp>
          <p:nvSpPr>
            <p:cNvPr id="47124" name="Text Box 15"/>
            <p:cNvSpPr txBox="1">
              <a:spLocks noChangeArrowheads="1"/>
            </p:cNvSpPr>
            <p:nvPr/>
          </p:nvSpPr>
          <p:spPr bwMode="auto">
            <a:xfrm>
              <a:off x="0" y="2592"/>
              <a:ext cx="1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Première description des atomes</a:t>
              </a:r>
            </a:p>
          </p:txBody>
        </p:sp>
        <p:sp>
          <p:nvSpPr>
            <p:cNvPr id="47125" name="Rectangle 16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EQUATION DE SCHRÖDINGER</a:t>
              </a:r>
            </a:p>
          </p:txBody>
        </p:sp>
        <p:sp>
          <p:nvSpPr>
            <p:cNvPr id="47126" name="Rectangle 17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MOMENT CINETIQUE INTRINSEQUE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SPIN</a:t>
              </a:r>
            </a:p>
          </p:txBody>
        </p:sp>
        <p:sp>
          <p:nvSpPr>
            <p:cNvPr id="47127" name="Rectangle 18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456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CLASSIFICATION DES ELEMENTS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CHIMIQUES</a:t>
              </a:r>
            </a:p>
          </p:txBody>
        </p:sp>
      </p:grpSp>
      <p:sp>
        <p:nvSpPr>
          <p:cNvPr id="47110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00313"/>
            <a:ext cx="914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DEFINITION</a:t>
            </a:r>
          </a:p>
        </p:txBody>
      </p:sp>
      <p:sp>
        <p:nvSpPr>
          <p:cNvPr id="146452" name="Rectangle 20"/>
          <p:cNvSpPr>
            <a:spLocks noChangeArrowheads="1"/>
          </p:cNvSpPr>
          <p:nvPr/>
        </p:nvSpPr>
        <p:spPr bwMode="auto">
          <a:xfrm>
            <a:off x="4267200" y="1752600"/>
            <a:ext cx="2590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81000" indent="-381000" algn="ctr"/>
            <a:r>
              <a:rPr lang="fr-FR" sz="16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principe de superposition</a:t>
            </a:r>
          </a:p>
        </p:txBody>
      </p:sp>
      <p:sp>
        <p:nvSpPr>
          <p:cNvPr id="146453" name="Rectangle 21"/>
          <p:cNvSpPr>
            <a:spLocks noChangeArrowheads="1"/>
          </p:cNvSpPr>
          <p:nvPr/>
        </p:nvSpPr>
        <p:spPr bwMode="auto">
          <a:xfrm>
            <a:off x="2819400" y="2743200"/>
            <a:ext cx="60960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fr-FR" sz="16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Si </a:t>
            </a:r>
            <a:r>
              <a:rPr lang="fr-FR" sz="160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y</a:t>
            </a:r>
            <a:r>
              <a:rPr lang="fr-FR" sz="16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= </a:t>
            </a:r>
            <a:r>
              <a:rPr lang="fr-FR" sz="160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y</a:t>
            </a:r>
            <a:r>
              <a:rPr lang="fr-FR" sz="1600" baseline="-25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n</a:t>
            </a:r>
            <a:r>
              <a:rPr lang="fr-FR" sz="16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, alors a</a:t>
            </a:r>
            <a:r>
              <a:rPr lang="fr-FR" sz="1600" baseline="-25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n</a:t>
            </a:r>
            <a:r>
              <a:rPr lang="fr-FR" sz="16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= 1 (les autres sont nuls) et on est sûr de mesurer f</a:t>
            </a:r>
            <a:r>
              <a:rPr lang="fr-FR" sz="1600" baseline="-25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n</a:t>
            </a:r>
          </a:p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fr-FR" sz="16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Si a</a:t>
            </a:r>
            <a:r>
              <a:rPr lang="fr-FR" sz="1600" baseline="-25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n</a:t>
            </a:r>
            <a:r>
              <a:rPr lang="fr-FR" sz="16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= 0, alors la valeur propre f</a:t>
            </a:r>
            <a:r>
              <a:rPr lang="fr-FR" sz="1600" baseline="-25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n</a:t>
            </a:r>
            <a:r>
              <a:rPr lang="fr-FR" sz="16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ne peut être observée</a:t>
            </a:r>
          </a:p>
        </p:txBody>
      </p:sp>
      <p:sp>
        <p:nvSpPr>
          <p:cNvPr id="146461" name="Rectangle 29"/>
          <p:cNvSpPr>
            <a:spLocks noChangeArrowheads="1"/>
          </p:cNvSpPr>
          <p:nvPr/>
        </p:nvSpPr>
        <p:spPr bwMode="auto">
          <a:xfrm>
            <a:off x="5029200" y="4953000"/>
            <a:ext cx="1447800" cy="4064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81000" indent="-381000">
              <a:spcBef>
                <a:spcPct val="50000"/>
              </a:spcBef>
              <a:buFont typeface="Symbol" pitchFamily="18" charset="2"/>
              <a:buNone/>
            </a:pPr>
            <a:r>
              <a:rPr lang="fr-FR" sz="18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a</a:t>
            </a:r>
            <a:r>
              <a:rPr lang="fr-FR" sz="2000" i="1" baseline="-25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n</a:t>
            </a:r>
            <a:r>
              <a:rPr lang="fr-FR" sz="2000" i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 = (</a:t>
            </a:r>
            <a:r>
              <a:rPr lang="fr-FR" sz="2000" i="1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y</a:t>
            </a:r>
            <a:r>
              <a:rPr lang="fr-FR" sz="2000" i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,</a:t>
            </a:r>
            <a:r>
              <a:rPr lang="fr-FR" sz="2000" i="1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y</a:t>
            </a:r>
            <a:r>
              <a:rPr lang="fr-FR" sz="2000" i="1" baseline="-25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n</a:t>
            </a:r>
            <a:r>
              <a:rPr lang="fr-FR" sz="2000" i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)</a:t>
            </a:r>
          </a:p>
        </p:txBody>
      </p:sp>
      <p:sp>
        <p:nvSpPr>
          <p:cNvPr id="146462" name="Rectangle 30"/>
          <p:cNvSpPr>
            <a:spLocks noChangeArrowheads="1"/>
          </p:cNvSpPr>
          <p:nvPr/>
        </p:nvSpPr>
        <p:spPr bwMode="auto">
          <a:xfrm>
            <a:off x="3124200" y="3810000"/>
            <a:ext cx="5486400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81000" indent="-381000">
              <a:spcBef>
                <a:spcPct val="50000"/>
              </a:spcBef>
              <a:buFont typeface="Symbol" pitchFamily="18" charset="2"/>
              <a:buNone/>
            </a:pPr>
            <a:r>
              <a:rPr lang="fr-FR" sz="16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|a</a:t>
            </a:r>
            <a:r>
              <a:rPr lang="fr-FR" sz="1600" baseline="-25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n</a:t>
            </a:r>
            <a:r>
              <a:rPr lang="fr-FR" sz="16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|</a:t>
            </a:r>
            <a:r>
              <a:rPr lang="fr-FR" sz="1600" baseline="30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2</a:t>
            </a:r>
            <a:r>
              <a:rPr lang="fr-FR" sz="16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: probabilité de mesurer f</a:t>
            </a:r>
            <a:r>
              <a:rPr lang="fr-FR" sz="1600" baseline="-25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n</a:t>
            </a:r>
            <a:r>
              <a:rPr lang="fr-FR" sz="16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pour la grandeur physique f</a:t>
            </a:r>
          </a:p>
        </p:txBody>
      </p:sp>
      <p:sp>
        <p:nvSpPr>
          <p:cNvPr id="146463" name="Rectangle 31"/>
          <p:cNvSpPr>
            <a:spLocks noChangeArrowheads="1"/>
          </p:cNvSpPr>
          <p:nvPr/>
        </p:nvSpPr>
        <p:spPr bwMode="auto">
          <a:xfrm>
            <a:off x="4953000" y="2209800"/>
            <a:ext cx="1524000" cy="4667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81000" indent="-381000">
              <a:spcBef>
                <a:spcPct val="50000"/>
              </a:spcBef>
              <a:buFont typeface="Symbol" pitchFamily="18" charset="2"/>
              <a:buNone/>
            </a:pPr>
            <a:r>
              <a:rPr lang="fr-FR" sz="2000" i="1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y </a:t>
            </a:r>
            <a:r>
              <a:rPr lang="fr-FR" sz="2000" i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= </a:t>
            </a:r>
            <a:r>
              <a:rPr lang="fr-FR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S</a:t>
            </a:r>
            <a:r>
              <a:rPr lang="fr-FR" sz="2000" i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fr-FR" sz="18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a</a:t>
            </a:r>
            <a:r>
              <a:rPr lang="fr-FR" sz="2000" i="1" baseline="-25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n</a:t>
            </a:r>
            <a:r>
              <a:rPr lang="fr-FR" sz="2000" i="1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y</a:t>
            </a:r>
            <a:r>
              <a:rPr lang="fr-FR" sz="2000" i="1" baseline="-25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n</a:t>
            </a:r>
            <a:endParaRPr lang="fr-FR" sz="2000" i="1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46464" name="Rectangle 32"/>
          <p:cNvSpPr>
            <a:spLocks noChangeArrowheads="1"/>
          </p:cNvSpPr>
          <p:nvPr/>
        </p:nvSpPr>
        <p:spPr bwMode="auto">
          <a:xfrm>
            <a:off x="2819400" y="4267200"/>
            <a:ext cx="609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fr-FR" sz="16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La mesure de f doit donner une des valeurs propres f</a:t>
            </a:r>
            <a:r>
              <a:rPr lang="fr-FR" sz="1600" baseline="-25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n</a:t>
            </a:r>
            <a:r>
              <a:rPr lang="fr-FR" sz="16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avec une probabilité de 1, donc  </a:t>
            </a:r>
            <a:r>
              <a:rPr lang="fr-FR" sz="200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S</a:t>
            </a:r>
            <a:r>
              <a:rPr lang="fr-FR" sz="18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|a</a:t>
            </a:r>
            <a:r>
              <a:rPr lang="fr-FR" sz="1800" baseline="-25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n</a:t>
            </a:r>
            <a:r>
              <a:rPr lang="fr-FR" sz="18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|</a:t>
            </a:r>
            <a:r>
              <a:rPr lang="fr-FR" sz="1800" baseline="30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2</a:t>
            </a:r>
            <a:r>
              <a:rPr lang="fr-FR" sz="18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=1</a:t>
            </a:r>
            <a:endParaRPr lang="fr-FR" sz="16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46466" name="Rectangle 34"/>
          <p:cNvSpPr>
            <a:spLocks noChangeArrowheads="1"/>
          </p:cNvSpPr>
          <p:nvPr/>
        </p:nvSpPr>
        <p:spPr bwMode="auto">
          <a:xfrm>
            <a:off x="2971800" y="5562600"/>
            <a:ext cx="5757863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81000" indent="-381000">
              <a:spcBef>
                <a:spcPct val="50000"/>
              </a:spcBef>
              <a:buFont typeface="Symbol" pitchFamily="18" charset="2"/>
              <a:buNone/>
            </a:pPr>
            <a:r>
              <a:rPr lang="fr-FR" sz="16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a</a:t>
            </a:r>
            <a:r>
              <a:rPr lang="fr-FR" sz="1600" baseline="-25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n</a:t>
            </a:r>
            <a:r>
              <a:rPr lang="fr-FR" sz="16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: composante de </a:t>
            </a:r>
            <a:r>
              <a:rPr lang="fr-FR" sz="160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y</a:t>
            </a:r>
            <a:r>
              <a:rPr lang="fr-FR" sz="16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dans la base des fonctions propres </a:t>
            </a:r>
            <a:r>
              <a:rPr lang="fr-FR" sz="160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y</a:t>
            </a:r>
            <a:r>
              <a:rPr lang="fr-FR" sz="1600" baseline="-25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6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6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52" grpId="0" autoUpdateAnimBg="0"/>
      <p:bldP spid="146453" grpId="0" build="p" autoUpdateAnimBg="0"/>
      <p:bldP spid="146461" grpId="0" animBg="1" autoUpdateAnimBg="0"/>
      <p:bldP spid="146462" grpId="0" animBg="1" autoUpdateAnimBg="0"/>
      <p:bldP spid="146463" grpId="0" animBg="1" autoUpdateAnimBg="0"/>
      <p:bldP spid="146464" grpId="0" autoUpdateAnimBg="0"/>
      <p:bldP spid="146466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667000" y="457200"/>
            <a:ext cx="5291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GRANDEURS PHYSIQUES</a:t>
            </a:r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2880" y="1824"/>
            <a:chExt cx="1632" cy="1152"/>
          </a:xfrm>
        </p:grpSpPr>
        <p:sp>
          <p:nvSpPr>
            <p:cNvPr id="48169" name="Oval 4"/>
            <p:cNvSpPr>
              <a:spLocks noChangeArrowheads="1"/>
            </p:cNvSpPr>
            <p:nvPr/>
          </p:nvSpPr>
          <p:spPr bwMode="auto">
            <a:xfrm>
              <a:off x="3072" y="1824"/>
              <a:ext cx="1152" cy="115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170" name="Oval 5"/>
            <p:cNvSpPr>
              <a:spLocks noChangeArrowheads="1"/>
            </p:cNvSpPr>
            <p:nvPr/>
          </p:nvSpPr>
          <p:spPr bwMode="auto">
            <a:xfrm rot="-1135618">
              <a:off x="2928" y="2256"/>
              <a:ext cx="1584" cy="33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171" name="Oval 6"/>
            <p:cNvSpPr>
              <a:spLocks noChangeArrowheads="1"/>
            </p:cNvSpPr>
            <p:nvPr/>
          </p:nvSpPr>
          <p:spPr bwMode="auto">
            <a:xfrm>
              <a:off x="2880" y="2640"/>
              <a:ext cx="144" cy="1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8132" name="Rectangle 7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8133" name="Group 8"/>
          <p:cNvGrpSpPr>
            <a:grpSpLocks/>
          </p:cNvGrpSpPr>
          <p:nvPr/>
        </p:nvGrpSpPr>
        <p:grpSpPr bwMode="auto">
          <a:xfrm>
            <a:off x="0" y="2133600"/>
            <a:ext cx="2438400" cy="3733800"/>
            <a:chOff x="0" y="1344"/>
            <a:chExt cx="1536" cy="2352"/>
          </a:xfrm>
        </p:grpSpPr>
        <p:sp>
          <p:nvSpPr>
            <p:cNvPr id="48159" name="Rectangle 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84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DEFINITION</a:t>
              </a:r>
            </a:p>
          </p:txBody>
        </p:sp>
        <p:sp>
          <p:nvSpPr>
            <p:cNvPr id="48160" name="Rectangle 1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48161" name="Rectangle 11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6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DEFINITION</a:t>
              </a:r>
            </a:p>
          </p:txBody>
        </p:sp>
        <p:sp>
          <p:nvSpPr>
            <p:cNvPr id="48162" name="Text Box 12"/>
            <p:cNvSpPr txBox="1">
              <a:spLocks noChangeArrowheads="1"/>
            </p:cNvSpPr>
            <p:nvPr/>
          </p:nvSpPr>
          <p:spPr bwMode="auto">
            <a:xfrm>
              <a:off x="0" y="1344"/>
              <a:ext cx="15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Opérateurs et observables</a:t>
              </a:r>
            </a:p>
          </p:txBody>
        </p:sp>
        <p:sp>
          <p:nvSpPr>
            <p:cNvPr id="48163" name="Text Box 13"/>
            <p:cNvSpPr txBox="1">
              <a:spLocks noChangeArrowheads="1"/>
            </p:cNvSpPr>
            <p:nvPr/>
          </p:nvSpPr>
          <p:spPr bwMode="auto">
            <a:xfrm>
              <a:off x="0" y="1920"/>
              <a:ext cx="11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Moment cinétique</a:t>
              </a:r>
            </a:p>
          </p:txBody>
        </p:sp>
        <p:sp>
          <p:nvSpPr>
            <p:cNvPr id="48164" name="Rectangle 14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304"/>
              <a:ext cx="12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VALEURS PROPRES ET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FONCTIONS PROPRES</a:t>
              </a:r>
            </a:p>
          </p:txBody>
        </p:sp>
        <p:sp>
          <p:nvSpPr>
            <p:cNvPr id="48165" name="Text Box 15"/>
            <p:cNvSpPr txBox="1">
              <a:spLocks noChangeArrowheads="1"/>
            </p:cNvSpPr>
            <p:nvPr/>
          </p:nvSpPr>
          <p:spPr bwMode="auto">
            <a:xfrm>
              <a:off x="0" y="2592"/>
              <a:ext cx="1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Première description des atomes</a:t>
              </a:r>
            </a:p>
          </p:txBody>
        </p:sp>
        <p:sp>
          <p:nvSpPr>
            <p:cNvPr id="48166" name="Rectangle 16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EQUATION DE SCHRÖDINGER</a:t>
              </a:r>
            </a:p>
          </p:txBody>
        </p:sp>
        <p:sp>
          <p:nvSpPr>
            <p:cNvPr id="48167" name="Rectangle 17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MOMENT CINETIQUE INTRINSEQUE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SPIN</a:t>
              </a:r>
            </a:p>
          </p:txBody>
        </p:sp>
        <p:sp>
          <p:nvSpPr>
            <p:cNvPr id="48168" name="Rectangle 18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456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CLASSIFICATION DES ELEMENTS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CHIMIQUES</a:t>
              </a:r>
            </a:p>
          </p:txBody>
        </p:sp>
      </p:grpSp>
      <p:sp>
        <p:nvSpPr>
          <p:cNvPr id="48134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00313"/>
            <a:ext cx="914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DEFINITION</a:t>
            </a:r>
          </a:p>
        </p:txBody>
      </p:sp>
      <p:sp>
        <p:nvSpPr>
          <p:cNvPr id="147479" name="Rectangle 23"/>
          <p:cNvSpPr>
            <a:spLocks noChangeArrowheads="1"/>
          </p:cNvSpPr>
          <p:nvPr/>
        </p:nvSpPr>
        <p:spPr bwMode="auto">
          <a:xfrm>
            <a:off x="5181600" y="2362200"/>
            <a:ext cx="3429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81000" indent="-381000">
              <a:spcBef>
                <a:spcPct val="50000"/>
              </a:spcBef>
              <a:buFont typeface="Symbol" pitchFamily="18" charset="2"/>
              <a:buNone/>
            </a:pPr>
            <a:r>
              <a:rPr lang="fr-FR" sz="16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|a</a:t>
            </a:r>
            <a:r>
              <a:rPr lang="fr-FR" sz="1600" baseline="-25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n</a:t>
            </a:r>
            <a:r>
              <a:rPr lang="fr-FR" sz="16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|</a:t>
            </a:r>
            <a:r>
              <a:rPr lang="fr-FR" sz="1600" baseline="30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2</a:t>
            </a:r>
            <a:r>
              <a:rPr lang="fr-FR" sz="16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: probabilité de mesurer une énergie E = E</a:t>
            </a:r>
            <a:r>
              <a:rPr lang="fr-FR" sz="1600" baseline="-25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n </a:t>
            </a:r>
            <a:r>
              <a:rPr lang="fr-FR" sz="16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pour la particule</a:t>
            </a:r>
          </a:p>
        </p:txBody>
      </p:sp>
      <p:sp>
        <p:nvSpPr>
          <p:cNvPr id="147481" name="Rectangle 25"/>
          <p:cNvSpPr>
            <a:spLocks noChangeArrowheads="1"/>
          </p:cNvSpPr>
          <p:nvPr/>
        </p:nvSpPr>
        <p:spPr bwMode="auto">
          <a:xfrm>
            <a:off x="3581400" y="3276600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81000" indent="-381000">
              <a:spcBef>
                <a:spcPct val="50000"/>
              </a:spcBef>
            </a:pPr>
            <a:r>
              <a:rPr lang="fr-FR" sz="16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Valeur moyenne de l’énergie : &lt;E&gt; = </a:t>
            </a:r>
            <a:r>
              <a:rPr lang="fr-FR" sz="200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S</a:t>
            </a:r>
            <a:r>
              <a:rPr lang="fr-FR" sz="16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E</a:t>
            </a:r>
            <a:r>
              <a:rPr lang="fr-FR" sz="1600" baseline="-25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n</a:t>
            </a:r>
            <a:r>
              <a:rPr lang="fr-FR" sz="16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|a</a:t>
            </a:r>
            <a:r>
              <a:rPr lang="fr-FR" sz="1600" baseline="-25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n</a:t>
            </a:r>
            <a:r>
              <a:rPr lang="fr-FR" sz="16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|</a:t>
            </a:r>
            <a:r>
              <a:rPr lang="fr-FR" sz="1600" baseline="30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2</a:t>
            </a:r>
            <a:r>
              <a:rPr lang="fr-FR" sz="16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</a:p>
        </p:txBody>
      </p:sp>
      <p:grpSp>
        <p:nvGrpSpPr>
          <p:cNvPr id="147483" name="Group 27"/>
          <p:cNvGrpSpPr>
            <a:grpSpLocks/>
          </p:cNvGrpSpPr>
          <p:nvPr/>
        </p:nvGrpSpPr>
        <p:grpSpPr bwMode="auto">
          <a:xfrm>
            <a:off x="3124200" y="1752600"/>
            <a:ext cx="5257800" cy="1433513"/>
            <a:chOff x="1680" y="2880"/>
            <a:chExt cx="3312" cy="903"/>
          </a:xfrm>
        </p:grpSpPr>
        <p:grpSp>
          <p:nvGrpSpPr>
            <p:cNvPr id="48150" name="Group 28"/>
            <p:cNvGrpSpPr>
              <a:grpSpLocks/>
            </p:cNvGrpSpPr>
            <p:nvPr/>
          </p:nvGrpSpPr>
          <p:grpSpPr bwMode="auto">
            <a:xfrm>
              <a:off x="1680" y="2880"/>
              <a:ext cx="3312" cy="903"/>
              <a:chOff x="1680" y="2880"/>
              <a:chExt cx="3312" cy="903"/>
            </a:xfrm>
          </p:grpSpPr>
          <p:sp>
            <p:nvSpPr>
              <p:cNvPr id="48153" name="Rectangle 29"/>
              <p:cNvSpPr>
                <a:spLocks noChangeArrowheads="1"/>
              </p:cNvSpPr>
              <p:nvPr/>
            </p:nvSpPr>
            <p:spPr bwMode="auto">
              <a:xfrm>
                <a:off x="1680" y="2880"/>
                <a:ext cx="331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381000" indent="-381000">
                  <a:spcBef>
                    <a:spcPct val="50000"/>
                  </a:spcBef>
                  <a:buFont typeface="Symbol" pitchFamily="18" charset="2"/>
                  <a:buNone/>
                </a:pPr>
                <a:r>
                  <a:rPr lang="fr-FR" sz="1600" u="sng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EXEMPLE : énergie d’une particule dans une boîte 1D</a:t>
                </a:r>
              </a:p>
            </p:txBody>
          </p:sp>
          <p:grpSp>
            <p:nvGrpSpPr>
              <p:cNvPr id="48154" name="Group 30"/>
              <p:cNvGrpSpPr>
                <a:grpSpLocks/>
              </p:cNvGrpSpPr>
              <p:nvPr/>
            </p:nvGrpSpPr>
            <p:grpSpPr bwMode="auto">
              <a:xfrm>
                <a:off x="1728" y="3118"/>
                <a:ext cx="1060" cy="665"/>
                <a:chOff x="1728" y="3118"/>
                <a:chExt cx="1060" cy="665"/>
              </a:xfrm>
            </p:grpSpPr>
            <p:pic>
              <p:nvPicPr>
                <p:cNvPr id="48155" name="Picture 31" descr="puits-carre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28" y="3120"/>
                  <a:ext cx="1060" cy="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8156" name="Line 32"/>
                <p:cNvSpPr>
                  <a:spLocks noChangeShapeType="1"/>
                </p:cNvSpPr>
                <p:nvPr/>
              </p:nvSpPr>
              <p:spPr bwMode="auto">
                <a:xfrm>
                  <a:off x="2016" y="3120"/>
                  <a:ext cx="0" cy="57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157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2432" y="3118"/>
                  <a:ext cx="0" cy="55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158" name="Line 34"/>
                <p:cNvSpPr>
                  <a:spLocks noChangeShapeType="1"/>
                </p:cNvSpPr>
                <p:nvPr/>
              </p:nvSpPr>
              <p:spPr bwMode="auto">
                <a:xfrm>
                  <a:off x="2012" y="3686"/>
                  <a:ext cx="43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48151" name="Line 35"/>
            <p:cNvSpPr>
              <a:spLocks noChangeShapeType="1"/>
            </p:cNvSpPr>
            <p:nvPr/>
          </p:nvSpPr>
          <p:spPr bwMode="auto">
            <a:xfrm>
              <a:off x="2064" y="3408"/>
              <a:ext cx="3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152" name="Text Box 36"/>
            <p:cNvSpPr txBox="1">
              <a:spLocks noChangeArrowheads="1"/>
            </p:cNvSpPr>
            <p:nvPr/>
          </p:nvSpPr>
          <p:spPr bwMode="auto">
            <a:xfrm>
              <a:off x="2133" y="3177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0000"/>
                  </a:solidFill>
                  <a:latin typeface="Arial" charset="0"/>
                </a:rPr>
                <a:t>A</a:t>
              </a:r>
            </a:p>
          </p:txBody>
        </p:sp>
      </p:grpSp>
      <p:sp>
        <p:nvSpPr>
          <p:cNvPr id="147493" name="Rectangle 37"/>
          <p:cNvSpPr>
            <a:spLocks noChangeArrowheads="1"/>
          </p:cNvSpPr>
          <p:nvPr/>
        </p:nvSpPr>
        <p:spPr bwMode="auto">
          <a:xfrm>
            <a:off x="3124200" y="3886200"/>
            <a:ext cx="480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fr-FR" sz="1600" u="sng">
                <a:solidFill>
                  <a:srgbClr val="FFFFFF"/>
                </a:solidFill>
                <a:latin typeface="Arial" charset="0"/>
                <a:sym typeface="Symbol" pitchFamily="18" charset="2"/>
              </a:rPr>
              <a:t>CAS GENERAL : valeur moyenne de la grandeur f</a:t>
            </a:r>
          </a:p>
        </p:txBody>
      </p:sp>
      <p:grpSp>
        <p:nvGrpSpPr>
          <p:cNvPr id="147500" name="Group 44"/>
          <p:cNvGrpSpPr>
            <a:grpSpLocks/>
          </p:cNvGrpSpPr>
          <p:nvPr/>
        </p:nvGrpSpPr>
        <p:grpSpPr bwMode="auto">
          <a:xfrm>
            <a:off x="3352800" y="4419600"/>
            <a:ext cx="4876800" cy="533400"/>
            <a:chOff x="1872" y="2880"/>
            <a:chExt cx="3072" cy="336"/>
          </a:xfrm>
        </p:grpSpPr>
        <p:sp>
          <p:nvSpPr>
            <p:cNvPr id="48145" name="Rectangle 38"/>
            <p:cNvSpPr>
              <a:spLocks noChangeArrowheads="1"/>
            </p:cNvSpPr>
            <p:nvPr/>
          </p:nvSpPr>
          <p:spPr bwMode="auto">
            <a:xfrm>
              <a:off x="1872" y="2928"/>
              <a:ext cx="30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81000" indent="-381000">
                <a:spcBef>
                  <a:spcPct val="50000"/>
                </a:spcBef>
              </a:pPr>
              <a:r>
                <a:rPr lang="fr-FR" sz="16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&lt;f&gt; = </a:t>
              </a:r>
              <a:r>
                <a:rPr lang="fr-FR" sz="2000">
                  <a:solidFill>
                    <a:srgbClr val="FFFFFF"/>
                  </a:solidFill>
                  <a:latin typeface="Symbol" pitchFamily="18" charset="2"/>
                  <a:sym typeface="Symbol" pitchFamily="18" charset="2"/>
                </a:rPr>
                <a:t>S</a:t>
              </a:r>
              <a:r>
                <a:rPr lang="fr-FR" sz="16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f</a:t>
              </a:r>
              <a:r>
                <a:rPr lang="fr-FR" sz="1600" baseline="-25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n</a:t>
              </a:r>
              <a:r>
                <a:rPr lang="fr-FR" sz="16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|a</a:t>
              </a:r>
              <a:r>
                <a:rPr lang="fr-FR" sz="1600" baseline="-25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n</a:t>
              </a:r>
              <a:r>
                <a:rPr lang="fr-FR" sz="16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|</a:t>
              </a:r>
              <a:r>
                <a:rPr lang="fr-FR" sz="1600" baseline="30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fr-FR" sz="16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= </a:t>
              </a:r>
              <a:r>
                <a:rPr lang="fr-FR" sz="2000">
                  <a:solidFill>
                    <a:srgbClr val="FFFFFF"/>
                  </a:solidFill>
                  <a:latin typeface="Symbol" pitchFamily="18" charset="2"/>
                  <a:sym typeface="Symbol" pitchFamily="18" charset="2"/>
                </a:rPr>
                <a:t>S</a:t>
              </a:r>
              <a:r>
                <a:rPr lang="fr-FR" sz="16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f</a:t>
              </a:r>
              <a:r>
                <a:rPr lang="fr-FR" sz="1600" baseline="-25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n</a:t>
              </a:r>
              <a:r>
                <a:rPr lang="fr-FR" sz="16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a</a:t>
              </a:r>
              <a:r>
                <a:rPr lang="fr-FR" sz="1600" baseline="-25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n</a:t>
              </a:r>
              <a:r>
                <a:rPr lang="fr-FR" sz="16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  </a:t>
              </a:r>
              <a:r>
                <a:rPr lang="fr-FR" sz="1600">
                  <a:solidFill>
                    <a:srgbClr val="FFFFFF"/>
                  </a:solidFill>
                  <a:latin typeface="Symbol" pitchFamily="18" charset="2"/>
                  <a:sym typeface="Symbol" pitchFamily="18" charset="2"/>
                </a:rPr>
                <a:t>y</a:t>
              </a:r>
              <a:r>
                <a:rPr lang="fr-FR" sz="16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*</a:t>
              </a:r>
              <a:r>
                <a:rPr lang="fr-FR" sz="1600">
                  <a:solidFill>
                    <a:srgbClr val="FFFFFF"/>
                  </a:solidFill>
                  <a:latin typeface="Symbol" pitchFamily="18" charset="2"/>
                  <a:sym typeface="Symbol" pitchFamily="18" charset="2"/>
                </a:rPr>
                <a:t>y</a:t>
              </a:r>
              <a:r>
                <a:rPr lang="fr-FR" sz="1600" baseline="-25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n</a:t>
              </a:r>
              <a:r>
                <a:rPr lang="fr-FR" sz="16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dr =   </a:t>
              </a:r>
              <a:r>
                <a:rPr lang="fr-FR" sz="1600">
                  <a:solidFill>
                    <a:srgbClr val="FFFFFF"/>
                  </a:solidFill>
                  <a:latin typeface="Symbol" pitchFamily="18" charset="2"/>
                  <a:sym typeface="Symbol" pitchFamily="18" charset="2"/>
                </a:rPr>
                <a:t>y</a:t>
              </a:r>
              <a:r>
                <a:rPr lang="fr-FR" sz="16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* </a:t>
              </a:r>
              <a:r>
                <a:rPr lang="fr-FR" sz="2000">
                  <a:solidFill>
                    <a:srgbClr val="FFFFFF"/>
                  </a:solidFill>
                  <a:latin typeface="Symbol" pitchFamily="18" charset="2"/>
                  <a:sym typeface="Symbol" pitchFamily="18" charset="2"/>
                </a:rPr>
                <a:t>S</a:t>
              </a:r>
              <a:r>
                <a:rPr lang="fr-FR" sz="16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a</a:t>
              </a:r>
              <a:r>
                <a:rPr lang="fr-FR" sz="1600" baseline="-25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n</a:t>
              </a:r>
              <a:r>
                <a:rPr lang="fr-FR" sz="16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f</a:t>
              </a:r>
              <a:r>
                <a:rPr lang="fr-FR" sz="1600" baseline="-25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n</a:t>
              </a:r>
              <a:r>
                <a:rPr lang="fr-FR" sz="1600">
                  <a:solidFill>
                    <a:srgbClr val="FFFFFF"/>
                  </a:solidFill>
                  <a:latin typeface="Symbol" pitchFamily="18" charset="2"/>
                  <a:sym typeface="Symbol" pitchFamily="18" charset="2"/>
                </a:rPr>
                <a:t> y</a:t>
              </a:r>
              <a:r>
                <a:rPr lang="fr-FR" sz="1600" baseline="-25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n</a:t>
              </a:r>
              <a:r>
                <a:rPr lang="fr-FR" sz="16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dr</a:t>
              </a:r>
            </a:p>
          </p:txBody>
        </p:sp>
        <p:sp>
          <p:nvSpPr>
            <p:cNvPr id="48146" name="Freeform 39"/>
            <p:cNvSpPr>
              <a:spLocks/>
            </p:cNvSpPr>
            <p:nvPr/>
          </p:nvSpPr>
          <p:spPr bwMode="auto">
            <a:xfrm>
              <a:off x="3264" y="2880"/>
              <a:ext cx="96" cy="336"/>
            </a:xfrm>
            <a:custGeom>
              <a:avLst/>
              <a:gdLst>
                <a:gd name="T0" fmla="*/ 96 w 96"/>
                <a:gd name="T1" fmla="*/ 0 h 336"/>
                <a:gd name="T2" fmla="*/ 48 w 96"/>
                <a:gd name="T3" fmla="*/ 48 h 336"/>
                <a:gd name="T4" fmla="*/ 48 w 96"/>
                <a:gd name="T5" fmla="*/ 288 h 336"/>
                <a:gd name="T6" fmla="*/ 0 w 96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" h="336">
                  <a:moveTo>
                    <a:pt x="96" y="0"/>
                  </a:moveTo>
                  <a:cubicBezTo>
                    <a:pt x="76" y="0"/>
                    <a:pt x="56" y="0"/>
                    <a:pt x="48" y="48"/>
                  </a:cubicBezTo>
                  <a:cubicBezTo>
                    <a:pt x="40" y="96"/>
                    <a:pt x="56" y="240"/>
                    <a:pt x="48" y="288"/>
                  </a:cubicBezTo>
                  <a:cubicBezTo>
                    <a:pt x="40" y="336"/>
                    <a:pt x="8" y="328"/>
                    <a:pt x="0" y="336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147" name="Freeform 40"/>
            <p:cNvSpPr>
              <a:spLocks/>
            </p:cNvSpPr>
            <p:nvPr/>
          </p:nvSpPr>
          <p:spPr bwMode="auto">
            <a:xfrm>
              <a:off x="3888" y="2880"/>
              <a:ext cx="96" cy="336"/>
            </a:xfrm>
            <a:custGeom>
              <a:avLst/>
              <a:gdLst>
                <a:gd name="T0" fmla="*/ 96 w 96"/>
                <a:gd name="T1" fmla="*/ 0 h 336"/>
                <a:gd name="T2" fmla="*/ 48 w 96"/>
                <a:gd name="T3" fmla="*/ 48 h 336"/>
                <a:gd name="T4" fmla="*/ 48 w 96"/>
                <a:gd name="T5" fmla="*/ 288 h 336"/>
                <a:gd name="T6" fmla="*/ 0 w 96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" h="336">
                  <a:moveTo>
                    <a:pt x="96" y="0"/>
                  </a:moveTo>
                  <a:cubicBezTo>
                    <a:pt x="76" y="0"/>
                    <a:pt x="56" y="0"/>
                    <a:pt x="48" y="48"/>
                  </a:cubicBezTo>
                  <a:cubicBezTo>
                    <a:pt x="40" y="96"/>
                    <a:pt x="56" y="240"/>
                    <a:pt x="48" y="288"/>
                  </a:cubicBezTo>
                  <a:cubicBezTo>
                    <a:pt x="40" y="336"/>
                    <a:pt x="8" y="328"/>
                    <a:pt x="0" y="336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148" name="Line 41"/>
            <p:cNvSpPr>
              <a:spLocks noChangeShapeType="1"/>
            </p:cNvSpPr>
            <p:nvPr/>
          </p:nvSpPr>
          <p:spPr bwMode="auto">
            <a:xfrm>
              <a:off x="3705" y="2971"/>
              <a:ext cx="9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149" name="Line 42"/>
            <p:cNvSpPr>
              <a:spLocks noChangeShapeType="1"/>
            </p:cNvSpPr>
            <p:nvPr/>
          </p:nvSpPr>
          <p:spPr bwMode="auto">
            <a:xfrm>
              <a:off x="4779" y="2976"/>
              <a:ext cx="9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7504" name="Group 48"/>
          <p:cNvGrpSpPr>
            <a:grpSpLocks/>
          </p:cNvGrpSpPr>
          <p:nvPr/>
        </p:nvGrpSpPr>
        <p:grpSpPr bwMode="auto">
          <a:xfrm>
            <a:off x="2971800" y="4419600"/>
            <a:ext cx="5757863" cy="1184275"/>
            <a:chOff x="1872" y="2784"/>
            <a:chExt cx="3627" cy="746"/>
          </a:xfrm>
        </p:grpSpPr>
        <p:sp>
          <p:nvSpPr>
            <p:cNvPr id="48141" name="Rectangle 26"/>
            <p:cNvSpPr>
              <a:spLocks noChangeArrowheads="1"/>
            </p:cNvSpPr>
            <p:nvPr/>
          </p:nvSpPr>
          <p:spPr bwMode="auto">
            <a:xfrm>
              <a:off x="1872" y="3312"/>
              <a:ext cx="3627" cy="21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81000" indent="-381000">
                <a:spcBef>
                  <a:spcPct val="50000"/>
                </a:spcBef>
                <a:buFont typeface="Symbol" pitchFamily="18" charset="2"/>
                <a:buNone/>
              </a:pPr>
              <a:r>
                <a:rPr lang="fr-FR" sz="160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image de </a:t>
              </a:r>
              <a:r>
                <a:rPr lang="fr-FR" sz="1600">
                  <a:solidFill>
                    <a:srgbClr val="FF0000"/>
                  </a:solidFill>
                  <a:latin typeface="Symbol" pitchFamily="18" charset="2"/>
                  <a:sym typeface="Symbol" pitchFamily="18" charset="2"/>
                </a:rPr>
                <a:t>y</a:t>
              </a:r>
              <a:r>
                <a:rPr lang="fr-FR" sz="160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 par l’opérateur f associé à la grandeur physique f</a:t>
              </a:r>
              <a:endParaRPr lang="fr-FR" sz="1600" baseline="-25000">
                <a:solidFill>
                  <a:srgbClr val="FF000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48142" name="Oval 45"/>
            <p:cNvSpPr>
              <a:spLocks noChangeArrowheads="1"/>
            </p:cNvSpPr>
            <p:nvPr/>
          </p:nvSpPr>
          <p:spPr bwMode="auto">
            <a:xfrm>
              <a:off x="4368" y="2784"/>
              <a:ext cx="576" cy="3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143" name="Line 46"/>
            <p:cNvSpPr>
              <a:spLocks noChangeShapeType="1"/>
            </p:cNvSpPr>
            <p:nvPr/>
          </p:nvSpPr>
          <p:spPr bwMode="auto">
            <a:xfrm flipV="1">
              <a:off x="4128" y="3072"/>
              <a:ext cx="288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144" name="Text Box 47"/>
            <p:cNvSpPr txBox="1">
              <a:spLocks noChangeArrowheads="1"/>
            </p:cNvSpPr>
            <p:nvPr/>
          </p:nvSpPr>
          <p:spPr bwMode="auto">
            <a:xfrm>
              <a:off x="3417" y="3245"/>
              <a:ext cx="1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0000"/>
                  </a:solidFill>
                  <a:latin typeface="Arial" charset="0"/>
                </a:rPr>
                <a:t>^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7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7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7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9" grpId="0" autoUpdateAnimBg="0"/>
      <p:bldP spid="147481" grpId="0" autoUpdateAnimBg="0"/>
      <p:bldP spid="147493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7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2667000" y="457200"/>
            <a:ext cx="5291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GRANDEURS PHYSIQUES</a:t>
            </a:r>
          </a:p>
        </p:txBody>
      </p:sp>
      <p:grpSp>
        <p:nvGrpSpPr>
          <p:cNvPr id="49156" name="Group 3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2880" y="1824"/>
            <a:chExt cx="1632" cy="1152"/>
          </a:xfrm>
        </p:grpSpPr>
        <p:sp>
          <p:nvSpPr>
            <p:cNvPr id="49194" name="Oval 4"/>
            <p:cNvSpPr>
              <a:spLocks noChangeArrowheads="1"/>
            </p:cNvSpPr>
            <p:nvPr/>
          </p:nvSpPr>
          <p:spPr bwMode="auto">
            <a:xfrm>
              <a:off x="3072" y="1824"/>
              <a:ext cx="1152" cy="115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195" name="Oval 5"/>
            <p:cNvSpPr>
              <a:spLocks noChangeArrowheads="1"/>
            </p:cNvSpPr>
            <p:nvPr/>
          </p:nvSpPr>
          <p:spPr bwMode="auto">
            <a:xfrm rot="-1135618">
              <a:off x="2928" y="2256"/>
              <a:ext cx="1584" cy="33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196" name="Oval 6"/>
            <p:cNvSpPr>
              <a:spLocks noChangeArrowheads="1"/>
            </p:cNvSpPr>
            <p:nvPr/>
          </p:nvSpPr>
          <p:spPr bwMode="auto">
            <a:xfrm>
              <a:off x="2880" y="2640"/>
              <a:ext cx="144" cy="1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9157" name="Group 8"/>
          <p:cNvGrpSpPr>
            <a:grpSpLocks/>
          </p:cNvGrpSpPr>
          <p:nvPr/>
        </p:nvGrpSpPr>
        <p:grpSpPr bwMode="auto">
          <a:xfrm>
            <a:off x="0" y="2133600"/>
            <a:ext cx="2438400" cy="3733800"/>
            <a:chOff x="0" y="1344"/>
            <a:chExt cx="1536" cy="2352"/>
          </a:xfrm>
        </p:grpSpPr>
        <p:sp>
          <p:nvSpPr>
            <p:cNvPr id="49184" name="Rectangle 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84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DEFINITION</a:t>
              </a:r>
            </a:p>
          </p:txBody>
        </p:sp>
        <p:sp>
          <p:nvSpPr>
            <p:cNvPr id="49185" name="Rectangle 1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49186" name="Rectangle 11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6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DEFINITION</a:t>
              </a:r>
            </a:p>
          </p:txBody>
        </p:sp>
        <p:sp>
          <p:nvSpPr>
            <p:cNvPr id="49187" name="Text Box 12"/>
            <p:cNvSpPr txBox="1">
              <a:spLocks noChangeArrowheads="1"/>
            </p:cNvSpPr>
            <p:nvPr/>
          </p:nvSpPr>
          <p:spPr bwMode="auto">
            <a:xfrm>
              <a:off x="0" y="1344"/>
              <a:ext cx="15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Opérateurs et observables</a:t>
              </a:r>
            </a:p>
          </p:txBody>
        </p:sp>
        <p:sp>
          <p:nvSpPr>
            <p:cNvPr id="49188" name="Text Box 13"/>
            <p:cNvSpPr txBox="1">
              <a:spLocks noChangeArrowheads="1"/>
            </p:cNvSpPr>
            <p:nvPr/>
          </p:nvSpPr>
          <p:spPr bwMode="auto">
            <a:xfrm>
              <a:off x="0" y="1920"/>
              <a:ext cx="11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Moment cinétique</a:t>
              </a:r>
            </a:p>
          </p:txBody>
        </p:sp>
        <p:sp>
          <p:nvSpPr>
            <p:cNvPr id="49189" name="Rectangle 14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304"/>
              <a:ext cx="12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VALEURS PROPRES ET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FONCTIONS PROPRES</a:t>
              </a:r>
            </a:p>
          </p:txBody>
        </p:sp>
        <p:sp>
          <p:nvSpPr>
            <p:cNvPr id="49190" name="Text Box 15"/>
            <p:cNvSpPr txBox="1">
              <a:spLocks noChangeArrowheads="1"/>
            </p:cNvSpPr>
            <p:nvPr/>
          </p:nvSpPr>
          <p:spPr bwMode="auto">
            <a:xfrm>
              <a:off x="0" y="2592"/>
              <a:ext cx="1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Première description des atomes</a:t>
              </a:r>
            </a:p>
          </p:txBody>
        </p:sp>
        <p:sp>
          <p:nvSpPr>
            <p:cNvPr id="49191" name="Rectangle 16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EQUATION DE SCHRÖDINGER</a:t>
              </a:r>
            </a:p>
          </p:txBody>
        </p:sp>
        <p:sp>
          <p:nvSpPr>
            <p:cNvPr id="49192" name="Rectangle 17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MOMENT CINETIQUE INTRINSEQUE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SPIN</a:t>
              </a:r>
            </a:p>
          </p:txBody>
        </p:sp>
        <p:sp>
          <p:nvSpPr>
            <p:cNvPr id="49193" name="Rectangle 18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456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CLASSIFICATION DES ELEMENTS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CHIMIQUES</a:t>
              </a:r>
            </a:p>
          </p:txBody>
        </p:sp>
      </p:grpSp>
      <p:sp>
        <p:nvSpPr>
          <p:cNvPr id="49158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00313"/>
            <a:ext cx="914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DEFINITION</a:t>
            </a:r>
          </a:p>
        </p:txBody>
      </p:sp>
      <p:grpSp>
        <p:nvGrpSpPr>
          <p:cNvPr id="76832" name="Group 32"/>
          <p:cNvGrpSpPr>
            <a:grpSpLocks/>
          </p:cNvGrpSpPr>
          <p:nvPr/>
        </p:nvGrpSpPr>
        <p:grpSpPr bwMode="auto">
          <a:xfrm>
            <a:off x="3124200" y="1600200"/>
            <a:ext cx="5441950" cy="793750"/>
            <a:chOff x="1968" y="1008"/>
            <a:chExt cx="3428" cy="500"/>
          </a:xfrm>
        </p:grpSpPr>
        <p:sp>
          <p:nvSpPr>
            <p:cNvPr id="49182" name="Rectangle 33"/>
            <p:cNvSpPr>
              <a:spLocks noChangeArrowheads="1"/>
            </p:cNvSpPr>
            <p:nvPr/>
          </p:nvSpPr>
          <p:spPr bwMode="auto">
            <a:xfrm>
              <a:off x="1968" y="1104"/>
              <a:ext cx="34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381000" indent="-381000"/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f :	opérateur (ou observable) associé à la grandeur</a:t>
              </a:r>
            </a:p>
            <a:p>
              <a:pPr marL="381000" indent="-381000"/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	physique f</a:t>
              </a:r>
            </a:p>
          </p:txBody>
        </p:sp>
        <p:sp>
          <p:nvSpPr>
            <p:cNvPr id="49183" name="Rectangle 34"/>
            <p:cNvSpPr>
              <a:spLocks noChangeArrowheads="1"/>
            </p:cNvSpPr>
            <p:nvPr/>
          </p:nvSpPr>
          <p:spPr bwMode="auto">
            <a:xfrm>
              <a:off x="1968" y="1008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^</a:t>
              </a:r>
            </a:p>
          </p:txBody>
        </p:sp>
      </p:grpSp>
      <p:grpSp>
        <p:nvGrpSpPr>
          <p:cNvPr id="76835" name="Group 35"/>
          <p:cNvGrpSpPr>
            <a:grpSpLocks/>
          </p:cNvGrpSpPr>
          <p:nvPr/>
        </p:nvGrpSpPr>
        <p:grpSpPr bwMode="auto">
          <a:xfrm>
            <a:off x="4724400" y="2743200"/>
            <a:ext cx="2743200" cy="685800"/>
            <a:chOff x="2688" y="1536"/>
            <a:chExt cx="1728" cy="432"/>
          </a:xfrm>
        </p:grpSpPr>
        <p:grpSp>
          <p:nvGrpSpPr>
            <p:cNvPr id="49177" name="Group 36"/>
            <p:cNvGrpSpPr>
              <a:grpSpLocks/>
            </p:cNvGrpSpPr>
            <p:nvPr/>
          </p:nvGrpSpPr>
          <p:grpSpPr bwMode="auto">
            <a:xfrm>
              <a:off x="2784" y="1536"/>
              <a:ext cx="1568" cy="404"/>
              <a:chOff x="2784" y="1536"/>
              <a:chExt cx="1568" cy="404"/>
            </a:xfrm>
          </p:grpSpPr>
          <p:sp>
            <p:nvSpPr>
              <p:cNvPr id="49179" name="Rectangle 37"/>
              <p:cNvSpPr>
                <a:spLocks noChangeArrowheads="1"/>
              </p:cNvSpPr>
              <p:nvPr/>
            </p:nvSpPr>
            <p:spPr bwMode="auto">
              <a:xfrm>
                <a:off x="2784" y="1536"/>
                <a:ext cx="156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381000" indent="-381000"/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f :	</a:t>
                </a:r>
                <a:r>
                  <a:rPr lang="fr-FR" sz="1800">
                    <a:solidFill>
                      <a:srgbClr val="FFFFFF"/>
                    </a:solidFill>
                    <a:latin typeface="Symbol" pitchFamily="18" charset="2"/>
                    <a:sym typeface="Symbol" pitchFamily="18" charset="2"/>
                  </a:rPr>
                  <a:t>y</a:t>
                </a:r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  f</a:t>
                </a:r>
                <a:r>
                  <a:rPr lang="fr-FR" sz="1800">
                    <a:solidFill>
                      <a:srgbClr val="FFFFFF"/>
                    </a:solidFill>
                    <a:latin typeface="Symbol" pitchFamily="18" charset="2"/>
                    <a:sym typeface="Symbol" pitchFamily="18" charset="2"/>
                  </a:rPr>
                  <a:t>y</a:t>
                </a:r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 = </a:t>
                </a:r>
                <a:r>
                  <a:rPr lang="fr-FR" sz="3600">
                    <a:solidFill>
                      <a:srgbClr val="FFFFFF"/>
                    </a:solidFill>
                    <a:latin typeface="Symbol" pitchFamily="18" charset="2"/>
                    <a:sym typeface="Symbol" pitchFamily="18" charset="2"/>
                  </a:rPr>
                  <a:t>S</a:t>
                </a:r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 a</a:t>
                </a:r>
                <a:r>
                  <a:rPr lang="fr-FR" sz="1800" baseline="-250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n</a:t>
                </a:r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f</a:t>
                </a:r>
                <a:r>
                  <a:rPr lang="fr-FR" sz="1800" baseline="-250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n</a:t>
                </a:r>
                <a:r>
                  <a:rPr lang="fr-FR" sz="1800">
                    <a:solidFill>
                      <a:srgbClr val="FFFFFF"/>
                    </a:solidFill>
                    <a:latin typeface="Symbol" pitchFamily="18" charset="2"/>
                    <a:sym typeface="Symbol" pitchFamily="18" charset="2"/>
                  </a:rPr>
                  <a:t>y</a:t>
                </a:r>
                <a:r>
                  <a:rPr lang="fr-FR" sz="1800" baseline="-250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n</a:t>
                </a:r>
              </a:p>
            </p:txBody>
          </p:sp>
          <p:sp>
            <p:nvSpPr>
              <p:cNvPr id="49180" name="Rectangle 38"/>
              <p:cNvSpPr>
                <a:spLocks noChangeArrowheads="1"/>
              </p:cNvSpPr>
              <p:nvPr/>
            </p:nvSpPr>
            <p:spPr bwMode="auto">
              <a:xfrm>
                <a:off x="3333" y="1584"/>
                <a:ext cx="1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^</a:t>
                </a:r>
              </a:p>
            </p:txBody>
          </p:sp>
          <p:sp>
            <p:nvSpPr>
              <p:cNvPr id="49181" name="Rectangle 39"/>
              <p:cNvSpPr>
                <a:spLocks noChangeArrowheads="1"/>
              </p:cNvSpPr>
              <p:nvPr/>
            </p:nvSpPr>
            <p:spPr bwMode="auto">
              <a:xfrm>
                <a:off x="2784" y="1584"/>
                <a:ext cx="1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^</a:t>
                </a:r>
              </a:p>
            </p:txBody>
          </p:sp>
        </p:grpSp>
        <p:sp>
          <p:nvSpPr>
            <p:cNvPr id="49178" name="Rectangle 40"/>
            <p:cNvSpPr>
              <a:spLocks noChangeArrowheads="1"/>
            </p:cNvSpPr>
            <p:nvPr/>
          </p:nvSpPr>
          <p:spPr bwMode="auto">
            <a:xfrm>
              <a:off x="2688" y="1536"/>
              <a:ext cx="1728" cy="43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6841" name="Group 41"/>
          <p:cNvGrpSpPr>
            <a:grpSpLocks/>
          </p:cNvGrpSpPr>
          <p:nvPr/>
        </p:nvGrpSpPr>
        <p:grpSpPr bwMode="auto">
          <a:xfrm>
            <a:off x="3352800" y="4572000"/>
            <a:ext cx="2016125" cy="976313"/>
            <a:chOff x="1968" y="2640"/>
            <a:chExt cx="1270" cy="615"/>
          </a:xfrm>
        </p:grpSpPr>
        <p:sp>
          <p:nvSpPr>
            <p:cNvPr id="49171" name="Rectangle 42"/>
            <p:cNvSpPr>
              <a:spLocks noChangeArrowheads="1"/>
            </p:cNvSpPr>
            <p:nvPr/>
          </p:nvSpPr>
          <p:spPr bwMode="auto">
            <a:xfrm>
              <a:off x="1968" y="2830"/>
              <a:ext cx="12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381000" indent="-381000"/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&lt;f&gt; =       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  <a:sym typeface="Symbol" pitchFamily="18" charset="2"/>
                </a:rPr>
                <a:t>y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* f 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  <a:sym typeface="Symbol" pitchFamily="18" charset="2"/>
                </a:rPr>
                <a:t>y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dr</a:t>
              </a:r>
            </a:p>
          </p:txBody>
        </p:sp>
        <p:sp>
          <p:nvSpPr>
            <p:cNvPr id="49172" name="Rectangle 43"/>
            <p:cNvSpPr>
              <a:spLocks noChangeArrowheads="1"/>
            </p:cNvSpPr>
            <p:nvPr/>
          </p:nvSpPr>
          <p:spPr bwMode="auto">
            <a:xfrm>
              <a:off x="2763" y="2745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^</a:t>
              </a:r>
            </a:p>
          </p:txBody>
        </p:sp>
        <p:sp>
          <p:nvSpPr>
            <p:cNvPr id="49173" name="Line 44"/>
            <p:cNvSpPr>
              <a:spLocks noChangeShapeType="1"/>
            </p:cNvSpPr>
            <p:nvPr/>
          </p:nvSpPr>
          <p:spPr bwMode="auto">
            <a:xfrm>
              <a:off x="3072" y="288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174" name="Freeform 45"/>
            <p:cNvSpPr>
              <a:spLocks/>
            </p:cNvSpPr>
            <p:nvPr/>
          </p:nvSpPr>
          <p:spPr bwMode="auto">
            <a:xfrm>
              <a:off x="2352" y="2736"/>
              <a:ext cx="192" cy="416"/>
            </a:xfrm>
            <a:custGeom>
              <a:avLst/>
              <a:gdLst>
                <a:gd name="T0" fmla="*/ 0 w 336"/>
                <a:gd name="T1" fmla="*/ 394 h 592"/>
                <a:gd name="T2" fmla="*/ 55 w 336"/>
                <a:gd name="T3" fmla="*/ 360 h 592"/>
                <a:gd name="T4" fmla="*/ 137 w 336"/>
                <a:gd name="T5" fmla="*/ 56 h 592"/>
                <a:gd name="T6" fmla="*/ 192 w 336"/>
                <a:gd name="T7" fmla="*/ 22 h 5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6" h="592">
                  <a:moveTo>
                    <a:pt x="0" y="560"/>
                  </a:moveTo>
                  <a:cubicBezTo>
                    <a:pt x="28" y="576"/>
                    <a:pt x="56" y="592"/>
                    <a:pt x="96" y="512"/>
                  </a:cubicBezTo>
                  <a:cubicBezTo>
                    <a:pt x="136" y="432"/>
                    <a:pt x="200" y="160"/>
                    <a:pt x="240" y="80"/>
                  </a:cubicBezTo>
                  <a:cubicBezTo>
                    <a:pt x="280" y="0"/>
                    <a:pt x="320" y="40"/>
                    <a:pt x="336" y="32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175" name="Rectangle 46"/>
            <p:cNvSpPr>
              <a:spLocks noChangeArrowheads="1"/>
            </p:cNvSpPr>
            <p:nvPr/>
          </p:nvSpPr>
          <p:spPr bwMode="auto">
            <a:xfrm>
              <a:off x="2352" y="3024"/>
              <a:ext cx="2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381000" indent="-381000"/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-</a:t>
              </a:r>
            </a:p>
          </p:txBody>
        </p:sp>
        <p:sp>
          <p:nvSpPr>
            <p:cNvPr id="49176" name="Rectangle 47"/>
            <p:cNvSpPr>
              <a:spLocks noChangeArrowheads="1"/>
            </p:cNvSpPr>
            <p:nvPr/>
          </p:nvSpPr>
          <p:spPr bwMode="auto">
            <a:xfrm>
              <a:off x="2496" y="2640"/>
              <a:ext cx="3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381000" indent="-381000"/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+</a:t>
              </a:r>
            </a:p>
          </p:txBody>
        </p:sp>
      </p:grpSp>
      <p:grpSp>
        <p:nvGrpSpPr>
          <p:cNvPr id="76848" name="Group 48"/>
          <p:cNvGrpSpPr>
            <a:grpSpLocks/>
          </p:cNvGrpSpPr>
          <p:nvPr/>
        </p:nvGrpSpPr>
        <p:grpSpPr bwMode="auto">
          <a:xfrm>
            <a:off x="3200400" y="3429000"/>
            <a:ext cx="2419350" cy="1052513"/>
            <a:chOff x="2016" y="2160"/>
            <a:chExt cx="1524" cy="663"/>
          </a:xfrm>
        </p:grpSpPr>
        <p:sp>
          <p:nvSpPr>
            <p:cNvPr id="49169" name="Line 49"/>
            <p:cNvSpPr>
              <a:spLocks noChangeShapeType="1"/>
            </p:cNvSpPr>
            <p:nvPr/>
          </p:nvSpPr>
          <p:spPr bwMode="auto">
            <a:xfrm flipH="1">
              <a:off x="3072" y="2160"/>
              <a:ext cx="384" cy="38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170" name="Rectangle 50"/>
            <p:cNvSpPr>
              <a:spLocks noChangeArrowheads="1"/>
            </p:cNvSpPr>
            <p:nvPr/>
          </p:nvSpPr>
          <p:spPr bwMode="auto">
            <a:xfrm>
              <a:off x="2016" y="2592"/>
              <a:ext cx="1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381000" indent="-381000"/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Valeur moyenne de f :</a:t>
              </a:r>
            </a:p>
          </p:txBody>
        </p:sp>
      </p:grpSp>
      <p:grpSp>
        <p:nvGrpSpPr>
          <p:cNvPr id="76851" name="Group 51"/>
          <p:cNvGrpSpPr>
            <a:grpSpLocks/>
          </p:cNvGrpSpPr>
          <p:nvPr/>
        </p:nvGrpSpPr>
        <p:grpSpPr bwMode="auto">
          <a:xfrm>
            <a:off x="6477000" y="3429000"/>
            <a:ext cx="2051050" cy="1327150"/>
            <a:chOff x="4080" y="2160"/>
            <a:chExt cx="1292" cy="836"/>
          </a:xfrm>
        </p:grpSpPr>
        <p:sp>
          <p:nvSpPr>
            <p:cNvPr id="49167" name="Line 52"/>
            <p:cNvSpPr>
              <a:spLocks noChangeShapeType="1"/>
            </p:cNvSpPr>
            <p:nvPr/>
          </p:nvSpPr>
          <p:spPr bwMode="auto">
            <a:xfrm>
              <a:off x="4272" y="2160"/>
              <a:ext cx="336" cy="38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168" name="Rectangle 53"/>
            <p:cNvSpPr>
              <a:spLocks noChangeArrowheads="1"/>
            </p:cNvSpPr>
            <p:nvPr/>
          </p:nvSpPr>
          <p:spPr bwMode="auto">
            <a:xfrm>
              <a:off x="4080" y="2592"/>
              <a:ext cx="12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381000" indent="-381000" algn="ctr"/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Valeurs propres et</a:t>
              </a:r>
            </a:p>
            <a:p>
              <a:pPr marL="381000" indent="-381000" algn="ctr"/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vecteur propres :</a:t>
              </a:r>
            </a:p>
          </p:txBody>
        </p:sp>
      </p:grpSp>
      <p:grpSp>
        <p:nvGrpSpPr>
          <p:cNvPr id="76854" name="Group 54"/>
          <p:cNvGrpSpPr>
            <a:grpSpLocks/>
          </p:cNvGrpSpPr>
          <p:nvPr/>
        </p:nvGrpSpPr>
        <p:grpSpPr bwMode="auto">
          <a:xfrm>
            <a:off x="6781800" y="4876800"/>
            <a:ext cx="1331913" cy="477838"/>
            <a:chOff x="4257" y="2952"/>
            <a:chExt cx="839" cy="301"/>
          </a:xfrm>
        </p:grpSpPr>
        <p:sp>
          <p:nvSpPr>
            <p:cNvPr id="49165" name="Rectangle 55"/>
            <p:cNvSpPr>
              <a:spLocks noChangeArrowheads="1"/>
            </p:cNvSpPr>
            <p:nvPr/>
          </p:nvSpPr>
          <p:spPr bwMode="auto">
            <a:xfrm>
              <a:off x="4259" y="3022"/>
              <a:ext cx="8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81000" indent="-381000" algn="ctr"/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f 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  <a:sym typeface="Symbol" pitchFamily="18" charset="2"/>
                </a:rPr>
                <a:t>y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n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= f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n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  <a:sym typeface="Symbol" pitchFamily="18" charset="2"/>
                </a:rPr>
                <a:t>y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n</a:t>
              </a:r>
            </a:p>
          </p:txBody>
        </p:sp>
        <p:sp>
          <p:nvSpPr>
            <p:cNvPr id="49166" name="Rectangle 56"/>
            <p:cNvSpPr>
              <a:spLocks noChangeArrowheads="1"/>
            </p:cNvSpPr>
            <p:nvPr/>
          </p:nvSpPr>
          <p:spPr bwMode="auto">
            <a:xfrm>
              <a:off x="4257" y="2952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81000" indent="-381000"/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^</a:t>
              </a:r>
              <a:endParaRPr lang="fr-FR" sz="1800" baseline="-2500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18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2667000" y="457200"/>
            <a:ext cx="5291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GRANDEURS PHYSIQUES</a:t>
            </a:r>
          </a:p>
        </p:txBody>
      </p:sp>
      <p:grpSp>
        <p:nvGrpSpPr>
          <p:cNvPr id="50180" name="Group 3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2880" y="1824"/>
            <a:chExt cx="1632" cy="1152"/>
          </a:xfrm>
        </p:grpSpPr>
        <p:sp>
          <p:nvSpPr>
            <p:cNvPr id="50245" name="Oval 4"/>
            <p:cNvSpPr>
              <a:spLocks noChangeArrowheads="1"/>
            </p:cNvSpPr>
            <p:nvPr/>
          </p:nvSpPr>
          <p:spPr bwMode="auto">
            <a:xfrm>
              <a:off x="3072" y="1824"/>
              <a:ext cx="1152" cy="115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246" name="Oval 5"/>
            <p:cNvSpPr>
              <a:spLocks noChangeArrowheads="1"/>
            </p:cNvSpPr>
            <p:nvPr/>
          </p:nvSpPr>
          <p:spPr bwMode="auto">
            <a:xfrm rot="-1135618">
              <a:off x="2928" y="2256"/>
              <a:ext cx="1584" cy="33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247" name="Oval 6"/>
            <p:cNvSpPr>
              <a:spLocks noChangeArrowheads="1"/>
            </p:cNvSpPr>
            <p:nvPr/>
          </p:nvSpPr>
          <p:spPr bwMode="auto">
            <a:xfrm>
              <a:off x="2880" y="2640"/>
              <a:ext cx="144" cy="1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0181" name="Group 9"/>
          <p:cNvGrpSpPr>
            <a:grpSpLocks/>
          </p:cNvGrpSpPr>
          <p:nvPr/>
        </p:nvGrpSpPr>
        <p:grpSpPr bwMode="auto">
          <a:xfrm>
            <a:off x="0" y="2133600"/>
            <a:ext cx="2438400" cy="3733800"/>
            <a:chOff x="0" y="1344"/>
            <a:chExt cx="1536" cy="2352"/>
          </a:xfrm>
        </p:grpSpPr>
        <p:sp>
          <p:nvSpPr>
            <p:cNvPr id="50235" name="Rectangle 1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84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DEFINITION</a:t>
              </a:r>
            </a:p>
          </p:txBody>
        </p:sp>
        <p:sp>
          <p:nvSpPr>
            <p:cNvPr id="50236" name="Rectangle 1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50237" name="Rectangle 1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6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DEFINITION</a:t>
              </a:r>
            </a:p>
          </p:txBody>
        </p:sp>
        <p:sp>
          <p:nvSpPr>
            <p:cNvPr id="50238" name="Text Box 13"/>
            <p:cNvSpPr txBox="1">
              <a:spLocks noChangeArrowheads="1"/>
            </p:cNvSpPr>
            <p:nvPr/>
          </p:nvSpPr>
          <p:spPr bwMode="auto">
            <a:xfrm>
              <a:off x="0" y="1344"/>
              <a:ext cx="15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Opérateurs et observables</a:t>
              </a:r>
            </a:p>
          </p:txBody>
        </p:sp>
        <p:sp>
          <p:nvSpPr>
            <p:cNvPr id="50239" name="Text Box 14"/>
            <p:cNvSpPr txBox="1">
              <a:spLocks noChangeArrowheads="1"/>
            </p:cNvSpPr>
            <p:nvPr/>
          </p:nvSpPr>
          <p:spPr bwMode="auto">
            <a:xfrm>
              <a:off x="0" y="1920"/>
              <a:ext cx="11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Moment cinétique</a:t>
              </a:r>
            </a:p>
          </p:txBody>
        </p:sp>
        <p:sp>
          <p:nvSpPr>
            <p:cNvPr id="50240" name="Rectangle 1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304"/>
              <a:ext cx="12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VALEURS PROPRES ET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FONCTIONS PROPRES</a:t>
              </a:r>
            </a:p>
          </p:txBody>
        </p:sp>
        <p:sp>
          <p:nvSpPr>
            <p:cNvPr id="50241" name="Text Box 16"/>
            <p:cNvSpPr txBox="1">
              <a:spLocks noChangeArrowheads="1"/>
            </p:cNvSpPr>
            <p:nvPr/>
          </p:nvSpPr>
          <p:spPr bwMode="auto">
            <a:xfrm>
              <a:off x="0" y="2592"/>
              <a:ext cx="1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Première description des atomes</a:t>
              </a:r>
            </a:p>
          </p:txBody>
        </p:sp>
        <p:sp>
          <p:nvSpPr>
            <p:cNvPr id="50242" name="Rectangle 17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EQUATION DE SCHRÖDINGER</a:t>
              </a:r>
            </a:p>
          </p:txBody>
        </p:sp>
        <p:sp>
          <p:nvSpPr>
            <p:cNvPr id="50243" name="Rectangle 18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MOMENT CINETIQUE INTRINSEQUE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SPIN</a:t>
              </a:r>
            </a:p>
          </p:txBody>
        </p:sp>
        <p:sp>
          <p:nvSpPr>
            <p:cNvPr id="50244" name="Rectangle 19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456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CLASSIFICATION DES ELEMENTS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CHIMIQUES</a:t>
              </a:r>
            </a:p>
          </p:txBody>
        </p:sp>
      </p:grpSp>
      <p:sp>
        <p:nvSpPr>
          <p:cNvPr id="5018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27325"/>
            <a:ext cx="914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EXEMPLES</a:t>
            </a:r>
          </a:p>
        </p:txBody>
      </p:sp>
      <p:grpSp>
        <p:nvGrpSpPr>
          <p:cNvPr id="68725" name="Group 117"/>
          <p:cNvGrpSpPr>
            <a:grpSpLocks/>
          </p:cNvGrpSpPr>
          <p:nvPr/>
        </p:nvGrpSpPr>
        <p:grpSpPr bwMode="auto">
          <a:xfrm>
            <a:off x="2819400" y="1905000"/>
            <a:ext cx="6019800" cy="3733800"/>
            <a:chOff x="1872" y="1200"/>
            <a:chExt cx="3792" cy="2352"/>
          </a:xfrm>
        </p:grpSpPr>
        <p:grpSp>
          <p:nvGrpSpPr>
            <p:cNvPr id="50229" name="Group 116"/>
            <p:cNvGrpSpPr>
              <a:grpSpLocks/>
            </p:cNvGrpSpPr>
            <p:nvPr/>
          </p:nvGrpSpPr>
          <p:grpSpPr bwMode="auto">
            <a:xfrm>
              <a:off x="1872" y="1200"/>
              <a:ext cx="3792" cy="2352"/>
              <a:chOff x="1872" y="1200"/>
              <a:chExt cx="3792" cy="2352"/>
            </a:xfrm>
          </p:grpSpPr>
          <p:sp>
            <p:nvSpPr>
              <p:cNvPr id="50232" name="Rectangle 51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3792" cy="2352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233" name="Line 52"/>
              <p:cNvSpPr>
                <a:spLocks noChangeShapeType="1"/>
              </p:cNvSpPr>
              <p:nvPr/>
            </p:nvSpPr>
            <p:spPr bwMode="auto">
              <a:xfrm>
                <a:off x="2064" y="1440"/>
                <a:ext cx="3456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34" name="Line 53"/>
              <p:cNvSpPr>
                <a:spLocks noChangeShapeType="1"/>
              </p:cNvSpPr>
              <p:nvPr/>
            </p:nvSpPr>
            <p:spPr bwMode="auto">
              <a:xfrm>
                <a:off x="3792" y="1200"/>
                <a:ext cx="0" cy="235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0230" name="Text Box 55"/>
            <p:cNvSpPr txBox="1">
              <a:spLocks noChangeArrowheads="1"/>
            </p:cNvSpPr>
            <p:nvPr/>
          </p:nvSpPr>
          <p:spPr bwMode="auto">
            <a:xfrm>
              <a:off x="2256" y="1200"/>
              <a:ext cx="1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grandeur physique</a:t>
              </a:r>
            </a:p>
          </p:txBody>
        </p:sp>
        <p:sp>
          <p:nvSpPr>
            <p:cNvPr id="50231" name="Text Box 56"/>
            <p:cNvSpPr txBox="1">
              <a:spLocks noChangeArrowheads="1"/>
            </p:cNvSpPr>
            <p:nvPr/>
          </p:nvSpPr>
          <p:spPr bwMode="auto">
            <a:xfrm>
              <a:off x="3888" y="1200"/>
              <a:ext cx="16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opérateur ou observable</a:t>
              </a:r>
            </a:p>
          </p:txBody>
        </p:sp>
      </p:grpSp>
      <p:sp>
        <p:nvSpPr>
          <p:cNvPr id="68667" name="Text Box 59"/>
          <p:cNvSpPr txBox="1">
            <a:spLocks noChangeArrowheads="1"/>
          </p:cNvSpPr>
          <p:nvPr/>
        </p:nvSpPr>
        <p:spPr bwMode="auto">
          <a:xfrm>
            <a:off x="2819400" y="3657600"/>
            <a:ext cx="3090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1800">
                <a:solidFill>
                  <a:srgbClr val="FFFFFF"/>
                </a:solidFill>
                <a:latin typeface="Arial" charset="0"/>
              </a:rPr>
              <a:t>énergie cinétique E</a:t>
            </a:r>
            <a:r>
              <a:rPr lang="fr-FR" sz="1800" baseline="-25000">
                <a:solidFill>
                  <a:srgbClr val="FFFFFF"/>
                </a:solidFill>
                <a:latin typeface="Arial" charset="0"/>
              </a:rPr>
              <a:t>c  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= p</a:t>
            </a:r>
            <a:r>
              <a:rPr lang="fr-FR" sz="1800" baseline="30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/2m</a:t>
            </a:r>
          </a:p>
        </p:txBody>
      </p:sp>
      <p:sp>
        <p:nvSpPr>
          <p:cNvPr id="68668" name="Text Box 60"/>
          <p:cNvSpPr txBox="1">
            <a:spLocks noChangeArrowheads="1"/>
          </p:cNvSpPr>
          <p:nvPr/>
        </p:nvSpPr>
        <p:spPr bwMode="auto">
          <a:xfrm>
            <a:off x="2819400" y="4267200"/>
            <a:ext cx="226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1800">
                <a:solidFill>
                  <a:srgbClr val="FFFFFF"/>
                </a:solidFill>
                <a:latin typeface="Arial" charset="0"/>
              </a:rPr>
              <a:t>énergie potentielle V</a:t>
            </a:r>
          </a:p>
        </p:txBody>
      </p:sp>
      <p:sp>
        <p:nvSpPr>
          <p:cNvPr id="68669" name="Text Box 61"/>
          <p:cNvSpPr txBox="1">
            <a:spLocks noChangeArrowheads="1"/>
          </p:cNvSpPr>
          <p:nvPr/>
        </p:nvSpPr>
        <p:spPr bwMode="auto">
          <a:xfrm>
            <a:off x="2819400" y="4953000"/>
            <a:ext cx="243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1800">
                <a:solidFill>
                  <a:srgbClr val="FFFFFF"/>
                </a:solidFill>
                <a:latin typeface="Arial" charset="0"/>
              </a:rPr>
              <a:t>énergie totale E=E</a:t>
            </a:r>
            <a:r>
              <a:rPr lang="fr-FR" sz="1800" baseline="-25000">
                <a:solidFill>
                  <a:srgbClr val="FFFFFF"/>
                </a:solidFill>
                <a:latin typeface="Arial" charset="0"/>
              </a:rPr>
              <a:t>c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+V</a:t>
            </a:r>
          </a:p>
        </p:txBody>
      </p:sp>
      <p:grpSp>
        <p:nvGrpSpPr>
          <p:cNvPr id="68672" name="Group 64"/>
          <p:cNvGrpSpPr>
            <a:grpSpLocks/>
          </p:cNvGrpSpPr>
          <p:nvPr/>
        </p:nvGrpSpPr>
        <p:grpSpPr bwMode="auto">
          <a:xfrm>
            <a:off x="2819400" y="3048000"/>
            <a:ext cx="1339850" cy="366713"/>
            <a:chOff x="2160" y="1920"/>
            <a:chExt cx="844" cy="231"/>
          </a:xfrm>
        </p:grpSpPr>
        <p:sp>
          <p:nvSpPr>
            <p:cNvPr id="50227" name="Text Box 58"/>
            <p:cNvSpPr txBox="1">
              <a:spLocks noChangeArrowheads="1"/>
            </p:cNvSpPr>
            <p:nvPr/>
          </p:nvSpPr>
          <p:spPr bwMode="auto">
            <a:xfrm>
              <a:off x="2160" y="1920"/>
              <a:ext cx="8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impulsion p</a:t>
              </a:r>
            </a:p>
          </p:txBody>
        </p:sp>
        <p:sp>
          <p:nvSpPr>
            <p:cNvPr id="50228" name="Line 62"/>
            <p:cNvSpPr>
              <a:spLocks noChangeShapeType="1"/>
            </p:cNvSpPr>
            <p:nvPr/>
          </p:nvSpPr>
          <p:spPr bwMode="auto">
            <a:xfrm>
              <a:off x="2832" y="196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8673" name="Group 65"/>
          <p:cNvGrpSpPr>
            <a:grpSpLocks/>
          </p:cNvGrpSpPr>
          <p:nvPr/>
        </p:nvGrpSpPr>
        <p:grpSpPr bwMode="auto">
          <a:xfrm>
            <a:off x="2819400" y="2514600"/>
            <a:ext cx="1111250" cy="366713"/>
            <a:chOff x="2160" y="1584"/>
            <a:chExt cx="700" cy="231"/>
          </a:xfrm>
        </p:grpSpPr>
        <p:sp>
          <p:nvSpPr>
            <p:cNvPr id="50225" name="Text Box 57"/>
            <p:cNvSpPr txBox="1">
              <a:spLocks noChangeArrowheads="1"/>
            </p:cNvSpPr>
            <p:nvPr/>
          </p:nvSpPr>
          <p:spPr bwMode="auto">
            <a:xfrm>
              <a:off x="2160" y="1584"/>
              <a:ext cx="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position r</a:t>
              </a:r>
            </a:p>
          </p:txBody>
        </p:sp>
        <p:sp>
          <p:nvSpPr>
            <p:cNvPr id="50226" name="Line 63"/>
            <p:cNvSpPr>
              <a:spLocks noChangeShapeType="1"/>
            </p:cNvSpPr>
            <p:nvPr/>
          </p:nvSpPr>
          <p:spPr bwMode="auto">
            <a:xfrm>
              <a:off x="2697" y="161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8680" name="Group 72"/>
          <p:cNvGrpSpPr>
            <a:grpSpLocks/>
          </p:cNvGrpSpPr>
          <p:nvPr/>
        </p:nvGrpSpPr>
        <p:grpSpPr bwMode="auto">
          <a:xfrm>
            <a:off x="6019800" y="2286000"/>
            <a:ext cx="1038225" cy="534988"/>
            <a:chOff x="3840" y="1476"/>
            <a:chExt cx="654" cy="337"/>
          </a:xfrm>
        </p:grpSpPr>
        <p:sp>
          <p:nvSpPr>
            <p:cNvPr id="50221" name="Text Box 67"/>
            <p:cNvSpPr txBox="1">
              <a:spLocks noChangeArrowheads="1"/>
            </p:cNvSpPr>
            <p:nvPr/>
          </p:nvSpPr>
          <p:spPr bwMode="auto">
            <a:xfrm>
              <a:off x="3840" y="1582"/>
              <a:ext cx="6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r 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 = r 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</a:rPr>
                <a:t>y</a:t>
              </a:r>
            </a:p>
          </p:txBody>
        </p:sp>
        <p:sp>
          <p:nvSpPr>
            <p:cNvPr id="50222" name="Line 68"/>
            <p:cNvSpPr>
              <a:spLocks noChangeShapeType="1"/>
            </p:cNvSpPr>
            <p:nvPr/>
          </p:nvSpPr>
          <p:spPr bwMode="auto">
            <a:xfrm>
              <a:off x="3861" y="1623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223" name="Line 69"/>
            <p:cNvSpPr>
              <a:spLocks noChangeShapeType="1"/>
            </p:cNvSpPr>
            <p:nvPr/>
          </p:nvSpPr>
          <p:spPr bwMode="auto">
            <a:xfrm>
              <a:off x="4200" y="1611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224" name="Text Box 71"/>
            <p:cNvSpPr txBox="1">
              <a:spLocks noChangeArrowheads="1"/>
            </p:cNvSpPr>
            <p:nvPr/>
          </p:nvSpPr>
          <p:spPr bwMode="auto">
            <a:xfrm>
              <a:off x="3846" y="1476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^</a:t>
              </a:r>
            </a:p>
          </p:txBody>
        </p:sp>
      </p:grpSp>
      <p:grpSp>
        <p:nvGrpSpPr>
          <p:cNvPr id="68693" name="Group 85"/>
          <p:cNvGrpSpPr>
            <a:grpSpLocks/>
          </p:cNvGrpSpPr>
          <p:nvPr/>
        </p:nvGrpSpPr>
        <p:grpSpPr bwMode="auto">
          <a:xfrm>
            <a:off x="6019800" y="2895600"/>
            <a:ext cx="1812925" cy="723900"/>
            <a:chOff x="3888" y="1824"/>
            <a:chExt cx="1142" cy="456"/>
          </a:xfrm>
        </p:grpSpPr>
        <p:sp>
          <p:nvSpPr>
            <p:cNvPr id="50212" name="Text Box 74"/>
            <p:cNvSpPr txBox="1">
              <a:spLocks noChangeArrowheads="1"/>
            </p:cNvSpPr>
            <p:nvPr/>
          </p:nvSpPr>
          <p:spPr bwMode="auto">
            <a:xfrm>
              <a:off x="3888" y="1930"/>
              <a:ext cx="11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p 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 =     grad(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)</a:t>
              </a:r>
              <a:endParaRPr lang="fr-FR" sz="1800">
                <a:solidFill>
                  <a:srgbClr val="FFFFFF"/>
                </a:solidFill>
                <a:latin typeface="Symbol" pitchFamily="18" charset="2"/>
              </a:endParaRPr>
            </a:p>
          </p:txBody>
        </p:sp>
        <p:sp>
          <p:nvSpPr>
            <p:cNvPr id="50213" name="Line 75"/>
            <p:cNvSpPr>
              <a:spLocks noChangeShapeType="1"/>
            </p:cNvSpPr>
            <p:nvPr/>
          </p:nvSpPr>
          <p:spPr bwMode="auto">
            <a:xfrm>
              <a:off x="3909" y="1971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214" name="Line 76"/>
            <p:cNvSpPr>
              <a:spLocks noChangeShapeType="1"/>
            </p:cNvSpPr>
            <p:nvPr/>
          </p:nvSpPr>
          <p:spPr bwMode="auto">
            <a:xfrm>
              <a:off x="4492" y="1940"/>
              <a:ext cx="28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215" name="Text Box 77"/>
            <p:cNvSpPr txBox="1">
              <a:spLocks noChangeArrowheads="1"/>
            </p:cNvSpPr>
            <p:nvPr/>
          </p:nvSpPr>
          <p:spPr bwMode="auto">
            <a:xfrm>
              <a:off x="3894" y="1824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^</a:t>
              </a:r>
            </a:p>
          </p:txBody>
        </p:sp>
        <p:grpSp>
          <p:nvGrpSpPr>
            <p:cNvPr id="50216" name="Group 80"/>
            <p:cNvGrpSpPr>
              <a:grpSpLocks/>
            </p:cNvGrpSpPr>
            <p:nvPr/>
          </p:nvGrpSpPr>
          <p:grpSpPr bwMode="auto">
            <a:xfrm>
              <a:off x="4272" y="1872"/>
              <a:ext cx="196" cy="231"/>
              <a:chOff x="720" y="3598"/>
              <a:chExt cx="196" cy="231"/>
            </a:xfrm>
          </p:grpSpPr>
          <p:sp>
            <p:nvSpPr>
              <p:cNvPr id="50219" name="Text Box 81"/>
              <p:cNvSpPr txBox="1">
                <a:spLocks noChangeArrowheads="1"/>
              </p:cNvSpPr>
              <p:nvPr/>
            </p:nvSpPr>
            <p:spPr bwMode="auto">
              <a:xfrm>
                <a:off x="720" y="359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50220" name="Line 82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0217" name="Rectangle 83"/>
            <p:cNvSpPr>
              <a:spLocks noChangeArrowheads="1"/>
            </p:cNvSpPr>
            <p:nvPr/>
          </p:nvSpPr>
          <p:spPr bwMode="auto">
            <a:xfrm>
              <a:off x="4302" y="2049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i</a:t>
              </a:r>
            </a:p>
          </p:txBody>
        </p:sp>
        <p:sp>
          <p:nvSpPr>
            <p:cNvPr id="50218" name="Line 84"/>
            <p:cNvSpPr>
              <a:spLocks noChangeShapeType="1"/>
            </p:cNvSpPr>
            <p:nvPr/>
          </p:nvSpPr>
          <p:spPr bwMode="auto">
            <a:xfrm>
              <a:off x="4320" y="2064"/>
              <a:ext cx="9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8710" name="Group 102"/>
          <p:cNvGrpSpPr>
            <a:grpSpLocks/>
          </p:cNvGrpSpPr>
          <p:nvPr/>
        </p:nvGrpSpPr>
        <p:grpSpPr bwMode="auto">
          <a:xfrm>
            <a:off x="6019800" y="3505200"/>
            <a:ext cx="1828800" cy="747713"/>
            <a:chOff x="3888" y="2208"/>
            <a:chExt cx="1152" cy="471"/>
          </a:xfrm>
        </p:grpSpPr>
        <p:sp>
          <p:nvSpPr>
            <p:cNvPr id="50204" name="Text Box 87"/>
            <p:cNvSpPr txBox="1">
              <a:spLocks noChangeArrowheads="1"/>
            </p:cNvSpPr>
            <p:nvPr/>
          </p:nvSpPr>
          <p:spPr bwMode="auto">
            <a:xfrm>
              <a:off x="3888" y="2314"/>
              <a:ext cx="11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E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c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 = -        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</a:rPr>
                <a:t>Dy</a:t>
              </a:r>
            </a:p>
          </p:txBody>
        </p:sp>
        <p:sp>
          <p:nvSpPr>
            <p:cNvPr id="50205" name="Text Box 90"/>
            <p:cNvSpPr txBox="1">
              <a:spLocks noChangeArrowheads="1"/>
            </p:cNvSpPr>
            <p:nvPr/>
          </p:nvSpPr>
          <p:spPr bwMode="auto">
            <a:xfrm>
              <a:off x="3894" y="2208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^</a:t>
              </a:r>
            </a:p>
          </p:txBody>
        </p:sp>
        <p:grpSp>
          <p:nvGrpSpPr>
            <p:cNvPr id="50206" name="Group 96"/>
            <p:cNvGrpSpPr>
              <a:grpSpLocks/>
            </p:cNvGrpSpPr>
            <p:nvPr/>
          </p:nvGrpSpPr>
          <p:grpSpPr bwMode="auto">
            <a:xfrm>
              <a:off x="4434" y="2271"/>
              <a:ext cx="196" cy="231"/>
              <a:chOff x="720" y="3598"/>
              <a:chExt cx="196" cy="231"/>
            </a:xfrm>
          </p:grpSpPr>
          <p:sp>
            <p:nvSpPr>
              <p:cNvPr id="50210" name="Text Box 97"/>
              <p:cNvSpPr txBox="1">
                <a:spLocks noChangeArrowheads="1"/>
              </p:cNvSpPr>
              <p:nvPr/>
            </p:nvSpPr>
            <p:spPr bwMode="auto">
              <a:xfrm>
                <a:off x="720" y="359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50211" name="Line 98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0207" name="Rectangle 99"/>
            <p:cNvSpPr>
              <a:spLocks noChangeArrowheads="1"/>
            </p:cNvSpPr>
            <p:nvPr/>
          </p:nvSpPr>
          <p:spPr bwMode="auto">
            <a:xfrm>
              <a:off x="4416" y="2448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2m</a:t>
              </a:r>
            </a:p>
          </p:txBody>
        </p:sp>
        <p:sp>
          <p:nvSpPr>
            <p:cNvPr id="50208" name="Line 100"/>
            <p:cNvSpPr>
              <a:spLocks noChangeShapeType="1"/>
            </p:cNvSpPr>
            <p:nvPr/>
          </p:nvSpPr>
          <p:spPr bwMode="auto">
            <a:xfrm>
              <a:off x="4482" y="2463"/>
              <a:ext cx="162" cy="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209" name="Rectangle 101"/>
            <p:cNvSpPr>
              <a:spLocks noChangeArrowheads="1"/>
            </p:cNvSpPr>
            <p:nvPr/>
          </p:nvSpPr>
          <p:spPr bwMode="auto">
            <a:xfrm>
              <a:off x="4560" y="225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68713" name="Group 105"/>
          <p:cNvGrpSpPr>
            <a:grpSpLocks/>
          </p:cNvGrpSpPr>
          <p:nvPr/>
        </p:nvGrpSpPr>
        <p:grpSpPr bwMode="auto">
          <a:xfrm>
            <a:off x="6019800" y="4143375"/>
            <a:ext cx="1381125" cy="490538"/>
            <a:chOff x="3888" y="2610"/>
            <a:chExt cx="870" cy="309"/>
          </a:xfrm>
        </p:grpSpPr>
        <p:sp>
          <p:nvSpPr>
            <p:cNvPr id="50202" name="Text Box 103"/>
            <p:cNvSpPr txBox="1">
              <a:spLocks noChangeArrowheads="1"/>
            </p:cNvSpPr>
            <p:nvPr/>
          </p:nvSpPr>
          <p:spPr bwMode="auto">
            <a:xfrm>
              <a:off x="3888" y="2688"/>
              <a:ext cx="8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V 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 =     V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</a:rPr>
                <a:t>y</a:t>
              </a:r>
            </a:p>
          </p:txBody>
        </p:sp>
        <p:sp>
          <p:nvSpPr>
            <p:cNvPr id="50203" name="Text Box 104"/>
            <p:cNvSpPr txBox="1">
              <a:spLocks noChangeArrowheads="1"/>
            </p:cNvSpPr>
            <p:nvPr/>
          </p:nvSpPr>
          <p:spPr bwMode="auto">
            <a:xfrm>
              <a:off x="3897" y="2610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^</a:t>
              </a:r>
            </a:p>
          </p:txBody>
        </p:sp>
      </p:grpSp>
      <p:grpSp>
        <p:nvGrpSpPr>
          <p:cNvPr id="68723" name="Group 115"/>
          <p:cNvGrpSpPr>
            <a:grpSpLocks/>
          </p:cNvGrpSpPr>
          <p:nvPr/>
        </p:nvGrpSpPr>
        <p:grpSpPr bwMode="auto">
          <a:xfrm>
            <a:off x="6019800" y="4724400"/>
            <a:ext cx="2362200" cy="747713"/>
            <a:chOff x="3888" y="2976"/>
            <a:chExt cx="1488" cy="471"/>
          </a:xfrm>
        </p:grpSpPr>
        <p:sp>
          <p:nvSpPr>
            <p:cNvPr id="50194" name="Text Box 107"/>
            <p:cNvSpPr txBox="1">
              <a:spLocks noChangeArrowheads="1"/>
            </p:cNvSpPr>
            <p:nvPr/>
          </p:nvSpPr>
          <p:spPr bwMode="auto">
            <a:xfrm>
              <a:off x="3888" y="3082"/>
              <a:ext cx="1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H 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 = -        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</a:rPr>
                <a:t>Dy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 + V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</a:rPr>
                <a:t>y</a:t>
              </a:r>
            </a:p>
          </p:txBody>
        </p:sp>
        <p:sp>
          <p:nvSpPr>
            <p:cNvPr id="50195" name="Text Box 108"/>
            <p:cNvSpPr txBox="1">
              <a:spLocks noChangeArrowheads="1"/>
            </p:cNvSpPr>
            <p:nvPr/>
          </p:nvSpPr>
          <p:spPr bwMode="auto">
            <a:xfrm>
              <a:off x="3894" y="2976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^</a:t>
              </a:r>
            </a:p>
          </p:txBody>
        </p:sp>
        <p:grpSp>
          <p:nvGrpSpPr>
            <p:cNvPr id="50196" name="Group 109"/>
            <p:cNvGrpSpPr>
              <a:grpSpLocks/>
            </p:cNvGrpSpPr>
            <p:nvPr/>
          </p:nvGrpSpPr>
          <p:grpSpPr bwMode="auto">
            <a:xfrm>
              <a:off x="4434" y="3039"/>
              <a:ext cx="196" cy="231"/>
              <a:chOff x="720" y="3598"/>
              <a:chExt cx="196" cy="231"/>
            </a:xfrm>
          </p:grpSpPr>
          <p:sp>
            <p:nvSpPr>
              <p:cNvPr id="50200" name="Text Box 110"/>
              <p:cNvSpPr txBox="1">
                <a:spLocks noChangeArrowheads="1"/>
              </p:cNvSpPr>
              <p:nvPr/>
            </p:nvSpPr>
            <p:spPr bwMode="auto">
              <a:xfrm>
                <a:off x="720" y="359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50201" name="Line 111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0197" name="Rectangle 112"/>
            <p:cNvSpPr>
              <a:spLocks noChangeArrowheads="1"/>
            </p:cNvSpPr>
            <p:nvPr/>
          </p:nvSpPr>
          <p:spPr bwMode="auto">
            <a:xfrm>
              <a:off x="4416" y="3216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2m</a:t>
              </a:r>
            </a:p>
          </p:txBody>
        </p:sp>
        <p:sp>
          <p:nvSpPr>
            <p:cNvPr id="50198" name="Line 113"/>
            <p:cNvSpPr>
              <a:spLocks noChangeShapeType="1"/>
            </p:cNvSpPr>
            <p:nvPr/>
          </p:nvSpPr>
          <p:spPr bwMode="auto">
            <a:xfrm>
              <a:off x="4482" y="3231"/>
              <a:ext cx="162" cy="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199" name="Rectangle 114"/>
            <p:cNvSpPr>
              <a:spLocks noChangeArrowheads="1"/>
            </p:cNvSpPr>
            <p:nvPr/>
          </p:nvSpPr>
          <p:spPr bwMode="auto">
            <a:xfrm>
              <a:off x="4560" y="3024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67" grpId="0" autoUpdateAnimBg="0"/>
      <p:bldP spid="68668" grpId="0" autoUpdateAnimBg="0"/>
      <p:bldP spid="68669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9789" name="Group 157"/>
          <p:cNvGrpSpPr>
            <a:grpSpLocks/>
          </p:cNvGrpSpPr>
          <p:nvPr/>
        </p:nvGrpSpPr>
        <p:grpSpPr bwMode="auto">
          <a:xfrm>
            <a:off x="5791200" y="3276600"/>
            <a:ext cx="2971800" cy="2590800"/>
            <a:chOff x="3648" y="2064"/>
            <a:chExt cx="1872" cy="1632"/>
          </a:xfrm>
        </p:grpSpPr>
        <p:sp>
          <p:nvSpPr>
            <p:cNvPr id="51289" name="Rectangle 119"/>
            <p:cNvSpPr>
              <a:spLocks noChangeArrowheads="1"/>
            </p:cNvSpPr>
            <p:nvPr/>
          </p:nvSpPr>
          <p:spPr bwMode="auto">
            <a:xfrm>
              <a:off x="3648" y="2064"/>
              <a:ext cx="1872" cy="16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290" name="Line 120"/>
            <p:cNvSpPr>
              <a:spLocks noChangeShapeType="1"/>
            </p:cNvSpPr>
            <p:nvPr/>
          </p:nvSpPr>
          <p:spPr bwMode="auto">
            <a:xfrm>
              <a:off x="4032" y="3024"/>
              <a:ext cx="124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291" name="Line 121"/>
            <p:cNvSpPr>
              <a:spLocks noChangeShapeType="1"/>
            </p:cNvSpPr>
            <p:nvPr/>
          </p:nvSpPr>
          <p:spPr bwMode="auto">
            <a:xfrm flipH="1">
              <a:off x="3792" y="2976"/>
              <a:ext cx="336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292" name="Line 122"/>
            <p:cNvSpPr>
              <a:spLocks noChangeShapeType="1"/>
            </p:cNvSpPr>
            <p:nvPr/>
          </p:nvSpPr>
          <p:spPr bwMode="auto">
            <a:xfrm flipV="1">
              <a:off x="4100" y="2208"/>
              <a:ext cx="0" cy="86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293" name="Oval 123"/>
            <p:cNvSpPr>
              <a:spLocks noChangeArrowheads="1"/>
            </p:cNvSpPr>
            <p:nvPr/>
          </p:nvSpPr>
          <p:spPr bwMode="auto">
            <a:xfrm>
              <a:off x="4558" y="2544"/>
              <a:ext cx="96" cy="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294" name="Line 126"/>
            <p:cNvSpPr>
              <a:spLocks noChangeShapeType="1"/>
            </p:cNvSpPr>
            <p:nvPr/>
          </p:nvSpPr>
          <p:spPr bwMode="auto">
            <a:xfrm flipV="1">
              <a:off x="4080" y="2592"/>
              <a:ext cx="480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295" name="Text Box 128"/>
            <p:cNvSpPr txBox="1">
              <a:spLocks noChangeArrowheads="1"/>
            </p:cNvSpPr>
            <p:nvPr/>
          </p:nvSpPr>
          <p:spPr bwMode="auto">
            <a:xfrm>
              <a:off x="3840" y="3360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51296" name="Text Box 129"/>
            <p:cNvSpPr txBox="1">
              <a:spLocks noChangeArrowheads="1"/>
            </p:cNvSpPr>
            <p:nvPr/>
          </p:nvSpPr>
          <p:spPr bwMode="auto">
            <a:xfrm>
              <a:off x="5088" y="278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y</a:t>
              </a:r>
            </a:p>
          </p:txBody>
        </p:sp>
        <p:sp>
          <p:nvSpPr>
            <p:cNvPr id="51297" name="Text Box 130"/>
            <p:cNvSpPr txBox="1">
              <a:spLocks noChangeArrowheads="1"/>
            </p:cNvSpPr>
            <p:nvPr/>
          </p:nvSpPr>
          <p:spPr bwMode="auto">
            <a:xfrm>
              <a:off x="3888" y="2112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z</a:t>
              </a:r>
            </a:p>
          </p:txBody>
        </p:sp>
        <p:sp>
          <p:nvSpPr>
            <p:cNvPr id="51298" name="Text Box 131"/>
            <p:cNvSpPr txBox="1">
              <a:spLocks noChangeArrowheads="1"/>
            </p:cNvSpPr>
            <p:nvPr/>
          </p:nvSpPr>
          <p:spPr bwMode="auto">
            <a:xfrm>
              <a:off x="4224" y="2544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0000"/>
                  </a:solidFill>
                  <a:latin typeface="Arial" charset="0"/>
                </a:rPr>
                <a:t>r</a:t>
              </a:r>
            </a:p>
          </p:txBody>
        </p:sp>
        <p:sp>
          <p:nvSpPr>
            <p:cNvPr id="51299" name="Line 134"/>
            <p:cNvSpPr>
              <a:spLocks noChangeShapeType="1"/>
            </p:cNvSpPr>
            <p:nvPr/>
          </p:nvSpPr>
          <p:spPr bwMode="auto">
            <a:xfrm>
              <a:off x="4224" y="2544"/>
              <a:ext cx="14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2667000" y="457200"/>
            <a:ext cx="5291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GRANDEURS PHYSIQUES</a:t>
            </a:r>
          </a:p>
        </p:txBody>
      </p:sp>
      <p:grpSp>
        <p:nvGrpSpPr>
          <p:cNvPr id="51205" name="Group 3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2880" y="1824"/>
            <a:chExt cx="1632" cy="1152"/>
          </a:xfrm>
        </p:grpSpPr>
        <p:sp>
          <p:nvSpPr>
            <p:cNvPr id="51286" name="Oval 4"/>
            <p:cNvSpPr>
              <a:spLocks noChangeArrowheads="1"/>
            </p:cNvSpPr>
            <p:nvPr/>
          </p:nvSpPr>
          <p:spPr bwMode="auto">
            <a:xfrm>
              <a:off x="3072" y="1824"/>
              <a:ext cx="1152" cy="115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287" name="Oval 5"/>
            <p:cNvSpPr>
              <a:spLocks noChangeArrowheads="1"/>
            </p:cNvSpPr>
            <p:nvPr/>
          </p:nvSpPr>
          <p:spPr bwMode="auto">
            <a:xfrm rot="-1135618">
              <a:off x="2928" y="2256"/>
              <a:ext cx="1584" cy="33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288" name="Oval 6"/>
            <p:cNvSpPr>
              <a:spLocks noChangeArrowheads="1"/>
            </p:cNvSpPr>
            <p:nvPr/>
          </p:nvSpPr>
          <p:spPr bwMode="auto">
            <a:xfrm>
              <a:off x="2880" y="2640"/>
              <a:ext cx="144" cy="1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1206" name="Group 9"/>
          <p:cNvGrpSpPr>
            <a:grpSpLocks/>
          </p:cNvGrpSpPr>
          <p:nvPr/>
        </p:nvGrpSpPr>
        <p:grpSpPr bwMode="auto">
          <a:xfrm>
            <a:off x="0" y="2133600"/>
            <a:ext cx="2438400" cy="3733800"/>
            <a:chOff x="0" y="1344"/>
            <a:chExt cx="1536" cy="2352"/>
          </a:xfrm>
        </p:grpSpPr>
        <p:sp>
          <p:nvSpPr>
            <p:cNvPr id="51276" name="Rectangle 1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84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DEFINITION</a:t>
              </a:r>
            </a:p>
          </p:txBody>
        </p:sp>
        <p:sp>
          <p:nvSpPr>
            <p:cNvPr id="51277" name="Rectangle 1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51278" name="Rectangle 1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6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DEFINITION</a:t>
              </a:r>
            </a:p>
          </p:txBody>
        </p:sp>
        <p:sp>
          <p:nvSpPr>
            <p:cNvPr id="51279" name="Text Box 13"/>
            <p:cNvSpPr txBox="1">
              <a:spLocks noChangeArrowheads="1"/>
            </p:cNvSpPr>
            <p:nvPr/>
          </p:nvSpPr>
          <p:spPr bwMode="auto">
            <a:xfrm>
              <a:off x="0" y="1344"/>
              <a:ext cx="15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Opérateurs et observables</a:t>
              </a:r>
            </a:p>
          </p:txBody>
        </p:sp>
        <p:sp>
          <p:nvSpPr>
            <p:cNvPr id="51280" name="Text Box 14"/>
            <p:cNvSpPr txBox="1">
              <a:spLocks noChangeArrowheads="1"/>
            </p:cNvSpPr>
            <p:nvPr/>
          </p:nvSpPr>
          <p:spPr bwMode="auto">
            <a:xfrm>
              <a:off x="0" y="1920"/>
              <a:ext cx="11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Moment cinétique</a:t>
              </a:r>
            </a:p>
          </p:txBody>
        </p:sp>
        <p:sp>
          <p:nvSpPr>
            <p:cNvPr id="51281" name="Rectangle 1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304"/>
              <a:ext cx="12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VALEURS PROPRES ET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FONCTIONS PROPRES</a:t>
              </a:r>
            </a:p>
          </p:txBody>
        </p:sp>
        <p:sp>
          <p:nvSpPr>
            <p:cNvPr id="51282" name="Text Box 16"/>
            <p:cNvSpPr txBox="1">
              <a:spLocks noChangeArrowheads="1"/>
            </p:cNvSpPr>
            <p:nvPr/>
          </p:nvSpPr>
          <p:spPr bwMode="auto">
            <a:xfrm>
              <a:off x="0" y="2592"/>
              <a:ext cx="1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Première description des atomes</a:t>
              </a:r>
            </a:p>
          </p:txBody>
        </p:sp>
        <p:sp>
          <p:nvSpPr>
            <p:cNvPr id="51283" name="Rectangle 17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EQUATION DE SCHRÖDINGER</a:t>
              </a:r>
            </a:p>
          </p:txBody>
        </p:sp>
        <p:sp>
          <p:nvSpPr>
            <p:cNvPr id="51284" name="Rectangle 18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MOMENT CINETIQUE INTRINSEQUE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SPIN</a:t>
              </a:r>
            </a:p>
          </p:txBody>
        </p:sp>
        <p:sp>
          <p:nvSpPr>
            <p:cNvPr id="51285" name="Rectangle 19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456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CLASSIFICATION DES ELEMENTS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CHIMIQUES</a:t>
              </a:r>
            </a:p>
          </p:txBody>
        </p:sp>
      </p:grpSp>
      <p:sp>
        <p:nvSpPr>
          <p:cNvPr id="51207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14713"/>
            <a:ext cx="914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DEFINITION</a:t>
            </a:r>
          </a:p>
        </p:txBody>
      </p:sp>
      <p:grpSp>
        <p:nvGrpSpPr>
          <p:cNvPr id="69748" name="Group 116"/>
          <p:cNvGrpSpPr>
            <a:grpSpLocks/>
          </p:cNvGrpSpPr>
          <p:nvPr/>
        </p:nvGrpSpPr>
        <p:grpSpPr bwMode="auto">
          <a:xfrm>
            <a:off x="2590800" y="1581150"/>
            <a:ext cx="6361113" cy="614363"/>
            <a:chOff x="1632" y="996"/>
            <a:chExt cx="4007" cy="387"/>
          </a:xfrm>
        </p:grpSpPr>
        <p:sp>
          <p:nvSpPr>
            <p:cNvPr id="51264" name="Rectangle 21"/>
            <p:cNvSpPr>
              <a:spLocks noChangeArrowheads="1"/>
            </p:cNvSpPr>
            <p:nvPr/>
          </p:nvSpPr>
          <p:spPr bwMode="auto">
            <a:xfrm>
              <a:off x="1632" y="1152"/>
              <a:ext cx="40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381000" indent="-381000"/>
              <a:r>
                <a:rPr lang="fr-FR" sz="1800" u="sng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moment cinétique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: opérateur J vérifiant la relation JJ = i    J</a:t>
              </a:r>
            </a:p>
          </p:txBody>
        </p:sp>
        <p:sp>
          <p:nvSpPr>
            <p:cNvPr id="51265" name="Rectangle 22"/>
            <p:cNvSpPr>
              <a:spLocks noChangeArrowheads="1"/>
            </p:cNvSpPr>
            <p:nvPr/>
          </p:nvSpPr>
          <p:spPr bwMode="auto">
            <a:xfrm>
              <a:off x="5445" y="1029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^</a:t>
              </a:r>
            </a:p>
          </p:txBody>
        </p:sp>
        <p:grpSp>
          <p:nvGrpSpPr>
            <p:cNvPr id="51266" name="Group 26"/>
            <p:cNvGrpSpPr>
              <a:grpSpLocks/>
            </p:cNvGrpSpPr>
            <p:nvPr/>
          </p:nvGrpSpPr>
          <p:grpSpPr bwMode="auto">
            <a:xfrm>
              <a:off x="5328" y="1152"/>
              <a:ext cx="236" cy="231"/>
              <a:chOff x="720" y="3598"/>
              <a:chExt cx="236" cy="231"/>
            </a:xfrm>
          </p:grpSpPr>
          <p:sp>
            <p:nvSpPr>
              <p:cNvPr id="51274" name="Text Box 27"/>
              <p:cNvSpPr txBox="1">
                <a:spLocks noChangeArrowheads="1"/>
              </p:cNvSpPr>
              <p:nvPr/>
            </p:nvSpPr>
            <p:spPr bwMode="auto">
              <a:xfrm>
                <a:off x="720" y="3598"/>
                <a:ext cx="2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h </a:t>
                </a:r>
              </a:p>
            </p:txBody>
          </p:sp>
          <p:sp>
            <p:nvSpPr>
              <p:cNvPr id="51275" name="Line 28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1267" name="Rectangle 32"/>
            <p:cNvSpPr>
              <a:spLocks noChangeArrowheads="1"/>
            </p:cNvSpPr>
            <p:nvPr/>
          </p:nvSpPr>
          <p:spPr bwMode="auto">
            <a:xfrm>
              <a:off x="5040" y="1023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^</a:t>
              </a:r>
            </a:p>
          </p:txBody>
        </p:sp>
        <p:sp>
          <p:nvSpPr>
            <p:cNvPr id="51268" name="Rectangle 33"/>
            <p:cNvSpPr>
              <a:spLocks noChangeArrowheads="1"/>
            </p:cNvSpPr>
            <p:nvPr/>
          </p:nvSpPr>
          <p:spPr bwMode="auto">
            <a:xfrm>
              <a:off x="3552" y="1002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^</a:t>
              </a:r>
            </a:p>
          </p:txBody>
        </p:sp>
        <p:sp>
          <p:nvSpPr>
            <p:cNvPr id="51269" name="Rectangle 34"/>
            <p:cNvSpPr>
              <a:spLocks noChangeArrowheads="1"/>
            </p:cNvSpPr>
            <p:nvPr/>
          </p:nvSpPr>
          <p:spPr bwMode="auto">
            <a:xfrm>
              <a:off x="4875" y="996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^</a:t>
              </a:r>
            </a:p>
          </p:txBody>
        </p:sp>
        <p:sp>
          <p:nvSpPr>
            <p:cNvPr id="51270" name="Line 112"/>
            <p:cNvSpPr>
              <a:spLocks noChangeShapeType="1"/>
            </p:cNvSpPr>
            <p:nvPr/>
          </p:nvSpPr>
          <p:spPr bwMode="auto">
            <a:xfrm>
              <a:off x="5463" y="118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271" name="Line 113"/>
            <p:cNvSpPr>
              <a:spLocks noChangeShapeType="1"/>
            </p:cNvSpPr>
            <p:nvPr/>
          </p:nvSpPr>
          <p:spPr bwMode="auto">
            <a:xfrm>
              <a:off x="5088" y="115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272" name="Line 114"/>
            <p:cNvSpPr>
              <a:spLocks noChangeShapeType="1"/>
            </p:cNvSpPr>
            <p:nvPr/>
          </p:nvSpPr>
          <p:spPr bwMode="auto">
            <a:xfrm>
              <a:off x="4896" y="115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273" name="Line 115"/>
            <p:cNvSpPr>
              <a:spLocks noChangeShapeType="1"/>
            </p:cNvSpPr>
            <p:nvPr/>
          </p:nvSpPr>
          <p:spPr bwMode="auto">
            <a:xfrm>
              <a:off x="3600" y="115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9807" name="Group 175"/>
          <p:cNvGrpSpPr>
            <a:grpSpLocks/>
          </p:cNvGrpSpPr>
          <p:nvPr/>
        </p:nvGrpSpPr>
        <p:grpSpPr bwMode="auto">
          <a:xfrm>
            <a:off x="2895600" y="3048000"/>
            <a:ext cx="2698750" cy="747713"/>
            <a:chOff x="1824" y="1920"/>
            <a:chExt cx="1700" cy="471"/>
          </a:xfrm>
        </p:grpSpPr>
        <p:grpSp>
          <p:nvGrpSpPr>
            <p:cNvPr id="51258" name="Group 146"/>
            <p:cNvGrpSpPr>
              <a:grpSpLocks/>
            </p:cNvGrpSpPr>
            <p:nvPr/>
          </p:nvGrpSpPr>
          <p:grpSpPr bwMode="auto">
            <a:xfrm>
              <a:off x="2352" y="2160"/>
              <a:ext cx="655" cy="231"/>
              <a:chOff x="2352" y="2352"/>
              <a:chExt cx="655" cy="231"/>
            </a:xfrm>
          </p:grpSpPr>
          <p:sp>
            <p:nvSpPr>
              <p:cNvPr id="51260" name="Rectangle 139"/>
              <p:cNvSpPr>
                <a:spLocks noChangeArrowheads="1"/>
              </p:cNvSpPr>
              <p:nvPr/>
            </p:nvSpPr>
            <p:spPr bwMode="auto">
              <a:xfrm>
                <a:off x="2352" y="2352"/>
                <a:ext cx="65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L = r  p</a:t>
                </a:r>
              </a:p>
            </p:txBody>
          </p:sp>
          <p:sp>
            <p:nvSpPr>
              <p:cNvPr id="51261" name="Line 141"/>
              <p:cNvSpPr>
                <a:spLocks noChangeShapeType="1"/>
              </p:cNvSpPr>
              <p:nvPr/>
            </p:nvSpPr>
            <p:spPr bwMode="auto">
              <a:xfrm>
                <a:off x="2400" y="235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262" name="Line 142"/>
              <p:cNvSpPr>
                <a:spLocks noChangeShapeType="1"/>
              </p:cNvSpPr>
              <p:nvPr/>
            </p:nvSpPr>
            <p:spPr bwMode="auto">
              <a:xfrm>
                <a:off x="2640" y="235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263" name="Line 143"/>
              <p:cNvSpPr>
                <a:spLocks noChangeShapeType="1"/>
              </p:cNvSpPr>
              <p:nvPr/>
            </p:nvSpPr>
            <p:spPr bwMode="auto">
              <a:xfrm>
                <a:off x="2832" y="235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1259" name="Rectangle 147"/>
            <p:cNvSpPr>
              <a:spLocks noChangeArrowheads="1"/>
            </p:cNvSpPr>
            <p:nvPr/>
          </p:nvSpPr>
          <p:spPr bwMode="auto">
            <a:xfrm>
              <a:off x="1824" y="1920"/>
              <a:ext cx="1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mécanique « classique »</a:t>
              </a:r>
            </a:p>
          </p:txBody>
        </p:sp>
      </p:grpSp>
      <p:grpSp>
        <p:nvGrpSpPr>
          <p:cNvPr id="69806" name="Group 174"/>
          <p:cNvGrpSpPr>
            <a:grpSpLocks/>
          </p:cNvGrpSpPr>
          <p:nvPr/>
        </p:nvGrpSpPr>
        <p:grpSpPr bwMode="auto">
          <a:xfrm>
            <a:off x="2819400" y="3886200"/>
            <a:ext cx="2749550" cy="1143000"/>
            <a:chOff x="1776" y="2448"/>
            <a:chExt cx="1732" cy="720"/>
          </a:xfrm>
        </p:grpSpPr>
        <p:grpSp>
          <p:nvGrpSpPr>
            <p:cNvPr id="51245" name="Group 61"/>
            <p:cNvGrpSpPr>
              <a:grpSpLocks/>
            </p:cNvGrpSpPr>
            <p:nvPr/>
          </p:nvGrpSpPr>
          <p:grpSpPr bwMode="auto">
            <a:xfrm>
              <a:off x="1872" y="2688"/>
              <a:ext cx="1488" cy="480"/>
              <a:chOff x="2736" y="1824"/>
              <a:chExt cx="1488" cy="480"/>
            </a:xfrm>
          </p:grpSpPr>
          <p:sp>
            <p:nvSpPr>
              <p:cNvPr id="51247" name="Rectangle 45"/>
              <p:cNvSpPr>
                <a:spLocks noChangeArrowheads="1"/>
              </p:cNvSpPr>
              <p:nvPr/>
            </p:nvSpPr>
            <p:spPr bwMode="auto">
              <a:xfrm>
                <a:off x="2832" y="1968"/>
                <a:ext cx="135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L </a:t>
                </a:r>
                <a:r>
                  <a:rPr lang="fr-FR" sz="1800">
                    <a:solidFill>
                      <a:srgbClr val="FFFFFF"/>
                    </a:solidFill>
                    <a:latin typeface="Symbol" pitchFamily="18" charset="2"/>
                    <a:sym typeface="Symbol" pitchFamily="18" charset="2"/>
                  </a:rPr>
                  <a:t>y</a:t>
                </a:r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 =     r  grad(</a:t>
                </a:r>
                <a:r>
                  <a:rPr lang="fr-FR" sz="1800">
                    <a:solidFill>
                      <a:srgbClr val="FFFFFF"/>
                    </a:solidFill>
                    <a:latin typeface="Symbol" pitchFamily="18" charset="2"/>
                    <a:sym typeface="Symbol" pitchFamily="18" charset="2"/>
                  </a:rPr>
                  <a:t>y</a:t>
                </a:r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)</a:t>
                </a:r>
              </a:p>
            </p:txBody>
          </p:sp>
          <p:sp>
            <p:nvSpPr>
              <p:cNvPr id="51248" name="Line 47"/>
              <p:cNvSpPr>
                <a:spLocks noChangeShapeType="1"/>
              </p:cNvSpPr>
              <p:nvPr/>
            </p:nvSpPr>
            <p:spPr bwMode="auto">
              <a:xfrm>
                <a:off x="2880" y="196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249" name="Line 48"/>
              <p:cNvSpPr>
                <a:spLocks noChangeShapeType="1"/>
              </p:cNvSpPr>
              <p:nvPr/>
            </p:nvSpPr>
            <p:spPr bwMode="auto">
              <a:xfrm>
                <a:off x="3408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250" name="Line 49"/>
              <p:cNvSpPr>
                <a:spLocks noChangeShapeType="1"/>
              </p:cNvSpPr>
              <p:nvPr/>
            </p:nvSpPr>
            <p:spPr bwMode="auto">
              <a:xfrm>
                <a:off x="3696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251" name="Rectangle 51"/>
              <p:cNvSpPr>
                <a:spLocks noChangeArrowheads="1"/>
              </p:cNvSpPr>
              <p:nvPr/>
            </p:nvSpPr>
            <p:spPr bwMode="auto">
              <a:xfrm>
                <a:off x="2832" y="1824"/>
                <a:ext cx="1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^</a:t>
                </a:r>
              </a:p>
            </p:txBody>
          </p:sp>
          <p:grpSp>
            <p:nvGrpSpPr>
              <p:cNvPr id="51252" name="Group 55"/>
              <p:cNvGrpSpPr>
                <a:grpSpLocks/>
              </p:cNvGrpSpPr>
              <p:nvPr/>
            </p:nvGrpSpPr>
            <p:grpSpPr bwMode="auto">
              <a:xfrm>
                <a:off x="3216" y="1920"/>
                <a:ext cx="236" cy="231"/>
                <a:chOff x="720" y="3598"/>
                <a:chExt cx="236" cy="231"/>
              </a:xfrm>
            </p:grpSpPr>
            <p:sp>
              <p:nvSpPr>
                <p:cNvPr id="51256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720" y="3598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/>
                  <a:r>
                    <a:rPr lang="fr-FR" sz="1800">
                      <a:solidFill>
                        <a:srgbClr val="FFFFFF"/>
                      </a:solidFill>
                      <a:latin typeface="Arial" charset="0"/>
                    </a:rPr>
                    <a:t>h </a:t>
                  </a:r>
                </a:p>
              </p:txBody>
            </p:sp>
            <p:sp>
              <p:nvSpPr>
                <p:cNvPr id="51257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730" y="3623"/>
                  <a:ext cx="144" cy="48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1253" name="Rectangle 58"/>
              <p:cNvSpPr>
                <a:spLocks noChangeArrowheads="1"/>
              </p:cNvSpPr>
              <p:nvPr/>
            </p:nvSpPr>
            <p:spPr bwMode="auto">
              <a:xfrm>
                <a:off x="3249" y="2070"/>
                <a:ext cx="1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i</a:t>
                </a:r>
              </a:p>
            </p:txBody>
          </p:sp>
          <p:sp>
            <p:nvSpPr>
              <p:cNvPr id="51254" name="Line 59"/>
              <p:cNvSpPr>
                <a:spLocks noChangeShapeType="1"/>
              </p:cNvSpPr>
              <p:nvPr/>
            </p:nvSpPr>
            <p:spPr bwMode="auto">
              <a:xfrm>
                <a:off x="3246" y="209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255" name="Rectangle 60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1488" cy="480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51246" name="Rectangle 148"/>
            <p:cNvSpPr>
              <a:spLocks noChangeArrowheads="1"/>
            </p:cNvSpPr>
            <p:nvPr/>
          </p:nvSpPr>
          <p:spPr bwMode="auto">
            <a:xfrm>
              <a:off x="1776" y="2448"/>
              <a:ext cx="17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mécanique « quantique »</a:t>
              </a:r>
            </a:p>
          </p:txBody>
        </p:sp>
      </p:grpSp>
      <p:grpSp>
        <p:nvGrpSpPr>
          <p:cNvPr id="69791" name="Group 159"/>
          <p:cNvGrpSpPr>
            <a:grpSpLocks/>
          </p:cNvGrpSpPr>
          <p:nvPr/>
        </p:nvGrpSpPr>
        <p:grpSpPr bwMode="auto">
          <a:xfrm>
            <a:off x="6524625" y="3429000"/>
            <a:ext cx="817563" cy="2071688"/>
            <a:chOff x="4110" y="2160"/>
            <a:chExt cx="515" cy="1305"/>
          </a:xfrm>
        </p:grpSpPr>
        <p:sp>
          <p:nvSpPr>
            <p:cNvPr id="51239" name="Line 127"/>
            <p:cNvSpPr>
              <a:spLocks noChangeShapeType="1"/>
            </p:cNvSpPr>
            <p:nvPr/>
          </p:nvSpPr>
          <p:spPr bwMode="auto">
            <a:xfrm>
              <a:off x="4110" y="3033"/>
              <a:ext cx="432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240" name="Line 135"/>
            <p:cNvSpPr>
              <a:spLocks noChangeShapeType="1"/>
            </p:cNvSpPr>
            <p:nvPr/>
          </p:nvSpPr>
          <p:spPr bwMode="auto">
            <a:xfrm>
              <a:off x="4416" y="3120"/>
              <a:ext cx="14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241" name="Text Box 136"/>
            <p:cNvSpPr txBox="1">
              <a:spLocks noChangeArrowheads="1"/>
            </p:cNvSpPr>
            <p:nvPr/>
          </p:nvSpPr>
          <p:spPr bwMode="auto">
            <a:xfrm>
              <a:off x="4368" y="3120"/>
              <a:ext cx="2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b="1">
                  <a:solidFill>
                    <a:srgbClr val="FF0000"/>
                  </a:solidFill>
                  <a:latin typeface="Arial" charset="0"/>
                </a:rPr>
                <a:t>L</a:t>
              </a:r>
              <a:r>
                <a:rPr lang="fr-FR" sz="1800" b="1" baseline="-25000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51242" name="Line 151"/>
            <p:cNvSpPr>
              <a:spLocks noChangeShapeType="1"/>
            </p:cNvSpPr>
            <p:nvPr/>
          </p:nvSpPr>
          <p:spPr bwMode="auto">
            <a:xfrm flipH="1" flipV="1">
              <a:off x="4464" y="2208"/>
              <a:ext cx="144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243" name="Text Box 152"/>
            <p:cNvSpPr txBox="1">
              <a:spLocks noChangeArrowheads="1"/>
            </p:cNvSpPr>
            <p:nvPr/>
          </p:nvSpPr>
          <p:spPr bwMode="auto">
            <a:xfrm>
              <a:off x="4224" y="2160"/>
              <a:ext cx="2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0000"/>
                  </a:solidFill>
                  <a:latin typeface="Arial" charset="0"/>
                </a:rPr>
                <a:t>p</a:t>
              </a:r>
              <a:r>
                <a:rPr lang="fr-FR" sz="1800" baseline="-25000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51244" name="Line 153"/>
            <p:cNvSpPr>
              <a:spLocks noChangeShapeType="1"/>
            </p:cNvSpPr>
            <p:nvPr/>
          </p:nvSpPr>
          <p:spPr bwMode="auto">
            <a:xfrm>
              <a:off x="4272" y="2160"/>
              <a:ext cx="14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9790" name="Group 158"/>
          <p:cNvGrpSpPr>
            <a:grpSpLocks/>
          </p:cNvGrpSpPr>
          <p:nvPr/>
        </p:nvGrpSpPr>
        <p:grpSpPr bwMode="auto">
          <a:xfrm>
            <a:off x="5943600" y="3657600"/>
            <a:ext cx="1839913" cy="1127125"/>
            <a:chOff x="3744" y="2304"/>
            <a:chExt cx="1159" cy="710"/>
          </a:xfrm>
        </p:grpSpPr>
        <p:sp>
          <p:nvSpPr>
            <p:cNvPr id="51233" name="Line 125"/>
            <p:cNvSpPr>
              <a:spLocks noChangeShapeType="1"/>
            </p:cNvSpPr>
            <p:nvPr/>
          </p:nvSpPr>
          <p:spPr bwMode="auto">
            <a:xfrm flipV="1">
              <a:off x="4615" y="2517"/>
              <a:ext cx="28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234" name="Text Box 132"/>
            <p:cNvSpPr txBox="1">
              <a:spLocks noChangeArrowheads="1"/>
            </p:cNvSpPr>
            <p:nvPr/>
          </p:nvSpPr>
          <p:spPr bwMode="auto">
            <a:xfrm>
              <a:off x="4608" y="2304"/>
              <a:ext cx="2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0000"/>
                  </a:solidFill>
                  <a:latin typeface="Arial" charset="0"/>
                </a:rPr>
                <a:t>p</a:t>
              </a:r>
              <a:r>
                <a:rPr lang="fr-FR" sz="1800" baseline="-2500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51235" name="Line 133"/>
            <p:cNvSpPr>
              <a:spLocks noChangeShapeType="1"/>
            </p:cNvSpPr>
            <p:nvPr/>
          </p:nvSpPr>
          <p:spPr bwMode="auto">
            <a:xfrm>
              <a:off x="4656" y="2304"/>
              <a:ext cx="14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236" name="Line 154"/>
            <p:cNvSpPr>
              <a:spLocks noChangeShapeType="1"/>
            </p:cNvSpPr>
            <p:nvPr/>
          </p:nvSpPr>
          <p:spPr bwMode="auto">
            <a:xfrm flipH="1" flipV="1">
              <a:off x="4002" y="2726"/>
              <a:ext cx="96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237" name="Line 155"/>
            <p:cNvSpPr>
              <a:spLocks noChangeShapeType="1"/>
            </p:cNvSpPr>
            <p:nvPr/>
          </p:nvSpPr>
          <p:spPr bwMode="auto">
            <a:xfrm>
              <a:off x="3792" y="2640"/>
              <a:ext cx="14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238" name="Text Box 156"/>
            <p:cNvSpPr txBox="1">
              <a:spLocks noChangeArrowheads="1"/>
            </p:cNvSpPr>
            <p:nvPr/>
          </p:nvSpPr>
          <p:spPr bwMode="auto">
            <a:xfrm>
              <a:off x="3744" y="2640"/>
              <a:ext cx="2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b="1">
                  <a:solidFill>
                    <a:srgbClr val="FF0000"/>
                  </a:solidFill>
                  <a:latin typeface="Arial" charset="0"/>
                </a:rPr>
                <a:t>L</a:t>
              </a:r>
              <a:r>
                <a:rPr lang="fr-FR" sz="1800" b="1" baseline="-2500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69805" name="Group 173"/>
          <p:cNvGrpSpPr>
            <a:grpSpLocks/>
          </p:cNvGrpSpPr>
          <p:nvPr/>
        </p:nvGrpSpPr>
        <p:grpSpPr bwMode="auto">
          <a:xfrm>
            <a:off x="3429000" y="5257800"/>
            <a:ext cx="1682750" cy="642938"/>
            <a:chOff x="3483" y="3933"/>
            <a:chExt cx="1060" cy="405"/>
          </a:xfrm>
        </p:grpSpPr>
        <p:sp>
          <p:nvSpPr>
            <p:cNvPr id="51223" name="Rectangle 161"/>
            <p:cNvSpPr>
              <a:spLocks noChangeArrowheads="1"/>
            </p:cNvSpPr>
            <p:nvPr/>
          </p:nvSpPr>
          <p:spPr bwMode="auto">
            <a:xfrm>
              <a:off x="3504" y="4089"/>
              <a:ext cx="10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381000" indent="-381000"/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LL = i    L  ??</a:t>
              </a:r>
            </a:p>
          </p:txBody>
        </p:sp>
        <p:sp>
          <p:nvSpPr>
            <p:cNvPr id="51224" name="Rectangle 162"/>
            <p:cNvSpPr>
              <a:spLocks noChangeArrowheads="1"/>
            </p:cNvSpPr>
            <p:nvPr/>
          </p:nvSpPr>
          <p:spPr bwMode="auto">
            <a:xfrm>
              <a:off x="4090" y="3956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^</a:t>
              </a:r>
            </a:p>
          </p:txBody>
        </p:sp>
        <p:grpSp>
          <p:nvGrpSpPr>
            <p:cNvPr id="51225" name="Group 163"/>
            <p:cNvGrpSpPr>
              <a:grpSpLocks/>
            </p:cNvGrpSpPr>
            <p:nvPr/>
          </p:nvGrpSpPr>
          <p:grpSpPr bwMode="auto">
            <a:xfrm>
              <a:off x="3964" y="4107"/>
              <a:ext cx="236" cy="231"/>
              <a:chOff x="720" y="3598"/>
              <a:chExt cx="236" cy="231"/>
            </a:xfrm>
          </p:grpSpPr>
          <p:sp>
            <p:nvSpPr>
              <p:cNvPr id="51231" name="Text Box 164"/>
              <p:cNvSpPr txBox="1">
                <a:spLocks noChangeArrowheads="1"/>
              </p:cNvSpPr>
              <p:nvPr/>
            </p:nvSpPr>
            <p:spPr bwMode="auto">
              <a:xfrm>
                <a:off x="720" y="3598"/>
                <a:ext cx="2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h </a:t>
                </a:r>
              </a:p>
            </p:txBody>
          </p:sp>
          <p:sp>
            <p:nvSpPr>
              <p:cNvPr id="51232" name="Line 165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1226" name="Rectangle 166"/>
            <p:cNvSpPr>
              <a:spLocks noChangeArrowheads="1"/>
            </p:cNvSpPr>
            <p:nvPr/>
          </p:nvSpPr>
          <p:spPr bwMode="auto">
            <a:xfrm>
              <a:off x="3648" y="3960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^</a:t>
              </a:r>
            </a:p>
          </p:txBody>
        </p:sp>
        <p:sp>
          <p:nvSpPr>
            <p:cNvPr id="51227" name="Rectangle 168"/>
            <p:cNvSpPr>
              <a:spLocks noChangeArrowheads="1"/>
            </p:cNvSpPr>
            <p:nvPr/>
          </p:nvSpPr>
          <p:spPr bwMode="auto">
            <a:xfrm>
              <a:off x="3483" y="3933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^</a:t>
              </a:r>
            </a:p>
          </p:txBody>
        </p:sp>
        <p:sp>
          <p:nvSpPr>
            <p:cNvPr id="51228" name="Line 169"/>
            <p:cNvSpPr>
              <a:spLocks noChangeShapeType="1"/>
            </p:cNvSpPr>
            <p:nvPr/>
          </p:nvSpPr>
          <p:spPr bwMode="auto">
            <a:xfrm>
              <a:off x="4108" y="4101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229" name="Line 170"/>
            <p:cNvSpPr>
              <a:spLocks noChangeShapeType="1"/>
            </p:cNvSpPr>
            <p:nvPr/>
          </p:nvSpPr>
          <p:spPr bwMode="auto">
            <a:xfrm>
              <a:off x="3696" y="4089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230" name="Line 171"/>
            <p:cNvSpPr>
              <a:spLocks noChangeShapeType="1"/>
            </p:cNvSpPr>
            <p:nvPr/>
          </p:nvSpPr>
          <p:spPr bwMode="auto">
            <a:xfrm>
              <a:off x="3504" y="4089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9811" name="Group 179"/>
          <p:cNvGrpSpPr>
            <a:grpSpLocks/>
          </p:cNvGrpSpPr>
          <p:nvPr/>
        </p:nvGrpSpPr>
        <p:grpSpPr bwMode="auto">
          <a:xfrm>
            <a:off x="3048000" y="2286000"/>
            <a:ext cx="5181600" cy="609600"/>
            <a:chOff x="1920" y="1440"/>
            <a:chExt cx="3264" cy="384"/>
          </a:xfrm>
        </p:grpSpPr>
        <p:sp>
          <p:nvSpPr>
            <p:cNvPr id="51215" name="Rectangle 36"/>
            <p:cNvSpPr>
              <a:spLocks noChangeArrowheads="1"/>
            </p:cNvSpPr>
            <p:nvPr/>
          </p:nvSpPr>
          <p:spPr bwMode="auto">
            <a:xfrm>
              <a:off x="1968" y="1582"/>
              <a:ext cx="3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 u="sng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Exemple 1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: le moment cinétique orbital L = r  p</a:t>
              </a:r>
            </a:p>
          </p:txBody>
        </p:sp>
        <p:sp>
          <p:nvSpPr>
            <p:cNvPr id="51216" name="Rectangle 37"/>
            <p:cNvSpPr>
              <a:spLocks noChangeArrowheads="1"/>
            </p:cNvSpPr>
            <p:nvPr/>
          </p:nvSpPr>
          <p:spPr bwMode="auto">
            <a:xfrm>
              <a:off x="4992" y="1488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^</a:t>
              </a:r>
            </a:p>
          </p:txBody>
        </p:sp>
        <p:sp>
          <p:nvSpPr>
            <p:cNvPr id="51217" name="Line 38"/>
            <p:cNvSpPr>
              <a:spLocks noChangeShapeType="1"/>
            </p:cNvSpPr>
            <p:nvPr/>
          </p:nvSpPr>
          <p:spPr bwMode="auto">
            <a:xfrm>
              <a:off x="4560" y="158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218" name="Line 39"/>
            <p:cNvSpPr>
              <a:spLocks noChangeShapeType="1"/>
            </p:cNvSpPr>
            <p:nvPr/>
          </p:nvSpPr>
          <p:spPr bwMode="auto">
            <a:xfrm>
              <a:off x="4800" y="163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219" name="Line 40"/>
            <p:cNvSpPr>
              <a:spLocks noChangeShapeType="1"/>
            </p:cNvSpPr>
            <p:nvPr/>
          </p:nvSpPr>
          <p:spPr bwMode="auto">
            <a:xfrm>
              <a:off x="5040" y="163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220" name="Rectangle 41"/>
            <p:cNvSpPr>
              <a:spLocks noChangeArrowheads="1"/>
            </p:cNvSpPr>
            <p:nvPr/>
          </p:nvSpPr>
          <p:spPr bwMode="auto">
            <a:xfrm>
              <a:off x="4752" y="1488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^</a:t>
              </a:r>
            </a:p>
          </p:txBody>
        </p:sp>
        <p:sp>
          <p:nvSpPr>
            <p:cNvPr id="51221" name="Rectangle 42"/>
            <p:cNvSpPr>
              <a:spLocks noChangeArrowheads="1"/>
            </p:cNvSpPr>
            <p:nvPr/>
          </p:nvSpPr>
          <p:spPr bwMode="auto">
            <a:xfrm>
              <a:off x="4512" y="1440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^</a:t>
              </a:r>
            </a:p>
          </p:txBody>
        </p:sp>
        <p:sp>
          <p:nvSpPr>
            <p:cNvPr id="51222" name="Rectangle 176"/>
            <p:cNvSpPr>
              <a:spLocks noChangeArrowheads="1"/>
            </p:cNvSpPr>
            <p:nvPr/>
          </p:nvSpPr>
          <p:spPr bwMode="auto">
            <a:xfrm>
              <a:off x="1920" y="1440"/>
              <a:ext cx="3264" cy="384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9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9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9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9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9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6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pic>
        <p:nvPicPr>
          <p:cNvPr id="133123" name="Picture 3" descr="solvay19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61722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20"/>
          <p:cNvSpPr txBox="1">
            <a:spLocks noChangeArrowheads="1"/>
          </p:cNvSpPr>
          <p:nvPr/>
        </p:nvSpPr>
        <p:spPr bwMode="auto">
          <a:xfrm>
            <a:off x="2895600" y="457200"/>
            <a:ext cx="5176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DESCRIPTION PHYSIQUE</a:t>
            </a:r>
          </a:p>
        </p:txBody>
      </p:sp>
      <p:grpSp>
        <p:nvGrpSpPr>
          <p:cNvPr id="6149" name="Group 22"/>
          <p:cNvGrpSpPr>
            <a:grpSpLocks/>
          </p:cNvGrpSpPr>
          <p:nvPr/>
        </p:nvGrpSpPr>
        <p:grpSpPr bwMode="auto">
          <a:xfrm>
            <a:off x="0" y="1828800"/>
            <a:ext cx="2514600" cy="3962400"/>
            <a:chOff x="0" y="1152"/>
            <a:chExt cx="1584" cy="2496"/>
          </a:xfrm>
        </p:grpSpPr>
        <p:sp>
          <p:nvSpPr>
            <p:cNvPr id="6173" name="Rectangle 2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PLANE</a:t>
              </a:r>
            </a:p>
          </p:txBody>
        </p:sp>
        <p:sp>
          <p:nvSpPr>
            <p:cNvPr id="6174" name="Rectangle 24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</a:t>
              </a:r>
            </a:p>
          </p:txBody>
        </p:sp>
        <p:sp>
          <p:nvSpPr>
            <p:cNvPr id="6175" name="Rectangle 2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68"/>
              <a:ext cx="9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VITESSE DE GROUPE</a:t>
              </a:r>
            </a:p>
          </p:txBody>
        </p:sp>
        <p:sp>
          <p:nvSpPr>
            <p:cNvPr id="6176" name="Rectangle 26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 D’ONDE</a:t>
              </a:r>
            </a:p>
          </p:txBody>
        </p:sp>
        <p:sp>
          <p:nvSpPr>
            <p:cNvPr id="6177" name="Text Box 27"/>
            <p:cNvSpPr txBox="1">
              <a:spLocks noChangeArrowheads="1"/>
            </p:cNvSpPr>
            <p:nvPr/>
          </p:nvSpPr>
          <p:spPr bwMode="auto">
            <a:xfrm>
              <a:off x="0" y="139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onde</a:t>
              </a:r>
            </a:p>
          </p:txBody>
        </p:sp>
        <p:sp>
          <p:nvSpPr>
            <p:cNvPr id="6178" name="Text Box 28"/>
            <p:cNvSpPr txBox="1">
              <a:spLocks noChangeArrowheads="1"/>
            </p:cNvSpPr>
            <p:nvPr/>
          </p:nvSpPr>
          <p:spPr bwMode="auto">
            <a:xfrm>
              <a:off x="0" y="235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particule</a:t>
              </a:r>
            </a:p>
          </p:txBody>
        </p:sp>
        <p:sp>
          <p:nvSpPr>
            <p:cNvPr id="6179" name="Rectangle 29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DE DE BROGLIE</a:t>
              </a:r>
            </a:p>
          </p:txBody>
        </p:sp>
        <p:sp>
          <p:nvSpPr>
            <p:cNvPr id="6180" name="Rectangle 30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PRINCIPE DE SUPERPOSITION</a:t>
              </a:r>
            </a:p>
          </p:txBody>
        </p:sp>
        <p:sp>
          <p:nvSpPr>
            <p:cNvPr id="6181" name="Rectangle 31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12"/>
              <a:ext cx="11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RELATION D’INCERTITUDE</a:t>
              </a:r>
            </a:p>
          </p:txBody>
        </p:sp>
        <p:sp>
          <p:nvSpPr>
            <p:cNvPr id="6182" name="Rectangle 32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152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CONGRES SOLVAY (1927)</a:t>
              </a:r>
            </a:p>
          </p:txBody>
        </p:sp>
        <p:sp>
          <p:nvSpPr>
            <p:cNvPr id="6183" name="Text Box 33"/>
            <p:cNvSpPr txBox="1">
              <a:spLocks noChangeArrowheads="1"/>
            </p:cNvSpPr>
            <p:nvPr/>
          </p:nvSpPr>
          <p:spPr bwMode="auto">
            <a:xfrm>
              <a:off x="0" y="3216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6184" name="Rectangle 34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50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 GAUSSIEN</a:t>
              </a:r>
            </a:p>
          </p:txBody>
        </p:sp>
      </p:grpSp>
      <p:sp>
        <p:nvSpPr>
          <p:cNvPr id="6150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14513"/>
            <a:ext cx="19050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CONGRES SOLVAY (1927)</a:t>
            </a:r>
            <a:endParaRPr lang="fr-FR" smtClean="0">
              <a:solidFill>
                <a:schemeClr val="tx1"/>
              </a:solidFill>
            </a:endParaRPr>
          </a:p>
        </p:txBody>
      </p:sp>
      <p:grpSp>
        <p:nvGrpSpPr>
          <p:cNvPr id="6151" name="Group 38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6170" name="Oval 39">
              <a:hlinkClick r:id="rId1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71" name="Oval 40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72" name="Oval 41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33164" name="Group 44"/>
          <p:cNvGrpSpPr>
            <a:grpSpLocks/>
          </p:cNvGrpSpPr>
          <p:nvPr/>
        </p:nvGrpSpPr>
        <p:grpSpPr bwMode="auto">
          <a:xfrm>
            <a:off x="2819400" y="1905000"/>
            <a:ext cx="5943600" cy="3687763"/>
            <a:chOff x="1776" y="1200"/>
            <a:chExt cx="3744" cy="2323"/>
          </a:xfrm>
        </p:grpSpPr>
        <p:sp>
          <p:nvSpPr>
            <p:cNvPr id="6153" name="Text Box 5"/>
            <p:cNvSpPr txBox="1">
              <a:spLocks noChangeArrowheads="1"/>
            </p:cNvSpPr>
            <p:nvPr/>
          </p:nvSpPr>
          <p:spPr bwMode="auto">
            <a:xfrm>
              <a:off x="1776" y="3120"/>
              <a:ext cx="3744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fr-FR" sz="800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algn="ctr" eaLnBrk="1" hangingPunct="1"/>
              <a:r>
                <a:rPr lang="fr-FR" sz="700">
                  <a:solidFill>
                    <a:srgbClr val="FFFFFF"/>
                  </a:solidFill>
                  <a:latin typeface="Arial" charset="0"/>
                  <a:cs typeface="Arial" charset="0"/>
                </a:rPr>
                <a:t>A. Piccard, E. Henriot, P. Ehrenfest, E. Herzen, Th. De Donder, </a:t>
              </a:r>
              <a:r>
                <a:rPr lang="fr-FR" sz="700">
                  <a:solidFill>
                    <a:srgbClr val="FF0000"/>
                  </a:solidFill>
                  <a:latin typeface="Arial" charset="0"/>
                  <a:cs typeface="Arial" charset="0"/>
                </a:rPr>
                <a:t>E. Schrödinger</a:t>
              </a:r>
              <a:r>
                <a:rPr lang="fr-FR" sz="700">
                  <a:solidFill>
                    <a:srgbClr val="FFFFFF"/>
                  </a:solidFill>
                  <a:latin typeface="Arial" charset="0"/>
                  <a:cs typeface="Arial" charset="0"/>
                </a:rPr>
                <a:t>, F. Verschaffelt, </a:t>
              </a:r>
              <a:r>
                <a:rPr lang="fr-FR" sz="700">
                  <a:solidFill>
                    <a:srgbClr val="FF0000"/>
                  </a:solidFill>
                  <a:latin typeface="Arial" charset="0"/>
                  <a:cs typeface="Arial" charset="0"/>
                </a:rPr>
                <a:t>W. Pauli</a:t>
              </a:r>
              <a:r>
                <a:rPr lang="fr-FR" sz="700">
                  <a:solidFill>
                    <a:srgbClr val="FFFFFF"/>
                  </a:solidFill>
                  <a:latin typeface="Arial" charset="0"/>
                  <a:cs typeface="Arial" charset="0"/>
                </a:rPr>
                <a:t>, </a:t>
              </a:r>
              <a:r>
                <a:rPr lang="fr-FR" sz="700">
                  <a:solidFill>
                    <a:srgbClr val="FF0000"/>
                  </a:solidFill>
                  <a:latin typeface="Arial" charset="0"/>
                  <a:cs typeface="Arial" charset="0"/>
                </a:rPr>
                <a:t>W. Heisenberg</a:t>
              </a:r>
              <a:r>
                <a:rPr lang="fr-FR" sz="700">
                  <a:solidFill>
                    <a:srgbClr val="FFFFFF"/>
                  </a:solidFill>
                  <a:latin typeface="Arial" charset="0"/>
                  <a:cs typeface="Arial" charset="0"/>
                </a:rPr>
                <a:t>, R. Fowler, </a:t>
              </a:r>
              <a:r>
                <a:rPr lang="fr-FR" sz="700">
                  <a:solidFill>
                    <a:srgbClr val="FF0000"/>
                  </a:solidFill>
                  <a:latin typeface="Arial" charset="0"/>
                  <a:cs typeface="Arial" charset="0"/>
                </a:rPr>
                <a:t>L. Brillouin</a:t>
              </a:r>
              <a:endParaRPr lang="fr-FR" sz="700">
                <a:solidFill>
                  <a:srgbClr val="FF0000"/>
                </a:solidFill>
              </a:endParaRPr>
            </a:p>
            <a:p>
              <a:pPr algn="ctr" eaLnBrk="1" hangingPunct="1"/>
              <a:r>
                <a:rPr lang="fr-FR" sz="700">
                  <a:solidFill>
                    <a:srgbClr val="FFFFFF"/>
                  </a:solidFill>
                  <a:latin typeface="Arial" charset="0"/>
                  <a:cs typeface="Arial" charset="0"/>
                </a:rPr>
                <a:t>P. Debye, M. Knudsen, </a:t>
              </a:r>
              <a:r>
                <a:rPr lang="fr-FR" sz="700">
                  <a:solidFill>
                    <a:srgbClr val="FF0000"/>
                  </a:solidFill>
                  <a:latin typeface="Arial" charset="0"/>
                  <a:cs typeface="Arial" charset="0"/>
                </a:rPr>
                <a:t>W. Bragg</a:t>
              </a:r>
              <a:r>
                <a:rPr lang="fr-FR" sz="700">
                  <a:solidFill>
                    <a:srgbClr val="FFFFFF"/>
                  </a:solidFill>
                  <a:latin typeface="Arial" charset="0"/>
                  <a:cs typeface="Arial" charset="0"/>
                </a:rPr>
                <a:t>, H. Kramers, P. Dirac, A. Compton, </a:t>
              </a:r>
              <a:r>
                <a:rPr lang="fr-FR" sz="700">
                  <a:solidFill>
                    <a:srgbClr val="FF0000"/>
                  </a:solidFill>
                  <a:latin typeface="Arial" charset="0"/>
                  <a:cs typeface="Arial" charset="0"/>
                </a:rPr>
                <a:t>L de Broglie</a:t>
              </a:r>
              <a:r>
                <a:rPr lang="fr-FR" sz="700">
                  <a:solidFill>
                    <a:srgbClr val="FFFFFF"/>
                  </a:solidFill>
                  <a:latin typeface="Arial" charset="0"/>
                  <a:cs typeface="Arial" charset="0"/>
                </a:rPr>
                <a:t>, M. Born, N. Bohr</a:t>
              </a:r>
              <a:br>
                <a:rPr lang="fr-FR" sz="700">
                  <a:solidFill>
                    <a:srgbClr val="FFFFFF"/>
                  </a:solidFill>
                  <a:latin typeface="Arial" charset="0"/>
                  <a:cs typeface="Arial" charset="0"/>
                </a:rPr>
              </a:br>
              <a:r>
                <a:rPr lang="fr-FR" sz="700">
                  <a:solidFill>
                    <a:srgbClr val="FFFFFF"/>
                  </a:solidFill>
                  <a:latin typeface="Arial" charset="0"/>
                  <a:cs typeface="Arial" charset="0"/>
                </a:rPr>
                <a:t>I. Langmuir, </a:t>
              </a:r>
              <a:r>
                <a:rPr lang="fr-FR" sz="700">
                  <a:solidFill>
                    <a:srgbClr val="FF0000"/>
                  </a:solidFill>
                  <a:latin typeface="Arial" charset="0"/>
                  <a:cs typeface="Arial" charset="0"/>
                </a:rPr>
                <a:t>M. Planck</a:t>
              </a:r>
              <a:r>
                <a:rPr lang="fr-FR" sz="700">
                  <a:solidFill>
                    <a:srgbClr val="FFFFFF"/>
                  </a:solidFill>
                  <a:latin typeface="Arial" charset="0"/>
                  <a:cs typeface="Arial" charset="0"/>
                </a:rPr>
                <a:t>, M. Curie, H. Lorentz, </a:t>
              </a:r>
              <a:r>
                <a:rPr lang="fr-FR" sz="700">
                  <a:solidFill>
                    <a:srgbClr val="FF0000"/>
                  </a:solidFill>
                  <a:latin typeface="Arial" charset="0"/>
                  <a:cs typeface="Arial" charset="0"/>
                </a:rPr>
                <a:t>A. Einstein</a:t>
              </a:r>
              <a:r>
                <a:rPr lang="fr-FR" sz="700">
                  <a:solidFill>
                    <a:srgbClr val="FFFFFF"/>
                  </a:solidFill>
                  <a:latin typeface="Arial" charset="0"/>
                  <a:cs typeface="Arial" charset="0"/>
                </a:rPr>
                <a:t>, P. Langevin, Ch. Guye, Ch. Wilson, O. Richardson</a:t>
              </a:r>
              <a:br>
                <a:rPr lang="fr-FR" sz="700">
                  <a:solidFill>
                    <a:srgbClr val="FFFFFF"/>
                  </a:solidFill>
                  <a:latin typeface="Arial" charset="0"/>
                  <a:cs typeface="Arial" charset="0"/>
                </a:rPr>
              </a:br>
              <a:endParaRPr lang="fr-FR" sz="7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54" name="Oval 6"/>
            <p:cNvSpPr>
              <a:spLocks noChangeArrowheads="1"/>
            </p:cNvSpPr>
            <p:nvPr/>
          </p:nvSpPr>
          <p:spPr bwMode="auto">
            <a:xfrm>
              <a:off x="2352" y="1632"/>
              <a:ext cx="216" cy="43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55" name="Line 7"/>
            <p:cNvSpPr>
              <a:spLocks noChangeShapeType="1"/>
            </p:cNvSpPr>
            <p:nvPr/>
          </p:nvSpPr>
          <p:spPr bwMode="auto">
            <a:xfrm flipH="1" flipV="1">
              <a:off x="2448" y="2064"/>
              <a:ext cx="240" cy="12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56" name="Oval 8"/>
            <p:cNvSpPr>
              <a:spLocks noChangeArrowheads="1"/>
            </p:cNvSpPr>
            <p:nvPr/>
          </p:nvSpPr>
          <p:spPr bwMode="auto">
            <a:xfrm>
              <a:off x="3696" y="1200"/>
              <a:ext cx="240" cy="43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57" name="Line 9"/>
            <p:cNvSpPr>
              <a:spLocks noChangeShapeType="1"/>
            </p:cNvSpPr>
            <p:nvPr/>
          </p:nvSpPr>
          <p:spPr bwMode="auto">
            <a:xfrm flipV="1">
              <a:off x="3600" y="2064"/>
              <a:ext cx="192" cy="12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58" name="Oval 10"/>
            <p:cNvSpPr>
              <a:spLocks noChangeArrowheads="1"/>
            </p:cNvSpPr>
            <p:nvPr/>
          </p:nvSpPr>
          <p:spPr bwMode="auto">
            <a:xfrm>
              <a:off x="2592" y="1488"/>
              <a:ext cx="216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59" name="Line 11"/>
            <p:cNvSpPr>
              <a:spLocks noChangeShapeType="1"/>
            </p:cNvSpPr>
            <p:nvPr/>
          </p:nvSpPr>
          <p:spPr bwMode="auto">
            <a:xfrm flipH="1" flipV="1">
              <a:off x="2688" y="2016"/>
              <a:ext cx="432" cy="12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60" name="Oval 12"/>
            <p:cNvSpPr>
              <a:spLocks noChangeArrowheads="1"/>
            </p:cNvSpPr>
            <p:nvPr/>
          </p:nvSpPr>
          <p:spPr bwMode="auto">
            <a:xfrm>
              <a:off x="4128" y="1488"/>
              <a:ext cx="260" cy="48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61" name="Line 13"/>
            <p:cNvSpPr>
              <a:spLocks noChangeShapeType="1"/>
            </p:cNvSpPr>
            <p:nvPr/>
          </p:nvSpPr>
          <p:spPr bwMode="auto">
            <a:xfrm flipH="1" flipV="1">
              <a:off x="4272" y="1968"/>
              <a:ext cx="0" cy="13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62" name="Oval 14"/>
            <p:cNvSpPr>
              <a:spLocks noChangeArrowheads="1"/>
            </p:cNvSpPr>
            <p:nvPr/>
          </p:nvSpPr>
          <p:spPr bwMode="auto">
            <a:xfrm>
              <a:off x="3648" y="1632"/>
              <a:ext cx="271" cy="43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63" name="Line 15"/>
            <p:cNvSpPr>
              <a:spLocks noChangeShapeType="1"/>
            </p:cNvSpPr>
            <p:nvPr/>
          </p:nvSpPr>
          <p:spPr bwMode="auto">
            <a:xfrm flipV="1">
              <a:off x="3504" y="1584"/>
              <a:ext cx="240" cy="16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64" name="Oval 16"/>
            <p:cNvSpPr>
              <a:spLocks noChangeArrowheads="1"/>
            </p:cNvSpPr>
            <p:nvPr/>
          </p:nvSpPr>
          <p:spPr bwMode="auto">
            <a:xfrm>
              <a:off x="4560" y="1200"/>
              <a:ext cx="216" cy="48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65" name="Line 17"/>
            <p:cNvSpPr>
              <a:spLocks noChangeShapeType="1"/>
            </p:cNvSpPr>
            <p:nvPr/>
          </p:nvSpPr>
          <p:spPr bwMode="auto">
            <a:xfrm flipH="1" flipV="1">
              <a:off x="4704" y="1680"/>
              <a:ext cx="0" cy="15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66" name="Oval 18"/>
            <p:cNvSpPr>
              <a:spLocks noChangeArrowheads="1"/>
            </p:cNvSpPr>
            <p:nvPr/>
          </p:nvSpPr>
          <p:spPr bwMode="auto">
            <a:xfrm>
              <a:off x="4944" y="1248"/>
              <a:ext cx="216" cy="48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67" name="Line 19"/>
            <p:cNvSpPr>
              <a:spLocks noChangeShapeType="1"/>
            </p:cNvSpPr>
            <p:nvPr/>
          </p:nvSpPr>
          <p:spPr bwMode="auto">
            <a:xfrm flipH="1" flipV="1">
              <a:off x="5136" y="1680"/>
              <a:ext cx="144" cy="15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68" name="Oval 42"/>
            <p:cNvSpPr>
              <a:spLocks noChangeArrowheads="1"/>
            </p:cNvSpPr>
            <p:nvPr/>
          </p:nvSpPr>
          <p:spPr bwMode="auto">
            <a:xfrm>
              <a:off x="4272" y="1248"/>
              <a:ext cx="260" cy="48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69" name="Line 43"/>
            <p:cNvSpPr>
              <a:spLocks noChangeShapeType="1"/>
            </p:cNvSpPr>
            <p:nvPr/>
          </p:nvSpPr>
          <p:spPr bwMode="auto">
            <a:xfrm flipV="1">
              <a:off x="4368" y="1728"/>
              <a:ext cx="48" cy="14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667000" y="457200"/>
            <a:ext cx="5291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GRANDEURS PHYSIQUES</a:t>
            </a:r>
          </a:p>
        </p:txBody>
      </p:sp>
      <p:grpSp>
        <p:nvGrpSpPr>
          <p:cNvPr id="52227" name="Group 3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2880" y="1824"/>
            <a:chExt cx="1632" cy="1152"/>
          </a:xfrm>
        </p:grpSpPr>
        <p:sp>
          <p:nvSpPr>
            <p:cNvPr id="52311" name="Oval 4"/>
            <p:cNvSpPr>
              <a:spLocks noChangeArrowheads="1"/>
            </p:cNvSpPr>
            <p:nvPr/>
          </p:nvSpPr>
          <p:spPr bwMode="auto">
            <a:xfrm>
              <a:off x="3072" y="1824"/>
              <a:ext cx="1152" cy="115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312" name="Oval 5"/>
            <p:cNvSpPr>
              <a:spLocks noChangeArrowheads="1"/>
            </p:cNvSpPr>
            <p:nvPr/>
          </p:nvSpPr>
          <p:spPr bwMode="auto">
            <a:xfrm rot="-1135618">
              <a:off x="2928" y="2256"/>
              <a:ext cx="1584" cy="33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313" name="Oval 6"/>
            <p:cNvSpPr>
              <a:spLocks noChangeArrowheads="1"/>
            </p:cNvSpPr>
            <p:nvPr/>
          </p:nvSpPr>
          <p:spPr bwMode="auto">
            <a:xfrm>
              <a:off x="2880" y="2640"/>
              <a:ext cx="144" cy="1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2228" name="Rectangle 7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2229" name="Group 8"/>
          <p:cNvGrpSpPr>
            <a:grpSpLocks/>
          </p:cNvGrpSpPr>
          <p:nvPr/>
        </p:nvGrpSpPr>
        <p:grpSpPr bwMode="auto">
          <a:xfrm>
            <a:off x="0" y="2133600"/>
            <a:ext cx="2438400" cy="3733800"/>
            <a:chOff x="0" y="1344"/>
            <a:chExt cx="1536" cy="2352"/>
          </a:xfrm>
        </p:grpSpPr>
        <p:sp>
          <p:nvSpPr>
            <p:cNvPr id="52301" name="Rectangle 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84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DEFINITION</a:t>
              </a:r>
            </a:p>
          </p:txBody>
        </p:sp>
        <p:sp>
          <p:nvSpPr>
            <p:cNvPr id="52302" name="Rectangle 1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52303" name="Rectangle 11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6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DEFINITION</a:t>
              </a:r>
            </a:p>
          </p:txBody>
        </p:sp>
        <p:sp>
          <p:nvSpPr>
            <p:cNvPr id="52304" name="Text Box 12"/>
            <p:cNvSpPr txBox="1">
              <a:spLocks noChangeArrowheads="1"/>
            </p:cNvSpPr>
            <p:nvPr/>
          </p:nvSpPr>
          <p:spPr bwMode="auto">
            <a:xfrm>
              <a:off x="0" y="1344"/>
              <a:ext cx="15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Opérateurs et observables</a:t>
              </a:r>
            </a:p>
          </p:txBody>
        </p:sp>
        <p:sp>
          <p:nvSpPr>
            <p:cNvPr id="52305" name="Text Box 13"/>
            <p:cNvSpPr txBox="1">
              <a:spLocks noChangeArrowheads="1"/>
            </p:cNvSpPr>
            <p:nvPr/>
          </p:nvSpPr>
          <p:spPr bwMode="auto">
            <a:xfrm>
              <a:off x="0" y="1920"/>
              <a:ext cx="11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Moment cinétique</a:t>
              </a:r>
            </a:p>
          </p:txBody>
        </p:sp>
        <p:sp>
          <p:nvSpPr>
            <p:cNvPr id="52306" name="Rectangle 14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304"/>
              <a:ext cx="12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VALEURS PROPRES ET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FONCTIONS PROPRES</a:t>
              </a:r>
            </a:p>
          </p:txBody>
        </p:sp>
        <p:sp>
          <p:nvSpPr>
            <p:cNvPr id="52307" name="Text Box 15"/>
            <p:cNvSpPr txBox="1">
              <a:spLocks noChangeArrowheads="1"/>
            </p:cNvSpPr>
            <p:nvPr/>
          </p:nvSpPr>
          <p:spPr bwMode="auto">
            <a:xfrm>
              <a:off x="0" y="2592"/>
              <a:ext cx="1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Première description des atomes</a:t>
              </a:r>
            </a:p>
          </p:txBody>
        </p:sp>
        <p:sp>
          <p:nvSpPr>
            <p:cNvPr id="52308" name="Rectangle 16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EQUATION DE SCHRÖDINGER</a:t>
              </a:r>
            </a:p>
          </p:txBody>
        </p:sp>
        <p:sp>
          <p:nvSpPr>
            <p:cNvPr id="52309" name="Rectangle 17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MOMENT CINETIQUE INTRINSEQUE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SPIN</a:t>
              </a:r>
            </a:p>
          </p:txBody>
        </p:sp>
        <p:sp>
          <p:nvSpPr>
            <p:cNvPr id="52310" name="Rectangle 18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456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CLASSIFICATION DES ELEMENTS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CHIMIQUES</a:t>
              </a:r>
            </a:p>
          </p:txBody>
        </p:sp>
      </p:grpSp>
      <p:sp>
        <p:nvSpPr>
          <p:cNvPr id="52230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14713"/>
            <a:ext cx="914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DEFINITION</a:t>
            </a:r>
          </a:p>
        </p:txBody>
      </p:sp>
      <p:grpSp>
        <p:nvGrpSpPr>
          <p:cNvPr id="148508" name="Group 28"/>
          <p:cNvGrpSpPr>
            <a:grpSpLocks/>
          </p:cNvGrpSpPr>
          <p:nvPr/>
        </p:nvGrpSpPr>
        <p:grpSpPr bwMode="auto">
          <a:xfrm>
            <a:off x="6019800" y="1676400"/>
            <a:ext cx="2362200" cy="762000"/>
            <a:chOff x="2736" y="1824"/>
            <a:chExt cx="1488" cy="480"/>
          </a:xfrm>
        </p:grpSpPr>
        <p:sp>
          <p:nvSpPr>
            <p:cNvPr id="52290" name="Rectangle 29"/>
            <p:cNvSpPr>
              <a:spLocks noChangeArrowheads="1"/>
            </p:cNvSpPr>
            <p:nvPr/>
          </p:nvSpPr>
          <p:spPr bwMode="auto">
            <a:xfrm>
              <a:off x="2832" y="1968"/>
              <a:ext cx="13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L 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  <a:sym typeface="Symbol" pitchFamily="18" charset="2"/>
                </a:rPr>
                <a:t>y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=     r  grad(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  <a:sym typeface="Symbol" pitchFamily="18" charset="2"/>
                </a:rPr>
                <a:t>y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)</a:t>
              </a:r>
            </a:p>
          </p:txBody>
        </p:sp>
        <p:sp>
          <p:nvSpPr>
            <p:cNvPr id="52291" name="Line 30"/>
            <p:cNvSpPr>
              <a:spLocks noChangeShapeType="1"/>
            </p:cNvSpPr>
            <p:nvPr/>
          </p:nvSpPr>
          <p:spPr bwMode="auto">
            <a:xfrm>
              <a:off x="2880" y="196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92" name="Line 31"/>
            <p:cNvSpPr>
              <a:spLocks noChangeShapeType="1"/>
            </p:cNvSpPr>
            <p:nvPr/>
          </p:nvSpPr>
          <p:spPr bwMode="auto">
            <a:xfrm>
              <a:off x="3408" y="201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93" name="Line 32"/>
            <p:cNvSpPr>
              <a:spLocks noChangeShapeType="1"/>
            </p:cNvSpPr>
            <p:nvPr/>
          </p:nvSpPr>
          <p:spPr bwMode="auto">
            <a:xfrm>
              <a:off x="3696" y="201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94" name="Rectangle 33"/>
            <p:cNvSpPr>
              <a:spLocks noChangeArrowheads="1"/>
            </p:cNvSpPr>
            <p:nvPr/>
          </p:nvSpPr>
          <p:spPr bwMode="auto">
            <a:xfrm>
              <a:off x="2832" y="1824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^</a:t>
              </a:r>
            </a:p>
          </p:txBody>
        </p:sp>
        <p:grpSp>
          <p:nvGrpSpPr>
            <p:cNvPr id="52295" name="Group 34"/>
            <p:cNvGrpSpPr>
              <a:grpSpLocks/>
            </p:cNvGrpSpPr>
            <p:nvPr/>
          </p:nvGrpSpPr>
          <p:grpSpPr bwMode="auto">
            <a:xfrm>
              <a:off x="3216" y="1920"/>
              <a:ext cx="236" cy="231"/>
              <a:chOff x="720" y="3598"/>
              <a:chExt cx="236" cy="231"/>
            </a:xfrm>
          </p:grpSpPr>
          <p:sp>
            <p:nvSpPr>
              <p:cNvPr id="52299" name="Text Box 35"/>
              <p:cNvSpPr txBox="1">
                <a:spLocks noChangeArrowheads="1"/>
              </p:cNvSpPr>
              <p:nvPr/>
            </p:nvSpPr>
            <p:spPr bwMode="auto">
              <a:xfrm>
                <a:off x="720" y="3598"/>
                <a:ext cx="2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h </a:t>
                </a:r>
              </a:p>
            </p:txBody>
          </p:sp>
          <p:sp>
            <p:nvSpPr>
              <p:cNvPr id="52300" name="Line 36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2296" name="Rectangle 37"/>
            <p:cNvSpPr>
              <a:spLocks noChangeArrowheads="1"/>
            </p:cNvSpPr>
            <p:nvPr/>
          </p:nvSpPr>
          <p:spPr bwMode="auto">
            <a:xfrm>
              <a:off x="3249" y="2070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i</a:t>
              </a:r>
            </a:p>
          </p:txBody>
        </p:sp>
        <p:sp>
          <p:nvSpPr>
            <p:cNvPr id="52297" name="Line 38"/>
            <p:cNvSpPr>
              <a:spLocks noChangeShapeType="1"/>
            </p:cNvSpPr>
            <p:nvPr/>
          </p:nvSpPr>
          <p:spPr bwMode="auto">
            <a:xfrm>
              <a:off x="3246" y="209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98" name="Rectangle 39"/>
            <p:cNvSpPr>
              <a:spLocks noChangeArrowheads="1"/>
            </p:cNvSpPr>
            <p:nvPr/>
          </p:nvSpPr>
          <p:spPr bwMode="auto">
            <a:xfrm>
              <a:off x="2736" y="1824"/>
              <a:ext cx="1488" cy="48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48610" name="Group 130"/>
          <p:cNvGrpSpPr>
            <a:grpSpLocks/>
          </p:cNvGrpSpPr>
          <p:nvPr/>
        </p:nvGrpSpPr>
        <p:grpSpPr bwMode="auto">
          <a:xfrm>
            <a:off x="2743200" y="1752600"/>
            <a:ext cx="2736850" cy="2933700"/>
            <a:chOff x="1728" y="1104"/>
            <a:chExt cx="1724" cy="1848"/>
          </a:xfrm>
        </p:grpSpPr>
        <p:sp>
          <p:nvSpPr>
            <p:cNvPr id="52288" name="Rectangle 21"/>
            <p:cNvSpPr>
              <a:spLocks noChangeArrowheads="1"/>
            </p:cNvSpPr>
            <p:nvPr/>
          </p:nvSpPr>
          <p:spPr bwMode="auto">
            <a:xfrm>
              <a:off x="1728" y="1104"/>
              <a:ext cx="17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 u="sng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Coordonnées sphériques</a:t>
              </a:r>
              <a:endParaRPr lang="fr-FR" sz="180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pic>
          <p:nvPicPr>
            <p:cNvPr id="52289" name="Picture 40" descr="spheriqu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344"/>
              <a:ext cx="1632" cy="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8521" name="Group 41"/>
          <p:cNvGrpSpPr>
            <a:grpSpLocks/>
          </p:cNvGrpSpPr>
          <p:nvPr/>
        </p:nvGrpSpPr>
        <p:grpSpPr bwMode="auto">
          <a:xfrm>
            <a:off x="5791200" y="2743200"/>
            <a:ext cx="1368425" cy="671513"/>
            <a:chOff x="2976" y="2448"/>
            <a:chExt cx="862" cy="423"/>
          </a:xfrm>
        </p:grpSpPr>
        <p:sp>
          <p:nvSpPr>
            <p:cNvPr id="52278" name="Rectangle 42"/>
            <p:cNvSpPr>
              <a:spLocks noChangeArrowheads="1"/>
            </p:cNvSpPr>
            <p:nvPr/>
          </p:nvSpPr>
          <p:spPr bwMode="auto">
            <a:xfrm>
              <a:off x="2976" y="2448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^</a:t>
              </a:r>
            </a:p>
          </p:txBody>
        </p:sp>
        <p:sp>
          <p:nvSpPr>
            <p:cNvPr id="52279" name="Text Box 43"/>
            <p:cNvSpPr txBox="1">
              <a:spLocks noChangeArrowheads="1"/>
            </p:cNvSpPr>
            <p:nvPr/>
          </p:nvSpPr>
          <p:spPr bwMode="auto">
            <a:xfrm>
              <a:off x="2976" y="2544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L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z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 =</a:t>
              </a:r>
              <a:endParaRPr lang="fr-FR" sz="1800">
                <a:solidFill>
                  <a:srgbClr val="FFFFFF"/>
                </a:solidFill>
                <a:latin typeface="Symbol" pitchFamily="18" charset="2"/>
              </a:endParaRPr>
            </a:p>
          </p:txBody>
        </p:sp>
        <p:grpSp>
          <p:nvGrpSpPr>
            <p:cNvPr id="52280" name="Group 44"/>
            <p:cNvGrpSpPr>
              <a:grpSpLocks/>
            </p:cNvGrpSpPr>
            <p:nvPr/>
          </p:nvGrpSpPr>
          <p:grpSpPr bwMode="auto">
            <a:xfrm>
              <a:off x="3360" y="2448"/>
              <a:ext cx="236" cy="231"/>
              <a:chOff x="720" y="3598"/>
              <a:chExt cx="236" cy="231"/>
            </a:xfrm>
          </p:grpSpPr>
          <p:sp>
            <p:nvSpPr>
              <p:cNvPr id="52286" name="Text Box 45"/>
              <p:cNvSpPr txBox="1">
                <a:spLocks noChangeArrowheads="1"/>
              </p:cNvSpPr>
              <p:nvPr/>
            </p:nvSpPr>
            <p:spPr bwMode="auto">
              <a:xfrm>
                <a:off x="720" y="3598"/>
                <a:ext cx="2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h </a:t>
                </a:r>
              </a:p>
            </p:txBody>
          </p:sp>
          <p:sp>
            <p:nvSpPr>
              <p:cNvPr id="52287" name="Line 46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2281" name="Rectangle 47"/>
            <p:cNvSpPr>
              <a:spLocks noChangeArrowheads="1"/>
            </p:cNvSpPr>
            <p:nvPr/>
          </p:nvSpPr>
          <p:spPr bwMode="auto">
            <a:xfrm>
              <a:off x="3408" y="2640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i</a:t>
              </a:r>
            </a:p>
          </p:txBody>
        </p:sp>
        <p:sp>
          <p:nvSpPr>
            <p:cNvPr id="52282" name="Line 48"/>
            <p:cNvSpPr>
              <a:spLocks noChangeShapeType="1"/>
            </p:cNvSpPr>
            <p:nvPr/>
          </p:nvSpPr>
          <p:spPr bwMode="auto">
            <a:xfrm>
              <a:off x="3390" y="2667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83" name="Line 49"/>
            <p:cNvSpPr>
              <a:spLocks noChangeShapeType="1"/>
            </p:cNvSpPr>
            <p:nvPr/>
          </p:nvSpPr>
          <p:spPr bwMode="auto">
            <a:xfrm>
              <a:off x="3594" y="2664"/>
              <a:ext cx="243" cy="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84" name="Rectangle 50"/>
            <p:cNvSpPr>
              <a:spLocks noChangeArrowheads="1"/>
            </p:cNvSpPr>
            <p:nvPr/>
          </p:nvSpPr>
          <p:spPr bwMode="auto">
            <a:xfrm>
              <a:off x="3552" y="2448"/>
              <a:ext cx="2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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  <a:sym typeface="Symbol" pitchFamily="18" charset="2"/>
                </a:rPr>
                <a:t>y</a:t>
              </a:r>
              <a:endParaRPr lang="fr-FR" sz="1800">
                <a:solidFill>
                  <a:srgbClr val="FFFFFF"/>
                </a:solidFill>
                <a:latin typeface="Symbol" pitchFamily="18" charset="2"/>
              </a:endParaRPr>
            </a:p>
          </p:txBody>
        </p:sp>
        <p:sp>
          <p:nvSpPr>
            <p:cNvPr id="52285" name="Rectangle 51"/>
            <p:cNvSpPr>
              <a:spLocks noChangeArrowheads="1"/>
            </p:cNvSpPr>
            <p:nvPr/>
          </p:nvSpPr>
          <p:spPr bwMode="auto">
            <a:xfrm>
              <a:off x="3552" y="2640"/>
              <a:ext cx="27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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  <a:sym typeface="Symbol" pitchFamily="18" charset="2"/>
                </a:rPr>
                <a:t>j</a:t>
              </a:r>
              <a:endParaRPr lang="fr-FR" sz="1800">
                <a:solidFill>
                  <a:srgbClr val="FFFFFF"/>
                </a:solidFill>
                <a:latin typeface="Symbol" pitchFamily="18" charset="2"/>
              </a:endParaRPr>
            </a:p>
          </p:txBody>
        </p:sp>
      </p:grpSp>
      <p:grpSp>
        <p:nvGrpSpPr>
          <p:cNvPr id="148607" name="Group 127"/>
          <p:cNvGrpSpPr>
            <a:grpSpLocks/>
          </p:cNvGrpSpPr>
          <p:nvPr/>
        </p:nvGrpSpPr>
        <p:grpSpPr bwMode="auto">
          <a:xfrm>
            <a:off x="5791200" y="3429000"/>
            <a:ext cx="3048000" cy="1287463"/>
            <a:chOff x="3408" y="2256"/>
            <a:chExt cx="1920" cy="811"/>
          </a:xfrm>
        </p:grpSpPr>
        <p:sp>
          <p:nvSpPr>
            <p:cNvPr id="52256" name="Text Box 106"/>
            <p:cNvSpPr txBox="1">
              <a:spLocks noChangeArrowheads="1"/>
            </p:cNvSpPr>
            <p:nvPr/>
          </p:nvSpPr>
          <p:spPr bwMode="auto">
            <a:xfrm>
              <a:off x="3408" y="2354"/>
              <a:ext cx="19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L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 = -    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2  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[        +</a:t>
              </a:r>
            </a:p>
          </p:txBody>
        </p:sp>
        <p:grpSp>
          <p:nvGrpSpPr>
            <p:cNvPr id="52257" name="Group 126"/>
            <p:cNvGrpSpPr>
              <a:grpSpLocks/>
            </p:cNvGrpSpPr>
            <p:nvPr/>
          </p:nvGrpSpPr>
          <p:grpSpPr bwMode="auto">
            <a:xfrm>
              <a:off x="3408" y="2256"/>
              <a:ext cx="1822" cy="811"/>
              <a:chOff x="3408" y="2256"/>
              <a:chExt cx="1822" cy="811"/>
            </a:xfrm>
          </p:grpSpPr>
          <p:sp>
            <p:nvSpPr>
              <p:cNvPr id="52258" name="Text Box 53"/>
              <p:cNvSpPr txBox="1">
                <a:spLocks noChangeArrowheads="1"/>
              </p:cNvSpPr>
              <p:nvPr/>
            </p:nvSpPr>
            <p:spPr bwMode="auto">
              <a:xfrm>
                <a:off x="4176" y="2736"/>
                <a:ext cx="9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+                ]</a:t>
                </a:r>
              </a:p>
            </p:txBody>
          </p:sp>
          <p:sp>
            <p:nvSpPr>
              <p:cNvPr id="52259" name="Rectangle 67"/>
              <p:cNvSpPr>
                <a:spLocks noChangeArrowheads="1"/>
              </p:cNvSpPr>
              <p:nvPr/>
            </p:nvSpPr>
            <p:spPr bwMode="auto">
              <a:xfrm>
                <a:off x="4322" y="2834"/>
                <a:ext cx="4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sin</a:t>
                </a:r>
                <a:r>
                  <a:rPr lang="fr-FR" sz="1800" baseline="30000">
                    <a:solidFill>
                      <a:srgbClr val="FFFFFF"/>
                    </a:solidFill>
                    <a:latin typeface="Arial" charset="0"/>
                  </a:rPr>
                  <a:t>2</a:t>
                </a:r>
                <a:r>
                  <a:rPr lang="fr-FR" sz="1800">
                    <a:solidFill>
                      <a:srgbClr val="FFFFFF"/>
                    </a:solidFill>
                    <a:latin typeface="Symbol" pitchFamily="18" charset="2"/>
                  </a:rPr>
                  <a:t>q</a:t>
                </a:r>
              </a:p>
            </p:txBody>
          </p:sp>
          <p:sp>
            <p:nvSpPr>
              <p:cNvPr id="52260" name="Line 68"/>
              <p:cNvSpPr>
                <a:spLocks noChangeShapeType="1"/>
              </p:cNvSpPr>
              <p:nvPr/>
            </p:nvSpPr>
            <p:spPr bwMode="auto">
              <a:xfrm>
                <a:off x="4352" y="2863"/>
                <a:ext cx="321" cy="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61" name="Line 69"/>
              <p:cNvSpPr>
                <a:spLocks noChangeShapeType="1"/>
              </p:cNvSpPr>
              <p:nvPr/>
            </p:nvSpPr>
            <p:spPr bwMode="auto">
              <a:xfrm flipV="1">
                <a:off x="4703" y="2863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62" name="Rectangle 70"/>
              <p:cNvSpPr>
                <a:spLocks noChangeArrowheads="1"/>
              </p:cNvSpPr>
              <p:nvPr/>
            </p:nvSpPr>
            <p:spPr bwMode="auto">
              <a:xfrm>
                <a:off x="4658" y="2644"/>
                <a:ext cx="33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</a:t>
                </a:r>
                <a:r>
                  <a:rPr lang="fr-FR" sz="1800" baseline="300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2</a:t>
                </a:r>
                <a:r>
                  <a:rPr lang="fr-FR" sz="1800">
                    <a:solidFill>
                      <a:srgbClr val="FFFFFF"/>
                    </a:solidFill>
                    <a:latin typeface="Symbol" pitchFamily="18" charset="2"/>
                    <a:sym typeface="Symbol" pitchFamily="18" charset="2"/>
                  </a:rPr>
                  <a:t>y</a:t>
                </a:r>
                <a:endParaRPr lang="fr-FR" sz="1800">
                  <a:solidFill>
                    <a:srgbClr val="FFFFFF"/>
                  </a:solidFill>
                  <a:latin typeface="Symbol" pitchFamily="18" charset="2"/>
                </a:endParaRPr>
              </a:p>
            </p:txBody>
          </p:sp>
          <p:sp>
            <p:nvSpPr>
              <p:cNvPr id="52263" name="Rectangle 71"/>
              <p:cNvSpPr>
                <a:spLocks noChangeArrowheads="1"/>
              </p:cNvSpPr>
              <p:nvPr/>
            </p:nvSpPr>
            <p:spPr bwMode="auto">
              <a:xfrm>
                <a:off x="4658" y="2836"/>
                <a:ext cx="32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</a:t>
                </a:r>
                <a:r>
                  <a:rPr lang="fr-FR" sz="1800">
                    <a:solidFill>
                      <a:srgbClr val="FFFFFF"/>
                    </a:solidFill>
                    <a:latin typeface="Symbol" pitchFamily="18" charset="2"/>
                    <a:sym typeface="Symbol" pitchFamily="18" charset="2"/>
                  </a:rPr>
                  <a:t>j</a:t>
                </a:r>
                <a:r>
                  <a:rPr lang="fr-FR" sz="1800" baseline="300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2</a:t>
                </a:r>
                <a:endParaRPr lang="fr-FR" sz="1800" baseline="30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2264" name="Rectangle 72"/>
              <p:cNvSpPr>
                <a:spLocks noChangeArrowheads="1"/>
              </p:cNvSpPr>
              <p:nvPr/>
            </p:nvSpPr>
            <p:spPr bwMode="auto">
              <a:xfrm>
                <a:off x="4416" y="264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52265" name="Rectangle 107"/>
              <p:cNvSpPr>
                <a:spLocks noChangeArrowheads="1"/>
              </p:cNvSpPr>
              <p:nvPr/>
            </p:nvSpPr>
            <p:spPr bwMode="auto">
              <a:xfrm>
                <a:off x="3408" y="2258"/>
                <a:ext cx="1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^</a:t>
                </a:r>
              </a:p>
            </p:txBody>
          </p:sp>
          <p:grpSp>
            <p:nvGrpSpPr>
              <p:cNvPr id="52266" name="Group 108"/>
              <p:cNvGrpSpPr>
                <a:grpSpLocks/>
              </p:cNvGrpSpPr>
              <p:nvPr/>
            </p:nvGrpSpPr>
            <p:grpSpPr bwMode="auto">
              <a:xfrm>
                <a:off x="3888" y="2354"/>
                <a:ext cx="236" cy="231"/>
                <a:chOff x="720" y="3598"/>
                <a:chExt cx="236" cy="231"/>
              </a:xfrm>
            </p:grpSpPr>
            <p:sp>
              <p:nvSpPr>
                <p:cNvPr id="52276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720" y="3598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/>
                  <a:r>
                    <a:rPr lang="fr-FR" sz="1800">
                      <a:solidFill>
                        <a:srgbClr val="FFFFFF"/>
                      </a:solidFill>
                      <a:latin typeface="Arial" charset="0"/>
                    </a:rPr>
                    <a:t>h </a:t>
                  </a:r>
                </a:p>
              </p:txBody>
            </p:sp>
            <p:sp>
              <p:nvSpPr>
                <p:cNvPr id="52277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730" y="3623"/>
                  <a:ext cx="144" cy="48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2267" name="Line 111"/>
              <p:cNvSpPr>
                <a:spLocks noChangeShapeType="1"/>
              </p:cNvSpPr>
              <p:nvPr/>
            </p:nvSpPr>
            <p:spPr bwMode="auto">
              <a:xfrm>
                <a:off x="4266" y="2474"/>
                <a:ext cx="243" cy="3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68" name="Rectangle 112"/>
              <p:cNvSpPr>
                <a:spLocks noChangeArrowheads="1"/>
              </p:cNvSpPr>
              <p:nvPr/>
            </p:nvSpPr>
            <p:spPr bwMode="auto">
              <a:xfrm>
                <a:off x="4224" y="2258"/>
                <a:ext cx="33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</a:t>
                </a:r>
                <a:r>
                  <a:rPr lang="fr-FR" sz="1800" baseline="300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2</a:t>
                </a:r>
                <a:r>
                  <a:rPr lang="fr-FR" sz="1800">
                    <a:solidFill>
                      <a:srgbClr val="FFFFFF"/>
                    </a:solidFill>
                    <a:latin typeface="Symbol" pitchFamily="18" charset="2"/>
                    <a:sym typeface="Symbol" pitchFamily="18" charset="2"/>
                  </a:rPr>
                  <a:t>y</a:t>
                </a:r>
                <a:endParaRPr lang="fr-FR" sz="1800">
                  <a:solidFill>
                    <a:srgbClr val="FFFFFF"/>
                  </a:solidFill>
                  <a:latin typeface="Symbol" pitchFamily="18" charset="2"/>
                </a:endParaRPr>
              </a:p>
            </p:txBody>
          </p:sp>
          <p:sp>
            <p:nvSpPr>
              <p:cNvPr id="52269" name="Rectangle 113"/>
              <p:cNvSpPr>
                <a:spLocks noChangeArrowheads="1"/>
              </p:cNvSpPr>
              <p:nvPr/>
            </p:nvSpPr>
            <p:spPr bwMode="auto">
              <a:xfrm>
                <a:off x="4224" y="2450"/>
                <a:ext cx="3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</a:t>
                </a:r>
                <a:r>
                  <a:rPr lang="fr-FR" sz="1800">
                    <a:solidFill>
                      <a:srgbClr val="FFFFFF"/>
                    </a:solidFill>
                    <a:latin typeface="Symbol" pitchFamily="18" charset="2"/>
                    <a:sym typeface="Symbol" pitchFamily="18" charset="2"/>
                  </a:rPr>
                  <a:t>q</a:t>
                </a:r>
                <a:r>
                  <a:rPr lang="fr-FR" sz="1800" baseline="300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2</a:t>
                </a:r>
                <a:endParaRPr lang="fr-FR" sz="1800" baseline="30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2270" name="Rectangle 114"/>
              <p:cNvSpPr>
                <a:spLocks noChangeArrowheads="1"/>
              </p:cNvSpPr>
              <p:nvPr/>
            </p:nvSpPr>
            <p:spPr bwMode="auto">
              <a:xfrm>
                <a:off x="4608" y="2448"/>
                <a:ext cx="37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sin</a:t>
                </a:r>
                <a:r>
                  <a:rPr lang="fr-FR" sz="1800">
                    <a:solidFill>
                      <a:srgbClr val="FFFFFF"/>
                    </a:solidFill>
                    <a:latin typeface="Symbol" pitchFamily="18" charset="2"/>
                  </a:rPr>
                  <a:t>q</a:t>
                </a:r>
              </a:p>
            </p:txBody>
          </p:sp>
          <p:sp>
            <p:nvSpPr>
              <p:cNvPr id="52271" name="Line 115"/>
              <p:cNvSpPr>
                <a:spLocks noChangeShapeType="1"/>
              </p:cNvSpPr>
              <p:nvPr/>
            </p:nvSpPr>
            <p:spPr bwMode="auto">
              <a:xfrm>
                <a:off x="4638" y="2477"/>
                <a:ext cx="321" cy="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72" name="Line 116"/>
              <p:cNvSpPr>
                <a:spLocks noChangeShapeType="1"/>
              </p:cNvSpPr>
              <p:nvPr/>
            </p:nvSpPr>
            <p:spPr bwMode="auto">
              <a:xfrm flipV="1">
                <a:off x="4986" y="2477"/>
                <a:ext cx="243" cy="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73" name="Rectangle 117"/>
              <p:cNvSpPr>
                <a:spLocks noChangeArrowheads="1"/>
              </p:cNvSpPr>
              <p:nvPr/>
            </p:nvSpPr>
            <p:spPr bwMode="auto">
              <a:xfrm>
                <a:off x="4944" y="2258"/>
                <a:ext cx="28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</a:t>
                </a:r>
                <a:r>
                  <a:rPr lang="fr-FR" sz="1800">
                    <a:solidFill>
                      <a:srgbClr val="FFFFFF"/>
                    </a:solidFill>
                    <a:latin typeface="Symbol" pitchFamily="18" charset="2"/>
                    <a:sym typeface="Symbol" pitchFamily="18" charset="2"/>
                  </a:rPr>
                  <a:t>y</a:t>
                </a:r>
                <a:endParaRPr lang="fr-FR" sz="1800">
                  <a:solidFill>
                    <a:srgbClr val="FFFFFF"/>
                  </a:solidFill>
                  <a:latin typeface="Symbol" pitchFamily="18" charset="2"/>
                </a:endParaRPr>
              </a:p>
            </p:txBody>
          </p:sp>
          <p:sp>
            <p:nvSpPr>
              <p:cNvPr id="52274" name="Rectangle 118"/>
              <p:cNvSpPr>
                <a:spLocks noChangeArrowheads="1"/>
              </p:cNvSpPr>
              <p:nvPr/>
            </p:nvSpPr>
            <p:spPr bwMode="auto">
              <a:xfrm>
                <a:off x="4944" y="2450"/>
                <a:ext cx="26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</a:t>
                </a:r>
                <a:r>
                  <a:rPr lang="fr-FR" sz="1800">
                    <a:solidFill>
                      <a:srgbClr val="FFFFFF"/>
                    </a:solidFill>
                    <a:latin typeface="Symbol" pitchFamily="18" charset="2"/>
                    <a:sym typeface="Symbol" pitchFamily="18" charset="2"/>
                  </a:rPr>
                  <a:t>q</a:t>
                </a:r>
                <a:endParaRPr lang="fr-FR" sz="1800">
                  <a:solidFill>
                    <a:srgbClr val="FFFFFF"/>
                  </a:solidFill>
                  <a:latin typeface="Symbol" pitchFamily="18" charset="2"/>
                </a:endParaRPr>
              </a:p>
            </p:txBody>
          </p:sp>
          <p:sp>
            <p:nvSpPr>
              <p:cNvPr id="52275" name="Rectangle 119"/>
              <p:cNvSpPr>
                <a:spLocks noChangeArrowheads="1"/>
              </p:cNvSpPr>
              <p:nvPr/>
            </p:nvSpPr>
            <p:spPr bwMode="auto">
              <a:xfrm>
                <a:off x="4608" y="2256"/>
                <a:ext cx="4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cos</a:t>
                </a:r>
                <a:r>
                  <a:rPr lang="fr-FR" sz="1800">
                    <a:solidFill>
                      <a:srgbClr val="FFFFFF"/>
                    </a:solidFill>
                    <a:latin typeface="Symbol" pitchFamily="18" charset="2"/>
                  </a:rPr>
                  <a:t>q</a:t>
                </a:r>
              </a:p>
            </p:txBody>
          </p:sp>
        </p:grpSp>
      </p:grpSp>
      <p:grpSp>
        <p:nvGrpSpPr>
          <p:cNvPr id="148609" name="Group 129"/>
          <p:cNvGrpSpPr>
            <a:grpSpLocks/>
          </p:cNvGrpSpPr>
          <p:nvPr/>
        </p:nvGrpSpPr>
        <p:grpSpPr bwMode="auto">
          <a:xfrm>
            <a:off x="3886200" y="5029200"/>
            <a:ext cx="3886200" cy="717550"/>
            <a:chOff x="2352" y="3120"/>
            <a:chExt cx="2448" cy="452"/>
          </a:xfrm>
        </p:grpSpPr>
        <p:grpSp>
          <p:nvGrpSpPr>
            <p:cNvPr id="52236" name="Group 86"/>
            <p:cNvGrpSpPr>
              <a:grpSpLocks/>
            </p:cNvGrpSpPr>
            <p:nvPr/>
          </p:nvGrpSpPr>
          <p:grpSpPr bwMode="auto">
            <a:xfrm>
              <a:off x="2736" y="3120"/>
              <a:ext cx="2064" cy="452"/>
              <a:chOff x="2976" y="3310"/>
              <a:chExt cx="2064" cy="452"/>
            </a:xfrm>
          </p:grpSpPr>
          <p:grpSp>
            <p:nvGrpSpPr>
              <p:cNvPr id="52238" name="Group 87"/>
              <p:cNvGrpSpPr>
                <a:grpSpLocks/>
              </p:cNvGrpSpPr>
              <p:nvPr/>
            </p:nvGrpSpPr>
            <p:grpSpPr bwMode="auto">
              <a:xfrm>
                <a:off x="2976" y="3310"/>
                <a:ext cx="2064" cy="452"/>
                <a:chOff x="2976" y="3310"/>
                <a:chExt cx="2064" cy="452"/>
              </a:xfrm>
            </p:grpSpPr>
            <p:grpSp>
              <p:nvGrpSpPr>
                <p:cNvPr id="52240" name="Group 88"/>
                <p:cNvGrpSpPr>
                  <a:grpSpLocks/>
                </p:cNvGrpSpPr>
                <p:nvPr/>
              </p:nvGrpSpPr>
              <p:grpSpPr bwMode="auto">
                <a:xfrm>
                  <a:off x="4443" y="3531"/>
                  <a:ext cx="236" cy="231"/>
                  <a:chOff x="720" y="3598"/>
                  <a:chExt cx="236" cy="231"/>
                </a:xfrm>
              </p:grpSpPr>
              <p:sp>
                <p:nvSpPr>
                  <p:cNvPr id="52254" name="Text 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" y="3598"/>
                    <a:ext cx="23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</a:defRPr>
                    </a:lvl9pPr>
                  </a:lstStyle>
                  <a:p>
                    <a:pPr eaLnBrk="1" hangingPunct="1"/>
                    <a:r>
                      <a:rPr lang="fr-FR" sz="1800">
                        <a:solidFill>
                          <a:srgbClr val="FFFFFF"/>
                        </a:solidFill>
                        <a:latin typeface="Arial" charset="0"/>
                      </a:rPr>
                      <a:t>h </a:t>
                    </a:r>
                  </a:p>
                </p:txBody>
              </p:sp>
              <p:sp>
                <p:nvSpPr>
                  <p:cNvPr id="52255" name="Line 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0" y="3623"/>
                    <a:ext cx="144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2241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2976" y="3408"/>
                  <a:ext cx="206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/>
                  <a:r>
                    <a:rPr lang="fr-FR" sz="1800">
                      <a:solidFill>
                        <a:srgbClr val="FFFFFF"/>
                      </a:solidFill>
                      <a:latin typeface="Symbol" pitchFamily="18" charset="2"/>
                    </a:rPr>
                    <a:t>Dy</a:t>
                  </a:r>
                  <a:r>
                    <a:rPr lang="fr-FR" sz="1800">
                      <a:solidFill>
                        <a:srgbClr val="FFFFFF"/>
                      </a:solidFill>
                      <a:latin typeface="Arial" charset="0"/>
                    </a:rPr>
                    <a:t> =         +             -         L</a:t>
                  </a:r>
                  <a:r>
                    <a:rPr lang="fr-FR" sz="1800" baseline="30000">
                      <a:solidFill>
                        <a:srgbClr val="FFFFFF"/>
                      </a:solidFill>
                      <a:latin typeface="Arial" charset="0"/>
                    </a:rPr>
                    <a:t>2</a:t>
                  </a:r>
                  <a:r>
                    <a:rPr lang="fr-FR" sz="1800">
                      <a:solidFill>
                        <a:srgbClr val="FFFFFF"/>
                      </a:solidFill>
                      <a:latin typeface="Symbol" pitchFamily="18" charset="2"/>
                    </a:rPr>
                    <a:t>y</a:t>
                  </a:r>
                </a:p>
              </p:txBody>
            </p:sp>
            <p:sp>
              <p:nvSpPr>
                <p:cNvPr id="52242" name="Line 92"/>
                <p:cNvSpPr>
                  <a:spLocks noChangeShapeType="1"/>
                </p:cNvSpPr>
                <p:nvPr/>
              </p:nvSpPr>
              <p:spPr bwMode="auto">
                <a:xfrm>
                  <a:off x="3402" y="3528"/>
                  <a:ext cx="243" cy="3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243" name="Rectangle 93"/>
                <p:cNvSpPr>
                  <a:spLocks noChangeArrowheads="1"/>
                </p:cNvSpPr>
                <p:nvPr/>
              </p:nvSpPr>
              <p:spPr bwMode="auto">
                <a:xfrm>
                  <a:off x="3360" y="3312"/>
                  <a:ext cx="339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sz="1800">
                      <a:solidFill>
                        <a:srgbClr val="FFFFFF"/>
                      </a:solidFill>
                      <a:latin typeface="Arial" charset="0"/>
                      <a:sym typeface="Symbol" pitchFamily="18" charset="2"/>
                    </a:rPr>
                    <a:t></a:t>
                  </a:r>
                  <a:r>
                    <a:rPr lang="fr-FR" sz="1800" baseline="30000">
                      <a:solidFill>
                        <a:srgbClr val="FFFFFF"/>
                      </a:solidFill>
                      <a:latin typeface="Arial" charset="0"/>
                      <a:sym typeface="Symbol" pitchFamily="18" charset="2"/>
                    </a:rPr>
                    <a:t>2</a:t>
                  </a:r>
                  <a:r>
                    <a:rPr lang="fr-FR" sz="1800">
                      <a:solidFill>
                        <a:srgbClr val="FFFFFF"/>
                      </a:solidFill>
                      <a:latin typeface="Symbol" pitchFamily="18" charset="2"/>
                      <a:sym typeface="Symbol" pitchFamily="18" charset="2"/>
                    </a:rPr>
                    <a:t>y</a:t>
                  </a:r>
                  <a:endParaRPr lang="fr-FR" sz="1800">
                    <a:solidFill>
                      <a:srgbClr val="FFFFFF"/>
                    </a:solidFill>
                    <a:latin typeface="Symbol" pitchFamily="18" charset="2"/>
                  </a:endParaRPr>
                </a:p>
              </p:txBody>
            </p:sp>
            <p:sp>
              <p:nvSpPr>
                <p:cNvPr id="52244" name="Rectangle 94"/>
                <p:cNvSpPr>
                  <a:spLocks noChangeArrowheads="1"/>
                </p:cNvSpPr>
                <p:nvPr/>
              </p:nvSpPr>
              <p:spPr bwMode="auto">
                <a:xfrm>
                  <a:off x="3360" y="3504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sz="1800">
                      <a:solidFill>
                        <a:srgbClr val="FFFFFF"/>
                      </a:solidFill>
                      <a:latin typeface="Arial" charset="0"/>
                      <a:sym typeface="Symbol" pitchFamily="18" charset="2"/>
                    </a:rPr>
                    <a:t>r</a:t>
                  </a:r>
                  <a:r>
                    <a:rPr lang="fr-FR" sz="1800" baseline="30000">
                      <a:solidFill>
                        <a:srgbClr val="FFFFFF"/>
                      </a:solidFill>
                      <a:latin typeface="Arial" charset="0"/>
                      <a:sym typeface="Symbol" pitchFamily="18" charset="2"/>
                    </a:rPr>
                    <a:t>2</a:t>
                  </a:r>
                  <a:endParaRPr lang="fr-FR" sz="1800" baseline="3000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52245" name="Rectangle 95"/>
                <p:cNvSpPr>
                  <a:spLocks noChangeArrowheads="1"/>
                </p:cNvSpPr>
                <p:nvPr/>
              </p:nvSpPr>
              <p:spPr bwMode="auto">
                <a:xfrm>
                  <a:off x="3792" y="3502"/>
                  <a:ext cx="16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sz="1800">
                      <a:solidFill>
                        <a:srgbClr val="FFFFFF"/>
                      </a:solidFill>
                      <a:latin typeface="Arial" charset="0"/>
                    </a:rPr>
                    <a:t>r</a:t>
                  </a:r>
                  <a:endParaRPr lang="fr-FR" sz="1800">
                    <a:solidFill>
                      <a:srgbClr val="FFFFFF"/>
                    </a:solidFill>
                    <a:latin typeface="Symbol" pitchFamily="18" charset="2"/>
                  </a:endParaRPr>
                </a:p>
              </p:txBody>
            </p:sp>
            <p:sp>
              <p:nvSpPr>
                <p:cNvPr id="52246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3822" y="3531"/>
                  <a:ext cx="135" cy="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247" name="Line 97"/>
                <p:cNvSpPr>
                  <a:spLocks noChangeShapeType="1"/>
                </p:cNvSpPr>
                <p:nvPr/>
              </p:nvSpPr>
              <p:spPr bwMode="auto">
                <a:xfrm>
                  <a:off x="4026" y="3537"/>
                  <a:ext cx="216" cy="3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248" name="Rectangle 98"/>
                <p:cNvSpPr>
                  <a:spLocks noChangeArrowheads="1"/>
                </p:cNvSpPr>
                <p:nvPr/>
              </p:nvSpPr>
              <p:spPr bwMode="auto">
                <a:xfrm>
                  <a:off x="3984" y="3312"/>
                  <a:ext cx="28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sz="1800">
                      <a:solidFill>
                        <a:srgbClr val="FFFFFF"/>
                      </a:solidFill>
                      <a:latin typeface="Arial" charset="0"/>
                      <a:sym typeface="Symbol" pitchFamily="18" charset="2"/>
                    </a:rPr>
                    <a:t></a:t>
                  </a:r>
                  <a:r>
                    <a:rPr lang="fr-FR" sz="1800">
                      <a:solidFill>
                        <a:srgbClr val="FFFFFF"/>
                      </a:solidFill>
                      <a:latin typeface="Symbol" pitchFamily="18" charset="2"/>
                      <a:sym typeface="Symbol" pitchFamily="18" charset="2"/>
                    </a:rPr>
                    <a:t>y</a:t>
                  </a:r>
                  <a:endParaRPr lang="fr-FR" sz="1800">
                    <a:solidFill>
                      <a:srgbClr val="FFFFFF"/>
                    </a:solidFill>
                    <a:latin typeface="Symbol" pitchFamily="18" charset="2"/>
                  </a:endParaRPr>
                </a:p>
              </p:txBody>
            </p:sp>
            <p:sp>
              <p:nvSpPr>
                <p:cNvPr id="52249" name="Rectangle 99"/>
                <p:cNvSpPr>
                  <a:spLocks noChangeArrowheads="1"/>
                </p:cNvSpPr>
                <p:nvPr/>
              </p:nvSpPr>
              <p:spPr bwMode="auto">
                <a:xfrm>
                  <a:off x="3984" y="3504"/>
                  <a:ext cx="235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sz="1800">
                      <a:solidFill>
                        <a:srgbClr val="FFFFFF"/>
                      </a:solidFill>
                      <a:latin typeface="Arial" charset="0"/>
                      <a:sym typeface="Symbol" pitchFamily="18" charset="2"/>
                    </a:rPr>
                    <a:t>r</a:t>
                  </a:r>
                  <a:endParaRPr lang="fr-FR" sz="180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52250" name="Rectangle 100"/>
                <p:cNvSpPr>
                  <a:spLocks noChangeArrowheads="1"/>
                </p:cNvSpPr>
                <p:nvPr/>
              </p:nvSpPr>
              <p:spPr bwMode="auto">
                <a:xfrm>
                  <a:off x="3792" y="3310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sz="1800">
                      <a:solidFill>
                        <a:srgbClr val="FFFFFF"/>
                      </a:solidFill>
                      <a:latin typeface="Arial" charset="0"/>
                    </a:rPr>
                    <a:t>2</a:t>
                  </a:r>
                  <a:endParaRPr lang="fr-FR" sz="1800">
                    <a:solidFill>
                      <a:srgbClr val="FFFFFF"/>
                    </a:solidFill>
                    <a:latin typeface="Symbol" pitchFamily="18" charset="2"/>
                  </a:endParaRPr>
                </a:p>
              </p:txBody>
            </p:sp>
            <p:sp>
              <p:nvSpPr>
                <p:cNvPr id="52251" name="Rectangle 101"/>
                <p:cNvSpPr>
                  <a:spLocks noChangeArrowheads="1"/>
                </p:cNvSpPr>
                <p:nvPr/>
              </p:nvSpPr>
              <p:spPr bwMode="auto">
                <a:xfrm>
                  <a:off x="4368" y="331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sz="1800">
                      <a:solidFill>
                        <a:srgbClr val="FFFFFF"/>
                      </a:solidFill>
                      <a:latin typeface="Arial" charset="0"/>
                    </a:rPr>
                    <a:t>1</a:t>
                  </a:r>
                  <a:endParaRPr lang="fr-FR" sz="1800">
                    <a:solidFill>
                      <a:srgbClr val="FFFFFF"/>
                    </a:solidFill>
                    <a:latin typeface="Symbol" pitchFamily="18" charset="2"/>
                  </a:endParaRPr>
                </a:p>
              </p:txBody>
            </p:sp>
            <p:sp>
              <p:nvSpPr>
                <p:cNvPr id="52252" name="Line 102"/>
                <p:cNvSpPr>
                  <a:spLocks noChangeShapeType="1"/>
                </p:cNvSpPr>
                <p:nvPr/>
              </p:nvSpPr>
              <p:spPr bwMode="auto">
                <a:xfrm>
                  <a:off x="4368" y="353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253" name="Rectangle 103"/>
                <p:cNvSpPr>
                  <a:spLocks noChangeArrowheads="1"/>
                </p:cNvSpPr>
                <p:nvPr/>
              </p:nvSpPr>
              <p:spPr bwMode="auto">
                <a:xfrm>
                  <a:off x="4320" y="3506"/>
                  <a:ext cx="39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sz="1800">
                      <a:solidFill>
                        <a:srgbClr val="FFFFFF"/>
                      </a:solidFill>
                      <a:latin typeface="Arial" charset="0"/>
                    </a:rPr>
                    <a:t>r</a:t>
                  </a:r>
                  <a:r>
                    <a:rPr lang="fr-FR" sz="1800" baseline="30000">
                      <a:solidFill>
                        <a:srgbClr val="FFFFFF"/>
                      </a:solidFill>
                      <a:latin typeface="Arial" charset="0"/>
                    </a:rPr>
                    <a:t>2</a:t>
                  </a:r>
                  <a:r>
                    <a:rPr lang="fr-FR" sz="1800">
                      <a:solidFill>
                        <a:srgbClr val="FFFFFF"/>
                      </a:solidFill>
                      <a:latin typeface="Arial" charset="0"/>
                    </a:rPr>
                    <a:t>   </a:t>
                  </a:r>
                  <a:r>
                    <a:rPr lang="fr-FR" sz="1800" baseline="30000">
                      <a:solidFill>
                        <a:srgbClr val="FFFFFF"/>
                      </a:solidFill>
                      <a:latin typeface="Arial" charset="0"/>
                    </a:rPr>
                    <a:t>2</a:t>
                  </a:r>
                </a:p>
              </p:txBody>
            </p:sp>
          </p:grpSp>
          <p:sp>
            <p:nvSpPr>
              <p:cNvPr id="52239" name="Rectangle 104"/>
              <p:cNvSpPr>
                <a:spLocks noChangeArrowheads="1"/>
              </p:cNvSpPr>
              <p:nvPr/>
            </p:nvSpPr>
            <p:spPr bwMode="auto">
              <a:xfrm>
                <a:off x="4656" y="3312"/>
                <a:ext cx="1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^</a:t>
                </a:r>
              </a:p>
            </p:txBody>
          </p:sp>
        </p:grpSp>
        <p:sp>
          <p:nvSpPr>
            <p:cNvPr id="52237" name="AutoShape 128"/>
            <p:cNvSpPr>
              <a:spLocks noChangeArrowheads="1"/>
            </p:cNvSpPr>
            <p:nvPr/>
          </p:nvSpPr>
          <p:spPr bwMode="auto">
            <a:xfrm>
              <a:off x="2352" y="3264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8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667000" y="457200"/>
            <a:ext cx="5291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GRANDEURS PHYSIQUES</a:t>
            </a:r>
          </a:p>
        </p:txBody>
      </p:sp>
      <p:grpSp>
        <p:nvGrpSpPr>
          <p:cNvPr id="53251" name="Group 3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2880" y="1824"/>
            <a:chExt cx="1632" cy="1152"/>
          </a:xfrm>
        </p:grpSpPr>
        <p:sp>
          <p:nvSpPr>
            <p:cNvPr id="53274" name="Oval 4"/>
            <p:cNvSpPr>
              <a:spLocks noChangeArrowheads="1"/>
            </p:cNvSpPr>
            <p:nvPr/>
          </p:nvSpPr>
          <p:spPr bwMode="auto">
            <a:xfrm>
              <a:off x="3072" y="1824"/>
              <a:ext cx="1152" cy="115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275" name="Oval 5"/>
            <p:cNvSpPr>
              <a:spLocks noChangeArrowheads="1"/>
            </p:cNvSpPr>
            <p:nvPr/>
          </p:nvSpPr>
          <p:spPr bwMode="auto">
            <a:xfrm rot="-1135618">
              <a:off x="2928" y="2256"/>
              <a:ext cx="1584" cy="33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276" name="Oval 6"/>
            <p:cNvSpPr>
              <a:spLocks noChangeArrowheads="1"/>
            </p:cNvSpPr>
            <p:nvPr/>
          </p:nvSpPr>
          <p:spPr bwMode="auto">
            <a:xfrm>
              <a:off x="2880" y="2640"/>
              <a:ext cx="144" cy="1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3252" name="Rectangle 7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grpSp>
        <p:nvGrpSpPr>
          <p:cNvPr id="53253" name="Group 8"/>
          <p:cNvGrpSpPr>
            <a:grpSpLocks/>
          </p:cNvGrpSpPr>
          <p:nvPr/>
        </p:nvGrpSpPr>
        <p:grpSpPr bwMode="auto">
          <a:xfrm>
            <a:off x="0" y="2133600"/>
            <a:ext cx="2438400" cy="3733800"/>
            <a:chOff x="0" y="1344"/>
            <a:chExt cx="1536" cy="2352"/>
          </a:xfrm>
        </p:grpSpPr>
        <p:sp>
          <p:nvSpPr>
            <p:cNvPr id="53264" name="Rectangle 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84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DEFINITION</a:t>
              </a:r>
            </a:p>
          </p:txBody>
        </p:sp>
        <p:sp>
          <p:nvSpPr>
            <p:cNvPr id="53265" name="Rectangle 1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53266" name="Rectangle 11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6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DEFINITION</a:t>
              </a:r>
            </a:p>
          </p:txBody>
        </p:sp>
        <p:sp>
          <p:nvSpPr>
            <p:cNvPr id="53267" name="Text Box 12"/>
            <p:cNvSpPr txBox="1">
              <a:spLocks noChangeArrowheads="1"/>
            </p:cNvSpPr>
            <p:nvPr/>
          </p:nvSpPr>
          <p:spPr bwMode="auto">
            <a:xfrm>
              <a:off x="0" y="1344"/>
              <a:ext cx="15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Opérateurs et observables</a:t>
              </a:r>
            </a:p>
          </p:txBody>
        </p:sp>
        <p:sp>
          <p:nvSpPr>
            <p:cNvPr id="53268" name="Text Box 13"/>
            <p:cNvSpPr txBox="1">
              <a:spLocks noChangeArrowheads="1"/>
            </p:cNvSpPr>
            <p:nvPr/>
          </p:nvSpPr>
          <p:spPr bwMode="auto">
            <a:xfrm>
              <a:off x="0" y="1920"/>
              <a:ext cx="11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Moment cinétique</a:t>
              </a:r>
            </a:p>
          </p:txBody>
        </p:sp>
        <p:sp>
          <p:nvSpPr>
            <p:cNvPr id="53269" name="Rectangle 14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304"/>
              <a:ext cx="12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VALEURS PROPRES ET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FONCTIONS PROPRES</a:t>
              </a:r>
            </a:p>
          </p:txBody>
        </p:sp>
        <p:sp>
          <p:nvSpPr>
            <p:cNvPr id="53270" name="Text Box 15"/>
            <p:cNvSpPr txBox="1">
              <a:spLocks noChangeArrowheads="1"/>
            </p:cNvSpPr>
            <p:nvPr/>
          </p:nvSpPr>
          <p:spPr bwMode="auto">
            <a:xfrm>
              <a:off x="0" y="2592"/>
              <a:ext cx="1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Première description des atomes</a:t>
              </a:r>
            </a:p>
          </p:txBody>
        </p:sp>
        <p:sp>
          <p:nvSpPr>
            <p:cNvPr id="53271" name="Rectangle 16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EQUATION DE SCHRÖDINGER</a:t>
              </a:r>
            </a:p>
          </p:txBody>
        </p:sp>
        <p:sp>
          <p:nvSpPr>
            <p:cNvPr id="53272" name="Rectangle 17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MOMENT CINETIQUE INTRINSEQUE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SPIN</a:t>
              </a:r>
            </a:p>
          </p:txBody>
        </p:sp>
        <p:sp>
          <p:nvSpPr>
            <p:cNvPr id="53273" name="Rectangle 18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456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CLASSIFICATION DES ELEMENTS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CHIMIQUES</a:t>
              </a:r>
            </a:p>
          </p:txBody>
        </p:sp>
      </p:grpSp>
      <p:grpSp>
        <p:nvGrpSpPr>
          <p:cNvPr id="150591" name="Group 63"/>
          <p:cNvGrpSpPr>
            <a:grpSpLocks/>
          </p:cNvGrpSpPr>
          <p:nvPr/>
        </p:nvGrpSpPr>
        <p:grpSpPr bwMode="auto">
          <a:xfrm>
            <a:off x="2819400" y="1676400"/>
            <a:ext cx="5791200" cy="609600"/>
            <a:chOff x="1776" y="1056"/>
            <a:chExt cx="3648" cy="384"/>
          </a:xfrm>
        </p:grpSpPr>
        <p:sp>
          <p:nvSpPr>
            <p:cNvPr id="53260" name="Rectangle 22"/>
            <p:cNvSpPr>
              <a:spLocks noChangeArrowheads="1"/>
            </p:cNvSpPr>
            <p:nvPr/>
          </p:nvSpPr>
          <p:spPr bwMode="auto">
            <a:xfrm>
              <a:off x="1776" y="1191"/>
              <a:ext cx="36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 u="sng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Exemple 2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: moment cinétique propre d’une particule S</a:t>
              </a:r>
            </a:p>
          </p:txBody>
        </p:sp>
        <p:sp>
          <p:nvSpPr>
            <p:cNvPr id="53261" name="Line 23"/>
            <p:cNvSpPr>
              <a:spLocks noChangeShapeType="1"/>
            </p:cNvSpPr>
            <p:nvPr/>
          </p:nvSpPr>
          <p:spPr bwMode="auto">
            <a:xfrm>
              <a:off x="5232" y="120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262" name="Rectangle 24"/>
            <p:cNvSpPr>
              <a:spLocks noChangeArrowheads="1"/>
            </p:cNvSpPr>
            <p:nvPr/>
          </p:nvSpPr>
          <p:spPr bwMode="auto">
            <a:xfrm>
              <a:off x="5184" y="1056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^</a:t>
              </a:r>
            </a:p>
          </p:txBody>
        </p:sp>
        <p:sp>
          <p:nvSpPr>
            <p:cNvPr id="53263" name="Rectangle 62"/>
            <p:cNvSpPr>
              <a:spLocks noChangeArrowheads="1"/>
            </p:cNvSpPr>
            <p:nvPr/>
          </p:nvSpPr>
          <p:spPr bwMode="auto">
            <a:xfrm>
              <a:off x="1776" y="1056"/>
              <a:ext cx="3648" cy="384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0592" name="Rectangle 64"/>
          <p:cNvSpPr>
            <a:spLocks noChangeArrowheads="1"/>
          </p:cNvSpPr>
          <p:nvPr/>
        </p:nvSpPr>
        <p:spPr bwMode="auto">
          <a:xfrm>
            <a:off x="2819400" y="2514600"/>
            <a:ext cx="59880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n’existe pas en mécanique « classique »</a:t>
            </a:r>
          </a:p>
          <a:p>
            <a:r>
              <a:rPr lang="fr-FR" sz="18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est spécifique à un type de particule (électron, proton, …)</a:t>
            </a:r>
          </a:p>
          <a:p>
            <a:r>
              <a:rPr lang="fr-FR" sz="18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est difficile à se représenter concrètement</a:t>
            </a:r>
          </a:p>
        </p:txBody>
      </p:sp>
      <p:grpSp>
        <p:nvGrpSpPr>
          <p:cNvPr id="150596" name="Group 68"/>
          <p:cNvGrpSpPr>
            <a:grpSpLocks/>
          </p:cNvGrpSpPr>
          <p:nvPr/>
        </p:nvGrpSpPr>
        <p:grpSpPr bwMode="auto">
          <a:xfrm>
            <a:off x="3124200" y="3429000"/>
            <a:ext cx="5532438" cy="2471738"/>
            <a:chOff x="1968" y="2160"/>
            <a:chExt cx="3485" cy="1557"/>
          </a:xfrm>
        </p:grpSpPr>
        <p:pic>
          <p:nvPicPr>
            <p:cNvPr id="53258" name="Picture 65" descr="spi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86" r="2180" b="3529"/>
            <a:stretch>
              <a:fillRect/>
            </a:stretch>
          </p:blipFill>
          <p:spPr bwMode="auto">
            <a:xfrm>
              <a:off x="1968" y="2160"/>
              <a:ext cx="1968" cy="1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9" name="Text Box 67"/>
            <p:cNvSpPr txBox="1">
              <a:spLocks noChangeArrowheads="1"/>
            </p:cNvSpPr>
            <p:nvPr/>
          </p:nvSpPr>
          <p:spPr bwMode="auto">
            <a:xfrm>
              <a:off x="4002" y="2592"/>
              <a:ext cx="1451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/>
              <a:r>
                <a:rPr lang="fr-FR" sz="1400">
                  <a:solidFill>
                    <a:srgbClr val="FFFFFF"/>
                  </a:solidFill>
                  <a:latin typeface="Arial" charset="0"/>
                </a:rPr>
                <a:t>trois scientifiques essayent</a:t>
              </a:r>
            </a:p>
            <a:p>
              <a:pPr algn="ctr" eaLnBrk="1" hangingPunct="1"/>
              <a:r>
                <a:rPr lang="fr-FR" sz="1400">
                  <a:solidFill>
                    <a:srgbClr val="FFFFFF"/>
                  </a:solidFill>
                  <a:latin typeface="Arial" charset="0"/>
                </a:rPr>
                <a:t>de représenter le moment</a:t>
              </a:r>
            </a:p>
            <a:p>
              <a:pPr algn="ctr" eaLnBrk="1" hangingPunct="1"/>
              <a:r>
                <a:rPr lang="fr-FR" sz="1400">
                  <a:solidFill>
                    <a:srgbClr val="FFFFFF"/>
                  </a:solidFill>
                  <a:latin typeface="Arial" charset="0"/>
                </a:rPr>
                <a:t>cinétique propre d’un</a:t>
              </a:r>
            </a:p>
            <a:p>
              <a:pPr algn="ctr" eaLnBrk="1" hangingPunct="1"/>
              <a:r>
                <a:rPr lang="fr-FR" sz="1400">
                  <a:solidFill>
                    <a:srgbClr val="FFFFFF"/>
                  </a:solidFill>
                  <a:latin typeface="Arial" charset="0"/>
                </a:rPr>
                <a:t>électron (Argonne, USA)</a:t>
              </a:r>
            </a:p>
          </p:txBody>
        </p:sp>
      </p:grpSp>
      <p:sp>
        <p:nvSpPr>
          <p:cNvPr id="53257" name="Rectangle 7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14713"/>
            <a:ext cx="9906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DEFINITION</a:t>
            </a:r>
            <a:endParaRPr lang="fr-FR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0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0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0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0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92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667000" y="457200"/>
            <a:ext cx="5291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GRANDEURS PHYSIQUES</a:t>
            </a:r>
          </a:p>
        </p:txBody>
      </p:sp>
      <p:grpSp>
        <p:nvGrpSpPr>
          <p:cNvPr id="54275" name="Group 3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2880" y="1824"/>
            <a:chExt cx="1632" cy="1152"/>
          </a:xfrm>
        </p:grpSpPr>
        <p:sp>
          <p:nvSpPr>
            <p:cNvPr id="54324" name="Oval 4"/>
            <p:cNvSpPr>
              <a:spLocks noChangeArrowheads="1"/>
            </p:cNvSpPr>
            <p:nvPr/>
          </p:nvSpPr>
          <p:spPr bwMode="auto">
            <a:xfrm>
              <a:off x="3072" y="1824"/>
              <a:ext cx="1152" cy="115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25" name="Oval 5"/>
            <p:cNvSpPr>
              <a:spLocks noChangeArrowheads="1"/>
            </p:cNvSpPr>
            <p:nvPr/>
          </p:nvSpPr>
          <p:spPr bwMode="auto">
            <a:xfrm rot="-1135618">
              <a:off x="2928" y="2256"/>
              <a:ext cx="1584" cy="33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26" name="Oval 6"/>
            <p:cNvSpPr>
              <a:spLocks noChangeArrowheads="1"/>
            </p:cNvSpPr>
            <p:nvPr/>
          </p:nvSpPr>
          <p:spPr bwMode="auto">
            <a:xfrm>
              <a:off x="2880" y="2640"/>
              <a:ext cx="144" cy="1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4276" name="Rectangle 7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4277" name="Group 9"/>
          <p:cNvGrpSpPr>
            <a:grpSpLocks/>
          </p:cNvGrpSpPr>
          <p:nvPr/>
        </p:nvGrpSpPr>
        <p:grpSpPr bwMode="auto">
          <a:xfrm>
            <a:off x="0" y="2133600"/>
            <a:ext cx="2438400" cy="3733800"/>
            <a:chOff x="0" y="1344"/>
            <a:chExt cx="1536" cy="2352"/>
          </a:xfrm>
        </p:grpSpPr>
        <p:sp>
          <p:nvSpPr>
            <p:cNvPr id="54314" name="Rectangle 1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84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DEFINITION</a:t>
              </a:r>
            </a:p>
          </p:txBody>
        </p:sp>
        <p:sp>
          <p:nvSpPr>
            <p:cNvPr id="54315" name="Rectangle 1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54316" name="Rectangle 1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6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DEFINITION</a:t>
              </a:r>
            </a:p>
          </p:txBody>
        </p:sp>
        <p:sp>
          <p:nvSpPr>
            <p:cNvPr id="54317" name="Text Box 13"/>
            <p:cNvSpPr txBox="1">
              <a:spLocks noChangeArrowheads="1"/>
            </p:cNvSpPr>
            <p:nvPr/>
          </p:nvSpPr>
          <p:spPr bwMode="auto">
            <a:xfrm>
              <a:off x="0" y="1344"/>
              <a:ext cx="15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Opérateurs et observables</a:t>
              </a:r>
            </a:p>
          </p:txBody>
        </p:sp>
        <p:sp>
          <p:nvSpPr>
            <p:cNvPr id="54318" name="Text Box 14"/>
            <p:cNvSpPr txBox="1">
              <a:spLocks noChangeArrowheads="1"/>
            </p:cNvSpPr>
            <p:nvPr/>
          </p:nvSpPr>
          <p:spPr bwMode="auto">
            <a:xfrm>
              <a:off x="0" y="1920"/>
              <a:ext cx="11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Moment cinétique</a:t>
              </a:r>
            </a:p>
          </p:txBody>
        </p:sp>
        <p:sp>
          <p:nvSpPr>
            <p:cNvPr id="54319" name="Rectangle 1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304"/>
              <a:ext cx="12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VALEURS PROPRES ET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FONCTIONS PROPRES</a:t>
              </a:r>
            </a:p>
          </p:txBody>
        </p:sp>
        <p:sp>
          <p:nvSpPr>
            <p:cNvPr id="54320" name="Text Box 16"/>
            <p:cNvSpPr txBox="1">
              <a:spLocks noChangeArrowheads="1"/>
            </p:cNvSpPr>
            <p:nvPr/>
          </p:nvSpPr>
          <p:spPr bwMode="auto">
            <a:xfrm>
              <a:off x="0" y="2592"/>
              <a:ext cx="1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Première description des atomes</a:t>
              </a:r>
            </a:p>
          </p:txBody>
        </p:sp>
        <p:sp>
          <p:nvSpPr>
            <p:cNvPr id="54321" name="Rectangle 17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EQUATION DE SCHRÖDINGER</a:t>
              </a:r>
            </a:p>
          </p:txBody>
        </p:sp>
        <p:sp>
          <p:nvSpPr>
            <p:cNvPr id="54322" name="Rectangle 18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MOMENT CINETIQUE INTRINSEQUE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SPIN</a:t>
              </a:r>
            </a:p>
          </p:txBody>
        </p:sp>
        <p:sp>
          <p:nvSpPr>
            <p:cNvPr id="54323" name="Rectangle 19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456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CLASSIFICATION DES ELEMENTS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CHIMIQUES</a:t>
              </a:r>
            </a:p>
          </p:txBody>
        </p:sp>
      </p:grpSp>
      <p:sp>
        <p:nvSpPr>
          <p:cNvPr id="5427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46488"/>
            <a:ext cx="16764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VALEURS PROPRES ET</a:t>
            </a:r>
            <a:br>
              <a:rPr lang="fr-FR" sz="1000" i="1" smtClean="0"/>
            </a:br>
            <a:r>
              <a:rPr lang="fr-FR" sz="1000" i="1" smtClean="0"/>
              <a:t>FONCTIONS PROPRES</a:t>
            </a:r>
          </a:p>
        </p:txBody>
      </p:sp>
      <p:grpSp>
        <p:nvGrpSpPr>
          <p:cNvPr id="70710" name="Group 54"/>
          <p:cNvGrpSpPr>
            <a:grpSpLocks/>
          </p:cNvGrpSpPr>
          <p:nvPr/>
        </p:nvGrpSpPr>
        <p:grpSpPr bwMode="auto">
          <a:xfrm>
            <a:off x="6324600" y="3124200"/>
            <a:ext cx="1863725" cy="447675"/>
            <a:chOff x="3408" y="1245"/>
            <a:chExt cx="1174" cy="282"/>
          </a:xfrm>
        </p:grpSpPr>
        <p:sp>
          <p:nvSpPr>
            <p:cNvPr id="54309" name="Rectangle 26"/>
            <p:cNvSpPr>
              <a:spLocks noChangeArrowheads="1"/>
            </p:cNvSpPr>
            <p:nvPr/>
          </p:nvSpPr>
          <p:spPr bwMode="auto">
            <a:xfrm>
              <a:off x="3432" y="1245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^</a:t>
              </a:r>
            </a:p>
          </p:txBody>
        </p:sp>
        <p:sp>
          <p:nvSpPr>
            <p:cNvPr id="54310" name="Rectangle 29"/>
            <p:cNvSpPr>
              <a:spLocks noChangeArrowheads="1"/>
            </p:cNvSpPr>
            <p:nvPr/>
          </p:nvSpPr>
          <p:spPr bwMode="auto">
            <a:xfrm>
              <a:off x="3408" y="1294"/>
              <a:ext cx="117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J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z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  <a:sym typeface="Symbol" pitchFamily="18" charset="2"/>
                </a:rPr>
                <a:t>y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j,m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= m    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  <a:sym typeface="Symbol" pitchFamily="18" charset="2"/>
                </a:rPr>
                <a:t>y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j,m</a:t>
              </a:r>
            </a:p>
          </p:txBody>
        </p:sp>
        <p:grpSp>
          <p:nvGrpSpPr>
            <p:cNvPr id="54311" name="Group 35"/>
            <p:cNvGrpSpPr>
              <a:grpSpLocks/>
            </p:cNvGrpSpPr>
            <p:nvPr/>
          </p:nvGrpSpPr>
          <p:grpSpPr bwMode="auto">
            <a:xfrm>
              <a:off x="4128" y="1296"/>
              <a:ext cx="196" cy="231"/>
              <a:chOff x="720" y="3598"/>
              <a:chExt cx="196" cy="231"/>
            </a:xfrm>
          </p:grpSpPr>
          <p:sp>
            <p:nvSpPr>
              <p:cNvPr id="54312" name="Text Box 36"/>
              <p:cNvSpPr txBox="1">
                <a:spLocks noChangeArrowheads="1"/>
              </p:cNvSpPr>
              <p:nvPr/>
            </p:nvSpPr>
            <p:spPr bwMode="auto">
              <a:xfrm>
                <a:off x="720" y="359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54313" name="Line 37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70709" name="Group 53"/>
          <p:cNvGrpSpPr>
            <a:grpSpLocks/>
          </p:cNvGrpSpPr>
          <p:nvPr/>
        </p:nvGrpSpPr>
        <p:grpSpPr bwMode="auto">
          <a:xfrm>
            <a:off x="3352800" y="3124200"/>
            <a:ext cx="2438400" cy="466725"/>
            <a:chOff x="3408" y="1587"/>
            <a:chExt cx="1536" cy="294"/>
          </a:xfrm>
        </p:grpSpPr>
        <p:sp>
          <p:nvSpPr>
            <p:cNvPr id="54304" name="Rectangle 22"/>
            <p:cNvSpPr>
              <a:spLocks noChangeArrowheads="1"/>
            </p:cNvSpPr>
            <p:nvPr/>
          </p:nvSpPr>
          <p:spPr bwMode="auto">
            <a:xfrm>
              <a:off x="3429" y="1587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^</a:t>
              </a:r>
            </a:p>
          </p:txBody>
        </p:sp>
        <p:sp>
          <p:nvSpPr>
            <p:cNvPr id="54305" name="Rectangle 40"/>
            <p:cNvSpPr>
              <a:spLocks noChangeArrowheads="1"/>
            </p:cNvSpPr>
            <p:nvPr/>
          </p:nvSpPr>
          <p:spPr bwMode="auto">
            <a:xfrm>
              <a:off x="3408" y="1632"/>
              <a:ext cx="15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J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  <a:sym typeface="Symbol" pitchFamily="18" charset="2"/>
                </a:rPr>
                <a:t>y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j,m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= j(j+1)    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  <a:sym typeface="Symbol" pitchFamily="18" charset="2"/>
                </a:rPr>
                <a:t>y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j,m</a:t>
              </a:r>
            </a:p>
          </p:txBody>
        </p:sp>
        <p:grpSp>
          <p:nvGrpSpPr>
            <p:cNvPr id="54306" name="Group 41"/>
            <p:cNvGrpSpPr>
              <a:grpSpLocks/>
            </p:cNvGrpSpPr>
            <p:nvPr/>
          </p:nvGrpSpPr>
          <p:grpSpPr bwMode="auto">
            <a:xfrm>
              <a:off x="4338" y="1650"/>
              <a:ext cx="196" cy="231"/>
              <a:chOff x="720" y="3598"/>
              <a:chExt cx="196" cy="231"/>
            </a:xfrm>
          </p:grpSpPr>
          <p:sp>
            <p:nvSpPr>
              <p:cNvPr id="54307" name="Text Box 42"/>
              <p:cNvSpPr txBox="1">
                <a:spLocks noChangeArrowheads="1"/>
              </p:cNvSpPr>
              <p:nvPr/>
            </p:nvSpPr>
            <p:spPr bwMode="auto">
              <a:xfrm>
                <a:off x="720" y="359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54308" name="Line 43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70706" name="Group 50"/>
          <p:cNvGrpSpPr>
            <a:grpSpLocks/>
          </p:cNvGrpSpPr>
          <p:nvPr/>
        </p:nvGrpSpPr>
        <p:grpSpPr bwMode="auto">
          <a:xfrm>
            <a:off x="3200400" y="3733800"/>
            <a:ext cx="5380038" cy="650875"/>
            <a:chOff x="2032" y="2062"/>
            <a:chExt cx="3389" cy="410"/>
          </a:xfrm>
        </p:grpSpPr>
        <p:sp>
          <p:nvSpPr>
            <p:cNvPr id="54301" name="Rectangle 45"/>
            <p:cNvSpPr>
              <a:spLocks noChangeArrowheads="1"/>
            </p:cNvSpPr>
            <p:nvPr/>
          </p:nvSpPr>
          <p:spPr bwMode="auto">
            <a:xfrm>
              <a:off x="2032" y="2062"/>
              <a:ext cx="3389" cy="41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Les fonctions d’onde 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  <a:sym typeface="Symbol" pitchFamily="18" charset="2"/>
                </a:rPr>
                <a:t>y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j,m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sont les fonctions propres</a:t>
              </a:r>
            </a:p>
            <a:p>
              <a:pPr algn="ctr"/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communes des deux observables J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z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et J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.</a:t>
              </a:r>
            </a:p>
          </p:txBody>
        </p:sp>
        <p:sp>
          <p:nvSpPr>
            <p:cNvPr id="54302" name="Rectangle 48"/>
            <p:cNvSpPr>
              <a:spLocks noChangeArrowheads="1"/>
            </p:cNvSpPr>
            <p:nvPr/>
          </p:nvSpPr>
          <p:spPr bwMode="auto">
            <a:xfrm>
              <a:off x="4530" y="2169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^</a:t>
              </a:r>
            </a:p>
          </p:txBody>
        </p:sp>
        <p:sp>
          <p:nvSpPr>
            <p:cNvPr id="54303" name="Rectangle 49"/>
            <p:cNvSpPr>
              <a:spLocks noChangeArrowheads="1"/>
            </p:cNvSpPr>
            <p:nvPr/>
          </p:nvSpPr>
          <p:spPr bwMode="auto">
            <a:xfrm>
              <a:off x="4854" y="2178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^</a:t>
              </a:r>
            </a:p>
          </p:txBody>
        </p:sp>
      </p:grpSp>
      <p:grpSp>
        <p:nvGrpSpPr>
          <p:cNvPr id="70684" name="Group 28"/>
          <p:cNvGrpSpPr>
            <a:grpSpLocks/>
          </p:cNvGrpSpPr>
          <p:nvPr/>
        </p:nvGrpSpPr>
        <p:grpSpPr bwMode="auto">
          <a:xfrm>
            <a:off x="2819400" y="1752600"/>
            <a:ext cx="2165350" cy="581025"/>
            <a:chOff x="1968" y="1449"/>
            <a:chExt cx="1364" cy="366"/>
          </a:xfrm>
        </p:grpSpPr>
        <p:sp>
          <p:nvSpPr>
            <p:cNvPr id="54298" name="Rectangle 21"/>
            <p:cNvSpPr>
              <a:spLocks noChangeArrowheads="1"/>
            </p:cNvSpPr>
            <p:nvPr/>
          </p:nvSpPr>
          <p:spPr bwMode="auto">
            <a:xfrm>
              <a:off x="1968" y="1584"/>
              <a:ext cx="13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J moment cinétique</a:t>
              </a:r>
            </a:p>
          </p:txBody>
        </p:sp>
        <p:sp>
          <p:nvSpPr>
            <p:cNvPr id="54299" name="Line 23"/>
            <p:cNvSpPr>
              <a:spLocks noChangeShapeType="1"/>
            </p:cNvSpPr>
            <p:nvPr/>
          </p:nvSpPr>
          <p:spPr bwMode="auto">
            <a:xfrm>
              <a:off x="2022" y="1593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300" name="Rectangle 27"/>
            <p:cNvSpPr>
              <a:spLocks noChangeArrowheads="1"/>
            </p:cNvSpPr>
            <p:nvPr/>
          </p:nvSpPr>
          <p:spPr bwMode="auto">
            <a:xfrm>
              <a:off x="1974" y="1449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^</a:t>
              </a:r>
            </a:p>
          </p:txBody>
        </p:sp>
      </p:grpSp>
      <p:grpSp>
        <p:nvGrpSpPr>
          <p:cNvPr id="70719" name="Group 63"/>
          <p:cNvGrpSpPr>
            <a:grpSpLocks/>
          </p:cNvGrpSpPr>
          <p:nvPr/>
        </p:nvGrpSpPr>
        <p:grpSpPr bwMode="auto">
          <a:xfrm>
            <a:off x="5105400" y="1905000"/>
            <a:ext cx="2617788" cy="442913"/>
            <a:chOff x="3216" y="1200"/>
            <a:chExt cx="1649" cy="279"/>
          </a:xfrm>
        </p:grpSpPr>
        <p:sp>
          <p:nvSpPr>
            <p:cNvPr id="54294" name="AutoShape 57"/>
            <p:cNvSpPr>
              <a:spLocks noChangeArrowheads="1"/>
            </p:cNvSpPr>
            <p:nvPr/>
          </p:nvSpPr>
          <p:spPr bwMode="auto">
            <a:xfrm>
              <a:off x="3216" y="1296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295" name="Rectangle 59"/>
            <p:cNvSpPr>
              <a:spLocks noChangeArrowheads="1"/>
            </p:cNvSpPr>
            <p:nvPr/>
          </p:nvSpPr>
          <p:spPr bwMode="auto">
            <a:xfrm>
              <a:off x="3552" y="1248"/>
              <a:ext cx="13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J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et J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z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commutent</a:t>
              </a:r>
            </a:p>
          </p:txBody>
        </p:sp>
        <p:sp>
          <p:nvSpPr>
            <p:cNvPr id="54296" name="Rectangle 61"/>
            <p:cNvSpPr>
              <a:spLocks noChangeArrowheads="1"/>
            </p:cNvSpPr>
            <p:nvPr/>
          </p:nvSpPr>
          <p:spPr bwMode="auto">
            <a:xfrm>
              <a:off x="3552" y="1200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^</a:t>
              </a:r>
            </a:p>
          </p:txBody>
        </p:sp>
        <p:sp>
          <p:nvSpPr>
            <p:cNvPr id="54297" name="Rectangle 62"/>
            <p:cNvSpPr>
              <a:spLocks noChangeArrowheads="1"/>
            </p:cNvSpPr>
            <p:nvPr/>
          </p:nvSpPr>
          <p:spPr bwMode="auto">
            <a:xfrm>
              <a:off x="3888" y="1200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^</a:t>
              </a:r>
            </a:p>
          </p:txBody>
        </p:sp>
      </p:grpSp>
      <p:grpSp>
        <p:nvGrpSpPr>
          <p:cNvPr id="70731" name="Group 75"/>
          <p:cNvGrpSpPr>
            <a:grpSpLocks/>
          </p:cNvGrpSpPr>
          <p:nvPr/>
        </p:nvGrpSpPr>
        <p:grpSpPr bwMode="auto">
          <a:xfrm>
            <a:off x="5105400" y="2362200"/>
            <a:ext cx="2973388" cy="717550"/>
            <a:chOff x="3216" y="1488"/>
            <a:chExt cx="1873" cy="452"/>
          </a:xfrm>
        </p:grpSpPr>
        <p:sp>
          <p:nvSpPr>
            <p:cNvPr id="54290" name="AutoShape 65"/>
            <p:cNvSpPr>
              <a:spLocks noChangeArrowheads="1"/>
            </p:cNvSpPr>
            <p:nvPr/>
          </p:nvSpPr>
          <p:spPr bwMode="auto">
            <a:xfrm>
              <a:off x="3216" y="1584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291" name="Rectangle 66"/>
            <p:cNvSpPr>
              <a:spLocks noChangeArrowheads="1"/>
            </p:cNvSpPr>
            <p:nvPr/>
          </p:nvSpPr>
          <p:spPr bwMode="auto">
            <a:xfrm>
              <a:off x="3552" y="1536"/>
              <a:ext cx="153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J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et J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z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ont les mêmes</a:t>
              </a:r>
            </a:p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fonctions propres</a:t>
              </a:r>
            </a:p>
          </p:txBody>
        </p:sp>
        <p:sp>
          <p:nvSpPr>
            <p:cNvPr id="54292" name="Rectangle 67"/>
            <p:cNvSpPr>
              <a:spLocks noChangeArrowheads="1"/>
            </p:cNvSpPr>
            <p:nvPr/>
          </p:nvSpPr>
          <p:spPr bwMode="auto">
            <a:xfrm>
              <a:off x="3552" y="1488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^</a:t>
              </a:r>
            </a:p>
          </p:txBody>
        </p:sp>
        <p:sp>
          <p:nvSpPr>
            <p:cNvPr id="54293" name="Rectangle 68"/>
            <p:cNvSpPr>
              <a:spLocks noChangeArrowheads="1"/>
            </p:cNvSpPr>
            <p:nvPr/>
          </p:nvSpPr>
          <p:spPr bwMode="auto">
            <a:xfrm>
              <a:off x="3888" y="1488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^</a:t>
              </a:r>
            </a:p>
          </p:txBody>
        </p:sp>
      </p:grpSp>
      <p:sp>
        <p:nvSpPr>
          <p:cNvPr id="70727" name="Rectangle 71"/>
          <p:cNvSpPr>
            <a:spLocks noChangeArrowheads="1"/>
          </p:cNvSpPr>
          <p:nvPr/>
        </p:nvSpPr>
        <p:spPr bwMode="auto">
          <a:xfrm>
            <a:off x="2819400" y="4572000"/>
            <a:ext cx="573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étude approfondie de l’opérateur « moment cinétique »</a:t>
            </a:r>
          </a:p>
        </p:txBody>
      </p:sp>
      <p:grpSp>
        <p:nvGrpSpPr>
          <p:cNvPr id="70732" name="Group 76"/>
          <p:cNvGrpSpPr>
            <a:grpSpLocks/>
          </p:cNvGrpSpPr>
          <p:nvPr/>
        </p:nvGrpSpPr>
        <p:grpSpPr bwMode="auto">
          <a:xfrm>
            <a:off x="4495800" y="5029200"/>
            <a:ext cx="3273425" cy="909638"/>
            <a:chOff x="2832" y="3168"/>
            <a:chExt cx="2062" cy="573"/>
          </a:xfrm>
        </p:grpSpPr>
        <p:sp>
          <p:nvSpPr>
            <p:cNvPr id="54287" name="Text Box 51"/>
            <p:cNvSpPr txBox="1">
              <a:spLocks noChangeArrowheads="1"/>
            </p:cNvSpPr>
            <p:nvPr/>
          </p:nvSpPr>
          <p:spPr bwMode="auto">
            <a:xfrm>
              <a:off x="3312" y="3168"/>
              <a:ext cx="1582" cy="23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j = 0, 1/2, 1 , 3/2, 2, … </a:t>
              </a:r>
              <a:endParaRPr lang="fr-FR" sz="1800">
                <a:solidFill>
                  <a:srgbClr val="FFFFFF"/>
                </a:solidFill>
                <a:latin typeface="Symbol" pitchFamily="18" charset="2"/>
              </a:endParaRPr>
            </a:p>
          </p:txBody>
        </p:sp>
        <p:sp>
          <p:nvSpPr>
            <p:cNvPr id="54288" name="Text Box 52"/>
            <p:cNvSpPr txBox="1">
              <a:spLocks noChangeArrowheads="1"/>
            </p:cNvSpPr>
            <p:nvPr/>
          </p:nvSpPr>
          <p:spPr bwMode="auto">
            <a:xfrm>
              <a:off x="3312" y="3504"/>
              <a:ext cx="1386" cy="23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m = -j, -j+1, …, j-1, j</a:t>
              </a:r>
              <a:endParaRPr lang="fr-FR" sz="1800">
                <a:solidFill>
                  <a:srgbClr val="FFFFFF"/>
                </a:solidFill>
                <a:latin typeface="Symbol" pitchFamily="18" charset="2"/>
              </a:endParaRPr>
            </a:p>
          </p:txBody>
        </p:sp>
        <p:sp>
          <p:nvSpPr>
            <p:cNvPr id="54289" name="AutoShape 74"/>
            <p:cNvSpPr>
              <a:spLocks noChangeArrowheads="1"/>
            </p:cNvSpPr>
            <p:nvPr/>
          </p:nvSpPr>
          <p:spPr bwMode="auto">
            <a:xfrm>
              <a:off x="2832" y="3360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27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2667000" y="457200"/>
            <a:ext cx="5291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GRANDEURS PHYSIQUES</a:t>
            </a:r>
          </a:p>
        </p:txBody>
      </p:sp>
      <p:grpSp>
        <p:nvGrpSpPr>
          <p:cNvPr id="55299" name="Group 3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2880" y="1824"/>
            <a:chExt cx="1632" cy="1152"/>
          </a:xfrm>
        </p:grpSpPr>
        <p:sp>
          <p:nvSpPr>
            <p:cNvPr id="55376" name="Oval 4"/>
            <p:cNvSpPr>
              <a:spLocks noChangeArrowheads="1"/>
            </p:cNvSpPr>
            <p:nvPr/>
          </p:nvSpPr>
          <p:spPr bwMode="auto">
            <a:xfrm>
              <a:off x="3072" y="1824"/>
              <a:ext cx="1152" cy="115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377" name="Oval 5"/>
            <p:cNvSpPr>
              <a:spLocks noChangeArrowheads="1"/>
            </p:cNvSpPr>
            <p:nvPr/>
          </p:nvSpPr>
          <p:spPr bwMode="auto">
            <a:xfrm rot="-1135618">
              <a:off x="2928" y="2256"/>
              <a:ext cx="1584" cy="33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378" name="Oval 6"/>
            <p:cNvSpPr>
              <a:spLocks noChangeArrowheads="1"/>
            </p:cNvSpPr>
            <p:nvPr/>
          </p:nvSpPr>
          <p:spPr bwMode="auto">
            <a:xfrm>
              <a:off x="2880" y="2640"/>
              <a:ext cx="144" cy="1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5300" name="Rectangle 7"/>
          <p:cNvSpPr>
            <a:spLocks noChangeArrowheads="1"/>
          </p:cNvSpPr>
          <p:nvPr/>
        </p:nvSpPr>
        <p:spPr bwMode="auto">
          <a:xfrm>
            <a:off x="27432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5301" name="Group 9"/>
          <p:cNvGrpSpPr>
            <a:grpSpLocks/>
          </p:cNvGrpSpPr>
          <p:nvPr/>
        </p:nvGrpSpPr>
        <p:grpSpPr bwMode="auto">
          <a:xfrm>
            <a:off x="0" y="2133600"/>
            <a:ext cx="2438400" cy="3733800"/>
            <a:chOff x="0" y="1344"/>
            <a:chExt cx="1536" cy="2352"/>
          </a:xfrm>
        </p:grpSpPr>
        <p:sp>
          <p:nvSpPr>
            <p:cNvPr id="55366" name="Rectangle 1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84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DEFINITION</a:t>
              </a:r>
            </a:p>
          </p:txBody>
        </p:sp>
        <p:sp>
          <p:nvSpPr>
            <p:cNvPr id="55367" name="Rectangle 1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55368" name="Rectangle 1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6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DEFINITION</a:t>
              </a:r>
            </a:p>
          </p:txBody>
        </p:sp>
        <p:sp>
          <p:nvSpPr>
            <p:cNvPr id="55369" name="Text Box 13"/>
            <p:cNvSpPr txBox="1">
              <a:spLocks noChangeArrowheads="1"/>
            </p:cNvSpPr>
            <p:nvPr/>
          </p:nvSpPr>
          <p:spPr bwMode="auto">
            <a:xfrm>
              <a:off x="0" y="1344"/>
              <a:ext cx="15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Opérateurs et observables</a:t>
              </a:r>
            </a:p>
          </p:txBody>
        </p:sp>
        <p:sp>
          <p:nvSpPr>
            <p:cNvPr id="55370" name="Text Box 14"/>
            <p:cNvSpPr txBox="1">
              <a:spLocks noChangeArrowheads="1"/>
            </p:cNvSpPr>
            <p:nvPr/>
          </p:nvSpPr>
          <p:spPr bwMode="auto">
            <a:xfrm>
              <a:off x="0" y="1920"/>
              <a:ext cx="11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Moment cinétique</a:t>
              </a:r>
            </a:p>
          </p:txBody>
        </p:sp>
        <p:sp>
          <p:nvSpPr>
            <p:cNvPr id="55371" name="Rectangle 1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304"/>
              <a:ext cx="12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VALEURS PROPRES ET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FONCTIONS PROPRES</a:t>
              </a:r>
            </a:p>
          </p:txBody>
        </p:sp>
        <p:sp>
          <p:nvSpPr>
            <p:cNvPr id="55372" name="Text Box 16"/>
            <p:cNvSpPr txBox="1">
              <a:spLocks noChangeArrowheads="1"/>
            </p:cNvSpPr>
            <p:nvPr/>
          </p:nvSpPr>
          <p:spPr bwMode="auto">
            <a:xfrm>
              <a:off x="0" y="2592"/>
              <a:ext cx="1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Première description des atomes</a:t>
              </a:r>
            </a:p>
          </p:txBody>
        </p:sp>
        <p:sp>
          <p:nvSpPr>
            <p:cNvPr id="55373" name="Rectangle 17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EQUATION DE SCHRÖDINGER</a:t>
              </a:r>
            </a:p>
          </p:txBody>
        </p:sp>
        <p:sp>
          <p:nvSpPr>
            <p:cNvPr id="55374" name="Rectangle 18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MOMENT CINETIQUE INTRINSEQUE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SPIN</a:t>
              </a:r>
            </a:p>
          </p:txBody>
        </p:sp>
        <p:sp>
          <p:nvSpPr>
            <p:cNvPr id="55375" name="Rectangle 19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456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CLASSIFICATION DES ELEMENTS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CHIMIQUES</a:t>
              </a:r>
            </a:p>
          </p:txBody>
        </p:sp>
      </p:grpSp>
      <p:sp>
        <p:nvSpPr>
          <p:cNvPr id="5530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33913"/>
            <a:ext cx="2057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EQUATION DE SCHRÖDINGER</a:t>
            </a:r>
          </a:p>
        </p:txBody>
      </p:sp>
      <p:grpSp>
        <p:nvGrpSpPr>
          <p:cNvPr id="71863" name="Group 183"/>
          <p:cNvGrpSpPr>
            <a:grpSpLocks/>
          </p:cNvGrpSpPr>
          <p:nvPr/>
        </p:nvGrpSpPr>
        <p:grpSpPr bwMode="auto">
          <a:xfrm>
            <a:off x="4267200" y="1524000"/>
            <a:ext cx="3262313" cy="892175"/>
            <a:chOff x="2688" y="960"/>
            <a:chExt cx="2055" cy="562"/>
          </a:xfrm>
        </p:grpSpPr>
        <p:grpSp>
          <p:nvGrpSpPr>
            <p:cNvPr id="55359" name="Group 118"/>
            <p:cNvGrpSpPr>
              <a:grpSpLocks/>
            </p:cNvGrpSpPr>
            <p:nvPr/>
          </p:nvGrpSpPr>
          <p:grpSpPr bwMode="auto">
            <a:xfrm>
              <a:off x="2736" y="1049"/>
              <a:ext cx="205" cy="250"/>
              <a:chOff x="720" y="3582"/>
              <a:chExt cx="205" cy="269"/>
            </a:xfrm>
          </p:grpSpPr>
          <p:sp>
            <p:nvSpPr>
              <p:cNvPr id="55364" name="Text Box 119"/>
              <p:cNvSpPr txBox="1">
                <a:spLocks noChangeArrowheads="1"/>
              </p:cNvSpPr>
              <p:nvPr/>
            </p:nvSpPr>
            <p:spPr bwMode="auto">
              <a:xfrm>
                <a:off x="720" y="3582"/>
                <a:ext cx="205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0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55365" name="Line 120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5360" name="Line 121"/>
            <p:cNvSpPr>
              <a:spLocks noChangeShapeType="1"/>
            </p:cNvSpPr>
            <p:nvPr/>
          </p:nvSpPr>
          <p:spPr bwMode="auto">
            <a:xfrm>
              <a:off x="2736" y="1272"/>
              <a:ext cx="28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361" name="Text Box 122"/>
            <p:cNvSpPr txBox="1">
              <a:spLocks noChangeArrowheads="1"/>
            </p:cNvSpPr>
            <p:nvPr/>
          </p:nvSpPr>
          <p:spPr bwMode="auto">
            <a:xfrm>
              <a:off x="2688" y="1272"/>
              <a:ext cx="3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2m</a:t>
              </a:r>
            </a:p>
          </p:txBody>
        </p:sp>
        <p:sp>
          <p:nvSpPr>
            <p:cNvPr id="55362" name="Text Box 124"/>
            <p:cNvSpPr txBox="1">
              <a:spLocks noChangeArrowheads="1"/>
            </p:cNvSpPr>
            <p:nvPr/>
          </p:nvSpPr>
          <p:spPr bwMode="auto">
            <a:xfrm>
              <a:off x="2880" y="96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b="1" i="1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55363" name="Text Box 125"/>
            <p:cNvSpPr txBox="1">
              <a:spLocks noChangeArrowheads="1"/>
            </p:cNvSpPr>
            <p:nvPr/>
          </p:nvSpPr>
          <p:spPr bwMode="auto">
            <a:xfrm>
              <a:off x="3024" y="1084"/>
              <a:ext cx="171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800">
                  <a:solidFill>
                    <a:srgbClr val="FFFFFF"/>
                  </a:solidFill>
                  <a:latin typeface="Symbol" pitchFamily="18" charset="2"/>
                </a:rPr>
                <a:t>Dy</a:t>
              </a:r>
              <a:r>
                <a:rPr lang="fr-FR" sz="2800">
                  <a:solidFill>
                    <a:srgbClr val="FFFFFF"/>
                  </a:solidFill>
                  <a:latin typeface="Arial" charset="0"/>
                </a:rPr>
                <a:t> + (E-V)</a:t>
              </a:r>
              <a:r>
                <a:rPr lang="fr-FR" sz="2800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2800">
                  <a:solidFill>
                    <a:srgbClr val="FFFFFF"/>
                  </a:solidFill>
                  <a:latin typeface="Arial" charset="0"/>
                </a:rPr>
                <a:t> = 0</a:t>
              </a:r>
              <a:endParaRPr lang="fr-FR" sz="320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71857" name="Group 177"/>
          <p:cNvGrpSpPr>
            <a:grpSpLocks/>
          </p:cNvGrpSpPr>
          <p:nvPr/>
        </p:nvGrpSpPr>
        <p:grpSpPr bwMode="auto">
          <a:xfrm>
            <a:off x="3048000" y="2286000"/>
            <a:ext cx="2819400" cy="1204913"/>
            <a:chOff x="1920" y="1440"/>
            <a:chExt cx="1776" cy="759"/>
          </a:xfrm>
        </p:grpSpPr>
        <p:grpSp>
          <p:nvGrpSpPr>
            <p:cNvPr id="55337" name="Group 151"/>
            <p:cNvGrpSpPr>
              <a:grpSpLocks/>
            </p:cNvGrpSpPr>
            <p:nvPr/>
          </p:nvGrpSpPr>
          <p:grpSpPr bwMode="auto">
            <a:xfrm>
              <a:off x="1920" y="1584"/>
              <a:ext cx="1776" cy="452"/>
              <a:chOff x="2640" y="1968"/>
              <a:chExt cx="1776" cy="452"/>
            </a:xfrm>
          </p:grpSpPr>
          <p:grpSp>
            <p:nvGrpSpPr>
              <p:cNvPr id="55342" name="Group 133"/>
              <p:cNvGrpSpPr>
                <a:grpSpLocks/>
              </p:cNvGrpSpPr>
              <p:nvPr/>
            </p:nvGrpSpPr>
            <p:grpSpPr bwMode="auto">
              <a:xfrm>
                <a:off x="3819" y="2189"/>
                <a:ext cx="236" cy="231"/>
                <a:chOff x="720" y="3598"/>
                <a:chExt cx="236" cy="231"/>
              </a:xfrm>
            </p:grpSpPr>
            <p:sp>
              <p:nvSpPr>
                <p:cNvPr id="55357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720" y="3598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/>
                  <a:r>
                    <a:rPr lang="fr-FR" sz="1800">
                      <a:solidFill>
                        <a:srgbClr val="FFFFFF"/>
                      </a:solidFill>
                      <a:latin typeface="Arial" charset="0"/>
                    </a:rPr>
                    <a:t>h </a:t>
                  </a:r>
                </a:p>
              </p:txBody>
            </p:sp>
            <p:sp>
              <p:nvSpPr>
                <p:cNvPr id="55358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730" y="3623"/>
                  <a:ext cx="144" cy="48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5343" name="Text Box 136"/>
              <p:cNvSpPr txBox="1">
                <a:spLocks noChangeArrowheads="1"/>
              </p:cNvSpPr>
              <p:nvPr/>
            </p:nvSpPr>
            <p:spPr bwMode="auto">
              <a:xfrm>
                <a:off x="2640" y="2066"/>
                <a:ext cx="17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800">
                    <a:solidFill>
                      <a:srgbClr val="FFFFFF"/>
                    </a:solidFill>
                    <a:latin typeface="Symbol" pitchFamily="18" charset="2"/>
                  </a:rPr>
                  <a:t> </a:t>
                </a:r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         +             -         L</a:t>
                </a:r>
                <a:r>
                  <a:rPr lang="fr-FR" sz="1800" baseline="30000">
                    <a:solidFill>
                      <a:srgbClr val="FFFFFF"/>
                    </a:solidFill>
                    <a:latin typeface="Arial" charset="0"/>
                  </a:rPr>
                  <a:t>2</a:t>
                </a:r>
                <a:r>
                  <a:rPr lang="fr-FR" sz="1800">
                    <a:solidFill>
                      <a:srgbClr val="FFFFFF"/>
                    </a:solidFill>
                    <a:latin typeface="Symbol" pitchFamily="18" charset="2"/>
                  </a:rPr>
                  <a:t>y</a:t>
                </a:r>
              </a:p>
            </p:txBody>
          </p:sp>
          <p:sp>
            <p:nvSpPr>
              <p:cNvPr id="55344" name="Line 137"/>
              <p:cNvSpPr>
                <a:spLocks noChangeShapeType="1"/>
              </p:cNvSpPr>
              <p:nvPr/>
            </p:nvSpPr>
            <p:spPr bwMode="auto">
              <a:xfrm>
                <a:off x="2778" y="2186"/>
                <a:ext cx="243" cy="3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345" name="Rectangle 138"/>
              <p:cNvSpPr>
                <a:spLocks noChangeArrowheads="1"/>
              </p:cNvSpPr>
              <p:nvPr/>
            </p:nvSpPr>
            <p:spPr bwMode="auto">
              <a:xfrm>
                <a:off x="2736" y="1970"/>
                <a:ext cx="33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</a:t>
                </a:r>
                <a:r>
                  <a:rPr lang="fr-FR" sz="1800" baseline="300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2</a:t>
                </a:r>
                <a:r>
                  <a:rPr lang="fr-FR" sz="1800">
                    <a:solidFill>
                      <a:srgbClr val="FFFFFF"/>
                    </a:solidFill>
                    <a:latin typeface="Symbol" pitchFamily="18" charset="2"/>
                    <a:sym typeface="Symbol" pitchFamily="18" charset="2"/>
                  </a:rPr>
                  <a:t>y</a:t>
                </a:r>
                <a:endParaRPr lang="fr-FR" sz="1800">
                  <a:solidFill>
                    <a:srgbClr val="FFFFFF"/>
                  </a:solidFill>
                  <a:latin typeface="Symbol" pitchFamily="18" charset="2"/>
                </a:endParaRPr>
              </a:p>
            </p:txBody>
          </p:sp>
          <p:sp>
            <p:nvSpPr>
              <p:cNvPr id="55346" name="Rectangle 139"/>
              <p:cNvSpPr>
                <a:spLocks noChangeArrowheads="1"/>
              </p:cNvSpPr>
              <p:nvPr/>
            </p:nvSpPr>
            <p:spPr bwMode="auto">
              <a:xfrm>
                <a:off x="2736" y="2162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r</a:t>
                </a:r>
                <a:r>
                  <a:rPr lang="fr-FR" sz="1800" baseline="300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2</a:t>
                </a:r>
                <a:endParaRPr lang="fr-FR" sz="1800" baseline="30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5347" name="Rectangle 140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1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r</a:t>
                </a:r>
                <a:endParaRPr lang="fr-FR" sz="1800">
                  <a:solidFill>
                    <a:srgbClr val="FFFFFF"/>
                  </a:solidFill>
                  <a:latin typeface="Symbol" pitchFamily="18" charset="2"/>
                </a:endParaRPr>
              </a:p>
            </p:txBody>
          </p:sp>
          <p:sp>
            <p:nvSpPr>
              <p:cNvPr id="55348" name="Line 141"/>
              <p:cNvSpPr>
                <a:spLocks noChangeShapeType="1"/>
              </p:cNvSpPr>
              <p:nvPr/>
            </p:nvSpPr>
            <p:spPr bwMode="auto">
              <a:xfrm flipV="1">
                <a:off x="3198" y="2189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349" name="Line 142"/>
              <p:cNvSpPr>
                <a:spLocks noChangeShapeType="1"/>
              </p:cNvSpPr>
              <p:nvPr/>
            </p:nvSpPr>
            <p:spPr bwMode="auto">
              <a:xfrm>
                <a:off x="3402" y="2195"/>
                <a:ext cx="216" cy="3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350" name="Rectangle 143"/>
              <p:cNvSpPr>
                <a:spLocks noChangeArrowheads="1"/>
              </p:cNvSpPr>
              <p:nvPr/>
            </p:nvSpPr>
            <p:spPr bwMode="auto">
              <a:xfrm>
                <a:off x="3360" y="1970"/>
                <a:ext cx="28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</a:t>
                </a:r>
                <a:r>
                  <a:rPr lang="fr-FR" sz="1800">
                    <a:solidFill>
                      <a:srgbClr val="FFFFFF"/>
                    </a:solidFill>
                    <a:latin typeface="Symbol" pitchFamily="18" charset="2"/>
                    <a:sym typeface="Symbol" pitchFamily="18" charset="2"/>
                  </a:rPr>
                  <a:t>y</a:t>
                </a:r>
                <a:endParaRPr lang="fr-FR" sz="1800">
                  <a:solidFill>
                    <a:srgbClr val="FFFFFF"/>
                  </a:solidFill>
                  <a:latin typeface="Symbol" pitchFamily="18" charset="2"/>
                </a:endParaRPr>
              </a:p>
            </p:txBody>
          </p:sp>
          <p:sp>
            <p:nvSpPr>
              <p:cNvPr id="55351" name="Rectangle 144"/>
              <p:cNvSpPr>
                <a:spLocks noChangeArrowheads="1"/>
              </p:cNvSpPr>
              <p:nvPr/>
            </p:nvSpPr>
            <p:spPr bwMode="auto">
              <a:xfrm>
                <a:off x="3360" y="2162"/>
                <a:ext cx="23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r</a:t>
                </a:r>
                <a:endParaRPr lang="fr-FR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5352" name="Rectangle 145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2</a:t>
                </a:r>
                <a:endParaRPr lang="fr-FR" sz="1800">
                  <a:solidFill>
                    <a:srgbClr val="FFFFFF"/>
                  </a:solidFill>
                  <a:latin typeface="Symbol" pitchFamily="18" charset="2"/>
                </a:endParaRPr>
              </a:p>
            </p:txBody>
          </p:sp>
          <p:sp>
            <p:nvSpPr>
              <p:cNvPr id="55353" name="Rectangle 146"/>
              <p:cNvSpPr>
                <a:spLocks noChangeArrowheads="1"/>
              </p:cNvSpPr>
              <p:nvPr/>
            </p:nvSpPr>
            <p:spPr bwMode="auto">
              <a:xfrm>
                <a:off x="3744" y="197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1</a:t>
                </a:r>
                <a:endParaRPr lang="fr-FR" sz="1800">
                  <a:solidFill>
                    <a:srgbClr val="FFFFFF"/>
                  </a:solidFill>
                  <a:latin typeface="Symbol" pitchFamily="18" charset="2"/>
                </a:endParaRPr>
              </a:p>
            </p:txBody>
          </p:sp>
          <p:sp>
            <p:nvSpPr>
              <p:cNvPr id="55354" name="Line 147"/>
              <p:cNvSpPr>
                <a:spLocks noChangeShapeType="1"/>
              </p:cNvSpPr>
              <p:nvPr/>
            </p:nvSpPr>
            <p:spPr bwMode="auto">
              <a:xfrm>
                <a:off x="3744" y="219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355" name="Rectangle 148"/>
              <p:cNvSpPr>
                <a:spLocks noChangeArrowheads="1"/>
              </p:cNvSpPr>
              <p:nvPr/>
            </p:nvSpPr>
            <p:spPr bwMode="auto">
              <a:xfrm>
                <a:off x="3696" y="2164"/>
                <a:ext cx="39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r</a:t>
                </a:r>
                <a:r>
                  <a:rPr lang="fr-FR" sz="1800" baseline="30000">
                    <a:solidFill>
                      <a:srgbClr val="FFFFFF"/>
                    </a:solidFill>
                    <a:latin typeface="Arial" charset="0"/>
                  </a:rPr>
                  <a:t>2</a:t>
                </a:r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   </a:t>
                </a:r>
                <a:r>
                  <a:rPr lang="fr-FR" sz="1800" baseline="30000">
                    <a:solidFill>
                      <a:srgbClr val="FFFFFF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55356" name="Rectangle 149"/>
              <p:cNvSpPr>
                <a:spLocks noChangeArrowheads="1"/>
              </p:cNvSpPr>
              <p:nvPr/>
            </p:nvSpPr>
            <p:spPr bwMode="auto">
              <a:xfrm>
                <a:off x="4032" y="1970"/>
                <a:ext cx="1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^</a:t>
                </a:r>
              </a:p>
            </p:txBody>
          </p:sp>
        </p:grpSp>
        <p:sp>
          <p:nvSpPr>
            <p:cNvPr id="55338" name="Line 152"/>
            <p:cNvSpPr>
              <a:spLocks noChangeShapeType="1"/>
            </p:cNvSpPr>
            <p:nvPr/>
          </p:nvSpPr>
          <p:spPr bwMode="auto">
            <a:xfrm flipV="1">
              <a:off x="3072" y="1440"/>
              <a:ext cx="96" cy="14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339" name="Rectangle 157"/>
            <p:cNvSpPr>
              <a:spLocks noChangeArrowheads="1"/>
            </p:cNvSpPr>
            <p:nvPr/>
          </p:nvSpPr>
          <p:spPr bwMode="auto">
            <a:xfrm>
              <a:off x="2016" y="1968"/>
              <a:ext cx="15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commute avec L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 et L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z</a:t>
              </a:r>
            </a:p>
          </p:txBody>
        </p:sp>
        <p:sp>
          <p:nvSpPr>
            <p:cNvPr id="55340" name="Text Box 158"/>
            <p:cNvSpPr txBox="1">
              <a:spLocks noChangeArrowheads="1"/>
            </p:cNvSpPr>
            <p:nvPr/>
          </p:nvSpPr>
          <p:spPr bwMode="auto">
            <a:xfrm>
              <a:off x="2976" y="1920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^</a:t>
              </a:r>
            </a:p>
          </p:txBody>
        </p:sp>
        <p:sp>
          <p:nvSpPr>
            <p:cNvPr id="55341" name="Text Box 159"/>
            <p:cNvSpPr txBox="1">
              <a:spLocks noChangeArrowheads="1"/>
            </p:cNvSpPr>
            <p:nvPr/>
          </p:nvSpPr>
          <p:spPr bwMode="auto">
            <a:xfrm>
              <a:off x="3312" y="1872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^</a:t>
              </a:r>
            </a:p>
          </p:txBody>
        </p:sp>
      </p:grpSp>
      <p:grpSp>
        <p:nvGrpSpPr>
          <p:cNvPr id="71858" name="Group 178"/>
          <p:cNvGrpSpPr>
            <a:grpSpLocks/>
          </p:cNvGrpSpPr>
          <p:nvPr/>
        </p:nvGrpSpPr>
        <p:grpSpPr bwMode="auto">
          <a:xfrm>
            <a:off x="6477000" y="2133600"/>
            <a:ext cx="2038350" cy="1128713"/>
            <a:chOff x="4080" y="1344"/>
            <a:chExt cx="1284" cy="711"/>
          </a:xfrm>
        </p:grpSpPr>
        <p:sp>
          <p:nvSpPr>
            <p:cNvPr id="55334" name="Rectangle 154"/>
            <p:cNvSpPr>
              <a:spLocks noChangeArrowheads="1"/>
            </p:cNvSpPr>
            <p:nvPr/>
          </p:nvSpPr>
          <p:spPr bwMode="auto">
            <a:xfrm>
              <a:off x="4992" y="1632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V(r)</a:t>
              </a:r>
            </a:p>
          </p:txBody>
        </p:sp>
        <p:sp>
          <p:nvSpPr>
            <p:cNvPr id="55335" name="Line 155"/>
            <p:cNvSpPr>
              <a:spLocks noChangeShapeType="1"/>
            </p:cNvSpPr>
            <p:nvPr/>
          </p:nvSpPr>
          <p:spPr bwMode="auto">
            <a:xfrm flipH="1" flipV="1">
              <a:off x="4080" y="1344"/>
              <a:ext cx="816" cy="33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336" name="Rectangle 160"/>
            <p:cNvSpPr>
              <a:spLocks noChangeArrowheads="1"/>
            </p:cNvSpPr>
            <p:nvPr/>
          </p:nvSpPr>
          <p:spPr bwMode="auto">
            <a:xfrm>
              <a:off x="4896" y="1824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radial</a:t>
              </a:r>
            </a:p>
          </p:txBody>
        </p:sp>
      </p:grpSp>
      <p:grpSp>
        <p:nvGrpSpPr>
          <p:cNvPr id="71864" name="Group 184"/>
          <p:cNvGrpSpPr>
            <a:grpSpLocks/>
          </p:cNvGrpSpPr>
          <p:nvPr/>
        </p:nvGrpSpPr>
        <p:grpSpPr bwMode="auto">
          <a:xfrm>
            <a:off x="6096000" y="2209800"/>
            <a:ext cx="946150" cy="1128713"/>
            <a:chOff x="3840" y="1392"/>
            <a:chExt cx="596" cy="711"/>
          </a:xfrm>
        </p:grpSpPr>
        <p:sp>
          <p:nvSpPr>
            <p:cNvPr id="55332" name="Rectangle 161"/>
            <p:cNvSpPr>
              <a:spLocks noChangeArrowheads="1"/>
            </p:cNvSpPr>
            <p:nvPr/>
          </p:nvSpPr>
          <p:spPr bwMode="auto">
            <a:xfrm>
              <a:off x="3840" y="1872"/>
              <a:ext cx="5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énergie</a:t>
              </a:r>
            </a:p>
          </p:txBody>
        </p:sp>
        <p:sp>
          <p:nvSpPr>
            <p:cNvPr id="55333" name="Line 162"/>
            <p:cNvSpPr>
              <a:spLocks noChangeShapeType="1"/>
            </p:cNvSpPr>
            <p:nvPr/>
          </p:nvSpPr>
          <p:spPr bwMode="auto">
            <a:xfrm flipH="1" flipV="1">
              <a:off x="3840" y="1392"/>
              <a:ext cx="192" cy="43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1856" name="Group 176"/>
          <p:cNvGrpSpPr>
            <a:grpSpLocks/>
          </p:cNvGrpSpPr>
          <p:nvPr/>
        </p:nvGrpSpPr>
        <p:grpSpPr bwMode="auto">
          <a:xfrm>
            <a:off x="3048000" y="3429000"/>
            <a:ext cx="5895975" cy="625475"/>
            <a:chOff x="2046" y="2352"/>
            <a:chExt cx="3714" cy="394"/>
          </a:xfrm>
        </p:grpSpPr>
        <p:sp>
          <p:nvSpPr>
            <p:cNvPr id="55330" name="AutoShape 163"/>
            <p:cNvSpPr>
              <a:spLocks noChangeArrowheads="1"/>
            </p:cNvSpPr>
            <p:nvPr/>
          </p:nvSpPr>
          <p:spPr bwMode="auto">
            <a:xfrm>
              <a:off x="3648" y="2352"/>
              <a:ext cx="144" cy="192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331" name="Rectangle 164"/>
            <p:cNvSpPr>
              <a:spLocks noChangeArrowheads="1"/>
            </p:cNvSpPr>
            <p:nvPr/>
          </p:nvSpPr>
          <p:spPr bwMode="auto">
            <a:xfrm>
              <a:off x="2046" y="2496"/>
              <a:ext cx="37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fonctions d’onde dans la base des fonctions propres </a:t>
              </a:r>
              <a:r>
                <a:rPr lang="fr-FR" sz="2000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l,m</a:t>
              </a:r>
            </a:p>
          </p:txBody>
        </p:sp>
      </p:grpSp>
      <p:grpSp>
        <p:nvGrpSpPr>
          <p:cNvPr id="71855" name="Group 175"/>
          <p:cNvGrpSpPr>
            <a:grpSpLocks/>
          </p:cNvGrpSpPr>
          <p:nvPr/>
        </p:nvGrpSpPr>
        <p:grpSpPr bwMode="auto">
          <a:xfrm>
            <a:off x="3810000" y="4038600"/>
            <a:ext cx="4752975" cy="976313"/>
            <a:chOff x="2448" y="2928"/>
            <a:chExt cx="2994" cy="615"/>
          </a:xfrm>
        </p:grpSpPr>
        <p:grpSp>
          <p:nvGrpSpPr>
            <p:cNvPr id="55320" name="Group 165"/>
            <p:cNvGrpSpPr>
              <a:grpSpLocks/>
            </p:cNvGrpSpPr>
            <p:nvPr/>
          </p:nvGrpSpPr>
          <p:grpSpPr bwMode="auto">
            <a:xfrm>
              <a:off x="2496" y="3041"/>
              <a:ext cx="205" cy="250"/>
              <a:chOff x="720" y="3582"/>
              <a:chExt cx="205" cy="269"/>
            </a:xfrm>
          </p:grpSpPr>
          <p:sp>
            <p:nvSpPr>
              <p:cNvPr id="55328" name="Text Box 166"/>
              <p:cNvSpPr txBox="1">
                <a:spLocks noChangeArrowheads="1"/>
              </p:cNvSpPr>
              <p:nvPr/>
            </p:nvSpPr>
            <p:spPr bwMode="auto">
              <a:xfrm>
                <a:off x="720" y="3582"/>
                <a:ext cx="205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000">
                    <a:solidFill>
                      <a:srgbClr val="FFFFFF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55329" name="Line 167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5321" name="Line 168"/>
            <p:cNvSpPr>
              <a:spLocks noChangeShapeType="1"/>
            </p:cNvSpPr>
            <p:nvPr/>
          </p:nvSpPr>
          <p:spPr bwMode="auto">
            <a:xfrm>
              <a:off x="2496" y="3264"/>
              <a:ext cx="28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322" name="Text Box 169"/>
            <p:cNvSpPr txBox="1">
              <a:spLocks noChangeArrowheads="1"/>
            </p:cNvSpPr>
            <p:nvPr/>
          </p:nvSpPr>
          <p:spPr bwMode="auto">
            <a:xfrm>
              <a:off x="2448" y="3264"/>
              <a:ext cx="3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2m</a:t>
              </a:r>
            </a:p>
          </p:txBody>
        </p:sp>
        <p:sp>
          <p:nvSpPr>
            <p:cNvPr id="55323" name="Text Box 170"/>
            <p:cNvSpPr txBox="1">
              <a:spLocks noChangeArrowheads="1"/>
            </p:cNvSpPr>
            <p:nvPr/>
          </p:nvSpPr>
          <p:spPr bwMode="auto">
            <a:xfrm>
              <a:off x="2640" y="295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b="1" i="1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55324" name="Text Box 171"/>
            <p:cNvSpPr txBox="1">
              <a:spLocks noChangeArrowheads="1"/>
            </p:cNvSpPr>
            <p:nvPr/>
          </p:nvSpPr>
          <p:spPr bwMode="auto">
            <a:xfrm>
              <a:off x="3552" y="3072"/>
              <a:ext cx="18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800">
                  <a:solidFill>
                    <a:srgbClr val="FFFFFF"/>
                  </a:solidFill>
                  <a:latin typeface="Arial" charset="0"/>
                </a:rPr>
                <a:t>+ (E-V</a:t>
              </a:r>
              <a:r>
                <a:rPr lang="fr-FR" sz="2800" baseline="-25000">
                  <a:solidFill>
                    <a:srgbClr val="FFFFFF"/>
                  </a:solidFill>
                  <a:latin typeface="Arial" charset="0"/>
                </a:rPr>
                <a:t>l</a:t>
              </a:r>
              <a:r>
                <a:rPr lang="fr-FR" sz="2800">
                  <a:solidFill>
                    <a:srgbClr val="FFFFFF"/>
                  </a:solidFill>
                  <a:latin typeface="Arial" charset="0"/>
                </a:rPr>
                <a:t>(r)) </a:t>
              </a:r>
              <a:r>
                <a:rPr lang="fr-FR" sz="2800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2800" baseline="-25000">
                  <a:solidFill>
                    <a:srgbClr val="FFFFFF"/>
                  </a:solidFill>
                  <a:latin typeface="Arial" charset="0"/>
                </a:rPr>
                <a:t>l,m</a:t>
              </a:r>
              <a:r>
                <a:rPr lang="fr-FR" sz="2800">
                  <a:solidFill>
                    <a:srgbClr val="FFFFFF"/>
                  </a:solidFill>
                  <a:latin typeface="Arial" charset="0"/>
                </a:rPr>
                <a:t> = 0</a:t>
              </a:r>
            </a:p>
          </p:txBody>
        </p:sp>
        <p:sp>
          <p:nvSpPr>
            <p:cNvPr id="55325" name="Rectangle 172"/>
            <p:cNvSpPr>
              <a:spLocks noChangeArrowheads="1"/>
            </p:cNvSpPr>
            <p:nvPr/>
          </p:nvSpPr>
          <p:spPr bwMode="auto">
            <a:xfrm>
              <a:off x="2784" y="2928"/>
              <a:ext cx="89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</a:t>
              </a:r>
              <a:r>
                <a:rPr lang="fr-FR" sz="2800" baseline="30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fr-FR" sz="2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(</a:t>
              </a:r>
              <a:r>
                <a:rPr lang="fr-FR" sz="2800">
                  <a:solidFill>
                    <a:srgbClr val="FFFFFF"/>
                  </a:solidFill>
                  <a:latin typeface="Arial" charset="0"/>
                </a:rPr>
                <a:t>r</a:t>
              </a:r>
              <a:r>
                <a:rPr lang="fr-FR" sz="2800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2800" baseline="-25000">
                  <a:solidFill>
                    <a:srgbClr val="FFFFFF"/>
                  </a:solidFill>
                  <a:latin typeface="Arial" charset="0"/>
                </a:rPr>
                <a:t>l,m</a:t>
              </a:r>
              <a:r>
                <a:rPr lang="fr-FR" sz="2800">
                  <a:solidFill>
                    <a:srgbClr val="FFFFFF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55326" name="Line 173"/>
            <p:cNvSpPr>
              <a:spLocks noChangeShapeType="1"/>
            </p:cNvSpPr>
            <p:nvPr/>
          </p:nvSpPr>
          <p:spPr bwMode="auto">
            <a:xfrm>
              <a:off x="2832" y="3264"/>
              <a:ext cx="76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327" name="Rectangle 174"/>
            <p:cNvSpPr>
              <a:spLocks noChangeArrowheads="1"/>
            </p:cNvSpPr>
            <p:nvPr/>
          </p:nvSpPr>
          <p:spPr bwMode="auto">
            <a:xfrm>
              <a:off x="3024" y="3216"/>
              <a:ext cx="38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r</a:t>
              </a:r>
              <a:r>
                <a:rPr lang="fr-FR" sz="2800" baseline="30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2</a:t>
              </a:r>
              <a:endParaRPr lang="fr-FR" sz="2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71860" name="Group 180"/>
          <p:cNvGrpSpPr>
            <a:grpSpLocks/>
          </p:cNvGrpSpPr>
          <p:nvPr/>
        </p:nvGrpSpPr>
        <p:grpSpPr bwMode="auto">
          <a:xfrm>
            <a:off x="6248400" y="4800600"/>
            <a:ext cx="2667000" cy="1204913"/>
            <a:chOff x="3936" y="3024"/>
            <a:chExt cx="1680" cy="759"/>
          </a:xfrm>
        </p:grpSpPr>
        <p:grpSp>
          <p:nvGrpSpPr>
            <p:cNvPr id="55311" name="Group 43"/>
            <p:cNvGrpSpPr>
              <a:grpSpLocks/>
            </p:cNvGrpSpPr>
            <p:nvPr/>
          </p:nvGrpSpPr>
          <p:grpSpPr bwMode="auto">
            <a:xfrm>
              <a:off x="4752" y="3216"/>
              <a:ext cx="236" cy="231"/>
              <a:chOff x="720" y="3598"/>
              <a:chExt cx="236" cy="231"/>
            </a:xfrm>
          </p:grpSpPr>
          <p:sp>
            <p:nvSpPr>
              <p:cNvPr id="55318" name="Text Box 44"/>
              <p:cNvSpPr txBox="1">
                <a:spLocks noChangeArrowheads="1"/>
              </p:cNvSpPr>
              <p:nvPr/>
            </p:nvSpPr>
            <p:spPr bwMode="auto">
              <a:xfrm>
                <a:off x="720" y="3598"/>
                <a:ext cx="2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h </a:t>
                </a:r>
              </a:p>
            </p:txBody>
          </p:sp>
          <p:sp>
            <p:nvSpPr>
              <p:cNvPr id="55319" name="Line 45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5312" name="Text Box 88"/>
            <p:cNvSpPr txBox="1">
              <a:spLocks noChangeArrowheads="1"/>
            </p:cNvSpPr>
            <p:nvPr/>
          </p:nvSpPr>
          <p:spPr bwMode="auto">
            <a:xfrm>
              <a:off x="3936" y="3312"/>
              <a:ext cx="16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V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l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(r) =                 +V(r)</a:t>
              </a:r>
            </a:p>
          </p:txBody>
        </p:sp>
        <p:sp>
          <p:nvSpPr>
            <p:cNvPr id="55313" name="Text Box 89"/>
            <p:cNvSpPr txBox="1">
              <a:spLocks noChangeArrowheads="1"/>
            </p:cNvSpPr>
            <p:nvPr/>
          </p:nvSpPr>
          <p:spPr bwMode="auto">
            <a:xfrm>
              <a:off x="4368" y="3216"/>
              <a:ext cx="7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l(l+1)     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55314" name="Text Box 90"/>
            <p:cNvSpPr txBox="1">
              <a:spLocks noChangeArrowheads="1"/>
            </p:cNvSpPr>
            <p:nvPr/>
          </p:nvSpPr>
          <p:spPr bwMode="auto">
            <a:xfrm>
              <a:off x="4512" y="3408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2mr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55315" name="Line 91"/>
            <p:cNvSpPr>
              <a:spLocks noChangeShapeType="1"/>
            </p:cNvSpPr>
            <p:nvPr/>
          </p:nvSpPr>
          <p:spPr bwMode="auto">
            <a:xfrm>
              <a:off x="4416" y="3408"/>
              <a:ext cx="57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316" name="Text Box 92"/>
            <p:cNvSpPr txBox="1">
              <a:spLocks noChangeArrowheads="1"/>
            </p:cNvSpPr>
            <p:nvPr/>
          </p:nvSpPr>
          <p:spPr bwMode="auto">
            <a:xfrm>
              <a:off x="4032" y="3552"/>
              <a:ext cx="1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potentiel central</a:t>
              </a:r>
            </a:p>
          </p:txBody>
        </p:sp>
        <p:sp>
          <p:nvSpPr>
            <p:cNvPr id="55317" name="Line 179"/>
            <p:cNvSpPr>
              <a:spLocks noChangeShapeType="1"/>
            </p:cNvSpPr>
            <p:nvPr/>
          </p:nvSpPr>
          <p:spPr bwMode="auto">
            <a:xfrm flipH="1" flipV="1">
              <a:off x="4320" y="3024"/>
              <a:ext cx="48" cy="19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1862" name="Rectangle 182"/>
          <p:cNvSpPr>
            <a:spLocks noChangeArrowheads="1"/>
          </p:cNvSpPr>
          <p:nvPr/>
        </p:nvSpPr>
        <p:spPr bwMode="auto">
          <a:xfrm>
            <a:off x="3352800" y="5181600"/>
            <a:ext cx="2200275" cy="6508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>
                <a:solidFill>
                  <a:srgbClr val="FFFFFF"/>
                </a:solidFill>
                <a:latin typeface="Arial" charset="0"/>
              </a:rPr>
              <a:t>l = 0, 1, 2, …</a:t>
            </a:r>
          </a:p>
          <a:p>
            <a:r>
              <a:rPr lang="fr-FR" sz="1800">
                <a:solidFill>
                  <a:srgbClr val="FFFFFF"/>
                </a:solidFill>
                <a:latin typeface="Arial" charset="0"/>
              </a:rPr>
              <a:t>m = -l, -l+1, …, l-1, 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2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2667000" y="457200"/>
            <a:ext cx="5291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GRANDEURS PHYSIQUES</a:t>
            </a:r>
          </a:p>
        </p:txBody>
      </p:sp>
      <p:grpSp>
        <p:nvGrpSpPr>
          <p:cNvPr id="56323" name="Group 3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2880" y="1824"/>
            <a:chExt cx="1632" cy="1152"/>
          </a:xfrm>
        </p:grpSpPr>
        <p:sp>
          <p:nvSpPr>
            <p:cNvPr id="56367" name="Oval 4"/>
            <p:cNvSpPr>
              <a:spLocks noChangeArrowheads="1"/>
            </p:cNvSpPr>
            <p:nvPr/>
          </p:nvSpPr>
          <p:spPr bwMode="auto">
            <a:xfrm>
              <a:off x="3072" y="1824"/>
              <a:ext cx="1152" cy="115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368" name="Oval 5"/>
            <p:cNvSpPr>
              <a:spLocks noChangeArrowheads="1"/>
            </p:cNvSpPr>
            <p:nvPr/>
          </p:nvSpPr>
          <p:spPr bwMode="auto">
            <a:xfrm rot="-1135618">
              <a:off x="2928" y="2256"/>
              <a:ext cx="1584" cy="33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369" name="Oval 6"/>
            <p:cNvSpPr>
              <a:spLocks noChangeArrowheads="1"/>
            </p:cNvSpPr>
            <p:nvPr/>
          </p:nvSpPr>
          <p:spPr bwMode="auto">
            <a:xfrm>
              <a:off x="2880" y="2640"/>
              <a:ext cx="144" cy="1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6324" name="Rectangle 7"/>
          <p:cNvSpPr>
            <a:spLocks noChangeArrowheads="1"/>
          </p:cNvSpPr>
          <p:nvPr/>
        </p:nvSpPr>
        <p:spPr bwMode="auto">
          <a:xfrm>
            <a:off x="27432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6325" name="Group 8"/>
          <p:cNvGrpSpPr>
            <a:grpSpLocks/>
          </p:cNvGrpSpPr>
          <p:nvPr/>
        </p:nvGrpSpPr>
        <p:grpSpPr bwMode="auto">
          <a:xfrm>
            <a:off x="0" y="2133600"/>
            <a:ext cx="2438400" cy="3733800"/>
            <a:chOff x="0" y="1344"/>
            <a:chExt cx="1536" cy="2352"/>
          </a:xfrm>
        </p:grpSpPr>
        <p:sp>
          <p:nvSpPr>
            <p:cNvPr id="56357" name="Rectangle 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84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DEFINITION</a:t>
              </a:r>
            </a:p>
          </p:txBody>
        </p:sp>
        <p:sp>
          <p:nvSpPr>
            <p:cNvPr id="56358" name="Rectangle 1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56359" name="Rectangle 11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6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DEFINITION</a:t>
              </a:r>
            </a:p>
          </p:txBody>
        </p:sp>
        <p:sp>
          <p:nvSpPr>
            <p:cNvPr id="56360" name="Text Box 12"/>
            <p:cNvSpPr txBox="1">
              <a:spLocks noChangeArrowheads="1"/>
            </p:cNvSpPr>
            <p:nvPr/>
          </p:nvSpPr>
          <p:spPr bwMode="auto">
            <a:xfrm>
              <a:off x="0" y="1344"/>
              <a:ext cx="15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Opérateurs et observables</a:t>
              </a:r>
            </a:p>
          </p:txBody>
        </p:sp>
        <p:sp>
          <p:nvSpPr>
            <p:cNvPr id="56361" name="Text Box 13"/>
            <p:cNvSpPr txBox="1">
              <a:spLocks noChangeArrowheads="1"/>
            </p:cNvSpPr>
            <p:nvPr/>
          </p:nvSpPr>
          <p:spPr bwMode="auto">
            <a:xfrm>
              <a:off x="0" y="1920"/>
              <a:ext cx="11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Moment cinétique</a:t>
              </a:r>
            </a:p>
          </p:txBody>
        </p:sp>
        <p:sp>
          <p:nvSpPr>
            <p:cNvPr id="56362" name="Rectangle 14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304"/>
              <a:ext cx="12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VALEURS PROPRES ET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FONCTIONS PROPRES</a:t>
              </a:r>
            </a:p>
          </p:txBody>
        </p:sp>
        <p:sp>
          <p:nvSpPr>
            <p:cNvPr id="56363" name="Text Box 15"/>
            <p:cNvSpPr txBox="1">
              <a:spLocks noChangeArrowheads="1"/>
            </p:cNvSpPr>
            <p:nvPr/>
          </p:nvSpPr>
          <p:spPr bwMode="auto">
            <a:xfrm>
              <a:off x="0" y="2592"/>
              <a:ext cx="1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Première description des atomes</a:t>
              </a:r>
            </a:p>
          </p:txBody>
        </p:sp>
        <p:sp>
          <p:nvSpPr>
            <p:cNvPr id="56364" name="Rectangle 16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EQUATION DE SCHRÖDINGER</a:t>
              </a:r>
            </a:p>
          </p:txBody>
        </p:sp>
        <p:sp>
          <p:nvSpPr>
            <p:cNvPr id="56365" name="Rectangle 17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MOMENT CINETIQUE INTRINSEQUE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SPIN</a:t>
              </a:r>
            </a:p>
          </p:txBody>
        </p:sp>
        <p:sp>
          <p:nvSpPr>
            <p:cNvPr id="56366" name="Rectangle 18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456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CLASSIFICATION DES ELEMENTS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CHIMIQUES</a:t>
              </a:r>
            </a:p>
          </p:txBody>
        </p:sp>
      </p:grpSp>
      <p:sp>
        <p:nvSpPr>
          <p:cNvPr id="56326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33913"/>
            <a:ext cx="2057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EQUATION DE SCHRÖDINGER</a:t>
            </a:r>
          </a:p>
        </p:txBody>
      </p:sp>
      <p:grpSp>
        <p:nvGrpSpPr>
          <p:cNvPr id="149525" name="Group 21"/>
          <p:cNvGrpSpPr>
            <a:grpSpLocks/>
          </p:cNvGrpSpPr>
          <p:nvPr/>
        </p:nvGrpSpPr>
        <p:grpSpPr bwMode="auto">
          <a:xfrm>
            <a:off x="4114800" y="2819400"/>
            <a:ext cx="3643313" cy="747713"/>
            <a:chOff x="3177" y="1218"/>
            <a:chExt cx="2295" cy="471"/>
          </a:xfrm>
        </p:grpSpPr>
        <p:grpSp>
          <p:nvGrpSpPr>
            <p:cNvPr id="56347" name="Group 22"/>
            <p:cNvGrpSpPr>
              <a:grpSpLocks/>
            </p:cNvGrpSpPr>
            <p:nvPr/>
          </p:nvGrpSpPr>
          <p:grpSpPr bwMode="auto">
            <a:xfrm>
              <a:off x="3225" y="1266"/>
              <a:ext cx="236" cy="231"/>
              <a:chOff x="720" y="3598"/>
              <a:chExt cx="236" cy="231"/>
            </a:xfrm>
          </p:grpSpPr>
          <p:sp>
            <p:nvSpPr>
              <p:cNvPr id="56355" name="Text Box 23"/>
              <p:cNvSpPr txBox="1">
                <a:spLocks noChangeArrowheads="1"/>
              </p:cNvSpPr>
              <p:nvPr/>
            </p:nvSpPr>
            <p:spPr bwMode="auto">
              <a:xfrm>
                <a:off x="720" y="3598"/>
                <a:ext cx="2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1800">
                    <a:solidFill>
                      <a:srgbClr val="FFFFFF"/>
                    </a:solidFill>
                    <a:latin typeface="Arial" charset="0"/>
                  </a:rPr>
                  <a:t>h </a:t>
                </a:r>
              </a:p>
            </p:txBody>
          </p:sp>
          <p:sp>
            <p:nvSpPr>
              <p:cNvPr id="56356" name="Line 24"/>
              <p:cNvSpPr>
                <a:spLocks noChangeShapeType="1"/>
              </p:cNvSpPr>
              <p:nvPr/>
            </p:nvSpPr>
            <p:spPr bwMode="auto">
              <a:xfrm flipV="1">
                <a:off x="730" y="3623"/>
                <a:ext cx="144" cy="48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6348" name="Line 25"/>
            <p:cNvSpPr>
              <a:spLocks noChangeShapeType="1"/>
            </p:cNvSpPr>
            <p:nvPr/>
          </p:nvSpPr>
          <p:spPr bwMode="auto">
            <a:xfrm>
              <a:off x="3225" y="1458"/>
              <a:ext cx="24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349" name="Text Box 26"/>
            <p:cNvSpPr txBox="1">
              <a:spLocks noChangeArrowheads="1"/>
            </p:cNvSpPr>
            <p:nvPr/>
          </p:nvSpPr>
          <p:spPr bwMode="auto">
            <a:xfrm>
              <a:off x="3177" y="1458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2m</a:t>
              </a:r>
            </a:p>
          </p:txBody>
        </p:sp>
        <p:sp>
          <p:nvSpPr>
            <p:cNvPr id="56350" name="Rectangle 27"/>
            <p:cNvSpPr>
              <a:spLocks noChangeArrowheads="1"/>
            </p:cNvSpPr>
            <p:nvPr/>
          </p:nvSpPr>
          <p:spPr bwMode="auto">
            <a:xfrm>
              <a:off x="3369" y="126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56351" name="Line 28"/>
            <p:cNvSpPr>
              <a:spLocks noChangeShapeType="1"/>
            </p:cNvSpPr>
            <p:nvPr/>
          </p:nvSpPr>
          <p:spPr bwMode="auto">
            <a:xfrm>
              <a:off x="3513" y="1458"/>
              <a:ext cx="43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352" name="Text Box 29"/>
            <p:cNvSpPr txBox="1">
              <a:spLocks noChangeArrowheads="1"/>
            </p:cNvSpPr>
            <p:nvPr/>
          </p:nvSpPr>
          <p:spPr bwMode="auto">
            <a:xfrm>
              <a:off x="3465" y="1218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d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u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l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(r)</a:t>
              </a:r>
            </a:p>
          </p:txBody>
        </p:sp>
        <p:sp>
          <p:nvSpPr>
            <p:cNvPr id="56353" name="Text Box 30"/>
            <p:cNvSpPr txBox="1">
              <a:spLocks noChangeArrowheads="1"/>
            </p:cNvSpPr>
            <p:nvPr/>
          </p:nvSpPr>
          <p:spPr bwMode="auto">
            <a:xfrm>
              <a:off x="3561" y="1458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dr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fr-FR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6354" name="Text Box 31"/>
            <p:cNvSpPr txBox="1">
              <a:spLocks noChangeArrowheads="1"/>
            </p:cNvSpPr>
            <p:nvPr/>
          </p:nvSpPr>
          <p:spPr bwMode="auto">
            <a:xfrm>
              <a:off x="3936" y="1344"/>
              <a:ext cx="15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+ (E-V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l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(r)) u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l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(r) = 0</a:t>
              </a:r>
            </a:p>
          </p:txBody>
        </p:sp>
      </p:grpSp>
      <p:grpSp>
        <p:nvGrpSpPr>
          <p:cNvPr id="149545" name="Group 41"/>
          <p:cNvGrpSpPr>
            <a:grpSpLocks/>
          </p:cNvGrpSpPr>
          <p:nvPr/>
        </p:nvGrpSpPr>
        <p:grpSpPr bwMode="auto">
          <a:xfrm>
            <a:off x="3048000" y="1676400"/>
            <a:ext cx="5715000" cy="714375"/>
            <a:chOff x="1776" y="2373"/>
            <a:chExt cx="3600" cy="450"/>
          </a:xfrm>
        </p:grpSpPr>
        <p:sp>
          <p:nvSpPr>
            <p:cNvPr id="56343" name="Rectangle 42"/>
            <p:cNvSpPr>
              <a:spLocks noChangeArrowheads="1"/>
            </p:cNvSpPr>
            <p:nvPr/>
          </p:nvSpPr>
          <p:spPr bwMode="auto">
            <a:xfrm>
              <a:off x="1776" y="2448"/>
              <a:ext cx="36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800" u="sng">
                  <a:solidFill>
                    <a:srgbClr val="FFFFFF"/>
                  </a:solidFill>
                  <a:latin typeface="Arial" charset="0"/>
                </a:rPr>
                <a:t>fonctions propres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 : 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l,m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(r,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</a:rPr>
                <a:t>q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,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</a:rPr>
                <a:t>j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) =        P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l,m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(cos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</a:rPr>
                <a:t>q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)e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im</a:t>
              </a:r>
              <a:r>
                <a:rPr lang="fr-FR" sz="1800" baseline="30000">
                  <a:solidFill>
                    <a:srgbClr val="FFFFFF"/>
                  </a:solidFill>
                  <a:latin typeface="Symbol" pitchFamily="18" charset="2"/>
                </a:rPr>
                <a:t>j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    </a:t>
              </a:r>
            </a:p>
          </p:txBody>
        </p:sp>
        <p:sp>
          <p:nvSpPr>
            <p:cNvPr id="56344" name="Rectangle 43"/>
            <p:cNvSpPr>
              <a:spLocks noChangeArrowheads="1"/>
            </p:cNvSpPr>
            <p:nvPr/>
          </p:nvSpPr>
          <p:spPr bwMode="auto">
            <a:xfrm>
              <a:off x="3762" y="2373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u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l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(r)</a:t>
              </a:r>
            </a:p>
          </p:txBody>
        </p:sp>
        <p:sp>
          <p:nvSpPr>
            <p:cNvPr id="56345" name="Rectangle 44"/>
            <p:cNvSpPr>
              <a:spLocks noChangeArrowheads="1"/>
            </p:cNvSpPr>
            <p:nvPr/>
          </p:nvSpPr>
          <p:spPr bwMode="auto">
            <a:xfrm>
              <a:off x="3840" y="2592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r</a:t>
              </a:r>
            </a:p>
          </p:txBody>
        </p:sp>
        <p:sp>
          <p:nvSpPr>
            <p:cNvPr id="56346" name="Line 45"/>
            <p:cNvSpPr>
              <a:spLocks noChangeShapeType="1"/>
            </p:cNvSpPr>
            <p:nvPr/>
          </p:nvSpPr>
          <p:spPr bwMode="auto">
            <a:xfrm>
              <a:off x="3840" y="2592"/>
              <a:ext cx="24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9550" name="Group 46"/>
          <p:cNvGrpSpPr>
            <a:grpSpLocks/>
          </p:cNvGrpSpPr>
          <p:nvPr/>
        </p:nvGrpSpPr>
        <p:grpSpPr bwMode="auto">
          <a:xfrm>
            <a:off x="4267200" y="1676400"/>
            <a:ext cx="2438400" cy="869950"/>
            <a:chOff x="2736" y="2352"/>
            <a:chExt cx="1536" cy="548"/>
          </a:xfrm>
        </p:grpSpPr>
        <p:sp>
          <p:nvSpPr>
            <p:cNvPr id="56340" name="Oval 47"/>
            <p:cNvSpPr>
              <a:spLocks noChangeArrowheads="1"/>
            </p:cNvSpPr>
            <p:nvPr/>
          </p:nvSpPr>
          <p:spPr bwMode="auto">
            <a:xfrm>
              <a:off x="3984" y="2352"/>
              <a:ext cx="288" cy="240"/>
            </a:xfrm>
            <a:prstGeom prst="ellips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341" name="Line 48"/>
            <p:cNvSpPr>
              <a:spLocks noChangeShapeType="1"/>
            </p:cNvSpPr>
            <p:nvPr/>
          </p:nvSpPr>
          <p:spPr bwMode="auto">
            <a:xfrm flipV="1">
              <a:off x="3744" y="2544"/>
              <a:ext cx="288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342" name="Rectangle 49"/>
            <p:cNvSpPr>
              <a:spLocks noChangeArrowheads="1"/>
            </p:cNvSpPr>
            <p:nvPr/>
          </p:nvSpPr>
          <p:spPr bwMode="auto">
            <a:xfrm>
              <a:off x="2736" y="2688"/>
              <a:ext cx="10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fonction normée</a:t>
              </a:r>
              <a:endParaRPr lang="fr-FR" sz="1600" i="1" baseline="3000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149554" name="Group 50"/>
          <p:cNvGrpSpPr>
            <a:grpSpLocks/>
          </p:cNvGrpSpPr>
          <p:nvPr/>
        </p:nvGrpSpPr>
        <p:grpSpPr bwMode="auto">
          <a:xfrm>
            <a:off x="6629400" y="1752600"/>
            <a:ext cx="2362200" cy="793750"/>
            <a:chOff x="4272" y="2400"/>
            <a:chExt cx="1488" cy="500"/>
          </a:xfrm>
        </p:grpSpPr>
        <p:sp>
          <p:nvSpPr>
            <p:cNvPr id="56337" name="Oval 51"/>
            <p:cNvSpPr>
              <a:spLocks noChangeArrowheads="1"/>
            </p:cNvSpPr>
            <p:nvPr/>
          </p:nvSpPr>
          <p:spPr bwMode="auto">
            <a:xfrm>
              <a:off x="4272" y="2400"/>
              <a:ext cx="672" cy="288"/>
            </a:xfrm>
            <a:prstGeom prst="ellips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338" name="Line 52"/>
            <p:cNvSpPr>
              <a:spLocks noChangeShapeType="1"/>
            </p:cNvSpPr>
            <p:nvPr/>
          </p:nvSpPr>
          <p:spPr bwMode="auto">
            <a:xfrm flipH="1" flipV="1">
              <a:off x="4896" y="2640"/>
              <a:ext cx="192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339" name="Rectangle 53"/>
            <p:cNvSpPr>
              <a:spLocks noChangeArrowheads="1"/>
            </p:cNvSpPr>
            <p:nvPr/>
          </p:nvSpPr>
          <p:spPr bwMode="auto">
            <a:xfrm>
              <a:off x="4336" y="2688"/>
              <a:ext cx="14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polynôme de Legendre</a:t>
              </a:r>
            </a:p>
          </p:txBody>
        </p:sp>
      </p:grpSp>
      <p:sp>
        <p:nvSpPr>
          <p:cNvPr id="149558" name="Rectangle 54"/>
          <p:cNvSpPr>
            <a:spLocks noChangeArrowheads="1"/>
          </p:cNvSpPr>
          <p:nvPr/>
        </p:nvSpPr>
        <p:spPr bwMode="auto">
          <a:xfrm>
            <a:off x="2971800" y="3810000"/>
            <a:ext cx="4002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 u="sng">
                <a:solidFill>
                  <a:srgbClr val="FFFFFF"/>
                </a:solidFill>
                <a:latin typeface="Arial" charset="0"/>
              </a:rPr>
              <a:t>valeurs propres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 : spectre d’énergie E</a:t>
            </a:r>
            <a:r>
              <a:rPr lang="fr-FR" sz="1800" baseline="-25000">
                <a:solidFill>
                  <a:srgbClr val="FFFFFF"/>
                </a:solidFill>
                <a:latin typeface="Arial" charset="0"/>
              </a:rPr>
              <a:t>n</a:t>
            </a:r>
            <a:endParaRPr lang="fr-FR" sz="18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49559" name="Group 55"/>
          <p:cNvGrpSpPr>
            <a:grpSpLocks/>
          </p:cNvGrpSpPr>
          <p:nvPr/>
        </p:nvGrpSpPr>
        <p:grpSpPr bwMode="auto">
          <a:xfrm>
            <a:off x="6411913" y="3990975"/>
            <a:ext cx="2632075" cy="565150"/>
            <a:chOff x="4102" y="3024"/>
            <a:chExt cx="1658" cy="356"/>
          </a:xfrm>
        </p:grpSpPr>
        <p:sp>
          <p:nvSpPr>
            <p:cNvPr id="56334" name="Rectangle 56"/>
            <p:cNvSpPr>
              <a:spLocks noChangeArrowheads="1"/>
            </p:cNvSpPr>
            <p:nvPr/>
          </p:nvSpPr>
          <p:spPr bwMode="auto">
            <a:xfrm>
              <a:off x="4102" y="3168"/>
              <a:ext cx="16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</a:rPr>
                <a:t>nombre quantique principal</a:t>
              </a:r>
            </a:p>
          </p:txBody>
        </p:sp>
        <p:sp>
          <p:nvSpPr>
            <p:cNvPr id="56335" name="Oval 57"/>
            <p:cNvSpPr>
              <a:spLocks noChangeArrowheads="1"/>
            </p:cNvSpPr>
            <p:nvPr/>
          </p:nvSpPr>
          <p:spPr bwMode="auto">
            <a:xfrm>
              <a:off x="4320" y="3024"/>
              <a:ext cx="144" cy="144"/>
            </a:xfrm>
            <a:prstGeom prst="ellips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336" name="Line 58"/>
            <p:cNvSpPr>
              <a:spLocks noChangeShapeType="1"/>
            </p:cNvSpPr>
            <p:nvPr/>
          </p:nvSpPr>
          <p:spPr bwMode="auto">
            <a:xfrm flipH="1" flipV="1">
              <a:off x="4464" y="3120"/>
              <a:ext cx="24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49563" name="Rectangle 59"/>
          <p:cNvSpPr>
            <a:spLocks noChangeArrowheads="1"/>
          </p:cNvSpPr>
          <p:nvPr/>
        </p:nvSpPr>
        <p:spPr bwMode="auto">
          <a:xfrm>
            <a:off x="2971800" y="4648200"/>
            <a:ext cx="513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 u="sng">
                <a:solidFill>
                  <a:srgbClr val="FFFFFF"/>
                </a:solidFill>
                <a:latin typeface="Arial" charset="0"/>
              </a:rPr>
              <a:t>nombre quantique orbital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 : l = 0, 1, 2, …, n-1	</a:t>
            </a:r>
          </a:p>
          <a:p>
            <a:r>
              <a:rPr lang="fr-FR" sz="1800" u="sng">
                <a:solidFill>
                  <a:srgbClr val="FFFFFF"/>
                </a:solidFill>
                <a:latin typeface="Arial" charset="0"/>
              </a:rPr>
              <a:t>nombre quantique azimutal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 : m = -l, -l+1, …, l-1, 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58" grpId="0" autoUpdateAnimBg="0"/>
      <p:bldP spid="149563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667000" y="457200"/>
            <a:ext cx="5291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GRANDEURS PHYSIQUES</a:t>
            </a:r>
          </a:p>
        </p:txBody>
      </p:sp>
      <p:grpSp>
        <p:nvGrpSpPr>
          <p:cNvPr id="57347" name="Group 3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2880" y="1824"/>
            <a:chExt cx="1632" cy="1152"/>
          </a:xfrm>
        </p:grpSpPr>
        <p:sp>
          <p:nvSpPr>
            <p:cNvPr id="57403" name="Oval 4"/>
            <p:cNvSpPr>
              <a:spLocks noChangeArrowheads="1"/>
            </p:cNvSpPr>
            <p:nvPr/>
          </p:nvSpPr>
          <p:spPr bwMode="auto">
            <a:xfrm>
              <a:off x="3072" y="1824"/>
              <a:ext cx="1152" cy="115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404" name="Oval 5"/>
            <p:cNvSpPr>
              <a:spLocks noChangeArrowheads="1"/>
            </p:cNvSpPr>
            <p:nvPr/>
          </p:nvSpPr>
          <p:spPr bwMode="auto">
            <a:xfrm rot="-1135618">
              <a:off x="2928" y="2256"/>
              <a:ext cx="1584" cy="33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405" name="Oval 6"/>
            <p:cNvSpPr>
              <a:spLocks noChangeArrowheads="1"/>
            </p:cNvSpPr>
            <p:nvPr/>
          </p:nvSpPr>
          <p:spPr bwMode="auto">
            <a:xfrm>
              <a:off x="2880" y="2640"/>
              <a:ext cx="144" cy="1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7348" name="Rectangle 7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7349" name="Group 9"/>
          <p:cNvGrpSpPr>
            <a:grpSpLocks/>
          </p:cNvGrpSpPr>
          <p:nvPr/>
        </p:nvGrpSpPr>
        <p:grpSpPr bwMode="auto">
          <a:xfrm>
            <a:off x="0" y="2133600"/>
            <a:ext cx="2438400" cy="3733800"/>
            <a:chOff x="0" y="1344"/>
            <a:chExt cx="1536" cy="2352"/>
          </a:xfrm>
        </p:grpSpPr>
        <p:sp>
          <p:nvSpPr>
            <p:cNvPr id="57393" name="Rectangle 1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84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DEFINITION</a:t>
              </a:r>
            </a:p>
          </p:txBody>
        </p:sp>
        <p:sp>
          <p:nvSpPr>
            <p:cNvPr id="57394" name="Rectangle 1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57395" name="Rectangle 1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6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DEFINITION</a:t>
              </a:r>
            </a:p>
          </p:txBody>
        </p:sp>
        <p:sp>
          <p:nvSpPr>
            <p:cNvPr id="57396" name="Text Box 13"/>
            <p:cNvSpPr txBox="1">
              <a:spLocks noChangeArrowheads="1"/>
            </p:cNvSpPr>
            <p:nvPr/>
          </p:nvSpPr>
          <p:spPr bwMode="auto">
            <a:xfrm>
              <a:off x="0" y="1344"/>
              <a:ext cx="15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Opérateurs et observables</a:t>
              </a:r>
            </a:p>
          </p:txBody>
        </p:sp>
        <p:sp>
          <p:nvSpPr>
            <p:cNvPr id="57397" name="Text Box 14"/>
            <p:cNvSpPr txBox="1">
              <a:spLocks noChangeArrowheads="1"/>
            </p:cNvSpPr>
            <p:nvPr/>
          </p:nvSpPr>
          <p:spPr bwMode="auto">
            <a:xfrm>
              <a:off x="0" y="1920"/>
              <a:ext cx="11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Moment cinétique</a:t>
              </a:r>
            </a:p>
          </p:txBody>
        </p:sp>
        <p:sp>
          <p:nvSpPr>
            <p:cNvPr id="57398" name="Rectangle 1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304"/>
              <a:ext cx="12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VALEURS PROPRES ET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FONCTIONS PROPRES</a:t>
              </a:r>
            </a:p>
          </p:txBody>
        </p:sp>
        <p:sp>
          <p:nvSpPr>
            <p:cNvPr id="57399" name="Text Box 16"/>
            <p:cNvSpPr txBox="1">
              <a:spLocks noChangeArrowheads="1"/>
            </p:cNvSpPr>
            <p:nvPr/>
          </p:nvSpPr>
          <p:spPr bwMode="auto">
            <a:xfrm>
              <a:off x="0" y="2592"/>
              <a:ext cx="1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Première description des atomes</a:t>
              </a:r>
            </a:p>
          </p:txBody>
        </p:sp>
        <p:sp>
          <p:nvSpPr>
            <p:cNvPr id="57400" name="Rectangle 17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EQUATION DE SCHRÖDINGER</a:t>
              </a:r>
            </a:p>
          </p:txBody>
        </p:sp>
        <p:sp>
          <p:nvSpPr>
            <p:cNvPr id="57401" name="Rectangle 18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MOMENT CINETIQUE INTRINSEQUE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SPIN</a:t>
              </a:r>
            </a:p>
          </p:txBody>
        </p:sp>
        <p:sp>
          <p:nvSpPr>
            <p:cNvPr id="57402" name="Rectangle 19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456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CLASSIFICATION DES ELEMENTS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CHIMIQUES</a:t>
              </a:r>
            </a:p>
          </p:txBody>
        </p:sp>
      </p:grpSp>
      <p:sp>
        <p:nvSpPr>
          <p:cNvPr id="5735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938713"/>
            <a:ext cx="2514600" cy="381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MOMENT CINETIQUE INTRINSEQUE SPIN</a:t>
            </a:r>
          </a:p>
        </p:txBody>
      </p:sp>
      <p:grpSp>
        <p:nvGrpSpPr>
          <p:cNvPr id="72769" name="Group 65"/>
          <p:cNvGrpSpPr>
            <a:grpSpLocks/>
          </p:cNvGrpSpPr>
          <p:nvPr/>
        </p:nvGrpSpPr>
        <p:grpSpPr bwMode="auto">
          <a:xfrm>
            <a:off x="3581400" y="1676400"/>
            <a:ext cx="4476750" cy="914400"/>
            <a:chOff x="2256" y="1056"/>
            <a:chExt cx="2820" cy="576"/>
          </a:xfrm>
        </p:grpSpPr>
        <p:grpSp>
          <p:nvGrpSpPr>
            <p:cNvPr id="57388" name="Group 39"/>
            <p:cNvGrpSpPr>
              <a:grpSpLocks/>
            </p:cNvGrpSpPr>
            <p:nvPr/>
          </p:nvGrpSpPr>
          <p:grpSpPr bwMode="auto">
            <a:xfrm>
              <a:off x="2256" y="1056"/>
              <a:ext cx="2820" cy="366"/>
              <a:chOff x="1968" y="1449"/>
              <a:chExt cx="2820" cy="366"/>
            </a:xfrm>
          </p:grpSpPr>
          <p:sp>
            <p:nvSpPr>
              <p:cNvPr id="57390" name="Rectangle 40"/>
              <p:cNvSpPr>
                <a:spLocks noChangeArrowheads="1"/>
              </p:cNvSpPr>
              <p:nvPr/>
            </p:nvSpPr>
            <p:spPr bwMode="auto">
              <a:xfrm>
                <a:off x="1968" y="1584"/>
                <a:ext cx="28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S moment cinétique propre d’une particule</a:t>
                </a:r>
              </a:p>
            </p:txBody>
          </p:sp>
          <p:sp>
            <p:nvSpPr>
              <p:cNvPr id="57391" name="Line 41"/>
              <p:cNvSpPr>
                <a:spLocks noChangeShapeType="1"/>
              </p:cNvSpPr>
              <p:nvPr/>
            </p:nvSpPr>
            <p:spPr bwMode="auto">
              <a:xfrm>
                <a:off x="2022" y="1593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92" name="Rectangle 42"/>
              <p:cNvSpPr>
                <a:spLocks noChangeArrowheads="1"/>
              </p:cNvSpPr>
              <p:nvPr/>
            </p:nvSpPr>
            <p:spPr bwMode="auto">
              <a:xfrm>
                <a:off x="1974" y="1449"/>
                <a:ext cx="1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^</a:t>
                </a:r>
              </a:p>
            </p:txBody>
          </p:sp>
        </p:grpSp>
        <p:sp>
          <p:nvSpPr>
            <p:cNvPr id="57389" name="AutoShape 43"/>
            <p:cNvSpPr>
              <a:spLocks noChangeArrowheads="1"/>
            </p:cNvSpPr>
            <p:nvPr/>
          </p:nvSpPr>
          <p:spPr bwMode="auto">
            <a:xfrm>
              <a:off x="3696" y="1440"/>
              <a:ext cx="144" cy="192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2764" name="Group 60"/>
          <p:cNvGrpSpPr>
            <a:grpSpLocks/>
          </p:cNvGrpSpPr>
          <p:nvPr/>
        </p:nvGrpSpPr>
        <p:grpSpPr bwMode="auto">
          <a:xfrm>
            <a:off x="3429000" y="2743200"/>
            <a:ext cx="2438400" cy="838200"/>
            <a:chOff x="2160" y="1728"/>
            <a:chExt cx="1536" cy="528"/>
          </a:xfrm>
        </p:grpSpPr>
        <p:grpSp>
          <p:nvGrpSpPr>
            <p:cNvPr id="57380" name="Group 26"/>
            <p:cNvGrpSpPr>
              <a:grpSpLocks/>
            </p:cNvGrpSpPr>
            <p:nvPr/>
          </p:nvGrpSpPr>
          <p:grpSpPr bwMode="auto">
            <a:xfrm>
              <a:off x="2160" y="1728"/>
              <a:ext cx="1536" cy="294"/>
              <a:chOff x="3408" y="1587"/>
              <a:chExt cx="1536" cy="294"/>
            </a:xfrm>
          </p:grpSpPr>
          <p:sp>
            <p:nvSpPr>
              <p:cNvPr id="57383" name="Rectangle 27"/>
              <p:cNvSpPr>
                <a:spLocks noChangeArrowheads="1"/>
              </p:cNvSpPr>
              <p:nvPr/>
            </p:nvSpPr>
            <p:spPr bwMode="auto">
              <a:xfrm>
                <a:off x="3429" y="1587"/>
                <a:ext cx="1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^</a:t>
                </a:r>
              </a:p>
            </p:txBody>
          </p:sp>
          <p:sp>
            <p:nvSpPr>
              <p:cNvPr id="57384" name="Rectangle 28"/>
              <p:cNvSpPr>
                <a:spLocks noChangeArrowheads="1"/>
              </p:cNvSpPr>
              <p:nvPr/>
            </p:nvSpPr>
            <p:spPr bwMode="auto">
              <a:xfrm>
                <a:off x="3408" y="1632"/>
                <a:ext cx="15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S</a:t>
                </a:r>
                <a:r>
                  <a:rPr lang="fr-FR" sz="1800" baseline="300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2</a:t>
                </a:r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fr-FR" sz="1800">
                    <a:solidFill>
                      <a:srgbClr val="FFFFFF"/>
                    </a:solidFill>
                    <a:latin typeface="Symbol" pitchFamily="18" charset="2"/>
                    <a:sym typeface="Symbol" pitchFamily="18" charset="2"/>
                  </a:rPr>
                  <a:t>y</a:t>
                </a:r>
                <a:r>
                  <a:rPr lang="fr-FR" sz="1800" baseline="-250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j,m</a:t>
                </a:r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 = j(j+1)    </a:t>
                </a:r>
                <a:r>
                  <a:rPr lang="fr-FR" sz="1800" baseline="300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2</a:t>
                </a:r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fr-FR" sz="1800">
                    <a:solidFill>
                      <a:srgbClr val="FFFFFF"/>
                    </a:solidFill>
                    <a:latin typeface="Symbol" pitchFamily="18" charset="2"/>
                    <a:sym typeface="Symbol" pitchFamily="18" charset="2"/>
                  </a:rPr>
                  <a:t>y</a:t>
                </a:r>
                <a:r>
                  <a:rPr lang="fr-FR" sz="1800" baseline="-250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j,m</a:t>
                </a:r>
              </a:p>
            </p:txBody>
          </p:sp>
          <p:grpSp>
            <p:nvGrpSpPr>
              <p:cNvPr id="57385" name="Group 29"/>
              <p:cNvGrpSpPr>
                <a:grpSpLocks/>
              </p:cNvGrpSpPr>
              <p:nvPr/>
            </p:nvGrpSpPr>
            <p:grpSpPr bwMode="auto">
              <a:xfrm>
                <a:off x="4338" y="1650"/>
                <a:ext cx="196" cy="231"/>
                <a:chOff x="720" y="3598"/>
                <a:chExt cx="196" cy="231"/>
              </a:xfrm>
            </p:grpSpPr>
            <p:sp>
              <p:nvSpPr>
                <p:cNvPr id="5738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720" y="3598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/>
                  <a:r>
                    <a:rPr lang="fr-FR" sz="1800">
                      <a:solidFill>
                        <a:srgbClr val="FFFFFF"/>
                      </a:solidFill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57387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730" y="3623"/>
                  <a:ext cx="144" cy="48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57381" name="Text Box 36"/>
            <p:cNvSpPr txBox="1">
              <a:spLocks noChangeArrowheads="1"/>
            </p:cNvSpPr>
            <p:nvPr/>
          </p:nvSpPr>
          <p:spPr bwMode="auto">
            <a:xfrm>
              <a:off x="2160" y="2016"/>
              <a:ext cx="150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600">
                  <a:solidFill>
                    <a:srgbClr val="FFFFFF"/>
                  </a:solidFill>
                  <a:latin typeface="Arial" charset="0"/>
                </a:rPr>
                <a:t>(j = 0, 1/2, 1 , 3/2, 2, …) </a:t>
              </a:r>
              <a:endParaRPr lang="fr-FR" sz="1600">
                <a:solidFill>
                  <a:srgbClr val="FFFFFF"/>
                </a:solidFill>
                <a:latin typeface="Symbol" pitchFamily="18" charset="2"/>
              </a:endParaRPr>
            </a:p>
          </p:txBody>
        </p:sp>
        <p:sp>
          <p:nvSpPr>
            <p:cNvPr id="57382" name="Rectangle 44"/>
            <p:cNvSpPr>
              <a:spLocks noChangeArrowheads="1"/>
            </p:cNvSpPr>
            <p:nvPr/>
          </p:nvSpPr>
          <p:spPr bwMode="auto">
            <a:xfrm>
              <a:off x="2160" y="1728"/>
              <a:ext cx="1488" cy="52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2765" name="Group 61"/>
          <p:cNvGrpSpPr>
            <a:grpSpLocks/>
          </p:cNvGrpSpPr>
          <p:nvPr/>
        </p:nvGrpSpPr>
        <p:grpSpPr bwMode="auto">
          <a:xfrm>
            <a:off x="6019800" y="2743200"/>
            <a:ext cx="2587625" cy="838200"/>
            <a:chOff x="3792" y="1728"/>
            <a:chExt cx="1630" cy="528"/>
          </a:xfrm>
        </p:grpSpPr>
        <p:grpSp>
          <p:nvGrpSpPr>
            <p:cNvPr id="57372" name="Group 20"/>
            <p:cNvGrpSpPr>
              <a:grpSpLocks/>
            </p:cNvGrpSpPr>
            <p:nvPr/>
          </p:nvGrpSpPr>
          <p:grpSpPr bwMode="auto">
            <a:xfrm>
              <a:off x="3984" y="1728"/>
              <a:ext cx="1152" cy="282"/>
              <a:chOff x="3408" y="1245"/>
              <a:chExt cx="1174" cy="282"/>
            </a:xfrm>
          </p:grpSpPr>
          <p:sp>
            <p:nvSpPr>
              <p:cNvPr id="57375" name="Rectangle 21"/>
              <p:cNvSpPr>
                <a:spLocks noChangeArrowheads="1"/>
              </p:cNvSpPr>
              <p:nvPr/>
            </p:nvSpPr>
            <p:spPr bwMode="auto">
              <a:xfrm>
                <a:off x="3432" y="1245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^</a:t>
                </a:r>
              </a:p>
            </p:txBody>
          </p:sp>
          <p:sp>
            <p:nvSpPr>
              <p:cNvPr id="57376" name="Rectangle 22"/>
              <p:cNvSpPr>
                <a:spLocks noChangeArrowheads="1"/>
              </p:cNvSpPr>
              <p:nvPr/>
            </p:nvSpPr>
            <p:spPr bwMode="auto">
              <a:xfrm>
                <a:off x="3408" y="1294"/>
                <a:ext cx="117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S</a:t>
                </a:r>
                <a:r>
                  <a:rPr lang="fr-FR" sz="1800" baseline="-250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z</a:t>
                </a:r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fr-FR" sz="1800">
                    <a:solidFill>
                      <a:srgbClr val="FFFFFF"/>
                    </a:solidFill>
                    <a:latin typeface="Symbol" pitchFamily="18" charset="2"/>
                    <a:sym typeface="Symbol" pitchFamily="18" charset="2"/>
                  </a:rPr>
                  <a:t>y</a:t>
                </a:r>
                <a:r>
                  <a:rPr lang="fr-FR" sz="1800" baseline="-250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j,m</a:t>
                </a:r>
                <a:r>
                  <a:rPr lang="fr-FR" sz="18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 = s    </a:t>
                </a:r>
                <a:r>
                  <a:rPr lang="fr-FR" sz="1800">
                    <a:solidFill>
                      <a:srgbClr val="FFFFFF"/>
                    </a:solidFill>
                    <a:latin typeface="Symbol" pitchFamily="18" charset="2"/>
                    <a:sym typeface="Symbol" pitchFamily="18" charset="2"/>
                  </a:rPr>
                  <a:t>y</a:t>
                </a:r>
                <a:r>
                  <a:rPr lang="fr-FR" sz="1800" baseline="-2500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j,m</a:t>
                </a:r>
              </a:p>
            </p:txBody>
          </p:sp>
          <p:grpSp>
            <p:nvGrpSpPr>
              <p:cNvPr id="57377" name="Group 23"/>
              <p:cNvGrpSpPr>
                <a:grpSpLocks/>
              </p:cNvGrpSpPr>
              <p:nvPr/>
            </p:nvGrpSpPr>
            <p:grpSpPr bwMode="auto">
              <a:xfrm>
                <a:off x="4129" y="1296"/>
                <a:ext cx="199" cy="231"/>
                <a:chOff x="721" y="3598"/>
                <a:chExt cx="199" cy="231"/>
              </a:xfrm>
            </p:grpSpPr>
            <p:sp>
              <p:nvSpPr>
                <p:cNvPr id="5737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721" y="3598"/>
                  <a:ext cx="199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/>
                  <a:r>
                    <a:rPr lang="fr-FR" sz="1800">
                      <a:solidFill>
                        <a:srgbClr val="FFFFFF"/>
                      </a:solidFill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57379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730" y="3623"/>
                  <a:ext cx="144" cy="48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57373" name="Text Box 37"/>
            <p:cNvSpPr txBox="1">
              <a:spLocks noChangeArrowheads="1"/>
            </p:cNvSpPr>
            <p:nvPr/>
          </p:nvSpPr>
          <p:spPr bwMode="auto">
            <a:xfrm>
              <a:off x="3792" y="2016"/>
              <a:ext cx="163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600">
                  <a:solidFill>
                    <a:srgbClr val="FFFFFF"/>
                  </a:solidFill>
                  <a:latin typeface="Arial" charset="0"/>
                </a:rPr>
                <a:t>(s = -j, -j+1, …, 0, …, j-1, j)</a:t>
              </a:r>
              <a:endParaRPr lang="fr-FR" sz="1600">
                <a:solidFill>
                  <a:srgbClr val="FFFFFF"/>
                </a:solidFill>
                <a:latin typeface="Symbol" pitchFamily="18" charset="2"/>
              </a:endParaRPr>
            </a:p>
          </p:txBody>
        </p:sp>
        <p:sp>
          <p:nvSpPr>
            <p:cNvPr id="57374" name="Rectangle 45"/>
            <p:cNvSpPr>
              <a:spLocks noChangeArrowheads="1"/>
            </p:cNvSpPr>
            <p:nvPr/>
          </p:nvSpPr>
          <p:spPr bwMode="auto">
            <a:xfrm>
              <a:off x="3840" y="1728"/>
              <a:ext cx="1536" cy="52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2757" name="Group 53"/>
          <p:cNvGrpSpPr>
            <a:grpSpLocks/>
          </p:cNvGrpSpPr>
          <p:nvPr/>
        </p:nvGrpSpPr>
        <p:grpSpPr bwMode="auto">
          <a:xfrm>
            <a:off x="2743200" y="3200400"/>
            <a:ext cx="3389313" cy="1125538"/>
            <a:chOff x="1728" y="2016"/>
            <a:chExt cx="2135" cy="709"/>
          </a:xfrm>
        </p:grpSpPr>
        <p:sp>
          <p:nvSpPr>
            <p:cNvPr id="57365" name="Oval 46"/>
            <p:cNvSpPr>
              <a:spLocks noChangeArrowheads="1"/>
            </p:cNvSpPr>
            <p:nvPr/>
          </p:nvSpPr>
          <p:spPr bwMode="auto">
            <a:xfrm>
              <a:off x="2400" y="2016"/>
              <a:ext cx="144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366" name="Oval 47"/>
            <p:cNvSpPr>
              <a:spLocks noChangeArrowheads="1"/>
            </p:cNvSpPr>
            <p:nvPr/>
          </p:nvSpPr>
          <p:spPr bwMode="auto">
            <a:xfrm>
              <a:off x="2784" y="2016"/>
              <a:ext cx="144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367" name="Oval 48"/>
            <p:cNvSpPr>
              <a:spLocks noChangeArrowheads="1"/>
            </p:cNvSpPr>
            <p:nvPr/>
          </p:nvSpPr>
          <p:spPr bwMode="auto">
            <a:xfrm>
              <a:off x="3216" y="2016"/>
              <a:ext cx="144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368" name="Line 49"/>
            <p:cNvSpPr>
              <a:spLocks noChangeShapeType="1"/>
            </p:cNvSpPr>
            <p:nvPr/>
          </p:nvSpPr>
          <p:spPr bwMode="auto">
            <a:xfrm flipV="1">
              <a:off x="2352" y="2256"/>
              <a:ext cx="96" cy="24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369" name="Line 50"/>
            <p:cNvSpPr>
              <a:spLocks noChangeShapeType="1"/>
            </p:cNvSpPr>
            <p:nvPr/>
          </p:nvSpPr>
          <p:spPr bwMode="auto">
            <a:xfrm flipV="1">
              <a:off x="2352" y="2208"/>
              <a:ext cx="432" cy="2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370" name="Line 51"/>
            <p:cNvSpPr>
              <a:spLocks noChangeShapeType="1"/>
            </p:cNvSpPr>
            <p:nvPr/>
          </p:nvSpPr>
          <p:spPr bwMode="auto">
            <a:xfrm flipV="1">
              <a:off x="2352" y="2208"/>
              <a:ext cx="864" cy="2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371" name="Rectangle 52"/>
            <p:cNvSpPr>
              <a:spLocks noChangeArrowheads="1"/>
            </p:cNvSpPr>
            <p:nvPr/>
          </p:nvSpPr>
          <p:spPr bwMode="auto">
            <a:xfrm>
              <a:off x="1728" y="2494"/>
              <a:ext cx="21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 u="sng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bosons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(photon, particule 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  <a:sym typeface="Symbol" pitchFamily="18" charset="2"/>
                </a:rPr>
                <a:t>a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, …)</a:t>
              </a:r>
            </a:p>
          </p:txBody>
        </p:sp>
      </p:grpSp>
      <p:grpSp>
        <p:nvGrpSpPr>
          <p:cNvPr id="72763" name="Group 59"/>
          <p:cNvGrpSpPr>
            <a:grpSpLocks/>
          </p:cNvGrpSpPr>
          <p:nvPr/>
        </p:nvGrpSpPr>
        <p:grpSpPr bwMode="auto">
          <a:xfrm>
            <a:off x="2743200" y="3200400"/>
            <a:ext cx="3219450" cy="1814513"/>
            <a:chOff x="1728" y="2016"/>
            <a:chExt cx="2028" cy="1143"/>
          </a:xfrm>
        </p:grpSpPr>
        <p:sp>
          <p:nvSpPr>
            <p:cNvPr id="57360" name="Oval 54"/>
            <p:cNvSpPr>
              <a:spLocks noChangeArrowheads="1"/>
            </p:cNvSpPr>
            <p:nvPr/>
          </p:nvSpPr>
          <p:spPr bwMode="auto">
            <a:xfrm>
              <a:off x="2544" y="2016"/>
              <a:ext cx="240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361" name="Oval 55"/>
            <p:cNvSpPr>
              <a:spLocks noChangeArrowheads="1"/>
            </p:cNvSpPr>
            <p:nvPr/>
          </p:nvSpPr>
          <p:spPr bwMode="auto">
            <a:xfrm>
              <a:off x="2976" y="2016"/>
              <a:ext cx="240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362" name="Line 56"/>
            <p:cNvSpPr>
              <a:spLocks noChangeShapeType="1"/>
            </p:cNvSpPr>
            <p:nvPr/>
          </p:nvSpPr>
          <p:spPr bwMode="auto">
            <a:xfrm flipV="1">
              <a:off x="2448" y="2256"/>
              <a:ext cx="192" cy="67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363" name="Line 57"/>
            <p:cNvSpPr>
              <a:spLocks noChangeShapeType="1"/>
            </p:cNvSpPr>
            <p:nvPr/>
          </p:nvSpPr>
          <p:spPr bwMode="auto">
            <a:xfrm flipV="1">
              <a:off x="2448" y="2208"/>
              <a:ext cx="576" cy="72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364" name="Rectangle 58"/>
            <p:cNvSpPr>
              <a:spLocks noChangeArrowheads="1"/>
            </p:cNvSpPr>
            <p:nvPr/>
          </p:nvSpPr>
          <p:spPr bwMode="auto">
            <a:xfrm>
              <a:off x="1728" y="2928"/>
              <a:ext cx="20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 u="sng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fermions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(électron, proton, …)</a:t>
              </a:r>
            </a:p>
          </p:txBody>
        </p:sp>
      </p:grpSp>
      <p:grpSp>
        <p:nvGrpSpPr>
          <p:cNvPr id="72770" name="Group 66"/>
          <p:cNvGrpSpPr>
            <a:grpSpLocks/>
          </p:cNvGrpSpPr>
          <p:nvPr/>
        </p:nvGrpSpPr>
        <p:grpSpPr bwMode="auto">
          <a:xfrm>
            <a:off x="6324600" y="3505200"/>
            <a:ext cx="2101850" cy="1174750"/>
            <a:chOff x="3984" y="2208"/>
            <a:chExt cx="1324" cy="740"/>
          </a:xfrm>
        </p:grpSpPr>
        <p:sp>
          <p:nvSpPr>
            <p:cNvPr id="57358" name="Line 62"/>
            <p:cNvSpPr>
              <a:spLocks noChangeShapeType="1"/>
            </p:cNvSpPr>
            <p:nvPr/>
          </p:nvSpPr>
          <p:spPr bwMode="auto">
            <a:xfrm flipH="1" flipV="1">
              <a:off x="3984" y="2208"/>
              <a:ext cx="288" cy="33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359" name="Rectangle 63"/>
            <p:cNvSpPr>
              <a:spLocks noChangeArrowheads="1"/>
            </p:cNvSpPr>
            <p:nvPr/>
          </p:nvSpPr>
          <p:spPr bwMode="auto">
            <a:xfrm>
              <a:off x="4032" y="2544"/>
              <a:ext cx="12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nombre quantique</a:t>
              </a:r>
            </a:p>
            <a:p>
              <a:pPr algn="ctr"/>
              <a:r>
                <a:rPr lang="fr-FR" sz="18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de </a:t>
              </a:r>
              <a:r>
                <a:rPr lang="fr-FR" sz="1800" u="sng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spin</a:t>
              </a:r>
            </a:p>
          </p:txBody>
        </p:sp>
      </p:grpSp>
      <p:sp>
        <p:nvSpPr>
          <p:cNvPr id="72768" name="Rectangle 64"/>
          <p:cNvSpPr>
            <a:spLocks noChangeArrowheads="1"/>
          </p:cNvSpPr>
          <p:nvPr/>
        </p:nvSpPr>
        <p:spPr bwMode="auto">
          <a:xfrm>
            <a:off x="4267200" y="5257800"/>
            <a:ext cx="2795588" cy="3762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électron (j=1/2) : s =  1/2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27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68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667000" y="457200"/>
            <a:ext cx="5291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GRANDEURS PHYSIQUES</a:t>
            </a:r>
          </a:p>
        </p:txBody>
      </p:sp>
      <p:grpSp>
        <p:nvGrpSpPr>
          <p:cNvPr id="58371" name="Group 3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2880" y="1824"/>
            <a:chExt cx="1632" cy="1152"/>
          </a:xfrm>
        </p:grpSpPr>
        <p:sp>
          <p:nvSpPr>
            <p:cNvPr id="58404" name="Oval 4"/>
            <p:cNvSpPr>
              <a:spLocks noChangeArrowheads="1"/>
            </p:cNvSpPr>
            <p:nvPr/>
          </p:nvSpPr>
          <p:spPr bwMode="auto">
            <a:xfrm>
              <a:off x="3072" y="1824"/>
              <a:ext cx="1152" cy="115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405" name="Oval 5"/>
            <p:cNvSpPr>
              <a:spLocks noChangeArrowheads="1"/>
            </p:cNvSpPr>
            <p:nvPr/>
          </p:nvSpPr>
          <p:spPr bwMode="auto">
            <a:xfrm rot="-1135618">
              <a:off x="2928" y="2256"/>
              <a:ext cx="1584" cy="33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406" name="Oval 6"/>
            <p:cNvSpPr>
              <a:spLocks noChangeArrowheads="1"/>
            </p:cNvSpPr>
            <p:nvPr/>
          </p:nvSpPr>
          <p:spPr bwMode="auto">
            <a:xfrm>
              <a:off x="2880" y="2640"/>
              <a:ext cx="144" cy="1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8372" name="Rectangle 7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8373" name="Group 9"/>
          <p:cNvGrpSpPr>
            <a:grpSpLocks/>
          </p:cNvGrpSpPr>
          <p:nvPr/>
        </p:nvGrpSpPr>
        <p:grpSpPr bwMode="auto">
          <a:xfrm>
            <a:off x="0" y="2133600"/>
            <a:ext cx="2438400" cy="3733800"/>
            <a:chOff x="0" y="1344"/>
            <a:chExt cx="1536" cy="2352"/>
          </a:xfrm>
        </p:grpSpPr>
        <p:sp>
          <p:nvSpPr>
            <p:cNvPr id="58394" name="Rectangle 1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84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DEFINITION</a:t>
              </a:r>
            </a:p>
          </p:txBody>
        </p:sp>
        <p:sp>
          <p:nvSpPr>
            <p:cNvPr id="58395" name="Rectangle 1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58396" name="Rectangle 1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6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DEFINITION</a:t>
              </a:r>
            </a:p>
          </p:txBody>
        </p:sp>
        <p:sp>
          <p:nvSpPr>
            <p:cNvPr id="58397" name="Text Box 13"/>
            <p:cNvSpPr txBox="1">
              <a:spLocks noChangeArrowheads="1"/>
            </p:cNvSpPr>
            <p:nvPr/>
          </p:nvSpPr>
          <p:spPr bwMode="auto">
            <a:xfrm>
              <a:off x="0" y="1344"/>
              <a:ext cx="15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Opérateurs et observables</a:t>
              </a:r>
            </a:p>
          </p:txBody>
        </p:sp>
        <p:sp>
          <p:nvSpPr>
            <p:cNvPr id="58398" name="Text Box 14"/>
            <p:cNvSpPr txBox="1">
              <a:spLocks noChangeArrowheads="1"/>
            </p:cNvSpPr>
            <p:nvPr/>
          </p:nvSpPr>
          <p:spPr bwMode="auto">
            <a:xfrm>
              <a:off x="0" y="1920"/>
              <a:ext cx="11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Moment cinétique</a:t>
              </a:r>
            </a:p>
          </p:txBody>
        </p:sp>
        <p:sp>
          <p:nvSpPr>
            <p:cNvPr id="58399" name="Rectangle 1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304"/>
              <a:ext cx="12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VALEURS PROPRES ET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FONCTIONS PROPRES</a:t>
              </a:r>
            </a:p>
          </p:txBody>
        </p:sp>
        <p:sp>
          <p:nvSpPr>
            <p:cNvPr id="58400" name="Text Box 16"/>
            <p:cNvSpPr txBox="1">
              <a:spLocks noChangeArrowheads="1"/>
            </p:cNvSpPr>
            <p:nvPr/>
          </p:nvSpPr>
          <p:spPr bwMode="auto">
            <a:xfrm>
              <a:off x="0" y="2592"/>
              <a:ext cx="1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Première description des atomes</a:t>
              </a:r>
            </a:p>
          </p:txBody>
        </p:sp>
        <p:sp>
          <p:nvSpPr>
            <p:cNvPr id="58401" name="Rectangle 17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EQUATION DE SCHRÖDINGER</a:t>
              </a:r>
            </a:p>
          </p:txBody>
        </p:sp>
        <p:sp>
          <p:nvSpPr>
            <p:cNvPr id="58402" name="Rectangle 18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MOMENT CINETIQUE INTRINSEQUE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SPIN</a:t>
              </a:r>
            </a:p>
          </p:txBody>
        </p:sp>
        <p:sp>
          <p:nvSpPr>
            <p:cNvPr id="58403" name="Rectangle 19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456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CLASSIFICATION DES ELEMENTS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CHIMIQUES</a:t>
              </a:r>
            </a:p>
          </p:txBody>
        </p:sp>
      </p:grpSp>
      <p:sp>
        <p:nvSpPr>
          <p:cNvPr id="5837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72113"/>
            <a:ext cx="2362200" cy="381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CLASSIFICATION DES ELEMENTS CHIMIQUES</a:t>
            </a:r>
          </a:p>
        </p:txBody>
      </p:sp>
      <p:pic>
        <p:nvPicPr>
          <p:cNvPr id="73750" name="Picture 22" descr="class_Z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74913"/>
            <a:ext cx="4197350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53" name="Rectangle 25"/>
          <p:cNvSpPr>
            <a:spLocks noChangeArrowheads="1"/>
          </p:cNvSpPr>
          <p:nvPr/>
        </p:nvSpPr>
        <p:spPr bwMode="auto">
          <a:xfrm>
            <a:off x="2514600" y="1600200"/>
            <a:ext cx="648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600" i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remplissage successif des couches électroniques (énergie croissante)</a:t>
            </a:r>
          </a:p>
        </p:txBody>
      </p:sp>
      <p:pic>
        <p:nvPicPr>
          <p:cNvPr id="73761" name="Picture 33" descr="class_Z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14" b="53813"/>
          <a:stretch>
            <a:fillRect/>
          </a:stretch>
        </p:blipFill>
        <p:spPr bwMode="auto">
          <a:xfrm>
            <a:off x="4724400" y="2438400"/>
            <a:ext cx="4191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72" name="Group 44"/>
          <p:cNvGrpSpPr>
            <a:grpSpLocks/>
          </p:cNvGrpSpPr>
          <p:nvPr/>
        </p:nvGrpSpPr>
        <p:grpSpPr bwMode="auto">
          <a:xfrm>
            <a:off x="4953000" y="1981200"/>
            <a:ext cx="2414588" cy="1219200"/>
            <a:chOff x="3120" y="1248"/>
            <a:chExt cx="1521" cy="768"/>
          </a:xfrm>
        </p:grpSpPr>
        <p:sp>
          <p:nvSpPr>
            <p:cNvPr id="58391" name="Rectangle 31"/>
            <p:cNvSpPr>
              <a:spLocks noChangeArrowheads="1"/>
            </p:cNvSpPr>
            <p:nvPr/>
          </p:nvSpPr>
          <p:spPr bwMode="auto">
            <a:xfrm>
              <a:off x="3120" y="1248"/>
              <a:ext cx="1521" cy="2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n=1, l=0, m=0, s=1/2</a:t>
              </a:r>
            </a:p>
          </p:txBody>
        </p:sp>
        <p:sp>
          <p:nvSpPr>
            <p:cNvPr id="58392" name="Line 32"/>
            <p:cNvSpPr>
              <a:spLocks noChangeShapeType="1"/>
            </p:cNvSpPr>
            <p:nvPr/>
          </p:nvSpPr>
          <p:spPr bwMode="auto">
            <a:xfrm>
              <a:off x="4032" y="1488"/>
              <a:ext cx="144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393" name="Rectangle 35"/>
            <p:cNvSpPr>
              <a:spLocks noChangeArrowheads="1"/>
            </p:cNvSpPr>
            <p:nvPr/>
          </p:nvSpPr>
          <p:spPr bwMode="auto">
            <a:xfrm>
              <a:off x="3360" y="1845"/>
              <a:ext cx="1044" cy="17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3773" name="Group 45"/>
          <p:cNvGrpSpPr>
            <a:grpSpLocks/>
          </p:cNvGrpSpPr>
          <p:nvPr/>
        </p:nvGrpSpPr>
        <p:grpSpPr bwMode="auto">
          <a:xfrm>
            <a:off x="2667000" y="2133600"/>
            <a:ext cx="5715000" cy="1371600"/>
            <a:chOff x="1680" y="1344"/>
            <a:chExt cx="3600" cy="864"/>
          </a:xfrm>
        </p:grpSpPr>
        <p:sp>
          <p:nvSpPr>
            <p:cNvPr id="58388" name="Line 36"/>
            <p:cNvSpPr>
              <a:spLocks noChangeShapeType="1"/>
            </p:cNvSpPr>
            <p:nvPr/>
          </p:nvSpPr>
          <p:spPr bwMode="auto">
            <a:xfrm>
              <a:off x="2784" y="1776"/>
              <a:ext cx="576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389" name="Rectangle 37"/>
            <p:cNvSpPr>
              <a:spLocks noChangeArrowheads="1"/>
            </p:cNvSpPr>
            <p:nvPr/>
          </p:nvSpPr>
          <p:spPr bwMode="auto">
            <a:xfrm>
              <a:off x="1680" y="1344"/>
              <a:ext cx="1296" cy="41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80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n = 2</a:t>
              </a:r>
              <a:br>
                <a:rPr lang="fr-FR" sz="180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</a:br>
              <a:r>
                <a:rPr lang="fr-FR" sz="180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l = 0, m=0, s=1/2</a:t>
              </a:r>
            </a:p>
          </p:txBody>
        </p:sp>
        <p:sp>
          <p:nvSpPr>
            <p:cNvPr id="58390" name="Rectangle 34"/>
            <p:cNvSpPr>
              <a:spLocks noChangeArrowheads="1"/>
            </p:cNvSpPr>
            <p:nvPr/>
          </p:nvSpPr>
          <p:spPr bwMode="auto">
            <a:xfrm>
              <a:off x="3360" y="2016"/>
              <a:ext cx="1920" cy="1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3774" name="Group 46"/>
          <p:cNvGrpSpPr>
            <a:grpSpLocks/>
          </p:cNvGrpSpPr>
          <p:nvPr/>
        </p:nvGrpSpPr>
        <p:grpSpPr bwMode="auto">
          <a:xfrm>
            <a:off x="2667000" y="3200400"/>
            <a:ext cx="5715000" cy="1219200"/>
            <a:chOff x="1680" y="2016"/>
            <a:chExt cx="3600" cy="768"/>
          </a:xfrm>
        </p:grpSpPr>
        <p:sp>
          <p:nvSpPr>
            <p:cNvPr id="58385" name="Rectangle 38"/>
            <p:cNvSpPr>
              <a:spLocks noChangeArrowheads="1"/>
            </p:cNvSpPr>
            <p:nvPr/>
          </p:nvSpPr>
          <p:spPr bwMode="auto">
            <a:xfrm>
              <a:off x="3360" y="2208"/>
              <a:ext cx="1920" cy="5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386" name="Rectangle 39"/>
            <p:cNvSpPr>
              <a:spLocks noChangeArrowheads="1"/>
            </p:cNvSpPr>
            <p:nvPr/>
          </p:nvSpPr>
          <p:spPr bwMode="auto">
            <a:xfrm>
              <a:off x="1680" y="2016"/>
              <a:ext cx="864" cy="75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80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n = 2</a:t>
              </a:r>
              <a:br>
                <a:rPr lang="fr-FR" sz="180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</a:br>
              <a:r>
                <a:rPr lang="fr-FR" sz="180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l = 1</a:t>
              </a:r>
              <a:br>
                <a:rPr lang="fr-FR" sz="180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</a:br>
              <a:r>
                <a:rPr lang="fr-FR" sz="180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m=-1, 0, 1</a:t>
              </a:r>
              <a:br>
                <a:rPr lang="fr-FR" sz="180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</a:br>
              <a:r>
                <a:rPr lang="fr-FR" sz="180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s=1/2</a:t>
              </a:r>
            </a:p>
          </p:txBody>
        </p:sp>
        <p:sp>
          <p:nvSpPr>
            <p:cNvPr id="58387" name="Line 40"/>
            <p:cNvSpPr>
              <a:spLocks noChangeShapeType="1"/>
            </p:cNvSpPr>
            <p:nvPr/>
          </p:nvSpPr>
          <p:spPr bwMode="auto">
            <a:xfrm>
              <a:off x="2544" y="2400"/>
              <a:ext cx="816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3775" name="Group 47"/>
          <p:cNvGrpSpPr>
            <a:grpSpLocks/>
          </p:cNvGrpSpPr>
          <p:nvPr/>
        </p:nvGrpSpPr>
        <p:grpSpPr bwMode="auto">
          <a:xfrm>
            <a:off x="2590800" y="4495800"/>
            <a:ext cx="6324600" cy="528638"/>
            <a:chOff x="1632" y="2832"/>
            <a:chExt cx="3984" cy="333"/>
          </a:xfrm>
        </p:grpSpPr>
        <p:sp>
          <p:nvSpPr>
            <p:cNvPr id="58382" name="Line 41"/>
            <p:cNvSpPr>
              <a:spLocks noChangeShapeType="1"/>
            </p:cNvSpPr>
            <p:nvPr/>
          </p:nvSpPr>
          <p:spPr bwMode="auto">
            <a:xfrm>
              <a:off x="3360" y="2859"/>
              <a:ext cx="225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383" name="Line 42"/>
            <p:cNvSpPr>
              <a:spLocks noChangeShapeType="1"/>
            </p:cNvSpPr>
            <p:nvPr/>
          </p:nvSpPr>
          <p:spPr bwMode="auto">
            <a:xfrm flipV="1">
              <a:off x="2928" y="2832"/>
              <a:ext cx="480" cy="2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384" name="Rectangle 43"/>
            <p:cNvSpPr>
              <a:spLocks noChangeArrowheads="1"/>
            </p:cNvSpPr>
            <p:nvPr/>
          </p:nvSpPr>
          <p:spPr bwMode="auto">
            <a:xfrm>
              <a:off x="1632" y="2928"/>
              <a:ext cx="1296" cy="237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800">
                  <a:solidFill>
                    <a:schemeClr val="tx2"/>
                  </a:solidFill>
                  <a:latin typeface="Arial" charset="0"/>
                  <a:sym typeface="Symbol" pitchFamily="18" charset="2"/>
                </a:rPr>
                <a:t>Na : 1s</a:t>
              </a:r>
              <a:r>
                <a:rPr lang="fr-FR" sz="1800" baseline="30000">
                  <a:solidFill>
                    <a:schemeClr val="tx2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fr-FR" sz="1800">
                  <a:solidFill>
                    <a:schemeClr val="tx2"/>
                  </a:solidFill>
                  <a:latin typeface="Arial" charset="0"/>
                  <a:sym typeface="Symbol" pitchFamily="18" charset="2"/>
                </a:rPr>
                <a:t>2s</a:t>
              </a:r>
              <a:r>
                <a:rPr lang="fr-FR" sz="1800" baseline="30000">
                  <a:solidFill>
                    <a:schemeClr val="tx2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fr-FR" sz="1800">
                  <a:solidFill>
                    <a:schemeClr val="tx2"/>
                  </a:solidFill>
                  <a:latin typeface="Arial" charset="0"/>
                  <a:sym typeface="Symbol" pitchFamily="18" charset="2"/>
                </a:rPr>
                <a:t>2p</a:t>
              </a:r>
              <a:r>
                <a:rPr lang="fr-FR" sz="1800" baseline="30000">
                  <a:solidFill>
                    <a:schemeClr val="tx2"/>
                  </a:solidFill>
                  <a:latin typeface="Arial" charset="0"/>
                  <a:sym typeface="Symbol" pitchFamily="18" charset="2"/>
                </a:rPr>
                <a:t>6</a:t>
              </a:r>
              <a:r>
                <a:rPr lang="fr-FR" sz="1800">
                  <a:solidFill>
                    <a:schemeClr val="tx2"/>
                  </a:solidFill>
                  <a:latin typeface="Arial" charset="0"/>
                  <a:sym typeface="Symbol" pitchFamily="18" charset="2"/>
                </a:rPr>
                <a:t>3s</a:t>
              </a:r>
              <a:r>
                <a:rPr lang="fr-FR" sz="1800" baseline="30000">
                  <a:solidFill>
                    <a:schemeClr val="tx2"/>
                  </a:solidFill>
                  <a:latin typeface="Arial" charset="0"/>
                  <a:sym typeface="Symbol" pitchFamily="18" charset="2"/>
                </a:rPr>
                <a:t>1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3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667000" y="457200"/>
            <a:ext cx="5291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GRANDEURS PHYSIQUES</a:t>
            </a:r>
          </a:p>
        </p:txBody>
      </p:sp>
      <p:grpSp>
        <p:nvGrpSpPr>
          <p:cNvPr id="59395" name="Group 3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2880" y="1824"/>
            <a:chExt cx="1632" cy="1152"/>
          </a:xfrm>
        </p:grpSpPr>
        <p:sp>
          <p:nvSpPr>
            <p:cNvPr id="59424" name="Oval 4"/>
            <p:cNvSpPr>
              <a:spLocks noChangeArrowheads="1"/>
            </p:cNvSpPr>
            <p:nvPr/>
          </p:nvSpPr>
          <p:spPr bwMode="auto">
            <a:xfrm>
              <a:off x="3072" y="1824"/>
              <a:ext cx="1152" cy="115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425" name="Oval 5"/>
            <p:cNvSpPr>
              <a:spLocks noChangeArrowheads="1"/>
            </p:cNvSpPr>
            <p:nvPr/>
          </p:nvSpPr>
          <p:spPr bwMode="auto">
            <a:xfrm rot="-1135618">
              <a:off x="2928" y="2256"/>
              <a:ext cx="1584" cy="33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426" name="Oval 6"/>
            <p:cNvSpPr>
              <a:spLocks noChangeArrowheads="1"/>
            </p:cNvSpPr>
            <p:nvPr/>
          </p:nvSpPr>
          <p:spPr bwMode="auto">
            <a:xfrm>
              <a:off x="2880" y="2640"/>
              <a:ext cx="144" cy="1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9396" name="Rectangle 7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9397" name="Group 8"/>
          <p:cNvGrpSpPr>
            <a:grpSpLocks/>
          </p:cNvGrpSpPr>
          <p:nvPr/>
        </p:nvGrpSpPr>
        <p:grpSpPr bwMode="auto">
          <a:xfrm>
            <a:off x="0" y="2133600"/>
            <a:ext cx="2438400" cy="3733800"/>
            <a:chOff x="0" y="1344"/>
            <a:chExt cx="1536" cy="2352"/>
          </a:xfrm>
        </p:grpSpPr>
        <p:sp>
          <p:nvSpPr>
            <p:cNvPr id="59414" name="Rectangle 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84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DEFINITION</a:t>
              </a:r>
            </a:p>
          </p:txBody>
        </p:sp>
        <p:sp>
          <p:nvSpPr>
            <p:cNvPr id="59415" name="Rectangle 1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59416" name="Rectangle 11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6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DEFINITION</a:t>
              </a:r>
            </a:p>
          </p:txBody>
        </p:sp>
        <p:sp>
          <p:nvSpPr>
            <p:cNvPr id="59417" name="Text Box 12"/>
            <p:cNvSpPr txBox="1">
              <a:spLocks noChangeArrowheads="1"/>
            </p:cNvSpPr>
            <p:nvPr/>
          </p:nvSpPr>
          <p:spPr bwMode="auto">
            <a:xfrm>
              <a:off x="0" y="1344"/>
              <a:ext cx="15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Opérateurs et observables</a:t>
              </a:r>
            </a:p>
          </p:txBody>
        </p:sp>
        <p:sp>
          <p:nvSpPr>
            <p:cNvPr id="59418" name="Text Box 13"/>
            <p:cNvSpPr txBox="1">
              <a:spLocks noChangeArrowheads="1"/>
            </p:cNvSpPr>
            <p:nvPr/>
          </p:nvSpPr>
          <p:spPr bwMode="auto">
            <a:xfrm>
              <a:off x="0" y="1920"/>
              <a:ext cx="11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Moment cinétique</a:t>
              </a:r>
            </a:p>
          </p:txBody>
        </p:sp>
        <p:sp>
          <p:nvSpPr>
            <p:cNvPr id="59419" name="Rectangle 14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304"/>
              <a:ext cx="12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VALEURS PROPRES ET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FONCTIONS PROPRES</a:t>
              </a:r>
            </a:p>
          </p:txBody>
        </p:sp>
        <p:sp>
          <p:nvSpPr>
            <p:cNvPr id="59420" name="Text Box 15"/>
            <p:cNvSpPr txBox="1">
              <a:spLocks noChangeArrowheads="1"/>
            </p:cNvSpPr>
            <p:nvPr/>
          </p:nvSpPr>
          <p:spPr bwMode="auto">
            <a:xfrm>
              <a:off x="0" y="2592"/>
              <a:ext cx="1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Première description des atomes</a:t>
              </a:r>
            </a:p>
          </p:txBody>
        </p:sp>
        <p:sp>
          <p:nvSpPr>
            <p:cNvPr id="59421" name="Rectangle 16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EQUATION DE SCHRÖDINGER</a:t>
              </a:r>
            </a:p>
          </p:txBody>
        </p:sp>
        <p:sp>
          <p:nvSpPr>
            <p:cNvPr id="59422" name="Rectangle 17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MOMENT CINETIQUE INTRINSEQUE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SPIN</a:t>
              </a:r>
            </a:p>
          </p:txBody>
        </p:sp>
        <p:sp>
          <p:nvSpPr>
            <p:cNvPr id="59423" name="Rectangle 18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456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CLASSIFICATION DES ELEMENTS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CHIMIQUES</a:t>
              </a:r>
            </a:p>
          </p:txBody>
        </p:sp>
      </p:grpSp>
      <p:sp>
        <p:nvSpPr>
          <p:cNvPr id="59398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70525"/>
            <a:ext cx="2362200" cy="381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CLASSIFICATION DES ELEMENTS CHIMIQUES</a:t>
            </a:r>
          </a:p>
        </p:txBody>
      </p:sp>
      <p:pic>
        <p:nvPicPr>
          <p:cNvPr id="77844" name="Picture 20" descr="mendeleiev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19400"/>
            <a:ext cx="4114800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45" name="Rectangle 21"/>
          <p:cNvSpPr>
            <a:spLocks noChangeArrowheads="1"/>
          </p:cNvSpPr>
          <p:nvPr/>
        </p:nvSpPr>
        <p:spPr bwMode="auto">
          <a:xfrm>
            <a:off x="2505075" y="1576388"/>
            <a:ext cx="6559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800" u="sng">
                <a:solidFill>
                  <a:srgbClr val="FFFFFF"/>
                </a:solidFill>
                <a:latin typeface="Arial" charset="0"/>
                <a:sym typeface="Symbol" pitchFamily="18" charset="2"/>
              </a:rPr>
              <a:t>classification périodique des éléments (tableau de Mendeleïev)</a:t>
            </a:r>
          </a:p>
        </p:txBody>
      </p:sp>
      <p:grpSp>
        <p:nvGrpSpPr>
          <p:cNvPr id="77849" name="Group 25"/>
          <p:cNvGrpSpPr>
            <a:grpSpLocks/>
          </p:cNvGrpSpPr>
          <p:nvPr/>
        </p:nvGrpSpPr>
        <p:grpSpPr bwMode="auto">
          <a:xfrm>
            <a:off x="6858000" y="2209800"/>
            <a:ext cx="1912938" cy="609600"/>
            <a:chOff x="4320" y="1296"/>
            <a:chExt cx="1205" cy="480"/>
          </a:xfrm>
        </p:grpSpPr>
        <p:sp>
          <p:nvSpPr>
            <p:cNvPr id="59412" name="Line 22"/>
            <p:cNvSpPr>
              <a:spLocks noChangeShapeType="1"/>
            </p:cNvSpPr>
            <p:nvPr/>
          </p:nvSpPr>
          <p:spPr bwMode="auto">
            <a:xfrm>
              <a:off x="4896" y="1536"/>
              <a:ext cx="0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413" name="Rectangle 23"/>
            <p:cNvSpPr>
              <a:spLocks noChangeArrowheads="1"/>
            </p:cNvSpPr>
            <p:nvPr/>
          </p:nvSpPr>
          <p:spPr bwMode="auto">
            <a:xfrm>
              <a:off x="4320" y="1296"/>
              <a:ext cx="1205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externe p complète</a:t>
              </a:r>
            </a:p>
          </p:txBody>
        </p:sp>
      </p:grpSp>
      <p:grpSp>
        <p:nvGrpSpPr>
          <p:cNvPr id="77852" name="Group 28"/>
          <p:cNvGrpSpPr>
            <a:grpSpLocks/>
          </p:cNvGrpSpPr>
          <p:nvPr/>
        </p:nvGrpSpPr>
        <p:grpSpPr bwMode="auto">
          <a:xfrm>
            <a:off x="5486400" y="1981200"/>
            <a:ext cx="2070100" cy="876300"/>
            <a:chOff x="3456" y="1248"/>
            <a:chExt cx="1304" cy="552"/>
          </a:xfrm>
        </p:grpSpPr>
        <p:sp>
          <p:nvSpPr>
            <p:cNvPr id="59410" name="Line 24"/>
            <p:cNvSpPr>
              <a:spLocks noChangeShapeType="1"/>
            </p:cNvSpPr>
            <p:nvPr/>
          </p:nvSpPr>
          <p:spPr bwMode="auto">
            <a:xfrm>
              <a:off x="4320" y="1488"/>
              <a:ext cx="0" cy="31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411" name="Rectangle 26"/>
            <p:cNvSpPr>
              <a:spLocks noChangeArrowheads="1"/>
            </p:cNvSpPr>
            <p:nvPr/>
          </p:nvSpPr>
          <p:spPr bwMode="auto">
            <a:xfrm>
              <a:off x="3456" y="1248"/>
              <a:ext cx="13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externe p incomplète</a:t>
              </a:r>
            </a:p>
          </p:txBody>
        </p:sp>
      </p:grpSp>
      <p:grpSp>
        <p:nvGrpSpPr>
          <p:cNvPr id="77855" name="Group 31"/>
          <p:cNvGrpSpPr>
            <a:grpSpLocks/>
          </p:cNvGrpSpPr>
          <p:nvPr/>
        </p:nvGrpSpPr>
        <p:grpSpPr bwMode="auto">
          <a:xfrm>
            <a:off x="2743200" y="1981200"/>
            <a:ext cx="2058988" cy="838200"/>
            <a:chOff x="1728" y="1248"/>
            <a:chExt cx="1297" cy="528"/>
          </a:xfrm>
        </p:grpSpPr>
        <p:sp>
          <p:nvSpPr>
            <p:cNvPr id="59408" name="Line 29"/>
            <p:cNvSpPr>
              <a:spLocks noChangeShapeType="1"/>
            </p:cNvSpPr>
            <p:nvPr/>
          </p:nvSpPr>
          <p:spPr bwMode="auto">
            <a:xfrm>
              <a:off x="2496" y="1488"/>
              <a:ext cx="0" cy="2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409" name="Rectangle 30"/>
            <p:cNvSpPr>
              <a:spLocks noChangeArrowheads="1"/>
            </p:cNvSpPr>
            <p:nvPr/>
          </p:nvSpPr>
          <p:spPr bwMode="auto">
            <a:xfrm>
              <a:off x="1728" y="1248"/>
              <a:ext cx="129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externe s incomplète</a:t>
              </a:r>
            </a:p>
          </p:txBody>
        </p:sp>
      </p:grpSp>
      <p:grpSp>
        <p:nvGrpSpPr>
          <p:cNvPr id="77859" name="Group 35"/>
          <p:cNvGrpSpPr>
            <a:grpSpLocks/>
          </p:cNvGrpSpPr>
          <p:nvPr/>
        </p:nvGrpSpPr>
        <p:grpSpPr bwMode="auto">
          <a:xfrm>
            <a:off x="4114800" y="2209800"/>
            <a:ext cx="1901825" cy="609600"/>
            <a:chOff x="2592" y="1392"/>
            <a:chExt cx="1198" cy="384"/>
          </a:xfrm>
        </p:grpSpPr>
        <p:sp>
          <p:nvSpPr>
            <p:cNvPr id="59406" name="Line 33"/>
            <p:cNvSpPr>
              <a:spLocks noChangeShapeType="1"/>
            </p:cNvSpPr>
            <p:nvPr/>
          </p:nvSpPr>
          <p:spPr bwMode="auto">
            <a:xfrm>
              <a:off x="2688" y="1584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407" name="Rectangle 34"/>
            <p:cNvSpPr>
              <a:spLocks noChangeArrowheads="1"/>
            </p:cNvSpPr>
            <p:nvPr/>
          </p:nvSpPr>
          <p:spPr bwMode="auto">
            <a:xfrm>
              <a:off x="2592" y="1392"/>
              <a:ext cx="11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externe s complète</a:t>
              </a:r>
            </a:p>
          </p:txBody>
        </p:sp>
      </p:grpSp>
      <p:sp>
        <p:nvSpPr>
          <p:cNvPr id="77860" name="Line 36"/>
          <p:cNvSpPr>
            <a:spLocks noChangeShapeType="1"/>
          </p:cNvSpPr>
          <p:nvPr/>
        </p:nvSpPr>
        <p:spPr bwMode="auto">
          <a:xfrm>
            <a:off x="3338513" y="4310063"/>
            <a:ext cx="4953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5" grpId="0" autoUpdateAnimBg="0"/>
      <p:bldP spid="7786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667000" y="457200"/>
            <a:ext cx="5291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GRANDEURS PHYSIQUES</a:t>
            </a:r>
          </a:p>
        </p:txBody>
      </p:sp>
      <p:grpSp>
        <p:nvGrpSpPr>
          <p:cNvPr id="60419" name="Group 3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2880" y="1824"/>
            <a:chExt cx="1632" cy="1152"/>
          </a:xfrm>
        </p:grpSpPr>
        <p:sp>
          <p:nvSpPr>
            <p:cNvPr id="60432" name="Oval 4"/>
            <p:cNvSpPr>
              <a:spLocks noChangeArrowheads="1"/>
            </p:cNvSpPr>
            <p:nvPr/>
          </p:nvSpPr>
          <p:spPr bwMode="auto">
            <a:xfrm>
              <a:off x="3072" y="1824"/>
              <a:ext cx="1152" cy="115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433" name="Oval 5"/>
            <p:cNvSpPr>
              <a:spLocks noChangeArrowheads="1"/>
            </p:cNvSpPr>
            <p:nvPr/>
          </p:nvSpPr>
          <p:spPr bwMode="auto">
            <a:xfrm rot="-1135618">
              <a:off x="2928" y="2256"/>
              <a:ext cx="1584" cy="33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434" name="Oval 6"/>
            <p:cNvSpPr>
              <a:spLocks noChangeArrowheads="1"/>
            </p:cNvSpPr>
            <p:nvPr/>
          </p:nvSpPr>
          <p:spPr bwMode="auto">
            <a:xfrm>
              <a:off x="2880" y="2640"/>
              <a:ext cx="144" cy="1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0420" name="Rectangle 7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0421" name="Group 9"/>
          <p:cNvGrpSpPr>
            <a:grpSpLocks/>
          </p:cNvGrpSpPr>
          <p:nvPr/>
        </p:nvGrpSpPr>
        <p:grpSpPr bwMode="auto">
          <a:xfrm>
            <a:off x="0" y="2133600"/>
            <a:ext cx="2438400" cy="3733800"/>
            <a:chOff x="0" y="1344"/>
            <a:chExt cx="1536" cy="2352"/>
          </a:xfrm>
        </p:grpSpPr>
        <p:sp>
          <p:nvSpPr>
            <p:cNvPr id="60422" name="Rectangle 1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84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DEFINITION</a:t>
              </a:r>
            </a:p>
          </p:txBody>
        </p:sp>
        <p:sp>
          <p:nvSpPr>
            <p:cNvPr id="60423" name="Rectangle 1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60424" name="Rectangle 1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6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DEFINITION</a:t>
              </a:r>
            </a:p>
          </p:txBody>
        </p:sp>
        <p:sp>
          <p:nvSpPr>
            <p:cNvPr id="60425" name="Text Box 13"/>
            <p:cNvSpPr txBox="1">
              <a:spLocks noChangeArrowheads="1"/>
            </p:cNvSpPr>
            <p:nvPr/>
          </p:nvSpPr>
          <p:spPr bwMode="auto">
            <a:xfrm>
              <a:off x="0" y="1344"/>
              <a:ext cx="15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Opérateurs et observables</a:t>
              </a:r>
            </a:p>
          </p:txBody>
        </p:sp>
        <p:sp>
          <p:nvSpPr>
            <p:cNvPr id="60426" name="Text Box 14"/>
            <p:cNvSpPr txBox="1">
              <a:spLocks noChangeArrowheads="1"/>
            </p:cNvSpPr>
            <p:nvPr/>
          </p:nvSpPr>
          <p:spPr bwMode="auto">
            <a:xfrm>
              <a:off x="0" y="1920"/>
              <a:ext cx="11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Moment cinétique</a:t>
              </a:r>
            </a:p>
          </p:txBody>
        </p:sp>
        <p:sp>
          <p:nvSpPr>
            <p:cNvPr id="60427" name="Rectangle 1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304"/>
              <a:ext cx="12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VALEURS PROPRES ET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FONCTIONS PROPRES</a:t>
              </a:r>
            </a:p>
          </p:txBody>
        </p:sp>
        <p:sp>
          <p:nvSpPr>
            <p:cNvPr id="60428" name="Text Box 16"/>
            <p:cNvSpPr txBox="1">
              <a:spLocks noChangeArrowheads="1"/>
            </p:cNvSpPr>
            <p:nvPr/>
          </p:nvSpPr>
          <p:spPr bwMode="auto">
            <a:xfrm>
              <a:off x="0" y="2592"/>
              <a:ext cx="1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Première description des atomes</a:t>
              </a:r>
            </a:p>
          </p:txBody>
        </p:sp>
        <p:sp>
          <p:nvSpPr>
            <p:cNvPr id="60429" name="Rectangle 17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EQUATION DE SCHRÖDINGER</a:t>
              </a:r>
            </a:p>
          </p:txBody>
        </p:sp>
        <p:sp>
          <p:nvSpPr>
            <p:cNvPr id="60430" name="Rectangle 18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MOMENT CINETIQUE INTRINSEQUE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SPIN</a:t>
              </a:r>
            </a:p>
          </p:txBody>
        </p:sp>
        <p:sp>
          <p:nvSpPr>
            <p:cNvPr id="60431" name="Rectangle 19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456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CLASSIFICATION DES ELEMENTS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CHIMIQUES</a:t>
              </a:r>
            </a:p>
          </p:txBody>
        </p:sp>
      </p:grpSp>
    </p:spTree>
  </p:cSld>
  <p:clrMapOvr>
    <a:masterClrMapping/>
  </p:clrMapOvr>
  <p:transition advClick="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3124200" y="2590800"/>
            <a:ext cx="326866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3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1371600"/>
            <a:ext cx="8077200" cy="1066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sz="5400" i="1" smtClean="0"/>
              <a:t>LE SOLIDE CRISTALLIN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83"/>
          <p:cNvGrpSpPr>
            <a:grpSpLocks/>
          </p:cNvGrpSpPr>
          <p:nvPr/>
        </p:nvGrpSpPr>
        <p:grpSpPr bwMode="auto">
          <a:xfrm>
            <a:off x="0" y="1828800"/>
            <a:ext cx="2514600" cy="3962400"/>
            <a:chOff x="0" y="1152"/>
            <a:chExt cx="1584" cy="2496"/>
          </a:xfrm>
        </p:grpSpPr>
        <p:sp>
          <p:nvSpPr>
            <p:cNvPr id="7209" name="Rectangle 84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PLANE</a:t>
              </a:r>
            </a:p>
          </p:txBody>
        </p:sp>
        <p:sp>
          <p:nvSpPr>
            <p:cNvPr id="7210" name="Rectangle 8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</a:t>
              </a:r>
            </a:p>
          </p:txBody>
        </p:sp>
        <p:sp>
          <p:nvSpPr>
            <p:cNvPr id="7211" name="Rectangle 8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68"/>
              <a:ext cx="9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VITESSE DE GROUPE</a:t>
              </a:r>
            </a:p>
          </p:txBody>
        </p:sp>
        <p:sp>
          <p:nvSpPr>
            <p:cNvPr id="7212" name="Rectangle 87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 D’ONDE</a:t>
              </a:r>
            </a:p>
          </p:txBody>
        </p:sp>
        <p:sp>
          <p:nvSpPr>
            <p:cNvPr id="7213" name="Text Box 88"/>
            <p:cNvSpPr txBox="1">
              <a:spLocks noChangeArrowheads="1"/>
            </p:cNvSpPr>
            <p:nvPr/>
          </p:nvSpPr>
          <p:spPr bwMode="auto">
            <a:xfrm>
              <a:off x="0" y="139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onde</a:t>
              </a:r>
            </a:p>
          </p:txBody>
        </p:sp>
        <p:sp>
          <p:nvSpPr>
            <p:cNvPr id="7214" name="Text Box 89"/>
            <p:cNvSpPr txBox="1">
              <a:spLocks noChangeArrowheads="1"/>
            </p:cNvSpPr>
            <p:nvPr/>
          </p:nvSpPr>
          <p:spPr bwMode="auto">
            <a:xfrm>
              <a:off x="0" y="235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particule</a:t>
              </a:r>
            </a:p>
          </p:txBody>
        </p:sp>
        <p:sp>
          <p:nvSpPr>
            <p:cNvPr id="7215" name="Rectangle 90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DE DE BROGLIE</a:t>
              </a:r>
            </a:p>
          </p:txBody>
        </p:sp>
        <p:sp>
          <p:nvSpPr>
            <p:cNvPr id="7216" name="Rectangle 91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PRINCIPE DE SUPERPOSITION</a:t>
              </a:r>
            </a:p>
          </p:txBody>
        </p:sp>
        <p:sp>
          <p:nvSpPr>
            <p:cNvPr id="7217" name="Rectangle 92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12"/>
              <a:ext cx="11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RELATION D’INCERTITUDE</a:t>
              </a:r>
            </a:p>
          </p:txBody>
        </p:sp>
        <p:sp>
          <p:nvSpPr>
            <p:cNvPr id="7218" name="Rectangle 93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152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CONGRES SOLVAY (1927)</a:t>
              </a:r>
            </a:p>
          </p:txBody>
        </p:sp>
        <p:sp>
          <p:nvSpPr>
            <p:cNvPr id="7219" name="Text Box 94"/>
            <p:cNvSpPr txBox="1">
              <a:spLocks noChangeArrowheads="1"/>
            </p:cNvSpPr>
            <p:nvPr/>
          </p:nvSpPr>
          <p:spPr bwMode="auto">
            <a:xfrm>
              <a:off x="0" y="3216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7220" name="Rectangle 95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50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 GAUSSIEN</a:t>
              </a:r>
            </a:p>
          </p:txBody>
        </p:sp>
      </p:grp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2895600" y="457200"/>
            <a:ext cx="5176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DESCRIPTION PHYSIQUE</a:t>
            </a:r>
          </a:p>
        </p:txBody>
      </p:sp>
      <p:sp>
        <p:nvSpPr>
          <p:cNvPr id="7172" name="Rectangle 16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graphicFrame>
        <p:nvGraphicFramePr>
          <p:cNvPr id="36975" name="Object 111"/>
          <p:cNvGraphicFramePr>
            <a:graphicFrameLocks noChangeAspect="1"/>
          </p:cNvGraphicFramePr>
          <p:nvPr/>
        </p:nvGraphicFramePr>
        <p:xfrm>
          <a:off x="4643438" y="2205038"/>
          <a:ext cx="27368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Equation" r:id="rId12" imgW="1079500" imgH="279400" progId="Equation.3">
                  <p:embed/>
                </p:oleObj>
              </mc:Choice>
              <mc:Fallback>
                <p:oleObj name="Equation" r:id="rId12" imgW="1079500" imgH="279400" progId="Equation.3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205038"/>
                        <a:ext cx="2736850" cy="7080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960" name="Group 96"/>
          <p:cNvGrpSpPr>
            <a:grpSpLocks/>
          </p:cNvGrpSpPr>
          <p:nvPr/>
        </p:nvGrpSpPr>
        <p:grpSpPr bwMode="auto">
          <a:xfrm>
            <a:off x="3657600" y="1651000"/>
            <a:ext cx="1454150" cy="866775"/>
            <a:chOff x="2304" y="1040"/>
            <a:chExt cx="916" cy="546"/>
          </a:xfrm>
        </p:grpSpPr>
        <p:sp>
          <p:nvSpPr>
            <p:cNvPr id="7207" name="Text Box 28"/>
            <p:cNvSpPr txBox="1">
              <a:spLocks noChangeArrowheads="1"/>
            </p:cNvSpPr>
            <p:nvPr/>
          </p:nvSpPr>
          <p:spPr bwMode="auto">
            <a:xfrm>
              <a:off x="2304" y="1040"/>
              <a:ext cx="916" cy="19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400">
                  <a:solidFill>
                    <a:srgbClr val="FFFFFF"/>
                  </a:solidFill>
                  <a:latin typeface="Arial" charset="0"/>
                </a:rPr>
                <a:t>Fonction d’onde</a:t>
              </a:r>
            </a:p>
          </p:txBody>
        </p:sp>
        <p:sp>
          <p:nvSpPr>
            <p:cNvPr id="7208" name="Line 34"/>
            <p:cNvSpPr>
              <a:spLocks noChangeShapeType="1"/>
            </p:cNvSpPr>
            <p:nvPr/>
          </p:nvSpPr>
          <p:spPr bwMode="auto">
            <a:xfrm>
              <a:off x="2866" y="1250"/>
              <a:ext cx="192" cy="33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6961" name="Group 97"/>
          <p:cNvGrpSpPr>
            <a:grpSpLocks/>
          </p:cNvGrpSpPr>
          <p:nvPr/>
        </p:nvGrpSpPr>
        <p:grpSpPr bwMode="auto">
          <a:xfrm>
            <a:off x="5334000" y="1651000"/>
            <a:ext cx="1282700" cy="787400"/>
            <a:chOff x="3360" y="1040"/>
            <a:chExt cx="808" cy="496"/>
          </a:xfrm>
        </p:grpSpPr>
        <p:sp>
          <p:nvSpPr>
            <p:cNvPr id="7205" name="Text Box 36"/>
            <p:cNvSpPr txBox="1">
              <a:spLocks noChangeArrowheads="1"/>
            </p:cNvSpPr>
            <p:nvPr/>
          </p:nvSpPr>
          <p:spPr bwMode="auto">
            <a:xfrm>
              <a:off x="3648" y="1040"/>
              <a:ext cx="520" cy="19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400">
                  <a:solidFill>
                    <a:srgbClr val="FFFFFF"/>
                  </a:solidFill>
                  <a:latin typeface="Arial" charset="0"/>
                </a:rPr>
                <a:t>Position</a:t>
              </a:r>
            </a:p>
          </p:txBody>
        </p:sp>
        <p:sp>
          <p:nvSpPr>
            <p:cNvPr id="7206" name="Line 37"/>
            <p:cNvSpPr>
              <a:spLocks noChangeShapeType="1"/>
            </p:cNvSpPr>
            <p:nvPr/>
          </p:nvSpPr>
          <p:spPr bwMode="auto">
            <a:xfrm flipH="1">
              <a:off x="3360" y="1248"/>
              <a:ext cx="480" cy="2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6962" name="Group 98"/>
          <p:cNvGrpSpPr>
            <a:grpSpLocks/>
          </p:cNvGrpSpPr>
          <p:nvPr/>
        </p:nvGrpSpPr>
        <p:grpSpPr bwMode="auto">
          <a:xfrm>
            <a:off x="5562600" y="1651000"/>
            <a:ext cx="2335213" cy="787400"/>
            <a:chOff x="3504" y="1040"/>
            <a:chExt cx="1471" cy="496"/>
          </a:xfrm>
        </p:grpSpPr>
        <p:sp>
          <p:nvSpPr>
            <p:cNvPr id="7203" name="Line 35"/>
            <p:cNvSpPr>
              <a:spLocks noChangeShapeType="1"/>
            </p:cNvSpPr>
            <p:nvPr/>
          </p:nvSpPr>
          <p:spPr bwMode="auto">
            <a:xfrm flipH="1">
              <a:off x="3504" y="1248"/>
              <a:ext cx="1152" cy="2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04" name="Text Box 38"/>
            <p:cNvSpPr txBox="1">
              <a:spLocks noChangeArrowheads="1"/>
            </p:cNvSpPr>
            <p:nvPr/>
          </p:nvSpPr>
          <p:spPr bwMode="auto">
            <a:xfrm>
              <a:off x="4512" y="1040"/>
              <a:ext cx="463" cy="19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400">
                  <a:solidFill>
                    <a:srgbClr val="FFFFFF"/>
                  </a:solidFill>
                  <a:latin typeface="Arial" charset="0"/>
                </a:rPr>
                <a:t>Temps</a:t>
              </a:r>
            </a:p>
          </p:txBody>
        </p:sp>
      </p:grpSp>
      <p:grpSp>
        <p:nvGrpSpPr>
          <p:cNvPr id="36965" name="Group 101"/>
          <p:cNvGrpSpPr>
            <a:grpSpLocks/>
          </p:cNvGrpSpPr>
          <p:nvPr/>
        </p:nvGrpSpPr>
        <p:grpSpPr bwMode="auto">
          <a:xfrm>
            <a:off x="3886200" y="2667000"/>
            <a:ext cx="2133600" cy="847725"/>
            <a:chOff x="2448" y="1680"/>
            <a:chExt cx="1344" cy="534"/>
          </a:xfrm>
        </p:grpSpPr>
        <p:sp>
          <p:nvSpPr>
            <p:cNvPr id="7201" name="Line 39"/>
            <p:cNvSpPr>
              <a:spLocks noChangeShapeType="1"/>
            </p:cNvSpPr>
            <p:nvPr/>
          </p:nvSpPr>
          <p:spPr bwMode="auto">
            <a:xfrm flipV="1">
              <a:off x="2784" y="1680"/>
              <a:ext cx="1008" cy="33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02" name="Text Box 40"/>
            <p:cNvSpPr txBox="1">
              <a:spLocks noChangeArrowheads="1"/>
            </p:cNvSpPr>
            <p:nvPr/>
          </p:nvSpPr>
          <p:spPr bwMode="auto">
            <a:xfrm>
              <a:off x="2448" y="2016"/>
              <a:ext cx="619" cy="19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400">
                  <a:solidFill>
                    <a:srgbClr val="FFFFFF"/>
                  </a:solidFill>
                  <a:latin typeface="Arial" charset="0"/>
                </a:rPr>
                <a:t>Amplitude</a:t>
              </a:r>
            </a:p>
          </p:txBody>
        </p:sp>
      </p:grpSp>
      <p:grpSp>
        <p:nvGrpSpPr>
          <p:cNvPr id="36964" name="Group 100"/>
          <p:cNvGrpSpPr>
            <a:grpSpLocks/>
          </p:cNvGrpSpPr>
          <p:nvPr/>
        </p:nvGrpSpPr>
        <p:grpSpPr bwMode="auto">
          <a:xfrm>
            <a:off x="5410200" y="2590800"/>
            <a:ext cx="1385888" cy="923925"/>
            <a:chOff x="3504" y="1632"/>
            <a:chExt cx="873" cy="582"/>
          </a:xfrm>
        </p:grpSpPr>
        <p:sp>
          <p:nvSpPr>
            <p:cNvPr id="7199" name="Line 41"/>
            <p:cNvSpPr>
              <a:spLocks noChangeShapeType="1"/>
            </p:cNvSpPr>
            <p:nvPr/>
          </p:nvSpPr>
          <p:spPr bwMode="auto">
            <a:xfrm flipV="1">
              <a:off x="4080" y="1632"/>
              <a:ext cx="240" cy="38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00" name="Text Box 42"/>
            <p:cNvSpPr txBox="1">
              <a:spLocks noChangeArrowheads="1"/>
            </p:cNvSpPr>
            <p:nvPr/>
          </p:nvSpPr>
          <p:spPr bwMode="auto">
            <a:xfrm>
              <a:off x="3504" y="2016"/>
              <a:ext cx="873" cy="19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400">
                  <a:solidFill>
                    <a:srgbClr val="FFFFFF"/>
                  </a:solidFill>
                  <a:latin typeface="Arial" charset="0"/>
                </a:rPr>
                <a:t>Vecteur d’onde</a:t>
              </a:r>
            </a:p>
          </p:txBody>
        </p:sp>
      </p:grpSp>
      <p:grpSp>
        <p:nvGrpSpPr>
          <p:cNvPr id="36963" name="Group 99"/>
          <p:cNvGrpSpPr>
            <a:grpSpLocks/>
          </p:cNvGrpSpPr>
          <p:nvPr/>
        </p:nvGrpSpPr>
        <p:grpSpPr bwMode="auto">
          <a:xfrm>
            <a:off x="7164388" y="2565400"/>
            <a:ext cx="923925" cy="911225"/>
            <a:chOff x="4656" y="1680"/>
            <a:chExt cx="467" cy="513"/>
          </a:xfrm>
        </p:grpSpPr>
        <p:sp>
          <p:nvSpPr>
            <p:cNvPr id="7197" name="Line 43"/>
            <p:cNvSpPr>
              <a:spLocks noChangeShapeType="1"/>
            </p:cNvSpPr>
            <p:nvPr/>
          </p:nvSpPr>
          <p:spPr bwMode="auto">
            <a:xfrm flipH="1" flipV="1">
              <a:off x="4656" y="1680"/>
              <a:ext cx="240" cy="33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98" name="Text Box 44"/>
            <p:cNvSpPr txBox="1">
              <a:spLocks noChangeArrowheads="1"/>
            </p:cNvSpPr>
            <p:nvPr/>
          </p:nvSpPr>
          <p:spPr bwMode="auto">
            <a:xfrm>
              <a:off x="4656" y="2016"/>
              <a:ext cx="467" cy="17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400">
                  <a:solidFill>
                    <a:srgbClr val="FFFFFF"/>
                  </a:solidFill>
                  <a:latin typeface="Arial" charset="0"/>
                </a:rPr>
                <a:t>Pulsation</a:t>
              </a:r>
            </a:p>
          </p:txBody>
        </p:sp>
      </p:grpSp>
      <p:grpSp>
        <p:nvGrpSpPr>
          <p:cNvPr id="7180" name="Group 65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7194" name="Oval 66">
              <a:hlinkClick r:id="rId1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95" name="Oval 67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96" name="Oval 68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181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67000"/>
            <a:ext cx="11430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ONDE PLANE</a:t>
            </a:r>
          </a:p>
        </p:txBody>
      </p:sp>
      <p:sp>
        <p:nvSpPr>
          <p:cNvPr id="36970" name="Text Box 106"/>
          <p:cNvSpPr txBox="1">
            <a:spLocks noChangeArrowheads="1"/>
          </p:cNvSpPr>
          <p:nvPr/>
        </p:nvSpPr>
        <p:spPr bwMode="auto">
          <a:xfrm>
            <a:off x="3124200" y="5257800"/>
            <a:ext cx="5632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1400" b="1">
                <a:solidFill>
                  <a:srgbClr val="FFFFFF"/>
                </a:solidFill>
                <a:latin typeface="Arial" charset="0"/>
              </a:rPr>
              <a:t>Ondes électromagnétiques (solutions des équations de Maxwell)</a:t>
            </a:r>
          </a:p>
        </p:txBody>
      </p:sp>
      <p:sp>
        <p:nvSpPr>
          <p:cNvPr id="36971" name="Text Box 107"/>
          <p:cNvSpPr txBox="1">
            <a:spLocks noChangeArrowheads="1"/>
          </p:cNvSpPr>
          <p:nvPr/>
        </p:nvSpPr>
        <p:spPr bwMode="auto">
          <a:xfrm>
            <a:off x="4419600" y="5562600"/>
            <a:ext cx="2633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1400" b="1">
                <a:solidFill>
                  <a:srgbClr val="FFFFFF"/>
                </a:solidFill>
                <a:latin typeface="Arial" charset="0"/>
              </a:rPr>
              <a:t>Ondes de pression (sons, …)</a:t>
            </a:r>
          </a:p>
        </p:txBody>
      </p:sp>
      <p:grpSp>
        <p:nvGrpSpPr>
          <p:cNvPr id="36982" name="Group 118"/>
          <p:cNvGrpSpPr>
            <a:grpSpLocks/>
          </p:cNvGrpSpPr>
          <p:nvPr/>
        </p:nvGrpSpPr>
        <p:grpSpPr bwMode="auto">
          <a:xfrm>
            <a:off x="2667000" y="4005263"/>
            <a:ext cx="2824163" cy="392112"/>
            <a:chOff x="1680" y="2523"/>
            <a:chExt cx="1779" cy="247"/>
          </a:xfrm>
        </p:grpSpPr>
        <p:sp>
          <p:nvSpPr>
            <p:cNvPr id="7192" name="Text Box 45"/>
            <p:cNvSpPr txBox="1">
              <a:spLocks noChangeArrowheads="1"/>
            </p:cNvSpPr>
            <p:nvPr/>
          </p:nvSpPr>
          <p:spPr bwMode="auto">
            <a:xfrm>
              <a:off x="1680" y="2530"/>
              <a:ext cx="12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400">
                  <a:solidFill>
                    <a:srgbClr val="FFFFFF"/>
                  </a:solidFill>
                  <a:latin typeface="Arial" charset="0"/>
                </a:rPr>
                <a:t>Longueur d’onde (m) :</a:t>
              </a:r>
              <a:endParaRPr lang="fr-FR" sz="1800" i="1">
                <a:solidFill>
                  <a:srgbClr val="FFFFFF"/>
                </a:solidFill>
                <a:latin typeface="Arial" charset="0"/>
              </a:endParaRPr>
            </a:p>
          </p:txBody>
        </p:sp>
        <p:graphicFrame>
          <p:nvGraphicFramePr>
            <p:cNvPr id="7193" name="Object 112"/>
            <p:cNvGraphicFramePr>
              <a:graphicFrameLocks noChangeAspect="1"/>
            </p:cNvGraphicFramePr>
            <p:nvPr/>
          </p:nvGraphicFramePr>
          <p:xfrm>
            <a:off x="2880" y="2523"/>
            <a:ext cx="579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2" name="Equation" r:id="rId15" imgW="710891" imgH="304668" progId="Equation.3">
                    <p:embed/>
                  </p:oleObj>
                </mc:Choice>
                <mc:Fallback>
                  <p:oleObj name="Equation" r:id="rId15" imgW="710891" imgH="304668" progId="Equation.3">
                    <p:embed/>
                    <p:pic>
                      <p:nvPicPr>
                        <p:cNvPr id="0" name="Object 1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523"/>
                          <a:ext cx="579" cy="247"/>
                        </a:xfrm>
                        <a:prstGeom prst="rect">
                          <a:avLst/>
                        </a:prstGeom>
                        <a:solidFill>
                          <a:schemeClr val="folHlink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983" name="Group 119"/>
          <p:cNvGrpSpPr>
            <a:grpSpLocks/>
          </p:cNvGrpSpPr>
          <p:nvPr/>
        </p:nvGrpSpPr>
        <p:grpSpPr bwMode="auto">
          <a:xfrm>
            <a:off x="5943600" y="3962400"/>
            <a:ext cx="2482850" cy="396875"/>
            <a:chOff x="3744" y="2496"/>
            <a:chExt cx="1564" cy="250"/>
          </a:xfrm>
        </p:grpSpPr>
        <p:sp>
          <p:nvSpPr>
            <p:cNvPr id="7190" name="Text Box 46"/>
            <p:cNvSpPr txBox="1">
              <a:spLocks noChangeArrowheads="1"/>
            </p:cNvSpPr>
            <p:nvPr/>
          </p:nvSpPr>
          <p:spPr bwMode="auto">
            <a:xfrm>
              <a:off x="3744" y="2496"/>
              <a:ext cx="99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400">
                  <a:solidFill>
                    <a:srgbClr val="FFFFFF"/>
                  </a:solidFill>
                  <a:latin typeface="Arial" charset="0"/>
                </a:rPr>
                <a:t>Fréquence (Hz) :</a:t>
              </a:r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 </a:t>
              </a:r>
              <a:endParaRPr lang="fr-FR" sz="2000" i="1">
                <a:solidFill>
                  <a:srgbClr val="FFFFFF"/>
                </a:solidFill>
                <a:latin typeface="Symbol" pitchFamily="18" charset="2"/>
              </a:endParaRPr>
            </a:p>
          </p:txBody>
        </p:sp>
        <p:graphicFrame>
          <p:nvGraphicFramePr>
            <p:cNvPr id="7191" name="Object 113"/>
            <p:cNvGraphicFramePr>
              <a:graphicFrameLocks noChangeAspect="1"/>
            </p:cNvGraphicFramePr>
            <p:nvPr/>
          </p:nvGraphicFramePr>
          <p:xfrm>
            <a:off x="4694" y="2568"/>
            <a:ext cx="614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3" name="Equation" r:id="rId17" imgW="647419" imgH="177723" progId="Equation.3">
                    <p:embed/>
                  </p:oleObj>
                </mc:Choice>
                <mc:Fallback>
                  <p:oleObj name="Equation" r:id="rId17" imgW="647419" imgH="177723" progId="Equation.3">
                    <p:embed/>
                    <p:pic>
                      <p:nvPicPr>
                        <p:cNvPr id="0" name="Object 1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4" y="2568"/>
                          <a:ext cx="614" cy="169"/>
                        </a:xfrm>
                        <a:prstGeom prst="rect">
                          <a:avLst/>
                        </a:prstGeom>
                        <a:solidFill>
                          <a:schemeClr val="folHlink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984" name="Group 120"/>
          <p:cNvGrpSpPr>
            <a:grpSpLocks/>
          </p:cNvGrpSpPr>
          <p:nvPr/>
        </p:nvGrpSpPr>
        <p:grpSpPr bwMode="auto">
          <a:xfrm>
            <a:off x="3429000" y="4581525"/>
            <a:ext cx="3879850" cy="411163"/>
            <a:chOff x="2160" y="2886"/>
            <a:chExt cx="2444" cy="259"/>
          </a:xfrm>
        </p:grpSpPr>
        <p:sp>
          <p:nvSpPr>
            <p:cNvPr id="7188" name="Text Box 48"/>
            <p:cNvSpPr txBox="1">
              <a:spLocks noChangeArrowheads="1"/>
            </p:cNvSpPr>
            <p:nvPr/>
          </p:nvSpPr>
          <p:spPr bwMode="auto">
            <a:xfrm>
              <a:off x="2160" y="2928"/>
              <a:ext cx="16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400">
                  <a:solidFill>
                    <a:srgbClr val="FFFFFF"/>
                  </a:solidFill>
                  <a:latin typeface="Arial" charset="0"/>
                </a:rPr>
                <a:t>Vitesse de propagation (m/s) :</a:t>
              </a:r>
              <a:endParaRPr lang="fr-FR" sz="2000" i="1">
                <a:solidFill>
                  <a:srgbClr val="FFFFFF"/>
                </a:solidFill>
                <a:latin typeface="Symbol" pitchFamily="18" charset="2"/>
              </a:endParaRPr>
            </a:p>
          </p:txBody>
        </p:sp>
        <p:graphicFrame>
          <p:nvGraphicFramePr>
            <p:cNvPr id="7189" name="Object 114"/>
            <p:cNvGraphicFramePr>
              <a:graphicFrameLocks noChangeAspect="1"/>
            </p:cNvGraphicFramePr>
            <p:nvPr/>
          </p:nvGraphicFramePr>
          <p:xfrm>
            <a:off x="3787" y="2886"/>
            <a:ext cx="817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4" name="Equation" r:id="rId19" imgW="964781" imgH="304668" progId="Equation.3">
                    <p:embed/>
                  </p:oleObj>
                </mc:Choice>
                <mc:Fallback>
                  <p:oleObj name="Equation" r:id="rId19" imgW="964781" imgH="304668" progId="Equation.3">
                    <p:embed/>
                    <p:pic>
                      <p:nvPicPr>
                        <p:cNvPr id="0" name="Object 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7" y="2886"/>
                          <a:ext cx="817" cy="259"/>
                        </a:xfrm>
                        <a:prstGeom prst="rect">
                          <a:avLst/>
                        </a:prstGeom>
                        <a:solidFill>
                          <a:schemeClr val="folHlink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6973" name="Picture 109" descr="ond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3238"/>
            <a:ext cx="28829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6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6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6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6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6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70" grpId="0" autoUpdateAnimBg="0"/>
      <p:bldP spid="36971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Line 37"/>
          <p:cNvSpPr>
            <a:spLocks noChangeShapeType="1"/>
          </p:cNvSpPr>
          <p:nvPr/>
        </p:nvSpPr>
        <p:spPr bwMode="auto">
          <a:xfrm>
            <a:off x="7086600" y="1676400"/>
            <a:ext cx="76200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467" name="Rectangle 2"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6705600" y="0"/>
            <a:ext cx="2286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6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95400"/>
            <a:ext cx="17526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sz="1200" i="1" smtClean="0">
                <a:solidFill>
                  <a:schemeClr val="accent1"/>
                </a:solidFill>
              </a:rPr>
              <a:t>Réseau cristallin</a:t>
            </a:r>
          </a:p>
        </p:txBody>
      </p:sp>
      <p:grpSp>
        <p:nvGrpSpPr>
          <p:cNvPr id="62470" name="Group 5"/>
          <p:cNvGrpSpPr>
            <a:grpSpLocks/>
          </p:cNvGrpSpPr>
          <p:nvPr/>
        </p:nvGrpSpPr>
        <p:grpSpPr bwMode="auto">
          <a:xfrm>
            <a:off x="4953000" y="1219200"/>
            <a:ext cx="2133600" cy="685800"/>
            <a:chOff x="3024" y="960"/>
            <a:chExt cx="1344" cy="432"/>
          </a:xfrm>
        </p:grpSpPr>
        <p:sp>
          <p:nvSpPr>
            <p:cNvPr id="62503" name="Line 6"/>
            <p:cNvSpPr>
              <a:spLocks noChangeShapeType="1"/>
            </p:cNvSpPr>
            <p:nvPr/>
          </p:nvSpPr>
          <p:spPr bwMode="auto">
            <a:xfrm flipV="1">
              <a:off x="3696" y="1248"/>
              <a:ext cx="672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504" name="Line 7"/>
            <p:cNvSpPr>
              <a:spLocks noChangeShapeType="1"/>
            </p:cNvSpPr>
            <p:nvPr/>
          </p:nvSpPr>
          <p:spPr bwMode="auto">
            <a:xfrm>
              <a:off x="3024" y="960"/>
              <a:ext cx="672" cy="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2471" name="Group 8"/>
          <p:cNvGrpSpPr>
            <a:grpSpLocks/>
          </p:cNvGrpSpPr>
          <p:nvPr/>
        </p:nvGrpSpPr>
        <p:grpSpPr bwMode="auto">
          <a:xfrm>
            <a:off x="5486400" y="685800"/>
            <a:ext cx="2109788" cy="360363"/>
            <a:chOff x="3456" y="768"/>
            <a:chExt cx="1329" cy="227"/>
          </a:xfrm>
        </p:grpSpPr>
        <p:sp>
          <p:nvSpPr>
            <p:cNvPr id="62501" name="Text Box 9"/>
            <p:cNvSpPr txBox="1">
              <a:spLocks noChangeArrowheads="1"/>
            </p:cNvSpPr>
            <p:nvPr/>
          </p:nvSpPr>
          <p:spPr bwMode="auto">
            <a:xfrm>
              <a:off x="3696" y="768"/>
              <a:ext cx="10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Le solide cristallin</a:t>
              </a:r>
            </a:p>
          </p:txBody>
        </p:sp>
        <p:pic>
          <p:nvPicPr>
            <p:cNvPr id="62502" name="Picture 10">
              <a:hlinkClick r:id="" action="ppaction://noaction"/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92" t="29187" r="26578" b="26036"/>
            <a:stretch>
              <a:fillRect/>
            </a:stretch>
          </p:blipFill>
          <p:spPr bwMode="auto">
            <a:xfrm>
              <a:off x="3456" y="768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2472" name="Group 11"/>
          <p:cNvGrpSpPr>
            <a:grpSpLocks/>
          </p:cNvGrpSpPr>
          <p:nvPr/>
        </p:nvGrpSpPr>
        <p:grpSpPr bwMode="auto">
          <a:xfrm>
            <a:off x="838200" y="685800"/>
            <a:ext cx="1487488" cy="360363"/>
            <a:chOff x="1728" y="1104"/>
            <a:chExt cx="937" cy="227"/>
          </a:xfrm>
        </p:grpSpPr>
        <p:sp>
          <p:nvSpPr>
            <p:cNvPr id="62496" name="Text Box 12"/>
            <p:cNvSpPr txBox="1">
              <a:spLocks noChangeArrowheads="1"/>
            </p:cNvSpPr>
            <p:nvPr/>
          </p:nvSpPr>
          <p:spPr bwMode="auto">
            <a:xfrm>
              <a:off x="2016" y="1104"/>
              <a:ext cx="6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L’électron</a:t>
              </a:r>
            </a:p>
          </p:txBody>
        </p:sp>
        <p:grpSp>
          <p:nvGrpSpPr>
            <p:cNvPr id="62497" name="Group 13"/>
            <p:cNvGrpSpPr>
              <a:grpSpLocks noChangeAspect="1"/>
            </p:cNvGrpSpPr>
            <p:nvPr/>
          </p:nvGrpSpPr>
          <p:grpSpPr bwMode="auto">
            <a:xfrm>
              <a:off x="1728" y="1104"/>
              <a:ext cx="288" cy="227"/>
              <a:chOff x="2880" y="1824"/>
              <a:chExt cx="1632" cy="1152"/>
            </a:xfrm>
          </p:grpSpPr>
          <p:sp>
            <p:nvSpPr>
              <p:cNvPr id="62498" name="Oval 14"/>
              <p:cNvSpPr>
                <a:spLocks noChangeAspect="1" noChangeArrowheads="1"/>
              </p:cNvSpPr>
              <p:nvPr/>
            </p:nvSpPr>
            <p:spPr bwMode="auto">
              <a:xfrm>
                <a:off x="3072" y="1824"/>
                <a:ext cx="1152" cy="1152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2499" name="Oval 15"/>
              <p:cNvSpPr>
                <a:spLocks noChangeAspect="1" noChangeArrowheads="1"/>
              </p:cNvSpPr>
              <p:nvPr/>
            </p:nvSpPr>
            <p:spPr bwMode="auto">
              <a:xfrm rot="-1135618">
                <a:off x="2928" y="2256"/>
                <a:ext cx="1584" cy="33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2500" name="Oval 16"/>
              <p:cNvSpPr>
                <a:spLocks noChangeAspect="1" noChangeArrowheads="1"/>
              </p:cNvSpPr>
              <p:nvPr/>
            </p:nvSpPr>
            <p:spPr bwMode="auto">
              <a:xfrm>
                <a:off x="2880" y="2640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62473" name="Group 17"/>
          <p:cNvGrpSpPr>
            <a:grpSpLocks/>
          </p:cNvGrpSpPr>
          <p:nvPr/>
        </p:nvGrpSpPr>
        <p:grpSpPr bwMode="auto">
          <a:xfrm>
            <a:off x="1371600" y="1143000"/>
            <a:ext cx="1371600" cy="990600"/>
            <a:chOff x="1008" y="864"/>
            <a:chExt cx="864" cy="624"/>
          </a:xfrm>
        </p:grpSpPr>
        <p:sp>
          <p:nvSpPr>
            <p:cNvPr id="62494" name="Line 18"/>
            <p:cNvSpPr>
              <a:spLocks noChangeShapeType="1"/>
            </p:cNvSpPr>
            <p:nvPr/>
          </p:nvSpPr>
          <p:spPr bwMode="auto">
            <a:xfrm flipV="1">
              <a:off x="1008" y="1296"/>
              <a:ext cx="768" cy="19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495" name="Line 19"/>
            <p:cNvSpPr>
              <a:spLocks noChangeShapeType="1"/>
            </p:cNvSpPr>
            <p:nvPr/>
          </p:nvSpPr>
          <p:spPr bwMode="auto">
            <a:xfrm flipV="1">
              <a:off x="1776" y="864"/>
              <a:ext cx="96" cy="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2474" name="Oval 20"/>
          <p:cNvSpPr>
            <a:spLocks noChangeArrowheads="1"/>
          </p:cNvSpPr>
          <p:nvPr/>
        </p:nvSpPr>
        <p:spPr bwMode="auto">
          <a:xfrm>
            <a:off x="1295400" y="2057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75" name="Oval 21">
            <a:hlinkHover r:id="rId4" action="ppaction://hlinksldjump"/>
          </p:cNvPr>
          <p:cNvSpPr>
            <a:spLocks noChangeArrowheads="1"/>
          </p:cNvSpPr>
          <p:nvPr/>
        </p:nvSpPr>
        <p:spPr bwMode="auto">
          <a:xfrm>
            <a:off x="2514600" y="1752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76" name="Oval 22">
            <a:hlinkHover r:id="rId5" action="ppaction://hlinksldjump"/>
          </p:cNvPr>
          <p:cNvSpPr>
            <a:spLocks noChangeArrowheads="1"/>
          </p:cNvSpPr>
          <p:nvPr/>
        </p:nvSpPr>
        <p:spPr bwMode="auto">
          <a:xfrm>
            <a:off x="2667000" y="1066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77" name="Oval 2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876800" y="11430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78" name="Oval 24">
            <a:hlinkHover r:id="rId4" action="ppaction://hlinksldjump"/>
          </p:cNvPr>
          <p:cNvSpPr>
            <a:spLocks noChangeArrowheads="1"/>
          </p:cNvSpPr>
          <p:nvPr/>
        </p:nvSpPr>
        <p:spPr bwMode="auto">
          <a:xfrm>
            <a:off x="5943600" y="18288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79" name="Oval 25">
            <a:hlinkHover r:id="rId5" action="ppaction://hlinksldjump"/>
          </p:cNvPr>
          <p:cNvSpPr>
            <a:spLocks noChangeArrowheads="1"/>
          </p:cNvSpPr>
          <p:nvPr/>
        </p:nvSpPr>
        <p:spPr bwMode="auto">
          <a:xfrm>
            <a:off x="7010400" y="16002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2480" name="Group 26"/>
          <p:cNvGrpSpPr>
            <a:grpSpLocks/>
          </p:cNvGrpSpPr>
          <p:nvPr/>
        </p:nvGrpSpPr>
        <p:grpSpPr bwMode="auto">
          <a:xfrm>
            <a:off x="3429000" y="5943600"/>
            <a:ext cx="2667000" cy="360363"/>
            <a:chOff x="576" y="3360"/>
            <a:chExt cx="1680" cy="227"/>
          </a:xfrm>
        </p:grpSpPr>
        <p:sp>
          <p:nvSpPr>
            <p:cNvPr id="62492" name="Text Box 27"/>
            <p:cNvSpPr txBox="1">
              <a:spLocks noChangeArrowheads="1"/>
            </p:cNvSpPr>
            <p:nvPr/>
          </p:nvSpPr>
          <p:spPr bwMode="auto">
            <a:xfrm>
              <a:off x="768" y="3360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Électrons dans un solide</a:t>
              </a:r>
            </a:p>
          </p:txBody>
        </p:sp>
        <p:pic>
          <p:nvPicPr>
            <p:cNvPr id="62493" name="Picture 28">
              <a:hlinkClick r:id="" action="ppaction://noaction"/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0" t="35437" r="25766" b="32288"/>
            <a:stretch>
              <a:fillRect/>
            </a:stretch>
          </p:blipFill>
          <p:spPr bwMode="auto">
            <a:xfrm>
              <a:off x="576" y="3360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2481" name="Line 32"/>
          <p:cNvSpPr>
            <a:spLocks noChangeShapeType="1"/>
          </p:cNvSpPr>
          <p:nvPr/>
        </p:nvSpPr>
        <p:spPr bwMode="auto">
          <a:xfrm>
            <a:off x="3429000" y="4648200"/>
            <a:ext cx="1676400" cy="914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482" name="Line 33"/>
          <p:cNvSpPr>
            <a:spLocks noChangeShapeType="1"/>
          </p:cNvSpPr>
          <p:nvPr/>
        </p:nvSpPr>
        <p:spPr bwMode="auto">
          <a:xfrm flipV="1">
            <a:off x="5105400" y="5105400"/>
            <a:ext cx="990600" cy="457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483" name="Oval 34">
            <a:hlinkHover r:id="rId7" action="ppaction://hlinksldjump"/>
          </p:cNvPr>
          <p:cNvSpPr>
            <a:spLocks noChangeArrowheads="1"/>
          </p:cNvSpPr>
          <p:nvPr/>
        </p:nvSpPr>
        <p:spPr bwMode="auto">
          <a:xfrm>
            <a:off x="3352800" y="45720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4" name="Oval 35">
            <a:hlinkHover r:id="rId7" action="ppaction://hlinksldjump"/>
          </p:cNvPr>
          <p:cNvSpPr>
            <a:spLocks noChangeArrowheads="1"/>
          </p:cNvSpPr>
          <p:nvPr/>
        </p:nvSpPr>
        <p:spPr bwMode="auto">
          <a:xfrm>
            <a:off x="5029200" y="54864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5" name="Oval 36">
            <a:hlinkHover r:id="rId7" action="ppaction://hlinksldjump"/>
          </p:cNvPr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6" name="Oval 38"/>
          <p:cNvSpPr>
            <a:spLocks noChangeArrowheads="1"/>
          </p:cNvSpPr>
          <p:nvPr/>
        </p:nvSpPr>
        <p:spPr bwMode="auto">
          <a:xfrm>
            <a:off x="7772400" y="21336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7" name="Line 39"/>
          <p:cNvSpPr>
            <a:spLocks noChangeShapeType="1"/>
          </p:cNvSpPr>
          <p:nvPr/>
        </p:nvSpPr>
        <p:spPr bwMode="auto">
          <a:xfrm>
            <a:off x="6159500" y="5118100"/>
            <a:ext cx="1219200" cy="381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488" name="Oval 40"/>
          <p:cNvSpPr>
            <a:spLocks noChangeArrowheads="1"/>
          </p:cNvSpPr>
          <p:nvPr/>
        </p:nvSpPr>
        <p:spPr bwMode="auto">
          <a:xfrm>
            <a:off x="7315200" y="54102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9" name="Oval 41"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2743200" y="2438400"/>
            <a:ext cx="4011613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62490" name="Text Box 43"/>
          <p:cNvSpPr txBox="1">
            <a:spLocks noChangeArrowheads="1"/>
          </p:cNvSpPr>
          <p:nvPr/>
        </p:nvSpPr>
        <p:spPr bwMode="auto">
          <a:xfrm>
            <a:off x="4038600" y="3657600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1800" i="1">
                <a:latin typeface="Arial" charset="0"/>
              </a:rPr>
              <a:t>R. Fortunier</a:t>
            </a:r>
          </a:p>
        </p:txBody>
      </p:sp>
      <p:sp>
        <p:nvSpPr>
          <p:cNvPr id="62491" name="Rectangle 44"/>
          <p:cNvSpPr>
            <a:spLocks noChangeArrowheads="1"/>
          </p:cNvSpPr>
          <p:nvPr/>
        </p:nvSpPr>
        <p:spPr bwMode="auto">
          <a:xfrm>
            <a:off x="2730500" y="2667000"/>
            <a:ext cx="403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sz="2000" b="1" i="1">
                <a:solidFill>
                  <a:schemeClr val="tx2"/>
                </a:solidFill>
                <a:latin typeface="Arial" charset="0"/>
              </a:rPr>
              <a:t>PROPRIETES</a:t>
            </a:r>
            <a:br>
              <a:rPr lang="fr-FR" sz="2000" b="1" i="1">
                <a:solidFill>
                  <a:schemeClr val="tx2"/>
                </a:solidFill>
                <a:latin typeface="Arial" charset="0"/>
              </a:rPr>
            </a:br>
            <a:r>
              <a:rPr lang="fr-FR" sz="2000" b="1" i="1">
                <a:solidFill>
                  <a:schemeClr val="tx2"/>
                </a:solidFill>
                <a:latin typeface="Arial" charset="0"/>
              </a:rPr>
              <a:t>DES</a:t>
            </a:r>
            <a:br>
              <a:rPr lang="fr-FR" sz="2000" b="1" i="1">
                <a:solidFill>
                  <a:schemeClr val="tx2"/>
                </a:solidFill>
                <a:latin typeface="Arial" charset="0"/>
              </a:rPr>
            </a:br>
            <a:r>
              <a:rPr lang="fr-FR" sz="2000" b="1" i="1">
                <a:solidFill>
                  <a:schemeClr val="tx2"/>
                </a:solidFill>
                <a:latin typeface="Arial" charset="0"/>
              </a:rPr>
              <a:t>MATERIAUX SOLIDES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5"/>
          <p:cNvGrpSpPr>
            <a:grpSpLocks/>
          </p:cNvGrpSpPr>
          <p:nvPr/>
        </p:nvGrpSpPr>
        <p:grpSpPr bwMode="auto">
          <a:xfrm>
            <a:off x="0" y="1981200"/>
            <a:ext cx="2605088" cy="3429000"/>
            <a:chOff x="0" y="1248"/>
            <a:chExt cx="1641" cy="2160"/>
          </a:xfrm>
        </p:grpSpPr>
        <p:sp>
          <p:nvSpPr>
            <p:cNvPr id="63494" name="Rectangle 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36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RESEAU DE BRAVAIS</a:t>
              </a:r>
            </a:p>
          </p:txBody>
        </p:sp>
        <p:sp>
          <p:nvSpPr>
            <p:cNvPr id="63495" name="Rectangle 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MOTIF, RANGEES, PLANS</a:t>
              </a:r>
            </a:p>
          </p:txBody>
        </p:sp>
        <p:sp>
          <p:nvSpPr>
            <p:cNvPr id="63496" name="Rectangle 4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39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ALLOTROPIE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STRUCTURES NON CRISTALLINES</a:t>
              </a:r>
            </a:p>
          </p:txBody>
        </p:sp>
        <p:sp>
          <p:nvSpPr>
            <p:cNvPr id="63497" name="Rectangle 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11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CHLORURE DE SODIUM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CHLORURE DE CESIUM</a:t>
              </a:r>
            </a:p>
          </p:txBody>
        </p:sp>
        <p:sp>
          <p:nvSpPr>
            <p:cNvPr id="63498" name="Rectangle 6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HEXAGONALE COMPACTE</a:t>
              </a:r>
            </a:p>
          </p:txBody>
        </p:sp>
        <p:sp>
          <p:nvSpPr>
            <p:cNvPr id="63499" name="Text Box 8"/>
            <p:cNvSpPr txBox="1">
              <a:spLocks noChangeArrowheads="1"/>
            </p:cNvSpPr>
            <p:nvPr/>
          </p:nvSpPr>
          <p:spPr bwMode="auto">
            <a:xfrm>
              <a:off x="0" y="1248"/>
              <a:ext cx="164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Classification des structures</a:t>
              </a:r>
            </a:p>
          </p:txBody>
        </p:sp>
        <p:sp>
          <p:nvSpPr>
            <p:cNvPr id="63500" name="Text Box 9"/>
            <p:cNvSpPr txBox="1">
              <a:spLocks noChangeArrowheads="1"/>
            </p:cNvSpPr>
            <p:nvPr/>
          </p:nvSpPr>
          <p:spPr bwMode="auto">
            <a:xfrm>
              <a:off x="0" y="2208"/>
              <a:ext cx="12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Structures cristallines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usuelles</a:t>
              </a:r>
            </a:p>
          </p:txBody>
        </p:sp>
        <p:sp>
          <p:nvSpPr>
            <p:cNvPr id="63501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CUBIQUE A FACES CENTREES</a:t>
              </a:r>
            </a:p>
          </p:txBody>
        </p:sp>
        <p:sp>
          <p:nvSpPr>
            <p:cNvPr id="63502" name="Rectangle 13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76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CUBIQUE CENTREE</a:t>
              </a:r>
            </a:p>
          </p:txBody>
        </p:sp>
        <p:sp>
          <p:nvSpPr>
            <p:cNvPr id="63503" name="Rectangle 14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2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DIAMANT</a:t>
              </a:r>
            </a:p>
          </p:txBody>
        </p:sp>
      </p:grpSp>
      <p:sp>
        <p:nvSpPr>
          <p:cNvPr id="63491" name="Text Box 18"/>
          <p:cNvSpPr txBox="1">
            <a:spLocks noChangeArrowheads="1"/>
          </p:cNvSpPr>
          <p:nvPr/>
        </p:nvSpPr>
        <p:spPr bwMode="auto">
          <a:xfrm>
            <a:off x="2438400" y="457200"/>
            <a:ext cx="5038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LE RESEAU CRISTALLIN</a:t>
            </a:r>
          </a:p>
        </p:txBody>
      </p:sp>
      <p:pic>
        <p:nvPicPr>
          <p:cNvPr id="63492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3" name="Rectangle 2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3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4515" name="Text Box 12"/>
          <p:cNvSpPr txBox="1">
            <a:spLocks noChangeArrowheads="1"/>
          </p:cNvSpPr>
          <p:nvPr/>
        </p:nvSpPr>
        <p:spPr bwMode="auto">
          <a:xfrm>
            <a:off x="2438400" y="457200"/>
            <a:ext cx="5038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LE RESEAU CRISTALLIN</a:t>
            </a:r>
          </a:p>
        </p:txBody>
      </p:sp>
      <p:pic>
        <p:nvPicPr>
          <p:cNvPr id="6451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4517" name="Group 17"/>
          <p:cNvGrpSpPr>
            <a:grpSpLocks/>
          </p:cNvGrpSpPr>
          <p:nvPr/>
        </p:nvGrpSpPr>
        <p:grpSpPr bwMode="auto">
          <a:xfrm>
            <a:off x="0" y="1981200"/>
            <a:ext cx="2605088" cy="3429000"/>
            <a:chOff x="0" y="1248"/>
            <a:chExt cx="1641" cy="2160"/>
          </a:xfrm>
        </p:grpSpPr>
        <p:sp>
          <p:nvSpPr>
            <p:cNvPr id="64536" name="Rectangle 18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36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RESEAU DE BRAVAIS</a:t>
              </a:r>
            </a:p>
          </p:txBody>
        </p:sp>
        <p:sp>
          <p:nvSpPr>
            <p:cNvPr id="64537" name="Rectangle 1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MOTIF, RANGEES, PLANS</a:t>
              </a:r>
            </a:p>
          </p:txBody>
        </p:sp>
        <p:sp>
          <p:nvSpPr>
            <p:cNvPr id="64538" name="Rectangl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39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ALLOTROPIE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STRUCTURES NON CRISTALLINES</a:t>
              </a:r>
            </a:p>
          </p:txBody>
        </p:sp>
        <p:sp>
          <p:nvSpPr>
            <p:cNvPr id="64539" name="Rectangle 2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11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CHLORURE DE SODIUM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CHLORURE DE CESIUM</a:t>
              </a:r>
            </a:p>
          </p:txBody>
        </p:sp>
        <p:sp>
          <p:nvSpPr>
            <p:cNvPr id="64540" name="Rectangle 2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HEXAGONALE COMPACTE</a:t>
              </a:r>
            </a:p>
          </p:txBody>
        </p:sp>
        <p:sp>
          <p:nvSpPr>
            <p:cNvPr id="64541" name="Text Box 23"/>
            <p:cNvSpPr txBox="1">
              <a:spLocks noChangeArrowheads="1"/>
            </p:cNvSpPr>
            <p:nvPr/>
          </p:nvSpPr>
          <p:spPr bwMode="auto">
            <a:xfrm>
              <a:off x="0" y="1248"/>
              <a:ext cx="164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Classification des structures</a:t>
              </a:r>
            </a:p>
          </p:txBody>
        </p:sp>
        <p:sp>
          <p:nvSpPr>
            <p:cNvPr id="64542" name="Text Box 24"/>
            <p:cNvSpPr txBox="1">
              <a:spLocks noChangeArrowheads="1"/>
            </p:cNvSpPr>
            <p:nvPr/>
          </p:nvSpPr>
          <p:spPr bwMode="auto">
            <a:xfrm>
              <a:off x="0" y="2208"/>
              <a:ext cx="12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Structures cristallines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usuelles</a:t>
              </a:r>
            </a:p>
          </p:txBody>
        </p:sp>
        <p:sp>
          <p:nvSpPr>
            <p:cNvPr id="64543" name="Rectangle 25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CUBIQUE A FACES CENTREES</a:t>
              </a:r>
            </a:p>
          </p:txBody>
        </p:sp>
        <p:sp>
          <p:nvSpPr>
            <p:cNvPr id="64544" name="Rectangle 26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76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CUBIQUE CENTREE</a:t>
              </a:r>
            </a:p>
          </p:txBody>
        </p:sp>
        <p:sp>
          <p:nvSpPr>
            <p:cNvPr id="64545" name="Rectangle 27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2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DIAMANT</a:t>
              </a:r>
            </a:p>
          </p:txBody>
        </p:sp>
      </p:grpSp>
      <p:sp>
        <p:nvSpPr>
          <p:cNvPr id="64518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24113"/>
            <a:ext cx="1676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RESEAU DE BRAVAIS</a:t>
            </a:r>
          </a:p>
        </p:txBody>
      </p:sp>
      <p:pic>
        <p:nvPicPr>
          <p:cNvPr id="78876" name="Picture 28" descr="dire-bravais2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46482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889" name="Group 41"/>
          <p:cNvGrpSpPr>
            <a:grpSpLocks/>
          </p:cNvGrpSpPr>
          <p:nvPr/>
        </p:nvGrpSpPr>
        <p:grpSpPr bwMode="auto">
          <a:xfrm>
            <a:off x="3429000" y="2209800"/>
            <a:ext cx="5029200" cy="685800"/>
            <a:chOff x="2208" y="1152"/>
            <a:chExt cx="3168" cy="432"/>
          </a:xfrm>
        </p:grpSpPr>
        <p:sp>
          <p:nvSpPr>
            <p:cNvPr id="64527" name="Text Box 32"/>
            <p:cNvSpPr txBox="1">
              <a:spLocks noChangeArrowheads="1"/>
            </p:cNvSpPr>
            <p:nvPr/>
          </p:nvSpPr>
          <p:spPr bwMode="auto">
            <a:xfrm>
              <a:off x="2256" y="1296"/>
              <a:ext cx="29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OP = OM + g   avec   g = u a + v b + w c</a:t>
              </a:r>
            </a:p>
          </p:txBody>
        </p:sp>
        <p:sp>
          <p:nvSpPr>
            <p:cNvPr id="64528" name="Line 33"/>
            <p:cNvSpPr>
              <a:spLocks noChangeShapeType="1"/>
            </p:cNvSpPr>
            <p:nvPr/>
          </p:nvSpPr>
          <p:spPr bwMode="auto">
            <a:xfrm>
              <a:off x="5088" y="129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529" name="Line 34"/>
            <p:cNvSpPr>
              <a:spLocks noChangeShapeType="1"/>
            </p:cNvSpPr>
            <p:nvPr/>
          </p:nvSpPr>
          <p:spPr bwMode="auto">
            <a:xfrm>
              <a:off x="3120" y="129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530" name="Line 35"/>
            <p:cNvSpPr>
              <a:spLocks noChangeShapeType="1"/>
            </p:cNvSpPr>
            <p:nvPr/>
          </p:nvSpPr>
          <p:spPr bwMode="auto">
            <a:xfrm>
              <a:off x="2784" y="1296"/>
              <a:ext cx="19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531" name="Line 36"/>
            <p:cNvSpPr>
              <a:spLocks noChangeShapeType="1"/>
            </p:cNvSpPr>
            <p:nvPr/>
          </p:nvSpPr>
          <p:spPr bwMode="auto">
            <a:xfrm>
              <a:off x="2352" y="1296"/>
              <a:ext cx="19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532" name="Line 37"/>
            <p:cNvSpPr>
              <a:spLocks noChangeShapeType="1"/>
            </p:cNvSpPr>
            <p:nvPr/>
          </p:nvSpPr>
          <p:spPr bwMode="auto">
            <a:xfrm>
              <a:off x="4608" y="129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533" name="Line 38"/>
            <p:cNvSpPr>
              <a:spLocks noChangeShapeType="1"/>
            </p:cNvSpPr>
            <p:nvPr/>
          </p:nvSpPr>
          <p:spPr bwMode="auto">
            <a:xfrm>
              <a:off x="4224" y="129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534" name="Line 39"/>
            <p:cNvSpPr>
              <a:spLocks noChangeShapeType="1"/>
            </p:cNvSpPr>
            <p:nvPr/>
          </p:nvSpPr>
          <p:spPr bwMode="auto">
            <a:xfrm>
              <a:off x="3840" y="129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535" name="Rectangle 40"/>
            <p:cNvSpPr>
              <a:spLocks noChangeArrowheads="1"/>
            </p:cNvSpPr>
            <p:nvPr/>
          </p:nvSpPr>
          <p:spPr bwMode="auto">
            <a:xfrm>
              <a:off x="2208" y="1152"/>
              <a:ext cx="3168" cy="43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8890" name="Text Box 42"/>
          <p:cNvSpPr txBox="1">
            <a:spLocks noChangeArrowheads="1"/>
          </p:cNvSpPr>
          <p:nvPr/>
        </p:nvSpPr>
        <p:spPr bwMode="auto">
          <a:xfrm>
            <a:off x="3962400" y="1524000"/>
            <a:ext cx="400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1800" i="1">
                <a:solidFill>
                  <a:srgbClr val="FFFFFF"/>
                </a:solidFill>
                <a:latin typeface="Arial" charset="0"/>
              </a:rPr>
              <a:t>Généré par la translation d’un point M</a:t>
            </a:r>
          </a:p>
          <a:p>
            <a:pPr algn="ctr" eaLnBrk="1" hangingPunct="1"/>
            <a:r>
              <a:rPr lang="fr-FR" sz="1800" i="1">
                <a:solidFill>
                  <a:srgbClr val="FFFFFF"/>
                </a:solidFill>
                <a:latin typeface="Arial" charset="0"/>
              </a:rPr>
              <a:t>dans trois direction non coplanaires</a:t>
            </a:r>
          </a:p>
        </p:txBody>
      </p:sp>
      <p:grpSp>
        <p:nvGrpSpPr>
          <p:cNvPr id="78896" name="Group 48"/>
          <p:cNvGrpSpPr>
            <a:grpSpLocks/>
          </p:cNvGrpSpPr>
          <p:nvPr/>
        </p:nvGrpSpPr>
        <p:grpSpPr bwMode="auto">
          <a:xfrm>
            <a:off x="2895600" y="3505200"/>
            <a:ext cx="3962400" cy="1676400"/>
            <a:chOff x="1824" y="2208"/>
            <a:chExt cx="2496" cy="1056"/>
          </a:xfrm>
        </p:grpSpPr>
        <p:sp>
          <p:nvSpPr>
            <p:cNvPr id="64523" name="Line 44"/>
            <p:cNvSpPr>
              <a:spLocks noChangeShapeType="1"/>
            </p:cNvSpPr>
            <p:nvPr/>
          </p:nvSpPr>
          <p:spPr bwMode="auto">
            <a:xfrm>
              <a:off x="2448" y="2400"/>
              <a:ext cx="1152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524" name="Line 45"/>
            <p:cNvSpPr>
              <a:spLocks noChangeShapeType="1"/>
            </p:cNvSpPr>
            <p:nvPr/>
          </p:nvSpPr>
          <p:spPr bwMode="auto">
            <a:xfrm>
              <a:off x="2448" y="2400"/>
              <a:ext cx="576" cy="8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525" name="Line 46"/>
            <p:cNvSpPr>
              <a:spLocks noChangeShapeType="1"/>
            </p:cNvSpPr>
            <p:nvPr/>
          </p:nvSpPr>
          <p:spPr bwMode="auto">
            <a:xfrm>
              <a:off x="2448" y="2400"/>
              <a:ext cx="1872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526" name="Text Box 47"/>
            <p:cNvSpPr txBox="1">
              <a:spLocks noChangeArrowheads="1"/>
            </p:cNvSpPr>
            <p:nvPr/>
          </p:nvSpPr>
          <p:spPr bwMode="auto">
            <a:xfrm>
              <a:off x="1824" y="2208"/>
              <a:ext cx="6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/>
              <a:r>
                <a:rPr lang="fr-FR" sz="1800">
                  <a:solidFill>
                    <a:srgbClr val="FF0000"/>
                  </a:solidFill>
                  <a:latin typeface="Arial" charset="0"/>
                </a:rPr>
                <a:t>maille</a:t>
              </a:r>
            </a:p>
            <a:p>
              <a:pPr algn="ctr" eaLnBrk="1" hangingPunct="1"/>
              <a:r>
                <a:rPr lang="fr-FR" sz="1800">
                  <a:solidFill>
                    <a:srgbClr val="FF0000"/>
                  </a:solidFill>
                  <a:latin typeface="Arial" charset="0"/>
                </a:rPr>
                <a:t>primitive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8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90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8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2438400" y="457200"/>
            <a:ext cx="5038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LE RESEAU CRISTALLIN</a:t>
            </a:r>
          </a:p>
        </p:txBody>
      </p:sp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5541" name="Group 5"/>
          <p:cNvGrpSpPr>
            <a:grpSpLocks/>
          </p:cNvGrpSpPr>
          <p:nvPr/>
        </p:nvGrpSpPr>
        <p:grpSpPr bwMode="auto">
          <a:xfrm>
            <a:off x="0" y="1981200"/>
            <a:ext cx="2605088" cy="3429000"/>
            <a:chOff x="0" y="1248"/>
            <a:chExt cx="1641" cy="2160"/>
          </a:xfrm>
        </p:grpSpPr>
        <p:sp>
          <p:nvSpPr>
            <p:cNvPr id="65567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36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RESEAU DE BRAVAIS</a:t>
              </a:r>
            </a:p>
          </p:txBody>
        </p:sp>
        <p:sp>
          <p:nvSpPr>
            <p:cNvPr id="65568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MOTIF, RANGEES, PLANS</a:t>
              </a:r>
            </a:p>
          </p:txBody>
        </p:sp>
        <p:sp>
          <p:nvSpPr>
            <p:cNvPr id="65569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39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ALLOTROPIE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STRUCTURES NON CRISTALLINES</a:t>
              </a:r>
            </a:p>
          </p:txBody>
        </p:sp>
        <p:sp>
          <p:nvSpPr>
            <p:cNvPr id="65570" name="Rectangle 9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11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CHLORURE DE SODIUM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CHLORURE DE CESIUM</a:t>
              </a:r>
            </a:p>
          </p:txBody>
        </p:sp>
        <p:sp>
          <p:nvSpPr>
            <p:cNvPr id="65571" name="Rectangle 10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HEXAGONALE COMPACTE</a:t>
              </a:r>
            </a:p>
          </p:txBody>
        </p:sp>
        <p:sp>
          <p:nvSpPr>
            <p:cNvPr id="65572" name="Text Box 11"/>
            <p:cNvSpPr txBox="1">
              <a:spLocks noChangeArrowheads="1"/>
            </p:cNvSpPr>
            <p:nvPr/>
          </p:nvSpPr>
          <p:spPr bwMode="auto">
            <a:xfrm>
              <a:off x="0" y="1248"/>
              <a:ext cx="164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Classification des structures</a:t>
              </a:r>
            </a:p>
          </p:txBody>
        </p:sp>
        <p:sp>
          <p:nvSpPr>
            <p:cNvPr id="65573" name="Text Box 12"/>
            <p:cNvSpPr txBox="1">
              <a:spLocks noChangeArrowheads="1"/>
            </p:cNvSpPr>
            <p:nvPr/>
          </p:nvSpPr>
          <p:spPr bwMode="auto">
            <a:xfrm>
              <a:off x="0" y="2208"/>
              <a:ext cx="12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Structures cristallines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usuelles</a:t>
              </a:r>
            </a:p>
          </p:txBody>
        </p:sp>
        <p:sp>
          <p:nvSpPr>
            <p:cNvPr id="65574" name="Rectangle 13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CUBIQUE A FACES CENTREES</a:t>
              </a:r>
            </a:p>
          </p:txBody>
        </p:sp>
        <p:sp>
          <p:nvSpPr>
            <p:cNvPr id="65575" name="Rectangle 14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76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CUBIQUE CENTREE</a:t>
              </a:r>
            </a:p>
          </p:txBody>
        </p:sp>
        <p:sp>
          <p:nvSpPr>
            <p:cNvPr id="65576" name="Rectangle 15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2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DIAMANT</a:t>
              </a:r>
            </a:p>
          </p:txBody>
        </p:sp>
      </p:grpSp>
      <p:sp>
        <p:nvSpPr>
          <p:cNvPr id="65542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24113"/>
            <a:ext cx="1676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RESEAU DE BRAVAIS</a:t>
            </a:r>
          </a:p>
        </p:txBody>
      </p:sp>
      <p:sp>
        <p:nvSpPr>
          <p:cNvPr id="88092" name="Text Box 28"/>
          <p:cNvSpPr txBox="1">
            <a:spLocks noChangeArrowheads="1"/>
          </p:cNvSpPr>
          <p:nvPr/>
        </p:nvSpPr>
        <p:spPr bwMode="auto">
          <a:xfrm>
            <a:off x="3352800" y="1752600"/>
            <a:ext cx="525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1800" i="1">
                <a:solidFill>
                  <a:srgbClr val="FFFFFF"/>
                </a:solidFill>
                <a:latin typeface="Arial" charset="0"/>
              </a:rPr>
              <a:t>Peut être représenté par la maille de Wigner-Seitz</a:t>
            </a:r>
          </a:p>
        </p:txBody>
      </p:sp>
      <p:grpSp>
        <p:nvGrpSpPr>
          <p:cNvPr id="88099" name="Group 35"/>
          <p:cNvGrpSpPr>
            <a:grpSpLocks/>
          </p:cNvGrpSpPr>
          <p:nvPr/>
        </p:nvGrpSpPr>
        <p:grpSpPr bwMode="auto">
          <a:xfrm>
            <a:off x="4114800" y="2362200"/>
            <a:ext cx="4038600" cy="3282950"/>
            <a:chOff x="2592" y="1488"/>
            <a:chExt cx="2544" cy="2068"/>
          </a:xfrm>
        </p:grpSpPr>
        <p:pic>
          <p:nvPicPr>
            <p:cNvPr id="65565" name="Picture 29" descr="dire-wigner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488"/>
              <a:ext cx="2544" cy="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66" name="Oval 34"/>
            <p:cNvSpPr>
              <a:spLocks noChangeArrowheads="1"/>
            </p:cNvSpPr>
            <p:nvPr/>
          </p:nvSpPr>
          <p:spPr bwMode="auto">
            <a:xfrm>
              <a:off x="4212" y="2412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88103" name="Group 39"/>
          <p:cNvGrpSpPr>
            <a:grpSpLocks/>
          </p:cNvGrpSpPr>
          <p:nvPr/>
        </p:nvGrpSpPr>
        <p:grpSpPr bwMode="auto">
          <a:xfrm>
            <a:off x="6096000" y="2895600"/>
            <a:ext cx="1219200" cy="1847850"/>
            <a:chOff x="3840" y="1824"/>
            <a:chExt cx="768" cy="1164"/>
          </a:xfrm>
        </p:grpSpPr>
        <p:sp>
          <p:nvSpPr>
            <p:cNvPr id="65561" name="Oval 33"/>
            <p:cNvSpPr>
              <a:spLocks noChangeArrowheads="1"/>
            </p:cNvSpPr>
            <p:nvPr/>
          </p:nvSpPr>
          <p:spPr bwMode="auto">
            <a:xfrm>
              <a:off x="4560" y="2400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562" name="Line 36"/>
            <p:cNvSpPr>
              <a:spLocks noChangeShapeType="1"/>
            </p:cNvSpPr>
            <p:nvPr/>
          </p:nvSpPr>
          <p:spPr bwMode="auto">
            <a:xfrm>
              <a:off x="4404" y="1836"/>
              <a:ext cx="0" cy="11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63" name="Oval 37"/>
            <p:cNvSpPr>
              <a:spLocks noChangeArrowheads="1"/>
            </p:cNvSpPr>
            <p:nvPr/>
          </p:nvSpPr>
          <p:spPr bwMode="auto">
            <a:xfrm>
              <a:off x="3840" y="2400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564" name="Line 38"/>
            <p:cNvSpPr>
              <a:spLocks noChangeShapeType="1"/>
            </p:cNvSpPr>
            <p:nvPr/>
          </p:nvSpPr>
          <p:spPr bwMode="auto">
            <a:xfrm>
              <a:off x="4032" y="1824"/>
              <a:ext cx="0" cy="11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8107" name="Group 43"/>
          <p:cNvGrpSpPr>
            <a:grpSpLocks/>
          </p:cNvGrpSpPr>
          <p:nvPr/>
        </p:nvGrpSpPr>
        <p:grpSpPr bwMode="auto">
          <a:xfrm>
            <a:off x="5638800" y="3124200"/>
            <a:ext cx="1981200" cy="1371600"/>
            <a:chOff x="3552" y="1968"/>
            <a:chExt cx="1248" cy="864"/>
          </a:xfrm>
        </p:grpSpPr>
        <p:sp>
          <p:nvSpPr>
            <p:cNvPr id="65557" name="Oval 30"/>
            <p:cNvSpPr>
              <a:spLocks noChangeArrowheads="1"/>
            </p:cNvSpPr>
            <p:nvPr/>
          </p:nvSpPr>
          <p:spPr bwMode="auto">
            <a:xfrm>
              <a:off x="4329" y="2169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558" name="Oval 40"/>
            <p:cNvSpPr>
              <a:spLocks noChangeArrowheads="1"/>
            </p:cNvSpPr>
            <p:nvPr/>
          </p:nvSpPr>
          <p:spPr bwMode="auto">
            <a:xfrm>
              <a:off x="4098" y="2649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559" name="Line 41"/>
            <p:cNvSpPr>
              <a:spLocks noChangeShapeType="1"/>
            </p:cNvSpPr>
            <p:nvPr/>
          </p:nvSpPr>
          <p:spPr bwMode="auto">
            <a:xfrm>
              <a:off x="3648" y="1968"/>
              <a:ext cx="1152" cy="6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60" name="Line 42"/>
            <p:cNvSpPr>
              <a:spLocks noChangeShapeType="1"/>
            </p:cNvSpPr>
            <p:nvPr/>
          </p:nvSpPr>
          <p:spPr bwMode="auto">
            <a:xfrm>
              <a:off x="3552" y="2208"/>
              <a:ext cx="1152" cy="6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8111" name="Group 47"/>
          <p:cNvGrpSpPr>
            <a:grpSpLocks/>
          </p:cNvGrpSpPr>
          <p:nvPr/>
        </p:nvGrpSpPr>
        <p:grpSpPr bwMode="auto">
          <a:xfrm>
            <a:off x="5867400" y="2971800"/>
            <a:ext cx="1676400" cy="1752600"/>
            <a:chOff x="3696" y="1872"/>
            <a:chExt cx="1056" cy="1104"/>
          </a:xfrm>
        </p:grpSpPr>
        <p:sp>
          <p:nvSpPr>
            <p:cNvPr id="65553" name="Oval 32"/>
            <p:cNvSpPr>
              <a:spLocks noChangeArrowheads="1"/>
            </p:cNvSpPr>
            <p:nvPr/>
          </p:nvSpPr>
          <p:spPr bwMode="auto">
            <a:xfrm>
              <a:off x="3975" y="2175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554" name="Oval 44"/>
            <p:cNvSpPr>
              <a:spLocks noChangeArrowheads="1"/>
            </p:cNvSpPr>
            <p:nvPr/>
          </p:nvSpPr>
          <p:spPr bwMode="auto">
            <a:xfrm>
              <a:off x="4437" y="2649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555" name="Line 45"/>
            <p:cNvSpPr>
              <a:spLocks noChangeShapeType="1"/>
            </p:cNvSpPr>
            <p:nvPr/>
          </p:nvSpPr>
          <p:spPr bwMode="auto">
            <a:xfrm flipH="1">
              <a:off x="3696" y="1872"/>
              <a:ext cx="816" cy="8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56" name="Line 46"/>
            <p:cNvSpPr>
              <a:spLocks noChangeShapeType="1"/>
            </p:cNvSpPr>
            <p:nvPr/>
          </p:nvSpPr>
          <p:spPr bwMode="auto">
            <a:xfrm flipH="1">
              <a:off x="3936" y="2112"/>
              <a:ext cx="816" cy="8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8113" name="Freeform 49"/>
          <p:cNvSpPr>
            <a:spLocks/>
          </p:cNvSpPr>
          <p:nvPr/>
        </p:nvSpPr>
        <p:spPr bwMode="auto">
          <a:xfrm>
            <a:off x="6356350" y="3524250"/>
            <a:ext cx="682625" cy="590550"/>
          </a:xfrm>
          <a:custGeom>
            <a:avLst/>
            <a:gdLst>
              <a:gd name="T0" fmla="*/ 0 w 432"/>
              <a:gd name="T1" fmla="*/ 328083 h 432"/>
              <a:gd name="T2" fmla="*/ 455083 w 432"/>
              <a:gd name="T3" fmla="*/ 590550 h 432"/>
              <a:gd name="T4" fmla="*/ 682625 w 432"/>
              <a:gd name="T5" fmla="*/ 393700 h 432"/>
              <a:gd name="T6" fmla="*/ 682625 w 432"/>
              <a:gd name="T7" fmla="*/ 262467 h 432"/>
              <a:gd name="T8" fmla="*/ 227542 w 432"/>
              <a:gd name="T9" fmla="*/ 0 h 432"/>
              <a:gd name="T10" fmla="*/ 0 w 432"/>
              <a:gd name="T11" fmla="*/ 196850 h 432"/>
              <a:gd name="T12" fmla="*/ 0 w 432"/>
              <a:gd name="T13" fmla="*/ 328083 h 4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2" h="432">
                <a:moveTo>
                  <a:pt x="0" y="240"/>
                </a:moveTo>
                <a:lnTo>
                  <a:pt x="288" y="432"/>
                </a:lnTo>
                <a:lnTo>
                  <a:pt x="432" y="288"/>
                </a:lnTo>
                <a:lnTo>
                  <a:pt x="432" y="192"/>
                </a:lnTo>
                <a:lnTo>
                  <a:pt x="144" y="0"/>
                </a:lnTo>
                <a:lnTo>
                  <a:pt x="0" y="144"/>
                </a:lnTo>
                <a:lnTo>
                  <a:pt x="0" y="240"/>
                </a:lnTo>
                <a:close/>
              </a:path>
            </a:pathLst>
          </a:custGeom>
          <a:solidFill>
            <a:schemeClr val="hlink"/>
          </a:solidFill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114" name="Freeform 50"/>
          <p:cNvSpPr>
            <a:spLocks/>
          </p:cNvSpPr>
          <p:nvPr/>
        </p:nvSpPr>
        <p:spPr bwMode="auto">
          <a:xfrm>
            <a:off x="6592888" y="3201988"/>
            <a:ext cx="652462" cy="576262"/>
          </a:xfrm>
          <a:custGeom>
            <a:avLst/>
            <a:gdLst>
              <a:gd name="T0" fmla="*/ 0 w 432"/>
              <a:gd name="T1" fmla="*/ 320146 h 432"/>
              <a:gd name="T2" fmla="*/ 434975 w 432"/>
              <a:gd name="T3" fmla="*/ 576262 h 432"/>
              <a:gd name="T4" fmla="*/ 652462 w 432"/>
              <a:gd name="T5" fmla="*/ 384175 h 432"/>
              <a:gd name="T6" fmla="*/ 652462 w 432"/>
              <a:gd name="T7" fmla="*/ 256116 h 432"/>
              <a:gd name="T8" fmla="*/ 217487 w 432"/>
              <a:gd name="T9" fmla="*/ 0 h 432"/>
              <a:gd name="T10" fmla="*/ 0 w 432"/>
              <a:gd name="T11" fmla="*/ 192087 h 432"/>
              <a:gd name="T12" fmla="*/ 0 w 432"/>
              <a:gd name="T13" fmla="*/ 320146 h 4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2" h="432">
                <a:moveTo>
                  <a:pt x="0" y="240"/>
                </a:moveTo>
                <a:lnTo>
                  <a:pt x="288" y="432"/>
                </a:lnTo>
                <a:lnTo>
                  <a:pt x="432" y="288"/>
                </a:lnTo>
                <a:lnTo>
                  <a:pt x="432" y="192"/>
                </a:lnTo>
                <a:lnTo>
                  <a:pt x="144" y="0"/>
                </a:lnTo>
                <a:lnTo>
                  <a:pt x="0" y="144"/>
                </a:lnTo>
                <a:lnTo>
                  <a:pt x="0" y="240"/>
                </a:lnTo>
                <a:close/>
              </a:path>
            </a:pathLst>
          </a:custGeom>
          <a:solidFill>
            <a:schemeClr val="hlink"/>
          </a:solidFill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115" name="Freeform 51"/>
          <p:cNvSpPr>
            <a:spLocks/>
          </p:cNvSpPr>
          <p:nvPr/>
        </p:nvSpPr>
        <p:spPr bwMode="auto">
          <a:xfrm>
            <a:off x="6821488" y="2892425"/>
            <a:ext cx="623887" cy="547688"/>
          </a:xfrm>
          <a:custGeom>
            <a:avLst/>
            <a:gdLst>
              <a:gd name="T0" fmla="*/ 0 w 432"/>
              <a:gd name="T1" fmla="*/ 304271 h 432"/>
              <a:gd name="T2" fmla="*/ 415925 w 432"/>
              <a:gd name="T3" fmla="*/ 547688 h 432"/>
              <a:gd name="T4" fmla="*/ 623887 w 432"/>
              <a:gd name="T5" fmla="*/ 365125 h 432"/>
              <a:gd name="T6" fmla="*/ 623887 w 432"/>
              <a:gd name="T7" fmla="*/ 243417 h 432"/>
              <a:gd name="T8" fmla="*/ 207962 w 432"/>
              <a:gd name="T9" fmla="*/ 0 h 432"/>
              <a:gd name="T10" fmla="*/ 0 w 432"/>
              <a:gd name="T11" fmla="*/ 182563 h 432"/>
              <a:gd name="T12" fmla="*/ 0 w 432"/>
              <a:gd name="T13" fmla="*/ 304271 h 4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2" h="432">
                <a:moveTo>
                  <a:pt x="0" y="240"/>
                </a:moveTo>
                <a:lnTo>
                  <a:pt x="288" y="432"/>
                </a:lnTo>
                <a:lnTo>
                  <a:pt x="432" y="288"/>
                </a:lnTo>
                <a:lnTo>
                  <a:pt x="432" y="192"/>
                </a:lnTo>
                <a:lnTo>
                  <a:pt x="144" y="0"/>
                </a:lnTo>
                <a:lnTo>
                  <a:pt x="0" y="144"/>
                </a:lnTo>
                <a:lnTo>
                  <a:pt x="0" y="240"/>
                </a:lnTo>
                <a:close/>
              </a:path>
            </a:pathLst>
          </a:custGeom>
          <a:solidFill>
            <a:schemeClr val="hlink"/>
          </a:solidFill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116" name="Freeform 52"/>
          <p:cNvSpPr>
            <a:spLocks/>
          </p:cNvSpPr>
          <p:nvPr/>
        </p:nvSpPr>
        <p:spPr bwMode="auto">
          <a:xfrm>
            <a:off x="6172200" y="2819400"/>
            <a:ext cx="623888" cy="547688"/>
          </a:xfrm>
          <a:custGeom>
            <a:avLst/>
            <a:gdLst>
              <a:gd name="T0" fmla="*/ 0 w 432"/>
              <a:gd name="T1" fmla="*/ 304271 h 432"/>
              <a:gd name="T2" fmla="*/ 415925 w 432"/>
              <a:gd name="T3" fmla="*/ 547688 h 432"/>
              <a:gd name="T4" fmla="*/ 623888 w 432"/>
              <a:gd name="T5" fmla="*/ 365125 h 432"/>
              <a:gd name="T6" fmla="*/ 623888 w 432"/>
              <a:gd name="T7" fmla="*/ 243417 h 432"/>
              <a:gd name="T8" fmla="*/ 207963 w 432"/>
              <a:gd name="T9" fmla="*/ 0 h 432"/>
              <a:gd name="T10" fmla="*/ 0 w 432"/>
              <a:gd name="T11" fmla="*/ 182563 h 432"/>
              <a:gd name="T12" fmla="*/ 0 w 432"/>
              <a:gd name="T13" fmla="*/ 304271 h 4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2" h="432">
                <a:moveTo>
                  <a:pt x="0" y="240"/>
                </a:moveTo>
                <a:lnTo>
                  <a:pt x="288" y="432"/>
                </a:lnTo>
                <a:lnTo>
                  <a:pt x="432" y="288"/>
                </a:lnTo>
                <a:lnTo>
                  <a:pt x="432" y="192"/>
                </a:lnTo>
                <a:lnTo>
                  <a:pt x="144" y="0"/>
                </a:lnTo>
                <a:lnTo>
                  <a:pt x="0" y="144"/>
                </a:lnTo>
                <a:lnTo>
                  <a:pt x="0" y="240"/>
                </a:lnTo>
                <a:close/>
              </a:path>
            </a:pathLst>
          </a:custGeom>
          <a:solidFill>
            <a:schemeClr val="hlink"/>
          </a:solidFill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117" name="Freeform 53"/>
          <p:cNvSpPr>
            <a:spLocks/>
          </p:cNvSpPr>
          <p:nvPr/>
        </p:nvSpPr>
        <p:spPr bwMode="auto">
          <a:xfrm>
            <a:off x="5943600" y="3124200"/>
            <a:ext cx="652463" cy="576263"/>
          </a:xfrm>
          <a:custGeom>
            <a:avLst/>
            <a:gdLst>
              <a:gd name="T0" fmla="*/ 0 w 432"/>
              <a:gd name="T1" fmla="*/ 320146 h 432"/>
              <a:gd name="T2" fmla="*/ 434975 w 432"/>
              <a:gd name="T3" fmla="*/ 576263 h 432"/>
              <a:gd name="T4" fmla="*/ 652463 w 432"/>
              <a:gd name="T5" fmla="*/ 384175 h 432"/>
              <a:gd name="T6" fmla="*/ 652463 w 432"/>
              <a:gd name="T7" fmla="*/ 256117 h 432"/>
              <a:gd name="T8" fmla="*/ 217488 w 432"/>
              <a:gd name="T9" fmla="*/ 0 h 432"/>
              <a:gd name="T10" fmla="*/ 0 w 432"/>
              <a:gd name="T11" fmla="*/ 192088 h 432"/>
              <a:gd name="T12" fmla="*/ 0 w 432"/>
              <a:gd name="T13" fmla="*/ 320146 h 4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2" h="432">
                <a:moveTo>
                  <a:pt x="0" y="240"/>
                </a:moveTo>
                <a:lnTo>
                  <a:pt x="288" y="432"/>
                </a:lnTo>
                <a:lnTo>
                  <a:pt x="432" y="288"/>
                </a:lnTo>
                <a:lnTo>
                  <a:pt x="432" y="192"/>
                </a:lnTo>
                <a:lnTo>
                  <a:pt x="144" y="0"/>
                </a:lnTo>
                <a:lnTo>
                  <a:pt x="0" y="144"/>
                </a:lnTo>
                <a:lnTo>
                  <a:pt x="0" y="240"/>
                </a:lnTo>
                <a:close/>
              </a:path>
            </a:pathLst>
          </a:custGeom>
          <a:solidFill>
            <a:schemeClr val="hlink"/>
          </a:solidFill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8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8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92" grpId="0" autoUpdateAnimBg="0"/>
      <p:bldP spid="88113" grpId="0" animBg="1"/>
      <p:bldP spid="88114" grpId="0" animBg="1"/>
      <p:bldP spid="88115" grpId="0" animBg="1"/>
      <p:bldP spid="88116" grpId="0" animBg="1"/>
      <p:bldP spid="8811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7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2438400" y="457200"/>
            <a:ext cx="5038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LE RESEAU CRISTALLIN</a:t>
            </a:r>
          </a:p>
        </p:txBody>
      </p:sp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6565" name="Group 5"/>
          <p:cNvGrpSpPr>
            <a:grpSpLocks/>
          </p:cNvGrpSpPr>
          <p:nvPr/>
        </p:nvGrpSpPr>
        <p:grpSpPr bwMode="auto">
          <a:xfrm>
            <a:off x="0" y="1981200"/>
            <a:ext cx="2605088" cy="3429000"/>
            <a:chOff x="0" y="1248"/>
            <a:chExt cx="1641" cy="2160"/>
          </a:xfrm>
        </p:grpSpPr>
        <p:sp>
          <p:nvSpPr>
            <p:cNvPr id="66581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36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RESEAU DE BRAVAIS</a:t>
              </a:r>
            </a:p>
          </p:txBody>
        </p:sp>
        <p:sp>
          <p:nvSpPr>
            <p:cNvPr id="66582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MOTIF, RANGEES, PLANS</a:t>
              </a:r>
            </a:p>
          </p:txBody>
        </p:sp>
        <p:sp>
          <p:nvSpPr>
            <p:cNvPr id="66583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39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ALLOTROPIE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STRUCTURES NON CRISTALLINES</a:t>
              </a:r>
            </a:p>
          </p:txBody>
        </p:sp>
        <p:sp>
          <p:nvSpPr>
            <p:cNvPr id="66584" name="Rectangle 9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11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CHLORURE DE SODIUM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CHLORURE DE CESIUM</a:t>
              </a:r>
            </a:p>
          </p:txBody>
        </p:sp>
        <p:sp>
          <p:nvSpPr>
            <p:cNvPr id="66585" name="Rectangle 10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HEXAGONALE COMPACTE</a:t>
              </a:r>
            </a:p>
          </p:txBody>
        </p:sp>
        <p:sp>
          <p:nvSpPr>
            <p:cNvPr id="66586" name="Text Box 11"/>
            <p:cNvSpPr txBox="1">
              <a:spLocks noChangeArrowheads="1"/>
            </p:cNvSpPr>
            <p:nvPr/>
          </p:nvSpPr>
          <p:spPr bwMode="auto">
            <a:xfrm>
              <a:off x="0" y="1248"/>
              <a:ext cx="164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Classification des structures</a:t>
              </a:r>
            </a:p>
          </p:txBody>
        </p:sp>
        <p:sp>
          <p:nvSpPr>
            <p:cNvPr id="66587" name="Text Box 12"/>
            <p:cNvSpPr txBox="1">
              <a:spLocks noChangeArrowheads="1"/>
            </p:cNvSpPr>
            <p:nvPr/>
          </p:nvSpPr>
          <p:spPr bwMode="auto">
            <a:xfrm>
              <a:off x="0" y="2208"/>
              <a:ext cx="12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Structures cristallines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usuelles</a:t>
              </a:r>
            </a:p>
          </p:txBody>
        </p:sp>
        <p:sp>
          <p:nvSpPr>
            <p:cNvPr id="66588" name="Rectangle 13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CUBIQUE A FACES CENTREES</a:t>
              </a:r>
            </a:p>
          </p:txBody>
        </p:sp>
        <p:sp>
          <p:nvSpPr>
            <p:cNvPr id="66589" name="Rectangle 14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76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CUBIQUE CENTREE</a:t>
              </a:r>
            </a:p>
          </p:txBody>
        </p:sp>
        <p:sp>
          <p:nvSpPr>
            <p:cNvPr id="66590" name="Rectangle 15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2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DIAMANT</a:t>
              </a:r>
            </a:p>
          </p:txBody>
        </p:sp>
      </p:grpSp>
      <p:sp>
        <p:nvSpPr>
          <p:cNvPr id="66566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24113"/>
            <a:ext cx="1676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RESEAU DE BRAVAIS</a:t>
            </a: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5257800" y="1600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1800" i="1">
                <a:solidFill>
                  <a:srgbClr val="FFFFFF"/>
                </a:solidFill>
                <a:latin typeface="Arial" charset="0"/>
              </a:rPr>
              <a:t>Réseaux 2D</a:t>
            </a:r>
          </a:p>
        </p:txBody>
      </p:sp>
      <p:pic>
        <p:nvPicPr>
          <p:cNvPr id="89124" name="Picture 36" descr="dire-liste2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42672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133" name="Group 45"/>
          <p:cNvGrpSpPr>
            <a:grpSpLocks/>
          </p:cNvGrpSpPr>
          <p:nvPr/>
        </p:nvGrpSpPr>
        <p:grpSpPr bwMode="auto">
          <a:xfrm>
            <a:off x="3200400" y="4191000"/>
            <a:ext cx="3429000" cy="990600"/>
            <a:chOff x="2016" y="2640"/>
            <a:chExt cx="2160" cy="624"/>
          </a:xfrm>
        </p:grpSpPr>
        <p:grpSp>
          <p:nvGrpSpPr>
            <p:cNvPr id="66574" name="Group 42"/>
            <p:cNvGrpSpPr>
              <a:grpSpLocks/>
            </p:cNvGrpSpPr>
            <p:nvPr/>
          </p:nvGrpSpPr>
          <p:grpSpPr bwMode="auto">
            <a:xfrm>
              <a:off x="3792" y="3168"/>
              <a:ext cx="384" cy="96"/>
              <a:chOff x="3792" y="3168"/>
              <a:chExt cx="384" cy="96"/>
            </a:xfrm>
          </p:grpSpPr>
          <p:sp>
            <p:nvSpPr>
              <p:cNvPr id="66577" name="Line 38"/>
              <p:cNvSpPr>
                <a:spLocks noChangeShapeType="1"/>
              </p:cNvSpPr>
              <p:nvPr/>
            </p:nvSpPr>
            <p:spPr bwMode="auto">
              <a:xfrm>
                <a:off x="3936" y="3264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578" name="Line 39"/>
              <p:cNvSpPr>
                <a:spLocks noChangeShapeType="1"/>
              </p:cNvSpPr>
              <p:nvPr/>
            </p:nvSpPr>
            <p:spPr bwMode="auto">
              <a:xfrm>
                <a:off x="4032" y="3168"/>
                <a:ext cx="144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579" name="Line 40"/>
              <p:cNvSpPr>
                <a:spLocks noChangeShapeType="1"/>
              </p:cNvSpPr>
              <p:nvPr/>
            </p:nvSpPr>
            <p:spPr bwMode="auto">
              <a:xfrm>
                <a:off x="3792" y="3168"/>
                <a:ext cx="144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580" name="Line 41"/>
              <p:cNvSpPr>
                <a:spLocks noChangeShapeType="1"/>
              </p:cNvSpPr>
              <p:nvPr/>
            </p:nvSpPr>
            <p:spPr bwMode="auto">
              <a:xfrm>
                <a:off x="3792" y="316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6575" name="Line 43"/>
            <p:cNvSpPr>
              <a:spLocks noChangeShapeType="1"/>
            </p:cNvSpPr>
            <p:nvPr/>
          </p:nvSpPr>
          <p:spPr bwMode="auto">
            <a:xfrm>
              <a:off x="2688" y="2880"/>
              <a:ext cx="1296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576" name="Rectangle 44"/>
            <p:cNvSpPr>
              <a:spLocks noChangeArrowheads="1"/>
            </p:cNvSpPr>
            <p:nvPr/>
          </p:nvSpPr>
          <p:spPr bwMode="auto">
            <a:xfrm>
              <a:off x="2016" y="2640"/>
              <a:ext cx="6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800">
                  <a:solidFill>
                    <a:srgbClr val="FF0000"/>
                  </a:solidFill>
                  <a:latin typeface="Arial" charset="0"/>
                </a:rPr>
                <a:t>maille</a:t>
              </a:r>
              <a:br>
                <a:rPr lang="fr-FR" sz="1800">
                  <a:solidFill>
                    <a:srgbClr val="FF0000"/>
                  </a:solidFill>
                  <a:latin typeface="Arial" charset="0"/>
                </a:rPr>
              </a:br>
              <a:r>
                <a:rPr lang="fr-FR" sz="1800">
                  <a:solidFill>
                    <a:srgbClr val="FF0000"/>
                  </a:solidFill>
                  <a:latin typeface="Arial" charset="0"/>
                </a:rPr>
                <a:t>primitive</a:t>
              </a:r>
            </a:p>
          </p:txBody>
        </p:sp>
      </p:grpSp>
      <p:grpSp>
        <p:nvGrpSpPr>
          <p:cNvPr id="89137" name="Group 49"/>
          <p:cNvGrpSpPr>
            <a:grpSpLocks/>
          </p:cNvGrpSpPr>
          <p:nvPr/>
        </p:nvGrpSpPr>
        <p:grpSpPr bwMode="auto">
          <a:xfrm>
            <a:off x="2743200" y="4876800"/>
            <a:ext cx="4500563" cy="738188"/>
            <a:chOff x="1728" y="3072"/>
            <a:chExt cx="2835" cy="465"/>
          </a:xfrm>
        </p:grpSpPr>
        <p:sp>
          <p:nvSpPr>
            <p:cNvPr id="66571" name="Rectangle 46"/>
            <p:cNvSpPr>
              <a:spLocks noChangeArrowheads="1"/>
            </p:cNvSpPr>
            <p:nvPr/>
          </p:nvSpPr>
          <p:spPr bwMode="auto">
            <a:xfrm>
              <a:off x="4302" y="3351"/>
              <a:ext cx="261" cy="18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72" name="Line 47"/>
            <p:cNvSpPr>
              <a:spLocks noChangeShapeType="1"/>
            </p:cNvSpPr>
            <p:nvPr/>
          </p:nvSpPr>
          <p:spPr bwMode="auto">
            <a:xfrm>
              <a:off x="2688" y="3312"/>
              <a:ext cx="1680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573" name="Rectangle 48"/>
            <p:cNvSpPr>
              <a:spLocks noChangeArrowheads="1"/>
            </p:cNvSpPr>
            <p:nvPr/>
          </p:nvSpPr>
          <p:spPr bwMode="auto">
            <a:xfrm>
              <a:off x="1728" y="3072"/>
              <a:ext cx="9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sz="1800">
                  <a:solidFill>
                    <a:srgbClr val="FF0000"/>
                  </a:solidFill>
                  <a:latin typeface="Arial" charset="0"/>
                </a:rPr>
                <a:t>maille</a:t>
              </a:r>
              <a:br>
                <a:rPr lang="fr-FR" sz="1800">
                  <a:solidFill>
                    <a:srgbClr val="FF0000"/>
                  </a:solidFill>
                  <a:latin typeface="Arial" charset="0"/>
                </a:rPr>
              </a:br>
              <a:r>
                <a:rPr lang="fr-FR" sz="1800">
                  <a:solidFill>
                    <a:srgbClr val="FF0000"/>
                  </a:solidFill>
                  <a:latin typeface="Arial" charset="0"/>
                </a:rPr>
                <a:t>rectangulaire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5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45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7587" name="Text Box 1026"/>
          <p:cNvSpPr txBox="1">
            <a:spLocks noChangeArrowheads="1"/>
          </p:cNvSpPr>
          <p:nvPr/>
        </p:nvSpPr>
        <p:spPr bwMode="auto">
          <a:xfrm>
            <a:off x="2438400" y="457200"/>
            <a:ext cx="5038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LE RESEAU CRISTALLIN</a:t>
            </a:r>
          </a:p>
        </p:txBody>
      </p:sp>
      <p:pic>
        <p:nvPicPr>
          <p:cNvPr id="67588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7589" name="Group 1029"/>
          <p:cNvGrpSpPr>
            <a:grpSpLocks/>
          </p:cNvGrpSpPr>
          <p:nvPr/>
        </p:nvGrpSpPr>
        <p:grpSpPr bwMode="auto">
          <a:xfrm>
            <a:off x="0" y="1981200"/>
            <a:ext cx="2605088" cy="3429000"/>
            <a:chOff x="0" y="1248"/>
            <a:chExt cx="1641" cy="2160"/>
          </a:xfrm>
        </p:grpSpPr>
        <p:sp>
          <p:nvSpPr>
            <p:cNvPr id="67594" name="Rectangle 103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36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RESEAU DE BRAVAIS</a:t>
              </a:r>
            </a:p>
          </p:txBody>
        </p:sp>
        <p:sp>
          <p:nvSpPr>
            <p:cNvPr id="67595" name="Rectangle 1031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MOTIF, RANGEES, PLANS</a:t>
              </a:r>
            </a:p>
          </p:txBody>
        </p:sp>
        <p:sp>
          <p:nvSpPr>
            <p:cNvPr id="67596" name="Rectangle 103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39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ALLOTROPIE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STRUCTURES NON CRISTALLINES</a:t>
              </a:r>
            </a:p>
          </p:txBody>
        </p:sp>
        <p:sp>
          <p:nvSpPr>
            <p:cNvPr id="67597" name="Rectangle 1033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11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CHLORURE DE SODIUM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CHLORURE DE CESIUM</a:t>
              </a:r>
            </a:p>
          </p:txBody>
        </p:sp>
        <p:sp>
          <p:nvSpPr>
            <p:cNvPr id="67598" name="Rectangle 1034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HEXAGONALE COMPACTE</a:t>
              </a:r>
            </a:p>
          </p:txBody>
        </p:sp>
        <p:sp>
          <p:nvSpPr>
            <p:cNvPr id="67599" name="Text Box 1035"/>
            <p:cNvSpPr txBox="1">
              <a:spLocks noChangeArrowheads="1"/>
            </p:cNvSpPr>
            <p:nvPr/>
          </p:nvSpPr>
          <p:spPr bwMode="auto">
            <a:xfrm>
              <a:off x="0" y="1248"/>
              <a:ext cx="164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Classification des structures</a:t>
              </a:r>
            </a:p>
          </p:txBody>
        </p:sp>
        <p:sp>
          <p:nvSpPr>
            <p:cNvPr id="67600" name="Text Box 1036"/>
            <p:cNvSpPr txBox="1">
              <a:spLocks noChangeArrowheads="1"/>
            </p:cNvSpPr>
            <p:nvPr/>
          </p:nvSpPr>
          <p:spPr bwMode="auto">
            <a:xfrm>
              <a:off x="0" y="2208"/>
              <a:ext cx="12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Structures cristallines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usuelles</a:t>
              </a:r>
            </a:p>
          </p:txBody>
        </p:sp>
        <p:sp>
          <p:nvSpPr>
            <p:cNvPr id="67601" name="Rectangle 1037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CUBIQUE A FACES CENTREES</a:t>
              </a:r>
            </a:p>
          </p:txBody>
        </p:sp>
        <p:sp>
          <p:nvSpPr>
            <p:cNvPr id="67602" name="Rectangle 1038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76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CUBIQUE CENTREE</a:t>
              </a:r>
            </a:p>
          </p:txBody>
        </p:sp>
        <p:sp>
          <p:nvSpPr>
            <p:cNvPr id="67603" name="Rectangle 1039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2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DIAMANT</a:t>
              </a:r>
            </a:p>
          </p:txBody>
        </p:sp>
      </p:grpSp>
      <p:sp>
        <p:nvSpPr>
          <p:cNvPr id="67590" name="Rectangle 104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24113"/>
            <a:ext cx="1676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RESEAU DE BRAVAIS</a:t>
            </a:r>
          </a:p>
        </p:txBody>
      </p:sp>
      <p:sp>
        <p:nvSpPr>
          <p:cNvPr id="90129" name="Text Box 1041"/>
          <p:cNvSpPr txBox="1">
            <a:spLocks noChangeArrowheads="1"/>
          </p:cNvSpPr>
          <p:nvPr/>
        </p:nvSpPr>
        <p:spPr bwMode="auto">
          <a:xfrm>
            <a:off x="3200400" y="3505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1800" i="1">
                <a:solidFill>
                  <a:srgbClr val="FFFFFF"/>
                </a:solidFill>
                <a:latin typeface="Arial" charset="0"/>
              </a:rPr>
              <a:t>Réseaux 3D</a:t>
            </a:r>
          </a:p>
        </p:txBody>
      </p:sp>
      <p:pic>
        <p:nvPicPr>
          <p:cNvPr id="90131" name="Picture 1043" descr="dire-liste3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4909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32" name="Picture 1044" descr="dire-cubiqu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43400"/>
            <a:ext cx="5578475" cy="16684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9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0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2438400" y="457200"/>
            <a:ext cx="5038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LE RESEAU CRISTALLIN</a:t>
            </a:r>
          </a:p>
        </p:txBody>
      </p:sp>
      <p:pic>
        <p:nvPicPr>
          <p:cNvPr id="686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8613" name="Group 7"/>
          <p:cNvGrpSpPr>
            <a:grpSpLocks/>
          </p:cNvGrpSpPr>
          <p:nvPr/>
        </p:nvGrpSpPr>
        <p:grpSpPr bwMode="auto">
          <a:xfrm>
            <a:off x="0" y="1981200"/>
            <a:ext cx="2605088" cy="3429000"/>
            <a:chOff x="0" y="1248"/>
            <a:chExt cx="1641" cy="2160"/>
          </a:xfrm>
        </p:grpSpPr>
        <p:sp>
          <p:nvSpPr>
            <p:cNvPr id="68637" name="Rectangle 8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36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RESEAU DE BRAVAIS</a:t>
              </a:r>
            </a:p>
          </p:txBody>
        </p:sp>
        <p:sp>
          <p:nvSpPr>
            <p:cNvPr id="68638" name="Rectangle 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MOTIF, RANGEES, PLANS</a:t>
              </a:r>
            </a:p>
          </p:txBody>
        </p:sp>
        <p:sp>
          <p:nvSpPr>
            <p:cNvPr id="68639" name="Rectangle 1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39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ALLOTROPIE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STRUCTURES NON CRISTALLINES</a:t>
              </a:r>
            </a:p>
          </p:txBody>
        </p:sp>
        <p:sp>
          <p:nvSpPr>
            <p:cNvPr id="68640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11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CHLORURE DE SODIUM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CHLORURE DE CESIUM</a:t>
              </a:r>
            </a:p>
          </p:txBody>
        </p:sp>
        <p:sp>
          <p:nvSpPr>
            <p:cNvPr id="68641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HEXAGONALE COMPACTE</a:t>
              </a:r>
            </a:p>
          </p:txBody>
        </p:sp>
        <p:sp>
          <p:nvSpPr>
            <p:cNvPr id="68642" name="Text Box 13"/>
            <p:cNvSpPr txBox="1">
              <a:spLocks noChangeArrowheads="1"/>
            </p:cNvSpPr>
            <p:nvPr/>
          </p:nvSpPr>
          <p:spPr bwMode="auto">
            <a:xfrm>
              <a:off x="0" y="1248"/>
              <a:ext cx="164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Classification des structures</a:t>
              </a:r>
            </a:p>
          </p:txBody>
        </p:sp>
        <p:sp>
          <p:nvSpPr>
            <p:cNvPr id="68643" name="Text Box 14"/>
            <p:cNvSpPr txBox="1">
              <a:spLocks noChangeArrowheads="1"/>
            </p:cNvSpPr>
            <p:nvPr/>
          </p:nvSpPr>
          <p:spPr bwMode="auto">
            <a:xfrm>
              <a:off x="0" y="2208"/>
              <a:ext cx="12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Structures cristallines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usuelles</a:t>
              </a:r>
            </a:p>
          </p:txBody>
        </p:sp>
        <p:sp>
          <p:nvSpPr>
            <p:cNvPr id="68644" name="Rectangle 15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CUBIQUE A FACES CENTREES</a:t>
              </a:r>
            </a:p>
          </p:txBody>
        </p:sp>
        <p:sp>
          <p:nvSpPr>
            <p:cNvPr id="68645" name="Rectangle 16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76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CUBIQUE CENTREE</a:t>
              </a:r>
            </a:p>
          </p:txBody>
        </p:sp>
        <p:sp>
          <p:nvSpPr>
            <p:cNvPr id="68646" name="Rectangle 17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2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DIAMANT</a:t>
              </a:r>
            </a:p>
          </p:txBody>
        </p:sp>
      </p:grpSp>
      <p:sp>
        <p:nvSpPr>
          <p:cNvPr id="6861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67000"/>
            <a:ext cx="18288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MOTIF, RANGEES, PLANS</a:t>
            </a:r>
            <a:endParaRPr lang="fr-FR" smtClean="0"/>
          </a:p>
        </p:txBody>
      </p:sp>
      <p:pic>
        <p:nvPicPr>
          <p:cNvPr id="79890" name="Picture 18" descr="dire-mot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62484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4419600" y="16764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1800" i="1">
                <a:solidFill>
                  <a:srgbClr val="FFFFFF"/>
                </a:solidFill>
                <a:latin typeface="Arial" charset="0"/>
              </a:rPr>
              <a:t>Cristal = réseau + motif</a:t>
            </a:r>
          </a:p>
        </p:txBody>
      </p:sp>
      <p:grpSp>
        <p:nvGrpSpPr>
          <p:cNvPr id="79908" name="Group 36"/>
          <p:cNvGrpSpPr>
            <a:grpSpLocks/>
          </p:cNvGrpSpPr>
          <p:nvPr/>
        </p:nvGrpSpPr>
        <p:grpSpPr bwMode="auto">
          <a:xfrm>
            <a:off x="2819400" y="4038600"/>
            <a:ext cx="1143000" cy="1357313"/>
            <a:chOff x="1776" y="2544"/>
            <a:chExt cx="720" cy="855"/>
          </a:xfrm>
        </p:grpSpPr>
        <p:sp>
          <p:nvSpPr>
            <p:cNvPr id="68632" name="Oval 20"/>
            <p:cNvSpPr>
              <a:spLocks noChangeArrowheads="1"/>
            </p:cNvSpPr>
            <p:nvPr/>
          </p:nvSpPr>
          <p:spPr bwMode="auto">
            <a:xfrm>
              <a:off x="1824" y="2544"/>
              <a:ext cx="192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33" name="Oval 21"/>
            <p:cNvSpPr>
              <a:spLocks noChangeArrowheads="1"/>
            </p:cNvSpPr>
            <p:nvPr/>
          </p:nvSpPr>
          <p:spPr bwMode="auto">
            <a:xfrm>
              <a:off x="2304" y="2784"/>
              <a:ext cx="192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34" name="Line 22"/>
            <p:cNvSpPr>
              <a:spLocks noChangeShapeType="1"/>
            </p:cNvSpPr>
            <p:nvPr/>
          </p:nvSpPr>
          <p:spPr bwMode="auto">
            <a:xfrm flipH="1" flipV="1">
              <a:off x="1968" y="2784"/>
              <a:ext cx="144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635" name="Line 23"/>
            <p:cNvSpPr>
              <a:spLocks noChangeShapeType="1"/>
            </p:cNvSpPr>
            <p:nvPr/>
          </p:nvSpPr>
          <p:spPr bwMode="auto">
            <a:xfrm flipV="1">
              <a:off x="2112" y="2976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636" name="Text Box 24"/>
            <p:cNvSpPr txBox="1">
              <a:spLocks noChangeArrowheads="1"/>
            </p:cNvSpPr>
            <p:nvPr/>
          </p:nvSpPr>
          <p:spPr bwMode="auto">
            <a:xfrm>
              <a:off x="1776" y="3168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/>
              <a:r>
                <a:rPr lang="fr-FR" sz="1800" i="1">
                  <a:solidFill>
                    <a:srgbClr val="FF0000"/>
                  </a:solidFill>
                  <a:latin typeface="Arial" charset="0"/>
                </a:rPr>
                <a:t>réseau</a:t>
              </a:r>
            </a:p>
          </p:txBody>
        </p:sp>
      </p:grpSp>
      <p:grpSp>
        <p:nvGrpSpPr>
          <p:cNvPr id="79909" name="Group 37"/>
          <p:cNvGrpSpPr>
            <a:grpSpLocks/>
          </p:cNvGrpSpPr>
          <p:nvPr/>
        </p:nvGrpSpPr>
        <p:grpSpPr bwMode="auto">
          <a:xfrm>
            <a:off x="3352800" y="4114800"/>
            <a:ext cx="1905000" cy="1281113"/>
            <a:chOff x="2112" y="2592"/>
            <a:chExt cx="1200" cy="807"/>
          </a:xfrm>
        </p:grpSpPr>
        <p:sp>
          <p:nvSpPr>
            <p:cNvPr id="68629" name="Oval 25"/>
            <p:cNvSpPr>
              <a:spLocks noChangeArrowheads="1"/>
            </p:cNvSpPr>
            <p:nvPr/>
          </p:nvSpPr>
          <p:spPr bwMode="auto">
            <a:xfrm>
              <a:off x="2112" y="2592"/>
              <a:ext cx="672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30" name="Line 26"/>
            <p:cNvSpPr>
              <a:spLocks noChangeShapeType="1"/>
            </p:cNvSpPr>
            <p:nvPr/>
          </p:nvSpPr>
          <p:spPr bwMode="auto">
            <a:xfrm flipH="1" flipV="1">
              <a:off x="2640" y="2784"/>
              <a:ext cx="192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631" name="Text Box 27"/>
            <p:cNvSpPr txBox="1">
              <a:spLocks noChangeArrowheads="1"/>
            </p:cNvSpPr>
            <p:nvPr/>
          </p:nvSpPr>
          <p:spPr bwMode="auto">
            <a:xfrm>
              <a:off x="2640" y="3168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/>
              <a:r>
                <a:rPr lang="fr-FR" sz="1800" i="1">
                  <a:solidFill>
                    <a:srgbClr val="FF0000"/>
                  </a:solidFill>
                  <a:latin typeface="Arial" charset="0"/>
                </a:rPr>
                <a:t>motif</a:t>
              </a:r>
            </a:p>
          </p:txBody>
        </p:sp>
      </p:grpSp>
      <p:grpSp>
        <p:nvGrpSpPr>
          <p:cNvPr id="79910" name="Group 38"/>
          <p:cNvGrpSpPr>
            <a:grpSpLocks/>
          </p:cNvGrpSpPr>
          <p:nvPr/>
        </p:nvGrpSpPr>
        <p:grpSpPr bwMode="auto">
          <a:xfrm>
            <a:off x="4572000" y="2971800"/>
            <a:ext cx="1905000" cy="2424113"/>
            <a:chOff x="2880" y="1872"/>
            <a:chExt cx="1200" cy="1527"/>
          </a:xfrm>
        </p:grpSpPr>
        <p:sp>
          <p:nvSpPr>
            <p:cNvPr id="68624" name="Oval 28"/>
            <p:cNvSpPr>
              <a:spLocks noChangeArrowheads="1"/>
            </p:cNvSpPr>
            <p:nvPr/>
          </p:nvSpPr>
          <p:spPr bwMode="auto">
            <a:xfrm>
              <a:off x="3168" y="2112"/>
              <a:ext cx="192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25" name="Oval 29"/>
            <p:cNvSpPr>
              <a:spLocks noChangeArrowheads="1"/>
            </p:cNvSpPr>
            <p:nvPr/>
          </p:nvSpPr>
          <p:spPr bwMode="auto">
            <a:xfrm>
              <a:off x="2880" y="1872"/>
              <a:ext cx="192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26" name="Line 30"/>
            <p:cNvSpPr>
              <a:spLocks noChangeShapeType="1"/>
            </p:cNvSpPr>
            <p:nvPr/>
          </p:nvSpPr>
          <p:spPr bwMode="auto">
            <a:xfrm flipH="1" flipV="1">
              <a:off x="3024" y="2064"/>
              <a:ext cx="576" cy="11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627" name="Line 31"/>
            <p:cNvSpPr>
              <a:spLocks noChangeShapeType="1"/>
            </p:cNvSpPr>
            <p:nvPr/>
          </p:nvSpPr>
          <p:spPr bwMode="auto">
            <a:xfrm flipH="1" flipV="1">
              <a:off x="3312" y="2352"/>
              <a:ext cx="288" cy="8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628" name="Text Box 32"/>
            <p:cNvSpPr txBox="1">
              <a:spLocks noChangeArrowheads="1"/>
            </p:cNvSpPr>
            <p:nvPr/>
          </p:nvSpPr>
          <p:spPr bwMode="auto">
            <a:xfrm>
              <a:off x="3408" y="3168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/>
              <a:r>
                <a:rPr lang="fr-FR" sz="1800" i="1">
                  <a:solidFill>
                    <a:srgbClr val="FF0000"/>
                  </a:solidFill>
                  <a:latin typeface="Arial" charset="0"/>
                </a:rPr>
                <a:t>réseau</a:t>
              </a:r>
            </a:p>
          </p:txBody>
        </p:sp>
      </p:grpSp>
      <p:grpSp>
        <p:nvGrpSpPr>
          <p:cNvPr id="79911" name="Group 39"/>
          <p:cNvGrpSpPr>
            <a:grpSpLocks/>
          </p:cNvGrpSpPr>
          <p:nvPr/>
        </p:nvGrpSpPr>
        <p:grpSpPr bwMode="auto">
          <a:xfrm>
            <a:off x="5029200" y="3048000"/>
            <a:ext cx="2209800" cy="2347913"/>
            <a:chOff x="3168" y="1920"/>
            <a:chExt cx="1392" cy="1479"/>
          </a:xfrm>
        </p:grpSpPr>
        <p:sp>
          <p:nvSpPr>
            <p:cNvPr id="68621" name="Oval 33"/>
            <p:cNvSpPr>
              <a:spLocks noChangeArrowheads="1"/>
            </p:cNvSpPr>
            <p:nvPr/>
          </p:nvSpPr>
          <p:spPr bwMode="auto">
            <a:xfrm>
              <a:off x="3168" y="1920"/>
              <a:ext cx="672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22" name="Line 34"/>
            <p:cNvSpPr>
              <a:spLocks noChangeShapeType="1"/>
            </p:cNvSpPr>
            <p:nvPr/>
          </p:nvSpPr>
          <p:spPr bwMode="auto">
            <a:xfrm flipH="1" flipV="1">
              <a:off x="3648" y="2160"/>
              <a:ext cx="528" cy="10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623" name="Text Box 35"/>
            <p:cNvSpPr txBox="1">
              <a:spLocks noChangeArrowheads="1"/>
            </p:cNvSpPr>
            <p:nvPr/>
          </p:nvSpPr>
          <p:spPr bwMode="auto">
            <a:xfrm>
              <a:off x="3888" y="3168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/>
              <a:r>
                <a:rPr lang="fr-FR" sz="1800" i="1">
                  <a:solidFill>
                    <a:srgbClr val="FF0000"/>
                  </a:solidFill>
                  <a:latin typeface="Arial" charset="0"/>
                </a:rPr>
                <a:t>motif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9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1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9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2438400" y="457200"/>
            <a:ext cx="5038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LE RESEAU CRISTALLIN</a:t>
            </a:r>
          </a:p>
        </p:txBody>
      </p:sp>
      <p:pic>
        <p:nvPicPr>
          <p:cNvPr id="696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9637" name="Group 5"/>
          <p:cNvGrpSpPr>
            <a:grpSpLocks/>
          </p:cNvGrpSpPr>
          <p:nvPr/>
        </p:nvGrpSpPr>
        <p:grpSpPr bwMode="auto">
          <a:xfrm>
            <a:off x="0" y="1981200"/>
            <a:ext cx="2605088" cy="3429000"/>
            <a:chOff x="0" y="1248"/>
            <a:chExt cx="1641" cy="2160"/>
          </a:xfrm>
        </p:grpSpPr>
        <p:sp>
          <p:nvSpPr>
            <p:cNvPr id="69649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36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RESEAU DE BRAVAIS</a:t>
              </a:r>
            </a:p>
          </p:txBody>
        </p:sp>
        <p:sp>
          <p:nvSpPr>
            <p:cNvPr id="69650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MOTIF, RANGEES, PLANS</a:t>
              </a:r>
            </a:p>
          </p:txBody>
        </p:sp>
        <p:sp>
          <p:nvSpPr>
            <p:cNvPr id="69651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39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ALLOTROPIE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STRUCTURES NON CRISTALLINES</a:t>
              </a:r>
            </a:p>
          </p:txBody>
        </p:sp>
        <p:sp>
          <p:nvSpPr>
            <p:cNvPr id="69652" name="Rectangle 9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11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CHLORURE DE SODIUM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CHLORURE DE CESIUM</a:t>
              </a:r>
            </a:p>
          </p:txBody>
        </p:sp>
        <p:sp>
          <p:nvSpPr>
            <p:cNvPr id="69653" name="Rectangle 10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HEXAGONALE COMPACTE</a:t>
              </a:r>
            </a:p>
          </p:txBody>
        </p:sp>
        <p:sp>
          <p:nvSpPr>
            <p:cNvPr id="69654" name="Text Box 11"/>
            <p:cNvSpPr txBox="1">
              <a:spLocks noChangeArrowheads="1"/>
            </p:cNvSpPr>
            <p:nvPr/>
          </p:nvSpPr>
          <p:spPr bwMode="auto">
            <a:xfrm>
              <a:off x="0" y="1248"/>
              <a:ext cx="164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Classification des structures</a:t>
              </a:r>
            </a:p>
          </p:txBody>
        </p:sp>
        <p:sp>
          <p:nvSpPr>
            <p:cNvPr id="69655" name="Text Box 12"/>
            <p:cNvSpPr txBox="1">
              <a:spLocks noChangeArrowheads="1"/>
            </p:cNvSpPr>
            <p:nvPr/>
          </p:nvSpPr>
          <p:spPr bwMode="auto">
            <a:xfrm>
              <a:off x="0" y="2208"/>
              <a:ext cx="12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Structures cristallines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usuelles</a:t>
              </a:r>
            </a:p>
          </p:txBody>
        </p:sp>
        <p:sp>
          <p:nvSpPr>
            <p:cNvPr id="69656" name="Rectangle 13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CUBIQUE A FACES CENTREES</a:t>
              </a:r>
            </a:p>
          </p:txBody>
        </p:sp>
        <p:sp>
          <p:nvSpPr>
            <p:cNvPr id="69657" name="Rectangle 14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76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CUBIQUE CENTREE</a:t>
              </a:r>
            </a:p>
          </p:txBody>
        </p:sp>
        <p:sp>
          <p:nvSpPr>
            <p:cNvPr id="69658" name="Rectangle 15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2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DIAMANT</a:t>
              </a:r>
            </a:p>
          </p:txBody>
        </p:sp>
      </p:grpSp>
      <p:sp>
        <p:nvSpPr>
          <p:cNvPr id="69638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67000"/>
            <a:ext cx="18288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MOTIF, RANGEES, PLANS</a:t>
            </a:r>
            <a:endParaRPr lang="fr-FR" smtClean="0"/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2590800" y="1676400"/>
            <a:ext cx="632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1800" i="1">
                <a:solidFill>
                  <a:srgbClr val="FFFFFF"/>
                </a:solidFill>
                <a:latin typeface="Arial" charset="0"/>
              </a:rPr>
              <a:t>Rangées et plans atomiques dans une structure cubique</a:t>
            </a:r>
          </a:p>
        </p:txBody>
      </p:sp>
      <p:pic>
        <p:nvPicPr>
          <p:cNvPr id="91175" name="Picture 39" descr="dire-indic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404653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83" name="Group 47"/>
          <p:cNvGrpSpPr>
            <a:grpSpLocks/>
          </p:cNvGrpSpPr>
          <p:nvPr/>
        </p:nvGrpSpPr>
        <p:grpSpPr bwMode="auto">
          <a:xfrm>
            <a:off x="4633913" y="3381375"/>
            <a:ext cx="1371600" cy="1385888"/>
            <a:chOff x="2919" y="2322"/>
            <a:chExt cx="864" cy="873"/>
          </a:xfrm>
        </p:grpSpPr>
        <p:sp>
          <p:nvSpPr>
            <p:cNvPr id="69646" name="Line 40"/>
            <p:cNvSpPr>
              <a:spLocks noChangeShapeType="1"/>
            </p:cNvSpPr>
            <p:nvPr/>
          </p:nvSpPr>
          <p:spPr bwMode="auto">
            <a:xfrm>
              <a:off x="2919" y="2331"/>
              <a:ext cx="864" cy="8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647" name="Line 41"/>
            <p:cNvSpPr>
              <a:spLocks noChangeShapeType="1"/>
            </p:cNvSpPr>
            <p:nvPr/>
          </p:nvSpPr>
          <p:spPr bwMode="auto">
            <a:xfrm>
              <a:off x="2928" y="2322"/>
              <a:ext cx="663" cy="5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648" name="Line 42"/>
            <p:cNvSpPr>
              <a:spLocks noChangeShapeType="1"/>
            </p:cNvSpPr>
            <p:nvPr/>
          </p:nvSpPr>
          <p:spPr bwMode="auto">
            <a:xfrm>
              <a:off x="3582" y="2880"/>
              <a:ext cx="192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1181" name="Rectangle 45"/>
          <p:cNvSpPr>
            <a:spLocks noChangeArrowheads="1"/>
          </p:cNvSpPr>
          <p:nvPr/>
        </p:nvSpPr>
        <p:spPr bwMode="auto">
          <a:xfrm>
            <a:off x="3810000" y="213360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 i="1">
                <a:solidFill>
                  <a:srgbClr val="FFFFFF"/>
                </a:solidFill>
                <a:latin typeface="Arial" charset="0"/>
              </a:rPr>
              <a:t>plans (h k l)</a:t>
            </a:r>
          </a:p>
        </p:txBody>
      </p:sp>
      <p:sp>
        <p:nvSpPr>
          <p:cNvPr id="91182" name="Rectangle 46"/>
          <p:cNvSpPr>
            <a:spLocks noChangeArrowheads="1"/>
          </p:cNvSpPr>
          <p:nvPr/>
        </p:nvSpPr>
        <p:spPr bwMode="auto">
          <a:xfrm>
            <a:off x="6248400" y="2133600"/>
            <a:ext cx="173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 i="1">
                <a:solidFill>
                  <a:srgbClr val="FFFFFF"/>
                </a:solidFill>
                <a:latin typeface="Arial" charset="0"/>
              </a:rPr>
              <a:t>rangées [u v w]</a:t>
            </a:r>
          </a:p>
        </p:txBody>
      </p:sp>
      <p:sp>
        <p:nvSpPr>
          <p:cNvPr id="91184" name="Line 48"/>
          <p:cNvSpPr>
            <a:spLocks noChangeShapeType="1"/>
          </p:cNvSpPr>
          <p:nvPr/>
        </p:nvSpPr>
        <p:spPr bwMode="auto">
          <a:xfrm flipV="1">
            <a:off x="3962400" y="4114800"/>
            <a:ext cx="35814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186" name="Rectangle 50"/>
          <p:cNvSpPr>
            <a:spLocks noChangeArrowheads="1"/>
          </p:cNvSpPr>
          <p:nvPr/>
        </p:nvSpPr>
        <p:spPr bwMode="auto">
          <a:xfrm>
            <a:off x="4267200" y="5410200"/>
            <a:ext cx="328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 i="1">
                <a:solidFill>
                  <a:srgbClr val="FFFFFF"/>
                </a:solidFill>
                <a:latin typeface="Arial" charset="0"/>
              </a:rPr>
              <a:t>Distance inter-réticulaire d</a:t>
            </a:r>
            <a:r>
              <a:rPr lang="fr-FR" sz="1800" i="1" baseline="-25000">
                <a:solidFill>
                  <a:srgbClr val="FFFFFF"/>
                </a:solidFill>
                <a:latin typeface="Arial" charset="0"/>
              </a:rPr>
              <a:t>hkl</a:t>
            </a:r>
            <a:r>
              <a:rPr lang="fr-FR" sz="1800" i="1">
                <a:solidFill>
                  <a:srgbClr val="FFFFFF"/>
                </a:solidFill>
                <a:latin typeface="Arial" charset="0"/>
              </a:rPr>
              <a:t> ?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4" grpId="0" autoUpdateAnimBg="0"/>
      <p:bldP spid="91181" grpId="0" autoUpdateAnimBg="0"/>
      <p:bldP spid="91182" grpId="0" autoUpdateAnimBg="0"/>
      <p:bldP spid="91184" grpId="0" animBg="1"/>
      <p:bldP spid="91186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438400" y="457200"/>
            <a:ext cx="5038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LE RESEAU CRISTALLIN</a:t>
            </a: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0661" name="Group 7"/>
          <p:cNvGrpSpPr>
            <a:grpSpLocks/>
          </p:cNvGrpSpPr>
          <p:nvPr/>
        </p:nvGrpSpPr>
        <p:grpSpPr bwMode="auto">
          <a:xfrm>
            <a:off x="0" y="1981200"/>
            <a:ext cx="2605088" cy="3429000"/>
            <a:chOff x="0" y="1248"/>
            <a:chExt cx="1641" cy="2160"/>
          </a:xfrm>
        </p:grpSpPr>
        <p:sp>
          <p:nvSpPr>
            <p:cNvPr id="70669" name="Rectangle 8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36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RESEAU DE BRAVAIS</a:t>
              </a:r>
            </a:p>
          </p:txBody>
        </p:sp>
        <p:sp>
          <p:nvSpPr>
            <p:cNvPr id="70670" name="Rectangle 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MOTIF, RANGEES, PLANS</a:t>
              </a:r>
            </a:p>
          </p:txBody>
        </p:sp>
        <p:sp>
          <p:nvSpPr>
            <p:cNvPr id="70671" name="Rectangle 1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39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ALLOTROPIE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STRUCTURES NON CRISTALLINES</a:t>
              </a:r>
            </a:p>
          </p:txBody>
        </p:sp>
        <p:sp>
          <p:nvSpPr>
            <p:cNvPr id="70672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11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CHLORURE DE SODIUM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CHLORURE DE CESIUM</a:t>
              </a:r>
            </a:p>
          </p:txBody>
        </p:sp>
        <p:sp>
          <p:nvSpPr>
            <p:cNvPr id="70673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HEXAGONALE COMPACTE</a:t>
              </a:r>
            </a:p>
          </p:txBody>
        </p:sp>
        <p:sp>
          <p:nvSpPr>
            <p:cNvPr id="70674" name="Text Box 13"/>
            <p:cNvSpPr txBox="1">
              <a:spLocks noChangeArrowheads="1"/>
            </p:cNvSpPr>
            <p:nvPr/>
          </p:nvSpPr>
          <p:spPr bwMode="auto">
            <a:xfrm>
              <a:off x="0" y="1248"/>
              <a:ext cx="164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Classification des structures</a:t>
              </a:r>
            </a:p>
          </p:txBody>
        </p:sp>
        <p:sp>
          <p:nvSpPr>
            <p:cNvPr id="70675" name="Text Box 14"/>
            <p:cNvSpPr txBox="1">
              <a:spLocks noChangeArrowheads="1"/>
            </p:cNvSpPr>
            <p:nvPr/>
          </p:nvSpPr>
          <p:spPr bwMode="auto">
            <a:xfrm>
              <a:off x="0" y="2208"/>
              <a:ext cx="12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Structures cristallines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usuelles</a:t>
              </a:r>
            </a:p>
          </p:txBody>
        </p:sp>
        <p:sp>
          <p:nvSpPr>
            <p:cNvPr id="70676" name="Rectangle 15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CUBIQUE A FACES CENTREES</a:t>
              </a:r>
            </a:p>
          </p:txBody>
        </p:sp>
        <p:sp>
          <p:nvSpPr>
            <p:cNvPr id="70677" name="Rectangle 16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76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CUBIQUE CENTREE</a:t>
              </a:r>
            </a:p>
          </p:txBody>
        </p:sp>
        <p:sp>
          <p:nvSpPr>
            <p:cNvPr id="70678" name="Rectangle 17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2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DIAMANT</a:t>
              </a:r>
            </a:p>
          </p:txBody>
        </p:sp>
      </p:grpSp>
      <p:sp>
        <p:nvSpPr>
          <p:cNvPr id="7066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71800"/>
            <a:ext cx="2362200" cy="381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ALLOTROPIE</a:t>
            </a:r>
            <a:br>
              <a:rPr lang="fr-FR" sz="1000" i="1" smtClean="0"/>
            </a:br>
            <a:r>
              <a:rPr lang="fr-FR" sz="1000" i="1" smtClean="0"/>
              <a:t>STRUCTURES NON CRISTALLINES</a:t>
            </a:r>
            <a:endParaRPr lang="fr-FR" smtClean="0"/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2743200" y="1600200"/>
            <a:ext cx="3017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u="sng">
                <a:solidFill>
                  <a:srgbClr val="FFFFFF"/>
                </a:solidFill>
                <a:latin typeface="Arial" charset="0"/>
              </a:rPr>
              <a:t>Phases allotropiques</a:t>
            </a:r>
          </a:p>
        </p:txBody>
      </p:sp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3200400" y="2133600"/>
            <a:ext cx="5167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2000">
                <a:solidFill>
                  <a:srgbClr val="FFFFFF"/>
                </a:solidFill>
                <a:latin typeface="Arial" charset="0"/>
              </a:rPr>
              <a:t>structure cristalline = f(P,T) </a:t>
            </a:r>
            <a:r>
              <a:rPr lang="fr-FR" sz="2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 fer</a:t>
            </a:r>
            <a:r>
              <a:rPr lang="fr-FR" sz="200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a</a:t>
            </a:r>
            <a:r>
              <a:rPr lang="fr-FR" sz="2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, fer</a:t>
            </a:r>
            <a:r>
              <a:rPr lang="fr-FR" sz="200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g</a:t>
            </a:r>
            <a:r>
              <a:rPr lang="fr-FR" sz="2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, fer</a:t>
            </a:r>
            <a:r>
              <a:rPr lang="fr-FR" sz="200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d</a:t>
            </a:r>
            <a:endParaRPr lang="fr-FR" sz="2000">
              <a:solidFill>
                <a:srgbClr val="FFFFFF"/>
              </a:solidFill>
              <a:latin typeface="Symbol" pitchFamily="18" charset="2"/>
            </a:endParaRPr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2743200" y="3048000"/>
            <a:ext cx="2424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u="sng">
                <a:solidFill>
                  <a:srgbClr val="FFFFFF"/>
                </a:solidFill>
                <a:latin typeface="Arial" charset="0"/>
              </a:rPr>
              <a:t>Cristaux liquides</a:t>
            </a:r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3200400" y="3581400"/>
            <a:ext cx="469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2000">
                <a:solidFill>
                  <a:srgbClr val="FFFFFF"/>
                </a:solidFill>
                <a:latin typeface="Arial" charset="0"/>
              </a:rPr>
              <a:t>nématiques, smectiques, cholestériques</a:t>
            </a:r>
            <a:endParaRPr lang="fr-FR" sz="2000">
              <a:solidFill>
                <a:srgbClr val="FFFFFF"/>
              </a:solidFill>
              <a:latin typeface="Symbol" pitchFamily="18" charset="2"/>
            </a:endParaRPr>
          </a:p>
        </p:txBody>
      </p:sp>
      <p:sp>
        <p:nvSpPr>
          <p:cNvPr id="80918" name="Text Box 22"/>
          <p:cNvSpPr txBox="1">
            <a:spLocks noChangeArrowheads="1"/>
          </p:cNvSpPr>
          <p:nvPr/>
        </p:nvSpPr>
        <p:spPr bwMode="auto">
          <a:xfrm>
            <a:off x="2743200" y="4419600"/>
            <a:ext cx="2965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u="sng">
                <a:solidFill>
                  <a:srgbClr val="FFFFFF"/>
                </a:solidFill>
                <a:latin typeface="Arial" charset="0"/>
              </a:rPr>
              <a:t>Matériaux amorphes</a:t>
            </a:r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3124200" y="4953000"/>
            <a:ext cx="5399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2000">
                <a:solidFill>
                  <a:srgbClr val="FFFFFF"/>
                </a:solidFill>
                <a:latin typeface="Arial" charset="0"/>
              </a:rPr>
              <a:t>pas de structure </a:t>
            </a:r>
            <a:r>
              <a:rPr lang="fr-FR" sz="2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 verres, solidification rapide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4" grpId="0" autoUpdateAnimBg="0"/>
      <p:bldP spid="80915" grpId="0" autoUpdateAnimBg="0"/>
      <p:bldP spid="80916" grpId="0" autoUpdateAnimBg="0"/>
      <p:bldP spid="80917" grpId="0" autoUpdateAnimBg="0"/>
      <p:bldP spid="80918" grpId="0" autoUpdateAnimBg="0"/>
      <p:bldP spid="80919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438400" y="457200"/>
            <a:ext cx="5038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LE RESEAU CRISTALLIN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1685" name="Group 7"/>
          <p:cNvGrpSpPr>
            <a:grpSpLocks/>
          </p:cNvGrpSpPr>
          <p:nvPr/>
        </p:nvGrpSpPr>
        <p:grpSpPr bwMode="auto">
          <a:xfrm>
            <a:off x="0" y="1981200"/>
            <a:ext cx="2605088" cy="3429000"/>
            <a:chOff x="0" y="1248"/>
            <a:chExt cx="1641" cy="2160"/>
          </a:xfrm>
        </p:grpSpPr>
        <p:sp>
          <p:nvSpPr>
            <p:cNvPr id="71697" name="Rectangle 8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36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RESEAU DE BRAVAIS</a:t>
              </a:r>
            </a:p>
          </p:txBody>
        </p:sp>
        <p:sp>
          <p:nvSpPr>
            <p:cNvPr id="71698" name="Rectangle 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MOTIF, RANGEES, PLANS</a:t>
              </a:r>
            </a:p>
          </p:txBody>
        </p:sp>
        <p:sp>
          <p:nvSpPr>
            <p:cNvPr id="71699" name="Rectangle 1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39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ALLOTROPIE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STRUCTURES NON CRISTALLINES</a:t>
              </a:r>
            </a:p>
          </p:txBody>
        </p:sp>
        <p:sp>
          <p:nvSpPr>
            <p:cNvPr id="71700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11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CHLORURE DE SODIUM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CHLORURE DE CESIUM</a:t>
              </a:r>
            </a:p>
          </p:txBody>
        </p:sp>
        <p:sp>
          <p:nvSpPr>
            <p:cNvPr id="71701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HEXAGONALE COMPACTE</a:t>
              </a:r>
            </a:p>
          </p:txBody>
        </p:sp>
        <p:sp>
          <p:nvSpPr>
            <p:cNvPr id="71702" name="Text Box 13"/>
            <p:cNvSpPr txBox="1">
              <a:spLocks noChangeArrowheads="1"/>
            </p:cNvSpPr>
            <p:nvPr/>
          </p:nvSpPr>
          <p:spPr bwMode="auto">
            <a:xfrm>
              <a:off x="0" y="1248"/>
              <a:ext cx="164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Classification des structures</a:t>
              </a:r>
            </a:p>
          </p:txBody>
        </p:sp>
        <p:sp>
          <p:nvSpPr>
            <p:cNvPr id="71703" name="Text Box 14"/>
            <p:cNvSpPr txBox="1">
              <a:spLocks noChangeArrowheads="1"/>
            </p:cNvSpPr>
            <p:nvPr/>
          </p:nvSpPr>
          <p:spPr bwMode="auto">
            <a:xfrm>
              <a:off x="0" y="2208"/>
              <a:ext cx="12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Structures cristallines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usuelles</a:t>
              </a:r>
            </a:p>
          </p:txBody>
        </p:sp>
        <p:sp>
          <p:nvSpPr>
            <p:cNvPr id="71704" name="Rectangle 15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CUBIQUE A FACES CENTREES</a:t>
              </a:r>
            </a:p>
          </p:txBody>
        </p:sp>
        <p:sp>
          <p:nvSpPr>
            <p:cNvPr id="71705" name="Rectangle 16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76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CUBIQUE CENTREE</a:t>
              </a:r>
            </a:p>
          </p:txBody>
        </p:sp>
        <p:sp>
          <p:nvSpPr>
            <p:cNvPr id="71706" name="Rectangle 17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2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DIAMANT</a:t>
              </a:r>
            </a:p>
          </p:txBody>
        </p:sp>
      </p:grpSp>
      <p:sp>
        <p:nvSpPr>
          <p:cNvPr id="7168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114800"/>
            <a:ext cx="1676400" cy="381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CHLORURE DE SODIUM</a:t>
            </a:r>
            <a:br>
              <a:rPr lang="fr-FR" sz="1000" i="1" smtClean="0">
                <a:solidFill>
                  <a:schemeClr val="tx1"/>
                </a:solidFill>
              </a:rPr>
            </a:br>
            <a:r>
              <a:rPr lang="fr-FR" sz="1000" i="1" smtClean="0">
                <a:solidFill>
                  <a:schemeClr val="tx1"/>
                </a:solidFill>
              </a:rPr>
              <a:t>CHLORURE DE CESIUM</a:t>
            </a:r>
            <a:endParaRPr lang="fr-FR" smtClean="0"/>
          </a:p>
        </p:txBody>
      </p:sp>
      <p:grpSp>
        <p:nvGrpSpPr>
          <p:cNvPr id="81949" name="Group 29"/>
          <p:cNvGrpSpPr>
            <a:grpSpLocks/>
          </p:cNvGrpSpPr>
          <p:nvPr/>
        </p:nvGrpSpPr>
        <p:grpSpPr bwMode="auto">
          <a:xfrm>
            <a:off x="2667000" y="1905000"/>
            <a:ext cx="2819400" cy="1884363"/>
            <a:chOff x="1680" y="1200"/>
            <a:chExt cx="1776" cy="1187"/>
          </a:xfrm>
        </p:grpSpPr>
        <p:pic>
          <p:nvPicPr>
            <p:cNvPr id="71695" name="Picture 30" descr="dire-nacl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857"/>
            <a:stretch>
              <a:fillRect/>
            </a:stretch>
          </p:blipFill>
          <p:spPr bwMode="auto">
            <a:xfrm>
              <a:off x="2208" y="1200"/>
              <a:ext cx="1248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96" name="Rectangle 31"/>
            <p:cNvSpPr>
              <a:spLocks noChangeArrowheads="1"/>
            </p:cNvSpPr>
            <p:nvPr/>
          </p:nvSpPr>
          <p:spPr bwMode="auto">
            <a:xfrm>
              <a:off x="1680" y="1632"/>
              <a:ext cx="4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NaCl</a:t>
              </a:r>
            </a:p>
          </p:txBody>
        </p:sp>
      </p:grpSp>
      <p:pic>
        <p:nvPicPr>
          <p:cNvPr id="81952" name="Picture 32" descr="dire-nac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05000"/>
            <a:ext cx="53340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3" name="Picture 33" descr="dire-nac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7"/>
          <a:stretch>
            <a:fillRect/>
          </a:stretch>
        </p:blipFill>
        <p:spPr bwMode="auto">
          <a:xfrm>
            <a:off x="3505200" y="1905000"/>
            <a:ext cx="4052888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4" name="Group 34"/>
          <p:cNvGrpSpPr>
            <a:grpSpLocks/>
          </p:cNvGrpSpPr>
          <p:nvPr/>
        </p:nvGrpSpPr>
        <p:grpSpPr bwMode="auto">
          <a:xfrm>
            <a:off x="2743200" y="3886200"/>
            <a:ext cx="2590800" cy="1787525"/>
            <a:chOff x="1728" y="2448"/>
            <a:chExt cx="1632" cy="1126"/>
          </a:xfrm>
        </p:grpSpPr>
        <p:pic>
          <p:nvPicPr>
            <p:cNvPr id="71693" name="Picture 35" descr="dire-cscl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836"/>
            <a:stretch>
              <a:fillRect/>
            </a:stretch>
          </p:blipFill>
          <p:spPr bwMode="auto">
            <a:xfrm>
              <a:off x="2208" y="2448"/>
              <a:ext cx="1152" cy="1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94" name="Rectangle 36"/>
            <p:cNvSpPr>
              <a:spLocks noChangeArrowheads="1"/>
            </p:cNvSpPr>
            <p:nvPr/>
          </p:nvSpPr>
          <p:spPr bwMode="auto">
            <a:xfrm>
              <a:off x="1728" y="2832"/>
              <a:ext cx="4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CsCl</a:t>
              </a:r>
            </a:p>
          </p:txBody>
        </p:sp>
      </p:grpSp>
      <p:pic>
        <p:nvPicPr>
          <p:cNvPr id="81957" name="Picture 37" descr="dire-csc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535305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8" name="Picture 38" descr="dire-csc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02"/>
          <a:stretch>
            <a:fillRect/>
          </a:stretch>
        </p:blipFill>
        <p:spPr bwMode="auto">
          <a:xfrm>
            <a:off x="3505200" y="3886200"/>
            <a:ext cx="38862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57"/>
          <p:cNvGrpSpPr>
            <a:grpSpLocks/>
          </p:cNvGrpSpPr>
          <p:nvPr/>
        </p:nvGrpSpPr>
        <p:grpSpPr bwMode="auto">
          <a:xfrm>
            <a:off x="0" y="1828800"/>
            <a:ext cx="2514600" cy="3962400"/>
            <a:chOff x="0" y="1152"/>
            <a:chExt cx="1584" cy="2496"/>
          </a:xfrm>
        </p:grpSpPr>
        <p:sp>
          <p:nvSpPr>
            <p:cNvPr id="8204" name="Rectangle 5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PLANE</a:t>
              </a:r>
            </a:p>
          </p:txBody>
        </p:sp>
        <p:sp>
          <p:nvSpPr>
            <p:cNvPr id="8205" name="Rectangle 59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</a:t>
              </a:r>
            </a:p>
          </p:txBody>
        </p:sp>
        <p:sp>
          <p:nvSpPr>
            <p:cNvPr id="8206" name="Rectangle 6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68"/>
              <a:ext cx="9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VITESSE DE GROUPE</a:t>
              </a:r>
            </a:p>
          </p:txBody>
        </p:sp>
        <p:sp>
          <p:nvSpPr>
            <p:cNvPr id="8207" name="Rectangle 6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 D’ONDE</a:t>
              </a:r>
            </a:p>
          </p:txBody>
        </p:sp>
        <p:sp>
          <p:nvSpPr>
            <p:cNvPr id="8208" name="Text Box 62"/>
            <p:cNvSpPr txBox="1">
              <a:spLocks noChangeArrowheads="1"/>
            </p:cNvSpPr>
            <p:nvPr/>
          </p:nvSpPr>
          <p:spPr bwMode="auto">
            <a:xfrm>
              <a:off x="0" y="139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onde</a:t>
              </a:r>
            </a:p>
          </p:txBody>
        </p:sp>
        <p:sp>
          <p:nvSpPr>
            <p:cNvPr id="8209" name="Text Box 63"/>
            <p:cNvSpPr txBox="1">
              <a:spLocks noChangeArrowheads="1"/>
            </p:cNvSpPr>
            <p:nvPr/>
          </p:nvSpPr>
          <p:spPr bwMode="auto">
            <a:xfrm>
              <a:off x="0" y="235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particule</a:t>
              </a:r>
            </a:p>
          </p:txBody>
        </p:sp>
        <p:sp>
          <p:nvSpPr>
            <p:cNvPr id="8210" name="Rectangle 64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DE DE BROGLIE</a:t>
              </a:r>
            </a:p>
          </p:txBody>
        </p:sp>
        <p:sp>
          <p:nvSpPr>
            <p:cNvPr id="8211" name="Rectangle 65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PRINCIPE DE SUPERPOSITION</a:t>
              </a:r>
            </a:p>
          </p:txBody>
        </p:sp>
        <p:sp>
          <p:nvSpPr>
            <p:cNvPr id="8212" name="Rectangle 66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12"/>
              <a:ext cx="11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RELATION D’INCERTITUDE</a:t>
              </a:r>
            </a:p>
          </p:txBody>
        </p:sp>
        <p:sp>
          <p:nvSpPr>
            <p:cNvPr id="8213" name="Rectangle 67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152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CONGRES SOLVAY (1927)</a:t>
              </a:r>
            </a:p>
          </p:txBody>
        </p:sp>
        <p:sp>
          <p:nvSpPr>
            <p:cNvPr id="8214" name="Text Box 68"/>
            <p:cNvSpPr txBox="1">
              <a:spLocks noChangeArrowheads="1"/>
            </p:cNvSpPr>
            <p:nvPr/>
          </p:nvSpPr>
          <p:spPr bwMode="auto">
            <a:xfrm>
              <a:off x="0" y="3216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8215" name="Rectangle 69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50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 GAUSSIEN</a:t>
              </a:r>
            </a:p>
          </p:txBody>
        </p:sp>
      </p:grp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895600" y="457200"/>
            <a:ext cx="5176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DESCRIPTION PHYSIQUE</a:t>
            </a:r>
          </a:p>
        </p:txBody>
      </p:sp>
      <p:grpSp>
        <p:nvGrpSpPr>
          <p:cNvPr id="8196" name="Group 34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8201" name="Oval 35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02" name="Oval 36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03" name="Oval 37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197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67000"/>
            <a:ext cx="11430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ONDE PLANE</a:t>
            </a:r>
          </a:p>
        </p:txBody>
      </p:sp>
      <p:sp>
        <p:nvSpPr>
          <p:cNvPr id="8198" name="Rectangle 5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8199" name="Text Box 55"/>
          <p:cNvSpPr txBox="1">
            <a:spLocks noChangeArrowheads="1"/>
          </p:cNvSpPr>
          <p:nvPr/>
        </p:nvSpPr>
        <p:spPr bwMode="auto">
          <a:xfrm>
            <a:off x="4038600" y="5589588"/>
            <a:ext cx="3238500" cy="3143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FFFFFF"/>
                </a:solidFill>
                <a:latin typeface="Arial" charset="0"/>
              </a:rPr>
              <a:t>Exemples d’ondes électromagnétiques</a:t>
            </a:r>
          </a:p>
        </p:txBody>
      </p:sp>
      <p:pic>
        <p:nvPicPr>
          <p:cNvPr id="65592" name="Picture 56" descr="onde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6096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2438400" y="457200"/>
            <a:ext cx="5038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LE RESEAU CRISTALLIN</a:t>
            </a: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2709" name="Group 7"/>
          <p:cNvGrpSpPr>
            <a:grpSpLocks/>
          </p:cNvGrpSpPr>
          <p:nvPr/>
        </p:nvGrpSpPr>
        <p:grpSpPr bwMode="auto">
          <a:xfrm>
            <a:off x="0" y="1981200"/>
            <a:ext cx="2605088" cy="3429000"/>
            <a:chOff x="0" y="1248"/>
            <a:chExt cx="1641" cy="2160"/>
          </a:xfrm>
        </p:grpSpPr>
        <p:sp>
          <p:nvSpPr>
            <p:cNvPr id="72727" name="Rectangle 8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36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RESEAU DE BRAVAIS</a:t>
              </a:r>
            </a:p>
          </p:txBody>
        </p:sp>
        <p:sp>
          <p:nvSpPr>
            <p:cNvPr id="72728" name="Rectangle 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MOTIF, RANGEES, PLANS</a:t>
              </a:r>
            </a:p>
          </p:txBody>
        </p:sp>
        <p:sp>
          <p:nvSpPr>
            <p:cNvPr id="72729" name="Rectangle 1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39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ALLOTROPIE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STRUCTURES NON CRISTALLINES</a:t>
              </a:r>
            </a:p>
          </p:txBody>
        </p:sp>
        <p:sp>
          <p:nvSpPr>
            <p:cNvPr id="72730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11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CHLORURE DE SODIUM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CHLORURE DE CESIUM</a:t>
              </a:r>
            </a:p>
          </p:txBody>
        </p:sp>
        <p:sp>
          <p:nvSpPr>
            <p:cNvPr id="72731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HEXAGONALE COMPACTE</a:t>
              </a:r>
            </a:p>
          </p:txBody>
        </p:sp>
        <p:sp>
          <p:nvSpPr>
            <p:cNvPr id="72732" name="Text Box 13"/>
            <p:cNvSpPr txBox="1">
              <a:spLocks noChangeArrowheads="1"/>
            </p:cNvSpPr>
            <p:nvPr/>
          </p:nvSpPr>
          <p:spPr bwMode="auto">
            <a:xfrm>
              <a:off x="0" y="1248"/>
              <a:ext cx="164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Classification des structures</a:t>
              </a:r>
            </a:p>
          </p:txBody>
        </p:sp>
        <p:sp>
          <p:nvSpPr>
            <p:cNvPr id="72733" name="Text Box 14"/>
            <p:cNvSpPr txBox="1">
              <a:spLocks noChangeArrowheads="1"/>
            </p:cNvSpPr>
            <p:nvPr/>
          </p:nvSpPr>
          <p:spPr bwMode="auto">
            <a:xfrm>
              <a:off x="0" y="2208"/>
              <a:ext cx="12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Structures cristallines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usuelles</a:t>
              </a:r>
            </a:p>
          </p:txBody>
        </p:sp>
        <p:sp>
          <p:nvSpPr>
            <p:cNvPr id="72734" name="Rectangle 15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CUBIQUE A FACES CENTREES</a:t>
              </a:r>
            </a:p>
          </p:txBody>
        </p:sp>
        <p:sp>
          <p:nvSpPr>
            <p:cNvPr id="72735" name="Rectangle 16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76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CUBIQUE CENTREE</a:t>
              </a:r>
            </a:p>
          </p:txBody>
        </p:sp>
        <p:sp>
          <p:nvSpPr>
            <p:cNvPr id="72736" name="Rectangle 17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2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DIAMANT</a:t>
              </a:r>
            </a:p>
          </p:txBody>
        </p:sp>
      </p:grpSp>
      <p:sp>
        <p:nvSpPr>
          <p:cNvPr id="7271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95800"/>
            <a:ext cx="21336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CUBIQUE A FACES CENTREES</a:t>
            </a:r>
            <a:endParaRPr lang="fr-FR" smtClean="0"/>
          </a:p>
        </p:txBody>
      </p:sp>
      <p:grpSp>
        <p:nvGrpSpPr>
          <p:cNvPr id="82966" name="Group 22"/>
          <p:cNvGrpSpPr>
            <a:grpSpLocks/>
          </p:cNvGrpSpPr>
          <p:nvPr/>
        </p:nvGrpSpPr>
        <p:grpSpPr bwMode="auto">
          <a:xfrm>
            <a:off x="2743200" y="1676400"/>
            <a:ext cx="5410200" cy="2530475"/>
            <a:chOff x="1728" y="1056"/>
            <a:chExt cx="3408" cy="1594"/>
          </a:xfrm>
        </p:grpSpPr>
        <p:pic>
          <p:nvPicPr>
            <p:cNvPr id="72725" name="Picture 18" descr="dire-cfc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968"/>
            <a:stretch>
              <a:fillRect/>
            </a:stretch>
          </p:blipFill>
          <p:spPr bwMode="auto">
            <a:xfrm>
              <a:off x="1728" y="1056"/>
              <a:ext cx="1422" cy="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26" name="Rectangle 19"/>
            <p:cNvSpPr>
              <a:spLocks noChangeArrowheads="1"/>
            </p:cNvSpPr>
            <p:nvPr/>
          </p:nvSpPr>
          <p:spPr bwMode="auto">
            <a:xfrm>
              <a:off x="2496" y="2400"/>
              <a:ext cx="26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Structure cubique à faces centrées</a:t>
              </a:r>
            </a:p>
          </p:txBody>
        </p:sp>
      </p:grpSp>
      <p:pic>
        <p:nvPicPr>
          <p:cNvPr id="82964" name="Picture 20" descr="dire-c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6096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5" name="Picture 21" descr="dire-c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50"/>
          <a:stretch>
            <a:fillRect/>
          </a:stretch>
        </p:blipFill>
        <p:spPr bwMode="auto">
          <a:xfrm>
            <a:off x="2743200" y="1676400"/>
            <a:ext cx="4648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979" name="Group 35"/>
          <p:cNvGrpSpPr>
            <a:grpSpLocks/>
          </p:cNvGrpSpPr>
          <p:nvPr/>
        </p:nvGrpSpPr>
        <p:grpSpPr bwMode="auto">
          <a:xfrm>
            <a:off x="2743200" y="4191000"/>
            <a:ext cx="6096000" cy="1920875"/>
            <a:chOff x="1728" y="2640"/>
            <a:chExt cx="3840" cy="1210"/>
          </a:xfrm>
        </p:grpSpPr>
        <p:grpSp>
          <p:nvGrpSpPr>
            <p:cNvPr id="72721" name="Group 25"/>
            <p:cNvGrpSpPr>
              <a:grpSpLocks/>
            </p:cNvGrpSpPr>
            <p:nvPr/>
          </p:nvGrpSpPr>
          <p:grpSpPr bwMode="auto">
            <a:xfrm>
              <a:off x="1728" y="2640"/>
              <a:ext cx="3840" cy="1018"/>
              <a:chOff x="1728" y="2784"/>
              <a:chExt cx="3840" cy="1018"/>
            </a:xfrm>
          </p:grpSpPr>
          <p:pic>
            <p:nvPicPr>
              <p:cNvPr id="72723" name="Picture 23" descr="dire-cfc-tetra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" y="2784"/>
                <a:ext cx="3840" cy="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724" name="Rectangle 24"/>
              <p:cNvSpPr>
                <a:spLocks noChangeArrowheads="1"/>
              </p:cNvSpPr>
              <p:nvPr/>
            </p:nvSpPr>
            <p:spPr bwMode="auto">
              <a:xfrm>
                <a:off x="3120" y="3552"/>
                <a:ext cx="14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2000">
                    <a:solidFill>
                      <a:srgbClr val="FFFFFF"/>
                    </a:solidFill>
                    <a:latin typeface="Arial" charset="0"/>
                  </a:rPr>
                  <a:t>Sites tétraédriques</a:t>
                </a:r>
              </a:p>
            </p:txBody>
          </p:sp>
        </p:grpSp>
        <p:sp>
          <p:nvSpPr>
            <p:cNvPr id="72722" name="Rectangle 34"/>
            <p:cNvSpPr>
              <a:spLocks noChangeArrowheads="1"/>
            </p:cNvSpPr>
            <p:nvPr/>
          </p:nvSpPr>
          <p:spPr bwMode="auto">
            <a:xfrm>
              <a:off x="3120" y="3600"/>
              <a:ext cx="15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Sites octaédriques ?</a:t>
              </a:r>
            </a:p>
          </p:txBody>
        </p:sp>
      </p:grpSp>
      <p:pic>
        <p:nvPicPr>
          <p:cNvPr id="82970" name="Picture 26" descr="dire-c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 t="21239" b="32744"/>
          <a:stretch>
            <a:fillRect/>
          </a:stretch>
        </p:blipFill>
        <p:spPr bwMode="auto">
          <a:xfrm>
            <a:off x="6705600" y="4267200"/>
            <a:ext cx="2133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976" name="Group 32"/>
          <p:cNvGrpSpPr>
            <a:grpSpLocks/>
          </p:cNvGrpSpPr>
          <p:nvPr/>
        </p:nvGrpSpPr>
        <p:grpSpPr bwMode="auto">
          <a:xfrm>
            <a:off x="3581400" y="4724400"/>
            <a:ext cx="4333875" cy="1019175"/>
            <a:chOff x="2256" y="2976"/>
            <a:chExt cx="2730" cy="642"/>
          </a:xfrm>
        </p:grpSpPr>
        <p:sp>
          <p:nvSpPr>
            <p:cNvPr id="72717" name="Line 28"/>
            <p:cNvSpPr>
              <a:spLocks noChangeShapeType="1"/>
            </p:cNvSpPr>
            <p:nvPr/>
          </p:nvSpPr>
          <p:spPr bwMode="auto">
            <a:xfrm flipV="1">
              <a:off x="4320" y="3618"/>
              <a:ext cx="66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718" name="Line 29"/>
            <p:cNvSpPr>
              <a:spLocks noChangeShapeType="1"/>
            </p:cNvSpPr>
            <p:nvPr/>
          </p:nvSpPr>
          <p:spPr bwMode="auto">
            <a:xfrm flipV="1">
              <a:off x="4320" y="3456"/>
              <a:ext cx="432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719" name="Line 30"/>
            <p:cNvSpPr>
              <a:spLocks noChangeShapeType="1"/>
            </p:cNvSpPr>
            <p:nvPr/>
          </p:nvSpPr>
          <p:spPr bwMode="auto">
            <a:xfrm flipV="1">
              <a:off x="4320" y="2976"/>
              <a:ext cx="0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720" name="Text Box 31"/>
            <p:cNvSpPr txBox="1">
              <a:spLocks noChangeArrowheads="1"/>
            </p:cNvSpPr>
            <p:nvPr/>
          </p:nvSpPr>
          <p:spPr bwMode="auto">
            <a:xfrm>
              <a:off x="2256" y="3264"/>
              <a:ext cx="19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/>
              <a:r>
                <a:rPr lang="fr-FR" sz="2000">
                  <a:solidFill>
                    <a:srgbClr val="FF0000"/>
                  </a:solidFill>
                  <a:latin typeface="Arial" charset="0"/>
                </a:rPr>
                <a:t>vecteurs de base utilisés 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438400" y="457200"/>
            <a:ext cx="5038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LE RESEAU CRISTALLIN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3733" name="Group 7"/>
          <p:cNvGrpSpPr>
            <a:grpSpLocks/>
          </p:cNvGrpSpPr>
          <p:nvPr/>
        </p:nvGrpSpPr>
        <p:grpSpPr bwMode="auto">
          <a:xfrm>
            <a:off x="0" y="1981200"/>
            <a:ext cx="2605088" cy="3429000"/>
            <a:chOff x="0" y="1248"/>
            <a:chExt cx="1641" cy="2160"/>
          </a:xfrm>
        </p:grpSpPr>
        <p:sp>
          <p:nvSpPr>
            <p:cNvPr id="73746" name="Rectangle 8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36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RESEAU DE BRAVAIS</a:t>
              </a:r>
            </a:p>
          </p:txBody>
        </p:sp>
        <p:sp>
          <p:nvSpPr>
            <p:cNvPr id="73747" name="Rectangle 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MOTIF, RANGEES, PLANS</a:t>
              </a:r>
            </a:p>
          </p:txBody>
        </p:sp>
        <p:sp>
          <p:nvSpPr>
            <p:cNvPr id="73748" name="Rectangle 1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39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ALLOTROPIE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STRUCTURES NON CRISTALLINES</a:t>
              </a:r>
            </a:p>
          </p:txBody>
        </p:sp>
        <p:sp>
          <p:nvSpPr>
            <p:cNvPr id="73749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11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CHLORURE DE SODIUM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CHLORURE DE CESIUM</a:t>
              </a:r>
            </a:p>
          </p:txBody>
        </p:sp>
        <p:sp>
          <p:nvSpPr>
            <p:cNvPr id="73750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HEXAGONALE COMPACTE</a:t>
              </a:r>
            </a:p>
          </p:txBody>
        </p:sp>
        <p:sp>
          <p:nvSpPr>
            <p:cNvPr id="73751" name="Text Box 13"/>
            <p:cNvSpPr txBox="1">
              <a:spLocks noChangeArrowheads="1"/>
            </p:cNvSpPr>
            <p:nvPr/>
          </p:nvSpPr>
          <p:spPr bwMode="auto">
            <a:xfrm>
              <a:off x="0" y="1248"/>
              <a:ext cx="164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Classification des structures</a:t>
              </a:r>
            </a:p>
          </p:txBody>
        </p:sp>
        <p:sp>
          <p:nvSpPr>
            <p:cNvPr id="73752" name="Text Box 14"/>
            <p:cNvSpPr txBox="1">
              <a:spLocks noChangeArrowheads="1"/>
            </p:cNvSpPr>
            <p:nvPr/>
          </p:nvSpPr>
          <p:spPr bwMode="auto">
            <a:xfrm>
              <a:off x="0" y="2208"/>
              <a:ext cx="12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Structures cristallines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usuelles</a:t>
              </a:r>
            </a:p>
          </p:txBody>
        </p:sp>
        <p:sp>
          <p:nvSpPr>
            <p:cNvPr id="73753" name="Rectangle 15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CUBIQUE A FACES CENTREES</a:t>
              </a:r>
            </a:p>
          </p:txBody>
        </p:sp>
        <p:sp>
          <p:nvSpPr>
            <p:cNvPr id="73754" name="Rectangle 16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76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CUBIQUE CENTREE</a:t>
              </a:r>
            </a:p>
          </p:txBody>
        </p:sp>
        <p:sp>
          <p:nvSpPr>
            <p:cNvPr id="73755" name="Rectangle 17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2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DIAMANT</a:t>
              </a:r>
            </a:p>
          </p:txBody>
        </p:sp>
      </p:grpSp>
      <p:sp>
        <p:nvSpPr>
          <p:cNvPr id="7373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24400"/>
            <a:ext cx="15240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CUBIQUE CENTREE</a:t>
            </a:r>
            <a:endParaRPr lang="fr-FR" smtClean="0"/>
          </a:p>
        </p:txBody>
      </p:sp>
      <p:grpSp>
        <p:nvGrpSpPr>
          <p:cNvPr id="84001" name="Group 33"/>
          <p:cNvGrpSpPr>
            <a:grpSpLocks/>
          </p:cNvGrpSpPr>
          <p:nvPr/>
        </p:nvGrpSpPr>
        <p:grpSpPr bwMode="auto">
          <a:xfrm>
            <a:off x="2667000" y="1752600"/>
            <a:ext cx="4537075" cy="2454275"/>
            <a:chOff x="1680" y="1104"/>
            <a:chExt cx="2858" cy="1546"/>
          </a:xfrm>
        </p:grpSpPr>
        <p:pic>
          <p:nvPicPr>
            <p:cNvPr id="73744" name="Picture 18" descr="dire-cc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073"/>
            <a:stretch>
              <a:fillRect/>
            </a:stretch>
          </p:blipFill>
          <p:spPr bwMode="auto">
            <a:xfrm>
              <a:off x="1680" y="1104"/>
              <a:ext cx="1296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45" name="Rectangle 19"/>
            <p:cNvSpPr>
              <a:spLocks noChangeArrowheads="1"/>
            </p:cNvSpPr>
            <p:nvPr/>
          </p:nvSpPr>
          <p:spPr bwMode="auto">
            <a:xfrm>
              <a:off x="2592" y="2400"/>
              <a:ext cx="19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Structure cubique centrée</a:t>
              </a:r>
            </a:p>
          </p:txBody>
        </p:sp>
      </p:grpSp>
      <p:pic>
        <p:nvPicPr>
          <p:cNvPr id="83988" name="Picture 20" descr="dire-c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8" t="18265" b="37900"/>
          <a:stretch>
            <a:fillRect/>
          </a:stretch>
        </p:blipFill>
        <p:spPr bwMode="auto">
          <a:xfrm>
            <a:off x="6172200" y="43434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993" name="Group 25"/>
          <p:cNvGrpSpPr>
            <a:grpSpLocks/>
          </p:cNvGrpSpPr>
          <p:nvPr/>
        </p:nvGrpSpPr>
        <p:grpSpPr bwMode="auto">
          <a:xfrm>
            <a:off x="3048000" y="4800600"/>
            <a:ext cx="4191000" cy="942975"/>
            <a:chOff x="1920" y="3024"/>
            <a:chExt cx="2640" cy="594"/>
          </a:xfrm>
        </p:grpSpPr>
        <p:sp>
          <p:nvSpPr>
            <p:cNvPr id="73740" name="Line 21"/>
            <p:cNvSpPr>
              <a:spLocks noChangeShapeType="1"/>
            </p:cNvSpPr>
            <p:nvPr/>
          </p:nvSpPr>
          <p:spPr bwMode="auto">
            <a:xfrm>
              <a:off x="3984" y="3618"/>
              <a:ext cx="5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741" name="Line 22"/>
            <p:cNvSpPr>
              <a:spLocks noChangeShapeType="1"/>
            </p:cNvSpPr>
            <p:nvPr/>
          </p:nvSpPr>
          <p:spPr bwMode="auto">
            <a:xfrm flipV="1">
              <a:off x="3984" y="3408"/>
              <a:ext cx="384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742" name="Line 23"/>
            <p:cNvSpPr>
              <a:spLocks noChangeShapeType="1"/>
            </p:cNvSpPr>
            <p:nvPr/>
          </p:nvSpPr>
          <p:spPr bwMode="auto">
            <a:xfrm flipV="1">
              <a:off x="3984" y="3024"/>
              <a:ext cx="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743" name="Text Box 24"/>
            <p:cNvSpPr txBox="1">
              <a:spLocks noChangeArrowheads="1"/>
            </p:cNvSpPr>
            <p:nvPr/>
          </p:nvSpPr>
          <p:spPr bwMode="auto">
            <a:xfrm>
              <a:off x="1920" y="3264"/>
              <a:ext cx="19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/>
              <a:r>
                <a:rPr lang="fr-FR" sz="2000">
                  <a:solidFill>
                    <a:srgbClr val="FF0000"/>
                  </a:solidFill>
                  <a:latin typeface="Arial" charset="0"/>
                </a:rPr>
                <a:t>vecteurs de base utilisés </a:t>
              </a:r>
            </a:p>
          </p:txBody>
        </p:sp>
      </p:grpSp>
      <p:pic>
        <p:nvPicPr>
          <p:cNvPr id="83999" name="Picture 31" descr="dire-c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62484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00" name="Picture 32" descr="dire-c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30"/>
          <a:stretch>
            <a:fillRect/>
          </a:stretch>
        </p:blipFill>
        <p:spPr bwMode="auto">
          <a:xfrm>
            <a:off x="2667000" y="1752600"/>
            <a:ext cx="457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438400" y="457200"/>
            <a:ext cx="5038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LE RESEAU CRISTALLIN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4757" name="Group 7"/>
          <p:cNvGrpSpPr>
            <a:grpSpLocks/>
          </p:cNvGrpSpPr>
          <p:nvPr/>
        </p:nvGrpSpPr>
        <p:grpSpPr bwMode="auto">
          <a:xfrm>
            <a:off x="0" y="1981200"/>
            <a:ext cx="2605088" cy="3429000"/>
            <a:chOff x="0" y="1248"/>
            <a:chExt cx="1641" cy="2160"/>
          </a:xfrm>
        </p:grpSpPr>
        <p:sp>
          <p:nvSpPr>
            <p:cNvPr id="74767" name="Rectangle 8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36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RESEAU DE BRAVAIS</a:t>
              </a:r>
            </a:p>
          </p:txBody>
        </p:sp>
        <p:sp>
          <p:nvSpPr>
            <p:cNvPr id="74768" name="Rectangle 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MOTIF, RANGEES, PLANS</a:t>
              </a:r>
            </a:p>
          </p:txBody>
        </p:sp>
        <p:sp>
          <p:nvSpPr>
            <p:cNvPr id="74769" name="Rectangle 1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39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ALLOTROPIE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STRUCTURES NON CRISTALLINES</a:t>
              </a:r>
            </a:p>
          </p:txBody>
        </p:sp>
        <p:sp>
          <p:nvSpPr>
            <p:cNvPr id="74770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11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CHLORURE DE SODIUM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CHLORURE DE CESIUM</a:t>
              </a:r>
            </a:p>
          </p:txBody>
        </p:sp>
        <p:sp>
          <p:nvSpPr>
            <p:cNvPr id="74771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HEXAGONALE COMPACTE</a:t>
              </a:r>
            </a:p>
          </p:txBody>
        </p:sp>
        <p:sp>
          <p:nvSpPr>
            <p:cNvPr id="74772" name="Text Box 13"/>
            <p:cNvSpPr txBox="1">
              <a:spLocks noChangeArrowheads="1"/>
            </p:cNvSpPr>
            <p:nvPr/>
          </p:nvSpPr>
          <p:spPr bwMode="auto">
            <a:xfrm>
              <a:off x="0" y="1248"/>
              <a:ext cx="164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Classification des structures</a:t>
              </a:r>
            </a:p>
          </p:txBody>
        </p:sp>
        <p:sp>
          <p:nvSpPr>
            <p:cNvPr id="74773" name="Text Box 14"/>
            <p:cNvSpPr txBox="1">
              <a:spLocks noChangeArrowheads="1"/>
            </p:cNvSpPr>
            <p:nvPr/>
          </p:nvSpPr>
          <p:spPr bwMode="auto">
            <a:xfrm>
              <a:off x="0" y="2208"/>
              <a:ext cx="12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Structures cristallines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usuelles</a:t>
              </a:r>
            </a:p>
          </p:txBody>
        </p:sp>
        <p:sp>
          <p:nvSpPr>
            <p:cNvPr id="74774" name="Rectangle 15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CUBIQUE A FACES CENTREES</a:t>
              </a:r>
            </a:p>
          </p:txBody>
        </p:sp>
        <p:sp>
          <p:nvSpPr>
            <p:cNvPr id="74775" name="Rectangle 16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76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CUBIQUE CENTREE</a:t>
              </a:r>
            </a:p>
          </p:txBody>
        </p:sp>
        <p:sp>
          <p:nvSpPr>
            <p:cNvPr id="74776" name="Rectangle 17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2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DIAMANT</a:t>
              </a:r>
            </a:p>
          </p:txBody>
        </p:sp>
      </p:grpSp>
      <p:sp>
        <p:nvSpPr>
          <p:cNvPr id="7475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953000"/>
            <a:ext cx="19812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HEXAGONALE COMPACTE</a:t>
            </a:r>
            <a:endParaRPr lang="fr-FR" smtClean="0"/>
          </a:p>
        </p:txBody>
      </p:sp>
      <p:grpSp>
        <p:nvGrpSpPr>
          <p:cNvPr id="85015" name="Group 23"/>
          <p:cNvGrpSpPr>
            <a:grpSpLocks/>
          </p:cNvGrpSpPr>
          <p:nvPr/>
        </p:nvGrpSpPr>
        <p:grpSpPr bwMode="auto">
          <a:xfrm>
            <a:off x="3352800" y="1676400"/>
            <a:ext cx="4605338" cy="2530475"/>
            <a:chOff x="2112" y="1056"/>
            <a:chExt cx="2901" cy="1594"/>
          </a:xfrm>
        </p:grpSpPr>
        <p:pic>
          <p:nvPicPr>
            <p:cNvPr id="74765" name="Picture 18" descr="dire-hc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162"/>
            <a:stretch>
              <a:fillRect/>
            </a:stretch>
          </p:blipFill>
          <p:spPr bwMode="auto">
            <a:xfrm>
              <a:off x="2112" y="1056"/>
              <a:ext cx="912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66" name="Rectangle 20"/>
            <p:cNvSpPr>
              <a:spLocks noChangeArrowheads="1"/>
            </p:cNvSpPr>
            <p:nvPr/>
          </p:nvSpPr>
          <p:spPr bwMode="auto">
            <a:xfrm>
              <a:off x="2640" y="2400"/>
              <a:ext cx="23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Structure hexagonale compacte</a:t>
              </a:r>
            </a:p>
          </p:txBody>
        </p:sp>
      </p:grpSp>
      <p:pic>
        <p:nvPicPr>
          <p:cNvPr id="85013" name="Picture 21" descr="dire-h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52006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14" name="Picture 22" descr="dire-h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32"/>
          <a:stretch>
            <a:fillRect/>
          </a:stretch>
        </p:blipFill>
        <p:spPr bwMode="auto">
          <a:xfrm>
            <a:off x="3352800" y="1676400"/>
            <a:ext cx="33528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017" name="Group 25"/>
          <p:cNvGrpSpPr>
            <a:grpSpLocks/>
          </p:cNvGrpSpPr>
          <p:nvPr/>
        </p:nvGrpSpPr>
        <p:grpSpPr bwMode="auto">
          <a:xfrm>
            <a:off x="2819400" y="4343400"/>
            <a:ext cx="6076950" cy="1592263"/>
            <a:chOff x="1776" y="2736"/>
            <a:chExt cx="3828" cy="1003"/>
          </a:xfrm>
        </p:grpSpPr>
        <p:pic>
          <p:nvPicPr>
            <p:cNvPr id="74763" name="Picture 19" descr="dire-hc-indices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736"/>
              <a:ext cx="1956" cy="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64" name="Rectangle 24"/>
            <p:cNvSpPr>
              <a:spLocks noChangeArrowheads="1"/>
            </p:cNvSpPr>
            <p:nvPr/>
          </p:nvSpPr>
          <p:spPr bwMode="auto">
            <a:xfrm>
              <a:off x="1776" y="3072"/>
              <a:ext cx="18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000">
                  <a:solidFill>
                    <a:srgbClr val="FF0000"/>
                  </a:solidFill>
                  <a:latin typeface="Arial" charset="0"/>
                </a:rPr>
                <a:t>système à quatre indices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050"/>
          <p:cNvSpPr txBox="1">
            <a:spLocks noChangeArrowheads="1"/>
          </p:cNvSpPr>
          <p:nvPr/>
        </p:nvSpPr>
        <p:spPr bwMode="auto">
          <a:xfrm>
            <a:off x="2438400" y="457200"/>
            <a:ext cx="5038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LE RESEAU CRISTALLIN</a:t>
            </a:r>
          </a:p>
        </p:txBody>
      </p:sp>
      <p:pic>
        <p:nvPicPr>
          <p:cNvPr id="75779" name="Picture 2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0" name="Rectangle 2052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5781" name="Group 2055"/>
          <p:cNvGrpSpPr>
            <a:grpSpLocks/>
          </p:cNvGrpSpPr>
          <p:nvPr/>
        </p:nvGrpSpPr>
        <p:grpSpPr bwMode="auto">
          <a:xfrm>
            <a:off x="0" y="1981200"/>
            <a:ext cx="2605088" cy="3429000"/>
            <a:chOff x="0" y="1248"/>
            <a:chExt cx="1641" cy="2160"/>
          </a:xfrm>
        </p:grpSpPr>
        <p:sp>
          <p:nvSpPr>
            <p:cNvPr id="75795" name="Rectangle 205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36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RESEAU DE BRAVAIS</a:t>
              </a:r>
            </a:p>
          </p:txBody>
        </p:sp>
        <p:sp>
          <p:nvSpPr>
            <p:cNvPr id="75796" name="Rectangle 205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MOTIF, RANGEES, PLANS</a:t>
              </a:r>
            </a:p>
          </p:txBody>
        </p:sp>
        <p:sp>
          <p:nvSpPr>
            <p:cNvPr id="75797" name="Rectangle 205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39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ALLOTROPIE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STRUCTURES NON CRISTALLINES</a:t>
              </a:r>
            </a:p>
          </p:txBody>
        </p:sp>
        <p:sp>
          <p:nvSpPr>
            <p:cNvPr id="75798" name="Rectangle 2059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11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CHLORURE DE SODIUM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CHLORURE DE CESIUM</a:t>
              </a:r>
            </a:p>
          </p:txBody>
        </p:sp>
        <p:sp>
          <p:nvSpPr>
            <p:cNvPr id="75799" name="Rectangle 2060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HEXAGONALE COMPACTE</a:t>
              </a:r>
            </a:p>
          </p:txBody>
        </p:sp>
        <p:sp>
          <p:nvSpPr>
            <p:cNvPr id="75800" name="Text Box 2061"/>
            <p:cNvSpPr txBox="1">
              <a:spLocks noChangeArrowheads="1"/>
            </p:cNvSpPr>
            <p:nvPr/>
          </p:nvSpPr>
          <p:spPr bwMode="auto">
            <a:xfrm>
              <a:off x="0" y="1248"/>
              <a:ext cx="164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Classification des structures</a:t>
              </a:r>
            </a:p>
          </p:txBody>
        </p:sp>
        <p:sp>
          <p:nvSpPr>
            <p:cNvPr id="75801" name="Text Box 2062"/>
            <p:cNvSpPr txBox="1">
              <a:spLocks noChangeArrowheads="1"/>
            </p:cNvSpPr>
            <p:nvPr/>
          </p:nvSpPr>
          <p:spPr bwMode="auto">
            <a:xfrm>
              <a:off x="0" y="2208"/>
              <a:ext cx="12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Structures cristallines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usuelles</a:t>
              </a:r>
            </a:p>
          </p:txBody>
        </p:sp>
        <p:sp>
          <p:nvSpPr>
            <p:cNvPr id="75802" name="Rectangle 2063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CUBIQUE A FACES CENTREES</a:t>
              </a:r>
            </a:p>
          </p:txBody>
        </p:sp>
        <p:sp>
          <p:nvSpPr>
            <p:cNvPr id="75803" name="Rectangle 2064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76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CUBIQUE CENTREE</a:t>
              </a:r>
            </a:p>
          </p:txBody>
        </p:sp>
        <p:sp>
          <p:nvSpPr>
            <p:cNvPr id="75804" name="Rectangle 2065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2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DIAMANT</a:t>
              </a:r>
            </a:p>
          </p:txBody>
        </p:sp>
      </p:grpSp>
      <p:sp>
        <p:nvSpPr>
          <p:cNvPr id="75782" name="Rectangle 205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181600"/>
            <a:ext cx="8382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>
                <a:solidFill>
                  <a:schemeClr val="tx1"/>
                </a:solidFill>
              </a:rPr>
              <a:t>DIAMANT</a:t>
            </a:r>
            <a:endParaRPr lang="fr-FR" smtClean="0"/>
          </a:p>
        </p:txBody>
      </p:sp>
      <p:grpSp>
        <p:nvGrpSpPr>
          <p:cNvPr id="86038" name="Group 2070"/>
          <p:cNvGrpSpPr>
            <a:grpSpLocks/>
          </p:cNvGrpSpPr>
          <p:nvPr/>
        </p:nvGrpSpPr>
        <p:grpSpPr bwMode="auto">
          <a:xfrm>
            <a:off x="2743200" y="1676400"/>
            <a:ext cx="4243388" cy="2530475"/>
            <a:chOff x="1728" y="1056"/>
            <a:chExt cx="2673" cy="1594"/>
          </a:xfrm>
        </p:grpSpPr>
        <p:pic>
          <p:nvPicPr>
            <p:cNvPr id="75793" name="Picture 2066" descr="dire-diaman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868"/>
            <a:stretch>
              <a:fillRect/>
            </a:stretch>
          </p:blipFill>
          <p:spPr bwMode="auto">
            <a:xfrm>
              <a:off x="1728" y="1056"/>
              <a:ext cx="1440" cy="1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94" name="Rectangle 2067"/>
            <p:cNvSpPr>
              <a:spLocks noChangeArrowheads="1"/>
            </p:cNvSpPr>
            <p:nvPr/>
          </p:nvSpPr>
          <p:spPr bwMode="auto">
            <a:xfrm>
              <a:off x="3024" y="2400"/>
              <a:ext cx="13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Structure diamant</a:t>
              </a:r>
            </a:p>
          </p:txBody>
        </p:sp>
      </p:grpSp>
      <p:pic>
        <p:nvPicPr>
          <p:cNvPr id="86036" name="Picture 2068" descr="dire-diaman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6156325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7" name="Picture 2069" descr="dire-diaman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36"/>
          <a:stretch>
            <a:fillRect/>
          </a:stretch>
        </p:blipFill>
        <p:spPr bwMode="auto">
          <a:xfrm>
            <a:off x="2743200" y="1676400"/>
            <a:ext cx="4670425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9" name="Picture 2071" descr="dire-diaman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6" t="21037" b="33382"/>
          <a:stretch>
            <a:fillRect/>
          </a:stretch>
        </p:blipFill>
        <p:spPr bwMode="auto">
          <a:xfrm>
            <a:off x="6019800" y="4267200"/>
            <a:ext cx="211772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6040" name="Group 2072"/>
          <p:cNvGrpSpPr>
            <a:grpSpLocks/>
          </p:cNvGrpSpPr>
          <p:nvPr/>
        </p:nvGrpSpPr>
        <p:grpSpPr bwMode="auto">
          <a:xfrm>
            <a:off x="2867025" y="4767263"/>
            <a:ext cx="4333875" cy="1019175"/>
            <a:chOff x="2256" y="2976"/>
            <a:chExt cx="2730" cy="642"/>
          </a:xfrm>
        </p:grpSpPr>
        <p:sp>
          <p:nvSpPr>
            <p:cNvPr id="75789" name="Line 2073"/>
            <p:cNvSpPr>
              <a:spLocks noChangeShapeType="1"/>
            </p:cNvSpPr>
            <p:nvPr/>
          </p:nvSpPr>
          <p:spPr bwMode="auto">
            <a:xfrm flipV="1">
              <a:off x="4320" y="3618"/>
              <a:ext cx="66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790" name="Line 2074"/>
            <p:cNvSpPr>
              <a:spLocks noChangeShapeType="1"/>
            </p:cNvSpPr>
            <p:nvPr/>
          </p:nvSpPr>
          <p:spPr bwMode="auto">
            <a:xfrm flipV="1">
              <a:off x="4320" y="3456"/>
              <a:ext cx="432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791" name="Line 2075"/>
            <p:cNvSpPr>
              <a:spLocks noChangeShapeType="1"/>
            </p:cNvSpPr>
            <p:nvPr/>
          </p:nvSpPr>
          <p:spPr bwMode="auto">
            <a:xfrm flipV="1">
              <a:off x="4320" y="2976"/>
              <a:ext cx="0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792" name="Text Box 2076"/>
            <p:cNvSpPr txBox="1">
              <a:spLocks noChangeArrowheads="1"/>
            </p:cNvSpPr>
            <p:nvPr/>
          </p:nvSpPr>
          <p:spPr bwMode="auto">
            <a:xfrm>
              <a:off x="2256" y="3264"/>
              <a:ext cx="19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/>
              <a:r>
                <a:rPr lang="fr-FR" sz="2000">
                  <a:solidFill>
                    <a:srgbClr val="FF0000"/>
                  </a:solidFill>
                  <a:latin typeface="Arial" charset="0"/>
                </a:rPr>
                <a:t>vecteurs de base utilisés </a:t>
              </a:r>
            </a:p>
          </p:txBody>
        </p:sp>
      </p:grpSp>
      <p:pic>
        <p:nvPicPr>
          <p:cNvPr id="86046" name="Picture 2078" descr="HgT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67200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2438400" y="457200"/>
            <a:ext cx="5038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LE RESEAU CRISTALLIN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6805" name="Group 5"/>
          <p:cNvGrpSpPr>
            <a:grpSpLocks/>
          </p:cNvGrpSpPr>
          <p:nvPr/>
        </p:nvGrpSpPr>
        <p:grpSpPr bwMode="auto">
          <a:xfrm>
            <a:off x="0" y="1981200"/>
            <a:ext cx="2605088" cy="3429000"/>
            <a:chOff x="0" y="1248"/>
            <a:chExt cx="1641" cy="2160"/>
          </a:xfrm>
        </p:grpSpPr>
        <p:sp>
          <p:nvSpPr>
            <p:cNvPr id="76806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536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RESEAU DE BRAVAIS</a:t>
              </a:r>
            </a:p>
          </p:txBody>
        </p:sp>
        <p:sp>
          <p:nvSpPr>
            <p:cNvPr id="76807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MOTIF, RANGEES, PLANS</a:t>
              </a:r>
            </a:p>
          </p:txBody>
        </p:sp>
        <p:sp>
          <p:nvSpPr>
            <p:cNvPr id="76808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39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ALLOTROPIE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STRUCTURES NON CRISTALLINES</a:t>
              </a:r>
            </a:p>
          </p:txBody>
        </p:sp>
        <p:sp>
          <p:nvSpPr>
            <p:cNvPr id="76809" name="Rectangle 9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592"/>
              <a:ext cx="11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CHLORURE DE SODIUM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CHLORURE DE CESIUM</a:t>
              </a:r>
            </a:p>
          </p:txBody>
        </p:sp>
        <p:sp>
          <p:nvSpPr>
            <p:cNvPr id="76810" name="Rectangle 10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HEXAGONALE COMPACTE</a:t>
              </a:r>
            </a:p>
          </p:txBody>
        </p:sp>
        <p:sp>
          <p:nvSpPr>
            <p:cNvPr id="76811" name="Text Box 11"/>
            <p:cNvSpPr txBox="1">
              <a:spLocks noChangeArrowheads="1"/>
            </p:cNvSpPr>
            <p:nvPr/>
          </p:nvSpPr>
          <p:spPr bwMode="auto">
            <a:xfrm>
              <a:off x="0" y="1248"/>
              <a:ext cx="164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Classification des structures</a:t>
              </a:r>
            </a:p>
          </p:txBody>
        </p:sp>
        <p:sp>
          <p:nvSpPr>
            <p:cNvPr id="76812" name="Text Box 12"/>
            <p:cNvSpPr txBox="1">
              <a:spLocks noChangeArrowheads="1"/>
            </p:cNvSpPr>
            <p:nvPr/>
          </p:nvSpPr>
          <p:spPr bwMode="auto">
            <a:xfrm>
              <a:off x="0" y="2208"/>
              <a:ext cx="128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Structures cristallines</a:t>
              </a:r>
            </a:p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usuelles</a:t>
              </a:r>
            </a:p>
          </p:txBody>
        </p:sp>
        <p:sp>
          <p:nvSpPr>
            <p:cNvPr id="76813" name="Rectangle 13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CUBIQUE A FACES CENTREES</a:t>
              </a:r>
            </a:p>
          </p:txBody>
        </p:sp>
        <p:sp>
          <p:nvSpPr>
            <p:cNvPr id="76814" name="Rectangle 14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76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CUBIQUE CENTREE</a:t>
              </a:r>
            </a:p>
          </p:txBody>
        </p:sp>
        <p:sp>
          <p:nvSpPr>
            <p:cNvPr id="76815" name="Rectangle 15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2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DIAMANT</a:t>
              </a:r>
            </a:p>
          </p:txBody>
        </p:sp>
      </p:grpSp>
    </p:spTree>
  </p:cSld>
  <p:clrMapOvr>
    <a:masterClrMapping/>
  </p:clrMapOvr>
  <p:transition advClick="0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Line 37"/>
          <p:cNvSpPr>
            <a:spLocks noChangeShapeType="1"/>
          </p:cNvSpPr>
          <p:nvPr/>
        </p:nvSpPr>
        <p:spPr bwMode="auto">
          <a:xfrm>
            <a:off x="7086600" y="1676400"/>
            <a:ext cx="76200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27" name="Rectangle 2"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7828" name="Rectangle 3"/>
          <p:cNvSpPr>
            <a:spLocks noChangeArrowheads="1"/>
          </p:cNvSpPr>
          <p:nvPr/>
        </p:nvSpPr>
        <p:spPr bwMode="auto">
          <a:xfrm>
            <a:off x="6705600" y="0"/>
            <a:ext cx="2286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782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1981200"/>
            <a:ext cx="19812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sz="1200" i="1" smtClean="0">
                <a:solidFill>
                  <a:schemeClr val="accent1"/>
                </a:solidFill>
              </a:rPr>
              <a:t>Interaction onde-réseau</a:t>
            </a:r>
          </a:p>
        </p:txBody>
      </p:sp>
      <p:grpSp>
        <p:nvGrpSpPr>
          <p:cNvPr id="77830" name="Group 5"/>
          <p:cNvGrpSpPr>
            <a:grpSpLocks/>
          </p:cNvGrpSpPr>
          <p:nvPr/>
        </p:nvGrpSpPr>
        <p:grpSpPr bwMode="auto">
          <a:xfrm>
            <a:off x="4953000" y="1219200"/>
            <a:ext cx="2133600" cy="685800"/>
            <a:chOff x="3024" y="960"/>
            <a:chExt cx="1344" cy="432"/>
          </a:xfrm>
        </p:grpSpPr>
        <p:sp>
          <p:nvSpPr>
            <p:cNvPr id="77863" name="Line 6"/>
            <p:cNvSpPr>
              <a:spLocks noChangeShapeType="1"/>
            </p:cNvSpPr>
            <p:nvPr/>
          </p:nvSpPr>
          <p:spPr bwMode="auto">
            <a:xfrm flipV="1">
              <a:off x="3696" y="1248"/>
              <a:ext cx="672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864" name="Line 7"/>
            <p:cNvSpPr>
              <a:spLocks noChangeShapeType="1"/>
            </p:cNvSpPr>
            <p:nvPr/>
          </p:nvSpPr>
          <p:spPr bwMode="auto">
            <a:xfrm>
              <a:off x="3024" y="960"/>
              <a:ext cx="672" cy="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7831" name="Group 8"/>
          <p:cNvGrpSpPr>
            <a:grpSpLocks/>
          </p:cNvGrpSpPr>
          <p:nvPr/>
        </p:nvGrpSpPr>
        <p:grpSpPr bwMode="auto">
          <a:xfrm>
            <a:off x="5486400" y="685800"/>
            <a:ext cx="2109788" cy="360363"/>
            <a:chOff x="3456" y="768"/>
            <a:chExt cx="1329" cy="227"/>
          </a:xfrm>
        </p:grpSpPr>
        <p:sp>
          <p:nvSpPr>
            <p:cNvPr id="77861" name="Text Box 9"/>
            <p:cNvSpPr txBox="1">
              <a:spLocks noChangeArrowheads="1"/>
            </p:cNvSpPr>
            <p:nvPr/>
          </p:nvSpPr>
          <p:spPr bwMode="auto">
            <a:xfrm>
              <a:off x="3696" y="768"/>
              <a:ext cx="10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Le solide cristallin</a:t>
              </a:r>
            </a:p>
          </p:txBody>
        </p:sp>
        <p:pic>
          <p:nvPicPr>
            <p:cNvPr id="77862" name="Picture 10">
              <a:hlinkClick r:id="" action="ppaction://noaction"/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92" t="29187" r="26578" b="26036"/>
            <a:stretch>
              <a:fillRect/>
            </a:stretch>
          </p:blipFill>
          <p:spPr bwMode="auto">
            <a:xfrm>
              <a:off x="3456" y="768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7832" name="Group 11"/>
          <p:cNvGrpSpPr>
            <a:grpSpLocks/>
          </p:cNvGrpSpPr>
          <p:nvPr/>
        </p:nvGrpSpPr>
        <p:grpSpPr bwMode="auto">
          <a:xfrm>
            <a:off x="838200" y="685800"/>
            <a:ext cx="1487488" cy="360363"/>
            <a:chOff x="1728" y="1104"/>
            <a:chExt cx="937" cy="227"/>
          </a:xfrm>
        </p:grpSpPr>
        <p:sp>
          <p:nvSpPr>
            <p:cNvPr id="77856" name="Text Box 12"/>
            <p:cNvSpPr txBox="1">
              <a:spLocks noChangeArrowheads="1"/>
            </p:cNvSpPr>
            <p:nvPr/>
          </p:nvSpPr>
          <p:spPr bwMode="auto">
            <a:xfrm>
              <a:off x="2016" y="1104"/>
              <a:ext cx="6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L’électron</a:t>
              </a:r>
            </a:p>
          </p:txBody>
        </p:sp>
        <p:grpSp>
          <p:nvGrpSpPr>
            <p:cNvPr id="77857" name="Group 13"/>
            <p:cNvGrpSpPr>
              <a:grpSpLocks noChangeAspect="1"/>
            </p:cNvGrpSpPr>
            <p:nvPr/>
          </p:nvGrpSpPr>
          <p:grpSpPr bwMode="auto">
            <a:xfrm>
              <a:off x="1728" y="1104"/>
              <a:ext cx="288" cy="227"/>
              <a:chOff x="2880" y="1824"/>
              <a:chExt cx="1632" cy="1152"/>
            </a:xfrm>
          </p:grpSpPr>
          <p:sp>
            <p:nvSpPr>
              <p:cNvPr id="77858" name="Oval 14"/>
              <p:cNvSpPr>
                <a:spLocks noChangeAspect="1" noChangeArrowheads="1"/>
              </p:cNvSpPr>
              <p:nvPr/>
            </p:nvSpPr>
            <p:spPr bwMode="auto">
              <a:xfrm>
                <a:off x="3072" y="1824"/>
                <a:ext cx="1152" cy="1152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7859" name="Oval 15"/>
              <p:cNvSpPr>
                <a:spLocks noChangeAspect="1" noChangeArrowheads="1"/>
              </p:cNvSpPr>
              <p:nvPr/>
            </p:nvSpPr>
            <p:spPr bwMode="auto">
              <a:xfrm rot="-1135618">
                <a:off x="2928" y="2256"/>
                <a:ext cx="1584" cy="33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7860" name="Oval 16"/>
              <p:cNvSpPr>
                <a:spLocks noChangeAspect="1" noChangeArrowheads="1"/>
              </p:cNvSpPr>
              <p:nvPr/>
            </p:nvSpPr>
            <p:spPr bwMode="auto">
              <a:xfrm>
                <a:off x="2880" y="2640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77833" name="Group 17"/>
          <p:cNvGrpSpPr>
            <a:grpSpLocks/>
          </p:cNvGrpSpPr>
          <p:nvPr/>
        </p:nvGrpSpPr>
        <p:grpSpPr bwMode="auto">
          <a:xfrm>
            <a:off x="1371600" y="1143000"/>
            <a:ext cx="1371600" cy="990600"/>
            <a:chOff x="1008" y="864"/>
            <a:chExt cx="864" cy="624"/>
          </a:xfrm>
        </p:grpSpPr>
        <p:sp>
          <p:nvSpPr>
            <p:cNvPr id="77854" name="Line 18"/>
            <p:cNvSpPr>
              <a:spLocks noChangeShapeType="1"/>
            </p:cNvSpPr>
            <p:nvPr/>
          </p:nvSpPr>
          <p:spPr bwMode="auto">
            <a:xfrm flipV="1">
              <a:off x="1008" y="1296"/>
              <a:ext cx="768" cy="19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855" name="Line 19"/>
            <p:cNvSpPr>
              <a:spLocks noChangeShapeType="1"/>
            </p:cNvSpPr>
            <p:nvPr/>
          </p:nvSpPr>
          <p:spPr bwMode="auto">
            <a:xfrm flipV="1">
              <a:off x="1776" y="864"/>
              <a:ext cx="96" cy="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7834" name="Oval 20"/>
          <p:cNvSpPr>
            <a:spLocks noChangeArrowheads="1"/>
          </p:cNvSpPr>
          <p:nvPr/>
        </p:nvSpPr>
        <p:spPr bwMode="auto">
          <a:xfrm>
            <a:off x="1295400" y="2057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7835" name="Oval 21">
            <a:hlinkHover r:id="rId4" action="ppaction://hlinksldjump"/>
          </p:cNvPr>
          <p:cNvSpPr>
            <a:spLocks noChangeArrowheads="1"/>
          </p:cNvSpPr>
          <p:nvPr/>
        </p:nvSpPr>
        <p:spPr bwMode="auto">
          <a:xfrm>
            <a:off x="2514600" y="1752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7836" name="Oval 22">
            <a:hlinkHover r:id="rId5" action="ppaction://hlinksldjump"/>
          </p:cNvPr>
          <p:cNvSpPr>
            <a:spLocks noChangeArrowheads="1"/>
          </p:cNvSpPr>
          <p:nvPr/>
        </p:nvSpPr>
        <p:spPr bwMode="auto">
          <a:xfrm>
            <a:off x="2667000" y="1066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7837" name="Oval 23">
            <a:hlinkHover r:id="rId6" action="ppaction://hlinksldjump"/>
          </p:cNvPr>
          <p:cNvSpPr>
            <a:spLocks noChangeArrowheads="1"/>
          </p:cNvSpPr>
          <p:nvPr/>
        </p:nvSpPr>
        <p:spPr bwMode="auto">
          <a:xfrm>
            <a:off x="4876800" y="11430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7838" name="Oval 2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43600" y="18288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7839" name="Oval 25">
            <a:hlinkHover r:id="rId5" action="ppaction://hlinksldjump"/>
          </p:cNvPr>
          <p:cNvSpPr>
            <a:spLocks noChangeArrowheads="1"/>
          </p:cNvSpPr>
          <p:nvPr/>
        </p:nvSpPr>
        <p:spPr bwMode="auto">
          <a:xfrm>
            <a:off x="7010400" y="16002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7840" name="Group 26"/>
          <p:cNvGrpSpPr>
            <a:grpSpLocks/>
          </p:cNvGrpSpPr>
          <p:nvPr/>
        </p:nvGrpSpPr>
        <p:grpSpPr bwMode="auto">
          <a:xfrm>
            <a:off x="3429000" y="5943600"/>
            <a:ext cx="2667000" cy="360363"/>
            <a:chOff x="576" y="3360"/>
            <a:chExt cx="1680" cy="227"/>
          </a:xfrm>
        </p:grpSpPr>
        <p:sp>
          <p:nvSpPr>
            <p:cNvPr id="77852" name="Text Box 27"/>
            <p:cNvSpPr txBox="1">
              <a:spLocks noChangeArrowheads="1"/>
            </p:cNvSpPr>
            <p:nvPr/>
          </p:nvSpPr>
          <p:spPr bwMode="auto">
            <a:xfrm>
              <a:off x="768" y="3360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Électrons dans un solide</a:t>
              </a:r>
            </a:p>
          </p:txBody>
        </p:sp>
        <p:pic>
          <p:nvPicPr>
            <p:cNvPr id="77853" name="Picture 28">
              <a:hlinkClick r:id="" action="ppaction://noaction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0" t="35437" r="25766" b="32288"/>
            <a:stretch>
              <a:fillRect/>
            </a:stretch>
          </p:blipFill>
          <p:spPr bwMode="auto">
            <a:xfrm>
              <a:off x="576" y="3360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7841" name="Line 32"/>
          <p:cNvSpPr>
            <a:spLocks noChangeShapeType="1"/>
          </p:cNvSpPr>
          <p:nvPr/>
        </p:nvSpPr>
        <p:spPr bwMode="auto">
          <a:xfrm>
            <a:off x="3429000" y="4648200"/>
            <a:ext cx="1676400" cy="914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42" name="Line 33"/>
          <p:cNvSpPr>
            <a:spLocks noChangeShapeType="1"/>
          </p:cNvSpPr>
          <p:nvPr/>
        </p:nvSpPr>
        <p:spPr bwMode="auto">
          <a:xfrm flipV="1">
            <a:off x="5105400" y="5105400"/>
            <a:ext cx="990600" cy="457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43" name="Oval 34">
            <a:hlinkHover r:id="rId6" action="ppaction://hlinksldjump"/>
          </p:cNvPr>
          <p:cNvSpPr>
            <a:spLocks noChangeArrowheads="1"/>
          </p:cNvSpPr>
          <p:nvPr/>
        </p:nvSpPr>
        <p:spPr bwMode="auto">
          <a:xfrm>
            <a:off x="3352800" y="45720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7844" name="Oval 35">
            <a:hlinkHover r:id="rId6" action="ppaction://hlinksldjump"/>
          </p:cNvPr>
          <p:cNvSpPr>
            <a:spLocks noChangeArrowheads="1"/>
          </p:cNvSpPr>
          <p:nvPr/>
        </p:nvSpPr>
        <p:spPr bwMode="auto">
          <a:xfrm>
            <a:off x="5029200" y="54864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7845" name="Oval 36">
            <a:hlinkHover r:id="rId6" action="ppaction://hlinksldjump"/>
          </p:cNvPr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7846" name="Oval 38"/>
          <p:cNvSpPr>
            <a:spLocks noChangeArrowheads="1"/>
          </p:cNvSpPr>
          <p:nvPr/>
        </p:nvSpPr>
        <p:spPr bwMode="auto">
          <a:xfrm>
            <a:off x="7772400" y="21336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7847" name="Line 39"/>
          <p:cNvSpPr>
            <a:spLocks noChangeShapeType="1"/>
          </p:cNvSpPr>
          <p:nvPr/>
        </p:nvSpPr>
        <p:spPr bwMode="auto">
          <a:xfrm>
            <a:off x="6159500" y="5118100"/>
            <a:ext cx="1219200" cy="381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48" name="Oval 40"/>
          <p:cNvSpPr>
            <a:spLocks noChangeArrowheads="1"/>
          </p:cNvSpPr>
          <p:nvPr/>
        </p:nvSpPr>
        <p:spPr bwMode="auto">
          <a:xfrm>
            <a:off x="7315200" y="54102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7849" name="Oval 41"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2743200" y="2438400"/>
            <a:ext cx="4011613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77850" name="Text Box 43"/>
          <p:cNvSpPr txBox="1">
            <a:spLocks noChangeArrowheads="1"/>
          </p:cNvSpPr>
          <p:nvPr/>
        </p:nvSpPr>
        <p:spPr bwMode="auto">
          <a:xfrm>
            <a:off x="4038600" y="3657600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1800" i="1">
                <a:latin typeface="Arial" charset="0"/>
              </a:rPr>
              <a:t>R. Fortunier</a:t>
            </a:r>
          </a:p>
        </p:txBody>
      </p:sp>
      <p:sp>
        <p:nvSpPr>
          <p:cNvPr id="77851" name="Rectangle 44"/>
          <p:cNvSpPr>
            <a:spLocks noChangeArrowheads="1"/>
          </p:cNvSpPr>
          <p:nvPr/>
        </p:nvSpPr>
        <p:spPr bwMode="auto">
          <a:xfrm>
            <a:off x="2730500" y="2667000"/>
            <a:ext cx="403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sz="2000" b="1" i="1">
                <a:solidFill>
                  <a:schemeClr val="tx2"/>
                </a:solidFill>
                <a:latin typeface="Arial" charset="0"/>
              </a:rPr>
              <a:t>PROPRIETES</a:t>
            </a:r>
            <a:br>
              <a:rPr lang="fr-FR" sz="2000" b="1" i="1">
                <a:solidFill>
                  <a:schemeClr val="tx2"/>
                </a:solidFill>
                <a:latin typeface="Arial" charset="0"/>
              </a:rPr>
            </a:br>
            <a:r>
              <a:rPr lang="fr-FR" sz="2000" b="1" i="1">
                <a:solidFill>
                  <a:schemeClr val="tx2"/>
                </a:solidFill>
                <a:latin typeface="Arial" charset="0"/>
              </a:rPr>
              <a:t>DES</a:t>
            </a:r>
            <a:br>
              <a:rPr lang="fr-FR" sz="2000" b="1" i="1">
                <a:solidFill>
                  <a:schemeClr val="tx2"/>
                </a:solidFill>
                <a:latin typeface="Arial" charset="0"/>
              </a:rPr>
            </a:br>
            <a:r>
              <a:rPr lang="fr-FR" sz="2000" b="1" i="1">
                <a:solidFill>
                  <a:schemeClr val="tx2"/>
                </a:solidFill>
                <a:latin typeface="Arial" charset="0"/>
              </a:rPr>
              <a:t>MATERIAUX SOLIDES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5"/>
          <p:cNvGrpSpPr>
            <a:grpSpLocks/>
          </p:cNvGrpSpPr>
          <p:nvPr/>
        </p:nvGrpSpPr>
        <p:grpSpPr bwMode="auto">
          <a:xfrm>
            <a:off x="0" y="2286000"/>
            <a:ext cx="2573338" cy="2438400"/>
            <a:chOff x="0" y="1440"/>
            <a:chExt cx="1621" cy="1536"/>
          </a:xfrm>
        </p:grpSpPr>
        <p:sp>
          <p:nvSpPr>
            <p:cNvPr id="78854" name="Rectangle 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BRAGG</a:t>
              </a:r>
            </a:p>
          </p:txBody>
        </p:sp>
        <p:sp>
          <p:nvSpPr>
            <p:cNvPr id="78855" name="Rectangle 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RESEAU RECIPROQUE</a:t>
              </a:r>
            </a:p>
          </p:txBody>
        </p:sp>
        <p:sp>
          <p:nvSpPr>
            <p:cNvPr id="78856" name="Rectangle 4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1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BRAGG GENERALISEE</a:t>
              </a:r>
            </a:p>
          </p:txBody>
        </p:sp>
        <p:sp>
          <p:nvSpPr>
            <p:cNvPr id="78857" name="Rectangle 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ZONES DE BRILLOUIN</a:t>
              </a:r>
            </a:p>
          </p:txBody>
        </p:sp>
        <p:sp>
          <p:nvSpPr>
            <p:cNvPr id="78858" name="Text Box 8"/>
            <p:cNvSpPr txBox="1">
              <a:spLocks noChangeArrowheads="1"/>
            </p:cNvSpPr>
            <p:nvPr/>
          </p:nvSpPr>
          <p:spPr bwMode="auto">
            <a:xfrm>
              <a:off x="0" y="1440"/>
              <a:ext cx="162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Modélisation de l’interaction</a:t>
              </a:r>
            </a:p>
          </p:txBody>
        </p:sp>
        <p:sp>
          <p:nvSpPr>
            <p:cNvPr id="78859" name="Text Box 9"/>
            <p:cNvSpPr txBox="1">
              <a:spLocks noChangeArrowheads="1"/>
            </p:cNvSpPr>
            <p:nvPr/>
          </p:nvSpPr>
          <p:spPr bwMode="auto">
            <a:xfrm>
              <a:off x="0" y="2400"/>
              <a:ext cx="11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Effets de structure</a:t>
              </a:r>
            </a:p>
          </p:txBody>
        </p:sp>
        <p:sp>
          <p:nvSpPr>
            <p:cNvPr id="78860" name="Rectangle 12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FACTEUR DE STRUCTURE</a:t>
              </a:r>
            </a:p>
          </p:txBody>
        </p:sp>
      </p:grpSp>
      <p:sp>
        <p:nvSpPr>
          <p:cNvPr id="78851" name="Text Box 18"/>
          <p:cNvSpPr txBox="1">
            <a:spLocks noChangeArrowheads="1"/>
          </p:cNvSpPr>
          <p:nvPr/>
        </p:nvSpPr>
        <p:spPr bwMode="auto">
          <a:xfrm>
            <a:off x="2009775" y="457200"/>
            <a:ext cx="6078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INTERACTION ONDE-RESEAU</a:t>
            </a:r>
          </a:p>
        </p:txBody>
      </p:sp>
      <p:pic>
        <p:nvPicPr>
          <p:cNvPr id="78852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3" name="Rectangle 2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009775" y="457200"/>
            <a:ext cx="6078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INTERACTION ONDE-RESEAU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grpSp>
        <p:nvGrpSpPr>
          <p:cNvPr id="79877" name="Group 6"/>
          <p:cNvGrpSpPr>
            <a:grpSpLocks/>
          </p:cNvGrpSpPr>
          <p:nvPr/>
        </p:nvGrpSpPr>
        <p:grpSpPr bwMode="auto">
          <a:xfrm>
            <a:off x="0" y="2286000"/>
            <a:ext cx="2573338" cy="2438400"/>
            <a:chOff x="0" y="1440"/>
            <a:chExt cx="1621" cy="1536"/>
          </a:xfrm>
        </p:grpSpPr>
        <p:sp>
          <p:nvSpPr>
            <p:cNvPr id="79896" name="Rectangle 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BRAGG</a:t>
              </a:r>
            </a:p>
          </p:txBody>
        </p:sp>
        <p:sp>
          <p:nvSpPr>
            <p:cNvPr id="79897" name="Rectangle 8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RESEAU RECIPROQUE</a:t>
              </a:r>
            </a:p>
          </p:txBody>
        </p:sp>
        <p:sp>
          <p:nvSpPr>
            <p:cNvPr id="79898" name="Rectangle 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1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BRAGG GENERALISEE</a:t>
              </a:r>
            </a:p>
          </p:txBody>
        </p:sp>
        <p:sp>
          <p:nvSpPr>
            <p:cNvPr id="79899" name="Rectangle 10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ZONES DE BRILLOUIN</a:t>
              </a:r>
            </a:p>
          </p:txBody>
        </p:sp>
        <p:sp>
          <p:nvSpPr>
            <p:cNvPr id="79900" name="Text Box 11"/>
            <p:cNvSpPr txBox="1">
              <a:spLocks noChangeArrowheads="1"/>
            </p:cNvSpPr>
            <p:nvPr/>
          </p:nvSpPr>
          <p:spPr bwMode="auto">
            <a:xfrm>
              <a:off x="0" y="1440"/>
              <a:ext cx="162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Modélisation de l’interaction</a:t>
              </a:r>
            </a:p>
          </p:txBody>
        </p:sp>
        <p:sp>
          <p:nvSpPr>
            <p:cNvPr id="79901" name="Text Box 12"/>
            <p:cNvSpPr txBox="1">
              <a:spLocks noChangeArrowheads="1"/>
            </p:cNvSpPr>
            <p:nvPr/>
          </p:nvSpPr>
          <p:spPr bwMode="auto">
            <a:xfrm>
              <a:off x="0" y="2400"/>
              <a:ext cx="11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Effets de structure</a:t>
              </a:r>
            </a:p>
          </p:txBody>
        </p:sp>
        <p:sp>
          <p:nvSpPr>
            <p:cNvPr id="79902" name="Rectangle 13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FACTEUR DE STRUCTURE</a:t>
              </a:r>
            </a:p>
          </p:txBody>
        </p:sp>
      </p:grpSp>
      <p:sp>
        <p:nvSpPr>
          <p:cNvPr id="7987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3200"/>
            <a:ext cx="11430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LOI DE BRAGG</a:t>
            </a:r>
          </a:p>
        </p:txBody>
      </p:sp>
      <p:pic>
        <p:nvPicPr>
          <p:cNvPr id="103438" name="Picture 14" descr="inte-brag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3017838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454" name="Group 30"/>
          <p:cNvGrpSpPr>
            <a:grpSpLocks/>
          </p:cNvGrpSpPr>
          <p:nvPr/>
        </p:nvGrpSpPr>
        <p:grpSpPr bwMode="auto">
          <a:xfrm>
            <a:off x="2743200" y="2438400"/>
            <a:ext cx="2362200" cy="2576513"/>
            <a:chOff x="1728" y="1536"/>
            <a:chExt cx="1488" cy="1623"/>
          </a:xfrm>
        </p:grpSpPr>
        <p:sp>
          <p:nvSpPr>
            <p:cNvPr id="79894" name="Line 15"/>
            <p:cNvSpPr>
              <a:spLocks noChangeShapeType="1"/>
            </p:cNvSpPr>
            <p:nvPr/>
          </p:nvSpPr>
          <p:spPr bwMode="auto">
            <a:xfrm flipV="1">
              <a:off x="2304" y="1536"/>
              <a:ext cx="912" cy="13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895" name="Text Box 17"/>
            <p:cNvSpPr txBox="1">
              <a:spLocks noChangeArrowheads="1"/>
            </p:cNvSpPr>
            <p:nvPr/>
          </p:nvSpPr>
          <p:spPr bwMode="auto">
            <a:xfrm>
              <a:off x="1728" y="2928"/>
              <a:ext cx="14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b="1">
                  <a:solidFill>
                    <a:srgbClr val="FF0000"/>
                  </a:solidFill>
                  <a:latin typeface="Arial" charset="0"/>
                </a:rPr>
                <a:t>angle d’incidence </a:t>
              </a:r>
              <a:r>
                <a:rPr lang="fr-FR" sz="1800" b="1">
                  <a:solidFill>
                    <a:srgbClr val="FF0000"/>
                  </a:solidFill>
                  <a:latin typeface="Symbol" pitchFamily="18" charset="2"/>
                </a:rPr>
                <a:t>q</a:t>
              </a:r>
            </a:p>
          </p:txBody>
        </p:sp>
      </p:grpSp>
      <p:grpSp>
        <p:nvGrpSpPr>
          <p:cNvPr id="103455" name="Group 31"/>
          <p:cNvGrpSpPr>
            <a:grpSpLocks/>
          </p:cNvGrpSpPr>
          <p:nvPr/>
        </p:nvGrpSpPr>
        <p:grpSpPr bwMode="auto">
          <a:xfrm>
            <a:off x="5791200" y="2743200"/>
            <a:ext cx="3041650" cy="2271713"/>
            <a:chOff x="3648" y="1728"/>
            <a:chExt cx="1916" cy="1431"/>
          </a:xfrm>
        </p:grpSpPr>
        <p:sp>
          <p:nvSpPr>
            <p:cNvPr id="79892" name="Line 18"/>
            <p:cNvSpPr>
              <a:spLocks noChangeShapeType="1"/>
            </p:cNvSpPr>
            <p:nvPr/>
          </p:nvSpPr>
          <p:spPr bwMode="auto">
            <a:xfrm flipH="1" flipV="1">
              <a:off x="4560" y="1728"/>
              <a:ext cx="432" cy="1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893" name="Text Box 19"/>
            <p:cNvSpPr txBox="1">
              <a:spLocks noChangeArrowheads="1"/>
            </p:cNvSpPr>
            <p:nvPr/>
          </p:nvSpPr>
          <p:spPr bwMode="auto">
            <a:xfrm>
              <a:off x="3648" y="2928"/>
              <a:ext cx="19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b="1">
                  <a:solidFill>
                    <a:srgbClr val="FF0000"/>
                  </a:solidFill>
                  <a:latin typeface="Arial" charset="0"/>
                </a:rPr>
                <a:t>distance inter-réticulaire d</a:t>
              </a:r>
              <a:endParaRPr lang="fr-FR" sz="1800" b="1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grpSp>
        <p:nvGrpSpPr>
          <p:cNvPr id="103453" name="Group 29"/>
          <p:cNvGrpSpPr>
            <a:grpSpLocks/>
          </p:cNvGrpSpPr>
          <p:nvPr/>
        </p:nvGrpSpPr>
        <p:grpSpPr bwMode="auto">
          <a:xfrm>
            <a:off x="4343400" y="3733800"/>
            <a:ext cx="2863850" cy="747713"/>
            <a:chOff x="2736" y="2352"/>
            <a:chExt cx="1804" cy="471"/>
          </a:xfrm>
        </p:grpSpPr>
        <p:sp>
          <p:nvSpPr>
            <p:cNvPr id="79890" name="Line 20"/>
            <p:cNvSpPr>
              <a:spLocks noChangeShapeType="1"/>
            </p:cNvSpPr>
            <p:nvPr/>
          </p:nvSpPr>
          <p:spPr bwMode="auto">
            <a:xfrm flipV="1">
              <a:off x="3696" y="2352"/>
              <a:ext cx="192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891" name="Text Box 21"/>
            <p:cNvSpPr txBox="1">
              <a:spLocks noChangeArrowheads="1"/>
            </p:cNvSpPr>
            <p:nvPr/>
          </p:nvSpPr>
          <p:spPr bwMode="auto">
            <a:xfrm>
              <a:off x="2736" y="2592"/>
              <a:ext cx="1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b="1">
                  <a:solidFill>
                    <a:srgbClr val="FF0000"/>
                  </a:solidFill>
                  <a:latin typeface="Arial" charset="0"/>
                </a:rPr>
                <a:t>« différence de marche »</a:t>
              </a:r>
              <a:endParaRPr lang="fr-FR" sz="1800" b="1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sp>
        <p:nvSpPr>
          <p:cNvPr id="103446" name="Text Box 22"/>
          <p:cNvSpPr txBox="1">
            <a:spLocks noChangeArrowheads="1"/>
          </p:cNvSpPr>
          <p:nvPr/>
        </p:nvSpPr>
        <p:spPr bwMode="auto">
          <a:xfrm>
            <a:off x="4267200" y="5334000"/>
            <a:ext cx="3187700" cy="3762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1800" b="1" u="sng">
                <a:solidFill>
                  <a:srgbClr val="FFFFFF"/>
                </a:solidFill>
                <a:latin typeface="Arial" charset="0"/>
              </a:rPr>
              <a:t>Loi de Bragg</a:t>
            </a:r>
            <a:r>
              <a:rPr lang="fr-FR" sz="1800" b="1">
                <a:solidFill>
                  <a:srgbClr val="FFFFFF"/>
                </a:solidFill>
                <a:latin typeface="Arial" charset="0"/>
              </a:rPr>
              <a:t> : 2dsin(</a:t>
            </a:r>
            <a:r>
              <a:rPr lang="fr-FR" sz="1800" b="1">
                <a:solidFill>
                  <a:srgbClr val="FFFFFF"/>
                </a:solidFill>
                <a:latin typeface="Symbol" pitchFamily="18" charset="2"/>
              </a:rPr>
              <a:t>q</a:t>
            </a:r>
            <a:r>
              <a:rPr lang="fr-FR" sz="1800" b="1">
                <a:solidFill>
                  <a:srgbClr val="FFFFFF"/>
                </a:solidFill>
                <a:latin typeface="Arial" charset="0"/>
              </a:rPr>
              <a:t>) = n</a:t>
            </a:r>
            <a:r>
              <a:rPr lang="fr-FR" sz="1800" b="1">
                <a:solidFill>
                  <a:srgbClr val="FFFFFF"/>
                </a:solidFill>
                <a:latin typeface="Symbol" pitchFamily="18" charset="2"/>
              </a:rPr>
              <a:t>l</a:t>
            </a:r>
          </a:p>
        </p:txBody>
      </p:sp>
      <p:grpSp>
        <p:nvGrpSpPr>
          <p:cNvPr id="103451" name="Group 27"/>
          <p:cNvGrpSpPr>
            <a:grpSpLocks/>
          </p:cNvGrpSpPr>
          <p:nvPr/>
        </p:nvGrpSpPr>
        <p:grpSpPr bwMode="auto">
          <a:xfrm>
            <a:off x="2636838" y="1981200"/>
            <a:ext cx="2011362" cy="1101725"/>
            <a:chOff x="1661" y="1248"/>
            <a:chExt cx="1267" cy="694"/>
          </a:xfrm>
        </p:grpSpPr>
        <p:sp>
          <p:nvSpPr>
            <p:cNvPr id="79888" name="Line 23"/>
            <p:cNvSpPr>
              <a:spLocks noChangeShapeType="1"/>
            </p:cNvSpPr>
            <p:nvPr/>
          </p:nvSpPr>
          <p:spPr bwMode="auto">
            <a:xfrm flipV="1">
              <a:off x="2448" y="1248"/>
              <a:ext cx="480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889" name="Text Box 24"/>
            <p:cNvSpPr txBox="1">
              <a:spLocks noChangeArrowheads="1"/>
            </p:cNvSpPr>
            <p:nvPr/>
          </p:nvSpPr>
          <p:spPr bwMode="auto">
            <a:xfrm>
              <a:off x="1661" y="1538"/>
              <a:ext cx="88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/>
              <a:r>
                <a:rPr lang="fr-FR" sz="1800" b="1">
                  <a:solidFill>
                    <a:srgbClr val="FF0000"/>
                  </a:solidFill>
                  <a:latin typeface="Arial" charset="0"/>
                </a:rPr>
                <a:t>faisceau</a:t>
              </a:r>
            </a:p>
            <a:p>
              <a:pPr algn="ctr" eaLnBrk="1" hangingPunct="1"/>
              <a:r>
                <a:rPr lang="fr-FR" sz="1800" b="1">
                  <a:solidFill>
                    <a:srgbClr val="FF0000"/>
                  </a:solidFill>
                  <a:latin typeface="Arial" charset="0"/>
                </a:rPr>
                <a:t>incident (</a:t>
              </a:r>
              <a:r>
                <a:rPr lang="fr-FR" sz="1800" b="1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fr-FR" sz="1800" b="1">
                  <a:solidFill>
                    <a:srgbClr val="FF0000"/>
                  </a:solidFill>
                  <a:latin typeface="Arial" charset="0"/>
                </a:rPr>
                <a:t>)</a:t>
              </a:r>
              <a:endParaRPr lang="fr-FR" sz="1800" b="1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grpSp>
        <p:nvGrpSpPr>
          <p:cNvPr id="103452" name="Group 28"/>
          <p:cNvGrpSpPr>
            <a:grpSpLocks/>
          </p:cNvGrpSpPr>
          <p:nvPr/>
        </p:nvGrpSpPr>
        <p:grpSpPr bwMode="auto">
          <a:xfrm>
            <a:off x="6629400" y="1981200"/>
            <a:ext cx="2328863" cy="1098550"/>
            <a:chOff x="4176" y="1248"/>
            <a:chExt cx="1467" cy="692"/>
          </a:xfrm>
        </p:grpSpPr>
        <p:sp>
          <p:nvSpPr>
            <p:cNvPr id="79886" name="Text Box 25"/>
            <p:cNvSpPr txBox="1">
              <a:spLocks noChangeArrowheads="1"/>
            </p:cNvSpPr>
            <p:nvPr/>
          </p:nvSpPr>
          <p:spPr bwMode="auto">
            <a:xfrm>
              <a:off x="4744" y="1536"/>
              <a:ext cx="8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/>
              <a:r>
                <a:rPr lang="fr-FR" sz="1800" b="1">
                  <a:solidFill>
                    <a:srgbClr val="FF0000"/>
                  </a:solidFill>
                  <a:latin typeface="Arial" charset="0"/>
                </a:rPr>
                <a:t>faisceau</a:t>
              </a:r>
            </a:p>
            <a:p>
              <a:pPr algn="ctr" eaLnBrk="1" hangingPunct="1"/>
              <a:r>
                <a:rPr lang="fr-FR" sz="1800" b="1">
                  <a:solidFill>
                    <a:srgbClr val="FF0000"/>
                  </a:solidFill>
                  <a:latin typeface="Arial" charset="0"/>
                </a:rPr>
                <a:t>diffracté (</a:t>
              </a:r>
              <a:r>
                <a:rPr lang="fr-FR" sz="1800" b="1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fr-FR" sz="1800" b="1">
                  <a:solidFill>
                    <a:srgbClr val="FF0000"/>
                  </a:solidFill>
                  <a:latin typeface="Arial" charset="0"/>
                </a:rPr>
                <a:t>)</a:t>
              </a:r>
              <a:endParaRPr lang="fr-FR" sz="1800" b="1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79887" name="Line 26"/>
            <p:cNvSpPr>
              <a:spLocks noChangeShapeType="1"/>
            </p:cNvSpPr>
            <p:nvPr/>
          </p:nvSpPr>
          <p:spPr bwMode="auto">
            <a:xfrm flipH="1" flipV="1">
              <a:off x="4176" y="1248"/>
              <a:ext cx="672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6" grpId="0" animBg="1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2009775" y="457200"/>
            <a:ext cx="6078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INTERACTION ONDE-RESEAU</a:t>
            </a: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grpSp>
        <p:nvGrpSpPr>
          <p:cNvPr id="80901" name="Group 7"/>
          <p:cNvGrpSpPr>
            <a:grpSpLocks/>
          </p:cNvGrpSpPr>
          <p:nvPr/>
        </p:nvGrpSpPr>
        <p:grpSpPr bwMode="auto">
          <a:xfrm>
            <a:off x="0" y="2286000"/>
            <a:ext cx="2573338" cy="2438400"/>
            <a:chOff x="0" y="1440"/>
            <a:chExt cx="1621" cy="1536"/>
          </a:xfrm>
        </p:grpSpPr>
        <p:sp>
          <p:nvSpPr>
            <p:cNvPr id="80935" name="Rectangle 8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BRAGG</a:t>
              </a:r>
            </a:p>
          </p:txBody>
        </p:sp>
        <p:sp>
          <p:nvSpPr>
            <p:cNvPr id="80936" name="Rectangle 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RESEAU RECIPROQUE</a:t>
              </a:r>
            </a:p>
          </p:txBody>
        </p:sp>
        <p:sp>
          <p:nvSpPr>
            <p:cNvPr id="80937" name="Rectangle 1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1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BRAGG GENERALISEE</a:t>
              </a:r>
            </a:p>
          </p:txBody>
        </p:sp>
        <p:sp>
          <p:nvSpPr>
            <p:cNvPr id="80938" name="Rectangl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ZONES DE BRILLOUIN</a:t>
              </a:r>
            </a:p>
          </p:txBody>
        </p:sp>
        <p:sp>
          <p:nvSpPr>
            <p:cNvPr id="80939" name="Text Box 12"/>
            <p:cNvSpPr txBox="1">
              <a:spLocks noChangeArrowheads="1"/>
            </p:cNvSpPr>
            <p:nvPr/>
          </p:nvSpPr>
          <p:spPr bwMode="auto">
            <a:xfrm>
              <a:off x="0" y="1440"/>
              <a:ext cx="162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Modélisation de l’interaction</a:t>
              </a:r>
            </a:p>
          </p:txBody>
        </p:sp>
        <p:sp>
          <p:nvSpPr>
            <p:cNvPr id="80940" name="Text Box 13"/>
            <p:cNvSpPr txBox="1">
              <a:spLocks noChangeArrowheads="1"/>
            </p:cNvSpPr>
            <p:nvPr/>
          </p:nvSpPr>
          <p:spPr bwMode="auto">
            <a:xfrm>
              <a:off x="0" y="2400"/>
              <a:ext cx="11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Effets de structure</a:t>
              </a:r>
            </a:p>
          </p:txBody>
        </p:sp>
        <p:sp>
          <p:nvSpPr>
            <p:cNvPr id="80941" name="Rectangle 14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FACTEUR DE STRUCTURE</a:t>
              </a:r>
            </a:p>
          </p:txBody>
        </p:sp>
      </p:grpSp>
      <p:sp>
        <p:nvSpPr>
          <p:cNvPr id="8090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52750"/>
            <a:ext cx="16002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RESEAU RECIPROQUE</a:t>
            </a:r>
          </a:p>
        </p:txBody>
      </p:sp>
      <p:sp>
        <p:nvSpPr>
          <p:cNvPr id="80903" name="Rectangle 15"/>
          <p:cNvSpPr>
            <a:spLocks noChangeArrowheads="1"/>
          </p:cNvSpPr>
          <p:nvPr/>
        </p:nvSpPr>
        <p:spPr bwMode="auto">
          <a:xfrm>
            <a:off x="3733800" y="1676400"/>
            <a:ext cx="4191000" cy="3429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4479" name="Group 31"/>
          <p:cNvGrpSpPr>
            <a:grpSpLocks/>
          </p:cNvGrpSpPr>
          <p:nvPr/>
        </p:nvGrpSpPr>
        <p:grpSpPr bwMode="auto">
          <a:xfrm>
            <a:off x="3810000" y="1752600"/>
            <a:ext cx="3505200" cy="3292475"/>
            <a:chOff x="2400" y="1104"/>
            <a:chExt cx="2208" cy="2074"/>
          </a:xfrm>
        </p:grpSpPr>
        <p:sp>
          <p:nvSpPr>
            <p:cNvPr id="80924" name="Line 19"/>
            <p:cNvSpPr>
              <a:spLocks noChangeShapeType="1"/>
            </p:cNvSpPr>
            <p:nvPr/>
          </p:nvSpPr>
          <p:spPr bwMode="auto">
            <a:xfrm flipV="1">
              <a:off x="3216" y="1296"/>
              <a:ext cx="288" cy="14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25" name="Line 20"/>
            <p:cNvSpPr>
              <a:spLocks noChangeShapeType="1"/>
            </p:cNvSpPr>
            <p:nvPr/>
          </p:nvSpPr>
          <p:spPr bwMode="auto">
            <a:xfrm flipV="1">
              <a:off x="2880" y="2112"/>
              <a:ext cx="1632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26" name="Line 21"/>
            <p:cNvSpPr>
              <a:spLocks noChangeShapeType="1"/>
            </p:cNvSpPr>
            <p:nvPr/>
          </p:nvSpPr>
          <p:spPr bwMode="auto">
            <a:xfrm flipV="1">
              <a:off x="3264" y="2256"/>
              <a:ext cx="816" cy="2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27" name="Line 22"/>
            <p:cNvSpPr>
              <a:spLocks noChangeShapeType="1"/>
            </p:cNvSpPr>
            <p:nvPr/>
          </p:nvSpPr>
          <p:spPr bwMode="auto">
            <a:xfrm flipV="1">
              <a:off x="3264" y="1536"/>
              <a:ext cx="192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28" name="Text Box 23"/>
            <p:cNvSpPr txBox="1">
              <a:spLocks noChangeArrowheads="1"/>
            </p:cNvSpPr>
            <p:nvPr/>
          </p:nvSpPr>
          <p:spPr bwMode="auto">
            <a:xfrm>
              <a:off x="3792" y="24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80929" name="Line 24"/>
            <p:cNvSpPr>
              <a:spLocks noChangeShapeType="1"/>
            </p:cNvSpPr>
            <p:nvPr/>
          </p:nvSpPr>
          <p:spPr bwMode="auto">
            <a:xfrm>
              <a:off x="3840" y="2448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30" name="Text Box 25"/>
            <p:cNvSpPr txBox="1">
              <a:spLocks noChangeArrowheads="1"/>
            </p:cNvSpPr>
            <p:nvPr/>
          </p:nvSpPr>
          <p:spPr bwMode="auto">
            <a:xfrm>
              <a:off x="3216" y="153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80931" name="Line 26"/>
            <p:cNvSpPr>
              <a:spLocks noChangeShapeType="1"/>
            </p:cNvSpPr>
            <p:nvPr/>
          </p:nvSpPr>
          <p:spPr bwMode="auto">
            <a:xfrm>
              <a:off x="3264" y="1584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32" name="Line 28"/>
            <p:cNvSpPr>
              <a:spLocks noChangeShapeType="1"/>
            </p:cNvSpPr>
            <p:nvPr/>
          </p:nvSpPr>
          <p:spPr bwMode="auto">
            <a:xfrm flipV="1">
              <a:off x="2976" y="1152"/>
              <a:ext cx="1632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33" name="Line 29"/>
            <p:cNvSpPr>
              <a:spLocks noChangeShapeType="1"/>
            </p:cNvSpPr>
            <p:nvPr/>
          </p:nvSpPr>
          <p:spPr bwMode="auto">
            <a:xfrm flipV="1">
              <a:off x="4032" y="1104"/>
              <a:ext cx="288" cy="14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34" name="Text Box 30"/>
            <p:cNvSpPr txBox="1">
              <a:spLocks noChangeArrowheads="1"/>
            </p:cNvSpPr>
            <p:nvPr/>
          </p:nvSpPr>
          <p:spPr bwMode="auto">
            <a:xfrm>
              <a:off x="2400" y="2928"/>
              <a:ext cx="10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chemeClr val="bg1"/>
                  </a:solidFill>
                  <a:latin typeface="Arial" charset="0"/>
                </a:rPr>
                <a:t>réseau direct</a:t>
              </a:r>
            </a:p>
          </p:txBody>
        </p:sp>
      </p:grpSp>
      <p:grpSp>
        <p:nvGrpSpPr>
          <p:cNvPr id="104495" name="Group 47"/>
          <p:cNvGrpSpPr>
            <a:grpSpLocks/>
          </p:cNvGrpSpPr>
          <p:nvPr/>
        </p:nvGrpSpPr>
        <p:grpSpPr bwMode="auto">
          <a:xfrm>
            <a:off x="5029200" y="3505200"/>
            <a:ext cx="609600" cy="685800"/>
            <a:chOff x="3168" y="2208"/>
            <a:chExt cx="384" cy="432"/>
          </a:xfrm>
        </p:grpSpPr>
        <p:sp>
          <p:nvSpPr>
            <p:cNvPr id="80920" name="Line 43"/>
            <p:cNvSpPr>
              <a:spLocks noChangeShapeType="1"/>
            </p:cNvSpPr>
            <p:nvPr/>
          </p:nvSpPr>
          <p:spPr bwMode="auto">
            <a:xfrm>
              <a:off x="3312" y="2352"/>
              <a:ext cx="192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21" name="Line 44"/>
            <p:cNvSpPr>
              <a:spLocks noChangeShapeType="1"/>
            </p:cNvSpPr>
            <p:nvPr/>
          </p:nvSpPr>
          <p:spPr bwMode="auto">
            <a:xfrm flipH="1">
              <a:off x="3456" y="2400"/>
              <a:ext cx="48" cy="24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22" name="Line 45"/>
            <p:cNvSpPr>
              <a:spLocks noChangeShapeType="1"/>
            </p:cNvSpPr>
            <p:nvPr/>
          </p:nvSpPr>
          <p:spPr bwMode="auto">
            <a:xfrm flipV="1">
              <a:off x="3168" y="2208"/>
              <a:ext cx="288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23" name="Line 46"/>
            <p:cNvSpPr>
              <a:spLocks noChangeShapeType="1"/>
            </p:cNvSpPr>
            <p:nvPr/>
          </p:nvSpPr>
          <p:spPr bwMode="auto">
            <a:xfrm>
              <a:off x="3456" y="2208"/>
              <a:ext cx="96" cy="24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4498" name="Group 50"/>
          <p:cNvGrpSpPr>
            <a:grpSpLocks/>
          </p:cNvGrpSpPr>
          <p:nvPr/>
        </p:nvGrpSpPr>
        <p:grpSpPr bwMode="auto">
          <a:xfrm>
            <a:off x="3962400" y="1981200"/>
            <a:ext cx="3983038" cy="3063875"/>
            <a:chOff x="2496" y="1248"/>
            <a:chExt cx="2509" cy="1930"/>
          </a:xfrm>
        </p:grpSpPr>
        <p:sp>
          <p:nvSpPr>
            <p:cNvPr id="80909" name="Line 32"/>
            <p:cNvSpPr>
              <a:spLocks noChangeShapeType="1"/>
            </p:cNvSpPr>
            <p:nvPr/>
          </p:nvSpPr>
          <p:spPr bwMode="auto">
            <a:xfrm flipH="1" flipV="1">
              <a:off x="2832" y="1344"/>
              <a:ext cx="672" cy="18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10" name="Line 34"/>
            <p:cNvSpPr>
              <a:spLocks noChangeShapeType="1"/>
            </p:cNvSpPr>
            <p:nvPr/>
          </p:nvSpPr>
          <p:spPr bwMode="auto">
            <a:xfrm>
              <a:off x="2496" y="2352"/>
              <a:ext cx="2208" cy="6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11" name="Line 35"/>
            <p:cNvSpPr>
              <a:spLocks noChangeShapeType="1"/>
            </p:cNvSpPr>
            <p:nvPr/>
          </p:nvSpPr>
          <p:spPr bwMode="auto">
            <a:xfrm>
              <a:off x="3276" y="2565"/>
              <a:ext cx="516" cy="17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12" name="Line 36"/>
            <p:cNvSpPr>
              <a:spLocks noChangeShapeType="1"/>
            </p:cNvSpPr>
            <p:nvPr/>
          </p:nvSpPr>
          <p:spPr bwMode="auto">
            <a:xfrm flipH="1" flipV="1">
              <a:off x="3072" y="1968"/>
              <a:ext cx="192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13" name="Text Box 37"/>
            <p:cNvSpPr txBox="1">
              <a:spLocks noChangeArrowheads="1"/>
            </p:cNvSpPr>
            <p:nvPr/>
          </p:nvSpPr>
          <p:spPr bwMode="auto">
            <a:xfrm>
              <a:off x="3456" y="273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0000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80914" name="Line 38"/>
            <p:cNvSpPr>
              <a:spLocks noChangeShapeType="1"/>
            </p:cNvSpPr>
            <p:nvPr/>
          </p:nvSpPr>
          <p:spPr bwMode="auto">
            <a:xfrm>
              <a:off x="3504" y="2736"/>
              <a:ext cx="14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15" name="Line 39"/>
            <p:cNvSpPr>
              <a:spLocks noChangeShapeType="1"/>
            </p:cNvSpPr>
            <p:nvPr/>
          </p:nvSpPr>
          <p:spPr bwMode="auto">
            <a:xfrm>
              <a:off x="2832" y="2016"/>
              <a:ext cx="14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16" name="Text Box 40"/>
            <p:cNvSpPr txBox="1">
              <a:spLocks noChangeArrowheads="1"/>
            </p:cNvSpPr>
            <p:nvPr/>
          </p:nvSpPr>
          <p:spPr bwMode="auto">
            <a:xfrm>
              <a:off x="2784" y="201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0000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80917" name="Text Box 41"/>
            <p:cNvSpPr txBox="1">
              <a:spLocks noChangeArrowheads="1"/>
            </p:cNvSpPr>
            <p:nvPr/>
          </p:nvSpPr>
          <p:spPr bwMode="auto">
            <a:xfrm>
              <a:off x="3600" y="2928"/>
              <a:ext cx="14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0000"/>
                  </a:solidFill>
                  <a:latin typeface="Arial" charset="0"/>
                </a:rPr>
                <a:t>réseau réciproque</a:t>
              </a:r>
            </a:p>
          </p:txBody>
        </p:sp>
        <p:sp>
          <p:nvSpPr>
            <p:cNvPr id="80918" name="Line 48"/>
            <p:cNvSpPr>
              <a:spLocks noChangeShapeType="1"/>
            </p:cNvSpPr>
            <p:nvPr/>
          </p:nvSpPr>
          <p:spPr bwMode="auto">
            <a:xfrm>
              <a:off x="2592" y="1872"/>
              <a:ext cx="2208" cy="6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19" name="Line 49"/>
            <p:cNvSpPr>
              <a:spLocks noChangeShapeType="1"/>
            </p:cNvSpPr>
            <p:nvPr/>
          </p:nvSpPr>
          <p:spPr bwMode="auto">
            <a:xfrm flipH="1" flipV="1">
              <a:off x="3264" y="1248"/>
              <a:ext cx="624" cy="17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4499" name="Text Box 51"/>
          <p:cNvSpPr txBox="1">
            <a:spLocks noChangeArrowheads="1"/>
          </p:cNvSpPr>
          <p:nvPr/>
        </p:nvSpPr>
        <p:spPr bwMode="auto">
          <a:xfrm>
            <a:off x="2895600" y="53340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2000">
                <a:solidFill>
                  <a:srgbClr val="FFFFFF"/>
                </a:solidFill>
                <a:latin typeface="Arial" charset="0"/>
              </a:rPr>
              <a:t>maille élémentaire</a:t>
            </a:r>
          </a:p>
        </p:txBody>
      </p:sp>
      <p:sp>
        <p:nvSpPr>
          <p:cNvPr id="104500" name="Rectangle 52"/>
          <p:cNvSpPr>
            <a:spLocks noChangeArrowheads="1"/>
          </p:cNvSpPr>
          <p:nvPr/>
        </p:nvSpPr>
        <p:spPr bwMode="auto">
          <a:xfrm>
            <a:off x="5257800" y="5334000"/>
            <a:ext cx="311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 maille de Wigner-Seitz</a:t>
            </a:r>
            <a:r>
              <a:rPr lang="fr-FR" sz="20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99" grpId="0" autoUpdateAnimBg="0"/>
      <p:bldP spid="104500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2009775" y="457200"/>
            <a:ext cx="6078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INTERACTION ONDE-RESEAU</a:t>
            </a: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grpSp>
        <p:nvGrpSpPr>
          <p:cNvPr id="81925" name="Group 5"/>
          <p:cNvGrpSpPr>
            <a:grpSpLocks/>
          </p:cNvGrpSpPr>
          <p:nvPr/>
        </p:nvGrpSpPr>
        <p:grpSpPr bwMode="auto">
          <a:xfrm>
            <a:off x="0" y="2286000"/>
            <a:ext cx="2573338" cy="2438400"/>
            <a:chOff x="0" y="1440"/>
            <a:chExt cx="1621" cy="1536"/>
          </a:xfrm>
        </p:grpSpPr>
        <p:sp>
          <p:nvSpPr>
            <p:cNvPr id="81976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BRAGG</a:t>
              </a:r>
            </a:p>
          </p:txBody>
        </p:sp>
        <p:sp>
          <p:nvSpPr>
            <p:cNvPr id="81977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RESEAU RECIPROQUE</a:t>
              </a:r>
            </a:p>
          </p:txBody>
        </p:sp>
        <p:sp>
          <p:nvSpPr>
            <p:cNvPr id="81978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1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BRAGG GENERALISEE</a:t>
              </a:r>
            </a:p>
          </p:txBody>
        </p:sp>
        <p:sp>
          <p:nvSpPr>
            <p:cNvPr id="81979" name="Rectangle 9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ZONES DE BRILLOUIN</a:t>
              </a:r>
            </a:p>
          </p:txBody>
        </p:sp>
        <p:sp>
          <p:nvSpPr>
            <p:cNvPr id="81980" name="Text Box 10"/>
            <p:cNvSpPr txBox="1">
              <a:spLocks noChangeArrowheads="1"/>
            </p:cNvSpPr>
            <p:nvPr/>
          </p:nvSpPr>
          <p:spPr bwMode="auto">
            <a:xfrm>
              <a:off x="0" y="1440"/>
              <a:ext cx="162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Modélisation de l’interaction</a:t>
              </a:r>
            </a:p>
          </p:txBody>
        </p:sp>
        <p:sp>
          <p:nvSpPr>
            <p:cNvPr id="81981" name="Text Box 11"/>
            <p:cNvSpPr txBox="1">
              <a:spLocks noChangeArrowheads="1"/>
            </p:cNvSpPr>
            <p:nvPr/>
          </p:nvSpPr>
          <p:spPr bwMode="auto">
            <a:xfrm>
              <a:off x="0" y="2400"/>
              <a:ext cx="11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Effets de structure</a:t>
              </a:r>
            </a:p>
          </p:txBody>
        </p:sp>
        <p:sp>
          <p:nvSpPr>
            <p:cNvPr id="81982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FACTEUR DE STRUCTURE</a:t>
              </a:r>
            </a:p>
          </p:txBody>
        </p:sp>
      </p:grpSp>
      <p:sp>
        <p:nvSpPr>
          <p:cNvPr id="81926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52750"/>
            <a:ext cx="16002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RESEAU RECIPROQUE</a:t>
            </a:r>
          </a:p>
        </p:txBody>
      </p:sp>
      <p:grpSp>
        <p:nvGrpSpPr>
          <p:cNvPr id="110661" name="Group 69"/>
          <p:cNvGrpSpPr>
            <a:grpSpLocks/>
          </p:cNvGrpSpPr>
          <p:nvPr/>
        </p:nvGrpSpPr>
        <p:grpSpPr bwMode="auto">
          <a:xfrm>
            <a:off x="2667000" y="1600200"/>
            <a:ext cx="6172200" cy="1143000"/>
            <a:chOff x="1680" y="1008"/>
            <a:chExt cx="3888" cy="720"/>
          </a:xfrm>
        </p:grpSpPr>
        <p:grpSp>
          <p:nvGrpSpPr>
            <p:cNvPr id="81965" name="Group 46"/>
            <p:cNvGrpSpPr>
              <a:grpSpLocks/>
            </p:cNvGrpSpPr>
            <p:nvPr/>
          </p:nvGrpSpPr>
          <p:grpSpPr bwMode="auto">
            <a:xfrm>
              <a:off x="2400" y="1296"/>
              <a:ext cx="3168" cy="432"/>
              <a:chOff x="2208" y="1152"/>
              <a:chExt cx="3168" cy="432"/>
            </a:xfrm>
          </p:grpSpPr>
          <p:sp>
            <p:nvSpPr>
              <p:cNvPr id="81967" name="Text Box 47"/>
              <p:cNvSpPr txBox="1">
                <a:spLocks noChangeArrowheads="1"/>
              </p:cNvSpPr>
              <p:nvPr/>
            </p:nvSpPr>
            <p:spPr bwMode="auto">
              <a:xfrm>
                <a:off x="2256" y="1296"/>
                <a:ext cx="296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000">
                    <a:solidFill>
                      <a:srgbClr val="FFFFFF"/>
                    </a:solidFill>
                    <a:latin typeface="Arial" charset="0"/>
                  </a:rPr>
                  <a:t>OP = OM + g   avec   g = u a + v b + w c</a:t>
                </a:r>
              </a:p>
            </p:txBody>
          </p:sp>
          <p:sp>
            <p:nvSpPr>
              <p:cNvPr id="81968" name="Line 48"/>
              <p:cNvSpPr>
                <a:spLocks noChangeShapeType="1"/>
              </p:cNvSpPr>
              <p:nvPr/>
            </p:nvSpPr>
            <p:spPr bwMode="auto">
              <a:xfrm>
                <a:off x="5088" y="129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69" name="Line 49"/>
              <p:cNvSpPr>
                <a:spLocks noChangeShapeType="1"/>
              </p:cNvSpPr>
              <p:nvPr/>
            </p:nvSpPr>
            <p:spPr bwMode="auto">
              <a:xfrm>
                <a:off x="3120" y="129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70" name="Line 50"/>
              <p:cNvSpPr>
                <a:spLocks noChangeShapeType="1"/>
              </p:cNvSpPr>
              <p:nvPr/>
            </p:nvSpPr>
            <p:spPr bwMode="auto">
              <a:xfrm>
                <a:off x="2784" y="129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71" name="Line 51"/>
              <p:cNvSpPr>
                <a:spLocks noChangeShapeType="1"/>
              </p:cNvSpPr>
              <p:nvPr/>
            </p:nvSpPr>
            <p:spPr bwMode="auto">
              <a:xfrm>
                <a:off x="2352" y="129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72" name="Line 52"/>
              <p:cNvSpPr>
                <a:spLocks noChangeShapeType="1"/>
              </p:cNvSpPr>
              <p:nvPr/>
            </p:nvSpPr>
            <p:spPr bwMode="auto">
              <a:xfrm>
                <a:off x="4608" y="129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73" name="Line 53"/>
              <p:cNvSpPr>
                <a:spLocks noChangeShapeType="1"/>
              </p:cNvSpPr>
              <p:nvPr/>
            </p:nvSpPr>
            <p:spPr bwMode="auto">
              <a:xfrm>
                <a:off x="4224" y="129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74" name="Line 54"/>
              <p:cNvSpPr>
                <a:spLocks noChangeShapeType="1"/>
              </p:cNvSpPr>
              <p:nvPr/>
            </p:nvSpPr>
            <p:spPr bwMode="auto">
              <a:xfrm>
                <a:off x="3840" y="129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75" name="Rectangle 55"/>
              <p:cNvSpPr>
                <a:spLocks noChangeArrowheads="1"/>
              </p:cNvSpPr>
              <p:nvPr/>
            </p:nvSpPr>
            <p:spPr bwMode="auto">
              <a:xfrm>
                <a:off x="2208" y="1152"/>
                <a:ext cx="3168" cy="432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81966" name="Text Box 56"/>
            <p:cNvSpPr txBox="1">
              <a:spLocks noChangeArrowheads="1"/>
            </p:cNvSpPr>
            <p:nvPr/>
          </p:nvSpPr>
          <p:spPr bwMode="auto">
            <a:xfrm>
              <a:off x="1680" y="1008"/>
              <a:ext cx="11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réseau direct</a:t>
              </a:r>
            </a:p>
          </p:txBody>
        </p:sp>
      </p:grpSp>
      <p:grpSp>
        <p:nvGrpSpPr>
          <p:cNvPr id="110660" name="Group 68"/>
          <p:cNvGrpSpPr>
            <a:grpSpLocks/>
          </p:cNvGrpSpPr>
          <p:nvPr/>
        </p:nvGrpSpPr>
        <p:grpSpPr bwMode="auto">
          <a:xfrm>
            <a:off x="2667000" y="4800600"/>
            <a:ext cx="6172200" cy="1143000"/>
            <a:chOff x="1728" y="1920"/>
            <a:chExt cx="3888" cy="720"/>
          </a:xfrm>
        </p:grpSpPr>
        <p:sp>
          <p:nvSpPr>
            <p:cNvPr id="81955" name="Text Box 58"/>
            <p:cNvSpPr txBox="1">
              <a:spLocks noChangeArrowheads="1"/>
            </p:cNvSpPr>
            <p:nvPr/>
          </p:nvSpPr>
          <p:spPr bwMode="auto">
            <a:xfrm>
              <a:off x="2496" y="2352"/>
              <a:ext cx="30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OP = OM + G avec  G = U A + V B + W C</a:t>
              </a:r>
            </a:p>
          </p:txBody>
        </p:sp>
        <p:sp>
          <p:nvSpPr>
            <p:cNvPr id="81956" name="Line 59"/>
            <p:cNvSpPr>
              <a:spLocks noChangeShapeType="1"/>
            </p:cNvSpPr>
            <p:nvPr/>
          </p:nvSpPr>
          <p:spPr bwMode="auto">
            <a:xfrm>
              <a:off x="5376" y="235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57" name="Line 60"/>
            <p:cNvSpPr>
              <a:spLocks noChangeShapeType="1"/>
            </p:cNvSpPr>
            <p:nvPr/>
          </p:nvSpPr>
          <p:spPr bwMode="auto">
            <a:xfrm>
              <a:off x="3408" y="235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58" name="Line 61"/>
            <p:cNvSpPr>
              <a:spLocks noChangeShapeType="1"/>
            </p:cNvSpPr>
            <p:nvPr/>
          </p:nvSpPr>
          <p:spPr bwMode="auto">
            <a:xfrm>
              <a:off x="3024" y="2352"/>
              <a:ext cx="19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59" name="Line 62"/>
            <p:cNvSpPr>
              <a:spLocks noChangeShapeType="1"/>
            </p:cNvSpPr>
            <p:nvPr/>
          </p:nvSpPr>
          <p:spPr bwMode="auto">
            <a:xfrm>
              <a:off x="2592" y="2352"/>
              <a:ext cx="19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60" name="Line 63"/>
            <p:cNvSpPr>
              <a:spLocks noChangeShapeType="1"/>
            </p:cNvSpPr>
            <p:nvPr/>
          </p:nvSpPr>
          <p:spPr bwMode="auto">
            <a:xfrm>
              <a:off x="4896" y="235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61" name="Line 64"/>
            <p:cNvSpPr>
              <a:spLocks noChangeShapeType="1"/>
            </p:cNvSpPr>
            <p:nvPr/>
          </p:nvSpPr>
          <p:spPr bwMode="auto">
            <a:xfrm>
              <a:off x="4464" y="235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62" name="Line 65"/>
            <p:cNvSpPr>
              <a:spLocks noChangeShapeType="1"/>
            </p:cNvSpPr>
            <p:nvPr/>
          </p:nvSpPr>
          <p:spPr bwMode="auto">
            <a:xfrm>
              <a:off x="3984" y="235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63" name="Rectangle 66"/>
            <p:cNvSpPr>
              <a:spLocks noChangeArrowheads="1"/>
            </p:cNvSpPr>
            <p:nvPr/>
          </p:nvSpPr>
          <p:spPr bwMode="auto">
            <a:xfrm>
              <a:off x="2448" y="2208"/>
              <a:ext cx="3168" cy="43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964" name="Text Box 67"/>
            <p:cNvSpPr txBox="1">
              <a:spLocks noChangeArrowheads="1"/>
            </p:cNvSpPr>
            <p:nvPr/>
          </p:nvSpPr>
          <p:spPr bwMode="auto">
            <a:xfrm>
              <a:off x="1728" y="1920"/>
              <a:ext cx="14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réseau réciproque</a:t>
              </a:r>
            </a:p>
          </p:txBody>
        </p:sp>
      </p:grpSp>
      <p:grpSp>
        <p:nvGrpSpPr>
          <p:cNvPr id="110687" name="Group 95"/>
          <p:cNvGrpSpPr>
            <a:grpSpLocks/>
          </p:cNvGrpSpPr>
          <p:nvPr/>
        </p:nvGrpSpPr>
        <p:grpSpPr bwMode="auto">
          <a:xfrm>
            <a:off x="5105400" y="2971800"/>
            <a:ext cx="1871663" cy="1836738"/>
            <a:chOff x="2976" y="1920"/>
            <a:chExt cx="1179" cy="1157"/>
          </a:xfrm>
        </p:grpSpPr>
        <p:sp>
          <p:nvSpPr>
            <p:cNvPr id="81930" name="Text Box 70"/>
            <p:cNvSpPr txBox="1">
              <a:spLocks noChangeArrowheads="1"/>
            </p:cNvSpPr>
            <p:nvPr/>
          </p:nvSpPr>
          <p:spPr bwMode="auto">
            <a:xfrm>
              <a:off x="3072" y="1968"/>
              <a:ext cx="10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A =        b </a:t>
              </a:r>
              <a:r>
                <a:rPr lang="fr-FR" sz="2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 c</a:t>
              </a:r>
              <a:endParaRPr lang="fr-FR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1931" name="Text Box 71"/>
            <p:cNvSpPr txBox="1">
              <a:spLocks noChangeArrowheads="1"/>
            </p:cNvSpPr>
            <p:nvPr/>
          </p:nvSpPr>
          <p:spPr bwMode="auto">
            <a:xfrm>
              <a:off x="3072" y="2352"/>
              <a:ext cx="10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B =        c </a:t>
              </a:r>
              <a:r>
                <a:rPr lang="fr-FR" sz="2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 a</a:t>
              </a:r>
              <a:endParaRPr lang="fr-FR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1932" name="Text Box 72"/>
            <p:cNvSpPr txBox="1">
              <a:spLocks noChangeArrowheads="1"/>
            </p:cNvSpPr>
            <p:nvPr/>
          </p:nvSpPr>
          <p:spPr bwMode="auto">
            <a:xfrm>
              <a:off x="3072" y="2736"/>
              <a:ext cx="10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C =        a </a:t>
              </a:r>
              <a:r>
                <a:rPr lang="fr-FR" sz="200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 b</a:t>
              </a:r>
              <a:endParaRPr lang="fr-FR" sz="200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81933" name="Group 76"/>
            <p:cNvGrpSpPr>
              <a:grpSpLocks/>
            </p:cNvGrpSpPr>
            <p:nvPr/>
          </p:nvGrpSpPr>
          <p:grpSpPr bwMode="auto">
            <a:xfrm>
              <a:off x="3408" y="2688"/>
              <a:ext cx="293" cy="389"/>
              <a:chOff x="374" y="3221"/>
              <a:chExt cx="293" cy="389"/>
            </a:xfrm>
          </p:grpSpPr>
          <p:sp>
            <p:nvSpPr>
              <p:cNvPr id="81952" name="Text Box 73"/>
              <p:cNvSpPr txBox="1">
                <a:spLocks noChangeArrowheads="1"/>
              </p:cNvSpPr>
              <p:nvPr/>
            </p:nvSpPr>
            <p:spPr bwMode="auto">
              <a:xfrm>
                <a:off x="374" y="3221"/>
                <a:ext cx="29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000">
                    <a:solidFill>
                      <a:srgbClr val="FFFFFF"/>
                    </a:solidFill>
                    <a:latin typeface="Arial" charset="0"/>
                  </a:rPr>
                  <a:t>2</a:t>
                </a:r>
                <a:r>
                  <a:rPr lang="fr-FR" sz="2000">
                    <a:solidFill>
                      <a:srgbClr val="FFFFFF"/>
                    </a:solidFill>
                    <a:latin typeface="Symbol" pitchFamily="18" charset="2"/>
                  </a:rPr>
                  <a:t>p</a:t>
                </a:r>
              </a:p>
            </p:txBody>
          </p:sp>
          <p:sp>
            <p:nvSpPr>
              <p:cNvPr id="81953" name="Line 74"/>
              <p:cNvSpPr>
                <a:spLocks noChangeShapeType="1"/>
              </p:cNvSpPr>
              <p:nvPr/>
            </p:nvSpPr>
            <p:spPr bwMode="auto">
              <a:xfrm>
                <a:off x="384" y="340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54" name="Text Box 75"/>
              <p:cNvSpPr txBox="1">
                <a:spLocks noChangeArrowheads="1"/>
              </p:cNvSpPr>
              <p:nvPr/>
            </p:nvSpPr>
            <p:spPr bwMode="auto">
              <a:xfrm>
                <a:off x="384" y="3360"/>
                <a:ext cx="28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000">
                    <a:solidFill>
                      <a:srgbClr val="FFFFFF"/>
                    </a:solidFill>
                    <a:latin typeface="Arial" charset="0"/>
                  </a:rPr>
                  <a:t>V</a:t>
                </a:r>
                <a:r>
                  <a:rPr lang="fr-FR" sz="2000" baseline="-25000">
                    <a:solidFill>
                      <a:srgbClr val="FFFFFF"/>
                    </a:solidFill>
                    <a:latin typeface="Arial" charset="0"/>
                  </a:rPr>
                  <a:t>0</a:t>
                </a:r>
              </a:p>
            </p:txBody>
          </p:sp>
        </p:grpSp>
        <p:grpSp>
          <p:nvGrpSpPr>
            <p:cNvPr id="81934" name="Group 77"/>
            <p:cNvGrpSpPr>
              <a:grpSpLocks/>
            </p:cNvGrpSpPr>
            <p:nvPr/>
          </p:nvGrpSpPr>
          <p:grpSpPr bwMode="auto">
            <a:xfrm>
              <a:off x="3408" y="2304"/>
              <a:ext cx="293" cy="389"/>
              <a:chOff x="374" y="3221"/>
              <a:chExt cx="293" cy="389"/>
            </a:xfrm>
          </p:grpSpPr>
          <p:sp>
            <p:nvSpPr>
              <p:cNvPr id="81949" name="Text Box 78"/>
              <p:cNvSpPr txBox="1">
                <a:spLocks noChangeArrowheads="1"/>
              </p:cNvSpPr>
              <p:nvPr/>
            </p:nvSpPr>
            <p:spPr bwMode="auto">
              <a:xfrm>
                <a:off x="374" y="3221"/>
                <a:ext cx="29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000">
                    <a:solidFill>
                      <a:srgbClr val="FFFFFF"/>
                    </a:solidFill>
                    <a:latin typeface="Arial" charset="0"/>
                  </a:rPr>
                  <a:t>2</a:t>
                </a:r>
                <a:r>
                  <a:rPr lang="fr-FR" sz="2000">
                    <a:solidFill>
                      <a:srgbClr val="FFFFFF"/>
                    </a:solidFill>
                    <a:latin typeface="Symbol" pitchFamily="18" charset="2"/>
                  </a:rPr>
                  <a:t>p</a:t>
                </a:r>
              </a:p>
            </p:txBody>
          </p:sp>
          <p:sp>
            <p:nvSpPr>
              <p:cNvPr id="81950" name="Line 79"/>
              <p:cNvSpPr>
                <a:spLocks noChangeShapeType="1"/>
              </p:cNvSpPr>
              <p:nvPr/>
            </p:nvSpPr>
            <p:spPr bwMode="auto">
              <a:xfrm>
                <a:off x="384" y="340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51" name="Text Box 80"/>
              <p:cNvSpPr txBox="1">
                <a:spLocks noChangeArrowheads="1"/>
              </p:cNvSpPr>
              <p:nvPr/>
            </p:nvSpPr>
            <p:spPr bwMode="auto">
              <a:xfrm>
                <a:off x="384" y="3360"/>
                <a:ext cx="28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000">
                    <a:solidFill>
                      <a:srgbClr val="FFFFFF"/>
                    </a:solidFill>
                    <a:latin typeface="Arial" charset="0"/>
                  </a:rPr>
                  <a:t>V</a:t>
                </a:r>
                <a:r>
                  <a:rPr lang="fr-FR" sz="2000" baseline="-25000">
                    <a:solidFill>
                      <a:srgbClr val="FFFFFF"/>
                    </a:solidFill>
                    <a:latin typeface="Arial" charset="0"/>
                  </a:rPr>
                  <a:t>0</a:t>
                </a:r>
              </a:p>
            </p:txBody>
          </p:sp>
        </p:grpSp>
        <p:grpSp>
          <p:nvGrpSpPr>
            <p:cNvPr id="81935" name="Group 81"/>
            <p:cNvGrpSpPr>
              <a:grpSpLocks/>
            </p:cNvGrpSpPr>
            <p:nvPr/>
          </p:nvGrpSpPr>
          <p:grpSpPr bwMode="auto">
            <a:xfrm>
              <a:off x="3408" y="1920"/>
              <a:ext cx="293" cy="389"/>
              <a:chOff x="374" y="3221"/>
              <a:chExt cx="293" cy="389"/>
            </a:xfrm>
          </p:grpSpPr>
          <p:sp>
            <p:nvSpPr>
              <p:cNvPr id="81946" name="Text Box 82"/>
              <p:cNvSpPr txBox="1">
                <a:spLocks noChangeArrowheads="1"/>
              </p:cNvSpPr>
              <p:nvPr/>
            </p:nvSpPr>
            <p:spPr bwMode="auto">
              <a:xfrm>
                <a:off x="374" y="3221"/>
                <a:ext cx="29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000">
                    <a:solidFill>
                      <a:srgbClr val="FFFFFF"/>
                    </a:solidFill>
                    <a:latin typeface="Arial" charset="0"/>
                  </a:rPr>
                  <a:t>2</a:t>
                </a:r>
                <a:r>
                  <a:rPr lang="fr-FR" sz="2000">
                    <a:solidFill>
                      <a:srgbClr val="FFFFFF"/>
                    </a:solidFill>
                    <a:latin typeface="Symbol" pitchFamily="18" charset="2"/>
                  </a:rPr>
                  <a:t>p</a:t>
                </a:r>
              </a:p>
            </p:txBody>
          </p:sp>
          <p:sp>
            <p:nvSpPr>
              <p:cNvPr id="81947" name="Line 83"/>
              <p:cNvSpPr>
                <a:spLocks noChangeShapeType="1"/>
              </p:cNvSpPr>
              <p:nvPr/>
            </p:nvSpPr>
            <p:spPr bwMode="auto">
              <a:xfrm>
                <a:off x="384" y="340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948" name="Text Box 84"/>
              <p:cNvSpPr txBox="1">
                <a:spLocks noChangeArrowheads="1"/>
              </p:cNvSpPr>
              <p:nvPr/>
            </p:nvSpPr>
            <p:spPr bwMode="auto">
              <a:xfrm>
                <a:off x="384" y="3360"/>
                <a:ext cx="28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fr-FR" sz="2000">
                    <a:solidFill>
                      <a:srgbClr val="FFFFFF"/>
                    </a:solidFill>
                    <a:latin typeface="Arial" charset="0"/>
                  </a:rPr>
                  <a:t>V</a:t>
                </a:r>
                <a:r>
                  <a:rPr lang="fr-FR" sz="2000" baseline="-25000">
                    <a:solidFill>
                      <a:srgbClr val="FFFFFF"/>
                    </a:solidFill>
                    <a:latin typeface="Arial" charset="0"/>
                  </a:rPr>
                  <a:t>0</a:t>
                </a:r>
              </a:p>
            </p:txBody>
          </p:sp>
        </p:grpSp>
        <p:sp>
          <p:nvSpPr>
            <p:cNvPr id="81936" name="Line 85"/>
            <p:cNvSpPr>
              <a:spLocks noChangeShapeType="1"/>
            </p:cNvSpPr>
            <p:nvPr/>
          </p:nvSpPr>
          <p:spPr bwMode="auto">
            <a:xfrm>
              <a:off x="2976" y="1968"/>
              <a:ext cx="0" cy="1056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37" name="Line 86"/>
            <p:cNvSpPr>
              <a:spLocks noChangeShapeType="1"/>
            </p:cNvSpPr>
            <p:nvPr/>
          </p:nvSpPr>
          <p:spPr bwMode="auto">
            <a:xfrm>
              <a:off x="3984" y="273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38" name="Line 87"/>
            <p:cNvSpPr>
              <a:spLocks noChangeShapeType="1"/>
            </p:cNvSpPr>
            <p:nvPr/>
          </p:nvSpPr>
          <p:spPr bwMode="auto">
            <a:xfrm>
              <a:off x="3744" y="2784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39" name="Line 88"/>
            <p:cNvSpPr>
              <a:spLocks noChangeShapeType="1"/>
            </p:cNvSpPr>
            <p:nvPr/>
          </p:nvSpPr>
          <p:spPr bwMode="auto">
            <a:xfrm>
              <a:off x="3696" y="240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40" name="Line 89"/>
            <p:cNvSpPr>
              <a:spLocks noChangeShapeType="1"/>
            </p:cNvSpPr>
            <p:nvPr/>
          </p:nvSpPr>
          <p:spPr bwMode="auto">
            <a:xfrm>
              <a:off x="3984" y="240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41" name="Line 90"/>
            <p:cNvSpPr>
              <a:spLocks noChangeShapeType="1"/>
            </p:cNvSpPr>
            <p:nvPr/>
          </p:nvSpPr>
          <p:spPr bwMode="auto">
            <a:xfrm>
              <a:off x="3984" y="196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42" name="Line 91"/>
            <p:cNvSpPr>
              <a:spLocks noChangeShapeType="1"/>
            </p:cNvSpPr>
            <p:nvPr/>
          </p:nvSpPr>
          <p:spPr bwMode="auto">
            <a:xfrm>
              <a:off x="3696" y="196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43" name="Line 92"/>
            <p:cNvSpPr>
              <a:spLocks noChangeShapeType="1"/>
            </p:cNvSpPr>
            <p:nvPr/>
          </p:nvSpPr>
          <p:spPr bwMode="auto">
            <a:xfrm>
              <a:off x="3120" y="273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44" name="Line 93"/>
            <p:cNvSpPr>
              <a:spLocks noChangeShapeType="1"/>
            </p:cNvSpPr>
            <p:nvPr/>
          </p:nvSpPr>
          <p:spPr bwMode="auto">
            <a:xfrm>
              <a:off x="3120" y="2352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45" name="Line 94"/>
            <p:cNvSpPr>
              <a:spLocks noChangeShapeType="1"/>
            </p:cNvSpPr>
            <p:nvPr/>
          </p:nvSpPr>
          <p:spPr bwMode="auto">
            <a:xfrm>
              <a:off x="3120" y="196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5"/>
          <p:cNvGrpSpPr>
            <a:grpSpLocks/>
          </p:cNvGrpSpPr>
          <p:nvPr/>
        </p:nvGrpSpPr>
        <p:grpSpPr bwMode="auto">
          <a:xfrm>
            <a:off x="0" y="1828800"/>
            <a:ext cx="2514600" cy="3962400"/>
            <a:chOff x="0" y="1152"/>
            <a:chExt cx="1584" cy="2496"/>
          </a:xfrm>
        </p:grpSpPr>
        <p:sp>
          <p:nvSpPr>
            <p:cNvPr id="9230" name="Rectangle 2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PLANE</a:t>
              </a:r>
            </a:p>
          </p:txBody>
        </p:sp>
        <p:sp>
          <p:nvSpPr>
            <p:cNvPr id="9231" name="Rectangle 2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</a:t>
              </a:r>
            </a:p>
          </p:txBody>
        </p:sp>
        <p:sp>
          <p:nvSpPr>
            <p:cNvPr id="9232" name="Rectangle 28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68"/>
              <a:ext cx="9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VITESSE DE GROUPE</a:t>
              </a:r>
            </a:p>
          </p:txBody>
        </p:sp>
        <p:sp>
          <p:nvSpPr>
            <p:cNvPr id="9233" name="Rectangle 2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 D’ONDE</a:t>
              </a:r>
            </a:p>
          </p:txBody>
        </p:sp>
        <p:sp>
          <p:nvSpPr>
            <p:cNvPr id="9234" name="Text Box 30"/>
            <p:cNvSpPr txBox="1">
              <a:spLocks noChangeArrowheads="1"/>
            </p:cNvSpPr>
            <p:nvPr/>
          </p:nvSpPr>
          <p:spPr bwMode="auto">
            <a:xfrm>
              <a:off x="0" y="139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onde</a:t>
              </a:r>
            </a:p>
          </p:txBody>
        </p:sp>
        <p:sp>
          <p:nvSpPr>
            <p:cNvPr id="9235" name="Text Box 31"/>
            <p:cNvSpPr txBox="1">
              <a:spLocks noChangeArrowheads="1"/>
            </p:cNvSpPr>
            <p:nvPr/>
          </p:nvSpPr>
          <p:spPr bwMode="auto">
            <a:xfrm>
              <a:off x="0" y="235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particule</a:t>
              </a:r>
            </a:p>
          </p:txBody>
        </p:sp>
        <p:sp>
          <p:nvSpPr>
            <p:cNvPr id="9236" name="Rectangle 32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DE DE BROGLIE</a:t>
              </a:r>
            </a:p>
          </p:txBody>
        </p:sp>
        <p:sp>
          <p:nvSpPr>
            <p:cNvPr id="9237" name="Rectangle 33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PRINCIPE DE SUPERPOSITION</a:t>
              </a:r>
            </a:p>
          </p:txBody>
        </p:sp>
        <p:sp>
          <p:nvSpPr>
            <p:cNvPr id="9238" name="Rectangle 34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12"/>
              <a:ext cx="11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RELATION D’INCERTITUDE</a:t>
              </a:r>
            </a:p>
          </p:txBody>
        </p:sp>
        <p:sp>
          <p:nvSpPr>
            <p:cNvPr id="9239" name="Rectangle 35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152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CONGRES SOLVAY (1927)</a:t>
              </a:r>
            </a:p>
          </p:txBody>
        </p:sp>
        <p:sp>
          <p:nvSpPr>
            <p:cNvPr id="9240" name="Text Box 36"/>
            <p:cNvSpPr txBox="1">
              <a:spLocks noChangeArrowheads="1"/>
            </p:cNvSpPr>
            <p:nvPr/>
          </p:nvSpPr>
          <p:spPr bwMode="auto">
            <a:xfrm>
              <a:off x="0" y="3216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9241" name="Rectangle 37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50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 GAUSSIEN</a:t>
              </a:r>
            </a:p>
          </p:txBody>
        </p:sp>
      </p:grp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895600" y="457200"/>
            <a:ext cx="5176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DESCRIPTION PHYSIQUE</a:t>
            </a: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9227" name="Oval 4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8" name="Oval 5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9" name="Oval 6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9221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67000"/>
            <a:ext cx="11430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ONDE PLANE</a:t>
            </a:r>
          </a:p>
        </p:txBody>
      </p:sp>
      <p:sp>
        <p:nvSpPr>
          <p:cNvPr id="9222" name="Rectangle 18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9223" name="Text Box 19"/>
          <p:cNvSpPr txBox="1">
            <a:spLocks noChangeArrowheads="1"/>
          </p:cNvSpPr>
          <p:nvPr/>
        </p:nvSpPr>
        <p:spPr bwMode="auto">
          <a:xfrm>
            <a:off x="4419600" y="5208588"/>
            <a:ext cx="2489200" cy="3143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FFFFFF"/>
                </a:solidFill>
                <a:latin typeface="Arial" charset="0"/>
              </a:rPr>
              <a:t>Superposition de deux ondes</a:t>
            </a:r>
          </a:p>
        </p:txBody>
      </p:sp>
      <p:pic>
        <p:nvPicPr>
          <p:cNvPr id="132134" name="Picture 38" descr="onde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43180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35" name="Picture 39" descr="onde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432276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36" name="Picture 40" descr="onde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432276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2009775" y="457200"/>
            <a:ext cx="6078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INTERACTION ONDE-RESEAU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grpSp>
        <p:nvGrpSpPr>
          <p:cNvPr id="82949" name="Group 5"/>
          <p:cNvGrpSpPr>
            <a:grpSpLocks/>
          </p:cNvGrpSpPr>
          <p:nvPr/>
        </p:nvGrpSpPr>
        <p:grpSpPr bwMode="auto">
          <a:xfrm>
            <a:off x="0" y="2286000"/>
            <a:ext cx="2573338" cy="2438400"/>
            <a:chOff x="0" y="1440"/>
            <a:chExt cx="1621" cy="1536"/>
          </a:xfrm>
        </p:grpSpPr>
        <p:sp>
          <p:nvSpPr>
            <p:cNvPr id="82955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BRAGG</a:t>
              </a:r>
            </a:p>
          </p:txBody>
        </p:sp>
        <p:sp>
          <p:nvSpPr>
            <p:cNvPr id="82956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RESEAU RECIPROQUE</a:t>
              </a:r>
            </a:p>
          </p:txBody>
        </p:sp>
        <p:sp>
          <p:nvSpPr>
            <p:cNvPr id="82957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1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BRAGG GENERALISEE</a:t>
              </a:r>
            </a:p>
          </p:txBody>
        </p:sp>
        <p:sp>
          <p:nvSpPr>
            <p:cNvPr id="82958" name="Rectangle 9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ZONES DE BRILLOUIN</a:t>
              </a:r>
            </a:p>
          </p:txBody>
        </p:sp>
        <p:sp>
          <p:nvSpPr>
            <p:cNvPr id="82959" name="Text Box 10"/>
            <p:cNvSpPr txBox="1">
              <a:spLocks noChangeArrowheads="1"/>
            </p:cNvSpPr>
            <p:nvPr/>
          </p:nvSpPr>
          <p:spPr bwMode="auto">
            <a:xfrm>
              <a:off x="0" y="1440"/>
              <a:ext cx="162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Modélisation de l’interaction</a:t>
              </a:r>
            </a:p>
          </p:txBody>
        </p:sp>
        <p:sp>
          <p:nvSpPr>
            <p:cNvPr id="82960" name="Text Box 11"/>
            <p:cNvSpPr txBox="1">
              <a:spLocks noChangeArrowheads="1"/>
            </p:cNvSpPr>
            <p:nvPr/>
          </p:nvSpPr>
          <p:spPr bwMode="auto">
            <a:xfrm>
              <a:off x="0" y="2400"/>
              <a:ext cx="11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Effets de structure</a:t>
              </a:r>
            </a:p>
          </p:txBody>
        </p:sp>
        <p:sp>
          <p:nvSpPr>
            <p:cNvPr id="82961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FACTEUR DE STRUCTURE</a:t>
              </a:r>
            </a:p>
          </p:txBody>
        </p:sp>
      </p:grpSp>
      <p:sp>
        <p:nvSpPr>
          <p:cNvPr id="82950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52750"/>
            <a:ext cx="16002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RESEAU RECIPROQUE</a:t>
            </a:r>
          </a:p>
        </p:txBody>
      </p:sp>
      <p:sp>
        <p:nvSpPr>
          <p:cNvPr id="111679" name="Text Box 63"/>
          <p:cNvSpPr txBox="1">
            <a:spLocks noChangeArrowheads="1"/>
          </p:cNvSpPr>
          <p:nvPr/>
        </p:nvSpPr>
        <p:spPr bwMode="auto">
          <a:xfrm>
            <a:off x="4419600" y="1752600"/>
            <a:ext cx="2695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2000">
                <a:solidFill>
                  <a:srgbClr val="FFFFFF"/>
                </a:solidFill>
                <a:latin typeface="Arial" charset="0"/>
              </a:rPr>
              <a:t>réseau cubique centré</a:t>
            </a:r>
          </a:p>
        </p:txBody>
      </p:sp>
      <p:pic>
        <p:nvPicPr>
          <p:cNvPr id="111680" name="Picture 64" descr="inte-c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85" b="51979"/>
          <a:stretch>
            <a:fillRect/>
          </a:stretch>
        </p:blipFill>
        <p:spPr bwMode="auto">
          <a:xfrm>
            <a:off x="3200400" y="2286000"/>
            <a:ext cx="1905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81" name="Picture 65" descr="inte-c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5334000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82" name="Picture 66" descr="inte-c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29"/>
          <a:stretch>
            <a:fillRect/>
          </a:stretch>
        </p:blipFill>
        <p:spPr bwMode="auto">
          <a:xfrm>
            <a:off x="3200400" y="2286000"/>
            <a:ext cx="2057400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79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2009775" y="457200"/>
            <a:ext cx="6078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INTERACTION ONDE-RESEAU</a:t>
            </a: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grpSp>
        <p:nvGrpSpPr>
          <p:cNvPr id="83973" name="Group 5"/>
          <p:cNvGrpSpPr>
            <a:grpSpLocks/>
          </p:cNvGrpSpPr>
          <p:nvPr/>
        </p:nvGrpSpPr>
        <p:grpSpPr bwMode="auto">
          <a:xfrm>
            <a:off x="0" y="2286000"/>
            <a:ext cx="2573338" cy="2438400"/>
            <a:chOff x="0" y="1440"/>
            <a:chExt cx="1621" cy="1536"/>
          </a:xfrm>
        </p:grpSpPr>
        <p:sp>
          <p:nvSpPr>
            <p:cNvPr id="83979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BRAGG</a:t>
              </a:r>
            </a:p>
          </p:txBody>
        </p:sp>
        <p:sp>
          <p:nvSpPr>
            <p:cNvPr id="83980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RESEAU RECIPROQUE</a:t>
              </a:r>
            </a:p>
          </p:txBody>
        </p:sp>
        <p:sp>
          <p:nvSpPr>
            <p:cNvPr id="83981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1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BRAGG GENERALISEE</a:t>
              </a:r>
            </a:p>
          </p:txBody>
        </p:sp>
        <p:sp>
          <p:nvSpPr>
            <p:cNvPr id="83982" name="Rectangle 9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ZONES DE BRILLOUIN</a:t>
              </a:r>
            </a:p>
          </p:txBody>
        </p:sp>
        <p:sp>
          <p:nvSpPr>
            <p:cNvPr id="83983" name="Text Box 10"/>
            <p:cNvSpPr txBox="1">
              <a:spLocks noChangeArrowheads="1"/>
            </p:cNvSpPr>
            <p:nvPr/>
          </p:nvSpPr>
          <p:spPr bwMode="auto">
            <a:xfrm>
              <a:off x="0" y="1440"/>
              <a:ext cx="162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Modélisation de l’interaction</a:t>
              </a:r>
            </a:p>
          </p:txBody>
        </p:sp>
        <p:sp>
          <p:nvSpPr>
            <p:cNvPr id="83984" name="Text Box 11"/>
            <p:cNvSpPr txBox="1">
              <a:spLocks noChangeArrowheads="1"/>
            </p:cNvSpPr>
            <p:nvPr/>
          </p:nvSpPr>
          <p:spPr bwMode="auto">
            <a:xfrm>
              <a:off x="0" y="2400"/>
              <a:ext cx="11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Effets de structure</a:t>
              </a:r>
            </a:p>
          </p:txBody>
        </p:sp>
        <p:sp>
          <p:nvSpPr>
            <p:cNvPr id="83985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FACTEUR DE STRUCTURE</a:t>
              </a:r>
            </a:p>
          </p:txBody>
        </p:sp>
      </p:grpSp>
      <p:sp>
        <p:nvSpPr>
          <p:cNvPr id="83974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52750"/>
            <a:ext cx="16002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RESEAU RECIPROQUE</a:t>
            </a:r>
          </a:p>
        </p:txBody>
      </p:sp>
      <p:sp>
        <p:nvSpPr>
          <p:cNvPr id="112654" name="Text Box 14"/>
          <p:cNvSpPr txBox="1">
            <a:spLocks noChangeArrowheads="1"/>
          </p:cNvSpPr>
          <p:nvPr/>
        </p:nvSpPr>
        <p:spPr bwMode="auto">
          <a:xfrm>
            <a:off x="3962400" y="1752600"/>
            <a:ext cx="385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2000">
                <a:solidFill>
                  <a:srgbClr val="FFFFFF"/>
                </a:solidFill>
                <a:latin typeface="Arial" charset="0"/>
              </a:rPr>
              <a:t>réseau cubique à faces centrées</a:t>
            </a:r>
          </a:p>
        </p:txBody>
      </p:sp>
      <p:pic>
        <p:nvPicPr>
          <p:cNvPr id="112658" name="Picture 18" descr="inte-cf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19" b="50706"/>
          <a:stretch>
            <a:fillRect/>
          </a:stretch>
        </p:blipFill>
        <p:spPr bwMode="auto">
          <a:xfrm>
            <a:off x="3581400" y="2209800"/>
            <a:ext cx="2286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9" name="Picture 19" descr="inte-cf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4648200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0" name="Picture 20" descr="inte-cf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19"/>
          <a:stretch>
            <a:fillRect/>
          </a:stretch>
        </p:blipFill>
        <p:spPr bwMode="auto">
          <a:xfrm>
            <a:off x="3581400" y="2209800"/>
            <a:ext cx="2286000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4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026"/>
          <p:cNvSpPr txBox="1">
            <a:spLocks noChangeArrowheads="1"/>
          </p:cNvSpPr>
          <p:nvPr/>
        </p:nvSpPr>
        <p:spPr bwMode="auto">
          <a:xfrm>
            <a:off x="2009775" y="457200"/>
            <a:ext cx="6078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INTERACTION ONDE-RESEAU</a:t>
            </a:r>
          </a:p>
        </p:txBody>
      </p:sp>
      <p:pic>
        <p:nvPicPr>
          <p:cNvPr id="84995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6" name="Rectangle 1028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4997" name="Group 1030"/>
          <p:cNvGrpSpPr>
            <a:grpSpLocks/>
          </p:cNvGrpSpPr>
          <p:nvPr/>
        </p:nvGrpSpPr>
        <p:grpSpPr bwMode="auto">
          <a:xfrm>
            <a:off x="0" y="2286000"/>
            <a:ext cx="2573338" cy="2438400"/>
            <a:chOff x="0" y="1440"/>
            <a:chExt cx="1621" cy="1536"/>
          </a:xfrm>
        </p:grpSpPr>
        <p:sp>
          <p:nvSpPr>
            <p:cNvPr id="85023" name="Rectangle 103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BRAGG</a:t>
              </a:r>
            </a:p>
          </p:txBody>
        </p:sp>
        <p:sp>
          <p:nvSpPr>
            <p:cNvPr id="85024" name="Rectangle 103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RESEAU RECIPROQUE</a:t>
              </a:r>
            </a:p>
          </p:txBody>
        </p:sp>
        <p:sp>
          <p:nvSpPr>
            <p:cNvPr id="85025" name="Rectangle 103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1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BRAGG GENERALISEE</a:t>
              </a:r>
            </a:p>
          </p:txBody>
        </p:sp>
        <p:sp>
          <p:nvSpPr>
            <p:cNvPr id="85026" name="Rectangle 1034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ZONES DE BRILLOUIN</a:t>
              </a:r>
            </a:p>
          </p:txBody>
        </p:sp>
        <p:sp>
          <p:nvSpPr>
            <p:cNvPr id="85027" name="Text Box 1035"/>
            <p:cNvSpPr txBox="1">
              <a:spLocks noChangeArrowheads="1"/>
            </p:cNvSpPr>
            <p:nvPr/>
          </p:nvSpPr>
          <p:spPr bwMode="auto">
            <a:xfrm>
              <a:off x="0" y="1440"/>
              <a:ext cx="162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Modélisation de l’interaction</a:t>
              </a:r>
            </a:p>
          </p:txBody>
        </p:sp>
        <p:sp>
          <p:nvSpPr>
            <p:cNvPr id="85028" name="Text Box 1036"/>
            <p:cNvSpPr txBox="1">
              <a:spLocks noChangeArrowheads="1"/>
            </p:cNvSpPr>
            <p:nvPr/>
          </p:nvSpPr>
          <p:spPr bwMode="auto">
            <a:xfrm>
              <a:off x="0" y="2400"/>
              <a:ext cx="11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Effets de structure</a:t>
              </a:r>
            </a:p>
          </p:txBody>
        </p:sp>
        <p:sp>
          <p:nvSpPr>
            <p:cNvPr id="85029" name="Rectangle 1037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FACTEUR DE STRUCTURE</a:t>
              </a:r>
            </a:p>
          </p:txBody>
        </p:sp>
      </p:grpSp>
      <p:sp>
        <p:nvSpPr>
          <p:cNvPr id="84998" name="Rectangle 102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186113"/>
            <a:ext cx="2057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LOI DE BRAGG GENERALISEE</a:t>
            </a:r>
          </a:p>
        </p:txBody>
      </p:sp>
      <p:pic>
        <p:nvPicPr>
          <p:cNvPr id="105486" name="Picture 1038" descr="inte-march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48926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530" name="Group 1082"/>
          <p:cNvGrpSpPr>
            <a:grpSpLocks/>
          </p:cNvGrpSpPr>
          <p:nvPr/>
        </p:nvGrpSpPr>
        <p:grpSpPr bwMode="auto">
          <a:xfrm>
            <a:off x="2743200" y="4064000"/>
            <a:ext cx="6035675" cy="1255713"/>
            <a:chOff x="1728" y="2560"/>
            <a:chExt cx="3802" cy="791"/>
          </a:xfrm>
        </p:grpSpPr>
        <p:sp>
          <p:nvSpPr>
            <p:cNvPr id="85010" name="Text Box 1039"/>
            <p:cNvSpPr txBox="1">
              <a:spLocks noChangeArrowheads="1"/>
            </p:cNvSpPr>
            <p:nvPr/>
          </p:nvSpPr>
          <p:spPr bwMode="auto">
            <a:xfrm>
              <a:off x="1728" y="2560"/>
              <a:ext cx="20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u="sng">
                  <a:solidFill>
                    <a:srgbClr val="FFFFFF"/>
                  </a:solidFill>
                  <a:latin typeface="Arial" charset="0"/>
                </a:rPr>
                <a:t>amplitude de l’onde émergente</a:t>
              </a:r>
            </a:p>
          </p:txBody>
        </p:sp>
        <p:sp>
          <p:nvSpPr>
            <p:cNvPr id="85011" name="Text Box 1040"/>
            <p:cNvSpPr txBox="1">
              <a:spLocks noChangeArrowheads="1"/>
            </p:cNvSpPr>
            <p:nvPr/>
          </p:nvSpPr>
          <p:spPr bwMode="auto">
            <a:xfrm>
              <a:off x="1872" y="2736"/>
              <a:ext cx="365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F =     n(r) e</a:t>
              </a:r>
              <a:r>
                <a:rPr lang="fr-FR" sz="2000" baseline="30000">
                  <a:solidFill>
                    <a:srgbClr val="FFFFFF"/>
                  </a:solidFill>
                  <a:latin typeface="Arial" charset="0"/>
                </a:rPr>
                <a:t>i(k-k’).r</a:t>
              </a:r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 dr       avec     n(r) = </a:t>
              </a:r>
              <a:r>
                <a:rPr lang="fr-FR" sz="4000">
                  <a:solidFill>
                    <a:srgbClr val="FFFFFF"/>
                  </a:solidFill>
                  <a:latin typeface="Symbol" pitchFamily="18" charset="2"/>
                </a:rPr>
                <a:t>S</a:t>
              </a:r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 n</a:t>
              </a:r>
              <a:r>
                <a:rPr lang="fr-FR" sz="2000" baseline="-25000">
                  <a:solidFill>
                    <a:srgbClr val="FFFFFF"/>
                  </a:solidFill>
                  <a:latin typeface="Arial" charset="0"/>
                </a:rPr>
                <a:t>G</a:t>
              </a:r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 e</a:t>
              </a:r>
              <a:r>
                <a:rPr lang="fr-FR" sz="2000" baseline="30000">
                  <a:solidFill>
                    <a:srgbClr val="FFFFFF"/>
                  </a:solidFill>
                  <a:latin typeface="Arial" charset="0"/>
                </a:rPr>
                <a:t>–iG.r</a:t>
              </a:r>
            </a:p>
          </p:txBody>
        </p:sp>
        <p:sp>
          <p:nvSpPr>
            <p:cNvPr id="85012" name="Line 1046"/>
            <p:cNvSpPr>
              <a:spLocks noChangeShapeType="1"/>
            </p:cNvSpPr>
            <p:nvPr/>
          </p:nvSpPr>
          <p:spPr bwMode="auto">
            <a:xfrm>
              <a:off x="4224" y="292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013" name="Line 1047"/>
            <p:cNvSpPr>
              <a:spLocks noChangeShapeType="1"/>
            </p:cNvSpPr>
            <p:nvPr/>
          </p:nvSpPr>
          <p:spPr bwMode="auto">
            <a:xfrm>
              <a:off x="5280" y="2880"/>
              <a:ext cx="9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014" name="Line 1048"/>
            <p:cNvSpPr>
              <a:spLocks noChangeShapeType="1"/>
            </p:cNvSpPr>
            <p:nvPr/>
          </p:nvSpPr>
          <p:spPr bwMode="auto">
            <a:xfrm>
              <a:off x="2496" y="292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015" name="Line 1049"/>
            <p:cNvSpPr>
              <a:spLocks noChangeShapeType="1"/>
            </p:cNvSpPr>
            <p:nvPr/>
          </p:nvSpPr>
          <p:spPr bwMode="auto">
            <a:xfrm>
              <a:off x="5184" y="2880"/>
              <a:ext cx="9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016" name="Line 1050"/>
            <p:cNvSpPr>
              <a:spLocks noChangeShapeType="1"/>
            </p:cNvSpPr>
            <p:nvPr/>
          </p:nvSpPr>
          <p:spPr bwMode="auto">
            <a:xfrm>
              <a:off x="3024" y="2880"/>
              <a:ext cx="9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017" name="Line 1051"/>
            <p:cNvSpPr>
              <a:spLocks noChangeShapeType="1"/>
            </p:cNvSpPr>
            <p:nvPr/>
          </p:nvSpPr>
          <p:spPr bwMode="auto">
            <a:xfrm>
              <a:off x="2880" y="2880"/>
              <a:ext cx="9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018" name="Line 1052"/>
            <p:cNvSpPr>
              <a:spLocks noChangeShapeType="1"/>
            </p:cNvSpPr>
            <p:nvPr/>
          </p:nvSpPr>
          <p:spPr bwMode="auto">
            <a:xfrm>
              <a:off x="2784" y="2880"/>
              <a:ext cx="9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019" name="Freeform 1060"/>
            <p:cNvSpPr>
              <a:spLocks/>
            </p:cNvSpPr>
            <p:nvPr/>
          </p:nvSpPr>
          <p:spPr bwMode="auto">
            <a:xfrm>
              <a:off x="2160" y="2784"/>
              <a:ext cx="192" cy="384"/>
            </a:xfrm>
            <a:custGeom>
              <a:avLst/>
              <a:gdLst>
                <a:gd name="T0" fmla="*/ 192 w 288"/>
                <a:gd name="T1" fmla="*/ 0 h 528"/>
                <a:gd name="T2" fmla="*/ 128 w 288"/>
                <a:gd name="T3" fmla="*/ 35 h 528"/>
                <a:gd name="T4" fmla="*/ 96 w 288"/>
                <a:gd name="T5" fmla="*/ 209 h 528"/>
                <a:gd name="T6" fmla="*/ 64 w 288"/>
                <a:gd name="T7" fmla="*/ 349 h 528"/>
                <a:gd name="T8" fmla="*/ 0 w 288"/>
                <a:gd name="T9" fmla="*/ 384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528">
                  <a:moveTo>
                    <a:pt x="288" y="0"/>
                  </a:moveTo>
                  <a:cubicBezTo>
                    <a:pt x="252" y="0"/>
                    <a:pt x="216" y="0"/>
                    <a:pt x="192" y="48"/>
                  </a:cubicBezTo>
                  <a:cubicBezTo>
                    <a:pt x="168" y="96"/>
                    <a:pt x="160" y="216"/>
                    <a:pt x="144" y="288"/>
                  </a:cubicBezTo>
                  <a:cubicBezTo>
                    <a:pt x="128" y="360"/>
                    <a:pt x="120" y="440"/>
                    <a:pt x="96" y="480"/>
                  </a:cubicBezTo>
                  <a:cubicBezTo>
                    <a:pt x="72" y="520"/>
                    <a:pt x="16" y="520"/>
                    <a:pt x="0" y="528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020" name="Text Box 1068"/>
            <p:cNvSpPr txBox="1">
              <a:spLocks noChangeArrowheads="1"/>
            </p:cNvSpPr>
            <p:nvPr/>
          </p:nvSpPr>
          <p:spPr bwMode="auto">
            <a:xfrm>
              <a:off x="2208" y="302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85021" name="Text Box 1069"/>
            <p:cNvSpPr txBox="1">
              <a:spLocks noChangeArrowheads="1"/>
            </p:cNvSpPr>
            <p:nvPr/>
          </p:nvSpPr>
          <p:spPr bwMode="auto">
            <a:xfrm>
              <a:off x="4560" y="3120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G</a:t>
              </a:r>
            </a:p>
          </p:txBody>
        </p:sp>
        <p:sp>
          <p:nvSpPr>
            <p:cNvPr id="85022" name="Line 1070"/>
            <p:cNvSpPr>
              <a:spLocks noChangeShapeType="1"/>
            </p:cNvSpPr>
            <p:nvPr/>
          </p:nvSpPr>
          <p:spPr bwMode="auto">
            <a:xfrm>
              <a:off x="4608" y="312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5529" name="Group 1081"/>
          <p:cNvGrpSpPr>
            <a:grpSpLocks/>
          </p:cNvGrpSpPr>
          <p:nvPr/>
        </p:nvGrpSpPr>
        <p:grpSpPr bwMode="auto">
          <a:xfrm>
            <a:off x="3429000" y="5486400"/>
            <a:ext cx="4830763" cy="396875"/>
            <a:chOff x="2064" y="3456"/>
            <a:chExt cx="3043" cy="250"/>
          </a:xfrm>
        </p:grpSpPr>
        <p:sp>
          <p:nvSpPr>
            <p:cNvPr id="85002" name="AutoShape 1072"/>
            <p:cNvSpPr>
              <a:spLocks noChangeArrowheads="1"/>
            </p:cNvSpPr>
            <p:nvPr/>
          </p:nvSpPr>
          <p:spPr bwMode="auto">
            <a:xfrm>
              <a:off x="2064" y="3504"/>
              <a:ext cx="384" cy="144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003" name="Text Box 1073"/>
            <p:cNvSpPr txBox="1">
              <a:spLocks noChangeArrowheads="1"/>
            </p:cNvSpPr>
            <p:nvPr/>
          </p:nvSpPr>
          <p:spPr bwMode="auto">
            <a:xfrm>
              <a:off x="2544" y="3456"/>
              <a:ext cx="25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k – k’ = G    ou    k . (G/2) = ||G/2||</a:t>
              </a:r>
              <a:r>
                <a:rPr lang="fr-FR" sz="2000" baseline="30000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85004" name="Line 1075"/>
            <p:cNvSpPr>
              <a:spLocks noChangeShapeType="1"/>
            </p:cNvSpPr>
            <p:nvPr/>
          </p:nvSpPr>
          <p:spPr bwMode="auto">
            <a:xfrm>
              <a:off x="4656" y="345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005" name="Line 1076"/>
            <p:cNvSpPr>
              <a:spLocks noChangeShapeType="1"/>
            </p:cNvSpPr>
            <p:nvPr/>
          </p:nvSpPr>
          <p:spPr bwMode="auto">
            <a:xfrm>
              <a:off x="4080" y="345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006" name="Line 1077"/>
            <p:cNvSpPr>
              <a:spLocks noChangeShapeType="1"/>
            </p:cNvSpPr>
            <p:nvPr/>
          </p:nvSpPr>
          <p:spPr bwMode="auto">
            <a:xfrm>
              <a:off x="3792" y="345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007" name="Line 1078"/>
            <p:cNvSpPr>
              <a:spLocks noChangeShapeType="1"/>
            </p:cNvSpPr>
            <p:nvPr/>
          </p:nvSpPr>
          <p:spPr bwMode="auto">
            <a:xfrm>
              <a:off x="3168" y="345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008" name="Line 1079"/>
            <p:cNvSpPr>
              <a:spLocks noChangeShapeType="1"/>
            </p:cNvSpPr>
            <p:nvPr/>
          </p:nvSpPr>
          <p:spPr bwMode="auto">
            <a:xfrm>
              <a:off x="2832" y="345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009" name="Line 1080"/>
            <p:cNvSpPr>
              <a:spLocks noChangeShapeType="1"/>
            </p:cNvSpPr>
            <p:nvPr/>
          </p:nvSpPr>
          <p:spPr bwMode="auto">
            <a:xfrm>
              <a:off x="2592" y="345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2009775" y="457200"/>
            <a:ext cx="6078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INTERACTION ONDE-RESEAU</a:t>
            </a: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6021" name="Group 5"/>
          <p:cNvGrpSpPr>
            <a:grpSpLocks/>
          </p:cNvGrpSpPr>
          <p:nvPr/>
        </p:nvGrpSpPr>
        <p:grpSpPr bwMode="auto">
          <a:xfrm>
            <a:off x="0" y="2286000"/>
            <a:ext cx="2573338" cy="2438400"/>
            <a:chOff x="0" y="1440"/>
            <a:chExt cx="1621" cy="1536"/>
          </a:xfrm>
        </p:grpSpPr>
        <p:sp>
          <p:nvSpPr>
            <p:cNvPr id="86038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BRAGG</a:t>
              </a:r>
            </a:p>
          </p:txBody>
        </p:sp>
        <p:sp>
          <p:nvSpPr>
            <p:cNvPr id="86039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RESEAU RECIPROQUE</a:t>
              </a:r>
            </a:p>
          </p:txBody>
        </p:sp>
        <p:sp>
          <p:nvSpPr>
            <p:cNvPr id="86040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1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BRAGG GENERALISEE</a:t>
              </a:r>
            </a:p>
          </p:txBody>
        </p:sp>
        <p:sp>
          <p:nvSpPr>
            <p:cNvPr id="86041" name="Rectangle 9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ZONES DE BRILLOUIN</a:t>
              </a:r>
            </a:p>
          </p:txBody>
        </p:sp>
        <p:sp>
          <p:nvSpPr>
            <p:cNvPr id="86042" name="Text Box 10"/>
            <p:cNvSpPr txBox="1">
              <a:spLocks noChangeArrowheads="1"/>
            </p:cNvSpPr>
            <p:nvPr/>
          </p:nvSpPr>
          <p:spPr bwMode="auto">
            <a:xfrm>
              <a:off x="0" y="1440"/>
              <a:ext cx="162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Modélisation de l’interaction</a:t>
              </a:r>
            </a:p>
          </p:txBody>
        </p:sp>
        <p:sp>
          <p:nvSpPr>
            <p:cNvPr id="86043" name="Text Box 11"/>
            <p:cNvSpPr txBox="1">
              <a:spLocks noChangeArrowheads="1"/>
            </p:cNvSpPr>
            <p:nvPr/>
          </p:nvSpPr>
          <p:spPr bwMode="auto">
            <a:xfrm>
              <a:off x="0" y="2400"/>
              <a:ext cx="11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Effets de structure</a:t>
              </a:r>
            </a:p>
          </p:txBody>
        </p:sp>
        <p:sp>
          <p:nvSpPr>
            <p:cNvPr id="86044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FACTEUR DE STRUCTURE</a:t>
              </a:r>
            </a:p>
          </p:txBody>
        </p:sp>
      </p:grpSp>
      <p:sp>
        <p:nvSpPr>
          <p:cNvPr id="86022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186113"/>
            <a:ext cx="2057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LOI DE BRAGG GENERALISEE</a:t>
            </a:r>
          </a:p>
        </p:txBody>
      </p:sp>
      <p:grpSp>
        <p:nvGrpSpPr>
          <p:cNvPr id="113709" name="Group 45"/>
          <p:cNvGrpSpPr>
            <a:grpSpLocks/>
          </p:cNvGrpSpPr>
          <p:nvPr/>
        </p:nvGrpSpPr>
        <p:grpSpPr bwMode="auto">
          <a:xfrm>
            <a:off x="4038600" y="1905000"/>
            <a:ext cx="4065588" cy="396875"/>
            <a:chOff x="2544" y="1200"/>
            <a:chExt cx="2561" cy="250"/>
          </a:xfrm>
        </p:grpSpPr>
        <p:sp>
          <p:nvSpPr>
            <p:cNvPr id="86031" name="Text Box 31"/>
            <p:cNvSpPr txBox="1">
              <a:spLocks noChangeArrowheads="1"/>
            </p:cNvSpPr>
            <p:nvPr/>
          </p:nvSpPr>
          <p:spPr bwMode="auto">
            <a:xfrm>
              <a:off x="2544" y="1200"/>
              <a:ext cx="25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k – k’ = G            k . (G/2) = ||G/2||</a:t>
              </a:r>
              <a:r>
                <a:rPr lang="fr-FR" sz="2000" baseline="30000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86032" name="Line 32"/>
            <p:cNvSpPr>
              <a:spLocks noChangeShapeType="1"/>
            </p:cNvSpPr>
            <p:nvPr/>
          </p:nvSpPr>
          <p:spPr bwMode="auto">
            <a:xfrm>
              <a:off x="4656" y="120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033" name="Line 33"/>
            <p:cNvSpPr>
              <a:spLocks noChangeShapeType="1"/>
            </p:cNvSpPr>
            <p:nvPr/>
          </p:nvSpPr>
          <p:spPr bwMode="auto">
            <a:xfrm>
              <a:off x="4080" y="120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034" name="Line 34"/>
            <p:cNvSpPr>
              <a:spLocks noChangeShapeType="1"/>
            </p:cNvSpPr>
            <p:nvPr/>
          </p:nvSpPr>
          <p:spPr bwMode="auto">
            <a:xfrm>
              <a:off x="3792" y="120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035" name="Line 35"/>
            <p:cNvSpPr>
              <a:spLocks noChangeShapeType="1"/>
            </p:cNvSpPr>
            <p:nvPr/>
          </p:nvSpPr>
          <p:spPr bwMode="auto">
            <a:xfrm>
              <a:off x="3168" y="120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036" name="Line 36"/>
            <p:cNvSpPr>
              <a:spLocks noChangeShapeType="1"/>
            </p:cNvSpPr>
            <p:nvPr/>
          </p:nvSpPr>
          <p:spPr bwMode="auto">
            <a:xfrm>
              <a:off x="2832" y="120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037" name="Line 37"/>
            <p:cNvSpPr>
              <a:spLocks noChangeShapeType="1"/>
            </p:cNvSpPr>
            <p:nvPr/>
          </p:nvSpPr>
          <p:spPr bwMode="auto">
            <a:xfrm>
              <a:off x="2592" y="120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3706" name="Group 42"/>
          <p:cNvGrpSpPr>
            <a:grpSpLocks/>
          </p:cNvGrpSpPr>
          <p:nvPr/>
        </p:nvGrpSpPr>
        <p:grpSpPr bwMode="auto">
          <a:xfrm>
            <a:off x="2743200" y="2362200"/>
            <a:ext cx="3668713" cy="3368675"/>
            <a:chOff x="1728" y="1488"/>
            <a:chExt cx="2311" cy="2122"/>
          </a:xfrm>
        </p:grpSpPr>
        <p:sp>
          <p:nvSpPr>
            <p:cNvPr id="86028" name="Line 38"/>
            <p:cNvSpPr>
              <a:spLocks noChangeShapeType="1"/>
            </p:cNvSpPr>
            <p:nvPr/>
          </p:nvSpPr>
          <p:spPr bwMode="auto">
            <a:xfrm flipH="1">
              <a:off x="2880" y="1488"/>
              <a:ext cx="48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pic>
          <p:nvPicPr>
            <p:cNvPr id="86029" name="Picture 40" descr="inte-ewal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776"/>
              <a:ext cx="2311" cy="1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30" name="Text Box 41"/>
            <p:cNvSpPr txBox="1">
              <a:spLocks noChangeArrowheads="1"/>
            </p:cNvSpPr>
            <p:nvPr/>
          </p:nvSpPr>
          <p:spPr bwMode="auto">
            <a:xfrm>
              <a:off x="2304" y="3360"/>
              <a:ext cx="12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sphère d’Ewald</a:t>
              </a:r>
              <a:endParaRPr lang="fr-FR" sz="2000" baseline="3000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113708" name="Group 44"/>
          <p:cNvGrpSpPr>
            <a:grpSpLocks/>
          </p:cNvGrpSpPr>
          <p:nvPr/>
        </p:nvGrpSpPr>
        <p:grpSpPr bwMode="auto">
          <a:xfrm>
            <a:off x="6629400" y="2362200"/>
            <a:ext cx="2219325" cy="1539875"/>
            <a:chOff x="4176" y="1488"/>
            <a:chExt cx="1398" cy="970"/>
          </a:xfrm>
        </p:grpSpPr>
        <p:sp>
          <p:nvSpPr>
            <p:cNvPr id="86026" name="Line 39"/>
            <p:cNvSpPr>
              <a:spLocks noChangeShapeType="1"/>
            </p:cNvSpPr>
            <p:nvPr/>
          </p:nvSpPr>
          <p:spPr bwMode="auto">
            <a:xfrm>
              <a:off x="4320" y="1488"/>
              <a:ext cx="336" cy="7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027" name="Text Box 43"/>
            <p:cNvSpPr txBox="1">
              <a:spLocks noChangeArrowheads="1"/>
            </p:cNvSpPr>
            <p:nvPr/>
          </p:nvSpPr>
          <p:spPr bwMode="auto">
            <a:xfrm>
              <a:off x="4176" y="2208"/>
              <a:ext cx="13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Zones de Brillouin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026"/>
          <p:cNvSpPr txBox="1">
            <a:spLocks noChangeArrowheads="1"/>
          </p:cNvSpPr>
          <p:nvPr/>
        </p:nvSpPr>
        <p:spPr bwMode="auto">
          <a:xfrm>
            <a:off x="2009775" y="457200"/>
            <a:ext cx="6078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INTERACTION ONDE-RESEAU</a:t>
            </a:r>
          </a:p>
        </p:txBody>
      </p:sp>
      <p:pic>
        <p:nvPicPr>
          <p:cNvPr id="87043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4" name="Rectangle 1028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7045" name="Group 1030"/>
          <p:cNvGrpSpPr>
            <a:grpSpLocks/>
          </p:cNvGrpSpPr>
          <p:nvPr/>
        </p:nvGrpSpPr>
        <p:grpSpPr bwMode="auto">
          <a:xfrm>
            <a:off x="0" y="2286000"/>
            <a:ext cx="2573338" cy="2438400"/>
            <a:chOff x="0" y="1440"/>
            <a:chExt cx="1621" cy="1536"/>
          </a:xfrm>
        </p:grpSpPr>
        <p:sp>
          <p:nvSpPr>
            <p:cNvPr id="87065" name="Rectangle 103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BRAGG</a:t>
              </a:r>
            </a:p>
          </p:txBody>
        </p:sp>
        <p:sp>
          <p:nvSpPr>
            <p:cNvPr id="87066" name="Rectangle 103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RESEAU RECIPROQUE</a:t>
              </a:r>
            </a:p>
          </p:txBody>
        </p:sp>
        <p:sp>
          <p:nvSpPr>
            <p:cNvPr id="87067" name="Rectangle 103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1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BRAGG GENERALISEE</a:t>
              </a:r>
            </a:p>
          </p:txBody>
        </p:sp>
        <p:sp>
          <p:nvSpPr>
            <p:cNvPr id="87068" name="Rectangle 1034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ZONES DE BRILLOUIN</a:t>
              </a:r>
            </a:p>
          </p:txBody>
        </p:sp>
        <p:sp>
          <p:nvSpPr>
            <p:cNvPr id="87069" name="Text Box 1035"/>
            <p:cNvSpPr txBox="1">
              <a:spLocks noChangeArrowheads="1"/>
            </p:cNvSpPr>
            <p:nvPr/>
          </p:nvSpPr>
          <p:spPr bwMode="auto">
            <a:xfrm>
              <a:off x="0" y="1440"/>
              <a:ext cx="162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Modélisation de l’interaction</a:t>
              </a:r>
            </a:p>
          </p:txBody>
        </p:sp>
        <p:sp>
          <p:nvSpPr>
            <p:cNvPr id="87070" name="Text Box 1036"/>
            <p:cNvSpPr txBox="1">
              <a:spLocks noChangeArrowheads="1"/>
            </p:cNvSpPr>
            <p:nvPr/>
          </p:nvSpPr>
          <p:spPr bwMode="auto">
            <a:xfrm>
              <a:off x="0" y="2400"/>
              <a:ext cx="11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Effets de structure</a:t>
              </a:r>
            </a:p>
          </p:txBody>
        </p:sp>
        <p:sp>
          <p:nvSpPr>
            <p:cNvPr id="87071" name="Rectangle 1037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FACTEUR DE STRUCTURE</a:t>
              </a:r>
            </a:p>
          </p:txBody>
        </p:sp>
      </p:grpSp>
      <p:sp>
        <p:nvSpPr>
          <p:cNvPr id="87046" name="Rectangle 102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57675"/>
            <a:ext cx="16002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ZONES DE BRILLOUIN</a:t>
            </a:r>
          </a:p>
        </p:txBody>
      </p:sp>
      <p:pic>
        <p:nvPicPr>
          <p:cNvPr id="106518" name="Picture 1046" descr="inte-brillouin2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5637213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6527" name="Group 1055"/>
          <p:cNvGrpSpPr>
            <a:grpSpLocks/>
          </p:cNvGrpSpPr>
          <p:nvPr/>
        </p:nvGrpSpPr>
        <p:grpSpPr bwMode="auto">
          <a:xfrm>
            <a:off x="4572000" y="1600200"/>
            <a:ext cx="2151063" cy="396875"/>
            <a:chOff x="3024" y="1248"/>
            <a:chExt cx="1355" cy="250"/>
          </a:xfrm>
        </p:grpSpPr>
        <p:sp>
          <p:nvSpPr>
            <p:cNvPr id="87061" name="Text Box 1048"/>
            <p:cNvSpPr txBox="1">
              <a:spLocks noChangeArrowheads="1"/>
            </p:cNvSpPr>
            <p:nvPr/>
          </p:nvSpPr>
          <p:spPr bwMode="auto">
            <a:xfrm>
              <a:off x="3024" y="1248"/>
              <a:ext cx="13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k . (G/2) = ||G/2||</a:t>
              </a:r>
              <a:r>
                <a:rPr lang="fr-FR" sz="2000" baseline="30000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87062" name="Line 1049"/>
            <p:cNvSpPr>
              <a:spLocks noChangeShapeType="1"/>
            </p:cNvSpPr>
            <p:nvPr/>
          </p:nvSpPr>
          <p:spPr bwMode="auto">
            <a:xfrm>
              <a:off x="3936" y="129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063" name="Line 1050"/>
            <p:cNvSpPr>
              <a:spLocks noChangeShapeType="1"/>
            </p:cNvSpPr>
            <p:nvPr/>
          </p:nvSpPr>
          <p:spPr bwMode="auto">
            <a:xfrm>
              <a:off x="3360" y="129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064" name="Line 1051"/>
            <p:cNvSpPr>
              <a:spLocks noChangeShapeType="1"/>
            </p:cNvSpPr>
            <p:nvPr/>
          </p:nvSpPr>
          <p:spPr bwMode="auto">
            <a:xfrm>
              <a:off x="3072" y="129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6531" name="Group 1059"/>
          <p:cNvGrpSpPr>
            <a:grpSpLocks/>
          </p:cNvGrpSpPr>
          <p:nvPr/>
        </p:nvGrpSpPr>
        <p:grpSpPr bwMode="auto">
          <a:xfrm>
            <a:off x="3200400" y="1981200"/>
            <a:ext cx="5410200" cy="3429000"/>
            <a:chOff x="2016" y="1440"/>
            <a:chExt cx="3408" cy="2160"/>
          </a:xfrm>
        </p:grpSpPr>
        <p:sp>
          <p:nvSpPr>
            <p:cNvPr id="87058" name="Line 1056"/>
            <p:cNvSpPr>
              <a:spLocks noChangeShapeType="1"/>
            </p:cNvSpPr>
            <p:nvPr/>
          </p:nvSpPr>
          <p:spPr bwMode="auto">
            <a:xfrm flipV="1">
              <a:off x="2976" y="2064"/>
              <a:ext cx="2448" cy="15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059" name="Line 1057"/>
            <p:cNvSpPr>
              <a:spLocks noChangeShapeType="1"/>
            </p:cNvSpPr>
            <p:nvPr/>
          </p:nvSpPr>
          <p:spPr bwMode="auto">
            <a:xfrm flipV="1">
              <a:off x="2016" y="1440"/>
              <a:ext cx="2448" cy="15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060" name="Oval 1058"/>
            <p:cNvSpPr>
              <a:spLocks noChangeArrowheads="1"/>
            </p:cNvSpPr>
            <p:nvPr/>
          </p:nvSpPr>
          <p:spPr bwMode="auto">
            <a:xfrm>
              <a:off x="3783" y="3120"/>
              <a:ext cx="192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06535" name="Group 1063"/>
          <p:cNvGrpSpPr>
            <a:grpSpLocks/>
          </p:cNvGrpSpPr>
          <p:nvPr/>
        </p:nvGrpSpPr>
        <p:grpSpPr bwMode="auto">
          <a:xfrm>
            <a:off x="4267200" y="2071688"/>
            <a:ext cx="2238375" cy="3505200"/>
            <a:chOff x="2688" y="1497"/>
            <a:chExt cx="1410" cy="2208"/>
          </a:xfrm>
        </p:grpSpPr>
        <p:sp>
          <p:nvSpPr>
            <p:cNvPr id="87055" name="Line 1060"/>
            <p:cNvSpPr>
              <a:spLocks noChangeShapeType="1"/>
            </p:cNvSpPr>
            <p:nvPr/>
          </p:nvSpPr>
          <p:spPr bwMode="auto">
            <a:xfrm>
              <a:off x="3090" y="1497"/>
              <a:ext cx="0" cy="220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056" name="Line 1061"/>
            <p:cNvSpPr>
              <a:spLocks noChangeShapeType="1"/>
            </p:cNvSpPr>
            <p:nvPr/>
          </p:nvSpPr>
          <p:spPr bwMode="auto">
            <a:xfrm>
              <a:off x="4098" y="1497"/>
              <a:ext cx="0" cy="220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057" name="Oval 1062"/>
            <p:cNvSpPr>
              <a:spLocks noChangeArrowheads="1"/>
            </p:cNvSpPr>
            <p:nvPr/>
          </p:nvSpPr>
          <p:spPr bwMode="auto">
            <a:xfrm>
              <a:off x="2688" y="2400"/>
              <a:ext cx="192" cy="240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06538" name="Group 1066"/>
          <p:cNvGrpSpPr>
            <a:grpSpLocks/>
          </p:cNvGrpSpPr>
          <p:nvPr/>
        </p:nvGrpSpPr>
        <p:grpSpPr bwMode="auto">
          <a:xfrm>
            <a:off x="3276600" y="2057400"/>
            <a:ext cx="4800600" cy="3505200"/>
            <a:chOff x="2064" y="1488"/>
            <a:chExt cx="3024" cy="2208"/>
          </a:xfrm>
        </p:grpSpPr>
        <p:sp>
          <p:nvSpPr>
            <p:cNvPr id="87053" name="Line 1064"/>
            <p:cNvSpPr>
              <a:spLocks noChangeShapeType="1"/>
            </p:cNvSpPr>
            <p:nvPr/>
          </p:nvSpPr>
          <p:spPr bwMode="auto">
            <a:xfrm>
              <a:off x="2496" y="1488"/>
              <a:ext cx="2592" cy="1296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054" name="Line 1065"/>
            <p:cNvSpPr>
              <a:spLocks noChangeShapeType="1"/>
            </p:cNvSpPr>
            <p:nvPr/>
          </p:nvSpPr>
          <p:spPr bwMode="auto">
            <a:xfrm>
              <a:off x="2064" y="2400"/>
              <a:ext cx="2592" cy="1296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6539" name="Text Box 1067"/>
          <p:cNvSpPr txBox="1">
            <a:spLocks noChangeArrowheads="1"/>
          </p:cNvSpPr>
          <p:nvPr/>
        </p:nvSpPr>
        <p:spPr bwMode="auto">
          <a:xfrm>
            <a:off x="4267200" y="5638800"/>
            <a:ext cx="3135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2000">
                <a:solidFill>
                  <a:srgbClr val="FFFFFF"/>
                </a:solidFill>
                <a:latin typeface="Arial" charset="0"/>
              </a:rPr>
              <a:t>première zone de Brillouin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6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6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39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026"/>
          <p:cNvSpPr txBox="1">
            <a:spLocks noChangeArrowheads="1"/>
          </p:cNvSpPr>
          <p:nvPr/>
        </p:nvSpPr>
        <p:spPr bwMode="auto">
          <a:xfrm>
            <a:off x="2009775" y="457200"/>
            <a:ext cx="6078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INTERACTION ONDE-RESEAU</a:t>
            </a:r>
          </a:p>
        </p:txBody>
      </p:sp>
      <p:pic>
        <p:nvPicPr>
          <p:cNvPr id="88067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8" name="Rectangle 1028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8069" name="Group 1029"/>
          <p:cNvGrpSpPr>
            <a:grpSpLocks/>
          </p:cNvGrpSpPr>
          <p:nvPr/>
        </p:nvGrpSpPr>
        <p:grpSpPr bwMode="auto">
          <a:xfrm>
            <a:off x="0" y="2286000"/>
            <a:ext cx="2573338" cy="2438400"/>
            <a:chOff x="0" y="1440"/>
            <a:chExt cx="1621" cy="1536"/>
          </a:xfrm>
        </p:grpSpPr>
        <p:sp>
          <p:nvSpPr>
            <p:cNvPr id="88073" name="Rectangle 103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BRAGG</a:t>
              </a:r>
            </a:p>
          </p:txBody>
        </p:sp>
        <p:sp>
          <p:nvSpPr>
            <p:cNvPr id="88074" name="Rectangle 1031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RESEAU RECIPROQUE</a:t>
              </a:r>
            </a:p>
          </p:txBody>
        </p:sp>
        <p:sp>
          <p:nvSpPr>
            <p:cNvPr id="88075" name="Rectangle 103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1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BRAGG GENERALISEE</a:t>
              </a:r>
            </a:p>
          </p:txBody>
        </p:sp>
        <p:sp>
          <p:nvSpPr>
            <p:cNvPr id="88076" name="Rectangle 1033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ZONES DE BRILLOUIN</a:t>
              </a:r>
            </a:p>
          </p:txBody>
        </p:sp>
        <p:sp>
          <p:nvSpPr>
            <p:cNvPr id="88077" name="Text Box 1034"/>
            <p:cNvSpPr txBox="1">
              <a:spLocks noChangeArrowheads="1"/>
            </p:cNvSpPr>
            <p:nvPr/>
          </p:nvSpPr>
          <p:spPr bwMode="auto">
            <a:xfrm>
              <a:off x="0" y="1440"/>
              <a:ext cx="162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Modélisation de l’interaction</a:t>
              </a:r>
            </a:p>
          </p:txBody>
        </p:sp>
        <p:sp>
          <p:nvSpPr>
            <p:cNvPr id="88078" name="Text Box 1035"/>
            <p:cNvSpPr txBox="1">
              <a:spLocks noChangeArrowheads="1"/>
            </p:cNvSpPr>
            <p:nvPr/>
          </p:nvSpPr>
          <p:spPr bwMode="auto">
            <a:xfrm>
              <a:off x="0" y="2400"/>
              <a:ext cx="11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Effets de structure</a:t>
              </a:r>
            </a:p>
          </p:txBody>
        </p:sp>
        <p:sp>
          <p:nvSpPr>
            <p:cNvPr id="88079" name="Rectangle 1036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FACTEUR DE STRUCTURE</a:t>
              </a:r>
            </a:p>
          </p:txBody>
        </p:sp>
      </p:grpSp>
      <p:sp>
        <p:nvSpPr>
          <p:cNvPr id="88070" name="Rectangle 103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57675"/>
            <a:ext cx="16002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ZONES DE BRILLOUIN</a:t>
            </a:r>
          </a:p>
        </p:txBody>
      </p:sp>
      <p:sp>
        <p:nvSpPr>
          <p:cNvPr id="114719" name="Text Box 1055"/>
          <p:cNvSpPr txBox="1">
            <a:spLocks noChangeArrowheads="1"/>
          </p:cNvSpPr>
          <p:nvPr/>
        </p:nvSpPr>
        <p:spPr bwMode="auto">
          <a:xfrm>
            <a:off x="3962400" y="1676400"/>
            <a:ext cx="3630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2000">
                <a:solidFill>
                  <a:srgbClr val="FFFFFF"/>
                </a:solidFill>
                <a:latin typeface="Arial" charset="0"/>
              </a:rPr>
              <a:t>zones de Brillouin successives</a:t>
            </a:r>
          </a:p>
        </p:txBody>
      </p:sp>
      <p:pic>
        <p:nvPicPr>
          <p:cNvPr id="114720" name="Picture 1056" descr="inte-brillouin2D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5" t="12140" r="516" b="12140"/>
          <a:stretch>
            <a:fillRect/>
          </a:stretch>
        </p:blipFill>
        <p:spPr bwMode="auto">
          <a:xfrm>
            <a:off x="3581400" y="2209800"/>
            <a:ext cx="4343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4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4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9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026"/>
          <p:cNvSpPr txBox="1">
            <a:spLocks noChangeArrowheads="1"/>
          </p:cNvSpPr>
          <p:nvPr/>
        </p:nvSpPr>
        <p:spPr bwMode="auto">
          <a:xfrm>
            <a:off x="2009775" y="457200"/>
            <a:ext cx="6078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INTERACTION ONDE-RESEAU</a:t>
            </a:r>
          </a:p>
        </p:txBody>
      </p:sp>
      <p:pic>
        <p:nvPicPr>
          <p:cNvPr id="89091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2" name="Rectangle 1028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9093" name="Group 1029"/>
          <p:cNvGrpSpPr>
            <a:grpSpLocks/>
          </p:cNvGrpSpPr>
          <p:nvPr/>
        </p:nvGrpSpPr>
        <p:grpSpPr bwMode="auto">
          <a:xfrm>
            <a:off x="0" y="2286000"/>
            <a:ext cx="2573338" cy="2438400"/>
            <a:chOff x="0" y="1440"/>
            <a:chExt cx="1621" cy="1536"/>
          </a:xfrm>
        </p:grpSpPr>
        <p:sp>
          <p:nvSpPr>
            <p:cNvPr id="89104" name="Rectangle 103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BRAGG</a:t>
              </a:r>
            </a:p>
          </p:txBody>
        </p:sp>
        <p:sp>
          <p:nvSpPr>
            <p:cNvPr id="89105" name="Rectangle 1031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RESEAU RECIPROQUE</a:t>
              </a:r>
            </a:p>
          </p:txBody>
        </p:sp>
        <p:sp>
          <p:nvSpPr>
            <p:cNvPr id="89106" name="Rectangle 103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1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BRAGG GENERALISEE</a:t>
              </a:r>
            </a:p>
          </p:txBody>
        </p:sp>
        <p:sp>
          <p:nvSpPr>
            <p:cNvPr id="89107" name="Rectangle 1033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ZONES DE BRILLOUIN</a:t>
              </a:r>
            </a:p>
          </p:txBody>
        </p:sp>
        <p:sp>
          <p:nvSpPr>
            <p:cNvPr id="89108" name="Text Box 1034"/>
            <p:cNvSpPr txBox="1">
              <a:spLocks noChangeArrowheads="1"/>
            </p:cNvSpPr>
            <p:nvPr/>
          </p:nvSpPr>
          <p:spPr bwMode="auto">
            <a:xfrm>
              <a:off x="0" y="1440"/>
              <a:ext cx="162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Modélisation de l’interaction</a:t>
              </a:r>
            </a:p>
          </p:txBody>
        </p:sp>
        <p:sp>
          <p:nvSpPr>
            <p:cNvPr id="89109" name="Text Box 1035"/>
            <p:cNvSpPr txBox="1">
              <a:spLocks noChangeArrowheads="1"/>
            </p:cNvSpPr>
            <p:nvPr/>
          </p:nvSpPr>
          <p:spPr bwMode="auto">
            <a:xfrm>
              <a:off x="0" y="2400"/>
              <a:ext cx="11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Effets de structure</a:t>
              </a:r>
            </a:p>
          </p:txBody>
        </p:sp>
        <p:sp>
          <p:nvSpPr>
            <p:cNvPr id="89110" name="Rectangle 1036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FACTEUR DE STRUCTURE</a:t>
              </a:r>
            </a:p>
          </p:txBody>
        </p:sp>
      </p:grpSp>
      <p:sp>
        <p:nvSpPr>
          <p:cNvPr id="89094" name="Rectangle 103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57675"/>
            <a:ext cx="16002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ZONES DE BRILLOUIN</a:t>
            </a:r>
          </a:p>
        </p:txBody>
      </p:sp>
      <p:sp>
        <p:nvSpPr>
          <p:cNvPr id="115726" name="Text Box 1038"/>
          <p:cNvSpPr txBox="1">
            <a:spLocks noChangeArrowheads="1"/>
          </p:cNvSpPr>
          <p:nvPr/>
        </p:nvSpPr>
        <p:spPr bwMode="auto">
          <a:xfrm>
            <a:off x="4191000" y="1676400"/>
            <a:ext cx="3046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2000">
                <a:solidFill>
                  <a:srgbClr val="FFFFFF"/>
                </a:solidFill>
                <a:latin typeface="Arial" charset="0"/>
              </a:rPr>
              <a:t>structure cubique centrée</a:t>
            </a:r>
          </a:p>
        </p:txBody>
      </p:sp>
      <p:pic>
        <p:nvPicPr>
          <p:cNvPr id="115728" name="Picture 1040" descr="inte-brillouin-c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55" b="54921"/>
          <a:stretch>
            <a:fillRect/>
          </a:stretch>
        </p:blipFill>
        <p:spPr bwMode="auto">
          <a:xfrm>
            <a:off x="3200400" y="2209800"/>
            <a:ext cx="22098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9" name="Picture 1041" descr="inte-brillouin-c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09800"/>
            <a:ext cx="54102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0" name="Picture 1042" descr="inte-brillouin-c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30"/>
          <a:stretch>
            <a:fillRect/>
          </a:stretch>
        </p:blipFill>
        <p:spPr bwMode="auto">
          <a:xfrm>
            <a:off x="3200400" y="2209800"/>
            <a:ext cx="24384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35" name="Group 1047"/>
          <p:cNvGrpSpPr>
            <a:grpSpLocks/>
          </p:cNvGrpSpPr>
          <p:nvPr/>
        </p:nvGrpSpPr>
        <p:grpSpPr bwMode="auto">
          <a:xfrm>
            <a:off x="5334000" y="5105400"/>
            <a:ext cx="1247775" cy="701675"/>
            <a:chOff x="278" y="3360"/>
            <a:chExt cx="786" cy="442"/>
          </a:xfrm>
        </p:grpSpPr>
        <p:sp>
          <p:nvSpPr>
            <p:cNvPr id="89100" name="Text Box 1043"/>
            <p:cNvSpPr txBox="1">
              <a:spLocks noChangeArrowheads="1"/>
            </p:cNvSpPr>
            <p:nvPr/>
          </p:nvSpPr>
          <p:spPr bwMode="auto">
            <a:xfrm>
              <a:off x="278" y="3415"/>
              <a:ext cx="4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0000"/>
                  </a:solidFill>
                  <a:latin typeface="Arial" charset="0"/>
                </a:rPr>
                <a:t>V</a:t>
              </a:r>
              <a:r>
                <a:rPr lang="fr-FR" sz="2000" baseline="-25000">
                  <a:solidFill>
                    <a:srgbClr val="FF0000"/>
                  </a:solidFill>
                  <a:latin typeface="Arial" charset="0"/>
                </a:rPr>
                <a:t>B</a:t>
              </a:r>
              <a:r>
                <a:rPr lang="fr-FR" sz="2000">
                  <a:solidFill>
                    <a:srgbClr val="FF0000"/>
                  </a:solidFill>
                  <a:latin typeface="Arial" charset="0"/>
                </a:rPr>
                <a:t> =</a:t>
              </a:r>
            </a:p>
          </p:txBody>
        </p:sp>
        <p:sp>
          <p:nvSpPr>
            <p:cNvPr id="89101" name="Text Box 1044"/>
            <p:cNvSpPr txBox="1">
              <a:spLocks noChangeArrowheads="1"/>
            </p:cNvSpPr>
            <p:nvPr/>
          </p:nvSpPr>
          <p:spPr bwMode="auto">
            <a:xfrm>
              <a:off x="624" y="3360"/>
              <a:ext cx="4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0000"/>
                  </a:solidFill>
                  <a:latin typeface="Arial" charset="0"/>
                </a:rPr>
                <a:t>16</a:t>
              </a:r>
              <a:r>
                <a:rPr lang="fr-FR" sz="200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fr-FR" sz="2000" baseline="30000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89102" name="Line 1045"/>
            <p:cNvSpPr>
              <a:spLocks noChangeShapeType="1"/>
            </p:cNvSpPr>
            <p:nvPr/>
          </p:nvSpPr>
          <p:spPr bwMode="auto">
            <a:xfrm>
              <a:off x="672" y="3552"/>
              <a:ext cx="3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103" name="Text Box 1046"/>
            <p:cNvSpPr txBox="1">
              <a:spLocks noChangeArrowheads="1"/>
            </p:cNvSpPr>
            <p:nvPr/>
          </p:nvSpPr>
          <p:spPr bwMode="auto">
            <a:xfrm>
              <a:off x="720" y="3552"/>
              <a:ext cx="2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0000"/>
                  </a:solidFill>
                  <a:latin typeface="Arial" charset="0"/>
                </a:rPr>
                <a:t>a</a:t>
              </a:r>
              <a:r>
                <a:rPr lang="fr-FR" sz="2000" baseline="30000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6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2009775" y="457200"/>
            <a:ext cx="6078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INTERACTION ONDE-RESEAU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90117" name="Group 5"/>
          <p:cNvGrpSpPr>
            <a:grpSpLocks/>
          </p:cNvGrpSpPr>
          <p:nvPr/>
        </p:nvGrpSpPr>
        <p:grpSpPr bwMode="auto">
          <a:xfrm>
            <a:off x="0" y="2286000"/>
            <a:ext cx="2573338" cy="2438400"/>
            <a:chOff x="0" y="1440"/>
            <a:chExt cx="1621" cy="1536"/>
          </a:xfrm>
        </p:grpSpPr>
        <p:sp>
          <p:nvSpPr>
            <p:cNvPr id="90128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BRAGG</a:t>
              </a:r>
            </a:p>
          </p:txBody>
        </p:sp>
        <p:sp>
          <p:nvSpPr>
            <p:cNvPr id="90129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RESEAU RECIPROQUE</a:t>
              </a:r>
            </a:p>
          </p:txBody>
        </p:sp>
        <p:sp>
          <p:nvSpPr>
            <p:cNvPr id="90130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1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BRAGG GENERALISEE</a:t>
              </a:r>
            </a:p>
          </p:txBody>
        </p:sp>
        <p:sp>
          <p:nvSpPr>
            <p:cNvPr id="90131" name="Rectangle 9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ZONES DE BRILLOUIN</a:t>
              </a:r>
            </a:p>
          </p:txBody>
        </p:sp>
        <p:sp>
          <p:nvSpPr>
            <p:cNvPr id="90132" name="Text Box 10"/>
            <p:cNvSpPr txBox="1">
              <a:spLocks noChangeArrowheads="1"/>
            </p:cNvSpPr>
            <p:nvPr/>
          </p:nvSpPr>
          <p:spPr bwMode="auto">
            <a:xfrm>
              <a:off x="0" y="1440"/>
              <a:ext cx="162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Modélisation de l’interaction</a:t>
              </a:r>
            </a:p>
          </p:txBody>
        </p:sp>
        <p:sp>
          <p:nvSpPr>
            <p:cNvPr id="90133" name="Text Box 11"/>
            <p:cNvSpPr txBox="1">
              <a:spLocks noChangeArrowheads="1"/>
            </p:cNvSpPr>
            <p:nvPr/>
          </p:nvSpPr>
          <p:spPr bwMode="auto">
            <a:xfrm>
              <a:off x="0" y="2400"/>
              <a:ext cx="11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Effets de structure</a:t>
              </a:r>
            </a:p>
          </p:txBody>
        </p:sp>
        <p:sp>
          <p:nvSpPr>
            <p:cNvPr id="90134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FACTEUR DE STRUCTURE</a:t>
              </a:r>
            </a:p>
          </p:txBody>
        </p:sp>
      </p:grpSp>
      <p:sp>
        <p:nvSpPr>
          <p:cNvPr id="90118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57675"/>
            <a:ext cx="16002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ZONES DE BRILLOUIN</a:t>
            </a:r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3886200" y="1600200"/>
            <a:ext cx="4060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2000">
                <a:solidFill>
                  <a:srgbClr val="FFFFFF"/>
                </a:solidFill>
                <a:latin typeface="Arial" charset="0"/>
              </a:rPr>
              <a:t>structure cubique à faces centrées</a:t>
            </a:r>
          </a:p>
        </p:txBody>
      </p:sp>
      <p:pic>
        <p:nvPicPr>
          <p:cNvPr id="116764" name="Picture 28" descr="inte-brillouin-cf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71" b="48543"/>
          <a:stretch>
            <a:fillRect/>
          </a:stretch>
        </p:blipFill>
        <p:spPr bwMode="auto">
          <a:xfrm>
            <a:off x="3200400" y="21336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65" name="Picture 29" descr="inte-brillouin-cf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33600"/>
            <a:ext cx="5257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66" name="Picture 30" descr="inte-brillouin-cf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22" b="-858"/>
          <a:stretch>
            <a:fillRect/>
          </a:stretch>
        </p:blipFill>
        <p:spPr bwMode="auto">
          <a:xfrm>
            <a:off x="3200400" y="2133600"/>
            <a:ext cx="2286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6754" name="Group 18"/>
          <p:cNvGrpSpPr>
            <a:grpSpLocks/>
          </p:cNvGrpSpPr>
          <p:nvPr/>
        </p:nvGrpSpPr>
        <p:grpSpPr bwMode="auto">
          <a:xfrm>
            <a:off x="4953000" y="5105400"/>
            <a:ext cx="1247775" cy="701675"/>
            <a:chOff x="278" y="3360"/>
            <a:chExt cx="786" cy="442"/>
          </a:xfrm>
        </p:grpSpPr>
        <p:sp>
          <p:nvSpPr>
            <p:cNvPr id="90124" name="Text Box 19"/>
            <p:cNvSpPr txBox="1">
              <a:spLocks noChangeArrowheads="1"/>
            </p:cNvSpPr>
            <p:nvPr/>
          </p:nvSpPr>
          <p:spPr bwMode="auto">
            <a:xfrm>
              <a:off x="278" y="3415"/>
              <a:ext cx="4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0000"/>
                  </a:solidFill>
                  <a:latin typeface="Arial" charset="0"/>
                </a:rPr>
                <a:t>V</a:t>
              </a:r>
              <a:r>
                <a:rPr lang="fr-FR" sz="2000" baseline="-25000">
                  <a:solidFill>
                    <a:srgbClr val="FF0000"/>
                  </a:solidFill>
                  <a:latin typeface="Arial" charset="0"/>
                </a:rPr>
                <a:t>B</a:t>
              </a:r>
              <a:r>
                <a:rPr lang="fr-FR" sz="2000">
                  <a:solidFill>
                    <a:srgbClr val="FF0000"/>
                  </a:solidFill>
                  <a:latin typeface="Arial" charset="0"/>
                </a:rPr>
                <a:t> =</a:t>
              </a:r>
            </a:p>
          </p:txBody>
        </p:sp>
        <p:sp>
          <p:nvSpPr>
            <p:cNvPr id="90125" name="Text Box 20"/>
            <p:cNvSpPr txBox="1">
              <a:spLocks noChangeArrowheads="1"/>
            </p:cNvSpPr>
            <p:nvPr/>
          </p:nvSpPr>
          <p:spPr bwMode="auto">
            <a:xfrm>
              <a:off x="624" y="3360"/>
              <a:ext cx="4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0000"/>
                  </a:solidFill>
                  <a:latin typeface="Arial" charset="0"/>
                </a:rPr>
                <a:t>32</a:t>
              </a:r>
              <a:r>
                <a:rPr lang="fr-FR" sz="200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fr-FR" sz="2000" baseline="30000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90126" name="Line 21"/>
            <p:cNvSpPr>
              <a:spLocks noChangeShapeType="1"/>
            </p:cNvSpPr>
            <p:nvPr/>
          </p:nvSpPr>
          <p:spPr bwMode="auto">
            <a:xfrm>
              <a:off x="672" y="3552"/>
              <a:ext cx="3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127" name="Text Box 22"/>
            <p:cNvSpPr txBox="1">
              <a:spLocks noChangeArrowheads="1"/>
            </p:cNvSpPr>
            <p:nvPr/>
          </p:nvSpPr>
          <p:spPr bwMode="auto">
            <a:xfrm>
              <a:off x="720" y="3552"/>
              <a:ext cx="2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0000"/>
                  </a:solidFill>
                  <a:latin typeface="Arial" charset="0"/>
                </a:rPr>
                <a:t>a</a:t>
              </a:r>
              <a:r>
                <a:rPr lang="fr-FR" sz="2000" baseline="30000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6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6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6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0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2009775" y="457200"/>
            <a:ext cx="6078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INTERACTION ONDE-RESEAU</a:t>
            </a: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91141" name="Group 6"/>
          <p:cNvGrpSpPr>
            <a:grpSpLocks/>
          </p:cNvGrpSpPr>
          <p:nvPr/>
        </p:nvGrpSpPr>
        <p:grpSpPr bwMode="auto">
          <a:xfrm>
            <a:off x="0" y="2286000"/>
            <a:ext cx="2573338" cy="2438400"/>
            <a:chOff x="0" y="1440"/>
            <a:chExt cx="1621" cy="1536"/>
          </a:xfrm>
        </p:grpSpPr>
        <p:sp>
          <p:nvSpPr>
            <p:cNvPr id="91181" name="Rectangle 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BRAGG</a:t>
              </a:r>
            </a:p>
          </p:txBody>
        </p:sp>
        <p:sp>
          <p:nvSpPr>
            <p:cNvPr id="91182" name="Rectangle 8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RESEAU RECIPROQUE</a:t>
              </a:r>
            </a:p>
          </p:txBody>
        </p:sp>
        <p:sp>
          <p:nvSpPr>
            <p:cNvPr id="91183" name="Rectangle 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1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BRAGG GENERALISEE</a:t>
              </a:r>
            </a:p>
          </p:txBody>
        </p:sp>
        <p:sp>
          <p:nvSpPr>
            <p:cNvPr id="91184" name="Rectangle 10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ZONES DE BRILLOUIN</a:t>
              </a:r>
            </a:p>
          </p:txBody>
        </p:sp>
        <p:sp>
          <p:nvSpPr>
            <p:cNvPr id="91185" name="Text Box 11"/>
            <p:cNvSpPr txBox="1">
              <a:spLocks noChangeArrowheads="1"/>
            </p:cNvSpPr>
            <p:nvPr/>
          </p:nvSpPr>
          <p:spPr bwMode="auto">
            <a:xfrm>
              <a:off x="0" y="1440"/>
              <a:ext cx="162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Modélisation de l’interaction</a:t>
              </a:r>
            </a:p>
          </p:txBody>
        </p:sp>
        <p:sp>
          <p:nvSpPr>
            <p:cNvPr id="91186" name="Text Box 12"/>
            <p:cNvSpPr txBox="1">
              <a:spLocks noChangeArrowheads="1"/>
            </p:cNvSpPr>
            <p:nvPr/>
          </p:nvSpPr>
          <p:spPr bwMode="auto">
            <a:xfrm>
              <a:off x="0" y="2400"/>
              <a:ext cx="11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Effets de structure</a:t>
              </a:r>
            </a:p>
          </p:txBody>
        </p:sp>
        <p:sp>
          <p:nvSpPr>
            <p:cNvPr id="91187" name="Rectangle 13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FACTEUR DE STRUCTURE</a:t>
              </a:r>
            </a:p>
          </p:txBody>
        </p:sp>
      </p:grpSp>
      <p:sp>
        <p:nvSpPr>
          <p:cNvPr id="9114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81513"/>
            <a:ext cx="18288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FACTEUR DE STRUCTURE</a:t>
            </a:r>
          </a:p>
        </p:txBody>
      </p:sp>
      <p:grpSp>
        <p:nvGrpSpPr>
          <p:cNvPr id="107592" name="Group 72"/>
          <p:cNvGrpSpPr>
            <a:grpSpLocks/>
          </p:cNvGrpSpPr>
          <p:nvPr/>
        </p:nvGrpSpPr>
        <p:grpSpPr bwMode="auto">
          <a:xfrm>
            <a:off x="2743200" y="1600200"/>
            <a:ext cx="5029200" cy="1204913"/>
            <a:chOff x="1728" y="1008"/>
            <a:chExt cx="3168" cy="759"/>
          </a:xfrm>
        </p:grpSpPr>
        <p:sp>
          <p:nvSpPr>
            <p:cNvPr id="91166" name="Text Box 28"/>
            <p:cNvSpPr txBox="1">
              <a:spLocks noChangeArrowheads="1"/>
            </p:cNvSpPr>
            <p:nvPr/>
          </p:nvSpPr>
          <p:spPr bwMode="auto">
            <a:xfrm>
              <a:off x="3312" y="1392"/>
              <a:ext cx="15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= N     n(r) e</a:t>
              </a:r>
              <a:r>
                <a:rPr lang="fr-FR" sz="2000" baseline="30000">
                  <a:solidFill>
                    <a:srgbClr val="FFFFFF"/>
                  </a:solidFill>
                  <a:latin typeface="Arial" charset="0"/>
                </a:rPr>
                <a:t>iG.r</a:t>
              </a:r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 dr</a:t>
              </a:r>
              <a:endParaRPr lang="fr-FR" sz="2000" baseline="30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1167" name="Line 29"/>
            <p:cNvSpPr>
              <a:spLocks noChangeShapeType="1"/>
            </p:cNvSpPr>
            <p:nvPr/>
          </p:nvSpPr>
          <p:spPr bwMode="auto">
            <a:xfrm>
              <a:off x="4512" y="144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168" name="Line 31"/>
            <p:cNvSpPr>
              <a:spLocks noChangeShapeType="1"/>
            </p:cNvSpPr>
            <p:nvPr/>
          </p:nvSpPr>
          <p:spPr bwMode="auto">
            <a:xfrm>
              <a:off x="3936" y="144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169" name="Line 33"/>
            <p:cNvSpPr>
              <a:spLocks noChangeShapeType="1"/>
            </p:cNvSpPr>
            <p:nvPr/>
          </p:nvSpPr>
          <p:spPr bwMode="auto">
            <a:xfrm>
              <a:off x="4320" y="1392"/>
              <a:ext cx="9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170" name="Line 35"/>
            <p:cNvSpPr>
              <a:spLocks noChangeShapeType="1"/>
            </p:cNvSpPr>
            <p:nvPr/>
          </p:nvSpPr>
          <p:spPr bwMode="auto">
            <a:xfrm>
              <a:off x="4224" y="1392"/>
              <a:ext cx="9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171" name="Freeform 36"/>
            <p:cNvSpPr>
              <a:spLocks/>
            </p:cNvSpPr>
            <p:nvPr/>
          </p:nvSpPr>
          <p:spPr bwMode="auto">
            <a:xfrm>
              <a:off x="3600" y="1296"/>
              <a:ext cx="192" cy="384"/>
            </a:xfrm>
            <a:custGeom>
              <a:avLst/>
              <a:gdLst>
                <a:gd name="T0" fmla="*/ 192 w 288"/>
                <a:gd name="T1" fmla="*/ 0 h 528"/>
                <a:gd name="T2" fmla="*/ 128 w 288"/>
                <a:gd name="T3" fmla="*/ 35 h 528"/>
                <a:gd name="T4" fmla="*/ 96 w 288"/>
                <a:gd name="T5" fmla="*/ 209 h 528"/>
                <a:gd name="T6" fmla="*/ 64 w 288"/>
                <a:gd name="T7" fmla="*/ 349 h 528"/>
                <a:gd name="T8" fmla="*/ 0 w 288"/>
                <a:gd name="T9" fmla="*/ 384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528">
                  <a:moveTo>
                    <a:pt x="288" y="0"/>
                  </a:moveTo>
                  <a:cubicBezTo>
                    <a:pt x="252" y="0"/>
                    <a:pt x="216" y="0"/>
                    <a:pt x="192" y="48"/>
                  </a:cubicBezTo>
                  <a:cubicBezTo>
                    <a:pt x="168" y="96"/>
                    <a:pt x="160" y="216"/>
                    <a:pt x="144" y="288"/>
                  </a:cubicBezTo>
                  <a:cubicBezTo>
                    <a:pt x="128" y="360"/>
                    <a:pt x="120" y="440"/>
                    <a:pt x="96" y="480"/>
                  </a:cubicBezTo>
                  <a:cubicBezTo>
                    <a:pt x="72" y="520"/>
                    <a:pt x="16" y="520"/>
                    <a:pt x="0" y="528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172" name="Text Box 37"/>
            <p:cNvSpPr txBox="1">
              <a:spLocks noChangeArrowheads="1"/>
            </p:cNvSpPr>
            <p:nvPr/>
          </p:nvSpPr>
          <p:spPr bwMode="auto">
            <a:xfrm>
              <a:off x="3648" y="1536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V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91173" name="Text Box 15"/>
            <p:cNvSpPr txBox="1">
              <a:spLocks noChangeArrowheads="1"/>
            </p:cNvSpPr>
            <p:nvPr/>
          </p:nvSpPr>
          <p:spPr bwMode="auto">
            <a:xfrm>
              <a:off x="1728" y="1008"/>
              <a:ext cx="20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u="sng">
                  <a:solidFill>
                    <a:srgbClr val="FFFFFF"/>
                  </a:solidFill>
                  <a:latin typeface="Arial" charset="0"/>
                </a:rPr>
                <a:t>amplitude de l’onde émergente</a:t>
              </a:r>
            </a:p>
          </p:txBody>
        </p:sp>
        <p:sp>
          <p:nvSpPr>
            <p:cNvPr id="91174" name="Text Box 16"/>
            <p:cNvSpPr txBox="1">
              <a:spLocks noChangeArrowheads="1"/>
            </p:cNvSpPr>
            <p:nvPr/>
          </p:nvSpPr>
          <p:spPr bwMode="auto">
            <a:xfrm>
              <a:off x="1920" y="1392"/>
              <a:ext cx="13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F =     n(r) e</a:t>
              </a:r>
              <a:r>
                <a:rPr lang="fr-FR" sz="2000" baseline="30000">
                  <a:solidFill>
                    <a:srgbClr val="FFFFFF"/>
                  </a:solidFill>
                  <a:latin typeface="Arial" charset="0"/>
                </a:rPr>
                <a:t>iG.r</a:t>
              </a:r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 dr</a:t>
              </a:r>
              <a:endParaRPr lang="fr-FR" sz="2000" baseline="30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1175" name="Line 19"/>
            <p:cNvSpPr>
              <a:spLocks noChangeShapeType="1"/>
            </p:cNvSpPr>
            <p:nvPr/>
          </p:nvSpPr>
          <p:spPr bwMode="auto">
            <a:xfrm>
              <a:off x="2544" y="144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176" name="Line 21"/>
            <p:cNvSpPr>
              <a:spLocks noChangeShapeType="1"/>
            </p:cNvSpPr>
            <p:nvPr/>
          </p:nvSpPr>
          <p:spPr bwMode="auto">
            <a:xfrm>
              <a:off x="2928" y="1392"/>
              <a:ext cx="9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177" name="Line 22"/>
            <p:cNvSpPr>
              <a:spLocks noChangeShapeType="1"/>
            </p:cNvSpPr>
            <p:nvPr/>
          </p:nvSpPr>
          <p:spPr bwMode="auto">
            <a:xfrm>
              <a:off x="2832" y="1392"/>
              <a:ext cx="9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178" name="Freeform 24"/>
            <p:cNvSpPr>
              <a:spLocks/>
            </p:cNvSpPr>
            <p:nvPr/>
          </p:nvSpPr>
          <p:spPr bwMode="auto">
            <a:xfrm>
              <a:off x="2160" y="1280"/>
              <a:ext cx="192" cy="384"/>
            </a:xfrm>
            <a:custGeom>
              <a:avLst/>
              <a:gdLst>
                <a:gd name="T0" fmla="*/ 192 w 288"/>
                <a:gd name="T1" fmla="*/ 0 h 528"/>
                <a:gd name="T2" fmla="*/ 128 w 288"/>
                <a:gd name="T3" fmla="*/ 35 h 528"/>
                <a:gd name="T4" fmla="*/ 96 w 288"/>
                <a:gd name="T5" fmla="*/ 209 h 528"/>
                <a:gd name="T6" fmla="*/ 64 w 288"/>
                <a:gd name="T7" fmla="*/ 349 h 528"/>
                <a:gd name="T8" fmla="*/ 0 w 288"/>
                <a:gd name="T9" fmla="*/ 384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528">
                  <a:moveTo>
                    <a:pt x="288" y="0"/>
                  </a:moveTo>
                  <a:cubicBezTo>
                    <a:pt x="252" y="0"/>
                    <a:pt x="216" y="0"/>
                    <a:pt x="192" y="48"/>
                  </a:cubicBezTo>
                  <a:cubicBezTo>
                    <a:pt x="168" y="96"/>
                    <a:pt x="160" y="216"/>
                    <a:pt x="144" y="288"/>
                  </a:cubicBezTo>
                  <a:cubicBezTo>
                    <a:pt x="128" y="360"/>
                    <a:pt x="120" y="440"/>
                    <a:pt x="96" y="480"/>
                  </a:cubicBezTo>
                  <a:cubicBezTo>
                    <a:pt x="72" y="520"/>
                    <a:pt x="16" y="520"/>
                    <a:pt x="0" y="528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179" name="Text Box 25"/>
            <p:cNvSpPr txBox="1">
              <a:spLocks noChangeArrowheads="1"/>
            </p:cNvSpPr>
            <p:nvPr/>
          </p:nvSpPr>
          <p:spPr bwMode="auto">
            <a:xfrm>
              <a:off x="2208" y="1520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91180" name="Line 40"/>
            <p:cNvSpPr>
              <a:spLocks noChangeShapeType="1"/>
            </p:cNvSpPr>
            <p:nvPr/>
          </p:nvSpPr>
          <p:spPr bwMode="auto">
            <a:xfrm>
              <a:off x="3072" y="1440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7599" name="Group 79"/>
          <p:cNvGrpSpPr>
            <a:grpSpLocks/>
          </p:cNvGrpSpPr>
          <p:nvPr/>
        </p:nvGrpSpPr>
        <p:grpSpPr bwMode="auto">
          <a:xfrm>
            <a:off x="3505200" y="1905000"/>
            <a:ext cx="4038600" cy="1387475"/>
            <a:chOff x="2208" y="1200"/>
            <a:chExt cx="2544" cy="874"/>
          </a:xfrm>
        </p:grpSpPr>
        <p:sp>
          <p:nvSpPr>
            <p:cNvPr id="91163" name="Oval 44"/>
            <p:cNvSpPr>
              <a:spLocks noChangeArrowheads="1"/>
            </p:cNvSpPr>
            <p:nvPr/>
          </p:nvSpPr>
          <p:spPr bwMode="auto">
            <a:xfrm>
              <a:off x="3600" y="1200"/>
              <a:ext cx="1152" cy="624"/>
            </a:xfrm>
            <a:prstGeom prst="ellips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1164" name="Line 45"/>
            <p:cNvSpPr>
              <a:spLocks noChangeShapeType="1"/>
            </p:cNvSpPr>
            <p:nvPr/>
          </p:nvSpPr>
          <p:spPr bwMode="auto">
            <a:xfrm flipV="1">
              <a:off x="3696" y="177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165" name="Text Box 46"/>
            <p:cNvSpPr txBox="1">
              <a:spLocks noChangeArrowheads="1"/>
            </p:cNvSpPr>
            <p:nvPr/>
          </p:nvSpPr>
          <p:spPr bwMode="auto">
            <a:xfrm>
              <a:off x="2208" y="1824"/>
              <a:ext cx="14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facteur de structure</a:t>
              </a:r>
            </a:p>
          </p:txBody>
        </p:sp>
      </p:grpSp>
      <p:grpSp>
        <p:nvGrpSpPr>
          <p:cNvPr id="107593" name="Group 73"/>
          <p:cNvGrpSpPr>
            <a:grpSpLocks/>
          </p:cNvGrpSpPr>
          <p:nvPr/>
        </p:nvGrpSpPr>
        <p:grpSpPr bwMode="auto">
          <a:xfrm>
            <a:off x="3352800" y="3429000"/>
            <a:ext cx="2209800" cy="747713"/>
            <a:chOff x="1824" y="2592"/>
            <a:chExt cx="1392" cy="471"/>
          </a:xfrm>
        </p:grpSpPr>
        <p:sp>
          <p:nvSpPr>
            <p:cNvPr id="91156" name="Text Box 49"/>
            <p:cNvSpPr txBox="1">
              <a:spLocks noChangeArrowheads="1"/>
            </p:cNvSpPr>
            <p:nvPr/>
          </p:nvSpPr>
          <p:spPr bwMode="auto">
            <a:xfrm>
              <a:off x="1824" y="2688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S</a:t>
              </a:r>
              <a:r>
                <a:rPr lang="fr-FR" sz="2000" baseline="-25000">
                  <a:solidFill>
                    <a:srgbClr val="FFFFFF"/>
                  </a:solidFill>
                  <a:latin typeface="Arial" charset="0"/>
                </a:rPr>
                <a:t>G</a:t>
              </a:r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 =    n(r) e</a:t>
              </a:r>
              <a:r>
                <a:rPr lang="fr-FR" sz="2000" baseline="30000">
                  <a:solidFill>
                    <a:srgbClr val="FFFFFF"/>
                  </a:solidFill>
                  <a:latin typeface="Arial" charset="0"/>
                </a:rPr>
                <a:t>iG.r</a:t>
              </a:r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 dr</a:t>
              </a:r>
              <a:endParaRPr lang="fr-FR" sz="2000" baseline="30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1157" name="Line 50"/>
            <p:cNvSpPr>
              <a:spLocks noChangeShapeType="1"/>
            </p:cNvSpPr>
            <p:nvPr/>
          </p:nvSpPr>
          <p:spPr bwMode="auto">
            <a:xfrm>
              <a:off x="3024" y="273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158" name="Line 51"/>
            <p:cNvSpPr>
              <a:spLocks noChangeShapeType="1"/>
            </p:cNvSpPr>
            <p:nvPr/>
          </p:nvSpPr>
          <p:spPr bwMode="auto">
            <a:xfrm>
              <a:off x="2496" y="273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159" name="Line 53"/>
            <p:cNvSpPr>
              <a:spLocks noChangeShapeType="1"/>
            </p:cNvSpPr>
            <p:nvPr/>
          </p:nvSpPr>
          <p:spPr bwMode="auto">
            <a:xfrm>
              <a:off x="2880" y="2688"/>
              <a:ext cx="9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160" name="Line 54"/>
            <p:cNvSpPr>
              <a:spLocks noChangeShapeType="1"/>
            </p:cNvSpPr>
            <p:nvPr/>
          </p:nvSpPr>
          <p:spPr bwMode="auto">
            <a:xfrm>
              <a:off x="2784" y="2688"/>
              <a:ext cx="9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161" name="Freeform 55"/>
            <p:cNvSpPr>
              <a:spLocks/>
            </p:cNvSpPr>
            <p:nvPr/>
          </p:nvSpPr>
          <p:spPr bwMode="auto">
            <a:xfrm>
              <a:off x="2160" y="2592"/>
              <a:ext cx="192" cy="384"/>
            </a:xfrm>
            <a:custGeom>
              <a:avLst/>
              <a:gdLst>
                <a:gd name="T0" fmla="*/ 192 w 288"/>
                <a:gd name="T1" fmla="*/ 0 h 528"/>
                <a:gd name="T2" fmla="*/ 128 w 288"/>
                <a:gd name="T3" fmla="*/ 35 h 528"/>
                <a:gd name="T4" fmla="*/ 96 w 288"/>
                <a:gd name="T5" fmla="*/ 209 h 528"/>
                <a:gd name="T6" fmla="*/ 64 w 288"/>
                <a:gd name="T7" fmla="*/ 349 h 528"/>
                <a:gd name="T8" fmla="*/ 0 w 288"/>
                <a:gd name="T9" fmla="*/ 384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528">
                  <a:moveTo>
                    <a:pt x="288" y="0"/>
                  </a:moveTo>
                  <a:cubicBezTo>
                    <a:pt x="252" y="0"/>
                    <a:pt x="216" y="0"/>
                    <a:pt x="192" y="48"/>
                  </a:cubicBezTo>
                  <a:cubicBezTo>
                    <a:pt x="168" y="96"/>
                    <a:pt x="160" y="216"/>
                    <a:pt x="144" y="288"/>
                  </a:cubicBezTo>
                  <a:cubicBezTo>
                    <a:pt x="128" y="360"/>
                    <a:pt x="120" y="440"/>
                    <a:pt x="96" y="480"/>
                  </a:cubicBezTo>
                  <a:cubicBezTo>
                    <a:pt x="72" y="520"/>
                    <a:pt x="16" y="520"/>
                    <a:pt x="0" y="528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162" name="Text Box 56"/>
            <p:cNvSpPr txBox="1">
              <a:spLocks noChangeArrowheads="1"/>
            </p:cNvSpPr>
            <p:nvPr/>
          </p:nvSpPr>
          <p:spPr bwMode="auto">
            <a:xfrm>
              <a:off x="2208" y="2832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V</a:t>
              </a:r>
              <a:r>
                <a:rPr lang="fr-FR" sz="1800" baseline="-25000">
                  <a:solidFill>
                    <a:srgbClr val="FFFFFF"/>
                  </a:solidFill>
                  <a:latin typeface="Arial" charset="0"/>
                </a:rPr>
                <a:t>0</a:t>
              </a:r>
            </a:p>
          </p:txBody>
        </p:sp>
      </p:grpSp>
      <p:grpSp>
        <p:nvGrpSpPr>
          <p:cNvPr id="107590" name="Group 70"/>
          <p:cNvGrpSpPr>
            <a:grpSpLocks/>
          </p:cNvGrpSpPr>
          <p:nvPr/>
        </p:nvGrpSpPr>
        <p:grpSpPr bwMode="auto">
          <a:xfrm>
            <a:off x="6248400" y="3429000"/>
            <a:ext cx="1839913" cy="641350"/>
            <a:chOff x="2016" y="3024"/>
            <a:chExt cx="1159" cy="404"/>
          </a:xfrm>
        </p:grpSpPr>
        <p:sp>
          <p:nvSpPr>
            <p:cNvPr id="91152" name="Text Box 57"/>
            <p:cNvSpPr txBox="1">
              <a:spLocks noChangeArrowheads="1"/>
            </p:cNvSpPr>
            <p:nvPr/>
          </p:nvSpPr>
          <p:spPr bwMode="auto">
            <a:xfrm>
              <a:off x="2016" y="3024"/>
              <a:ext cx="115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n(r) = </a:t>
              </a:r>
              <a:r>
                <a:rPr lang="fr-FR" sz="3600">
                  <a:solidFill>
                    <a:srgbClr val="FFFFFF"/>
                  </a:solidFill>
                  <a:latin typeface="Symbol" pitchFamily="18" charset="2"/>
                </a:rPr>
                <a:t>S</a:t>
              </a:r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 n</a:t>
              </a:r>
              <a:r>
                <a:rPr lang="fr-FR" sz="2000" baseline="-25000">
                  <a:solidFill>
                    <a:srgbClr val="FFFFFF"/>
                  </a:solidFill>
                  <a:latin typeface="Arial" charset="0"/>
                </a:rPr>
                <a:t>j</a:t>
              </a:r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(r-r</a:t>
              </a:r>
              <a:r>
                <a:rPr lang="fr-FR" sz="2000" baseline="-25000">
                  <a:solidFill>
                    <a:srgbClr val="FFFFFF"/>
                  </a:solidFill>
                  <a:latin typeface="Arial" charset="0"/>
                </a:rPr>
                <a:t>j</a:t>
              </a:r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91153" name="Line 67"/>
            <p:cNvSpPr>
              <a:spLocks noChangeShapeType="1"/>
            </p:cNvSpPr>
            <p:nvPr/>
          </p:nvSpPr>
          <p:spPr bwMode="auto">
            <a:xfrm>
              <a:off x="2976" y="321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154" name="Line 68"/>
            <p:cNvSpPr>
              <a:spLocks noChangeShapeType="1"/>
            </p:cNvSpPr>
            <p:nvPr/>
          </p:nvSpPr>
          <p:spPr bwMode="auto">
            <a:xfrm>
              <a:off x="2832" y="3216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155" name="Line 69"/>
            <p:cNvSpPr>
              <a:spLocks noChangeShapeType="1"/>
            </p:cNvSpPr>
            <p:nvPr/>
          </p:nvSpPr>
          <p:spPr bwMode="auto">
            <a:xfrm>
              <a:off x="2160" y="3168"/>
              <a:ext cx="14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7595" name="Text Box 75"/>
          <p:cNvSpPr txBox="1">
            <a:spLocks noChangeArrowheads="1"/>
          </p:cNvSpPr>
          <p:nvPr/>
        </p:nvSpPr>
        <p:spPr bwMode="auto">
          <a:xfrm>
            <a:off x="3886200" y="4267200"/>
            <a:ext cx="3794125" cy="711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2000">
                <a:solidFill>
                  <a:srgbClr val="FFFFFF"/>
                </a:solidFill>
                <a:latin typeface="Arial" charset="0"/>
              </a:rPr>
              <a:t>S</a:t>
            </a:r>
            <a:r>
              <a:rPr lang="fr-FR" sz="2000" baseline="-25000">
                <a:solidFill>
                  <a:srgbClr val="FFFFFF"/>
                </a:solidFill>
                <a:latin typeface="Arial" charset="0"/>
              </a:rPr>
              <a:t>(h,k,l)</a:t>
            </a:r>
            <a:r>
              <a:rPr lang="fr-FR" sz="2000">
                <a:solidFill>
                  <a:srgbClr val="FFFFFF"/>
                </a:solidFill>
                <a:latin typeface="Arial" charset="0"/>
              </a:rPr>
              <a:t> = </a:t>
            </a:r>
            <a:r>
              <a:rPr lang="fr-FR" sz="4000">
                <a:solidFill>
                  <a:srgbClr val="FFFFFF"/>
                </a:solidFill>
                <a:latin typeface="Symbol" pitchFamily="18" charset="2"/>
              </a:rPr>
              <a:t>S</a:t>
            </a:r>
            <a:r>
              <a:rPr lang="fr-FR" sz="2000">
                <a:solidFill>
                  <a:srgbClr val="FFFFFF"/>
                </a:solidFill>
                <a:latin typeface="Arial" charset="0"/>
              </a:rPr>
              <a:t> f</a:t>
            </a:r>
            <a:r>
              <a:rPr lang="fr-FR" sz="2000" baseline="-25000">
                <a:solidFill>
                  <a:srgbClr val="FFFFFF"/>
                </a:solidFill>
                <a:latin typeface="Arial" charset="0"/>
              </a:rPr>
              <a:t>j</a:t>
            </a:r>
            <a:r>
              <a:rPr lang="fr-FR" sz="2000">
                <a:solidFill>
                  <a:srgbClr val="FFFFFF"/>
                </a:solidFill>
                <a:latin typeface="Arial" charset="0"/>
              </a:rPr>
              <a:t> exp(i2</a:t>
            </a:r>
            <a:r>
              <a:rPr lang="fr-FR" sz="2000">
                <a:solidFill>
                  <a:srgbClr val="FFFFFF"/>
                </a:solidFill>
                <a:latin typeface="Symbol" pitchFamily="18" charset="2"/>
              </a:rPr>
              <a:t>p</a:t>
            </a:r>
            <a:r>
              <a:rPr lang="fr-FR" sz="2000">
                <a:solidFill>
                  <a:srgbClr val="FFFFFF"/>
                </a:solidFill>
                <a:latin typeface="Arial" charset="0"/>
              </a:rPr>
              <a:t>(hu</a:t>
            </a:r>
            <a:r>
              <a:rPr lang="fr-FR" sz="2000" baseline="-25000">
                <a:solidFill>
                  <a:srgbClr val="FFFFFF"/>
                </a:solidFill>
                <a:latin typeface="Arial" charset="0"/>
              </a:rPr>
              <a:t>j</a:t>
            </a:r>
            <a:r>
              <a:rPr lang="fr-FR" sz="2000">
                <a:solidFill>
                  <a:srgbClr val="FFFFFF"/>
                </a:solidFill>
                <a:latin typeface="Arial" charset="0"/>
              </a:rPr>
              <a:t>+kv</a:t>
            </a:r>
            <a:r>
              <a:rPr lang="fr-FR" sz="2000" baseline="-25000">
                <a:solidFill>
                  <a:srgbClr val="FFFFFF"/>
                </a:solidFill>
                <a:latin typeface="Arial" charset="0"/>
              </a:rPr>
              <a:t>j</a:t>
            </a:r>
            <a:r>
              <a:rPr lang="fr-FR" sz="2000">
                <a:solidFill>
                  <a:srgbClr val="FFFFFF"/>
                </a:solidFill>
                <a:latin typeface="Arial" charset="0"/>
              </a:rPr>
              <a:t>+lw</a:t>
            </a:r>
            <a:r>
              <a:rPr lang="fr-FR" sz="2000" baseline="-25000">
                <a:solidFill>
                  <a:srgbClr val="FFFFFF"/>
                </a:solidFill>
                <a:latin typeface="Arial" charset="0"/>
              </a:rPr>
              <a:t>j</a:t>
            </a:r>
            <a:r>
              <a:rPr lang="fr-FR" sz="2000">
                <a:solidFill>
                  <a:srgbClr val="FFFFFF"/>
                </a:solidFill>
                <a:latin typeface="Arial" charset="0"/>
              </a:rPr>
              <a:t>)</a:t>
            </a:r>
          </a:p>
        </p:txBody>
      </p:sp>
      <p:grpSp>
        <p:nvGrpSpPr>
          <p:cNvPr id="107600" name="Group 80"/>
          <p:cNvGrpSpPr>
            <a:grpSpLocks/>
          </p:cNvGrpSpPr>
          <p:nvPr/>
        </p:nvGrpSpPr>
        <p:grpSpPr bwMode="auto">
          <a:xfrm>
            <a:off x="3352800" y="4495800"/>
            <a:ext cx="3143250" cy="1158875"/>
            <a:chOff x="2112" y="2832"/>
            <a:chExt cx="1980" cy="730"/>
          </a:xfrm>
        </p:grpSpPr>
        <p:sp>
          <p:nvSpPr>
            <p:cNvPr id="91149" name="Oval 76"/>
            <p:cNvSpPr>
              <a:spLocks noChangeArrowheads="1"/>
            </p:cNvSpPr>
            <p:nvPr/>
          </p:nvSpPr>
          <p:spPr bwMode="auto">
            <a:xfrm>
              <a:off x="3216" y="2832"/>
              <a:ext cx="240" cy="288"/>
            </a:xfrm>
            <a:prstGeom prst="ellips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1150" name="Line 77"/>
            <p:cNvSpPr>
              <a:spLocks noChangeShapeType="1"/>
            </p:cNvSpPr>
            <p:nvPr/>
          </p:nvSpPr>
          <p:spPr bwMode="auto">
            <a:xfrm flipV="1">
              <a:off x="3072" y="3120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151" name="Text Box 78"/>
            <p:cNvSpPr txBox="1">
              <a:spLocks noChangeArrowheads="1"/>
            </p:cNvSpPr>
            <p:nvPr/>
          </p:nvSpPr>
          <p:spPr bwMode="auto">
            <a:xfrm>
              <a:off x="2112" y="3312"/>
              <a:ext cx="19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facteur de forme atomique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95" grpId="0" animBg="1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2009775" y="457200"/>
            <a:ext cx="6078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INTERACTION ONDE-RESEAU</a:t>
            </a: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92165" name="Group 5"/>
          <p:cNvGrpSpPr>
            <a:grpSpLocks/>
          </p:cNvGrpSpPr>
          <p:nvPr/>
        </p:nvGrpSpPr>
        <p:grpSpPr bwMode="auto">
          <a:xfrm>
            <a:off x="0" y="2286000"/>
            <a:ext cx="2573338" cy="2438400"/>
            <a:chOff x="0" y="1440"/>
            <a:chExt cx="1621" cy="1536"/>
          </a:xfrm>
        </p:grpSpPr>
        <p:sp>
          <p:nvSpPr>
            <p:cNvPr id="92176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BRAGG</a:t>
              </a:r>
            </a:p>
          </p:txBody>
        </p:sp>
        <p:sp>
          <p:nvSpPr>
            <p:cNvPr id="92177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RESEAU RECIPROQUE</a:t>
              </a:r>
            </a:p>
          </p:txBody>
        </p:sp>
        <p:sp>
          <p:nvSpPr>
            <p:cNvPr id="92178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1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BRAGG GENERALISEE</a:t>
              </a:r>
            </a:p>
          </p:txBody>
        </p:sp>
        <p:sp>
          <p:nvSpPr>
            <p:cNvPr id="92179" name="Rectangle 9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ZONES DE BRILLOUIN</a:t>
              </a:r>
            </a:p>
          </p:txBody>
        </p:sp>
        <p:sp>
          <p:nvSpPr>
            <p:cNvPr id="92180" name="Text Box 10"/>
            <p:cNvSpPr txBox="1">
              <a:spLocks noChangeArrowheads="1"/>
            </p:cNvSpPr>
            <p:nvPr/>
          </p:nvSpPr>
          <p:spPr bwMode="auto">
            <a:xfrm>
              <a:off x="0" y="1440"/>
              <a:ext cx="162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Modélisation de l’interaction</a:t>
              </a:r>
            </a:p>
          </p:txBody>
        </p:sp>
        <p:sp>
          <p:nvSpPr>
            <p:cNvPr id="92181" name="Text Box 11"/>
            <p:cNvSpPr txBox="1">
              <a:spLocks noChangeArrowheads="1"/>
            </p:cNvSpPr>
            <p:nvPr/>
          </p:nvSpPr>
          <p:spPr bwMode="auto">
            <a:xfrm>
              <a:off x="0" y="2400"/>
              <a:ext cx="11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Effets de structure</a:t>
              </a:r>
            </a:p>
          </p:txBody>
        </p:sp>
        <p:sp>
          <p:nvSpPr>
            <p:cNvPr id="92182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FACTEUR DE STRUCTURE</a:t>
              </a:r>
            </a:p>
          </p:txBody>
        </p:sp>
      </p:grpSp>
      <p:sp>
        <p:nvSpPr>
          <p:cNvPr id="92166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81513"/>
            <a:ext cx="18288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FACTEUR DE STRUCTURE</a:t>
            </a:r>
          </a:p>
        </p:txBody>
      </p:sp>
      <p:grpSp>
        <p:nvGrpSpPr>
          <p:cNvPr id="117818" name="Group 58"/>
          <p:cNvGrpSpPr>
            <a:grpSpLocks/>
          </p:cNvGrpSpPr>
          <p:nvPr/>
        </p:nvGrpSpPr>
        <p:grpSpPr bwMode="auto">
          <a:xfrm>
            <a:off x="2749550" y="1676400"/>
            <a:ext cx="5183188" cy="1006475"/>
            <a:chOff x="1732" y="1056"/>
            <a:chExt cx="3265" cy="634"/>
          </a:xfrm>
        </p:grpSpPr>
        <p:sp>
          <p:nvSpPr>
            <p:cNvPr id="92174" name="Text Box 53"/>
            <p:cNvSpPr txBox="1">
              <a:spLocks noChangeArrowheads="1"/>
            </p:cNvSpPr>
            <p:nvPr/>
          </p:nvSpPr>
          <p:spPr bwMode="auto">
            <a:xfrm>
              <a:off x="2592" y="1248"/>
              <a:ext cx="240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S</a:t>
              </a:r>
              <a:r>
                <a:rPr lang="fr-FR" sz="2000" baseline="-25000">
                  <a:solidFill>
                    <a:srgbClr val="FFFFFF"/>
                  </a:solidFill>
                  <a:latin typeface="Arial" charset="0"/>
                </a:rPr>
                <a:t>(h,k,l)</a:t>
              </a:r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 =  f </a:t>
              </a:r>
              <a:r>
                <a:rPr lang="fr-FR" sz="4000">
                  <a:solidFill>
                    <a:srgbClr val="FFFFFF"/>
                  </a:solidFill>
                  <a:latin typeface="Symbol" pitchFamily="18" charset="2"/>
                </a:rPr>
                <a:t>S</a:t>
              </a:r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 exp(i2</a:t>
              </a:r>
              <a:r>
                <a:rPr lang="fr-FR" sz="2000">
                  <a:solidFill>
                    <a:srgbClr val="FFFFFF"/>
                  </a:solidFill>
                  <a:latin typeface="Symbol" pitchFamily="18" charset="2"/>
                </a:rPr>
                <a:t>p</a:t>
              </a:r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(hu</a:t>
              </a:r>
              <a:r>
                <a:rPr lang="fr-FR" sz="2000" baseline="-25000">
                  <a:solidFill>
                    <a:srgbClr val="FFFFFF"/>
                  </a:solidFill>
                  <a:latin typeface="Arial" charset="0"/>
                </a:rPr>
                <a:t>j</a:t>
              </a:r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+kv</a:t>
              </a:r>
              <a:r>
                <a:rPr lang="fr-FR" sz="2000" baseline="-25000">
                  <a:solidFill>
                    <a:srgbClr val="FFFFFF"/>
                  </a:solidFill>
                  <a:latin typeface="Arial" charset="0"/>
                </a:rPr>
                <a:t>j</a:t>
              </a:r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+lw</a:t>
              </a:r>
              <a:r>
                <a:rPr lang="fr-FR" sz="2000" baseline="-25000">
                  <a:solidFill>
                    <a:srgbClr val="FFFFFF"/>
                  </a:solidFill>
                  <a:latin typeface="Arial" charset="0"/>
                </a:rPr>
                <a:t>j</a:t>
              </a:r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92175" name="Text Box 54"/>
            <p:cNvSpPr txBox="1">
              <a:spLocks noChangeArrowheads="1"/>
            </p:cNvSpPr>
            <p:nvPr/>
          </p:nvSpPr>
          <p:spPr bwMode="auto">
            <a:xfrm>
              <a:off x="1732" y="1056"/>
              <a:ext cx="24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atomes identiques dans le motif :</a:t>
              </a:r>
            </a:p>
          </p:txBody>
        </p:sp>
      </p:grpSp>
      <p:grpSp>
        <p:nvGrpSpPr>
          <p:cNvPr id="117819" name="Group 59"/>
          <p:cNvGrpSpPr>
            <a:grpSpLocks/>
          </p:cNvGrpSpPr>
          <p:nvPr/>
        </p:nvGrpSpPr>
        <p:grpSpPr bwMode="auto">
          <a:xfrm>
            <a:off x="3048000" y="2971800"/>
            <a:ext cx="2508250" cy="2301875"/>
            <a:chOff x="1920" y="1920"/>
            <a:chExt cx="1580" cy="1450"/>
          </a:xfrm>
        </p:grpSpPr>
        <p:pic>
          <p:nvPicPr>
            <p:cNvPr id="92172" name="Picture 52" descr="dire-cc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08" t="18265" b="37900"/>
            <a:stretch>
              <a:fillRect/>
            </a:stretch>
          </p:blipFill>
          <p:spPr bwMode="auto">
            <a:xfrm>
              <a:off x="1968" y="1920"/>
              <a:ext cx="144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73" name="Text Box 56"/>
            <p:cNvSpPr txBox="1">
              <a:spLocks noChangeArrowheads="1"/>
            </p:cNvSpPr>
            <p:nvPr/>
          </p:nvSpPr>
          <p:spPr bwMode="auto">
            <a:xfrm>
              <a:off x="1920" y="3120"/>
              <a:ext cx="15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S</a:t>
              </a:r>
              <a:r>
                <a:rPr lang="fr-FR" sz="2000" baseline="-25000">
                  <a:solidFill>
                    <a:srgbClr val="FFFFFF"/>
                  </a:solidFill>
                  <a:latin typeface="Arial" charset="0"/>
                </a:rPr>
                <a:t>(h,k,l)</a:t>
              </a:r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 =  f (1+e</a:t>
              </a:r>
              <a:r>
                <a:rPr lang="fr-FR" sz="2000" baseline="30000">
                  <a:solidFill>
                    <a:srgbClr val="FFFFFF"/>
                  </a:solidFill>
                  <a:latin typeface="Arial" charset="0"/>
                </a:rPr>
                <a:t>i</a:t>
              </a:r>
              <a:r>
                <a:rPr lang="fr-FR" sz="2000" baseline="30000">
                  <a:solidFill>
                    <a:srgbClr val="FFFFFF"/>
                  </a:solidFill>
                  <a:latin typeface="Symbol" pitchFamily="18" charset="2"/>
                </a:rPr>
                <a:t>p</a:t>
              </a:r>
              <a:r>
                <a:rPr lang="fr-FR" sz="2000" baseline="30000">
                  <a:solidFill>
                    <a:srgbClr val="FFFFFF"/>
                  </a:solidFill>
                  <a:latin typeface="Arial" charset="0"/>
                </a:rPr>
                <a:t>(h+k+l)</a:t>
              </a:r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)</a:t>
              </a:r>
            </a:p>
          </p:txBody>
        </p:sp>
      </p:grpSp>
      <p:grpSp>
        <p:nvGrpSpPr>
          <p:cNvPr id="117820" name="Group 60"/>
          <p:cNvGrpSpPr>
            <a:grpSpLocks/>
          </p:cNvGrpSpPr>
          <p:nvPr/>
        </p:nvGrpSpPr>
        <p:grpSpPr bwMode="auto">
          <a:xfrm>
            <a:off x="6248400" y="2971800"/>
            <a:ext cx="2438400" cy="2911475"/>
            <a:chOff x="3936" y="1872"/>
            <a:chExt cx="1536" cy="1834"/>
          </a:xfrm>
        </p:grpSpPr>
        <p:pic>
          <p:nvPicPr>
            <p:cNvPr id="92170" name="Picture 55" descr="dire-cfc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1" t="21239" b="32744"/>
            <a:stretch>
              <a:fillRect/>
            </a:stretch>
          </p:blipFill>
          <p:spPr bwMode="auto">
            <a:xfrm>
              <a:off x="3936" y="1872"/>
              <a:ext cx="1536" cy="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71" name="Text Box 57"/>
            <p:cNvSpPr txBox="1">
              <a:spLocks noChangeArrowheads="1"/>
            </p:cNvSpPr>
            <p:nvPr/>
          </p:nvSpPr>
          <p:spPr bwMode="auto">
            <a:xfrm>
              <a:off x="4032" y="3072"/>
              <a:ext cx="142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1246188" indent="-1246188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S</a:t>
              </a:r>
              <a:r>
                <a:rPr lang="fr-FR" sz="2000" baseline="-25000">
                  <a:solidFill>
                    <a:srgbClr val="FFFFFF"/>
                  </a:solidFill>
                  <a:latin typeface="Arial" charset="0"/>
                </a:rPr>
                <a:t>(h,k,l)</a:t>
              </a:r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 = f (1+e</a:t>
              </a:r>
              <a:r>
                <a:rPr lang="fr-FR" sz="2000" baseline="30000">
                  <a:solidFill>
                    <a:srgbClr val="FFFFFF"/>
                  </a:solidFill>
                  <a:latin typeface="Arial" charset="0"/>
                </a:rPr>
                <a:t>i</a:t>
              </a:r>
              <a:r>
                <a:rPr lang="fr-FR" sz="2000" baseline="30000">
                  <a:solidFill>
                    <a:srgbClr val="FFFFFF"/>
                  </a:solidFill>
                  <a:latin typeface="Symbol" pitchFamily="18" charset="2"/>
                </a:rPr>
                <a:t>p</a:t>
              </a:r>
              <a:r>
                <a:rPr lang="fr-FR" sz="2000" baseline="30000">
                  <a:solidFill>
                    <a:srgbClr val="FFFFFF"/>
                  </a:solidFill>
                  <a:latin typeface="Arial" charset="0"/>
                </a:rPr>
                <a:t>(h+k)</a:t>
              </a:r>
            </a:p>
            <a:p>
              <a:pPr eaLnBrk="1" hangingPunct="1"/>
              <a:r>
                <a:rPr lang="fr-FR" sz="2000" baseline="30000">
                  <a:solidFill>
                    <a:srgbClr val="FFFFFF"/>
                  </a:solidFill>
                  <a:latin typeface="Arial" charset="0"/>
                </a:rPr>
                <a:t>	</a:t>
              </a:r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+e</a:t>
              </a:r>
              <a:r>
                <a:rPr lang="fr-FR" sz="2000" baseline="30000">
                  <a:solidFill>
                    <a:srgbClr val="FFFFFF"/>
                  </a:solidFill>
                  <a:latin typeface="Arial" charset="0"/>
                </a:rPr>
                <a:t>i</a:t>
              </a:r>
              <a:r>
                <a:rPr lang="fr-FR" sz="2000" baseline="30000">
                  <a:solidFill>
                    <a:srgbClr val="FFFFFF"/>
                  </a:solidFill>
                  <a:latin typeface="Symbol" pitchFamily="18" charset="2"/>
                </a:rPr>
                <a:t>p</a:t>
              </a:r>
              <a:r>
                <a:rPr lang="fr-FR" sz="2000" baseline="30000">
                  <a:solidFill>
                    <a:srgbClr val="FFFFFF"/>
                  </a:solidFill>
                  <a:latin typeface="Arial" charset="0"/>
                </a:rPr>
                <a:t>(k+l)</a:t>
              </a:r>
            </a:p>
            <a:p>
              <a:pPr eaLnBrk="1" hangingPunct="1"/>
              <a:r>
                <a:rPr lang="fr-FR" sz="2000" baseline="30000">
                  <a:solidFill>
                    <a:srgbClr val="FFFFFF"/>
                  </a:solidFill>
                  <a:latin typeface="Arial" charset="0"/>
                </a:rPr>
                <a:t>	</a:t>
              </a:r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+e</a:t>
              </a:r>
              <a:r>
                <a:rPr lang="fr-FR" sz="2000" baseline="30000">
                  <a:solidFill>
                    <a:srgbClr val="FFFFFF"/>
                  </a:solidFill>
                  <a:latin typeface="Arial" charset="0"/>
                </a:rPr>
                <a:t>i</a:t>
              </a:r>
              <a:r>
                <a:rPr lang="fr-FR" sz="2000" baseline="30000">
                  <a:solidFill>
                    <a:srgbClr val="FFFFFF"/>
                  </a:solidFill>
                  <a:latin typeface="Symbol" pitchFamily="18" charset="2"/>
                </a:rPr>
                <a:t>p</a:t>
              </a:r>
              <a:r>
                <a:rPr lang="fr-FR" sz="2000" baseline="30000">
                  <a:solidFill>
                    <a:srgbClr val="FFFFFF"/>
                  </a:solidFill>
                  <a:latin typeface="Arial" charset="0"/>
                </a:rPr>
                <a:t>(h+l)</a:t>
              </a:r>
              <a:r>
                <a:rPr lang="fr-FR" sz="2000">
                  <a:solidFill>
                    <a:srgbClr val="FFFFFF"/>
                  </a:solidFill>
                  <a:latin typeface="Arial" charset="0"/>
                </a:rPr>
                <a:t>)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7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7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093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grpSp>
        <p:nvGrpSpPr>
          <p:cNvPr id="10243" name="Group 3074"/>
          <p:cNvGrpSpPr>
            <a:grpSpLocks/>
          </p:cNvGrpSpPr>
          <p:nvPr/>
        </p:nvGrpSpPr>
        <p:grpSpPr bwMode="auto">
          <a:xfrm>
            <a:off x="0" y="1828800"/>
            <a:ext cx="2514600" cy="3962400"/>
            <a:chOff x="0" y="1152"/>
            <a:chExt cx="1584" cy="2496"/>
          </a:xfrm>
        </p:grpSpPr>
        <p:sp>
          <p:nvSpPr>
            <p:cNvPr id="10266" name="Rectangle 307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PLANE</a:t>
              </a:r>
            </a:p>
          </p:txBody>
        </p:sp>
        <p:sp>
          <p:nvSpPr>
            <p:cNvPr id="10267" name="Rectangle 307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8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</a:t>
              </a:r>
            </a:p>
          </p:txBody>
        </p:sp>
        <p:sp>
          <p:nvSpPr>
            <p:cNvPr id="10268" name="Rectangle 307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68"/>
              <a:ext cx="9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VITESSE DE GROUPE</a:t>
              </a:r>
            </a:p>
          </p:txBody>
        </p:sp>
        <p:sp>
          <p:nvSpPr>
            <p:cNvPr id="10269" name="Rectangle 307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FONCTION D’ONDE</a:t>
              </a:r>
            </a:p>
          </p:txBody>
        </p:sp>
        <p:sp>
          <p:nvSpPr>
            <p:cNvPr id="10270" name="Text Box 3079"/>
            <p:cNvSpPr txBox="1">
              <a:spLocks noChangeArrowheads="1"/>
            </p:cNvSpPr>
            <p:nvPr/>
          </p:nvSpPr>
          <p:spPr bwMode="auto">
            <a:xfrm>
              <a:off x="0" y="1392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onde</a:t>
              </a:r>
            </a:p>
          </p:txBody>
        </p:sp>
        <p:sp>
          <p:nvSpPr>
            <p:cNvPr id="10271" name="Text Box 3080"/>
            <p:cNvSpPr txBox="1">
              <a:spLocks noChangeArrowheads="1"/>
            </p:cNvSpPr>
            <p:nvPr/>
          </p:nvSpPr>
          <p:spPr bwMode="auto">
            <a:xfrm>
              <a:off x="0" y="2352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Description d’une particule</a:t>
              </a:r>
            </a:p>
          </p:txBody>
        </p:sp>
        <p:sp>
          <p:nvSpPr>
            <p:cNvPr id="10272" name="Rectangle 308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ONDE DE DE BROGLIE</a:t>
              </a:r>
            </a:p>
          </p:txBody>
        </p:sp>
        <p:sp>
          <p:nvSpPr>
            <p:cNvPr id="10273" name="Rectangle 308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PRINCIPE DE SUPERPOSITION</a:t>
              </a:r>
            </a:p>
          </p:txBody>
        </p:sp>
        <p:sp>
          <p:nvSpPr>
            <p:cNvPr id="10274" name="Rectangle 3083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112"/>
              <a:ext cx="11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RELATION D’INCERTITUDE</a:t>
              </a:r>
            </a:p>
          </p:txBody>
        </p:sp>
        <p:sp>
          <p:nvSpPr>
            <p:cNvPr id="10275" name="Rectangle 3084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152"/>
              <a:ext cx="110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CONGRES SOLVAY (1927)</a:t>
              </a:r>
            </a:p>
          </p:txBody>
        </p:sp>
        <p:sp>
          <p:nvSpPr>
            <p:cNvPr id="10276" name="Text Box 3085"/>
            <p:cNvSpPr txBox="1">
              <a:spLocks noChangeArrowheads="1"/>
            </p:cNvSpPr>
            <p:nvPr/>
          </p:nvSpPr>
          <p:spPr bwMode="auto">
            <a:xfrm>
              <a:off x="0" y="3216"/>
              <a:ext cx="15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Exemples</a:t>
              </a:r>
            </a:p>
          </p:txBody>
        </p:sp>
        <p:sp>
          <p:nvSpPr>
            <p:cNvPr id="10277" name="Rectangle 3086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504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PAQUET D’ONDE GAUSSIEN</a:t>
              </a:r>
            </a:p>
          </p:txBody>
        </p:sp>
      </p:grpSp>
      <p:sp>
        <p:nvSpPr>
          <p:cNvPr id="10244" name="Text Box 3087"/>
          <p:cNvSpPr txBox="1">
            <a:spLocks noChangeArrowheads="1"/>
          </p:cNvSpPr>
          <p:nvPr/>
        </p:nvSpPr>
        <p:spPr bwMode="auto">
          <a:xfrm>
            <a:off x="2895600" y="457200"/>
            <a:ext cx="5176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DESCRIPTION PHYSIQUE</a:t>
            </a:r>
          </a:p>
        </p:txBody>
      </p:sp>
      <p:grpSp>
        <p:nvGrpSpPr>
          <p:cNvPr id="10245" name="Group 3088"/>
          <p:cNvGrpSpPr>
            <a:grpSpLocks/>
          </p:cNvGrpSpPr>
          <p:nvPr/>
        </p:nvGrpSpPr>
        <p:grpSpPr bwMode="auto">
          <a:xfrm>
            <a:off x="304800" y="533400"/>
            <a:ext cx="609600" cy="457200"/>
            <a:chOff x="192" y="336"/>
            <a:chExt cx="384" cy="288"/>
          </a:xfrm>
        </p:grpSpPr>
        <p:sp>
          <p:nvSpPr>
            <p:cNvPr id="10263" name="Oval 3089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7" y="336"/>
              <a:ext cx="271" cy="28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64" name="Oval 3090"/>
            <p:cNvSpPr>
              <a:spLocks noChangeArrowheads="1"/>
            </p:cNvSpPr>
            <p:nvPr/>
          </p:nvSpPr>
          <p:spPr bwMode="auto">
            <a:xfrm rot="-1135618">
              <a:off x="203" y="444"/>
              <a:ext cx="373" cy="8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65" name="Oval 3091"/>
            <p:cNvSpPr>
              <a:spLocks noChangeArrowheads="1"/>
            </p:cNvSpPr>
            <p:nvPr/>
          </p:nvSpPr>
          <p:spPr bwMode="auto">
            <a:xfrm>
              <a:off x="192" y="540"/>
              <a:ext cx="34" cy="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246" name="Rectangle 309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67000"/>
            <a:ext cx="11430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ONDE PLANE</a:t>
            </a:r>
          </a:p>
        </p:txBody>
      </p:sp>
      <p:sp>
        <p:nvSpPr>
          <p:cNvPr id="10247" name="Text Box 3094"/>
          <p:cNvSpPr txBox="1">
            <a:spLocks noChangeArrowheads="1"/>
          </p:cNvSpPr>
          <p:nvPr/>
        </p:nvSpPr>
        <p:spPr bwMode="auto">
          <a:xfrm>
            <a:off x="4419600" y="5208588"/>
            <a:ext cx="2814638" cy="3143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FFFFFF"/>
                </a:solidFill>
                <a:latin typeface="Arial" charset="0"/>
              </a:rPr>
              <a:t>Superposition de plusieurs ondes</a:t>
            </a:r>
          </a:p>
        </p:txBody>
      </p:sp>
      <p:grpSp>
        <p:nvGrpSpPr>
          <p:cNvPr id="135216" name="Group 3120"/>
          <p:cNvGrpSpPr>
            <a:grpSpLocks/>
          </p:cNvGrpSpPr>
          <p:nvPr/>
        </p:nvGrpSpPr>
        <p:grpSpPr bwMode="auto">
          <a:xfrm>
            <a:off x="3657600" y="1752600"/>
            <a:ext cx="4322763" cy="4191000"/>
            <a:chOff x="2304" y="1104"/>
            <a:chExt cx="2723" cy="2640"/>
          </a:xfrm>
        </p:grpSpPr>
        <p:sp>
          <p:nvSpPr>
            <p:cNvPr id="10261" name="Text Box 3103"/>
            <p:cNvSpPr txBox="1">
              <a:spLocks noChangeArrowheads="1"/>
            </p:cNvSpPr>
            <p:nvPr/>
          </p:nvSpPr>
          <p:spPr bwMode="auto">
            <a:xfrm>
              <a:off x="2592" y="3456"/>
              <a:ext cx="7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i="1">
                  <a:solidFill>
                    <a:srgbClr val="FFFFFF"/>
                  </a:solidFill>
                </a:rPr>
                <a:t> = </a:t>
              </a:r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i="1" baseline="-25000">
                  <a:solidFill>
                    <a:srgbClr val="FFFFFF"/>
                  </a:solidFill>
                </a:rPr>
                <a:t>1</a:t>
              </a:r>
              <a:r>
                <a:rPr lang="fr-FR" i="1">
                  <a:solidFill>
                    <a:srgbClr val="FFFFFF"/>
                  </a:solidFill>
                </a:rPr>
                <a:t> </a:t>
              </a:r>
            </a:p>
          </p:txBody>
        </p:sp>
        <p:pic>
          <p:nvPicPr>
            <p:cNvPr id="10262" name="Picture 3119" descr="super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104"/>
              <a:ext cx="2723" cy="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5218" name="Group 3122"/>
          <p:cNvGrpSpPr>
            <a:grpSpLocks/>
          </p:cNvGrpSpPr>
          <p:nvPr/>
        </p:nvGrpSpPr>
        <p:grpSpPr bwMode="auto">
          <a:xfrm>
            <a:off x="3657600" y="1752600"/>
            <a:ext cx="4322763" cy="4191000"/>
            <a:chOff x="2304" y="1104"/>
            <a:chExt cx="2723" cy="2640"/>
          </a:xfrm>
        </p:grpSpPr>
        <p:sp>
          <p:nvSpPr>
            <p:cNvPr id="10259" name="Text Box 3104"/>
            <p:cNvSpPr txBox="1">
              <a:spLocks noChangeArrowheads="1"/>
            </p:cNvSpPr>
            <p:nvPr/>
          </p:nvSpPr>
          <p:spPr bwMode="auto">
            <a:xfrm>
              <a:off x="3168" y="3456"/>
              <a:ext cx="5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+</a:t>
              </a:r>
              <a:r>
                <a:rPr lang="fr-FR" i="1">
                  <a:solidFill>
                    <a:srgbClr val="FFFFFF"/>
                  </a:solidFill>
                </a:rPr>
                <a:t> </a:t>
              </a:r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i="1" baseline="-25000">
                  <a:solidFill>
                    <a:srgbClr val="FFFFFF"/>
                  </a:solidFill>
                </a:rPr>
                <a:t>2</a:t>
              </a:r>
              <a:r>
                <a:rPr lang="fr-FR" i="1">
                  <a:solidFill>
                    <a:srgbClr val="FFFFFF"/>
                  </a:solidFill>
                </a:rPr>
                <a:t> </a:t>
              </a:r>
            </a:p>
          </p:txBody>
        </p:sp>
        <p:pic>
          <p:nvPicPr>
            <p:cNvPr id="10260" name="Picture 3121" descr="super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104"/>
              <a:ext cx="2723" cy="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5220" name="Group 3124"/>
          <p:cNvGrpSpPr>
            <a:grpSpLocks/>
          </p:cNvGrpSpPr>
          <p:nvPr/>
        </p:nvGrpSpPr>
        <p:grpSpPr bwMode="auto">
          <a:xfrm>
            <a:off x="3657600" y="1752600"/>
            <a:ext cx="4322763" cy="4191000"/>
            <a:chOff x="2304" y="1104"/>
            <a:chExt cx="2723" cy="2640"/>
          </a:xfrm>
        </p:grpSpPr>
        <p:sp>
          <p:nvSpPr>
            <p:cNvPr id="10257" name="Text Box 3105"/>
            <p:cNvSpPr txBox="1">
              <a:spLocks noChangeArrowheads="1"/>
            </p:cNvSpPr>
            <p:nvPr/>
          </p:nvSpPr>
          <p:spPr bwMode="auto">
            <a:xfrm>
              <a:off x="3552" y="3456"/>
              <a:ext cx="5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+</a:t>
              </a:r>
              <a:r>
                <a:rPr lang="fr-FR" i="1">
                  <a:solidFill>
                    <a:srgbClr val="FFFFFF"/>
                  </a:solidFill>
                </a:rPr>
                <a:t> </a:t>
              </a:r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i="1" baseline="-25000">
                  <a:solidFill>
                    <a:srgbClr val="FFFFFF"/>
                  </a:solidFill>
                </a:rPr>
                <a:t>3</a:t>
              </a:r>
              <a:r>
                <a:rPr lang="fr-FR" i="1">
                  <a:solidFill>
                    <a:srgbClr val="FFFFFF"/>
                  </a:solidFill>
                </a:rPr>
                <a:t> </a:t>
              </a:r>
            </a:p>
          </p:txBody>
        </p:sp>
        <p:pic>
          <p:nvPicPr>
            <p:cNvPr id="10258" name="Picture 3123" descr="super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104"/>
              <a:ext cx="2723" cy="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5222" name="Group 3126"/>
          <p:cNvGrpSpPr>
            <a:grpSpLocks/>
          </p:cNvGrpSpPr>
          <p:nvPr/>
        </p:nvGrpSpPr>
        <p:grpSpPr bwMode="auto">
          <a:xfrm>
            <a:off x="3657600" y="1752600"/>
            <a:ext cx="4322763" cy="4191000"/>
            <a:chOff x="2304" y="1104"/>
            <a:chExt cx="2723" cy="2640"/>
          </a:xfrm>
        </p:grpSpPr>
        <p:sp>
          <p:nvSpPr>
            <p:cNvPr id="10255" name="Text Box 3106"/>
            <p:cNvSpPr txBox="1">
              <a:spLocks noChangeArrowheads="1"/>
            </p:cNvSpPr>
            <p:nvPr/>
          </p:nvSpPr>
          <p:spPr bwMode="auto">
            <a:xfrm>
              <a:off x="3936" y="3456"/>
              <a:ext cx="5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+</a:t>
              </a:r>
              <a:r>
                <a:rPr lang="fr-FR" i="1">
                  <a:solidFill>
                    <a:srgbClr val="FFFFFF"/>
                  </a:solidFill>
                </a:rPr>
                <a:t> </a:t>
              </a:r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i="1" baseline="-25000">
                  <a:solidFill>
                    <a:srgbClr val="FFFFFF"/>
                  </a:solidFill>
                </a:rPr>
                <a:t>4</a:t>
              </a:r>
              <a:r>
                <a:rPr lang="fr-FR" i="1">
                  <a:solidFill>
                    <a:srgbClr val="FFFFFF"/>
                  </a:solidFill>
                </a:rPr>
                <a:t> </a:t>
              </a:r>
            </a:p>
          </p:txBody>
        </p:sp>
        <p:pic>
          <p:nvPicPr>
            <p:cNvPr id="10256" name="Picture 3125" descr="super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104"/>
              <a:ext cx="2723" cy="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5224" name="Group 3128"/>
          <p:cNvGrpSpPr>
            <a:grpSpLocks/>
          </p:cNvGrpSpPr>
          <p:nvPr/>
        </p:nvGrpSpPr>
        <p:grpSpPr bwMode="auto">
          <a:xfrm>
            <a:off x="3657600" y="1752600"/>
            <a:ext cx="4322763" cy="4191000"/>
            <a:chOff x="2304" y="1104"/>
            <a:chExt cx="2723" cy="2640"/>
          </a:xfrm>
        </p:grpSpPr>
        <p:sp>
          <p:nvSpPr>
            <p:cNvPr id="10253" name="Text Box 3113"/>
            <p:cNvSpPr txBox="1">
              <a:spLocks noChangeArrowheads="1"/>
            </p:cNvSpPr>
            <p:nvPr/>
          </p:nvSpPr>
          <p:spPr bwMode="auto">
            <a:xfrm>
              <a:off x="4320" y="3456"/>
              <a:ext cx="5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+</a:t>
              </a:r>
              <a:r>
                <a:rPr lang="fr-FR" i="1">
                  <a:solidFill>
                    <a:srgbClr val="FFFFFF"/>
                  </a:solidFill>
                </a:rPr>
                <a:t> </a:t>
              </a:r>
              <a:r>
                <a:rPr lang="fr-FR" i="1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fr-FR" i="1" baseline="-25000">
                  <a:solidFill>
                    <a:srgbClr val="FFFFFF"/>
                  </a:solidFill>
                </a:rPr>
                <a:t>5</a:t>
              </a:r>
              <a:r>
                <a:rPr lang="fr-FR" i="1">
                  <a:solidFill>
                    <a:srgbClr val="FFFFFF"/>
                  </a:solidFill>
                </a:rPr>
                <a:t> </a:t>
              </a:r>
            </a:p>
          </p:txBody>
        </p:sp>
        <p:pic>
          <p:nvPicPr>
            <p:cNvPr id="10254" name="Picture 3127" descr="super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104"/>
              <a:ext cx="2723" cy="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2009775" y="457200"/>
            <a:ext cx="6078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INTERACTION ONDE-RESEAU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93189" name="Group 5"/>
          <p:cNvGrpSpPr>
            <a:grpSpLocks/>
          </p:cNvGrpSpPr>
          <p:nvPr/>
        </p:nvGrpSpPr>
        <p:grpSpPr bwMode="auto">
          <a:xfrm>
            <a:off x="0" y="2286000"/>
            <a:ext cx="2573338" cy="2438400"/>
            <a:chOff x="0" y="1440"/>
            <a:chExt cx="1621" cy="1536"/>
          </a:xfrm>
        </p:grpSpPr>
        <p:sp>
          <p:nvSpPr>
            <p:cNvPr id="93190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2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BRAGG</a:t>
              </a:r>
            </a:p>
          </p:txBody>
        </p:sp>
        <p:sp>
          <p:nvSpPr>
            <p:cNvPr id="93191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87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RESEAU RECIPROQUE</a:t>
              </a:r>
            </a:p>
          </p:txBody>
        </p:sp>
        <p:sp>
          <p:nvSpPr>
            <p:cNvPr id="93192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1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LOI DE BRAGG GENERALISEE</a:t>
              </a:r>
            </a:p>
          </p:txBody>
        </p:sp>
        <p:sp>
          <p:nvSpPr>
            <p:cNvPr id="93193" name="Rectangle 9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15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ZONES DE BRILLOUIN</a:t>
              </a:r>
            </a:p>
          </p:txBody>
        </p:sp>
        <p:sp>
          <p:nvSpPr>
            <p:cNvPr id="93194" name="Text Box 10"/>
            <p:cNvSpPr txBox="1">
              <a:spLocks noChangeArrowheads="1"/>
            </p:cNvSpPr>
            <p:nvPr/>
          </p:nvSpPr>
          <p:spPr bwMode="auto">
            <a:xfrm>
              <a:off x="0" y="1440"/>
              <a:ext cx="162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Modélisation de l’interaction</a:t>
              </a:r>
            </a:p>
          </p:txBody>
        </p:sp>
        <p:sp>
          <p:nvSpPr>
            <p:cNvPr id="93195" name="Text Box 11"/>
            <p:cNvSpPr txBox="1">
              <a:spLocks noChangeArrowheads="1"/>
            </p:cNvSpPr>
            <p:nvPr/>
          </p:nvSpPr>
          <p:spPr bwMode="auto">
            <a:xfrm>
              <a:off x="0" y="2400"/>
              <a:ext cx="11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Effets de structure</a:t>
              </a:r>
            </a:p>
          </p:txBody>
        </p:sp>
        <p:sp>
          <p:nvSpPr>
            <p:cNvPr id="93196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32"/>
              <a:ext cx="1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FACTEUR DE STRUCTURE</a:t>
              </a:r>
            </a:p>
          </p:txBody>
        </p:sp>
      </p:grpSp>
    </p:spTree>
  </p:cSld>
  <p:clrMapOvr>
    <a:masterClrMapping/>
  </p:clrMapOvr>
  <p:transition advClick="0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Line 37"/>
          <p:cNvSpPr>
            <a:spLocks noChangeShapeType="1"/>
          </p:cNvSpPr>
          <p:nvPr/>
        </p:nvSpPr>
        <p:spPr bwMode="auto">
          <a:xfrm>
            <a:off x="7086600" y="1676400"/>
            <a:ext cx="76200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4211" name="Rectangle 2"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4212" name="Rectangle 3"/>
          <p:cNvSpPr>
            <a:spLocks noChangeArrowheads="1"/>
          </p:cNvSpPr>
          <p:nvPr/>
        </p:nvSpPr>
        <p:spPr bwMode="auto">
          <a:xfrm>
            <a:off x="6705600" y="0"/>
            <a:ext cx="2286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421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315200" y="1295400"/>
            <a:ext cx="18288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sz="1200" i="1" smtClean="0">
                <a:solidFill>
                  <a:schemeClr val="accent1"/>
                </a:solidFill>
              </a:rPr>
              <a:t>Liaisons cristallines</a:t>
            </a:r>
          </a:p>
        </p:txBody>
      </p:sp>
      <p:grpSp>
        <p:nvGrpSpPr>
          <p:cNvPr id="94214" name="Group 5"/>
          <p:cNvGrpSpPr>
            <a:grpSpLocks/>
          </p:cNvGrpSpPr>
          <p:nvPr/>
        </p:nvGrpSpPr>
        <p:grpSpPr bwMode="auto">
          <a:xfrm>
            <a:off x="4953000" y="1219200"/>
            <a:ext cx="2133600" cy="685800"/>
            <a:chOff x="3024" y="960"/>
            <a:chExt cx="1344" cy="432"/>
          </a:xfrm>
        </p:grpSpPr>
        <p:sp>
          <p:nvSpPr>
            <p:cNvPr id="94247" name="Line 6"/>
            <p:cNvSpPr>
              <a:spLocks noChangeShapeType="1"/>
            </p:cNvSpPr>
            <p:nvPr/>
          </p:nvSpPr>
          <p:spPr bwMode="auto">
            <a:xfrm flipV="1">
              <a:off x="3696" y="1248"/>
              <a:ext cx="672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248" name="Line 7"/>
            <p:cNvSpPr>
              <a:spLocks noChangeShapeType="1"/>
            </p:cNvSpPr>
            <p:nvPr/>
          </p:nvSpPr>
          <p:spPr bwMode="auto">
            <a:xfrm>
              <a:off x="3024" y="960"/>
              <a:ext cx="672" cy="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4215" name="Group 8"/>
          <p:cNvGrpSpPr>
            <a:grpSpLocks/>
          </p:cNvGrpSpPr>
          <p:nvPr/>
        </p:nvGrpSpPr>
        <p:grpSpPr bwMode="auto">
          <a:xfrm>
            <a:off x="5486400" y="685800"/>
            <a:ext cx="2109788" cy="360363"/>
            <a:chOff x="3456" y="768"/>
            <a:chExt cx="1329" cy="227"/>
          </a:xfrm>
        </p:grpSpPr>
        <p:sp>
          <p:nvSpPr>
            <p:cNvPr id="94245" name="Text Box 9"/>
            <p:cNvSpPr txBox="1">
              <a:spLocks noChangeArrowheads="1"/>
            </p:cNvSpPr>
            <p:nvPr/>
          </p:nvSpPr>
          <p:spPr bwMode="auto">
            <a:xfrm>
              <a:off x="3696" y="768"/>
              <a:ext cx="10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Le solide cristallin</a:t>
              </a:r>
            </a:p>
          </p:txBody>
        </p:sp>
        <p:pic>
          <p:nvPicPr>
            <p:cNvPr id="94246" name="Picture 10">
              <a:hlinkClick r:id="" action="ppaction://noaction"/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92" t="29187" r="26578" b="26036"/>
            <a:stretch>
              <a:fillRect/>
            </a:stretch>
          </p:blipFill>
          <p:spPr bwMode="auto">
            <a:xfrm>
              <a:off x="3456" y="768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4216" name="Group 11"/>
          <p:cNvGrpSpPr>
            <a:grpSpLocks/>
          </p:cNvGrpSpPr>
          <p:nvPr/>
        </p:nvGrpSpPr>
        <p:grpSpPr bwMode="auto">
          <a:xfrm>
            <a:off x="838200" y="685800"/>
            <a:ext cx="1487488" cy="360363"/>
            <a:chOff x="1728" y="1104"/>
            <a:chExt cx="937" cy="227"/>
          </a:xfrm>
        </p:grpSpPr>
        <p:sp>
          <p:nvSpPr>
            <p:cNvPr id="94240" name="Text Box 12"/>
            <p:cNvSpPr txBox="1">
              <a:spLocks noChangeArrowheads="1"/>
            </p:cNvSpPr>
            <p:nvPr/>
          </p:nvSpPr>
          <p:spPr bwMode="auto">
            <a:xfrm>
              <a:off x="2016" y="1104"/>
              <a:ext cx="6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L’électron</a:t>
              </a:r>
            </a:p>
          </p:txBody>
        </p:sp>
        <p:grpSp>
          <p:nvGrpSpPr>
            <p:cNvPr id="94241" name="Group 13"/>
            <p:cNvGrpSpPr>
              <a:grpSpLocks noChangeAspect="1"/>
            </p:cNvGrpSpPr>
            <p:nvPr/>
          </p:nvGrpSpPr>
          <p:grpSpPr bwMode="auto">
            <a:xfrm>
              <a:off x="1728" y="1104"/>
              <a:ext cx="288" cy="227"/>
              <a:chOff x="2880" y="1824"/>
              <a:chExt cx="1632" cy="1152"/>
            </a:xfrm>
          </p:grpSpPr>
          <p:sp>
            <p:nvSpPr>
              <p:cNvPr id="94242" name="Oval 14"/>
              <p:cNvSpPr>
                <a:spLocks noChangeAspect="1" noChangeArrowheads="1"/>
              </p:cNvSpPr>
              <p:nvPr/>
            </p:nvSpPr>
            <p:spPr bwMode="auto">
              <a:xfrm>
                <a:off x="3072" y="1824"/>
                <a:ext cx="1152" cy="1152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4243" name="Oval 15"/>
              <p:cNvSpPr>
                <a:spLocks noChangeAspect="1" noChangeArrowheads="1"/>
              </p:cNvSpPr>
              <p:nvPr/>
            </p:nvSpPr>
            <p:spPr bwMode="auto">
              <a:xfrm rot="-1135618">
                <a:off x="2928" y="2256"/>
                <a:ext cx="1584" cy="33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4244" name="Oval 16"/>
              <p:cNvSpPr>
                <a:spLocks noChangeAspect="1" noChangeArrowheads="1"/>
              </p:cNvSpPr>
              <p:nvPr/>
            </p:nvSpPr>
            <p:spPr bwMode="auto">
              <a:xfrm>
                <a:off x="2880" y="2640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94217" name="Group 17"/>
          <p:cNvGrpSpPr>
            <a:grpSpLocks/>
          </p:cNvGrpSpPr>
          <p:nvPr/>
        </p:nvGrpSpPr>
        <p:grpSpPr bwMode="auto">
          <a:xfrm>
            <a:off x="1371600" y="1143000"/>
            <a:ext cx="1371600" cy="990600"/>
            <a:chOff x="1008" y="864"/>
            <a:chExt cx="864" cy="624"/>
          </a:xfrm>
        </p:grpSpPr>
        <p:sp>
          <p:nvSpPr>
            <p:cNvPr id="94238" name="Line 18"/>
            <p:cNvSpPr>
              <a:spLocks noChangeShapeType="1"/>
            </p:cNvSpPr>
            <p:nvPr/>
          </p:nvSpPr>
          <p:spPr bwMode="auto">
            <a:xfrm flipV="1">
              <a:off x="1008" y="1296"/>
              <a:ext cx="768" cy="19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239" name="Line 19"/>
            <p:cNvSpPr>
              <a:spLocks noChangeShapeType="1"/>
            </p:cNvSpPr>
            <p:nvPr/>
          </p:nvSpPr>
          <p:spPr bwMode="auto">
            <a:xfrm flipV="1">
              <a:off x="1776" y="864"/>
              <a:ext cx="96" cy="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4218" name="Oval 20"/>
          <p:cNvSpPr>
            <a:spLocks noChangeArrowheads="1"/>
          </p:cNvSpPr>
          <p:nvPr/>
        </p:nvSpPr>
        <p:spPr bwMode="auto">
          <a:xfrm>
            <a:off x="1295400" y="2057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4219" name="Oval 21">
            <a:hlinkHover r:id="rId4" action="ppaction://hlinksldjump"/>
          </p:cNvPr>
          <p:cNvSpPr>
            <a:spLocks noChangeArrowheads="1"/>
          </p:cNvSpPr>
          <p:nvPr/>
        </p:nvSpPr>
        <p:spPr bwMode="auto">
          <a:xfrm>
            <a:off x="2514600" y="1752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4220" name="Oval 22">
            <a:hlinkHover r:id="rId5" action="ppaction://hlinksldjump"/>
          </p:cNvPr>
          <p:cNvSpPr>
            <a:spLocks noChangeArrowheads="1"/>
          </p:cNvSpPr>
          <p:nvPr/>
        </p:nvSpPr>
        <p:spPr bwMode="auto">
          <a:xfrm>
            <a:off x="2667000" y="1066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4221" name="Oval 23">
            <a:hlinkHover r:id="rId6" action="ppaction://hlinksldjump"/>
          </p:cNvPr>
          <p:cNvSpPr>
            <a:spLocks noChangeArrowheads="1"/>
          </p:cNvSpPr>
          <p:nvPr/>
        </p:nvSpPr>
        <p:spPr bwMode="auto">
          <a:xfrm>
            <a:off x="4876800" y="11430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4222" name="Oval 2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43600" y="18288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4223" name="Oval 2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010400" y="16002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94224" name="Group 26"/>
          <p:cNvGrpSpPr>
            <a:grpSpLocks/>
          </p:cNvGrpSpPr>
          <p:nvPr/>
        </p:nvGrpSpPr>
        <p:grpSpPr bwMode="auto">
          <a:xfrm>
            <a:off x="3429000" y="5943600"/>
            <a:ext cx="2667000" cy="360363"/>
            <a:chOff x="576" y="3360"/>
            <a:chExt cx="1680" cy="227"/>
          </a:xfrm>
        </p:grpSpPr>
        <p:sp>
          <p:nvSpPr>
            <p:cNvPr id="94236" name="Text Box 27"/>
            <p:cNvSpPr txBox="1">
              <a:spLocks noChangeArrowheads="1"/>
            </p:cNvSpPr>
            <p:nvPr/>
          </p:nvSpPr>
          <p:spPr bwMode="auto">
            <a:xfrm>
              <a:off x="768" y="3360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Électrons dans un solide</a:t>
              </a:r>
            </a:p>
          </p:txBody>
        </p:sp>
        <p:pic>
          <p:nvPicPr>
            <p:cNvPr id="94237" name="Picture 28">
              <a:hlinkClick r:id="" action="ppaction://noaction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0" t="35437" r="25766" b="32288"/>
            <a:stretch>
              <a:fillRect/>
            </a:stretch>
          </p:blipFill>
          <p:spPr bwMode="auto">
            <a:xfrm>
              <a:off x="576" y="3360"/>
              <a:ext cx="22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4225" name="Line 32"/>
          <p:cNvSpPr>
            <a:spLocks noChangeShapeType="1"/>
          </p:cNvSpPr>
          <p:nvPr/>
        </p:nvSpPr>
        <p:spPr bwMode="auto">
          <a:xfrm>
            <a:off x="3429000" y="4648200"/>
            <a:ext cx="1676400" cy="914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4226" name="Line 33"/>
          <p:cNvSpPr>
            <a:spLocks noChangeShapeType="1"/>
          </p:cNvSpPr>
          <p:nvPr/>
        </p:nvSpPr>
        <p:spPr bwMode="auto">
          <a:xfrm flipV="1">
            <a:off x="5105400" y="5105400"/>
            <a:ext cx="990600" cy="457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4227" name="Oval 34">
            <a:hlinkHover r:id="rId6" action="ppaction://hlinksldjump"/>
          </p:cNvPr>
          <p:cNvSpPr>
            <a:spLocks noChangeArrowheads="1"/>
          </p:cNvSpPr>
          <p:nvPr/>
        </p:nvSpPr>
        <p:spPr bwMode="auto">
          <a:xfrm>
            <a:off x="3352800" y="45720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4228" name="Oval 35">
            <a:hlinkHover r:id="rId6" action="ppaction://hlinksldjump"/>
          </p:cNvPr>
          <p:cNvSpPr>
            <a:spLocks noChangeArrowheads="1"/>
          </p:cNvSpPr>
          <p:nvPr/>
        </p:nvSpPr>
        <p:spPr bwMode="auto">
          <a:xfrm>
            <a:off x="5029200" y="54864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4229" name="Oval 36">
            <a:hlinkHover r:id="rId6" action="ppaction://hlinksldjump"/>
          </p:cNvPr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4230" name="Oval 38"/>
          <p:cNvSpPr>
            <a:spLocks noChangeArrowheads="1"/>
          </p:cNvSpPr>
          <p:nvPr/>
        </p:nvSpPr>
        <p:spPr bwMode="auto">
          <a:xfrm>
            <a:off x="7772400" y="21336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4231" name="Line 39"/>
          <p:cNvSpPr>
            <a:spLocks noChangeShapeType="1"/>
          </p:cNvSpPr>
          <p:nvPr/>
        </p:nvSpPr>
        <p:spPr bwMode="auto">
          <a:xfrm>
            <a:off x="6159500" y="5118100"/>
            <a:ext cx="1219200" cy="381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4232" name="Oval 40"/>
          <p:cNvSpPr>
            <a:spLocks noChangeArrowheads="1"/>
          </p:cNvSpPr>
          <p:nvPr/>
        </p:nvSpPr>
        <p:spPr bwMode="auto">
          <a:xfrm>
            <a:off x="7315200" y="5410200"/>
            <a:ext cx="152400" cy="1524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4233" name="Oval 41"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2743200" y="2438400"/>
            <a:ext cx="4011613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94234" name="Text Box 43"/>
          <p:cNvSpPr txBox="1">
            <a:spLocks noChangeArrowheads="1"/>
          </p:cNvSpPr>
          <p:nvPr/>
        </p:nvSpPr>
        <p:spPr bwMode="auto">
          <a:xfrm>
            <a:off x="4038600" y="3657600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1800" i="1">
                <a:latin typeface="Arial" charset="0"/>
              </a:rPr>
              <a:t>R. Fortunier</a:t>
            </a:r>
          </a:p>
        </p:txBody>
      </p:sp>
      <p:sp>
        <p:nvSpPr>
          <p:cNvPr id="94235" name="Rectangle 44"/>
          <p:cNvSpPr>
            <a:spLocks noChangeArrowheads="1"/>
          </p:cNvSpPr>
          <p:nvPr/>
        </p:nvSpPr>
        <p:spPr bwMode="auto">
          <a:xfrm>
            <a:off x="2730500" y="2667000"/>
            <a:ext cx="403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sz="2000" b="1" i="1">
                <a:solidFill>
                  <a:schemeClr val="tx2"/>
                </a:solidFill>
                <a:latin typeface="Arial" charset="0"/>
              </a:rPr>
              <a:t>PROPRIETES</a:t>
            </a:r>
            <a:br>
              <a:rPr lang="fr-FR" sz="2000" b="1" i="1">
                <a:solidFill>
                  <a:schemeClr val="tx2"/>
                </a:solidFill>
                <a:latin typeface="Arial" charset="0"/>
              </a:rPr>
            </a:br>
            <a:r>
              <a:rPr lang="fr-FR" sz="2000" b="1" i="1">
                <a:solidFill>
                  <a:schemeClr val="tx2"/>
                </a:solidFill>
                <a:latin typeface="Arial" charset="0"/>
              </a:rPr>
              <a:t>DES</a:t>
            </a:r>
            <a:br>
              <a:rPr lang="fr-FR" sz="2000" b="1" i="1">
                <a:solidFill>
                  <a:schemeClr val="tx2"/>
                </a:solidFill>
                <a:latin typeface="Arial" charset="0"/>
              </a:rPr>
            </a:br>
            <a:r>
              <a:rPr lang="fr-FR" sz="2000" b="1" i="1">
                <a:solidFill>
                  <a:schemeClr val="tx2"/>
                </a:solidFill>
                <a:latin typeface="Arial" charset="0"/>
              </a:rPr>
              <a:t>MATERIAUX SOLIDES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18"/>
          <p:cNvSpPr txBox="1">
            <a:spLocks noChangeArrowheads="1"/>
          </p:cNvSpPr>
          <p:nvPr/>
        </p:nvSpPr>
        <p:spPr bwMode="auto">
          <a:xfrm>
            <a:off x="2308225" y="457200"/>
            <a:ext cx="5173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LIAISONS CRISTALLINES</a:t>
            </a:r>
          </a:p>
        </p:txBody>
      </p:sp>
      <p:pic>
        <p:nvPicPr>
          <p:cNvPr id="95235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5236" name="Group 27"/>
          <p:cNvGrpSpPr>
            <a:grpSpLocks/>
          </p:cNvGrpSpPr>
          <p:nvPr/>
        </p:nvGrpSpPr>
        <p:grpSpPr bwMode="auto">
          <a:xfrm>
            <a:off x="0" y="1905000"/>
            <a:ext cx="2486025" cy="3581400"/>
            <a:chOff x="0" y="1200"/>
            <a:chExt cx="1566" cy="2256"/>
          </a:xfrm>
        </p:grpSpPr>
        <p:sp>
          <p:nvSpPr>
            <p:cNvPr id="95238" name="Rectangle 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ATOMIQUE OU DE VAN DER WAALS</a:t>
              </a:r>
            </a:p>
          </p:txBody>
        </p:sp>
        <p:sp>
          <p:nvSpPr>
            <p:cNvPr id="95239" name="Rectangle 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IONIQUE OU HETEROPOLAIRE</a:t>
              </a:r>
            </a:p>
          </p:txBody>
        </p:sp>
        <p:sp>
          <p:nvSpPr>
            <p:cNvPr id="95240" name="Rectangle 4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7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COVALENTE OU HOMOPOLAIRE</a:t>
              </a:r>
            </a:p>
          </p:txBody>
        </p:sp>
        <p:sp>
          <p:nvSpPr>
            <p:cNvPr id="95241" name="Rectangle 6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MONOATOMIQUES</a:t>
              </a:r>
            </a:p>
          </p:txBody>
        </p:sp>
        <p:sp>
          <p:nvSpPr>
            <p:cNvPr id="95242" name="Text Box 8"/>
            <p:cNvSpPr txBox="1">
              <a:spLocks noChangeArrowheads="1"/>
            </p:cNvSpPr>
            <p:nvPr/>
          </p:nvSpPr>
          <p:spPr bwMode="auto">
            <a:xfrm>
              <a:off x="0" y="1200"/>
              <a:ext cx="15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Différents types de liaisons</a:t>
              </a:r>
            </a:p>
          </p:txBody>
        </p:sp>
        <p:sp>
          <p:nvSpPr>
            <p:cNvPr id="95243" name="Text Box 10"/>
            <p:cNvSpPr txBox="1">
              <a:spLocks noChangeArrowheads="1"/>
            </p:cNvSpPr>
            <p:nvPr/>
          </p:nvSpPr>
          <p:spPr bwMode="auto">
            <a:xfrm>
              <a:off x="0" y="2352"/>
              <a:ext cx="6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Phonons</a:t>
              </a:r>
            </a:p>
          </p:txBody>
        </p:sp>
        <p:sp>
          <p:nvSpPr>
            <p:cNvPr id="95244" name="Rectangle 14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DIATOMIQUES</a:t>
              </a:r>
            </a:p>
          </p:txBody>
        </p:sp>
        <p:sp>
          <p:nvSpPr>
            <p:cNvPr id="95245" name="Rectangle 15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DE MODES</a:t>
              </a:r>
            </a:p>
          </p:txBody>
        </p:sp>
        <p:sp>
          <p:nvSpPr>
            <p:cNvPr id="95246" name="Rectangle 20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20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METALLIQUE</a:t>
              </a:r>
            </a:p>
          </p:txBody>
        </p:sp>
        <p:sp>
          <p:nvSpPr>
            <p:cNvPr id="95247" name="Rectangle 23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AUTRES LIAISONS</a:t>
              </a:r>
            </a:p>
          </p:txBody>
        </p:sp>
        <p:sp>
          <p:nvSpPr>
            <p:cNvPr id="95248" name="Rectangle 24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31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</p:txBody>
        </p:sp>
      </p:grpSp>
      <p:sp>
        <p:nvSpPr>
          <p:cNvPr id="95237" name="Rectangle 26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0"/>
          <p:cNvSpPr txBox="1">
            <a:spLocks noChangeArrowheads="1"/>
          </p:cNvSpPr>
          <p:nvPr/>
        </p:nvSpPr>
        <p:spPr bwMode="auto">
          <a:xfrm>
            <a:off x="2308225" y="457200"/>
            <a:ext cx="5173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LIAISONS CRISTALLINES</a:t>
            </a:r>
          </a:p>
        </p:txBody>
      </p:sp>
      <p:pic>
        <p:nvPicPr>
          <p:cNvPr id="9625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0" name="Rectangle 15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grpSp>
        <p:nvGrpSpPr>
          <p:cNvPr id="96261" name="Group 17"/>
          <p:cNvGrpSpPr>
            <a:grpSpLocks/>
          </p:cNvGrpSpPr>
          <p:nvPr/>
        </p:nvGrpSpPr>
        <p:grpSpPr bwMode="auto">
          <a:xfrm>
            <a:off x="0" y="1905000"/>
            <a:ext cx="2486025" cy="3581400"/>
            <a:chOff x="0" y="1200"/>
            <a:chExt cx="1566" cy="2256"/>
          </a:xfrm>
        </p:grpSpPr>
        <p:sp>
          <p:nvSpPr>
            <p:cNvPr id="96273" name="Rectangle 18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ATOMIQUE OU DE VAN DER WAALS</a:t>
              </a:r>
            </a:p>
          </p:txBody>
        </p:sp>
        <p:sp>
          <p:nvSpPr>
            <p:cNvPr id="96274" name="Rectangle 1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IONIQUE OU HETEROPOLAIRE</a:t>
              </a:r>
            </a:p>
          </p:txBody>
        </p:sp>
        <p:sp>
          <p:nvSpPr>
            <p:cNvPr id="96275" name="Rectangl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7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COVALENTE OU HOMOPOLAIRE</a:t>
              </a:r>
            </a:p>
          </p:txBody>
        </p:sp>
        <p:sp>
          <p:nvSpPr>
            <p:cNvPr id="96276" name="Rectangle 2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MONOATOMIQUES</a:t>
              </a:r>
            </a:p>
          </p:txBody>
        </p:sp>
        <p:sp>
          <p:nvSpPr>
            <p:cNvPr id="96277" name="Text Box 22"/>
            <p:cNvSpPr txBox="1">
              <a:spLocks noChangeArrowheads="1"/>
            </p:cNvSpPr>
            <p:nvPr/>
          </p:nvSpPr>
          <p:spPr bwMode="auto">
            <a:xfrm>
              <a:off x="0" y="1200"/>
              <a:ext cx="15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Différents types de liaisons</a:t>
              </a:r>
            </a:p>
          </p:txBody>
        </p:sp>
        <p:sp>
          <p:nvSpPr>
            <p:cNvPr id="96278" name="Text Box 23"/>
            <p:cNvSpPr txBox="1">
              <a:spLocks noChangeArrowheads="1"/>
            </p:cNvSpPr>
            <p:nvPr/>
          </p:nvSpPr>
          <p:spPr bwMode="auto">
            <a:xfrm>
              <a:off x="0" y="2352"/>
              <a:ext cx="6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Phonons</a:t>
              </a:r>
            </a:p>
          </p:txBody>
        </p:sp>
        <p:sp>
          <p:nvSpPr>
            <p:cNvPr id="96279" name="Rectangle 24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DIATOMIQUES</a:t>
              </a:r>
            </a:p>
          </p:txBody>
        </p:sp>
        <p:sp>
          <p:nvSpPr>
            <p:cNvPr id="96280" name="Rectangle 25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DE MODES</a:t>
              </a:r>
            </a:p>
          </p:txBody>
        </p:sp>
        <p:sp>
          <p:nvSpPr>
            <p:cNvPr id="96281" name="Rectangle 26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20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METALLIQUE</a:t>
              </a:r>
            </a:p>
          </p:txBody>
        </p:sp>
        <p:sp>
          <p:nvSpPr>
            <p:cNvPr id="96282" name="Rectangle 27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AUTRES LIAISONS</a:t>
              </a:r>
            </a:p>
          </p:txBody>
        </p:sp>
        <p:sp>
          <p:nvSpPr>
            <p:cNvPr id="96283" name="Rectangle 28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31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</p:txBody>
        </p:sp>
      </p:grpSp>
      <p:sp>
        <p:nvSpPr>
          <p:cNvPr id="96262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62200"/>
            <a:ext cx="2438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ATOMIQUE OU DE VAN DER WAALS</a:t>
            </a:r>
          </a:p>
        </p:txBody>
      </p:sp>
      <p:sp>
        <p:nvSpPr>
          <p:cNvPr id="118816" name="Text Box 32"/>
          <p:cNvSpPr txBox="1">
            <a:spLocks noChangeArrowheads="1"/>
          </p:cNvSpPr>
          <p:nvPr/>
        </p:nvSpPr>
        <p:spPr bwMode="auto">
          <a:xfrm>
            <a:off x="2971800" y="3200400"/>
            <a:ext cx="5775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fr-FR" sz="1800">
                <a:solidFill>
                  <a:srgbClr val="FFFFFF"/>
                </a:solidFill>
                <a:latin typeface="Arial" charset="0"/>
              </a:rPr>
              <a:t>énergie du système sans interaction : </a:t>
            </a:r>
            <a:r>
              <a:rPr lang="fr-FR" sz="1800">
                <a:solidFill>
                  <a:srgbClr val="FFFFFF"/>
                </a:solidFill>
                <a:latin typeface="MS Mincho" pitchFamily="49" charset="-128"/>
                <a:cs typeface="Arial" charset="0"/>
              </a:rPr>
              <a:t>ħ</a:t>
            </a:r>
            <a:r>
              <a:rPr lang="fr-FR" sz="1800">
                <a:solidFill>
                  <a:srgbClr val="FFFFFF"/>
                </a:solidFill>
                <a:latin typeface="Symbol" pitchFamily="18" charset="2"/>
                <a:cs typeface="Arial" charset="0"/>
              </a:rPr>
              <a:t>w</a:t>
            </a:r>
            <a:r>
              <a:rPr lang="fr-FR" sz="1800" baseline="-25000">
                <a:solidFill>
                  <a:srgbClr val="FFFFFF"/>
                </a:solidFill>
                <a:latin typeface="MS Mincho" pitchFamily="49" charset="-128"/>
                <a:cs typeface="Arial" charset="0"/>
              </a:rPr>
              <a:t>0</a:t>
            </a:r>
          </a:p>
          <a:p>
            <a:pPr eaLnBrk="1" hangingPunct="1"/>
            <a:r>
              <a:rPr lang="fr-FR" sz="1800">
                <a:solidFill>
                  <a:srgbClr val="FFFFFF"/>
                </a:solidFill>
                <a:latin typeface="Arial" charset="0"/>
                <a:cs typeface="Arial" charset="0"/>
              </a:rPr>
              <a:t>énergie du système avec interaction : ħ</a:t>
            </a:r>
            <a:r>
              <a:rPr lang="fr-FR" sz="1800">
                <a:solidFill>
                  <a:srgbClr val="FFFFFF"/>
                </a:solidFill>
                <a:latin typeface="Symbol" pitchFamily="18" charset="2"/>
                <a:cs typeface="Arial" charset="0"/>
              </a:rPr>
              <a:t>w</a:t>
            </a:r>
            <a:r>
              <a:rPr lang="fr-FR" sz="1800" baseline="-25000">
                <a:solidFill>
                  <a:srgbClr val="FFFFFF"/>
                </a:solidFill>
                <a:latin typeface="MS Mincho" pitchFamily="49" charset="-128"/>
                <a:cs typeface="Arial" charset="0"/>
              </a:rPr>
              <a:t>0</a:t>
            </a:r>
            <a:r>
              <a:rPr lang="fr-FR" sz="1800">
                <a:solidFill>
                  <a:srgbClr val="FFFFFF"/>
                </a:solidFill>
                <a:latin typeface="Arial" charset="0"/>
                <a:cs typeface="Arial" charset="0"/>
              </a:rPr>
              <a:t>(1-(e</a:t>
            </a:r>
            <a:r>
              <a:rPr lang="fr-FR" sz="1800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800">
                <a:solidFill>
                  <a:srgbClr val="FFFFFF"/>
                </a:solidFill>
                <a:latin typeface="Arial" charset="0"/>
                <a:cs typeface="Arial" charset="0"/>
              </a:rPr>
              <a:t>/4Cr</a:t>
            </a:r>
            <a:r>
              <a:rPr lang="fr-FR" sz="1800" baseline="30000">
                <a:solidFill>
                  <a:srgbClr val="FFFFFF"/>
                </a:solidFill>
                <a:latin typeface="Arial" charset="0"/>
                <a:cs typeface="Arial" charset="0"/>
              </a:rPr>
              <a:t>3</a:t>
            </a:r>
            <a:r>
              <a:rPr lang="fr-FR" sz="1800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  <a:r>
              <a:rPr lang="fr-FR" sz="1800" baseline="3000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fr-FR" sz="1800">
                <a:solidFill>
                  <a:srgbClr val="FFFFFF"/>
                </a:solidFill>
                <a:latin typeface="Arial" charset="0"/>
                <a:cs typeface="Arial" charset="0"/>
              </a:rPr>
              <a:t>) </a:t>
            </a:r>
          </a:p>
        </p:txBody>
      </p:sp>
      <p:grpSp>
        <p:nvGrpSpPr>
          <p:cNvPr id="118823" name="Group 39"/>
          <p:cNvGrpSpPr>
            <a:grpSpLocks/>
          </p:cNvGrpSpPr>
          <p:nvPr/>
        </p:nvGrpSpPr>
        <p:grpSpPr bwMode="auto">
          <a:xfrm>
            <a:off x="2743200" y="3962400"/>
            <a:ext cx="5984875" cy="976313"/>
            <a:chOff x="1728" y="2496"/>
            <a:chExt cx="3770" cy="615"/>
          </a:xfrm>
        </p:grpSpPr>
        <p:sp>
          <p:nvSpPr>
            <p:cNvPr id="96271" name="AutoShape 33"/>
            <p:cNvSpPr>
              <a:spLocks noChangeArrowheads="1"/>
            </p:cNvSpPr>
            <p:nvPr/>
          </p:nvSpPr>
          <p:spPr bwMode="auto">
            <a:xfrm>
              <a:off x="3408" y="2496"/>
              <a:ext cx="192" cy="288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272" name="Text Box 34"/>
            <p:cNvSpPr txBox="1">
              <a:spLocks noChangeArrowheads="1"/>
            </p:cNvSpPr>
            <p:nvPr/>
          </p:nvSpPr>
          <p:spPr bwMode="auto">
            <a:xfrm>
              <a:off x="1728" y="2880"/>
              <a:ext cx="37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énergie d’attraction de van der Waals : U = -</a:t>
              </a:r>
              <a:r>
                <a:rPr lang="fr-FR" sz="1800">
                  <a:solidFill>
                    <a:srgbClr val="FFFFFF"/>
                  </a:solidFill>
                  <a:latin typeface="MS Mincho" pitchFamily="49" charset="-128"/>
                  <a:cs typeface="Arial" charset="0"/>
                </a:rPr>
                <a:t>ħ</a:t>
              </a:r>
              <a:r>
                <a:rPr lang="fr-FR" sz="1800">
                  <a:solidFill>
                    <a:srgbClr val="FFFFFF"/>
                  </a:solidFill>
                  <a:latin typeface="Symbol" pitchFamily="18" charset="2"/>
                  <a:cs typeface="Arial" charset="0"/>
                </a:rPr>
                <a:t>w</a:t>
              </a:r>
              <a:r>
                <a:rPr lang="fr-FR" sz="1800" baseline="-25000">
                  <a:solidFill>
                    <a:srgbClr val="FFFFFF"/>
                  </a:solidFill>
                  <a:latin typeface="MS Mincho" pitchFamily="49" charset="-128"/>
                  <a:cs typeface="Arial" charset="0"/>
                </a:rPr>
                <a:t>0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cs typeface="Arial" charset="0"/>
                </a:rPr>
                <a:t>(e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cs typeface="Arial" charset="0"/>
                </a:rPr>
                <a:t>/4Cr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3</a:t>
              </a:r>
              <a:r>
                <a:rPr lang="fr-FR" sz="1800">
                  <a:solidFill>
                    <a:srgbClr val="FFFFFF"/>
                  </a:solidFill>
                  <a:latin typeface="Arial" charset="0"/>
                  <a:cs typeface="Arial" charset="0"/>
                </a:rPr>
                <a:t>)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endParaRPr lang="fr-FR" sz="1800" baseline="-25000">
                <a:solidFill>
                  <a:srgbClr val="FFFFFF"/>
                </a:solidFill>
                <a:latin typeface="MS Mincho" pitchFamily="49" charset="-128"/>
                <a:cs typeface="Arial" charset="0"/>
              </a:endParaRPr>
            </a:p>
          </p:txBody>
        </p:sp>
      </p:grpSp>
      <p:grpSp>
        <p:nvGrpSpPr>
          <p:cNvPr id="118824" name="Group 40"/>
          <p:cNvGrpSpPr>
            <a:grpSpLocks/>
          </p:cNvGrpSpPr>
          <p:nvPr/>
        </p:nvGrpSpPr>
        <p:grpSpPr bwMode="auto">
          <a:xfrm>
            <a:off x="5105400" y="4953000"/>
            <a:ext cx="1062038" cy="900113"/>
            <a:chOff x="3216" y="3120"/>
            <a:chExt cx="669" cy="567"/>
          </a:xfrm>
        </p:grpSpPr>
        <p:sp>
          <p:nvSpPr>
            <p:cNvPr id="96269" name="AutoShape 35"/>
            <p:cNvSpPr>
              <a:spLocks noChangeArrowheads="1"/>
            </p:cNvSpPr>
            <p:nvPr/>
          </p:nvSpPr>
          <p:spPr bwMode="auto">
            <a:xfrm>
              <a:off x="3408" y="3120"/>
              <a:ext cx="192" cy="288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270" name="Text Box 36"/>
            <p:cNvSpPr txBox="1">
              <a:spLocks noChangeArrowheads="1"/>
            </p:cNvSpPr>
            <p:nvPr/>
          </p:nvSpPr>
          <p:spPr bwMode="auto">
            <a:xfrm>
              <a:off x="3216" y="3456"/>
              <a:ext cx="6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U = -A/r</a:t>
              </a:r>
              <a:r>
                <a:rPr lang="fr-FR" sz="1800" baseline="30000">
                  <a:solidFill>
                    <a:srgbClr val="FFFFFF"/>
                  </a:solidFill>
                  <a:latin typeface="Arial" charset="0"/>
                </a:rPr>
                <a:t>6</a:t>
              </a:r>
              <a:endParaRPr lang="fr-FR" sz="1800" baseline="30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18822" name="Group 38"/>
          <p:cNvGrpSpPr>
            <a:grpSpLocks/>
          </p:cNvGrpSpPr>
          <p:nvPr/>
        </p:nvGrpSpPr>
        <p:grpSpPr bwMode="auto">
          <a:xfrm>
            <a:off x="2743200" y="1600200"/>
            <a:ext cx="5943600" cy="1408113"/>
            <a:chOff x="1728" y="1008"/>
            <a:chExt cx="3744" cy="887"/>
          </a:xfrm>
        </p:grpSpPr>
        <p:pic>
          <p:nvPicPr>
            <p:cNvPr id="96267" name="Picture 29" descr="liai-vanderwaals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2688" cy="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8" name="Text Box 37"/>
            <p:cNvSpPr txBox="1">
              <a:spLocks noChangeArrowheads="1"/>
            </p:cNvSpPr>
            <p:nvPr/>
          </p:nvSpPr>
          <p:spPr bwMode="auto">
            <a:xfrm>
              <a:off x="1728" y="1344"/>
              <a:ext cx="10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atome = dipôle</a:t>
              </a:r>
              <a:endParaRPr lang="fr-FR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8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8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16" grpId="0" build="p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2308225" y="457200"/>
            <a:ext cx="5173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LIAISONS CRISTALLINES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grpSp>
        <p:nvGrpSpPr>
          <p:cNvPr id="97285" name="Group 5"/>
          <p:cNvGrpSpPr>
            <a:grpSpLocks/>
          </p:cNvGrpSpPr>
          <p:nvPr/>
        </p:nvGrpSpPr>
        <p:grpSpPr bwMode="auto">
          <a:xfrm>
            <a:off x="0" y="1905000"/>
            <a:ext cx="2486025" cy="3581400"/>
            <a:chOff x="0" y="1200"/>
            <a:chExt cx="1566" cy="2256"/>
          </a:xfrm>
        </p:grpSpPr>
        <p:sp>
          <p:nvSpPr>
            <p:cNvPr id="97305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ATOMIQUE OU DE VAN DER WAALS</a:t>
              </a:r>
            </a:p>
          </p:txBody>
        </p:sp>
        <p:sp>
          <p:nvSpPr>
            <p:cNvPr id="97306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IONIQUE OU HETEROPOLAIRE</a:t>
              </a:r>
            </a:p>
          </p:txBody>
        </p:sp>
        <p:sp>
          <p:nvSpPr>
            <p:cNvPr id="97307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7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COVALENTE OU HOMOPOLAIRE</a:t>
              </a:r>
            </a:p>
          </p:txBody>
        </p:sp>
        <p:sp>
          <p:nvSpPr>
            <p:cNvPr id="97308" name="Rectangle 9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MONOATOMIQUES</a:t>
              </a:r>
            </a:p>
          </p:txBody>
        </p:sp>
        <p:sp>
          <p:nvSpPr>
            <p:cNvPr id="97309" name="Text Box 10"/>
            <p:cNvSpPr txBox="1">
              <a:spLocks noChangeArrowheads="1"/>
            </p:cNvSpPr>
            <p:nvPr/>
          </p:nvSpPr>
          <p:spPr bwMode="auto">
            <a:xfrm>
              <a:off x="0" y="1200"/>
              <a:ext cx="15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Différents types de liaisons</a:t>
              </a:r>
            </a:p>
          </p:txBody>
        </p:sp>
        <p:sp>
          <p:nvSpPr>
            <p:cNvPr id="97310" name="Text Box 11"/>
            <p:cNvSpPr txBox="1">
              <a:spLocks noChangeArrowheads="1"/>
            </p:cNvSpPr>
            <p:nvPr/>
          </p:nvSpPr>
          <p:spPr bwMode="auto">
            <a:xfrm>
              <a:off x="0" y="2352"/>
              <a:ext cx="6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Phonons</a:t>
              </a:r>
            </a:p>
          </p:txBody>
        </p:sp>
        <p:sp>
          <p:nvSpPr>
            <p:cNvPr id="97311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DIATOMIQUES</a:t>
              </a:r>
            </a:p>
          </p:txBody>
        </p:sp>
        <p:sp>
          <p:nvSpPr>
            <p:cNvPr id="97312" name="Rectangle 13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DE MODES</a:t>
              </a:r>
            </a:p>
          </p:txBody>
        </p:sp>
        <p:sp>
          <p:nvSpPr>
            <p:cNvPr id="97313" name="Rectangle 14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20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METALLIQUE</a:t>
              </a:r>
            </a:p>
          </p:txBody>
        </p:sp>
        <p:sp>
          <p:nvSpPr>
            <p:cNvPr id="97314" name="Rectangle 15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AUTRES LIAISONS</a:t>
              </a:r>
            </a:p>
          </p:txBody>
        </p:sp>
        <p:sp>
          <p:nvSpPr>
            <p:cNvPr id="97315" name="Rectangle 16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31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</p:txBody>
        </p:sp>
      </p:grpSp>
      <p:sp>
        <p:nvSpPr>
          <p:cNvPr id="97286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62200"/>
            <a:ext cx="2438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ATOMIQUE OU DE VAN DER WAALS</a:t>
            </a:r>
          </a:p>
        </p:txBody>
      </p:sp>
      <p:pic>
        <p:nvPicPr>
          <p:cNvPr id="151571" name="Picture 19" descr="liai-jone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76400"/>
            <a:ext cx="32766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1582" name="Group 30"/>
          <p:cNvGrpSpPr>
            <a:grpSpLocks/>
          </p:cNvGrpSpPr>
          <p:nvPr/>
        </p:nvGrpSpPr>
        <p:grpSpPr bwMode="auto">
          <a:xfrm>
            <a:off x="5334000" y="3962400"/>
            <a:ext cx="3124200" cy="1676400"/>
            <a:chOff x="3360" y="2592"/>
            <a:chExt cx="1968" cy="1056"/>
          </a:xfrm>
        </p:grpSpPr>
        <p:sp>
          <p:nvSpPr>
            <p:cNvPr id="97302" name="Text Box 24"/>
            <p:cNvSpPr txBox="1">
              <a:spLocks noChangeArrowheads="1"/>
            </p:cNvSpPr>
            <p:nvPr/>
          </p:nvSpPr>
          <p:spPr bwMode="auto">
            <a:xfrm>
              <a:off x="4080" y="3264"/>
              <a:ext cx="675" cy="2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0000"/>
                  </a:solidFill>
                  <a:latin typeface="Arial" charset="0"/>
                </a:rPr>
                <a:t>U = -A/r</a:t>
              </a:r>
              <a:r>
                <a:rPr lang="fr-FR" sz="1800" baseline="30000">
                  <a:solidFill>
                    <a:srgbClr val="FF0000"/>
                  </a:solidFill>
                  <a:latin typeface="Arial" charset="0"/>
                </a:rPr>
                <a:t>6</a:t>
              </a:r>
              <a:endParaRPr lang="fr-FR" sz="1800" baseline="300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303" name="Freeform 27"/>
            <p:cNvSpPr>
              <a:spLocks/>
            </p:cNvSpPr>
            <p:nvPr/>
          </p:nvSpPr>
          <p:spPr bwMode="auto">
            <a:xfrm>
              <a:off x="3360" y="2592"/>
              <a:ext cx="1968" cy="1056"/>
            </a:xfrm>
            <a:custGeom>
              <a:avLst/>
              <a:gdLst>
                <a:gd name="T0" fmla="*/ 1968 w 2064"/>
                <a:gd name="T1" fmla="*/ 0 h 1008"/>
                <a:gd name="T2" fmla="*/ 915 w 2064"/>
                <a:gd name="T3" fmla="*/ 50 h 1008"/>
                <a:gd name="T4" fmla="*/ 549 w 2064"/>
                <a:gd name="T5" fmla="*/ 151 h 1008"/>
                <a:gd name="T6" fmla="*/ 275 w 2064"/>
                <a:gd name="T7" fmla="*/ 352 h 1008"/>
                <a:gd name="T8" fmla="*/ 92 w 2064"/>
                <a:gd name="T9" fmla="*/ 654 h 1008"/>
                <a:gd name="T10" fmla="*/ 0 w 2064"/>
                <a:gd name="T11" fmla="*/ 1056 h 10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64" h="1008">
                  <a:moveTo>
                    <a:pt x="2064" y="0"/>
                  </a:moveTo>
                  <a:cubicBezTo>
                    <a:pt x="1636" y="12"/>
                    <a:pt x="1208" y="24"/>
                    <a:pt x="960" y="48"/>
                  </a:cubicBezTo>
                  <a:cubicBezTo>
                    <a:pt x="712" y="72"/>
                    <a:pt x="688" y="96"/>
                    <a:pt x="576" y="144"/>
                  </a:cubicBezTo>
                  <a:cubicBezTo>
                    <a:pt x="464" y="192"/>
                    <a:pt x="368" y="256"/>
                    <a:pt x="288" y="336"/>
                  </a:cubicBezTo>
                  <a:cubicBezTo>
                    <a:pt x="208" y="416"/>
                    <a:pt x="144" y="512"/>
                    <a:pt x="96" y="624"/>
                  </a:cubicBezTo>
                  <a:cubicBezTo>
                    <a:pt x="48" y="736"/>
                    <a:pt x="16" y="944"/>
                    <a:pt x="0" y="1008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04" name="Line 29"/>
            <p:cNvSpPr>
              <a:spLocks noChangeShapeType="1"/>
            </p:cNvSpPr>
            <p:nvPr/>
          </p:nvSpPr>
          <p:spPr bwMode="auto">
            <a:xfrm flipH="1" flipV="1">
              <a:off x="3744" y="2832"/>
              <a:ext cx="336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51594" name="Group 42"/>
          <p:cNvGrpSpPr>
            <a:grpSpLocks/>
          </p:cNvGrpSpPr>
          <p:nvPr/>
        </p:nvGrpSpPr>
        <p:grpSpPr bwMode="auto">
          <a:xfrm>
            <a:off x="5943600" y="1600200"/>
            <a:ext cx="2603500" cy="2133600"/>
            <a:chOff x="3744" y="1008"/>
            <a:chExt cx="1640" cy="1344"/>
          </a:xfrm>
        </p:grpSpPr>
        <p:sp>
          <p:nvSpPr>
            <p:cNvPr id="97299" name="Freeform 28"/>
            <p:cNvSpPr>
              <a:spLocks/>
            </p:cNvSpPr>
            <p:nvPr/>
          </p:nvSpPr>
          <p:spPr bwMode="auto">
            <a:xfrm>
              <a:off x="3744" y="1008"/>
              <a:ext cx="1584" cy="1344"/>
            </a:xfrm>
            <a:custGeom>
              <a:avLst/>
              <a:gdLst>
                <a:gd name="T0" fmla="*/ 1584 w 1584"/>
                <a:gd name="T1" fmla="*/ 1344 h 1392"/>
                <a:gd name="T2" fmla="*/ 528 w 1584"/>
                <a:gd name="T3" fmla="*/ 1298 h 1392"/>
                <a:gd name="T4" fmla="*/ 240 w 1584"/>
                <a:gd name="T5" fmla="*/ 1251 h 1392"/>
                <a:gd name="T6" fmla="*/ 144 w 1584"/>
                <a:gd name="T7" fmla="*/ 1112 h 1392"/>
                <a:gd name="T8" fmla="*/ 48 w 1584"/>
                <a:gd name="T9" fmla="*/ 602 h 1392"/>
                <a:gd name="T10" fmla="*/ 0 w 1584"/>
                <a:gd name="T11" fmla="*/ 0 h 13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4" h="1392">
                  <a:moveTo>
                    <a:pt x="1584" y="1392"/>
                  </a:moveTo>
                  <a:cubicBezTo>
                    <a:pt x="1168" y="1376"/>
                    <a:pt x="752" y="1360"/>
                    <a:pt x="528" y="1344"/>
                  </a:cubicBezTo>
                  <a:cubicBezTo>
                    <a:pt x="304" y="1328"/>
                    <a:pt x="304" y="1328"/>
                    <a:pt x="240" y="1296"/>
                  </a:cubicBezTo>
                  <a:cubicBezTo>
                    <a:pt x="176" y="1264"/>
                    <a:pt x="176" y="1264"/>
                    <a:pt x="144" y="1152"/>
                  </a:cubicBezTo>
                  <a:cubicBezTo>
                    <a:pt x="112" y="1040"/>
                    <a:pt x="72" y="816"/>
                    <a:pt x="48" y="624"/>
                  </a:cubicBezTo>
                  <a:cubicBezTo>
                    <a:pt x="24" y="432"/>
                    <a:pt x="8" y="104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300" name="Rectangle 32"/>
            <p:cNvSpPr>
              <a:spLocks noChangeArrowheads="1"/>
            </p:cNvSpPr>
            <p:nvPr/>
          </p:nvSpPr>
          <p:spPr bwMode="auto">
            <a:xfrm>
              <a:off x="4704" y="1248"/>
              <a:ext cx="680" cy="2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0000"/>
                  </a:solidFill>
                  <a:latin typeface="Arial" charset="0"/>
                </a:rPr>
                <a:t>U = B/r</a:t>
              </a:r>
              <a:r>
                <a:rPr lang="fr-FR" sz="1800" baseline="30000">
                  <a:solidFill>
                    <a:srgbClr val="FF0000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97301" name="Line 33"/>
            <p:cNvSpPr>
              <a:spLocks noChangeShapeType="1"/>
            </p:cNvSpPr>
            <p:nvPr/>
          </p:nvSpPr>
          <p:spPr bwMode="auto">
            <a:xfrm flipH="1">
              <a:off x="3840" y="1488"/>
              <a:ext cx="864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1587" name="Rectangle 35"/>
          <p:cNvSpPr>
            <a:spLocks noChangeArrowheads="1"/>
          </p:cNvSpPr>
          <p:nvPr/>
        </p:nvSpPr>
        <p:spPr bwMode="auto">
          <a:xfrm>
            <a:off x="3276600" y="5638800"/>
            <a:ext cx="5286375" cy="3762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>
                <a:solidFill>
                  <a:srgbClr val="FFFFFF"/>
                </a:solidFill>
                <a:latin typeface="Arial" charset="0"/>
              </a:rPr>
              <a:t>Potentiel de Lennard-Jones : U = 4</a:t>
            </a:r>
            <a:r>
              <a:rPr lang="fr-FR" sz="1800">
                <a:solidFill>
                  <a:srgbClr val="FFFFFF"/>
                </a:solidFill>
                <a:latin typeface="Symbol" pitchFamily="18" charset="2"/>
              </a:rPr>
              <a:t>e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((</a:t>
            </a:r>
            <a:r>
              <a:rPr lang="fr-FR" sz="1800">
                <a:solidFill>
                  <a:srgbClr val="FFFFFF"/>
                </a:solidFill>
                <a:latin typeface="Symbol" pitchFamily="18" charset="2"/>
              </a:rPr>
              <a:t>s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/r)</a:t>
            </a:r>
            <a:r>
              <a:rPr lang="fr-FR" sz="1800" baseline="30000">
                <a:solidFill>
                  <a:srgbClr val="FFFFFF"/>
                </a:solidFill>
                <a:latin typeface="Arial" charset="0"/>
              </a:rPr>
              <a:t>12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 –(</a:t>
            </a:r>
            <a:r>
              <a:rPr lang="fr-FR" sz="1800">
                <a:solidFill>
                  <a:srgbClr val="FFFFFF"/>
                </a:solidFill>
                <a:latin typeface="Symbol" pitchFamily="18" charset="2"/>
              </a:rPr>
              <a:t>s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/r)</a:t>
            </a:r>
            <a:r>
              <a:rPr lang="fr-FR" sz="1800" baseline="30000">
                <a:solidFill>
                  <a:srgbClr val="FFFFFF"/>
                </a:solidFill>
                <a:latin typeface="Arial" charset="0"/>
              </a:rPr>
              <a:t>6</a:t>
            </a:r>
            <a:r>
              <a:rPr lang="fr-FR" sz="1800">
                <a:solidFill>
                  <a:srgbClr val="FFFFFF"/>
                </a:solidFill>
                <a:latin typeface="Arial" charset="0"/>
              </a:rPr>
              <a:t>)</a:t>
            </a:r>
          </a:p>
        </p:txBody>
      </p:sp>
      <p:grpSp>
        <p:nvGrpSpPr>
          <p:cNvPr id="151590" name="Group 38"/>
          <p:cNvGrpSpPr>
            <a:grpSpLocks/>
          </p:cNvGrpSpPr>
          <p:nvPr/>
        </p:nvGrpSpPr>
        <p:grpSpPr bwMode="auto">
          <a:xfrm>
            <a:off x="6329363" y="3933825"/>
            <a:ext cx="2319337" cy="935038"/>
            <a:chOff x="3987" y="2478"/>
            <a:chExt cx="1461" cy="589"/>
          </a:xfrm>
        </p:grpSpPr>
        <p:sp>
          <p:nvSpPr>
            <p:cNvPr id="97297" name="Line 36"/>
            <p:cNvSpPr>
              <a:spLocks noChangeShapeType="1"/>
            </p:cNvSpPr>
            <p:nvPr/>
          </p:nvSpPr>
          <p:spPr bwMode="auto">
            <a:xfrm flipH="1" flipV="1">
              <a:off x="3987" y="2478"/>
              <a:ext cx="765" cy="4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298" name="Rectangle 37"/>
            <p:cNvSpPr>
              <a:spLocks noChangeArrowheads="1"/>
            </p:cNvSpPr>
            <p:nvPr/>
          </p:nvSpPr>
          <p:spPr bwMode="auto">
            <a:xfrm>
              <a:off x="4752" y="2830"/>
              <a:ext cx="696" cy="2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0000"/>
                  </a:solidFill>
                  <a:latin typeface="Arial" charset="0"/>
                </a:rPr>
                <a:t>r </a:t>
              </a:r>
              <a:r>
                <a:rPr lang="fr-FR" sz="180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 1,12</a:t>
              </a:r>
              <a:r>
                <a:rPr lang="fr-FR" sz="1800">
                  <a:solidFill>
                    <a:srgbClr val="FF0000"/>
                  </a:solidFill>
                  <a:latin typeface="Symbol" pitchFamily="18" charset="2"/>
                  <a:sym typeface="Symbol" pitchFamily="18" charset="2"/>
                </a:rPr>
                <a:t>s</a:t>
              </a:r>
              <a:endParaRPr lang="fr-FR" sz="1800" baseline="30000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grpSp>
        <p:nvGrpSpPr>
          <p:cNvPr id="151593" name="Group 41"/>
          <p:cNvGrpSpPr>
            <a:grpSpLocks/>
          </p:cNvGrpSpPr>
          <p:nvPr/>
        </p:nvGrpSpPr>
        <p:grpSpPr bwMode="auto">
          <a:xfrm>
            <a:off x="3200400" y="1524000"/>
            <a:ext cx="5607050" cy="3962400"/>
            <a:chOff x="2016" y="960"/>
            <a:chExt cx="3532" cy="2496"/>
          </a:xfrm>
        </p:grpSpPr>
        <p:sp>
          <p:nvSpPr>
            <p:cNvPr id="97293" name="Line 25"/>
            <p:cNvSpPr>
              <a:spLocks noChangeShapeType="1"/>
            </p:cNvSpPr>
            <p:nvPr/>
          </p:nvSpPr>
          <p:spPr bwMode="auto">
            <a:xfrm>
              <a:off x="2016" y="2448"/>
              <a:ext cx="33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294" name="Line 26"/>
            <p:cNvSpPr>
              <a:spLocks noChangeShapeType="1"/>
            </p:cNvSpPr>
            <p:nvPr/>
          </p:nvSpPr>
          <p:spPr bwMode="auto">
            <a:xfrm flipV="1">
              <a:off x="2862" y="960"/>
              <a:ext cx="0" cy="24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295" name="Rectangle 39"/>
            <p:cNvSpPr>
              <a:spLocks noChangeArrowheads="1"/>
            </p:cNvSpPr>
            <p:nvPr/>
          </p:nvSpPr>
          <p:spPr bwMode="auto">
            <a:xfrm>
              <a:off x="2592" y="1056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 b="1">
                  <a:solidFill>
                    <a:schemeClr val="bg1"/>
                  </a:solidFill>
                  <a:latin typeface="Arial" charset="0"/>
                </a:rPr>
                <a:t>U</a:t>
              </a:r>
            </a:p>
          </p:txBody>
        </p:sp>
        <p:sp>
          <p:nvSpPr>
            <p:cNvPr id="97296" name="Rectangle 40"/>
            <p:cNvSpPr>
              <a:spLocks noChangeArrowheads="1"/>
            </p:cNvSpPr>
            <p:nvPr/>
          </p:nvSpPr>
          <p:spPr bwMode="auto">
            <a:xfrm>
              <a:off x="5376" y="2304"/>
              <a:ext cx="1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 b="1">
                  <a:solidFill>
                    <a:schemeClr val="bg1"/>
                  </a:solidFill>
                  <a:latin typeface="Arial" charset="0"/>
                </a:rPr>
                <a:t>r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87" grpId="0" animBg="1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2308225" y="457200"/>
            <a:ext cx="5173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LIAISONS CRISTALLINES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grpSp>
        <p:nvGrpSpPr>
          <p:cNvPr id="98309" name="Group 5"/>
          <p:cNvGrpSpPr>
            <a:grpSpLocks/>
          </p:cNvGrpSpPr>
          <p:nvPr/>
        </p:nvGrpSpPr>
        <p:grpSpPr bwMode="auto">
          <a:xfrm>
            <a:off x="0" y="1905000"/>
            <a:ext cx="2486025" cy="3581400"/>
            <a:chOff x="0" y="1200"/>
            <a:chExt cx="1566" cy="2256"/>
          </a:xfrm>
        </p:grpSpPr>
        <p:sp>
          <p:nvSpPr>
            <p:cNvPr id="98314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ATOMIQUE OU DE VAN DER WAALS</a:t>
              </a:r>
            </a:p>
          </p:txBody>
        </p:sp>
        <p:sp>
          <p:nvSpPr>
            <p:cNvPr id="98315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IONIQUE OU HETEROPOLAIRE</a:t>
              </a:r>
            </a:p>
          </p:txBody>
        </p:sp>
        <p:sp>
          <p:nvSpPr>
            <p:cNvPr id="98316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7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COVALENTE OU HOMOPOLAIRE</a:t>
              </a:r>
            </a:p>
          </p:txBody>
        </p:sp>
        <p:sp>
          <p:nvSpPr>
            <p:cNvPr id="98317" name="Rectangle 9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MONOATOMIQUES</a:t>
              </a:r>
            </a:p>
          </p:txBody>
        </p:sp>
        <p:sp>
          <p:nvSpPr>
            <p:cNvPr id="98318" name="Text Box 10"/>
            <p:cNvSpPr txBox="1">
              <a:spLocks noChangeArrowheads="1"/>
            </p:cNvSpPr>
            <p:nvPr/>
          </p:nvSpPr>
          <p:spPr bwMode="auto">
            <a:xfrm>
              <a:off x="0" y="1200"/>
              <a:ext cx="15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Différents types de liaisons</a:t>
              </a:r>
            </a:p>
          </p:txBody>
        </p:sp>
        <p:sp>
          <p:nvSpPr>
            <p:cNvPr id="98319" name="Text Box 11"/>
            <p:cNvSpPr txBox="1">
              <a:spLocks noChangeArrowheads="1"/>
            </p:cNvSpPr>
            <p:nvPr/>
          </p:nvSpPr>
          <p:spPr bwMode="auto">
            <a:xfrm>
              <a:off x="0" y="2352"/>
              <a:ext cx="6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Phonons</a:t>
              </a:r>
            </a:p>
          </p:txBody>
        </p:sp>
        <p:sp>
          <p:nvSpPr>
            <p:cNvPr id="98320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DIATOMIQUES</a:t>
              </a:r>
            </a:p>
          </p:txBody>
        </p:sp>
        <p:sp>
          <p:nvSpPr>
            <p:cNvPr id="98321" name="Rectangle 13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DE MODES</a:t>
              </a:r>
            </a:p>
          </p:txBody>
        </p:sp>
        <p:sp>
          <p:nvSpPr>
            <p:cNvPr id="98322" name="Rectangle 14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20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METALLIQUE</a:t>
              </a:r>
            </a:p>
          </p:txBody>
        </p:sp>
        <p:sp>
          <p:nvSpPr>
            <p:cNvPr id="98323" name="Rectangle 15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AUTRES LIAISONS</a:t>
              </a:r>
            </a:p>
          </p:txBody>
        </p:sp>
        <p:sp>
          <p:nvSpPr>
            <p:cNvPr id="98324" name="Rectangle 16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31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</p:txBody>
        </p:sp>
      </p:grpSp>
      <p:sp>
        <p:nvSpPr>
          <p:cNvPr id="98310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62200"/>
            <a:ext cx="24384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ATOMIQUE OU DE VAN DER WAALS</a:t>
            </a:r>
          </a:p>
        </p:txBody>
      </p:sp>
      <p:pic>
        <p:nvPicPr>
          <p:cNvPr id="98311" name="Picture 36" descr="mendeleiev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41500"/>
            <a:ext cx="54102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7" name="Picture 37" descr="mendeleiev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4" b="52167"/>
          <a:stretch>
            <a:fillRect/>
          </a:stretch>
        </p:blipFill>
        <p:spPr bwMode="auto">
          <a:xfrm>
            <a:off x="4114800" y="1676400"/>
            <a:ext cx="39814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8" name="Rectangle 38"/>
          <p:cNvSpPr>
            <a:spLocks noChangeArrowheads="1"/>
          </p:cNvSpPr>
          <p:nvPr/>
        </p:nvSpPr>
        <p:spPr bwMode="auto">
          <a:xfrm>
            <a:off x="7239000" y="1828800"/>
            <a:ext cx="609600" cy="403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8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10"/>
          <p:cNvSpPr txBox="1">
            <a:spLocks noChangeArrowheads="1"/>
          </p:cNvSpPr>
          <p:nvPr/>
        </p:nvSpPr>
        <p:spPr bwMode="auto">
          <a:xfrm>
            <a:off x="2308225" y="457200"/>
            <a:ext cx="5173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LIAISONS CRISTALLINES</a:t>
            </a:r>
          </a:p>
        </p:txBody>
      </p:sp>
      <p:pic>
        <p:nvPicPr>
          <p:cNvPr id="9933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2" name="Rectangle 15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99333" name="Group 17"/>
          <p:cNvGrpSpPr>
            <a:grpSpLocks/>
          </p:cNvGrpSpPr>
          <p:nvPr/>
        </p:nvGrpSpPr>
        <p:grpSpPr bwMode="auto">
          <a:xfrm>
            <a:off x="0" y="1905000"/>
            <a:ext cx="2486025" cy="3581400"/>
            <a:chOff x="0" y="1200"/>
            <a:chExt cx="1566" cy="2256"/>
          </a:xfrm>
        </p:grpSpPr>
        <p:sp>
          <p:nvSpPr>
            <p:cNvPr id="99354" name="Rectangle 18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ATOMIQUE OU DE VAN DER WAALS</a:t>
              </a:r>
            </a:p>
          </p:txBody>
        </p:sp>
        <p:sp>
          <p:nvSpPr>
            <p:cNvPr id="99355" name="Rectangle 1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IONIQUE OU HETEROPOLAIRE</a:t>
              </a:r>
            </a:p>
          </p:txBody>
        </p:sp>
        <p:sp>
          <p:nvSpPr>
            <p:cNvPr id="99356" name="Rectangl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7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COVALENTE OU HOMOPOLAIRE</a:t>
              </a:r>
            </a:p>
          </p:txBody>
        </p:sp>
        <p:sp>
          <p:nvSpPr>
            <p:cNvPr id="99357" name="Rectangle 2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MONOATOMIQUES</a:t>
              </a:r>
            </a:p>
          </p:txBody>
        </p:sp>
        <p:sp>
          <p:nvSpPr>
            <p:cNvPr id="99358" name="Text Box 22"/>
            <p:cNvSpPr txBox="1">
              <a:spLocks noChangeArrowheads="1"/>
            </p:cNvSpPr>
            <p:nvPr/>
          </p:nvSpPr>
          <p:spPr bwMode="auto">
            <a:xfrm>
              <a:off x="0" y="1200"/>
              <a:ext cx="15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Différents types de liaisons</a:t>
              </a:r>
            </a:p>
          </p:txBody>
        </p:sp>
        <p:sp>
          <p:nvSpPr>
            <p:cNvPr id="99359" name="Text Box 23"/>
            <p:cNvSpPr txBox="1">
              <a:spLocks noChangeArrowheads="1"/>
            </p:cNvSpPr>
            <p:nvPr/>
          </p:nvSpPr>
          <p:spPr bwMode="auto">
            <a:xfrm>
              <a:off x="0" y="2352"/>
              <a:ext cx="6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Phonons</a:t>
              </a:r>
            </a:p>
          </p:txBody>
        </p:sp>
        <p:sp>
          <p:nvSpPr>
            <p:cNvPr id="99360" name="Rectangle 24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DIATOMIQUES</a:t>
              </a:r>
            </a:p>
          </p:txBody>
        </p:sp>
        <p:sp>
          <p:nvSpPr>
            <p:cNvPr id="99361" name="Rectangle 25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DE MODES</a:t>
              </a:r>
            </a:p>
          </p:txBody>
        </p:sp>
        <p:sp>
          <p:nvSpPr>
            <p:cNvPr id="99362" name="Rectangle 26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20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METALLIQUE</a:t>
              </a:r>
            </a:p>
          </p:txBody>
        </p:sp>
        <p:sp>
          <p:nvSpPr>
            <p:cNvPr id="99363" name="Rectangle 27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AUTRES LIAISONS</a:t>
              </a:r>
            </a:p>
          </p:txBody>
        </p:sp>
        <p:sp>
          <p:nvSpPr>
            <p:cNvPr id="99364" name="Rectangle 28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31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</p:txBody>
        </p:sp>
      </p:grpSp>
      <p:sp>
        <p:nvSpPr>
          <p:cNvPr id="99334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90800"/>
            <a:ext cx="22098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IONIQUE OU HETEROPOLAIRE</a:t>
            </a:r>
          </a:p>
        </p:txBody>
      </p:sp>
      <p:pic>
        <p:nvPicPr>
          <p:cNvPr id="119837" name="Picture 29" descr="liai-ioniqu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76600"/>
            <a:ext cx="3089275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9845" name="Group 37"/>
          <p:cNvGrpSpPr>
            <a:grpSpLocks/>
          </p:cNvGrpSpPr>
          <p:nvPr/>
        </p:nvGrpSpPr>
        <p:grpSpPr bwMode="auto">
          <a:xfrm>
            <a:off x="3276600" y="1600200"/>
            <a:ext cx="4800600" cy="1524000"/>
            <a:chOff x="2064" y="1008"/>
            <a:chExt cx="3024" cy="960"/>
          </a:xfrm>
        </p:grpSpPr>
        <p:sp>
          <p:nvSpPr>
            <p:cNvPr id="99349" name="Rectangle 32"/>
            <p:cNvSpPr>
              <a:spLocks noChangeArrowheads="1"/>
            </p:cNvSpPr>
            <p:nvPr/>
          </p:nvSpPr>
          <p:spPr bwMode="auto">
            <a:xfrm>
              <a:off x="2064" y="1008"/>
              <a:ext cx="3024" cy="9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9350" name="Oval 30"/>
            <p:cNvSpPr>
              <a:spLocks noChangeArrowheads="1"/>
            </p:cNvSpPr>
            <p:nvPr/>
          </p:nvSpPr>
          <p:spPr bwMode="auto">
            <a:xfrm>
              <a:off x="2592" y="1056"/>
              <a:ext cx="816" cy="76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9351" name="Oval 31"/>
            <p:cNvSpPr>
              <a:spLocks noChangeArrowheads="1"/>
            </p:cNvSpPr>
            <p:nvPr/>
          </p:nvSpPr>
          <p:spPr bwMode="auto">
            <a:xfrm>
              <a:off x="4032" y="1200"/>
              <a:ext cx="576" cy="52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9352" name="Rectangle 33"/>
            <p:cNvSpPr>
              <a:spLocks noChangeArrowheads="1"/>
            </p:cNvSpPr>
            <p:nvPr/>
          </p:nvSpPr>
          <p:spPr bwMode="auto">
            <a:xfrm>
              <a:off x="2160" y="1344"/>
              <a:ext cx="35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 b="1">
                  <a:solidFill>
                    <a:schemeClr val="bg1"/>
                  </a:solidFill>
                  <a:latin typeface="Arial" charset="0"/>
                </a:rPr>
                <a:t>Na</a:t>
              </a:r>
              <a:r>
                <a:rPr lang="fr-FR" sz="1800" b="1" baseline="30000">
                  <a:solidFill>
                    <a:schemeClr val="bg1"/>
                  </a:solidFill>
                  <a:latin typeface="Arial" charset="0"/>
                </a:rPr>
                <a:t>+</a:t>
              </a:r>
            </a:p>
            <a:p>
              <a:r>
                <a:rPr lang="fr-FR" sz="1800" b="1" baseline="30000">
                  <a:solidFill>
                    <a:schemeClr val="bg1"/>
                  </a:solidFill>
                  <a:latin typeface="Arial" charset="0"/>
                </a:rPr>
                <a:t>(Ne)</a:t>
              </a:r>
            </a:p>
          </p:txBody>
        </p:sp>
        <p:sp>
          <p:nvSpPr>
            <p:cNvPr id="99353" name="Rectangle 34"/>
            <p:cNvSpPr>
              <a:spLocks noChangeArrowheads="1"/>
            </p:cNvSpPr>
            <p:nvPr/>
          </p:nvSpPr>
          <p:spPr bwMode="auto">
            <a:xfrm>
              <a:off x="4656" y="1344"/>
              <a:ext cx="292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 b="1">
                  <a:solidFill>
                    <a:schemeClr val="bg1"/>
                  </a:solidFill>
                  <a:latin typeface="Arial" charset="0"/>
                </a:rPr>
                <a:t>Cl</a:t>
              </a:r>
              <a:r>
                <a:rPr lang="fr-FR" sz="1800" b="1" baseline="30000">
                  <a:solidFill>
                    <a:schemeClr val="bg1"/>
                  </a:solidFill>
                  <a:latin typeface="Arial" charset="0"/>
                </a:rPr>
                <a:t>-</a:t>
              </a:r>
            </a:p>
            <a:p>
              <a:r>
                <a:rPr lang="fr-FR" sz="1800" b="1" baseline="30000">
                  <a:solidFill>
                    <a:schemeClr val="bg1"/>
                  </a:solidFill>
                  <a:latin typeface="Arial" charset="0"/>
                </a:rPr>
                <a:t>(Ar)</a:t>
              </a:r>
            </a:p>
          </p:txBody>
        </p:sp>
      </p:grpSp>
      <p:grpSp>
        <p:nvGrpSpPr>
          <p:cNvPr id="119846" name="Group 38"/>
          <p:cNvGrpSpPr>
            <a:grpSpLocks/>
          </p:cNvGrpSpPr>
          <p:nvPr/>
        </p:nvGrpSpPr>
        <p:grpSpPr bwMode="auto">
          <a:xfrm>
            <a:off x="4876800" y="1828800"/>
            <a:ext cx="1828800" cy="457200"/>
            <a:chOff x="3072" y="1152"/>
            <a:chExt cx="1152" cy="288"/>
          </a:xfrm>
        </p:grpSpPr>
        <p:sp>
          <p:nvSpPr>
            <p:cNvPr id="99347" name="Line 35"/>
            <p:cNvSpPr>
              <a:spLocks noChangeShapeType="1"/>
            </p:cNvSpPr>
            <p:nvPr/>
          </p:nvSpPr>
          <p:spPr bwMode="auto">
            <a:xfrm>
              <a:off x="3072" y="1440"/>
              <a:ext cx="11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348" name="Text Box 36"/>
            <p:cNvSpPr txBox="1">
              <a:spLocks noChangeArrowheads="1"/>
            </p:cNvSpPr>
            <p:nvPr/>
          </p:nvSpPr>
          <p:spPr bwMode="auto">
            <a:xfrm>
              <a:off x="3504" y="1152"/>
              <a:ext cx="4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>
                  <a:solidFill>
                    <a:srgbClr val="FF0000"/>
                  </a:solidFill>
                  <a:latin typeface="Arial" charset="0"/>
                </a:rPr>
                <a:t>???</a:t>
              </a:r>
            </a:p>
          </p:txBody>
        </p:sp>
      </p:grpSp>
      <p:grpSp>
        <p:nvGrpSpPr>
          <p:cNvPr id="119857" name="Group 49"/>
          <p:cNvGrpSpPr>
            <a:grpSpLocks/>
          </p:cNvGrpSpPr>
          <p:nvPr/>
        </p:nvGrpSpPr>
        <p:grpSpPr bwMode="auto">
          <a:xfrm>
            <a:off x="4572000" y="4876800"/>
            <a:ext cx="4387850" cy="1066800"/>
            <a:chOff x="2880" y="3072"/>
            <a:chExt cx="2764" cy="672"/>
          </a:xfrm>
        </p:grpSpPr>
        <p:sp>
          <p:nvSpPr>
            <p:cNvPr id="99344" name="Freeform 40"/>
            <p:cNvSpPr>
              <a:spLocks/>
            </p:cNvSpPr>
            <p:nvPr/>
          </p:nvSpPr>
          <p:spPr bwMode="auto">
            <a:xfrm>
              <a:off x="2880" y="3216"/>
              <a:ext cx="1056" cy="528"/>
            </a:xfrm>
            <a:custGeom>
              <a:avLst/>
              <a:gdLst>
                <a:gd name="T0" fmla="*/ 1056 w 816"/>
                <a:gd name="T1" fmla="*/ 0 h 528"/>
                <a:gd name="T2" fmla="*/ 621 w 816"/>
                <a:gd name="T3" fmla="*/ 48 h 528"/>
                <a:gd name="T4" fmla="*/ 435 w 816"/>
                <a:gd name="T5" fmla="*/ 96 h 528"/>
                <a:gd name="T6" fmla="*/ 248 w 816"/>
                <a:gd name="T7" fmla="*/ 192 h 528"/>
                <a:gd name="T8" fmla="*/ 62 w 816"/>
                <a:gd name="T9" fmla="*/ 432 h 528"/>
                <a:gd name="T10" fmla="*/ 0 w 816"/>
                <a:gd name="T11" fmla="*/ 528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6" h="528">
                  <a:moveTo>
                    <a:pt x="816" y="0"/>
                  </a:moveTo>
                  <a:cubicBezTo>
                    <a:pt x="688" y="16"/>
                    <a:pt x="560" y="32"/>
                    <a:pt x="480" y="48"/>
                  </a:cubicBezTo>
                  <a:cubicBezTo>
                    <a:pt x="400" y="64"/>
                    <a:pt x="384" y="72"/>
                    <a:pt x="336" y="96"/>
                  </a:cubicBezTo>
                  <a:cubicBezTo>
                    <a:pt x="288" y="120"/>
                    <a:pt x="240" y="136"/>
                    <a:pt x="192" y="192"/>
                  </a:cubicBezTo>
                  <a:cubicBezTo>
                    <a:pt x="144" y="248"/>
                    <a:pt x="80" y="376"/>
                    <a:pt x="48" y="432"/>
                  </a:cubicBezTo>
                  <a:cubicBezTo>
                    <a:pt x="16" y="488"/>
                    <a:pt x="8" y="512"/>
                    <a:pt x="0" y="528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345" name="Line 41"/>
            <p:cNvSpPr>
              <a:spLocks noChangeShapeType="1"/>
            </p:cNvSpPr>
            <p:nvPr/>
          </p:nvSpPr>
          <p:spPr bwMode="auto">
            <a:xfrm flipH="1" flipV="1">
              <a:off x="3888" y="3264"/>
              <a:ext cx="288" cy="9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346" name="Rectangle 42"/>
            <p:cNvSpPr>
              <a:spLocks noChangeArrowheads="1"/>
            </p:cNvSpPr>
            <p:nvPr/>
          </p:nvSpPr>
          <p:spPr bwMode="auto">
            <a:xfrm>
              <a:off x="4224" y="3072"/>
              <a:ext cx="142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énergie d’attraction :</a:t>
              </a:r>
            </a:p>
            <a:p>
              <a:pPr>
                <a:buFontTx/>
                <a:buChar char="-"/>
              </a:pP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électrostatique</a:t>
              </a:r>
            </a:p>
            <a:p>
              <a:pPr>
                <a:buFontTx/>
                <a:buChar char="-"/>
              </a:pP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van der Waals</a:t>
              </a:r>
            </a:p>
          </p:txBody>
        </p:sp>
      </p:grpSp>
      <p:grpSp>
        <p:nvGrpSpPr>
          <p:cNvPr id="119856" name="Group 48"/>
          <p:cNvGrpSpPr>
            <a:grpSpLocks/>
          </p:cNvGrpSpPr>
          <p:nvPr/>
        </p:nvGrpSpPr>
        <p:grpSpPr bwMode="auto">
          <a:xfrm>
            <a:off x="4468813" y="3386138"/>
            <a:ext cx="4440237" cy="1155700"/>
            <a:chOff x="2815" y="2133"/>
            <a:chExt cx="2797" cy="728"/>
          </a:xfrm>
        </p:grpSpPr>
        <p:sp>
          <p:nvSpPr>
            <p:cNvPr id="99341" name="Freeform 45"/>
            <p:cNvSpPr>
              <a:spLocks/>
            </p:cNvSpPr>
            <p:nvPr/>
          </p:nvSpPr>
          <p:spPr bwMode="auto">
            <a:xfrm>
              <a:off x="2815" y="2133"/>
              <a:ext cx="632" cy="728"/>
            </a:xfrm>
            <a:custGeom>
              <a:avLst/>
              <a:gdLst>
                <a:gd name="T0" fmla="*/ 632 w 632"/>
                <a:gd name="T1" fmla="*/ 720 h 728"/>
                <a:gd name="T2" fmla="*/ 296 w 632"/>
                <a:gd name="T3" fmla="*/ 720 h 728"/>
                <a:gd name="T4" fmla="*/ 152 w 632"/>
                <a:gd name="T5" fmla="*/ 672 h 728"/>
                <a:gd name="T6" fmla="*/ 56 w 632"/>
                <a:gd name="T7" fmla="*/ 480 h 728"/>
                <a:gd name="T8" fmla="*/ 8 w 632"/>
                <a:gd name="T9" fmla="*/ 240 h 728"/>
                <a:gd name="T10" fmla="*/ 8 w 632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" h="728">
                  <a:moveTo>
                    <a:pt x="632" y="720"/>
                  </a:moveTo>
                  <a:cubicBezTo>
                    <a:pt x="504" y="724"/>
                    <a:pt x="376" y="728"/>
                    <a:pt x="296" y="720"/>
                  </a:cubicBezTo>
                  <a:cubicBezTo>
                    <a:pt x="216" y="712"/>
                    <a:pt x="192" y="712"/>
                    <a:pt x="152" y="672"/>
                  </a:cubicBezTo>
                  <a:cubicBezTo>
                    <a:pt x="112" y="632"/>
                    <a:pt x="80" y="552"/>
                    <a:pt x="56" y="480"/>
                  </a:cubicBezTo>
                  <a:cubicBezTo>
                    <a:pt x="32" y="408"/>
                    <a:pt x="16" y="320"/>
                    <a:pt x="8" y="240"/>
                  </a:cubicBezTo>
                  <a:cubicBezTo>
                    <a:pt x="0" y="160"/>
                    <a:pt x="8" y="40"/>
                    <a:pt x="8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342" name="Line 46"/>
            <p:cNvSpPr>
              <a:spLocks noChangeShapeType="1"/>
            </p:cNvSpPr>
            <p:nvPr/>
          </p:nvSpPr>
          <p:spPr bwMode="auto">
            <a:xfrm flipH="1">
              <a:off x="3888" y="2496"/>
              <a:ext cx="240" cy="9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343" name="Rectangle 47"/>
            <p:cNvSpPr>
              <a:spLocks noChangeArrowheads="1"/>
            </p:cNvSpPr>
            <p:nvPr/>
          </p:nvSpPr>
          <p:spPr bwMode="auto">
            <a:xfrm>
              <a:off x="4080" y="2208"/>
              <a:ext cx="15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énergie de répulsion :</a:t>
              </a:r>
            </a:p>
            <a:p>
              <a:pPr>
                <a:buFontTx/>
                <a:buChar char="-"/>
              </a:pP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nuages électroniques</a:t>
              </a:r>
            </a:p>
          </p:txBody>
        </p:sp>
      </p:grpSp>
      <p:sp>
        <p:nvSpPr>
          <p:cNvPr id="119858" name="Line 50"/>
          <p:cNvSpPr>
            <a:spLocks noChangeShapeType="1"/>
          </p:cNvSpPr>
          <p:nvPr/>
        </p:nvSpPr>
        <p:spPr bwMode="auto">
          <a:xfrm>
            <a:off x="4803775" y="3262313"/>
            <a:ext cx="0" cy="27432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9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9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58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2308225" y="457200"/>
            <a:ext cx="5173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LIAISONS CRISTALLINES</a:t>
            </a:r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0357" name="Group 5"/>
          <p:cNvGrpSpPr>
            <a:grpSpLocks/>
          </p:cNvGrpSpPr>
          <p:nvPr/>
        </p:nvGrpSpPr>
        <p:grpSpPr bwMode="auto">
          <a:xfrm>
            <a:off x="0" y="1905000"/>
            <a:ext cx="2486025" cy="3581400"/>
            <a:chOff x="0" y="1200"/>
            <a:chExt cx="1566" cy="2256"/>
          </a:xfrm>
        </p:grpSpPr>
        <p:sp>
          <p:nvSpPr>
            <p:cNvPr id="100366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ATOMIQUE OU DE VAN DER WAALS</a:t>
              </a:r>
            </a:p>
          </p:txBody>
        </p:sp>
        <p:sp>
          <p:nvSpPr>
            <p:cNvPr id="100367" name="Rectangl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IONIQUE OU HETEROPOLAIRE</a:t>
              </a:r>
            </a:p>
          </p:txBody>
        </p:sp>
        <p:sp>
          <p:nvSpPr>
            <p:cNvPr id="100368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7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COVALENTE OU HOMOPOLAIRE</a:t>
              </a:r>
            </a:p>
          </p:txBody>
        </p:sp>
        <p:sp>
          <p:nvSpPr>
            <p:cNvPr id="100369" name="Rectangle 9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MONOATOMIQUES</a:t>
              </a:r>
            </a:p>
          </p:txBody>
        </p:sp>
        <p:sp>
          <p:nvSpPr>
            <p:cNvPr id="100370" name="Text Box 10"/>
            <p:cNvSpPr txBox="1">
              <a:spLocks noChangeArrowheads="1"/>
            </p:cNvSpPr>
            <p:nvPr/>
          </p:nvSpPr>
          <p:spPr bwMode="auto">
            <a:xfrm>
              <a:off x="0" y="1200"/>
              <a:ext cx="15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Différents types de liaisons</a:t>
              </a:r>
            </a:p>
          </p:txBody>
        </p:sp>
        <p:sp>
          <p:nvSpPr>
            <p:cNvPr id="100371" name="Text Box 11"/>
            <p:cNvSpPr txBox="1">
              <a:spLocks noChangeArrowheads="1"/>
            </p:cNvSpPr>
            <p:nvPr/>
          </p:nvSpPr>
          <p:spPr bwMode="auto">
            <a:xfrm>
              <a:off x="0" y="2352"/>
              <a:ext cx="6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Phonons</a:t>
              </a:r>
            </a:p>
          </p:txBody>
        </p:sp>
        <p:sp>
          <p:nvSpPr>
            <p:cNvPr id="100372" name="Rectangle 1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DIATOMIQUES</a:t>
              </a:r>
            </a:p>
          </p:txBody>
        </p:sp>
        <p:sp>
          <p:nvSpPr>
            <p:cNvPr id="100373" name="Rectangle 13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DE MODES</a:t>
              </a:r>
            </a:p>
          </p:txBody>
        </p:sp>
        <p:sp>
          <p:nvSpPr>
            <p:cNvPr id="100374" name="Rectangle 14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20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METALLIQUE</a:t>
              </a:r>
            </a:p>
          </p:txBody>
        </p:sp>
        <p:sp>
          <p:nvSpPr>
            <p:cNvPr id="100375" name="Rectangle 15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AUTRES LIAISONS</a:t>
              </a:r>
            </a:p>
          </p:txBody>
        </p:sp>
        <p:sp>
          <p:nvSpPr>
            <p:cNvPr id="100376" name="Rectangle 16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31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</p:txBody>
        </p:sp>
      </p:grpSp>
      <p:sp>
        <p:nvSpPr>
          <p:cNvPr id="100358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90800"/>
            <a:ext cx="22098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IONIQUE OU HETEROPOLAIRE</a:t>
            </a:r>
          </a:p>
        </p:txBody>
      </p:sp>
      <p:pic>
        <p:nvPicPr>
          <p:cNvPr id="100359" name="Picture 37" descr="mendeleiev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41500"/>
            <a:ext cx="54102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62" name="Picture 38" descr="mendeleiev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89" b="52124"/>
          <a:stretch>
            <a:fillRect/>
          </a:stretch>
        </p:blipFill>
        <p:spPr bwMode="auto">
          <a:xfrm>
            <a:off x="4953000" y="1676400"/>
            <a:ext cx="3970338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63" name="Picture 39" descr="mendeleiev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25" b="52124"/>
          <a:stretch>
            <a:fillRect/>
          </a:stretch>
        </p:blipFill>
        <p:spPr bwMode="auto">
          <a:xfrm>
            <a:off x="2895600" y="1676400"/>
            <a:ext cx="142875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667" name="Group 43"/>
          <p:cNvGrpSpPr>
            <a:grpSpLocks/>
          </p:cNvGrpSpPr>
          <p:nvPr/>
        </p:nvGrpSpPr>
        <p:grpSpPr bwMode="auto">
          <a:xfrm>
            <a:off x="3048000" y="2819400"/>
            <a:ext cx="5029200" cy="3048000"/>
            <a:chOff x="1920" y="1776"/>
            <a:chExt cx="3168" cy="1920"/>
          </a:xfrm>
        </p:grpSpPr>
        <p:sp>
          <p:nvSpPr>
            <p:cNvPr id="100363" name="Rectangle 40"/>
            <p:cNvSpPr>
              <a:spLocks noChangeArrowheads="1"/>
            </p:cNvSpPr>
            <p:nvPr/>
          </p:nvSpPr>
          <p:spPr bwMode="auto">
            <a:xfrm>
              <a:off x="4704" y="1776"/>
              <a:ext cx="384" cy="19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0364" name="Rectangle 41"/>
            <p:cNvSpPr>
              <a:spLocks noChangeArrowheads="1"/>
            </p:cNvSpPr>
            <p:nvPr/>
          </p:nvSpPr>
          <p:spPr bwMode="auto">
            <a:xfrm>
              <a:off x="1920" y="1776"/>
              <a:ext cx="384" cy="18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0365" name="Line 42"/>
            <p:cNvSpPr>
              <a:spLocks noChangeShapeType="1"/>
            </p:cNvSpPr>
            <p:nvPr/>
          </p:nvSpPr>
          <p:spPr bwMode="auto">
            <a:xfrm>
              <a:off x="2304" y="2688"/>
              <a:ext cx="24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4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5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21129" name="Group 297"/>
          <p:cNvGrpSpPr>
            <a:grpSpLocks/>
          </p:cNvGrpSpPr>
          <p:nvPr/>
        </p:nvGrpSpPr>
        <p:grpSpPr bwMode="auto">
          <a:xfrm>
            <a:off x="2971800" y="3352800"/>
            <a:ext cx="5451475" cy="2590800"/>
            <a:chOff x="1872" y="2112"/>
            <a:chExt cx="3434" cy="1632"/>
          </a:xfrm>
        </p:grpSpPr>
        <p:sp>
          <p:nvSpPr>
            <p:cNvPr id="101554" name="Rectangle 33"/>
            <p:cNvSpPr>
              <a:spLocks noChangeArrowheads="1"/>
            </p:cNvSpPr>
            <p:nvPr/>
          </p:nvSpPr>
          <p:spPr bwMode="auto">
            <a:xfrm>
              <a:off x="1872" y="2112"/>
              <a:ext cx="2496" cy="16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pic>
          <p:nvPicPr>
            <p:cNvPr id="101555" name="Picture 37" descr="mendeleiev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08" t="25253" r="5634" b="51741"/>
            <a:stretch>
              <a:fillRect/>
            </a:stretch>
          </p:blipFill>
          <p:spPr bwMode="auto">
            <a:xfrm>
              <a:off x="4656" y="2352"/>
              <a:ext cx="65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556" name="Picture 29" descr="liai-H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352"/>
              <a:ext cx="1104" cy="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557" name="Rectangle 39"/>
            <p:cNvSpPr>
              <a:spLocks noChangeArrowheads="1"/>
            </p:cNvSpPr>
            <p:nvPr/>
          </p:nvSpPr>
          <p:spPr bwMode="auto">
            <a:xfrm>
              <a:off x="2448" y="3216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Molécules (Cl</a:t>
              </a:r>
              <a:r>
                <a:rPr lang="fr-FR" sz="1800" baseline="-25000">
                  <a:solidFill>
                    <a:schemeClr val="bg1"/>
                  </a:solidFill>
                  <a:latin typeface="Arial" charset="0"/>
                </a:rPr>
                <a:t>2</a:t>
              </a:r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, H</a:t>
              </a:r>
              <a:r>
                <a:rPr lang="fr-FR" sz="1800" baseline="-25000">
                  <a:solidFill>
                    <a:schemeClr val="bg1"/>
                  </a:solidFill>
                  <a:latin typeface="Arial" charset="0"/>
                </a:rPr>
                <a:t>2</a:t>
              </a:r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, …)</a:t>
              </a:r>
            </a:p>
          </p:txBody>
        </p:sp>
        <p:grpSp>
          <p:nvGrpSpPr>
            <p:cNvPr id="101558" name="Group 296"/>
            <p:cNvGrpSpPr>
              <a:grpSpLocks/>
            </p:cNvGrpSpPr>
            <p:nvPr/>
          </p:nvGrpSpPr>
          <p:grpSpPr bwMode="auto">
            <a:xfrm>
              <a:off x="2064" y="2256"/>
              <a:ext cx="1027" cy="779"/>
              <a:chOff x="1872" y="2005"/>
              <a:chExt cx="1027" cy="779"/>
            </a:xfrm>
          </p:grpSpPr>
          <p:grpSp>
            <p:nvGrpSpPr>
              <p:cNvPr id="101559" name="Group 258"/>
              <p:cNvGrpSpPr>
                <a:grpSpLocks/>
              </p:cNvGrpSpPr>
              <p:nvPr/>
            </p:nvGrpSpPr>
            <p:grpSpPr bwMode="auto">
              <a:xfrm>
                <a:off x="1872" y="2187"/>
                <a:ext cx="576" cy="597"/>
                <a:chOff x="2304" y="2379"/>
                <a:chExt cx="808" cy="789"/>
              </a:xfrm>
            </p:grpSpPr>
            <p:sp>
              <p:nvSpPr>
                <p:cNvPr id="101571" name="Oval 259" descr="noir)"/>
                <p:cNvSpPr>
                  <a:spLocks noChangeArrowheads="1"/>
                </p:cNvSpPr>
                <p:nvPr/>
              </p:nvSpPr>
              <p:spPr bwMode="auto">
                <a:xfrm>
                  <a:off x="2544" y="2640"/>
                  <a:ext cx="288" cy="288"/>
                </a:xfrm>
                <a:prstGeom prst="ellipse">
                  <a:avLst/>
                </a:prstGeom>
                <a:pattFill prst="ltUpDiag">
                  <a:fgClr>
                    <a:schemeClr val="bg1"/>
                  </a:fgClr>
                  <a:bgClr>
                    <a:srgbClr val="FFFFFF"/>
                  </a:bgClr>
                </a:patt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1572" name="Oval 260"/>
                <p:cNvSpPr>
                  <a:spLocks noChangeArrowheads="1"/>
                </p:cNvSpPr>
                <p:nvPr/>
              </p:nvSpPr>
              <p:spPr bwMode="auto">
                <a:xfrm>
                  <a:off x="2331" y="2427"/>
                  <a:ext cx="720" cy="720"/>
                </a:xfrm>
                <a:prstGeom prst="ellips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1573" name="Oval 261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1574" name="Oval 262"/>
                <p:cNvSpPr>
                  <a:spLocks noChangeArrowheads="1"/>
                </p:cNvSpPr>
                <p:nvPr/>
              </p:nvSpPr>
              <p:spPr bwMode="auto">
                <a:xfrm>
                  <a:off x="2928" y="2496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1575" name="Oval 263"/>
                <p:cNvSpPr>
                  <a:spLocks noChangeArrowheads="1"/>
                </p:cNvSpPr>
                <p:nvPr/>
              </p:nvSpPr>
              <p:spPr bwMode="auto">
                <a:xfrm>
                  <a:off x="2640" y="3072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1576" name="Oval 264"/>
                <p:cNvSpPr>
                  <a:spLocks noChangeArrowheads="1"/>
                </p:cNvSpPr>
                <p:nvPr/>
              </p:nvSpPr>
              <p:spPr bwMode="auto">
                <a:xfrm>
                  <a:off x="3016" y="2754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1577" name="Oval 265"/>
                <p:cNvSpPr>
                  <a:spLocks noChangeArrowheads="1"/>
                </p:cNvSpPr>
                <p:nvPr/>
              </p:nvSpPr>
              <p:spPr bwMode="auto">
                <a:xfrm>
                  <a:off x="2928" y="2976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1578" name="Oval 266"/>
                <p:cNvSpPr>
                  <a:spLocks noChangeArrowheads="1"/>
                </p:cNvSpPr>
                <p:nvPr/>
              </p:nvSpPr>
              <p:spPr bwMode="auto">
                <a:xfrm>
                  <a:off x="2400" y="2448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1579" name="Oval 267"/>
                <p:cNvSpPr>
                  <a:spLocks noChangeArrowheads="1"/>
                </p:cNvSpPr>
                <p:nvPr/>
              </p:nvSpPr>
              <p:spPr bwMode="auto">
                <a:xfrm>
                  <a:off x="2649" y="2379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1580" name="Oval 268"/>
                <p:cNvSpPr>
                  <a:spLocks noChangeArrowheads="1"/>
                </p:cNvSpPr>
                <p:nvPr/>
              </p:nvSpPr>
              <p:spPr bwMode="auto">
                <a:xfrm>
                  <a:off x="2304" y="2736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01560" name="Group 269"/>
              <p:cNvGrpSpPr>
                <a:grpSpLocks/>
              </p:cNvGrpSpPr>
              <p:nvPr/>
            </p:nvGrpSpPr>
            <p:grpSpPr bwMode="auto">
              <a:xfrm>
                <a:off x="2323" y="2005"/>
                <a:ext cx="576" cy="624"/>
                <a:chOff x="2304" y="2379"/>
                <a:chExt cx="808" cy="789"/>
              </a:xfrm>
            </p:grpSpPr>
            <p:sp>
              <p:nvSpPr>
                <p:cNvPr id="101561" name="Oval 270" descr="noir)"/>
                <p:cNvSpPr>
                  <a:spLocks noChangeArrowheads="1"/>
                </p:cNvSpPr>
                <p:nvPr/>
              </p:nvSpPr>
              <p:spPr bwMode="auto">
                <a:xfrm>
                  <a:off x="2544" y="2640"/>
                  <a:ext cx="288" cy="288"/>
                </a:xfrm>
                <a:prstGeom prst="ellipse">
                  <a:avLst/>
                </a:prstGeom>
                <a:pattFill prst="ltUpDiag">
                  <a:fgClr>
                    <a:schemeClr val="bg1"/>
                  </a:fgClr>
                  <a:bgClr>
                    <a:srgbClr val="FFFFFF"/>
                  </a:bgClr>
                </a:patt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1562" name="Oval 271"/>
                <p:cNvSpPr>
                  <a:spLocks noChangeArrowheads="1"/>
                </p:cNvSpPr>
                <p:nvPr/>
              </p:nvSpPr>
              <p:spPr bwMode="auto">
                <a:xfrm>
                  <a:off x="2331" y="2427"/>
                  <a:ext cx="720" cy="720"/>
                </a:xfrm>
                <a:prstGeom prst="ellips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1563" name="Oval 272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1564" name="Oval 273"/>
                <p:cNvSpPr>
                  <a:spLocks noChangeArrowheads="1"/>
                </p:cNvSpPr>
                <p:nvPr/>
              </p:nvSpPr>
              <p:spPr bwMode="auto">
                <a:xfrm>
                  <a:off x="2928" y="2496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1565" name="Oval 274"/>
                <p:cNvSpPr>
                  <a:spLocks noChangeArrowheads="1"/>
                </p:cNvSpPr>
                <p:nvPr/>
              </p:nvSpPr>
              <p:spPr bwMode="auto">
                <a:xfrm>
                  <a:off x="2640" y="3072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1566" name="Oval 275"/>
                <p:cNvSpPr>
                  <a:spLocks noChangeArrowheads="1"/>
                </p:cNvSpPr>
                <p:nvPr/>
              </p:nvSpPr>
              <p:spPr bwMode="auto">
                <a:xfrm>
                  <a:off x="3016" y="2754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1567" name="Oval 276"/>
                <p:cNvSpPr>
                  <a:spLocks noChangeArrowheads="1"/>
                </p:cNvSpPr>
                <p:nvPr/>
              </p:nvSpPr>
              <p:spPr bwMode="auto">
                <a:xfrm>
                  <a:off x="2928" y="2976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1568" name="Oval 277"/>
                <p:cNvSpPr>
                  <a:spLocks noChangeArrowheads="1"/>
                </p:cNvSpPr>
                <p:nvPr/>
              </p:nvSpPr>
              <p:spPr bwMode="auto">
                <a:xfrm>
                  <a:off x="2400" y="2448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1569" name="Oval 278"/>
                <p:cNvSpPr>
                  <a:spLocks noChangeArrowheads="1"/>
                </p:cNvSpPr>
                <p:nvPr/>
              </p:nvSpPr>
              <p:spPr bwMode="auto">
                <a:xfrm>
                  <a:off x="2649" y="2379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1570" name="Oval 279"/>
                <p:cNvSpPr>
                  <a:spLocks noChangeArrowheads="1"/>
                </p:cNvSpPr>
                <p:nvPr/>
              </p:nvSpPr>
              <p:spPr bwMode="auto">
                <a:xfrm>
                  <a:off x="2304" y="2736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20969" name="Group 137"/>
          <p:cNvGrpSpPr>
            <a:grpSpLocks/>
          </p:cNvGrpSpPr>
          <p:nvPr/>
        </p:nvGrpSpPr>
        <p:grpSpPr bwMode="auto">
          <a:xfrm>
            <a:off x="2971800" y="3352800"/>
            <a:ext cx="5453063" cy="2590800"/>
            <a:chOff x="1872" y="2112"/>
            <a:chExt cx="3435" cy="1632"/>
          </a:xfrm>
        </p:grpSpPr>
        <p:grpSp>
          <p:nvGrpSpPr>
            <p:cNvPr id="101514" name="Group 98"/>
            <p:cNvGrpSpPr>
              <a:grpSpLocks/>
            </p:cNvGrpSpPr>
            <p:nvPr/>
          </p:nvGrpSpPr>
          <p:grpSpPr bwMode="auto">
            <a:xfrm>
              <a:off x="1872" y="2112"/>
              <a:ext cx="3435" cy="1632"/>
              <a:chOff x="1872" y="2112"/>
              <a:chExt cx="3435" cy="1632"/>
            </a:xfrm>
          </p:grpSpPr>
          <p:sp>
            <p:nvSpPr>
              <p:cNvPr id="101516" name="Rectangle 99"/>
              <p:cNvSpPr>
                <a:spLocks noChangeArrowheads="1"/>
              </p:cNvSpPr>
              <p:nvPr/>
            </p:nvSpPr>
            <p:spPr bwMode="auto">
              <a:xfrm>
                <a:off x="1872" y="2112"/>
                <a:ext cx="2496" cy="16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101517" name="Group 100"/>
              <p:cNvGrpSpPr>
                <a:grpSpLocks/>
              </p:cNvGrpSpPr>
              <p:nvPr/>
            </p:nvGrpSpPr>
            <p:grpSpPr bwMode="auto">
              <a:xfrm>
                <a:off x="2112" y="2181"/>
                <a:ext cx="2160" cy="1275"/>
                <a:chOff x="2112" y="2181"/>
                <a:chExt cx="2160" cy="1275"/>
              </a:xfrm>
            </p:grpSpPr>
            <p:grpSp>
              <p:nvGrpSpPr>
                <p:cNvPr id="101519" name="Group 101"/>
                <p:cNvGrpSpPr>
                  <a:grpSpLocks/>
                </p:cNvGrpSpPr>
                <p:nvPr/>
              </p:nvGrpSpPr>
              <p:grpSpPr bwMode="auto">
                <a:xfrm>
                  <a:off x="2784" y="2400"/>
                  <a:ext cx="808" cy="789"/>
                  <a:chOff x="2304" y="2379"/>
                  <a:chExt cx="808" cy="789"/>
                </a:xfrm>
              </p:grpSpPr>
              <p:sp>
                <p:nvSpPr>
                  <p:cNvPr id="101544" name="Oval 102" descr="noir)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2640"/>
                    <a:ext cx="288" cy="288"/>
                  </a:xfrm>
                  <a:prstGeom prst="ellipse">
                    <a:avLst/>
                  </a:prstGeom>
                  <a:pattFill prst="ltUpDiag">
                    <a:fgClr>
                      <a:schemeClr val="bg1"/>
                    </a:fgClr>
                    <a:bgClr>
                      <a:srgbClr val="FFFFFF"/>
                    </a:bgClr>
                  </a:patt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1545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2427"/>
                    <a:ext cx="720" cy="72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1546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1547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9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1548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1549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3016" y="275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1550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1551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244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1552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2649" y="2379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1553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273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1520" name="Group 112"/>
                <p:cNvGrpSpPr>
                  <a:grpSpLocks/>
                </p:cNvGrpSpPr>
                <p:nvPr/>
              </p:nvGrpSpPr>
              <p:grpSpPr bwMode="auto">
                <a:xfrm>
                  <a:off x="3408" y="2181"/>
                  <a:ext cx="808" cy="789"/>
                  <a:chOff x="2304" y="2379"/>
                  <a:chExt cx="808" cy="789"/>
                </a:xfrm>
              </p:grpSpPr>
              <p:sp>
                <p:nvSpPr>
                  <p:cNvPr id="101534" name="Oval 113" descr="noir)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2640"/>
                    <a:ext cx="288" cy="288"/>
                  </a:xfrm>
                  <a:prstGeom prst="ellipse">
                    <a:avLst/>
                  </a:prstGeom>
                  <a:pattFill prst="ltUpDiag">
                    <a:fgClr>
                      <a:schemeClr val="bg1"/>
                    </a:fgClr>
                    <a:bgClr>
                      <a:srgbClr val="FFFFFF"/>
                    </a:bgClr>
                  </a:patt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1535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2427"/>
                    <a:ext cx="720" cy="72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1536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1537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9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1538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1539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3016" y="275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1540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1541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244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1542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2649" y="2379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1543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273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1521" name="Group 123"/>
                <p:cNvGrpSpPr>
                  <a:grpSpLocks/>
                </p:cNvGrpSpPr>
                <p:nvPr/>
              </p:nvGrpSpPr>
              <p:grpSpPr bwMode="auto">
                <a:xfrm>
                  <a:off x="2160" y="2640"/>
                  <a:ext cx="808" cy="789"/>
                  <a:chOff x="2304" y="2379"/>
                  <a:chExt cx="808" cy="789"/>
                </a:xfrm>
              </p:grpSpPr>
              <p:sp>
                <p:nvSpPr>
                  <p:cNvPr id="101524" name="Oval 124" descr="noir)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2640"/>
                    <a:ext cx="288" cy="288"/>
                  </a:xfrm>
                  <a:prstGeom prst="ellipse">
                    <a:avLst/>
                  </a:prstGeom>
                  <a:pattFill prst="ltUpDiag">
                    <a:fgClr>
                      <a:schemeClr val="bg1"/>
                    </a:fgClr>
                    <a:bgClr>
                      <a:srgbClr val="FFFFFF"/>
                    </a:bgClr>
                  </a:patt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1525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2331" y="2427"/>
                    <a:ext cx="720" cy="72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1526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1527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9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1528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1529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3016" y="275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1530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1531" name="Oval 131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244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1532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2649" y="2379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1533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273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1522" name="Freeform 134"/>
                <p:cNvSpPr>
                  <a:spLocks/>
                </p:cNvSpPr>
                <p:nvPr/>
              </p:nvSpPr>
              <p:spPr bwMode="auto">
                <a:xfrm>
                  <a:off x="2112" y="2976"/>
                  <a:ext cx="192" cy="480"/>
                </a:xfrm>
                <a:custGeom>
                  <a:avLst/>
                  <a:gdLst>
                    <a:gd name="T0" fmla="*/ 0 w 192"/>
                    <a:gd name="T1" fmla="*/ 0 h 480"/>
                    <a:gd name="T2" fmla="*/ 144 w 192"/>
                    <a:gd name="T3" fmla="*/ 144 h 480"/>
                    <a:gd name="T4" fmla="*/ 192 w 192"/>
                    <a:gd name="T5" fmla="*/ 288 h 480"/>
                    <a:gd name="T6" fmla="*/ 144 w 192"/>
                    <a:gd name="T7" fmla="*/ 480 h 48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2" h="480">
                      <a:moveTo>
                        <a:pt x="0" y="0"/>
                      </a:moveTo>
                      <a:cubicBezTo>
                        <a:pt x="56" y="48"/>
                        <a:pt x="112" y="96"/>
                        <a:pt x="144" y="144"/>
                      </a:cubicBezTo>
                      <a:cubicBezTo>
                        <a:pt x="176" y="192"/>
                        <a:pt x="192" y="232"/>
                        <a:pt x="192" y="288"/>
                      </a:cubicBezTo>
                      <a:cubicBezTo>
                        <a:pt x="192" y="344"/>
                        <a:pt x="144" y="448"/>
                        <a:pt x="144" y="48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1523" name="Freeform 135"/>
                <p:cNvSpPr>
                  <a:spLocks/>
                </p:cNvSpPr>
                <p:nvPr/>
              </p:nvSpPr>
              <p:spPr bwMode="auto">
                <a:xfrm>
                  <a:off x="4072" y="2208"/>
                  <a:ext cx="200" cy="480"/>
                </a:xfrm>
                <a:custGeom>
                  <a:avLst/>
                  <a:gdLst>
                    <a:gd name="T0" fmla="*/ 8 w 200"/>
                    <a:gd name="T1" fmla="*/ 0 h 480"/>
                    <a:gd name="T2" fmla="*/ 8 w 200"/>
                    <a:gd name="T3" fmla="*/ 240 h 480"/>
                    <a:gd name="T4" fmla="*/ 56 w 200"/>
                    <a:gd name="T5" fmla="*/ 336 h 480"/>
                    <a:gd name="T6" fmla="*/ 200 w 200"/>
                    <a:gd name="T7" fmla="*/ 480 h 48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0" h="480">
                      <a:moveTo>
                        <a:pt x="8" y="0"/>
                      </a:moveTo>
                      <a:cubicBezTo>
                        <a:pt x="4" y="92"/>
                        <a:pt x="0" y="184"/>
                        <a:pt x="8" y="240"/>
                      </a:cubicBezTo>
                      <a:cubicBezTo>
                        <a:pt x="16" y="296"/>
                        <a:pt x="24" y="296"/>
                        <a:pt x="56" y="336"/>
                      </a:cubicBezTo>
                      <a:cubicBezTo>
                        <a:pt x="88" y="376"/>
                        <a:pt x="176" y="456"/>
                        <a:pt x="200" y="48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pic>
            <p:nvPicPr>
              <p:cNvPr id="101518" name="Picture 136" descr="mendeleiev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283" t="37103" r="11267" b="39151"/>
              <a:stretch>
                <a:fillRect/>
              </a:stretch>
            </p:blipFill>
            <p:spPr bwMode="auto">
              <a:xfrm>
                <a:off x="4656" y="2112"/>
                <a:ext cx="651" cy="1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1515" name="Rectangle 94"/>
            <p:cNvSpPr>
              <a:spLocks noChangeArrowheads="1"/>
            </p:cNvSpPr>
            <p:nvPr/>
          </p:nvSpPr>
          <p:spPr bwMode="auto">
            <a:xfrm>
              <a:off x="1968" y="3504"/>
              <a:ext cx="23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Structures filamentaires (Se, Te)</a:t>
              </a:r>
            </a:p>
          </p:txBody>
        </p:sp>
      </p:grpSp>
      <p:sp>
        <p:nvSpPr>
          <p:cNvPr id="101381" name="Text Box 10"/>
          <p:cNvSpPr txBox="1">
            <a:spLocks noChangeArrowheads="1"/>
          </p:cNvSpPr>
          <p:nvPr/>
        </p:nvSpPr>
        <p:spPr bwMode="auto">
          <a:xfrm>
            <a:off x="2308225" y="457200"/>
            <a:ext cx="5173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LIAISONS CRISTALLINES</a:t>
            </a:r>
          </a:p>
        </p:txBody>
      </p:sp>
      <p:grpSp>
        <p:nvGrpSpPr>
          <p:cNvPr id="121029" name="Group 197"/>
          <p:cNvGrpSpPr>
            <a:grpSpLocks/>
          </p:cNvGrpSpPr>
          <p:nvPr/>
        </p:nvGrpSpPr>
        <p:grpSpPr bwMode="auto">
          <a:xfrm>
            <a:off x="2971800" y="3276600"/>
            <a:ext cx="5448300" cy="2667000"/>
            <a:chOff x="1872" y="2064"/>
            <a:chExt cx="3432" cy="1680"/>
          </a:xfrm>
        </p:grpSpPr>
        <p:sp>
          <p:nvSpPr>
            <p:cNvPr id="101467" name="Rectangle 138"/>
            <p:cNvSpPr>
              <a:spLocks noChangeArrowheads="1"/>
            </p:cNvSpPr>
            <p:nvPr/>
          </p:nvSpPr>
          <p:spPr bwMode="auto">
            <a:xfrm>
              <a:off x="1872" y="2112"/>
              <a:ext cx="2496" cy="16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01468" name="Group 139"/>
            <p:cNvGrpSpPr>
              <a:grpSpLocks/>
            </p:cNvGrpSpPr>
            <p:nvPr/>
          </p:nvGrpSpPr>
          <p:grpSpPr bwMode="auto">
            <a:xfrm>
              <a:off x="2880" y="2544"/>
              <a:ext cx="576" cy="528"/>
              <a:chOff x="2304" y="2379"/>
              <a:chExt cx="808" cy="789"/>
            </a:xfrm>
          </p:grpSpPr>
          <p:sp>
            <p:nvSpPr>
              <p:cNvPr id="101504" name="Oval 140" descr="noir)"/>
              <p:cNvSpPr>
                <a:spLocks noChangeArrowheads="1"/>
              </p:cNvSpPr>
              <p:nvPr/>
            </p:nvSpPr>
            <p:spPr bwMode="auto">
              <a:xfrm>
                <a:off x="2544" y="2640"/>
                <a:ext cx="288" cy="288"/>
              </a:xfrm>
              <a:prstGeom prst="ellipse">
                <a:avLst/>
              </a:prstGeom>
              <a:pattFill prst="ltUpDiag">
                <a:fgClr>
                  <a:schemeClr val="bg1"/>
                </a:fgClr>
                <a:bgClr>
                  <a:srgbClr val="FFFFFF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505" name="Oval 141"/>
              <p:cNvSpPr>
                <a:spLocks noChangeArrowheads="1"/>
              </p:cNvSpPr>
              <p:nvPr/>
            </p:nvSpPr>
            <p:spPr bwMode="auto">
              <a:xfrm>
                <a:off x="2331" y="2427"/>
                <a:ext cx="720" cy="72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506" name="Oval 142"/>
              <p:cNvSpPr>
                <a:spLocks noChangeArrowheads="1"/>
              </p:cNvSpPr>
              <p:nvPr/>
            </p:nvSpPr>
            <p:spPr bwMode="auto">
              <a:xfrm>
                <a:off x="2400" y="297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507" name="Oval 143"/>
              <p:cNvSpPr>
                <a:spLocks noChangeArrowheads="1"/>
              </p:cNvSpPr>
              <p:nvPr/>
            </p:nvSpPr>
            <p:spPr bwMode="auto">
              <a:xfrm>
                <a:off x="2928" y="249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508" name="Oval 144"/>
              <p:cNvSpPr>
                <a:spLocks noChangeArrowheads="1"/>
              </p:cNvSpPr>
              <p:nvPr/>
            </p:nvSpPr>
            <p:spPr bwMode="auto">
              <a:xfrm>
                <a:off x="2640" y="307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509" name="Oval 145"/>
              <p:cNvSpPr>
                <a:spLocks noChangeArrowheads="1"/>
              </p:cNvSpPr>
              <p:nvPr/>
            </p:nvSpPr>
            <p:spPr bwMode="auto">
              <a:xfrm>
                <a:off x="3016" y="275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510" name="Oval 146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511" name="Oval 147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512" name="Oval 148"/>
              <p:cNvSpPr>
                <a:spLocks noChangeArrowheads="1"/>
              </p:cNvSpPr>
              <p:nvPr/>
            </p:nvSpPr>
            <p:spPr bwMode="auto">
              <a:xfrm>
                <a:off x="2649" y="2379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513" name="Oval 149"/>
              <p:cNvSpPr>
                <a:spLocks noChangeArrowheads="1"/>
              </p:cNvSpPr>
              <p:nvPr/>
            </p:nvSpPr>
            <p:spPr bwMode="auto">
              <a:xfrm>
                <a:off x="2304" y="273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01469" name="Group 150"/>
            <p:cNvGrpSpPr>
              <a:grpSpLocks/>
            </p:cNvGrpSpPr>
            <p:nvPr/>
          </p:nvGrpSpPr>
          <p:grpSpPr bwMode="auto">
            <a:xfrm>
              <a:off x="3072" y="2160"/>
              <a:ext cx="576" cy="528"/>
              <a:chOff x="2304" y="2379"/>
              <a:chExt cx="808" cy="789"/>
            </a:xfrm>
          </p:grpSpPr>
          <p:sp>
            <p:nvSpPr>
              <p:cNvPr id="101494" name="Oval 151" descr="noir)"/>
              <p:cNvSpPr>
                <a:spLocks noChangeArrowheads="1"/>
              </p:cNvSpPr>
              <p:nvPr/>
            </p:nvSpPr>
            <p:spPr bwMode="auto">
              <a:xfrm>
                <a:off x="2544" y="2640"/>
                <a:ext cx="288" cy="288"/>
              </a:xfrm>
              <a:prstGeom prst="ellipse">
                <a:avLst/>
              </a:prstGeom>
              <a:pattFill prst="ltUpDiag">
                <a:fgClr>
                  <a:schemeClr val="bg1"/>
                </a:fgClr>
                <a:bgClr>
                  <a:srgbClr val="FFFFFF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95" name="Oval 152"/>
              <p:cNvSpPr>
                <a:spLocks noChangeArrowheads="1"/>
              </p:cNvSpPr>
              <p:nvPr/>
            </p:nvSpPr>
            <p:spPr bwMode="auto">
              <a:xfrm>
                <a:off x="2331" y="2427"/>
                <a:ext cx="720" cy="72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96" name="Oval 153"/>
              <p:cNvSpPr>
                <a:spLocks noChangeArrowheads="1"/>
              </p:cNvSpPr>
              <p:nvPr/>
            </p:nvSpPr>
            <p:spPr bwMode="auto">
              <a:xfrm>
                <a:off x="2400" y="297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97" name="Oval 154"/>
              <p:cNvSpPr>
                <a:spLocks noChangeArrowheads="1"/>
              </p:cNvSpPr>
              <p:nvPr/>
            </p:nvSpPr>
            <p:spPr bwMode="auto">
              <a:xfrm>
                <a:off x="2928" y="249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98" name="Oval 155"/>
              <p:cNvSpPr>
                <a:spLocks noChangeArrowheads="1"/>
              </p:cNvSpPr>
              <p:nvPr/>
            </p:nvSpPr>
            <p:spPr bwMode="auto">
              <a:xfrm>
                <a:off x="2640" y="307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99" name="Oval 156"/>
              <p:cNvSpPr>
                <a:spLocks noChangeArrowheads="1"/>
              </p:cNvSpPr>
              <p:nvPr/>
            </p:nvSpPr>
            <p:spPr bwMode="auto">
              <a:xfrm>
                <a:off x="3016" y="275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500" name="Oval 157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501" name="Oval 158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502" name="Oval 159"/>
              <p:cNvSpPr>
                <a:spLocks noChangeArrowheads="1"/>
              </p:cNvSpPr>
              <p:nvPr/>
            </p:nvSpPr>
            <p:spPr bwMode="auto">
              <a:xfrm>
                <a:off x="2649" y="2379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503" name="Oval 160"/>
              <p:cNvSpPr>
                <a:spLocks noChangeArrowheads="1"/>
              </p:cNvSpPr>
              <p:nvPr/>
            </p:nvSpPr>
            <p:spPr bwMode="auto">
              <a:xfrm>
                <a:off x="2304" y="273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01470" name="Group 161"/>
            <p:cNvGrpSpPr>
              <a:grpSpLocks/>
            </p:cNvGrpSpPr>
            <p:nvPr/>
          </p:nvGrpSpPr>
          <p:grpSpPr bwMode="auto">
            <a:xfrm>
              <a:off x="3072" y="2938"/>
              <a:ext cx="576" cy="528"/>
              <a:chOff x="2304" y="2379"/>
              <a:chExt cx="808" cy="789"/>
            </a:xfrm>
          </p:grpSpPr>
          <p:sp>
            <p:nvSpPr>
              <p:cNvPr id="101484" name="Oval 162" descr="noir)"/>
              <p:cNvSpPr>
                <a:spLocks noChangeArrowheads="1"/>
              </p:cNvSpPr>
              <p:nvPr/>
            </p:nvSpPr>
            <p:spPr bwMode="auto">
              <a:xfrm>
                <a:off x="2544" y="2640"/>
                <a:ext cx="288" cy="288"/>
              </a:xfrm>
              <a:prstGeom prst="ellipse">
                <a:avLst/>
              </a:prstGeom>
              <a:pattFill prst="ltUpDiag">
                <a:fgClr>
                  <a:schemeClr val="bg1"/>
                </a:fgClr>
                <a:bgClr>
                  <a:srgbClr val="FFFFFF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85" name="Oval 163"/>
              <p:cNvSpPr>
                <a:spLocks noChangeArrowheads="1"/>
              </p:cNvSpPr>
              <p:nvPr/>
            </p:nvSpPr>
            <p:spPr bwMode="auto">
              <a:xfrm>
                <a:off x="2331" y="2427"/>
                <a:ext cx="720" cy="72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86" name="Oval 164"/>
              <p:cNvSpPr>
                <a:spLocks noChangeArrowheads="1"/>
              </p:cNvSpPr>
              <p:nvPr/>
            </p:nvSpPr>
            <p:spPr bwMode="auto">
              <a:xfrm>
                <a:off x="2400" y="297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87" name="Oval 165"/>
              <p:cNvSpPr>
                <a:spLocks noChangeArrowheads="1"/>
              </p:cNvSpPr>
              <p:nvPr/>
            </p:nvSpPr>
            <p:spPr bwMode="auto">
              <a:xfrm>
                <a:off x="2928" y="249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88" name="Oval 166"/>
              <p:cNvSpPr>
                <a:spLocks noChangeArrowheads="1"/>
              </p:cNvSpPr>
              <p:nvPr/>
            </p:nvSpPr>
            <p:spPr bwMode="auto">
              <a:xfrm>
                <a:off x="2640" y="307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89" name="Oval 167"/>
              <p:cNvSpPr>
                <a:spLocks noChangeArrowheads="1"/>
              </p:cNvSpPr>
              <p:nvPr/>
            </p:nvSpPr>
            <p:spPr bwMode="auto">
              <a:xfrm>
                <a:off x="3016" y="275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90" name="Oval 168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91" name="Oval 169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92" name="Oval 170"/>
              <p:cNvSpPr>
                <a:spLocks noChangeArrowheads="1"/>
              </p:cNvSpPr>
              <p:nvPr/>
            </p:nvSpPr>
            <p:spPr bwMode="auto">
              <a:xfrm>
                <a:off x="2649" y="2379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93" name="Oval 171"/>
              <p:cNvSpPr>
                <a:spLocks noChangeArrowheads="1"/>
              </p:cNvSpPr>
              <p:nvPr/>
            </p:nvSpPr>
            <p:spPr bwMode="auto">
              <a:xfrm>
                <a:off x="2304" y="273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01471" name="Group 172"/>
            <p:cNvGrpSpPr>
              <a:grpSpLocks/>
            </p:cNvGrpSpPr>
            <p:nvPr/>
          </p:nvGrpSpPr>
          <p:grpSpPr bwMode="auto">
            <a:xfrm>
              <a:off x="2448" y="2352"/>
              <a:ext cx="576" cy="528"/>
              <a:chOff x="2304" y="2379"/>
              <a:chExt cx="808" cy="789"/>
            </a:xfrm>
          </p:grpSpPr>
          <p:sp>
            <p:nvSpPr>
              <p:cNvPr id="101474" name="Oval 173" descr="noir)"/>
              <p:cNvSpPr>
                <a:spLocks noChangeArrowheads="1"/>
              </p:cNvSpPr>
              <p:nvPr/>
            </p:nvSpPr>
            <p:spPr bwMode="auto">
              <a:xfrm>
                <a:off x="2544" y="2640"/>
                <a:ext cx="288" cy="288"/>
              </a:xfrm>
              <a:prstGeom prst="ellipse">
                <a:avLst/>
              </a:prstGeom>
              <a:pattFill prst="ltUpDiag">
                <a:fgClr>
                  <a:schemeClr val="bg1"/>
                </a:fgClr>
                <a:bgClr>
                  <a:srgbClr val="FFFFFF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75" name="Oval 174"/>
              <p:cNvSpPr>
                <a:spLocks noChangeArrowheads="1"/>
              </p:cNvSpPr>
              <p:nvPr/>
            </p:nvSpPr>
            <p:spPr bwMode="auto">
              <a:xfrm>
                <a:off x="2331" y="2427"/>
                <a:ext cx="720" cy="72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76" name="Oval 175"/>
              <p:cNvSpPr>
                <a:spLocks noChangeArrowheads="1"/>
              </p:cNvSpPr>
              <p:nvPr/>
            </p:nvSpPr>
            <p:spPr bwMode="auto">
              <a:xfrm>
                <a:off x="2400" y="297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77" name="Oval 176"/>
              <p:cNvSpPr>
                <a:spLocks noChangeArrowheads="1"/>
              </p:cNvSpPr>
              <p:nvPr/>
            </p:nvSpPr>
            <p:spPr bwMode="auto">
              <a:xfrm>
                <a:off x="2928" y="249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78" name="Oval 177"/>
              <p:cNvSpPr>
                <a:spLocks noChangeArrowheads="1"/>
              </p:cNvSpPr>
              <p:nvPr/>
            </p:nvSpPr>
            <p:spPr bwMode="auto">
              <a:xfrm>
                <a:off x="2640" y="307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79" name="Oval 178"/>
              <p:cNvSpPr>
                <a:spLocks noChangeArrowheads="1"/>
              </p:cNvSpPr>
              <p:nvPr/>
            </p:nvSpPr>
            <p:spPr bwMode="auto">
              <a:xfrm>
                <a:off x="3016" y="275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80" name="Oval 179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81" name="Oval 180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82" name="Oval 181"/>
              <p:cNvSpPr>
                <a:spLocks noChangeArrowheads="1"/>
              </p:cNvSpPr>
              <p:nvPr/>
            </p:nvSpPr>
            <p:spPr bwMode="auto">
              <a:xfrm>
                <a:off x="2649" y="2379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83" name="Oval 182"/>
              <p:cNvSpPr>
                <a:spLocks noChangeArrowheads="1"/>
              </p:cNvSpPr>
              <p:nvPr/>
            </p:nvSpPr>
            <p:spPr bwMode="auto">
              <a:xfrm>
                <a:off x="2304" y="273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01472" name="Rectangle 194"/>
            <p:cNvSpPr>
              <a:spLocks noChangeArrowheads="1"/>
            </p:cNvSpPr>
            <p:nvPr/>
          </p:nvSpPr>
          <p:spPr bwMode="auto">
            <a:xfrm>
              <a:off x="2160" y="3456"/>
              <a:ext cx="18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Structures planaires (P, …)</a:t>
              </a:r>
            </a:p>
          </p:txBody>
        </p:sp>
        <p:pic>
          <p:nvPicPr>
            <p:cNvPr id="101473" name="Picture 195" descr="mendeleiev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48" t="23784" r="16902" b="51506"/>
            <a:stretch>
              <a:fillRect/>
            </a:stretch>
          </p:blipFill>
          <p:spPr bwMode="auto">
            <a:xfrm>
              <a:off x="4656" y="2064"/>
              <a:ext cx="648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138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1384" name="Group 17"/>
          <p:cNvGrpSpPr>
            <a:grpSpLocks/>
          </p:cNvGrpSpPr>
          <p:nvPr/>
        </p:nvGrpSpPr>
        <p:grpSpPr bwMode="auto">
          <a:xfrm>
            <a:off x="0" y="1905000"/>
            <a:ext cx="2486025" cy="3581400"/>
            <a:chOff x="0" y="1200"/>
            <a:chExt cx="1566" cy="2256"/>
          </a:xfrm>
        </p:grpSpPr>
        <p:sp>
          <p:nvSpPr>
            <p:cNvPr id="101456" name="Rectangle 1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ATOMIQUE OU DE VAN DER WAALS</a:t>
              </a:r>
            </a:p>
          </p:txBody>
        </p:sp>
        <p:sp>
          <p:nvSpPr>
            <p:cNvPr id="101457" name="Rectangle 19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IONIQUE OU HETEROPOLAIRE</a:t>
              </a:r>
            </a:p>
          </p:txBody>
        </p:sp>
        <p:sp>
          <p:nvSpPr>
            <p:cNvPr id="101458" name="Rectangle 20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7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COVALENTE OU HOMOPOLAIRE</a:t>
              </a:r>
            </a:p>
          </p:txBody>
        </p:sp>
        <p:sp>
          <p:nvSpPr>
            <p:cNvPr id="101459" name="Rectangle 21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MONOATOMIQUES</a:t>
              </a:r>
            </a:p>
          </p:txBody>
        </p:sp>
        <p:sp>
          <p:nvSpPr>
            <p:cNvPr id="101460" name="Text Box 22"/>
            <p:cNvSpPr txBox="1">
              <a:spLocks noChangeArrowheads="1"/>
            </p:cNvSpPr>
            <p:nvPr/>
          </p:nvSpPr>
          <p:spPr bwMode="auto">
            <a:xfrm>
              <a:off x="0" y="1200"/>
              <a:ext cx="15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Différents types de liaisons</a:t>
              </a:r>
            </a:p>
          </p:txBody>
        </p:sp>
        <p:sp>
          <p:nvSpPr>
            <p:cNvPr id="101461" name="Text Box 23"/>
            <p:cNvSpPr txBox="1">
              <a:spLocks noChangeArrowheads="1"/>
            </p:cNvSpPr>
            <p:nvPr/>
          </p:nvSpPr>
          <p:spPr bwMode="auto">
            <a:xfrm>
              <a:off x="0" y="2352"/>
              <a:ext cx="6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Phonons</a:t>
              </a:r>
            </a:p>
          </p:txBody>
        </p:sp>
        <p:sp>
          <p:nvSpPr>
            <p:cNvPr id="101462" name="Rectangle 24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DIATOMIQUES</a:t>
              </a:r>
            </a:p>
          </p:txBody>
        </p:sp>
        <p:sp>
          <p:nvSpPr>
            <p:cNvPr id="101463" name="Rectangle 25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DE MODES</a:t>
              </a:r>
            </a:p>
          </p:txBody>
        </p:sp>
        <p:sp>
          <p:nvSpPr>
            <p:cNvPr id="101464" name="Rectangle 26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20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METALLIQUE</a:t>
              </a:r>
            </a:p>
          </p:txBody>
        </p:sp>
        <p:sp>
          <p:nvSpPr>
            <p:cNvPr id="101465" name="Rectangle 27">
              <a:hlinkClick r:id="rId1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AUTRES LIAISONS</a:t>
              </a:r>
            </a:p>
          </p:txBody>
        </p:sp>
        <p:sp>
          <p:nvSpPr>
            <p:cNvPr id="101466" name="Rectangle 28">
              <a:hlinkClick r:id="rId1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31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</p:txBody>
        </p:sp>
      </p:grpSp>
      <p:sp>
        <p:nvSpPr>
          <p:cNvPr id="101385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05113"/>
            <a:ext cx="23622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COVALENTE OU HOMOPOLAIRE</a:t>
            </a:r>
          </a:p>
        </p:txBody>
      </p:sp>
      <p:sp>
        <p:nvSpPr>
          <p:cNvPr id="120862" name="Rectangle 30"/>
          <p:cNvSpPr>
            <a:spLocks noChangeArrowheads="1"/>
          </p:cNvSpPr>
          <p:nvPr/>
        </p:nvSpPr>
        <p:spPr bwMode="auto">
          <a:xfrm>
            <a:off x="3657600" y="1676400"/>
            <a:ext cx="4572000" cy="6508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rgbClr val="FFFFFF"/>
                </a:solidFill>
                <a:latin typeface="Arial" charset="0"/>
              </a:rPr>
              <a:t>Recouvrement d’orbitales par mise en commun d’électrons : HYBRIDATION</a:t>
            </a:r>
          </a:p>
        </p:txBody>
      </p:sp>
      <p:grpSp>
        <p:nvGrpSpPr>
          <p:cNvPr id="121085" name="Group 253"/>
          <p:cNvGrpSpPr>
            <a:grpSpLocks/>
          </p:cNvGrpSpPr>
          <p:nvPr/>
        </p:nvGrpSpPr>
        <p:grpSpPr bwMode="auto">
          <a:xfrm>
            <a:off x="2819400" y="2362200"/>
            <a:ext cx="6019800" cy="823913"/>
            <a:chOff x="1776" y="1488"/>
            <a:chExt cx="3792" cy="519"/>
          </a:xfrm>
        </p:grpSpPr>
        <p:sp>
          <p:nvSpPr>
            <p:cNvPr id="101454" name="AutoShape 31"/>
            <p:cNvSpPr>
              <a:spLocks noChangeArrowheads="1"/>
            </p:cNvSpPr>
            <p:nvPr/>
          </p:nvSpPr>
          <p:spPr bwMode="auto">
            <a:xfrm>
              <a:off x="3552" y="1488"/>
              <a:ext cx="192" cy="288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455" name="Rectangle 32"/>
            <p:cNvSpPr>
              <a:spLocks noChangeArrowheads="1"/>
            </p:cNvSpPr>
            <p:nvPr/>
          </p:nvSpPr>
          <p:spPr bwMode="auto">
            <a:xfrm>
              <a:off x="1776" y="1776"/>
              <a:ext cx="37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800">
                  <a:solidFill>
                    <a:srgbClr val="FFFFFF"/>
                  </a:solidFill>
                  <a:latin typeface="Arial" charset="0"/>
                </a:rPr>
                <a:t>grande cohésion, grande stabilité, liaisons directionnelles</a:t>
              </a:r>
            </a:p>
          </p:txBody>
        </p:sp>
      </p:grpSp>
      <p:grpSp>
        <p:nvGrpSpPr>
          <p:cNvPr id="121084" name="Group 252"/>
          <p:cNvGrpSpPr>
            <a:grpSpLocks/>
          </p:cNvGrpSpPr>
          <p:nvPr/>
        </p:nvGrpSpPr>
        <p:grpSpPr bwMode="auto">
          <a:xfrm>
            <a:off x="2971800" y="2133600"/>
            <a:ext cx="5435600" cy="3810000"/>
            <a:chOff x="1872" y="1344"/>
            <a:chExt cx="3424" cy="2400"/>
          </a:xfrm>
        </p:grpSpPr>
        <p:sp>
          <p:nvSpPr>
            <p:cNvPr id="101389" name="Rectangle 198"/>
            <p:cNvSpPr>
              <a:spLocks noChangeArrowheads="1"/>
            </p:cNvSpPr>
            <p:nvPr/>
          </p:nvSpPr>
          <p:spPr bwMode="auto">
            <a:xfrm>
              <a:off x="1872" y="2112"/>
              <a:ext cx="2496" cy="16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01390" name="Group 82"/>
            <p:cNvGrpSpPr>
              <a:grpSpLocks/>
            </p:cNvGrpSpPr>
            <p:nvPr/>
          </p:nvGrpSpPr>
          <p:grpSpPr bwMode="auto">
            <a:xfrm>
              <a:off x="2208" y="2496"/>
              <a:ext cx="384" cy="384"/>
              <a:chOff x="2304" y="2379"/>
              <a:chExt cx="808" cy="789"/>
            </a:xfrm>
          </p:grpSpPr>
          <p:sp>
            <p:nvSpPr>
              <p:cNvPr id="101444" name="Oval 83" descr="noir)"/>
              <p:cNvSpPr>
                <a:spLocks noChangeArrowheads="1"/>
              </p:cNvSpPr>
              <p:nvPr/>
            </p:nvSpPr>
            <p:spPr bwMode="auto">
              <a:xfrm>
                <a:off x="2544" y="2640"/>
                <a:ext cx="288" cy="288"/>
              </a:xfrm>
              <a:prstGeom prst="ellipse">
                <a:avLst/>
              </a:prstGeom>
              <a:pattFill prst="ltUpDiag">
                <a:fgClr>
                  <a:schemeClr val="bg1"/>
                </a:fgClr>
                <a:bgClr>
                  <a:srgbClr val="FFFFFF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45" name="Oval 84"/>
              <p:cNvSpPr>
                <a:spLocks noChangeArrowheads="1"/>
              </p:cNvSpPr>
              <p:nvPr/>
            </p:nvSpPr>
            <p:spPr bwMode="auto">
              <a:xfrm>
                <a:off x="2331" y="2427"/>
                <a:ext cx="720" cy="72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46" name="Oval 85"/>
              <p:cNvSpPr>
                <a:spLocks noChangeArrowheads="1"/>
              </p:cNvSpPr>
              <p:nvPr/>
            </p:nvSpPr>
            <p:spPr bwMode="auto">
              <a:xfrm>
                <a:off x="2400" y="297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47" name="Oval 86"/>
              <p:cNvSpPr>
                <a:spLocks noChangeArrowheads="1"/>
              </p:cNvSpPr>
              <p:nvPr/>
            </p:nvSpPr>
            <p:spPr bwMode="auto">
              <a:xfrm>
                <a:off x="2928" y="249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48" name="Oval 87"/>
              <p:cNvSpPr>
                <a:spLocks noChangeArrowheads="1"/>
              </p:cNvSpPr>
              <p:nvPr/>
            </p:nvSpPr>
            <p:spPr bwMode="auto">
              <a:xfrm>
                <a:off x="2640" y="307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49" name="Oval 88"/>
              <p:cNvSpPr>
                <a:spLocks noChangeArrowheads="1"/>
              </p:cNvSpPr>
              <p:nvPr/>
            </p:nvSpPr>
            <p:spPr bwMode="auto">
              <a:xfrm>
                <a:off x="3016" y="275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50" name="Oval 89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51" name="Oval 90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52" name="Oval 91"/>
              <p:cNvSpPr>
                <a:spLocks noChangeArrowheads="1"/>
              </p:cNvSpPr>
              <p:nvPr/>
            </p:nvSpPr>
            <p:spPr bwMode="auto">
              <a:xfrm>
                <a:off x="2649" y="2379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53" name="Oval 92"/>
              <p:cNvSpPr>
                <a:spLocks noChangeArrowheads="1"/>
              </p:cNvSpPr>
              <p:nvPr/>
            </p:nvSpPr>
            <p:spPr bwMode="auto">
              <a:xfrm>
                <a:off x="2304" y="273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01391" name="Group 199"/>
            <p:cNvGrpSpPr>
              <a:grpSpLocks/>
            </p:cNvGrpSpPr>
            <p:nvPr/>
          </p:nvGrpSpPr>
          <p:grpSpPr bwMode="auto">
            <a:xfrm>
              <a:off x="2064" y="2784"/>
              <a:ext cx="384" cy="384"/>
              <a:chOff x="2304" y="2379"/>
              <a:chExt cx="808" cy="789"/>
            </a:xfrm>
          </p:grpSpPr>
          <p:sp>
            <p:nvSpPr>
              <p:cNvPr id="101434" name="Oval 200" descr="noir)"/>
              <p:cNvSpPr>
                <a:spLocks noChangeArrowheads="1"/>
              </p:cNvSpPr>
              <p:nvPr/>
            </p:nvSpPr>
            <p:spPr bwMode="auto">
              <a:xfrm>
                <a:off x="2544" y="2640"/>
                <a:ext cx="288" cy="288"/>
              </a:xfrm>
              <a:prstGeom prst="ellipse">
                <a:avLst/>
              </a:prstGeom>
              <a:pattFill prst="ltUpDiag">
                <a:fgClr>
                  <a:schemeClr val="bg1"/>
                </a:fgClr>
                <a:bgClr>
                  <a:srgbClr val="FFFFFF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35" name="Oval 201"/>
              <p:cNvSpPr>
                <a:spLocks noChangeArrowheads="1"/>
              </p:cNvSpPr>
              <p:nvPr/>
            </p:nvSpPr>
            <p:spPr bwMode="auto">
              <a:xfrm>
                <a:off x="2331" y="2427"/>
                <a:ext cx="720" cy="72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36" name="Oval 202"/>
              <p:cNvSpPr>
                <a:spLocks noChangeArrowheads="1"/>
              </p:cNvSpPr>
              <p:nvPr/>
            </p:nvSpPr>
            <p:spPr bwMode="auto">
              <a:xfrm>
                <a:off x="2400" y="297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37" name="Oval 203"/>
              <p:cNvSpPr>
                <a:spLocks noChangeArrowheads="1"/>
              </p:cNvSpPr>
              <p:nvPr/>
            </p:nvSpPr>
            <p:spPr bwMode="auto">
              <a:xfrm>
                <a:off x="2928" y="249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38" name="Oval 204"/>
              <p:cNvSpPr>
                <a:spLocks noChangeArrowheads="1"/>
              </p:cNvSpPr>
              <p:nvPr/>
            </p:nvSpPr>
            <p:spPr bwMode="auto">
              <a:xfrm>
                <a:off x="2640" y="307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39" name="Oval 205"/>
              <p:cNvSpPr>
                <a:spLocks noChangeArrowheads="1"/>
              </p:cNvSpPr>
              <p:nvPr/>
            </p:nvSpPr>
            <p:spPr bwMode="auto">
              <a:xfrm>
                <a:off x="3016" y="275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40" name="Oval 206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41" name="Oval 207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42" name="Oval 208"/>
              <p:cNvSpPr>
                <a:spLocks noChangeArrowheads="1"/>
              </p:cNvSpPr>
              <p:nvPr/>
            </p:nvSpPr>
            <p:spPr bwMode="auto">
              <a:xfrm>
                <a:off x="2649" y="2379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43" name="Oval 209"/>
              <p:cNvSpPr>
                <a:spLocks noChangeArrowheads="1"/>
              </p:cNvSpPr>
              <p:nvPr/>
            </p:nvSpPr>
            <p:spPr bwMode="auto">
              <a:xfrm>
                <a:off x="2304" y="273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01392" name="Group 210"/>
            <p:cNvGrpSpPr>
              <a:grpSpLocks/>
            </p:cNvGrpSpPr>
            <p:nvPr/>
          </p:nvGrpSpPr>
          <p:grpSpPr bwMode="auto">
            <a:xfrm>
              <a:off x="2496" y="2640"/>
              <a:ext cx="384" cy="384"/>
              <a:chOff x="2304" y="2379"/>
              <a:chExt cx="808" cy="789"/>
            </a:xfrm>
          </p:grpSpPr>
          <p:sp>
            <p:nvSpPr>
              <p:cNvPr id="101424" name="Oval 211" descr="noir)"/>
              <p:cNvSpPr>
                <a:spLocks noChangeArrowheads="1"/>
              </p:cNvSpPr>
              <p:nvPr/>
            </p:nvSpPr>
            <p:spPr bwMode="auto">
              <a:xfrm>
                <a:off x="2544" y="2640"/>
                <a:ext cx="288" cy="288"/>
              </a:xfrm>
              <a:prstGeom prst="ellipse">
                <a:avLst/>
              </a:prstGeom>
              <a:pattFill prst="ltUpDiag">
                <a:fgClr>
                  <a:schemeClr val="bg1"/>
                </a:fgClr>
                <a:bgClr>
                  <a:srgbClr val="FFFFFF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25" name="Oval 212"/>
              <p:cNvSpPr>
                <a:spLocks noChangeArrowheads="1"/>
              </p:cNvSpPr>
              <p:nvPr/>
            </p:nvSpPr>
            <p:spPr bwMode="auto">
              <a:xfrm>
                <a:off x="2331" y="2427"/>
                <a:ext cx="720" cy="72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26" name="Oval 213"/>
              <p:cNvSpPr>
                <a:spLocks noChangeArrowheads="1"/>
              </p:cNvSpPr>
              <p:nvPr/>
            </p:nvSpPr>
            <p:spPr bwMode="auto">
              <a:xfrm>
                <a:off x="2400" y="297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27" name="Oval 214"/>
              <p:cNvSpPr>
                <a:spLocks noChangeArrowheads="1"/>
              </p:cNvSpPr>
              <p:nvPr/>
            </p:nvSpPr>
            <p:spPr bwMode="auto">
              <a:xfrm>
                <a:off x="2928" y="249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28" name="Oval 215"/>
              <p:cNvSpPr>
                <a:spLocks noChangeArrowheads="1"/>
              </p:cNvSpPr>
              <p:nvPr/>
            </p:nvSpPr>
            <p:spPr bwMode="auto">
              <a:xfrm>
                <a:off x="2640" y="307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29" name="Oval 216"/>
              <p:cNvSpPr>
                <a:spLocks noChangeArrowheads="1"/>
              </p:cNvSpPr>
              <p:nvPr/>
            </p:nvSpPr>
            <p:spPr bwMode="auto">
              <a:xfrm>
                <a:off x="3016" y="275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30" name="Oval 217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31" name="Oval 218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32" name="Oval 219"/>
              <p:cNvSpPr>
                <a:spLocks noChangeArrowheads="1"/>
              </p:cNvSpPr>
              <p:nvPr/>
            </p:nvSpPr>
            <p:spPr bwMode="auto">
              <a:xfrm>
                <a:off x="2649" y="2379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33" name="Oval 220"/>
              <p:cNvSpPr>
                <a:spLocks noChangeArrowheads="1"/>
              </p:cNvSpPr>
              <p:nvPr/>
            </p:nvSpPr>
            <p:spPr bwMode="auto">
              <a:xfrm>
                <a:off x="2304" y="273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01393" name="Group 221"/>
            <p:cNvGrpSpPr>
              <a:grpSpLocks/>
            </p:cNvGrpSpPr>
            <p:nvPr/>
          </p:nvGrpSpPr>
          <p:grpSpPr bwMode="auto">
            <a:xfrm>
              <a:off x="2352" y="2208"/>
              <a:ext cx="384" cy="384"/>
              <a:chOff x="2304" y="2379"/>
              <a:chExt cx="808" cy="789"/>
            </a:xfrm>
          </p:grpSpPr>
          <p:sp>
            <p:nvSpPr>
              <p:cNvPr id="101414" name="Oval 222" descr="noir)"/>
              <p:cNvSpPr>
                <a:spLocks noChangeArrowheads="1"/>
              </p:cNvSpPr>
              <p:nvPr/>
            </p:nvSpPr>
            <p:spPr bwMode="auto">
              <a:xfrm>
                <a:off x="2544" y="2640"/>
                <a:ext cx="288" cy="288"/>
              </a:xfrm>
              <a:prstGeom prst="ellipse">
                <a:avLst/>
              </a:prstGeom>
              <a:pattFill prst="ltUpDiag">
                <a:fgClr>
                  <a:schemeClr val="bg1"/>
                </a:fgClr>
                <a:bgClr>
                  <a:srgbClr val="FFFFFF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15" name="Oval 223"/>
              <p:cNvSpPr>
                <a:spLocks noChangeArrowheads="1"/>
              </p:cNvSpPr>
              <p:nvPr/>
            </p:nvSpPr>
            <p:spPr bwMode="auto">
              <a:xfrm>
                <a:off x="2331" y="2427"/>
                <a:ext cx="720" cy="72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16" name="Oval 224"/>
              <p:cNvSpPr>
                <a:spLocks noChangeArrowheads="1"/>
              </p:cNvSpPr>
              <p:nvPr/>
            </p:nvSpPr>
            <p:spPr bwMode="auto">
              <a:xfrm>
                <a:off x="2400" y="297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17" name="Oval 225"/>
              <p:cNvSpPr>
                <a:spLocks noChangeArrowheads="1"/>
              </p:cNvSpPr>
              <p:nvPr/>
            </p:nvSpPr>
            <p:spPr bwMode="auto">
              <a:xfrm>
                <a:off x="2928" y="249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18" name="Oval 226"/>
              <p:cNvSpPr>
                <a:spLocks noChangeArrowheads="1"/>
              </p:cNvSpPr>
              <p:nvPr/>
            </p:nvSpPr>
            <p:spPr bwMode="auto">
              <a:xfrm>
                <a:off x="2640" y="307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19" name="Oval 227"/>
              <p:cNvSpPr>
                <a:spLocks noChangeArrowheads="1"/>
              </p:cNvSpPr>
              <p:nvPr/>
            </p:nvSpPr>
            <p:spPr bwMode="auto">
              <a:xfrm>
                <a:off x="3016" y="275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20" name="Oval 228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21" name="Oval 229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22" name="Oval 230"/>
              <p:cNvSpPr>
                <a:spLocks noChangeArrowheads="1"/>
              </p:cNvSpPr>
              <p:nvPr/>
            </p:nvSpPr>
            <p:spPr bwMode="auto">
              <a:xfrm>
                <a:off x="2649" y="2379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23" name="Oval 231"/>
              <p:cNvSpPr>
                <a:spLocks noChangeArrowheads="1"/>
              </p:cNvSpPr>
              <p:nvPr/>
            </p:nvSpPr>
            <p:spPr bwMode="auto">
              <a:xfrm>
                <a:off x="2304" y="273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01394" name="Group 232"/>
            <p:cNvGrpSpPr>
              <a:grpSpLocks/>
            </p:cNvGrpSpPr>
            <p:nvPr/>
          </p:nvGrpSpPr>
          <p:grpSpPr bwMode="auto">
            <a:xfrm>
              <a:off x="1920" y="2352"/>
              <a:ext cx="384" cy="384"/>
              <a:chOff x="2304" y="2379"/>
              <a:chExt cx="808" cy="789"/>
            </a:xfrm>
          </p:grpSpPr>
          <p:sp>
            <p:nvSpPr>
              <p:cNvPr id="101404" name="Oval 233" descr="noir)"/>
              <p:cNvSpPr>
                <a:spLocks noChangeArrowheads="1"/>
              </p:cNvSpPr>
              <p:nvPr/>
            </p:nvSpPr>
            <p:spPr bwMode="auto">
              <a:xfrm>
                <a:off x="2544" y="2640"/>
                <a:ext cx="288" cy="288"/>
              </a:xfrm>
              <a:prstGeom prst="ellipse">
                <a:avLst/>
              </a:prstGeom>
              <a:pattFill prst="ltUpDiag">
                <a:fgClr>
                  <a:schemeClr val="bg1"/>
                </a:fgClr>
                <a:bgClr>
                  <a:srgbClr val="FFFFFF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05" name="Oval 234"/>
              <p:cNvSpPr>
                <a:spLocks noChangeArrowheads="1"/>
              </p:cNvSpPr>
              <p:nvPr/>
            </p:nvSpPr>
            <p:spPr bwMode="auto">
              <a:xfrm>
                <a:off x="2331" y="2427"/>
                <a:ext cx="720" cy="72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06" name="Oval 235"/>
              <p:cNvSpPr>
                <a:spLocks noChangeArrowheads="1"/>
              </p:cNvSpPr>
              <p:nvPr/>
            </p:nvSpPr>
            <p:spPr bwMode="auto">
              <a:xfrm>
                <a:off x="2400" y="297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07" name="Oval 236"/>
              <p:cNvSpPr>
                <a:spLocks noChangeArrowheads="1"/>
              </p:cNvSpPr>
              <p:nvPr/>
            </p:nvSpPr>
            <p:spPr bwMode="auto">
              <a:xfrm>
                <a:off x="2928" y="249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08" name="Oval 237"/>
              <p:cNvSpPr>
                <a:spLocks noChangeArrowheads="1"/>
              </p:cNvSpPr>
              <p:nvPr/>
            </p:nvSpPr>
            <p:spPr bwMode="auto">
              <a:xfrm>
                <a:off x="2640" y="307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09" name="Oval 238"/>
              <p:cNvSpPr>
                <a:spLocks noChangeArrowheads="1"/>
              </p:cNvSpPr>
              <p:nvPr/>
            </p:nvSpPr>
            <p:spPr bwMode="auto">
              <a:xfrm>
                <a:off x="3016" y="275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10" name="Oval 239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11" name="Oval 240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12" name="Oval 241"/>
              <p:cNvSpPr>
                <a:spLocks noChangeArrowheads="1"/>
              </p:cNvSpPr>
              <p:nvPr/>
            </p:nvSpPr>
            <p:spPr bwMode="auto">
              <a:xfrm>
                <a:off x="2649" y="2379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413" name="Oval 242"/>
              <p:cNvSpPr>
                <a:spLocks noChangeArrowheads="1"/>
              </p:cNvSpPr>
              <p:nvPr/>
            </p:nvSpPr>
            <p:spPr bwMode="auto">
              <a:xfrm>
                <a:off x="2304" y="273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pic>
          <p:nvPicPr>
            <p:cNvPr id="101395" name="Picture 243" descr="dire-diamant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40" t="23590" r="1044" b="33495"/>
            <a:stretch>
              <a:fillRect/>
            </a:stretch>
          </p:blipFill>
          <p:spPr bwMode="auto">
            <a:xfrm>
              <a:off x="2880" y="2160"/>
              <a:ext cx="1440" cy="1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1396" name="Group 249"/>
            <p:cNvGrpSpPr>
              <a:grpSpLocks/>
            </p:cNvGrpSpPr>
            <p:nvPr/>
          </p:nvGrpSpPr>
          <p:grpSpPr bwMode="auto">
            <a:xfrm>
              <a:off x="2976" y="2688"/>
              <a:ext cx="624" cy="480"/>
              <a:chOff x="2976" y="2688"/>
              <a:chExt cx="624" cy="480"/>
            </a:xfrm>
          </p:grpSpPr>
          <p:sp>
            <p:nvSpPr>
              <p:cNvPr id="101399" name="Line 244"/>
              <p:cNvSpPr>
                <a:spLocks noChangeShapeType="1"/>
              </p:cNvSpPr>
              <p:nvPr/>
            </p:nvSpPr>
            <p:spPr bwMode="auto">
              <a:xfrm flipH="1">
                <a:off x="2976" y="2688"/>
                <a:ext cx="240" cy="4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400" name="Line 245"/>
              <p:cNvSpPr>
                <a:spLocks noChangeShapeType="1"/>
              </p:cNvSpPr>
              <p:nvPr/>
            </p:nvSpPr>
            <p:spPr bwMode="auto">
              <a:xfrm flipH="1">
                <a:off x="2976" y="3120"/>
                <a:ext cx="624" cy="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401" name="Line 246"/>
              <p:cNvSpPr>
                <a:spLocks noChangeShapeType="1"/>
              </p:cNvSpPr>
              <p:nvPr/>
            </p:nvSpPr>
            <p:spPr bwMode="auto">
              <a:xfrm>
                <a:off x="3216" y="2688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402" name="Line 247"/>
              <p:cNvSpPr>
                <a:spLocks noChangeShapeType="1"/>
              </p:cNvSpPr>
              <p:nvPr/>
            </p:nvSpPr>
            <p:spPr bwMode="auto">
              <a:xfrm>
                <a:off x="3360" y="2784"/>
                <a:ext cx="240" cy="3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403" name="Line 248"/>
              <p:cNvSpPr>
                <a:spLocks noChangeShapeType="1"/>
              </p:cNvSpPr>
              <p:nvPr/>
            </p:nvSpPr>
            <p:spPr bwMode="auto">
              <a:xfrm>
                <a:off x="3216" y="2688"/>
                <a:ext cx="384" cy="43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1397" name="Rectangle 250"/>
            <p:cNvSpPr>
              <a:spLocks noChangeArrowheads="1"/>
            </p:cNvSpPr>
            <p:nvPr/>
          </p:nvSpPr>
          <p:spPr bwMode="auto">
            <a:xfrm>
              <a:off x="2208" y="3408"/>
              <a:ext cx="1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800">
                  <a:solidFill>
                    <a:schemeClr val="bg1"/>
                  </a:solidFill>
                  <a:latin typeface="Arial" charset="0"/>
                </a:rPr>
                <a:t>Structures 3D (Si, C, …)</a:t>
              </a:r>
            </a:p>
          </p:txBody>
        </p:sp>
        <p:pic>
          <p:nvPicPr>
            <p:cNvPr id="101398" name="Picture 251" descr="mendeleiev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62" t="12663" r="22910" b="52124"/>
            <a:stretch>
              <a:fillRect/>
            </a:stretch>
          </p:blipFill>
          <p:spPr bwMode="auto">
            <a:xfrm>
              <a:off x="4656" y="1344"/>
              <a:ext cx="640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62" grpId="0" animBg="1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2590800" y="1524000"/>
            <a:ext cx="6400800" cy="45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403" name="Text Box 72"/>
          <p:cNvSpPr txBox="1">
            <a:spLocks noChangeArrowheads="1"/>
          </p:cNvSpPr>
          <p:nvPr/>
        </p:nvSpPr>
        <p:spPr bwMode="auto">
          <a:xfrm>
            <a:off x="2308225" y="457200"/>
            <a:ext cx="5173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fr-FR" sz="3200" b="1" i="1">
                <a:latin typeface="Arial" charset="0"/>
              </a:rPr>
              <a:t>LIAISONS CRISTALLINES</a:t>
            </a:r>
          </a:p>
        </p:txBody>
      </p:sp>
      <p:pic>
        <p:nvPicPr>
          <p:cNvPr id="102404" name="Picture 1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9167" r="26563" b="26042"/>
          <a:stretch>
            <a:fillRect/>
          </a:stretch>
        </p:blipFill>
        <p:spPr bwMode="auto">
          <a:xfrm>
            <a:off x="228600" y="457200"/>
            <a:ext cx="568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405" name="Group 122"/>
          <p:cNvGrpSpPr>
            <a:grpSpLocks/>
          </p:cNvGrpSpPr>
          <p:nvPr/>
        </p:nvGrpSpPr>
        <p:grpSpPr bwMode="auto">
          <a:xfrm>
            <a:off x="0" y="1905000"/>
            <a:ext cx="2486025" cy="3581400"/>
            <a:chOff x="0" y="1200"/>
            <a:chExt cx="1566" cy="2256"/>
          </a:xfrm>
        </p:grpSpPr>
        <p:sp>
          <p:nvSpPr>
            <p:cNvPr id="102429" name="Rectangle 12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488"/>
              <a:ext cx="133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ATOMIQUE OU DE VAN DER WAALS</a:t>
              </a:r>
            </a:p>
          </p:txBody>
        </p:sp>
        <p:sp>
          <p:nvSpPr>
            <p:cNvPr id="102430" name="Rectangle 124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4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IONIQUE OU HETEROPOLAIRE</a:t>
              </a:r>
            </a:p>
          </p:txBody>
        </p:sp>
        <p:sp>
          <p:nvSpPr>
            <p:cNvPr id="102431" name="Rectangle 12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776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COVALENTE OU HOMOPOLAIRE</a:t>
              </a:r>
            </a:p>
          </p:txBody>
        </p:sp>
        <p:sp>
          <p:nvSpPr>
            <p:cNvPr id="102432" name="Rectangle 126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MONOATOMIQUES</a:t>
              </a:r>
            </a:p>
          </p:txBody>
        </p:sp>
        <p:sp>
          <p:nvSpPr>
            <p:cNvPr id="102433" name="Text Box 127"/>
            <p:cNvSpPr txBox="1">
              <a:spLocks noChangeArrowheads="1"/>
            </p:cNvSpPr>
            <p:nvPr/>
          </p:nvSpPr>
          <p:spPr bwMode="auto">
            <a:xfrm>
              <a:off x="0" y="1200"/>
              <a:ext cx="15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Différents types de liaisons</a:t>
              </a:r>
            </a:p>
          </p:txBody>
        </p:sp>
        <p:sp>
          <p:nvSpPr>
            <p:cNvPr id="102434" name="Text Box 128"/>
            <p:cNvSpPr txBox="1">
              <a:spLocks noChangeArrowheads="1"/>
            </p:cNvSpPr>
            <p:nvPr/>
          </p:nvSpPr>
          <p:spPr bwMode="auto">
            <a:xfrm>
              <a:off x="0" y="2352"/>
              <a:ext cx="6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fr-FR" sz="1400" b="1" i="1" u="sng">
                  <a:solidFill>
                    <a:schemeClr val="accent1"/>
                  </a:solidFill>
                  <a:latin typeface="Arial" charset="0"/>
                </a:rPr>
                <a:t>Phonons</a:t>
              </a:r>
            </a:p>
          </p:txBody>
        </p:sp>
        <p:sp>
          <p:nvSpPr>
            <p:cNvPr id="102435" name="Rectangle 129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880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VIBRATION DE RESEAUX</a:t>
              </a:r>
            </a:p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DIATOMIQUES</a:t>
              </a:r>
            </a:p>
          </p:txBody>
        </p:sp>
        <p:sp>
          <p:nvSpPr>
            <p:cNvPr id="102436" name="Rectangle 130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120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DENSITE DE MODES</a:t>
              </a:r>
            </a:p>
          </p:txBody>
        </p:sp>
        <p:sp>
          <p:nvSpPr>
            <p:cNvPr id="102437" name="Rectangle 131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920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METALLIQUE</a:t>
              </a:r>
            </a:p>
          </p:txBody>
        </p:sp>
        <p:sp>
          <p:nvSpPr>
            <p:cNvPr id="102438" name="Rectangle 132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064"/>
              <a:ext cx="13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AUTRES LIAISONS</a:t>
              </a:r>
            </a:p>
          </p:txBody>
        </p:sp>
        <p:sp>
          <p:nvSpPr>
            <p:cNvPr id="102439" name="Rectangle 133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3312"/>
              <a:ext cx="12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fr-FR" sz="1000" b="1" i="1">
                  <a:solidFill>
                    <a:schemeClr val="accent2"/>
                  </a:solidFill>
                  <a:latin typeface="Arial" charset="0"/>
                </a:rPr>
                <a:t>CAPACITE CALORIFIQUE</a:t>
              </a:r>
            </a:p>
          </p:txBody>
        </p:sp>
      </p:grpSp>
      <p:sp>
        <p:nvSpPr>
          <p:cNvPr id="102406" name="Rectangle 13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05113"/>
            <a:ext cx="2362200" cy="228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000" i="1" smtClean="0"/>
              <a:t>COVALENTE OU HOMOPOLAIRE</a:t>
            </a:r>
          </a:p>
        </p:txBody>
      </p:sp>
      <p:pic>
        <p:nvPicPr>
          <p:cNvPr id="102407" name="Picture 205" descr="mendeleiev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41500"/>
            <a:ext cx="54102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5856" name="Group 208"/>
          <p:cNvGrpSpPr>
            <a:grpSpLocks/>
          </p:cNvGrpSpPr>
          <p:nvPr/>
        </p:nvGrpSpPr>
        <p:grpSpPr bwMode="auto">
          <a:xfrm>
            <a:off x="3505200" y="1828800"/>
            <a:ext cx="5384800" cy="4114800"/>
            <a:chOff x="2064" y="1152"/>
            <a:chExt cx="3392" cy="2592"/>
          </a:xfrm>
        </p:grpSpPr>
        <p:pic>
          <p:nvPicPr>
            <p:cNvPr id="102427" name="Picture 206" descr="mendeleiev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55" t="12973" r="11267" b="36989"/>
            <a:stretch>
              <a:fillRect/>
            </a:stretch>
          </p:blipFill>
          <p:spPr bwMode="auto">
            <a:xfrm>
              <a:off x="3440" y="1152"/>
              <a:ext cx="2016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28" name="Rectangle 207"/>
            <p:cNvSpPr>
              <a:spLocks noChangeArrowheads="1"/>
            </p:cNvSpPr>
            <p:nvPr/>
          </p:nvSpPr>
          <p:spPr bwMode="auto">
            <a:xfrm>
              <a:off x="2064" y="1152"/>
              <a:ext cx="1392" cy="25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55864" name="Group 216"/>
          <p:cNvGrpSpPr>
            <a:grpSpLocks/>
          </p:cNvGrpSpPr>
          <p:nvPr/>
        </p:nvGrpSpPr>
        <p:grpSpPr bwMode="auto">
          <a:xfrm>
            <a:off x="4191000" y="1905000"/>
            <a:ext cx="3352800" cy="4038600"/>
            <a:chOff x="2496" y="1200"/>
            <a:chExt cx="2112" cy="2544"/>
          </a:xfrm>
        </p:grpSpPr>
        <p:sp>
          <p:nvSpPr>
            <p:cNvPr id="102424" name="Rectangle 209"/>
            <p:cNvSpPr>
              <a:spLocks noChangeArrowheads="1"/>
            </p:cNvSpPr>
            <p:nvPr/>
          </p:nvSpPr>
          <p:spPr bwMode="auto">
            <a:xfrm>
              <a:off x="4224" y="1200"/>
              <a:ext cx="384" cy="254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425" name="Line 210"/>
            <p:cNvSpPr>
              <a:spLocks noChangeShapeType="1"/>
            </p:cNvSpPr>
            <p:nvPr/>
          </p:nvSpPr>
          <p:spPr bwMode="auto">
            <a:xfrm>
              <a:off x="3312" y="1584"/>
              <a:ext cx="912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426" name="Text Box 211"/>
            <p:cNvSpPr txBox="1">
              <a:spLocks noChangeArrowheads="1"/>
            </p:cNvSpPr>
            <p:nvPr/>
          </p:nvSpPr>
          <p:spPr bwMode="auto">
            <a:xfrm>
              <a:off x="2496" y="1344"/>
              <a:ext cx="795" cy="30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>
                  <a:solidFill>
                    <a:srgbClr val="FF0000"/>
                  </a:solidFill>
                  <a:latin typeface="Arial" charset="0"/>
                </a:rPr>
                <a:t>Type IV</a:t>
              </a:r>
            </a:p>
          </p:txBody>
        </p:sp>
      </p:grpSp>
      <p:grpSp>
        <p:nvGrpSpPr>
          <p:cNvPr id="155865" name="Group 217"/>
          <p:cNvGrpSpPr>
            <a:grpSpLocks/>
          </p:cNvGrpSpPr>
          <p:nvPr/>
        </p:nvGrpSpPr>
        <p:grpSpPr bwMode="auto">
          <a:xfrm>
            <a:off x="3668713" y="1814513"/>
            <a:ext cx="4437062" cy="4143375"/>
            <a:chOff x="2167" y="1143"/>
            <a:chExt cx="2795" cy="2610"/>
          </a:xfrm>
        </p:grpSpPr>
        <p:sp>
          <p:nvSpPr>
            <p:cNvPr id="102420" name="Rectangle 212"/>
            <p:cNvSpPr>
              <a:spLocks noChangeArrowheads="1"/>
            </p:cNvSpPr>
            <p:nvPr/>
          </p:nvSpPr>
          <p:spPr bwMode="auto">
            <a:xfrm>
              <a:off x="3860" y="1161"/>
              <a:ext cx="336" cy="259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421" name="Rectangle 213"/>
            <p:cNvSpPr>
              <a:spLocks noChangeArrowheads="1"/>
            </p:cNvSpPr>
            <p:nvPr/>
          </p:nvSpPr>
          <p:spPr bwMode="auto">
            <a:xfrm>
              <a:off x="4626" y="1143"/>
              <a:ext cx="336" cy="259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422" name="Line 214"/>
            <p:cNvSpPr>
              <a:spLocks noChangeShapeType="1"/>
            </p:cNvSpPr>
            <p:nvPr/>
          </p:nvSpPr>
          <p:spPr bwMode="auto">
            <a:xfrm>
              <a:off x="3312" y="2112"/>
              <a:ext cx="528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423" name="Text Box 215"/>
            <p:cNvSpPr txBox="1">
              <a:spLocks noChangeArrowheads="1"/>
            </p:cNvSpPr>
            <p:nvPr/>
          </p:nvSpPr>
          <p:spPr bwMode="auto">
            <a:xfrm>
              <a:off x="2167" y="1808"/>
              <a:ext cx="1457" cy="30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>
                  <a:solidFill>
                    <a:schemeClr val="accent2"/>
                  </a:solidFill>
                  <a:latin typeface="Arial" charset="0"/>
                </a:rPr>
                <a:t>Composés III-V</a:t>
              </a:r>
            </a:p>
          </p:txBody>
        </p:sp>
      </p:grpSp>
      <p:grpSp>
        <p:nvGrpSpPr>
          <p:cNvPr id="155870" name="Group 222"/>
          <p:cNvGrpSpPr>
            <a:grpSpLocks/>
          </p:cNvGrpSpPr>
          <p:nvPr/>
        </p:nvGrpSpPr>
        <p:grpSpPr bwMode="auto">
          <a:xfrm>
            <a:off x="3733800" y="2667000"/>
            <a:ext cx="4953000" cy="3276600"/>
            <a:chOff x="2208" y="1680"/>
            <a:chExt cx="3120" cy="2064"/>
          </a:xfrm>
        </p:grpSpPr>
        <p:sp>
          <p:nvSpPr>
            <p:cNvPr id="102416" name="Rectangle 218"/>
            <p:cNvSpPr>
              <a:spLocks noChangeArrowheads="1"/>
            </p:cNvSpPr>
            <p:nvPr/>
          </p:nvSpPr>
          <p:spPr bwMode="auto">
            <a:xfrm>
              <a:off x="3504" y="2400"/>
              <a:ext cx="336" cy="1344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417" name="Rectangle 219"/>
            <p:cNvSpPr>
              <a:spLocks noChangeArrowheads="1"/>
            </p:cNvSpPr>
            <p:nvPr/>
          </p:nvSpPr>
          <p:spPr bwMode="auto">
            <a:xfrm>
              <a:off x="4992" y="1680"/>
              <a:ext cx="336" cy="2064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418" name="Line 220"/>
            <p:cNvSpPr>
              <a:spLocks noChangeShapeType="1"/>
            </p:cNvSpPr>
            <p:nvPr/>
          </p:nvSpPr>
          <p:spPr bwMode="auto">
            <a:xfrm>
              <a:off x="2928" y="2928"/>
              <a:ext cx="576" cy="38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419" name="Rectangle 221"/>
            <p:cNvSpPr>
              <a:spLocks noChangeArrowheads="1"/>
            </p:cNvSpPr>
            <p:nvPr/>
          </p:nvSpPr>
          <p:spPr bwMode="auto">
            <a:xfrm>
              <a:off x="2208" y="2400"/>
              <a:ext cx="1053" cy="536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>
                  <a:solidFill>
                    <a:srgbClr val="006600"/>
                  </a:solidFill>
                  <a:latin typeface="Arial" charset="0"/>
                </a:rPr>
                <a:t>Composés</a:t>
              </a:r>
            </a:p>
            <a:p>
              <a:pPr algn="ctr"/>
              <a:r>
                <a:rPr lang="fr-FR">
                  <a:solidFill>
                    <a:srgbClr val="006600"/>
                  </a:solidFill>
                  <a:latin typeface="Arial" charset="0"/>
                </a:rPr>
                <a:t>II-VI</a:t>
              </a:r>
            </a:p>
          </p:txBody>
        </p:sp>
      </p:grpSp>
      <p:grpSp>
        <p:nvGrpSpPr>
          <p:cNvPr id="155874" name="Group 226"/>
          <p:cNvGrpSpPr>
            <a:grpSpLocks/>
          </p:cNvGrpSpPr>
          <p:nvPr/>
        </p:nvGrpSpPr>
        <p:grpSpPr bwMode="auto">
          <a:xfrm>
            <a:off x="2836863" y="1600200"/>
            <a:ext cx="425450" cy="4246563"/>
            <a:chOff x="1787" y="1008"/>
            <a:chExt cx="268" cy="2675"/>
          </a:xfrm>
        </p:grpSpPr>
        <p:sp>
          <p:nvSpPr>
            <p:cNvPr id="102413" name="Text Box 223"/>
            <p:cNvSpPr txBox="1">
              <a:spLocks noChangeArrowheads="1"/>
            </p:cNvSpPr>
            <p:nvPr/>
          </p:nvSpPr>
          <p:spPr bwMode="auto">
            <a:xfrm rot="-3954691">
              <a:off x="1486" y="1346"/>
              <a:ext cx="9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b="1">
                  <a:solidFill>
                    <a:srgbClr val="FFFFFF"/>
                  </a:solidFill>
                  <a:latin typeface="Arial" charset="0"/>
                </a:rPr>
                <a:t>COVALENT</a:t>
              </a:r>
            </a:p>
          </p:txBody>
        </p:sp>
        <p:sp>
          <p:nvSpPr>
            <p:cNvPr id="102414" name="Text Box 224"/>
            <p:cNvSpPr txBox="1">
              <a:spLocks noChangeArrowheads="1"/>
            </p:cNvSpPr>
            <p:nvPr/>
          </p:nvSpPr>
          <p:spPr bwMode="auto">
            <a:xfrm rot="-3954691">
              <a:off x="1541" y="3205"/>
              <a:ext cx="7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b="1">
                  <a:solidFill>
                    <a:srgbClr val="FFFFFF"/>
                  </a:solidFill>
                  <a:latin typeface="Arial" charset="0"/>
                </a:rPr>
                <a:t>IONIQUE</a:t>
              </a:r>
            </a:p>
          </p:txBody>
        </p:sp>
        <p:sp>
          <p:nvSpPr>
            <p:cNvPr id="102415" name="Text Box 225"/>
            <p:cNvSpPr txBox="1">
              <a:spLocks noChangeArrowheads="1"/>
            </p:cNvSpPr>
            <p:nvPr/>
          </p:nvSpPr>
          <p:spPr bwMode="auto">
            <a:xfrm rot="-3954691">
              <a:off x="1278" y="2322"/>
              <a:ext cx="1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fr-FR" sz="1800" b="1">
                  <a:solidFill>
                    <a:srgbClr val="FFFFFF"/>
                  </a:solidFill>
                  <a:latin typeface="Arial" charset="0"/>
                </a:rPr>
                <a:t>IONO-COVALENT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aaaa</Template>
  <TotalTime>8104</TotalTime>
  <Words>11942</Words>
  <Application>Microsoft Office PowerPoint</Application>
  <PresentationFormat>Affichage à l'écran (4:3)</PresentationFormat>
  <Paragraphs>3592</Paragraphs>
  <Slides>186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186</vt:i4>
      </vt:variant>
    </vt:vector>
  </HeadingPairs>
  <TitlesOfParts>
    <vt:vector size="193" baseType="lpstr">
      <vt:lpstr>Times New Roman</vt:lpstr>
      <vt:lpstr>Arial</vt:lpstr>
      <vt:lpstr>Calibri</vt:lpstr>
      <vt:lpstr>Symbol</vt:lpstr>
      <vt:lpstr>MS Mincho</vt:lpstr>
      <vt:lpstr>Nouvelle présentation</vt:lpstr>
      <vt:lpstr>Microsoft Equation 3.0</vt:lpstr>
      <vt:lpstr>PROPRIETES DES MATERIAUX SOLIDES</vt:lpstr>
      <vt:lpstr>L’ELECTRON</vt:lpstr>
      <vt:lpstr>description physique</vt:lpstr>
      <vt:lpstr>Présentation PowerPoint</vt:lpstr>
      <vt:lpstr>CONGRES SOLVAY (1927)</vt:lpstr>
      <vt:lpstr>ONDE PLANE</vt:lpstr>
      <vt:lpstr>ONDE PLANE</vt:lpstr>
      <vt:lpstr>ONDE PLANE</vt:lpstr>
      <vt:lpstr>ONDE PLANE</vt:lpstr>
      <vt:lpstr>PAQUET D’ONDE</vt:lpstr>
      <vt:lpstr>PAQUET D’ONDE</vt:lpstr>
      <vt:lpstr>VITESSE DE GROUPE</vt:lpstr>
      <vt:lpstr>RELATION D’INCERTITUDE</vt:lpstr>
      <vt:lpstr>FONCTION D’ONDE</vt:lpstr>
      <vt:lpstr>ONDE DE DE BROGLIE</vt:lpstr>
      <vt:lpstr>ONDE DE DE BROGLIE</vt:lpstr>
      <vt:lpstr>PRINCIPE DE SUPERPOSITION</vt:lpstr>
      <vt:lpstr>PRINCIPE DE SUPERPOSITION</vt:lpstr>
      <vt:lpstr>PRINCIPE DE SUPERPOSITION</vt:lpstr>
      <vt:lpstr>PAQUET D’ONDE GAUSSIEN</vt:lpstr>
      <vt:lpstr>PAQUET D’ONDE GAUSSIEN</vt:lpstr>
      <vt:lpstr>PAQUET D’ONDE GAUSSIEN</vt:lpstr>
      <vt:lpstr>PAQUET D’ONDE GAUSSIEN</vt:lpstr>
      <vt:lpstr>Présentation PowerPoint</vt:lpstr>
      <vt:lpstr>équations de mouvement</vt:lpstr>
      <vt:lpstr>Présentation PowerPoint</vt:lpstr>
      <vt:lpstr>CAS GENERAL</vt:lpstr>
      <vt:lpstr>CAS GENERAL</vt:lpstr>
      <vt:lpstr>ETATS STATIONNAIRES</vt:lpstr>
      <vt:lpstr>CAS LIMITE DE LA MECANIQUE CLASSIQUE</vt:lpstr>
      <vt:lpstr>DESCRIPTION ET RESOLUTION</vt:lpstr>
      <vt:lpstr>DESCRIPTION ET RESOLUTION</vt:lpstr>
      <vt:lpstr>DESCRIPTION ET RESOLUTION</vt:lpstr>
      <vt:lpstr>DESCRIPTION ET RESOLUTION</vt:lpstr>
      <vt:lpstr>EXEMPLES</vt:lpstr>
      <vt:lpstr>EXEMPLES</vt:lpstr>
      <vt:lpstr>PARTICULE DANS UNE BOÎTE</vt:lpstr>
      <vt:lpstr>DESCRIPTION ET RESOLUTION</vt:lpstr>
      <vt:lpstr>DESCRIPTION ET RESOLUTION</vt:lpstr>
      <vt:lpstr>EXEMPLES</vt:lpstr>
      <vt:lpstr>Présentation PowerPoint</vt:lpstr>
      <vt:lpstr>grandeurs physiques</vt:lpstr>
      <vt:lpstr>Présentation PowerPoint</vt:lpstr>
      <vt:lpstr>DEFINITION</vt:lpstr>
      <vt:lpstr>DEFINITION</vt:lpstr>
      <vt:lpstr>DEFINITION</vt:lpstr>
      <vt:lpstr>DEFINITION</vt:lpstr>
      <vt:lpstr>EXEMPLES</vt:lpstr>
      <vt:lpstr>DEFINITION</vt:lpstr>
      <vt:lpstr>DEFINITION</vt:lpstr>
      <vt:lpstr>DEFINITION</vt:lpstr>
      <vt:lpstr>VALEURS PROPRES ET FONCTIONS PROPRES</vt:lpstr>
      <vt:lpstr>EQUATION DE SCHRÖDINGER</vt:lpstr>
      <vt:lpstr>EQUATION DE SCHRÖDINGER</vt:lpstr>
      <vt:lpstr>MOMENT CINETIQUE INTRINSEQUE SPIN</vt:lpstr>
      <vt:lpstr>CLASSIFICATION DES ELEMENTS CHIMIQUES</vt:lpstr>
      <vt:lpstr>CLASSIFICATION DES ELEMENTS CHIMIQUES</vt:lpstr>
      <vt:lpstr>Présentation PowerPoint</vt:lpstr>
      <vt:lpstr>LE SOLIDE CRISTALLIN</vt:lpstr>
      <vt:lpstr>Réseau cristallin</vt:lpstr>
      <vt:lpstr>Présentation PowerPoint</vt:lpstr>
      <vt:lpstr>RESEAU DE BRAVAIS</vt:lpstr>
      <vt:lpstr>RESEAU DE BRAVAIS</vt:lpstr>
      <vt:lpstr>RESEAU DE BRAVAIS</vt:lpstr>
      <vt:lpstr>RESEAU DE BRAVAIS</vt:lpstr>
      <vt:lpstr>MOTIF, RANGEES, PLANS</vt:lpstr>
      <vt:lpstr>MOTIF, RANGEES, PLANS</vt:lpstr>
      <vt:lpstr>ALLOTROPIE STRUCTURES NON CRISTALLINES</vt:lpstr>
      <vt:lpstr>CHLORURE DE SODIUM CHLORURE DE CESIUM</vt:lpstr>
      <vt:lpstr>CUBIQUE A FACES CENTREES</vt:lpstr>
      <vt:lpstr>CUBIQUE CENTREE</vt:lpstr>
      <vt:lpstr>HEXAGONALE COMPACTE</vt:lpstr>
      <vt:lpstr>DIAMANT</vt:lpstr>
      <vt:lpstr>Présentation PowerPoint</vt:lpstr>
      <vt:lpstr>Interaction onde-réseau</vt:lpstr>
      <vt:lpstr>Présentation PowerPoint</vt:lpstr>
      <vt:lpstr>LOI DE BRAGG</vt:lpstr>
      <vt:lpstr>RESEAU RECIPROQUE</vt:lpstr>
      <vt:lpstr>RESEAU RECIPROQUE</vt:lpstr>
      <vt:lpstr>RESEAU RECIPROQUE</vt:lpstr>
      <vt:lpstr>RESEAU RECIPROQUE</vt:lpstr>
      <vt:lpstr>LOI DE BRAGG GENERALISEE</vt:lpstr>
      <vt:lpstr>LOI DE BRAGG GENERALISEE</vt:lpstr>
      <vt:lpstr>ZONES DE BRILLOUIN</vt:lpstr>
      <vt:lpstr>ZONES DE BRILLOUIN</vt:lpstr>
      <vt:lpstr>ZONES DE BRILLOUIN</vt:lpstr>
      <vt:lpstr>ZONES DE BRILLOUIN</vt:lpstr>
      <vt:lpstr>FACTEUR DE STRUCTURE</vt:lpstr>
      <vt:lpstr>FACTEUR DE STRUCTURE</vt:lpstr>
      <vt:lpstr>Présentation PowerPoint</vt:lpstr>
      <vt:lpstr>Liaisons cristallines</vt:lpstr>
      <vt:lpstr>Présentation PowerPoint</vt:lpstr>
      <vt:lpstr>ATOMIQUE OU DE VAN DER WAALS</vt:lpstr>
      <vt:lpstr>ATOMIQUE OU DE VAN DER WAALS</vt:lpstr>
      <vt:lpstr>ATOMIQUE OU DE VAN DER WAALS</vt:lpstr>
      <vt:lpstr>IONIQUE OU HETEROPOLAIRE</vt:lpstr>
      <vt:lpstr>IONIQUE OU HETEROPOLAIRE</vt:lpstr>
      <vt:lpstr>COVALENTE OU HOMOPOLAIRE</vt:lpstr>
      <vt:lpstr>COVALENTE OU HOMOPOLAIRE</vt:lpstr>
      <vt:lpstr>METALLIQUE</vt:lpstr>
      <vt:lpstr>METALLIQUE</vt:lpstr>
      <vt:lpstr>AUTRES LIAISONS</vt:lpstr>
      <vt:lpstr>VIBRATION DE RESEAUX MONOATOMIQUES</vt:lpstr>
      <vt:lpstr>VIBRATION DE RESEAUX MONOATOMIQUES</vt:lpstr>
      <vt:lpstr>VIBRATION DE RESEAUX DIATOMIQUES</vt:lpstr>
      <vt:lpstr>VIBRATION DE RESEAUX DIATOMIQUES</vt:lpstr>
      <vt:lpstr>DENSITE DE MODES</vt:lpstr>
      <vt:lpstr>DENSITE DE MODES</vt:lpstr>
      <vt:lpstr>CAPACITE CALORIFIQUE</vt:lpstr>
      <vt:lpstr>CAPACITE CALORIFIQUE</vt:lpstr>
      <vt:lpstr>CAPACITE CALORIFIQUE</vt:lpstr>
      <vt:lpstr>CAPACITE CALORIFIQUE</vt:lpstr>
      <vt:lpstr>Présentation PowerPoint</vt:lpstr>
      <vt:lpstr>Défauts dans les cristaux</vt:lpstr>
      <vt:lpstr>Présentation PowerPoint</vt:lpstr>
      <vt:lpstr>ENERGIE DE FORMATION</vt:lpstr>
      <vt:lpstr>CENTRES F</vt:lpstr>
      <vt:lpstr>MECANISMES DE DIFFUSION</vt:lpstr>
      <vt:lpstr>MECANISMES DE DIFFUSION</vt:lpstr>
      <vt:lpstr>LIMITE D’ELASTICITE DES METAUX</vt:lpstr>
      <vt:lpstr>LIMITE D’ELASTICITE DES METAUX</vt:lpstr>
      <vt:lpstr>LIMITE D’ELASTICITE DES METAUX</vt:lpstr>
      <vt:lpstr>DIFFERENTS TYPES</vt:lpstr>
      <vt:lpstr>DIFFERENTS TYPES</vt:lpstr>
      <vt:lpstr>DIFFERENTS TYPES</vt:lpstr>
      <vt:lpstr>Présentation PowerPoint</vt:lpstr>
      <vt:lpstr>ELECTRONS DANS UN SOLIDE</vt:lpstr>
      <vt:lpstr>Modèle de DRUDE</vt:lpstr>
      <vt:lpstr>Présentation PowerPoint</vt:lpstr>
      <vt:lpstr>LE GAZ D’ELECTRONS</vt:lpstr>
      <vt:lpstr>LE GAZ D’ELECTRONS</vt:lpstr>
      <vt:lpstr>LE GAZ D’ELECTRONS</vt:lpstr>
      <vt:lpstr>LES COLLISIONS</vt:lpstr>
      <vt:lpstr>LES COLLISIONS</vt:lpstr>
      <vt:lpstr>CONDUCTIVITE ELECTRIQUE</vt:lpstr>
      <vt:lpstr>CONDUCTIVITE ELECTRIQUE</vt:lpstr>
      <vt:lpstr>CONDUCTIVITE THERMIQUE</vt:lpstr>
      <vt:lpstr>INTERACTION AVEC UN RAYONNEMENT ELECTROMAGNETIQUE</vt:lpstr>
      <vt:lpstr>INTERACTION AVEC UN RAYONNEMENT ELECTROMAGNETIQUE</vt:lpstr>
      <vt:lpstr>Présentation PowerPoint</vt:lpstr>
      <vt:lpstr>Modèle de SOMMERFELD</vt:lpstr>
      <vt:lpstr>Présentation PowerPoint</vt:lpstr>
      <vt:lpstr>APPROXIMATION DES ELECTRONS LIBRES</vt:lpstr>
      <vt:lpstr>APPROXIMATION DES ELECTRONS LIBRES</vt:lpstr>
      <vt:lpstr>DISTRIBUTION DE FERMI-DIRAC</vt:lpstr>
      <vt:lpstr>DISTRIBUTION DE FERMI-DIRAC</vt:lpstr>
      <vt:lpstr>CAPACITE CALORIFIQUE DES ELECTRONS</vt:lpstr>
      <vt:lpstr>CAPACITE CALORIFIQUE DES ELECTRONS</vt:lpstr>
      <vt:lpstr>CONDUCTIVITE ELECTRIQUE</vt:lpstr>
      <vt:lpstr>CONDUCTIVITE ELECTRIQUE</vt:lpstr>
      <vt:lpstr>LOI DE WIEDMANN-FRANZ</vt:lpstr>
      <vt:lpstr>LOI DE WIEDMANN-FRANZ</vt:lpstr>
      <vt:lpstr>SURFACES LIBRES</vt:lpstr>
      <vt:lpstr>SURFACES LIBRES</vt:lpstr>
      <vt:lpstr>SURFACES LIBRES</vt:lpstr>
      <vt:lpstr>Présentation PowerPoint</vt:lpstr>
      <vt:lpstr>Bandes d’énergie</vt:lpstr>
      <vt:lpstr>Présentation PowerPoint</vt:lpstr>
      <vt:lpstr>ELECTRON DANS UN POTENTIEL PERIODIQUE</vt:lpstr>
      <vt:lpstr>ELECTRON DANS UN POTENTIEL PERIODIQUE</vt:lpstr>
      <vt:lpstr>APPARITION DE BANDES INTERDITES</vt:lpstr>
      <vt:lpstr>APPROXIMATION DE KRÖNIG-PENNEY</vt:lpstr>
      <vt:lpstr>APPROXIMATION DE KRÖNIG-PENNEY</vt:lpstr>
      <vt:lpstr>SURFACE DE FERMI</vt:lpstr>
      <vt:lpstr>SURFACE DE FERMI</vt:lpstr>
      <vt:lpstr>SURFACE DE FERMI</vt:lpstr>
      <vt:lpstr>CLASSIFICATION DES MATERIAUX</vt:lpstr>
      <vt:lpstr>CLASSIFICATION DES MATERIAUX</vt:lpstr>
      <vt:lpstr>CLASSIFICATION DES MATERIAUX</vt:lpstr>
      <vt:lpstr>CLASSIFICATION DES MATERIAUX</vt:lpstr>
      <vt:lpstr>Présentation PowerPoint</vt:lpstr>
      <vt:lpstr>Cristaux semi-conducteurs</vt:lpstr>
      <vt:lpstr>Présentation PowerPoint</vt:lpstr>
      <vt:lpstr>DENSITE D’ETATS</vt:lpstr>
      <vt:lpstr>DENSITE D’ETATS</vt:lpstr>
      <vt:lpstr>DENSITE D’ETATS</vt:lpstr>
      <vt:lpstr>OCCUPATION DES NIVEAUX</vt:lpstr>
      <vt:lpstr>OCCUPATION DES NIVEAUX</vt:lpstr>
      <vt:lpstr>OCCUPATION DES NIVEAUX</vt:lpstr>
      <vt:lpstr>SEMI-CONDUCTEUR INTRINSEQUE</vt:lpstr>
      <vt:lpstr>SEMI-CONDUCTEUR INTRINSEQUE</vt:lpstr>
      <vt:lpstr>SEMI-CONDUCTEUR EXTRINSEQUE</vt:lpstr>
      <vt:lpstr>SEMI-CONDUCTEUR EXTRINSEQUE</vt:lpstr>
      <vt:lpstr>SEMI-CONDUCTEUR EXTRINSEQUE</vt:lpstr>
      <vt:lpstr>Présentation PowerPoint</vt:lpstr>
      <vt:lpstr>FIN</vt:lpstr>
    </vt:vector>
  </TitlesOfParts>
  <Company>sms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emse</dc:creator>
  <cp:lastModifiedBy>user</cp:lastModifiedBy>
  <cp:revision>141</cp:revision>
  <dcterms:created xsi:type="dcterms:W3CDTF">2002-12-19T16:24:55Z</dcterms:created>
  <dcterms:modified xsi:type="dcterms:W3CDTF">2019-06-14T11:31:22Z</dcterms:modified>
</cp:coreProperties>
</file>