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8" r:id="rId103"/>
    <p:sldId id="359" r:id="rId104"/>
    <p:sldId id="360" r:id="rId105"/>
    <p:sldId id="361"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4" r:id="rId119"/>
    <p:sldId id="375" r:id="rId120"/>
    <p:sldId id="376" r:id="rId121"/>
    <p:sldId id="377" r:id="rId122"/>
    <p:sldId id="378" r:id="rId123"/>
    <p:sldId id="379" r:id="rId124"/>
    <p:sldId id="380" r:id="rId125"/>
    <p:sldId id="381"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 id="399" r:id="rId144"/>
    <p:sldId id="400" r:id="rId145"/>
    <p:sldId id="401" r:id="rId146"/>
    <p:sldId id="402" r:id="rId147"/>
    <p:sldId id="403" r:id="rId148"/>
    <p:sldId id="404" r:id="rId149"/>
    <p:sldId id="405" r:id="rId150"/>
    <p:sldId id="406" r:id="rId151"/>
    <p:sldId id="407" r:id="rId152"/>
    <p:sldId id="408" r:id="rId153"/>
    <p:sldId id="409" r:id="rId154"/>
    <p:sldId id="410" r:id="rId155"/>
    <p:sldId id="411" r:id="rId156"/>
    <p:sldId id="412" r:id="rId157"/>
    <p:sldId id="413" r:id="rId158"/>
    <p:sldId id="414" r:id="rId159"/>
    <p:sldId id="415" r:id="rId160"/>
    <p:sldId id="416" r:id="rId161"/>
    <p:sldId id="417" r:id="rId162"/>
    <p:sldId id="418" r:id="rId163"/>
    <p:sldId id="419" r:id="rId164"/>
    <p:sldId id="420" r:id="rId165"/>
    <p:sldId id="421" r:id="rId166"/>
    <p:sldId id="422" r:id="rId167"/>
    <p:sldId id="423" r:id="rId168"/>
    <p:sldId id="424" r:id="rId169"/>
    <p:sldId id="425" r:id="rId170"/>
    <p:sldId id="426" r:id="rId171"/>
    <p:sldId id="427" r:id="rId172"/>
    <p:sldId id="428" r:id="rId173"/>
    <p:sldId id="429" r:id="rId174"/>
    <p:sldId id="430" r:id="rId175"/>
    <p:sldId id="431" r:id="rId176"/>
    <p:sldId id="432" r:id="rId177"/>
    <p:sldId id="433" r:id="rId178"/>
    <p:sldId id="434" r:id="rId179"/>
    <p:sldId id="435" r:id="rId180"/>
    <p:sldId id="436" r:id="rId181"/>
    <p:sldId id="437" r:id="rId182"/>
    <p:sldId id="438" r:id="rId183"/>
    <p:sldId id="439" r:id="rId184"/>
    <p:sldId id="440" r:id="rId185"/>
    <p:sldId id="441" r:id="rId186"/>
    <p:sldId id="442" r:id="rId187"/>
    <p:sldId id="443" r:id="rId188"/>
    <p:sldId id="444" r:id="rId189"/>
    <p:sldId id="445" r:id="rId190"/>
    <p:sldId id="446" r:id="rId191"/>
    <p:sldId id="447" r:id="rId192"/>
    <p:sldId id="448" r:id="rId193"/>
    <p:sldId id="449" r:id="rId194"/>
    <p:sldId id="450" r:id="rId195"/>
    <p:sldId id="451" r:id="rId196"/>
    <p:sldId id="452" r:id="rId197"/>
    <p:sldId id="453" r:id="rId198"/>
    <p:sldId id="454" r:id="rId199"/>
    <p:sldId id="455" r:id="rId200"/>
    <p:sldId id="456" r:id="rId201"/>
    <p:sldId id="457" r:id="rId202"/>
    <p:sldId id="458" r:id="rId203"/>
    <p:sldId id="459" r:id="rId204"/>
    <p:sldId id="460" r:id="rId205"/>
    <p:sldId id="461" r:id="rId206"/>
    <p:sldId id="462" r:id="rId207"/>
    <p:sldId id="463" r:id="rId208"/>
    <p:sldId id="464" r:id="rId209"/>
    <p:sldId id="465" r:id="rId210"/>
    <p:sldId id="466" r:id="rId211"/>
    <p:sldId id="467" r:id="rId212"/>
    <p:sldId id="468" r:id="rId213"/>
    <p:sldId id="469" r:id="rId214"/>
    <p:sldId id="470" r:id="rId215"/>
    <p:sldId id="471" r:id="rId216"/>
    <p:sldId id="472" r:id="rId217"/>
    <p:sldId id="473" r:id="rId218"/>
    <p:sldId id="474" r:id="rId219"/>
    <p:sldId id="475" r:id="rId220"/>
    <p:sldId id="476" r:id="rId221"/>
    <p:sldId id="477" r:id="rId222"/>
    <p:sldId id="478" r:id="rId223"/>
    <p:sldId id="479" r:id="rId224"/>
    <p:sldId id="480" r:id="rId225"/>
    <p:sldId id="481" r:id="rId226"/>
    <p:sldId id="482" r:id="rId227"/>
    <p:sldId id="483" r:id="rId228"/>
    <p:sldId id="484" r:id="rId229"/>
    <p:sldId id="485" r:id="rId230"/>
    <p:sldId id="486" r:id="rId231"/>
    <p:sldId id="487" r:id="rId232"/>
    <p:sldId id="488" r:id="rId233"/>
    <p:sldId id="489" r:id="rId234"/>
    <p:sldId id="490" r:id="rId235"/>
    <p:sldId id="491" r:id="rId236"/>
    <p:sldId id="492" r:id="rId237"/>
    <p:sldId id="493" r:id="rId238"/>
    <p:sldId id="494" r:id="rId239"/>
    <p:sldId id="495" r:id="rId240"/>
    <p:sldId id="496" r:id="rId241"/>
    <p:sldId id="497" r:id="rId242"/>
    <p:sldId id="498" r:id="rId243"/>
    <p:sldId id="499" r:id="rId244"/>
    <p:sldId id="500" r:id="rId245"/>
    <p:sldId id="501" r:id="rId246"/>
    <p:sldId id="502" r:id="rId247"/>
    <p:sldId id="503" r:id="rId248"/>
    <p:sldId id="504" r:id="rId249"/>
    <p:sldId id="505" r:id="rId250"/>
    <p:sldId id="506" r:id="rId251"/>
    <p:sldId id="507" r:id="rId252"/>
    <p:sldId id="508" r:id="rId253"/>
    <p:sldId id="509" r:id="rId254"/>
    <p:sldId id="510" r:id="rId255"/>
  </p:sldIdLst>
  <p:sldSz cx="9144000" cy="6858000" type="screen4x3"/>
  <p:notesSz cx="6858000" cy="9144000"/>
  <p:defaultTextStyle>
    <a:defPPr>
      <a:defRPr lang="fr-F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2787"/>
    <p:restoredTop sz="90929"/>
  </p:normalViewPr>
  <p:slideViewPr>
    <p:cSldViewPr>
      <p:cViewPr varScale="1">
        <p:scale>
          <a:sx n="74" d="100"/>
          <a:sy n="74" d="100"/>
        </p:scale>
        <p:origin x="-1692" y="-90"/>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2999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slide" Target="slides/slide237.xml"/><Relationship Id="rId254" Type="http://schemas.openxmlformats.org/officeDocument/2006/relationships/slide" Target="slides/slide253.xml"/><Relationship Id="rId259" Type="http://schemas.openxmlformats.org/officeDocument/2006/relationships/theme" Target="theme/theme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notesMaster" Target="notesMasters/notes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presProps" Target="presProps.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s>
</file>

<file path=ppt/_rels/viewProps.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slide" Target="slides/slide2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image" Target="../media/image57.wmf"/></Relationships>
</file>

<file path=ppt/drawings/_rels/vmlDrawing100.vml.rels><?xml version="1.0" encoding="UTF-8" standalone="yes"?>
<Relationships xmlns="http://schemas.openxmlformats.org/package/2006/relationships"><Relationship Id="rId1" Type="http://schemas.openxmlformats.org/officeDocument/2006/relationships/image" Target="../media/image383.wmf"/></Relationships>
</file>

<file path=ppt/drawings/_rels/vmlDrawing101.vml.rels><?xml version="1.0" encoding="UTF-8" standalone="yes"?>
<Relationships xmlns="http://schemas.openxmlformats.org/package/2006/relationships"><Relationship Id="rId2" Type="http://schemas.openxmlformats.org/officeDocument/2006/relationships/image" Target="../media/image385.emf"/><Relationship Id="rId1" Type="http://schemas.openxmlformats.org/officeDocument/2006/relationships/image" Target="../media/image384.wmf"/></Relationships>
</file>

<file path=ppt/drawings/_rels/vmlDrawing102.vml.rels><?xml version="1.0" encoding="UTF-8" standalone="yes"?>
<Relationships xmlns="http://schemas.openxmlformats.org/package/2006/relationships"><Relationship Id="rId1" Type="http://schemas.openxmlformats.org/officeDocument/2006/relationships/image" Target="../media/image386.wmf"/></Relationships>
</file>

<file path=ppt/drawings/_rels/vmlDrawing103.vml.rels><?xml version="1.0" encoding="UTF-8" standalone="yes"?>
<Relationships xmlns="http://schemas.openxmlformats.org/package/2006/relationships"><Relationship Id="rId2" Type="http://schemas.openxmlformats.org/officeDocument/2006/relationships/image" Target="../media/image388.wmf"/><Relationship Id="rId1" Type="http://schemas.openxmlformats.org/officeDocument/2006/relationships/image" Target="../media/image387.wmf"/></Relationships>
</file>

<file path=ppt/drawings/_rels/vmlDrawing104.vml.rels><?xml version="1.0" encoding="UTF-8" standalone="yes"?>
<Relationships xmlns="http://schemas.openxmlformats.org/package/2006/relationships"><Relationship Id="rId3" Type="http://schemas.openxmlformats.org/officeDocument/2006/relationships/image" Target="../media/image391.wmf"/><Relationship Id="rId2" Type="http://schemas.openxmlformats.org/officeDocument/2006/relationships/image" Target="../media/image390.wmf"/><Relationship Id="rId1" Type="http://schemas.openxmlformats.org/officeDocument/2006/relationships/image" Target="../media/image389.wmf"/><Relationship Id="rId5" Type="http://schemas.openxmlformats.org/officeDocument/2006/relationships/image" Target="../media/image393.wmf"/><Relationship Id="rId4" Type="http://schemas.openxmlformats.org/officeDocument/2006/relationships/image" Target="../media/image392.wmf"/></Relationships>
</file>

<file path=ppt/drawings/_rels/vmlDrawing105.vml.rels><?xml version="1.0" encoding="UTF-8" standalone="yes"?>
<Relationships xmlns="http://schemas.openxmlformats.org/package/2006/relationships"><Relationship Id="rId2" Type="http://schemas.openxmlformats.org/officeDocument/2006/relationships/image" Target="../media/image395.wmf"/><Relationship Id="rId1" Type="http://schemas.openxmlformats.org/officeDocument/2006/relationships/image" Target="../media/image394.wmf"/></Relationships>
</file>

<file path=ppt/drawings/_rels/vmlDrawing106.vml.rels><?xml version="1.0" encoding="UTF-8" standalone="yes"?>
<Relationships xmlns="http://schemas.openxmlformats.org/package/2006/relationships"><Relationship Id="rId2" Type="http://schemas.openxmlformats.org/officeDocument/2006/relationships/image" Target="../media/image397.wmf"/><Relationship Id="rId1" Type="http://schemas.openxmlformats.org/officeDocument/2006/relationships/image" Target="../media/image396.wmf"/></Relationships>
</file>

<file path=ppt/drawings/_rels/vmlDrawing107.vml.rels><?xml version="1.0" encoding="UTF-8" standalone="yes"?>
<Relationships xmlns="http://schemas.openxmlformats.org/package/2006/relationships"><Relationship Id="rId2" Type="http://schemas.openxmlformats.org/officeDocument/2006/relationships/image" Target="../media/image399.wmf"/><Relationship Id="rId1" Type="http://schemas.openxmlformats.org/officeDocument/2006/relationships/image" Target="../media/image398.wmf"/></Relationships>
</file>

<file path=ppt/drawings/_rels/vmlDrawing108.vml.rels><?xml version="1.0" encoding="UTF-8" standalone="yes"?>
<Relationships xmlns="http://schemas.openxmlformats.org/package/2006/relationships"><Relationship Id="rId3" Type="http://schemas.openxmlformats.org/officeDocument/2006/relationships/image" Target="../media/image402.wmf"/><Relationship Id="rId2" Type="http://schemas.openxmlformats.org/officeDocument/2006/relationships/image" Target="../media/image401.wmf"/><Relationship Id="rId1" Type="http://schemas.openxmlformats.org/officeDocument/2006/relationships/image" Target="../media/image400.wmf"/></Relationships>
</file>

<file path=ppt/drawings/_rels/vmlDrawing109.vml.rels><?xml version="1.0" encoding="UTF-8" standalone="yes"?>
<Relationships xmlns="http://schemas.openxmlformats.org/package/2006/relationships"><Relationship Id="rId3" Type="http://schemas.openxmlformats.org/officeDocument/2006/relationships/image" Target="../media/image405.wmf"/><Relationship Id="rId2" Type="http://schemas.openxmlformats.org/officeDocument/2006/relationships/image" Target="../media/image404.wmf"/><Relationship Id="rId1" Type="http://schemas.openxmlformats.org/officeDocument/2006/relationships/image" Target="../media/image403.wmf"/><Relationship Id="rId4" Type="http://schemas.openxmlformats.org/officeDocument/2006/relationships/image" Target="../media/image406.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63.wmf"/><Relationship Id="rId2" Type="http://schemas.openxmlformats.org/officeDocument/2006/relationships/image" Target="../media/image62.wmf"/><Relationship Id="rId1" Type="http://schemas.openxmlformats.org/officeDocument/2006/relationships/image" Target="../media/image61.wmf"/><Relationship Id="rId4" Type="http://schemas.openxmlformats.org/officeDocument/2006/relationships/image" Target="../media/image64.wmf"/></Relationships>
</file>

<file path=ppt/drawings/_rels/vmlDrawing110.vml.rels><?xml version="1.0" encoding="UTF-8" standalone="yes"?>
<Relationships xmlns="http://schemas.openxmlformats.org/package/2006/relationships"><Relationship Id="rId3" Type="http://schemas.openxmlformats.org/officeDocument/2006/relationships/image" Target="../media/image409.wmf"/><Relationship Id="rId2" Type="http://schemas.openxmlformats.org/officeDocument/2006/relationships/image" Target="../media/image408.wmf"/><Relationship Id="rId1" Type="http://schemas.openxmlformats.org/officeDocument/2006/relationships/image" Target="../media/image407.wmf"/><Relationship Id="rId4" Type="http://schemas.openxmlformats.org/officeDocument/2006/relationships/image" Target="../media/image410.wmf"/></Relationships>
</file>

<file path=ppt/drawings/_rels/vmlDrawing111.vml.rels><?xml version="1.0" encoding="UTF-8" standalone="yes"?>
<Relationships xmlns="http://schemas.openxmlformats.org/package/2006/relationships"><Relationship Id="rId3" Type="http://schemas.openxmlformats.org/officeDocument/2006/relationships/image" Target="../media/image413.wmf"/><Relationship Id="rId2" Type="http://schemas.openxmlformats.org/officeDocument/2006/relationships/image" Target="../media/image412.wmf"/><Relationship Id="rId1" Type="http://schemas.openxmlformats.org/officeDocument/2006/relationships/image" Target="../media/image411.wmf"/></Relationships>
</file>

<file path=ppt/drawings/_rels/vmlDrawing112.vml.rels><?xml version="1.0" encoding="UTF-8" standalone="yes"?>
<Relationships xmlns="http://schemas.openxmlformats.org/package/2006/relationships"><Relationship Id="rId2" Type="http://schemas.openxmlformats.org/officeDocument/2006/relationships/image" Target="../media/image415.wmf"/><Relationship Id="rId1" Type="http://schemas.openxmlformats.org/officeDocument/2006/relationships/image" Target="../media/image414.wmf"/></Relationships>
</file>

<file path=ppt/drawings/_rels/vmlDrawing113.vml.rels><?xml version="1.0" encoding="UTF-8" standalone="yes"?>
<Relationships xmlns="http://schemas.openxmlformats.org/package/2006/relationships"><Relationship Id="rId1" Type="http://schemas.openxmlformats.org/officeDocument/2006/relationships/image" Target="../media/image416.w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418.wmf"/></Relationships>
</file>

<file path=ppt/drawings/_rels/vmlDrawing115.vml.rels><?xml version="1.0" encoding="UTF-8" standalone="yes"?>
<Relationships xmlns="http://schemas.openxmlformats.org/package/2006/relationships"><Relationship Id="rId2" Type="http://schemas.openxmlformats.org/officeDocument/2006/relationships/image" Target="../media/image420.wmf"/><Relationship Id="rId1" Type="http://schemas.openxmlformats.org/officeDocument/2006/relationships/image" Target="../media/image419.wmf"/></Relationships>
</file>

<file path=ppt/drawings/_rels/vmlDrawing116.vml.rels><?xml version="1.0" encoding="UTF-8" standalone="yes"?>
<Relationships xmlns="http://schemas.openxmlformats.org/package/2006/relationships"><Relationship Id="rId2" Type="http://schemas.openxmlformats.org/officeDocument/2006/relationships/image" Target="../media/image424.wmf"/><Relationship Id="rId1" Type="http://schemas.openxmlformats.org/officeDocument/2006/relationships/image" Target="../media/image423.wmf"/></Relationships>
</file>

<file path=ppt/drawings/_rels/vmlDrawing117.vml.rels><?xml version="1.0" encoding="UTF-8" standalone="yes"?>
<Relationships xmlns="http://schemas.openxmlformats.org/package/2006/relationships"><Relationship Id="rId3" Type="http://schemas.openxmlformats.org/officeDocument/2006/relationships/image" Target="../media/image427.wmf"/><Relationship Id="rId2" Type="http://schemas.openxmlformats.org/officeDocument/2006/relationships/image" Target="../media/image426.wmf"/><Relationship Id="rId1" Type="http://schemas.openxmlformats.org/officeDocument/2006/relationships/image" Target="../media/image425.wmf"/><Relationship Id="rId5" Type="http://schemas.openxmlformats.org/officeDocument/2006/relationships/image" Target="../media/image429.wmf"/><Relationship Id="rId4" Type="http://schemas.openxmlformats.org/officeDocument/2006/relationships/image" Target="../media/image428.wmf"/></Relationships>
</file>

<file path=ppt/drawings/_rels/vmlDrawing118.vml.rels><?xml version="1.0" encoding="UTF-8" standalone="yes"?>
<Relationships xmlns="http://schemas.openxmlformats.org/package/2006/relationships"><Relationship Id="rId3" Type="http://schemas.openxmlformats.org/officeDocument/2006/relationships/image" Target="../media/image432.wmf"/><Relationship Id="rId2" Type="http://schemas.openxmlformats.org/officeDocument/2006/relationships/image" Target="../media/image431.wmf"/><Relationship Id="rId1" Type="http://schemas.openxmlformats.org/officeDocument/2006/relationships/image" Target="../media/image430.wmf"/><Relationship Id="rId4" Type="http://schemas.openxmlformats.org/officeDocument/2006/relationships/image" Target="../media/image433.wmf"/></Relationships>
</file>

<file path=ppt/drawings/_rels/vmlDrawing119.vml.rels><?xml version="1.0" encoding="UTF-8" standalone="yes"?>
<Relationships xmlns="http://schemas.openxmlformats.org/package/2006/relationships"><Relationship Id="rId3" Type="http://schemas.openxmlformats.org/officeDocument/2006/relationships/image" Target="../media/image435.wmf"/><Relationship Id="rId2" Type="http://schemas.openxmlformats.org/officeDocument/2006/relationships/image" Target="../media/image434.wmf"/><Relationship Id="rId1" Type="http://schemas.openxmlformats.org/officeDocument/2006/relationships/image" Target="../media/image410.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image" Target="../media/image65.wmf"/></Relationships>
</file>

<file path=ppt/drawings/_rels/vmlDrawing120.vml.rels><?xml version="1.0" encoding="UTF-8" standalone="yes"?>
<Relationships xmlns="http://schemas.openxmlformats.org/package/2006/relationships"><Relationship Id="rId3" Type="http://schemas.openxmlformats.org/officeDocument/2006/relationships/image" Target="../media/image438.wmf"/><Relationship Id="rId2" Type="http://schemas.openxmlformats.org/officeDocument/2006/relationships/image" Target="../media/image437.wmf"/><Relationship Id="rId1" Type="http://schemas.openxmlformats.org/officeDocument/2006/relationships/image" Target="../media/image436.wmf"/><Relationship Id="rId5" Type="http://schemas.openxmlformats.org/officeDocument/2006/relationships/image" Target="../media/image440.wmf"/><Relationship Id="rId4" Type="http://schemas.openxmlformats.org/officeDocument/2006/relationships/image" Target="../media/image439.wmf"/></Relationships>
</file>

<file path=ppt/drawings/_rels/vmlDrawing121.vml.rels><?xml version="1.0" encoding="UTF-8" standalone="yes"?>
<Relationships xmlns="http://schemas.openxmlformats.org/package/2006/relationships"><Relationship Id="rId3" Type="http://schemas.openxmlformats.org/officeDocument/2006/relationships/image" Target="../media/image443.wmf"/><Relationship Id="rId2" Type="http://schemas.openxmlformats.org/officeDocument/2006/relationships/image" Target="../media/image442.wmf"/><Relationship Id="rId1" Type="http://schemas.openxmlformats.org/officeDocument/2006/relationships/image" Target="../media/image441.wmf"/></Relationships>
</file>

<file path=ppt/drawings/_rels/vmlDrawing122.vml.rels><?xml version="1.0" encoding="UTF-8" standalone="yes"?>
<Relationships xmlns="http://schemas.openxmlformats.org/package/2006/relationships"><Relationship Id="rId3" Type="http://schemas.openxmlformats.org/officeDocument/2006/relationships/image" Target="../media/image446.wmf"/><Relationship Id="rId2" Type="http://schemas.openxmlformats.org/officeDocument/2006/relationships/image" Target="../media/image445.wmf"/><Relationship Id="rId1" Type="http://schemas.openxmlformats.org/officeDocument/2006/relationships/image" Target="../media/image444.wmf"/></Relationships>
</file>

<file path=ppt/drawings/_rels/vmlDrawing123.vml.rels><?xml version="1.0" encoding="UTF-8" standalone="yes"?>
<Relationships xmlns="http://schemas.openxmlformats.org/package/2006/relationships"><Relationship Id="rId1" Type="http://schemas.openxmlformats.org/officeDocument/2006/relationships/image" Target="../media/image447.wmf"/></Relationships>
</file>

<file path=ppt/drawings/_rels/vmlDrawing124.vml.rels><?xml version="1.0" encoding="UTF-8" standalone="yes"?>
<Relationships xmlns="http://schemas.openxmlformats.org/package/2006/relationships"><Relationship Id="rId3" Type="http://schemas.openxmlformats.org/officeDocument/2006/relationships/image" Target="../media/image455.wmf"/><Relationship Id="rId2" Type="http://schemas.openxmlformats.org/officeDocument/2006/relationships/image" Target="../media/image454.wmf"/><Relationship Id="rId1" Type="http://schemas.openxmlformats.org/officeDocument/2006/relationships/image" Target="../media/image453.wmf"/><Relationship Id="rId5" Type="http://schemas.openxmlformats.org/officeDocument/2006/relationships/image" Target="../media/image457.wmf"/><Relationship Id="rId4" Type="http://schemas.openxmlformats.org/officeDocument/2006/relationships/image" Target="../media/image456.wmf"/></Relationships>
</file>

<file path=ppt/drawings/_rels/vmlDrawing125.vml.rels><?xml version="1.0" encoding="UTF-8" standalone="yes"?>
<Relationships xmlns="http://schemas.openxmlformats.org/package/2006/relationships"><Relationship Id="rId2" Type="http://schemas.openxmlformats.org/officeDocument/2006/relationships/image" Target="../media/image459.wmf"/><Relationship Id="rId1" Type="http://schemas.openxmlformats.org/officeDocument/2006/relationships/image" Target="../media/image458.w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461.wmf"/></Relationships>
</file>

<file path=ppt/drawings/_rels/vmlDrawing127.vml.rels><?xml version="1.0" encoding="UTF-8" standalone="yes"?>
<Relationships xmlns="http://schemas.openxmlformats.org/package/2006/relationships"><Relationship Id="rId2" Type="http://schemas.openxmlformats.org/officeDocument/2006/relationships/image" Target="../media/image465.wmf"/><Relationship Id="rId1" Type="http://schemas.openxmlformats.org/officeDocument/2006/relationships/image" Target="../media/image464.wmf"/></Relationships>
</file>

<file path=ppt/drawings/_rels/vmlDrawing128.vml.rels><?xml version="1.0" encoding="UTF-8" standalone="yes"?>
<Relationships xmlns="http://schemas.openxmlformats.org/package/2006/relationships"><Relationship Id="rId3" Type="http://schemas.openxmlformats.org/officeDocument/2006/relationships/image" Target="../media/image468.wmf"/><Relationship Id="rId2" Type="http://schemas.openxmlformats.org/officeDocument/2006/relationships/image" Target="../media/image467.wmf"/><Relationship Id="rId1" Type="http://schemas.openxmlformats.org/officeDocument/2006/relationships/image" Target="../media/image466.wmf"/><Relationship Id="rId4" Type="http://schemas.openxmlformats.org/officeDocument/2006/relationships/image" Target="../media/image469.wmf"/></Relationships>
</file>

<file path=ppt/drawings/_rels/vmlDrawing129.vml.rels><?xml version="1.0" encoding="UTF-8" standalone="yes"?>
<Relationships xmlns="http://schemas.openxmlformats.org/package/2006/relationships"><Relationship Id="rId3" Type="http://schemas.openxmlformats.org/officeDocument/2006/relationships/image" Target="../media/image472.wmf"/><Relationship Id="rId2" Type="http://schemas.openxmlformats.org/officeDocument/2006/relationships/image" Target="../media/image471.wmf"/><Relationship Id="rId1" Type="http://schemas.openxmlformats.org/officeDocument/2006/relationships/image" Target="../media/image470.wmf"/><Relationship Id="rId4" Type="http://schemas.openxmlformats.org/officeDocument/2006/relationships/image" Target="../media/image47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130.vml.rels><?xml version="1.0" encoding="UTF-8" standalone="yes"?>
<Relationships xmlns="http://schemas.openxmlformats.org/package/2006/relationships"><Relationship Id="rId3" Type="http://schemas.openxmlformats.org/officeDocument/2006/relationships/image" Target="../media/image476.wmf"/><Relationship Id="rId2" Type="http://schemas.openxmlformats.org/officeDocument/2006/relationships/image" Target="../media/image475.wmf"/><Relationship Id="rId1" Type="http://schemas.openxmlformats.org/officeDocument/2006/relationships/image" Target="../media/image474.wmf"/><Relationship Id="rId4" Type="http://schemas.openxmlformats.org/officeDocument/2006/relationships/image" Target="../media/image477.wmf"/></Relationships>
</file>

<file path=ppt/drawings/_rels/vmlDrawing131.vml.rels><?xml version="1.0" encoding="UTF-8" standalone="yes"?>
<Relationships xmlns="http://schemas.openxmlformats.org/package/2006/relationships"><Relationship Id="rId3" Type="http://schemas.openxmlformats.org/officeDocument/2006/relationships/image" Target="../media/image479.wmf"/><Relationship Id="rId2" Type="http://schemas.openxmlformats.org/officeDocument/2006/relationships/image" Target="../media/image472.wmf"/><Relationship Id="rId1" Type="http://schemas.openxmlformats.org/officeDocument/2006/relationships/image" Target="../media/image478.wmf"/><Relationship Id="rId5" Type="http://schemas.openxmlformats.org/officeDocument/2006/relationships/image" Target="../media/image481.wmf"/><Relationship Id="rId4" Type="http://schemas.openxmlformats.org/officeDocument/2006/relationships/image" Target="../media/image480.wmf"/></Relationships>
</file>

<file path=ppt/drawings/_rels/vmlDrawing132.vml.rels><?xml version="1.0" encoding="UTF-8" standalone="yes"?>
<Relationships xmlns="http://schemas.openxmlformats.org/package/2006/relationships"><Relationship Id="rId1" Type="http://schemas.openxmlformats.org/officeDocument/2006/relationships/image" Target="../media/image482.wmf"/></Relationships>
</file>

<file path=ppt/drawings/_rels/vmlDrawing133.vml.rels><?xml version="1.0" encoding="UTF-8" standalone="yes"?>
<Relationships xmlns="http://schemas.openxmlformats.org/package/2006/relationships"><Relationship Id="rId1" Type="http://schemas.openxmlformats.org/officeDocument/2006/relationships/image" Target="../media/image483.wmf"/></Relationships>
</file>

<file path=ppt/drawings/_rels/vmlDrawing134.vml.rels><?xml version="1.0" encoding="UTF-8" standalone="yes"?>
<Relationships xmlns="http://schemas.openxmlformats.org/package/2006/relationships"><Relationship Id="rId3" Type="http://schemas.openxmlformats.org/officeDocument/2006/relationships/image" Target="../media/image486.wmf"/><Relationship Id="rId2" Type="http://schemas.openxmlformats.org/officeDocument/2006/relationships/image" Target="../media/image485.wmf"/><Relationship Id="rId1" Type="http://schemas.openxmlformats.org/officeDocument/2006/relationships/image" Target="../media/image484.wmf"/></Relationships>
</file>

<file path=ppt/drawings/_rels/vmlDrawing135.vml.rels><?xml version="1.0" encoding="UTF-8" standalone="yes"?>
<Relationships xmlns="http://schemas.openxmlformats.org/package/2006/relationships"><Relationship Id="rId3" Type="http://schemas.openxmlformats.org/officeDocument/2006/relationships/image" Target="../media/image489.wmf"/><Relationship Id="rId2" Type="http://schemas.openxmlformats.org/officeDocument/2006/relationships/image" Target="../media/image488.wmf"/><Relationship Id="rId1" Type="http://schemas.openxmlformats.org/officeDocument/2006/relationships/image" Target="../media/image487.wmf"/><Relationship Id="rId4" Type="http://schemas.openxmlformats.org/officeDocument/2006/relationships/image" Target="../media/image490.wmf"/></Relationships>
</file>

<file path=ppt/drawings/_rels/vmlDrawing136.vml.rels><?xml version="1.0" encoding="UTF-8" standalone="yes"?>
<Relationships xmlns="http://schemas.openxmlformats.org/package/2006/relationships"><Relationship Id="rId2" Type="http://schemas.openxmlformats.org/officeDocument/2006/relationships/image" Target="../media/image492.wmf"/><Relationship Id="rId1" Type="http://schemas.openxmlformats.org/officeDocument/2006/relationships/image" Target="../media/image491.w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493.wmf"/></Relationships>
</file>

<file path=ppt/drawings/_rels/vmlDrawing138.vml.rels><?xml version="1.0" encoding="UTF-8" standalone="yes"?>
<Relationships xmlns="http://schemas.openxmlformats.org/package/2006/relationships"><Relationship Id="rId3" Type="http://schemas.openxmlformats.org/officeDocument/2006/relationships/image" Target="../media/image496.wmf"/><Relationship Id="rId2" Type="http://schemas.openxmlformats.org/officeDocument/2006/relationships/image" Target="../media/image495.wmf"/><Relationship Id="rId1" Type="http://schemas.openxmlformats.org/officeDocument/2006/relationships/image" Target="../media/image494.wmf"/><Relationship Id="rId4" Type="http://schemas.openxmlformats.org/officeDocument/2006/relationships/image" Target="../media/image497.wmf"/></Relationships>
</file>

<file path=ppt/drawings/_rels/vmlDrawing139.vml.rels><?xml version="1.0" encoding="UTF-8" standalone="yes"?>
<Relationships xmlns="http://schemas.openxmlformats.org/package/2006/relationships"><Relationship Id="rId2" Type="http://schemas.openxmlformats.org/officeDocument/2006/relationships/image" Target="../media/image499.wmf"/><Relationship Id="rId1" Type="http://schemas.openxmlformats.org/officeDocument/2006/relationships/image" Target="../media/image498.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77.wmf"/></Relationships>
</file>

<file path=ppt/drawings/_rels/vmlDrawing140.vml.rels><?xml version="1.0" encoding="UTF-8" standalone="yes"?>
<Relationships xmlns="http://schemas.openxmlformats.org/package/2006/relationships"><Relationship Id="rId3" Type="http://schemas.openxmlformats.org/officeDocument/2006/relationships/image" Target="../media/image503.wmf"/><Relationship Id="rId2" Type="http://schemas.openxmlformats.org/officeDocument/2006/relationships/image" Target="../media/image502.wmf"/><Relationship Id="rId1" Type="http://schemas.openxmlformats.org/officeDocument/2006/relationships/image" Target="../media/image501.wmf"/></Relationships>
</file>

<file path=ppt/drawings/_rels/vmlDrawing141.vml.rels><?xml version="1.0" encoding="UTF-8" standalone="yes"?>
<Relationships xmlns="http://schemas.openxmlformats.org/package/2006/relationships"><Relationship Id="rId3" Type="http://schemas.openxmlformats.org/officeDocument/2006/relationships/image" Target="../media/image506.wmf"/><Relationship Id="rId2" Type="http://schemas.openxmlformats.org/officeDocument/2006/relationships/image" Target="../media/image505.wmf"/><Relationship Id="rId1" Type="http://schemas.openxmlformats.org/officeDocument/2006/relationships/image" Target="../media/image504.wmf"/></Relationships>
</file>

<file path=ppt/drawings/_rels/vmlDrawing142.vml.rels><?xml version="1.0" encoding="UTF-8" standalone="yes"?>
<Relationships xmlns="http://schemas.openxmlformats.org/package/2006/relationships"><Relationship Id="rId3" Type="http://schemas.openxmlformats.org/officeDocument/2006/relationships/image" Target="../media/image509.wmf"/><Relationship Id="rId2" Type="http://schemas.openxmlformats.org/officeDocument/2006/relationships/image" Target="../media/image508.wmf"/><Relationship Id="rId1" Type="http://schemas.openxmlformats.org/officeDocument/2006/relationships/image" Target="../media/image507.wmf"/></Relationships>
</file>

<file path=ppt/drawings/_rels/vmlDrawing143.vml.rels><?xml version="1.0" encoding="UTF-8" standalone="yes"?>
<Relationships xmlns="http://schemas.openxmlformats.org/package/2006/relationships"><Relationship Id="rId3" Type="http://schemas.openxmlformats.org/officeDocument/2006/relationships/image" Target="../media/image512.wmf"/><Relationship Id="rId2" Type="http://schemas.openxmlformats.org/officeDocument/2006/relationships/image" Target="../media/image511.wmf"/><Relationship Id="rId1" Type="http://schemas.openxmlformats.org/officeDocument/2006/relationships/image" Target="../media/image510.wmf"/><Relationship Id="rId5" Type="http://schemas.openxmlformats.org/officeDocument/2006/relationships/image" Target="../media/image514.wmf"/><Relationship Id="rId4" Type="http://schemas.openxmlformats.org/officeDocument/2006/relationships/image" Target="../media/image513.wmf"/></Relationships>
</file>

<file path=ppt/drawings/_rels/vmlDrawing144.vml.rels><?xml version="1.0" encoding="UTF-8" standalone="yes"?>
<Relationships xmlns="http://schemas.openxmlformats.org/package/2006/relationships"><Relationship Id="rId1" Type="http://schemas.openxmlformats.org/officeDocument/2006/relationships/image" Target="../media/image515.wmf"/></Relationships>
</file>

<file path=ppt/drawings/_rels/vmlDrawing145.vml.rels><?xml version="1.0" encoding="UTF-8" standalone="yes"?>
<Relationships xmlns="http://schemas.openxmlformats.org/package/2006/relationships"><Relationship Id="rId3" Type="http://schemas.openxmlformats.org/officeDocument/2006/relationships/image" Target="../media/image518.wmf"/><Relationship Id="rId2" Type="http://schemas.openxmlformats.org/officeDocument/2006/relationships/image" Target="../media/image517.wmf"/><Relationship Id="rId1" Type="http://schemas.openxmlformats.org/officeDocument/2006/relationships/image" Target="../media/image516.wmf"/><Relationship Id="rId4" Type="http://schemas.openxmlformats.org/officeDocument/2006/relationships/image" Target="../media/image519.wmf"/></Relationships>
</file>

<file path=ppt/drawings/_rels/vmlDrawing146.vml.rels><?xml version="1.0" encoding="UTF-8" standalone="yes"?>
<Relationships xmlns="http://schemas.openxmlformats.org/package/2006/relationships"><Relationship Id="rId3" Type="http://schemas.openxmlformats.org/officeDocument/2006/relationships/image" Target="../media/image522.wmf"/><Relationship Id="rId2" Type="http://schemas.openxmlformats.org/officeDocument/2006/relationships/image" Target="../media/image521.wmf"/><Relationship Id="rId1" Type="http://schemas.openxmlformats.org/officeDocument/2006/relationships/image" Target="../media/image520.wmf"/></Relationships>
</file>

<file path=ppt/drawings/_rels/vmlDrawing147.vml.rels><?xml version="1.0" encoding="UTF-8" standalone="yes"?>
<Relationships xmlns="http://schemas.openxmlformats.org/package/2006/relationships"><Relationship Id="rId3" Type="http://schemas.openxmlformats.org/officeDocument/2006/relationships/image" Target="../media/image525.wmf"/><Relationship Id="rId2" Type="http://schemas.openxmlformats.org/officeDocument/2006/relationships/image" Target="../media/image524.wmf"/><Relationship Id="rId1" Type="http://schemas.openxmlformats.org/officeDocument/2006/relationships/image" Target="../media/image523.wmf"/></Relationships>
</file>

<file path=ppt/drawings/_rels/vmlDrawing148.vml.rels><?xml version="1.0" encoding="UTF-8" standalone="yes"?>
<Relationships xmlns="http://schemas.openxmlformats.org/package/2006/relationships"><Relationship Id="rId2" Type="http://schemas.openxmlformats.org/officeDocument/2006/relationships/image" Target="../media/image526.wmf"/><Relationship Id="rId1" Type="http://schemas.openxmlformats.org/officeDocument/2006/relationships/image" Target="../media/image511.wmf"/></Relationships>
</file>

<file path=ppt/drawings/_rels/vmlDrawing149.vml.rels><?xml version="1.0" encoding="UTF-8" standalone="yes"?>
<Relationships xmlns="http://schemas.openxmlformats.org/package/2006/relationships"><Relationship Id="rId3" Type="http://schemas.openxmlformats.org/officeDocument/2006/relationships/image" Target="../media/image527.wmf"/><Relationship Id="rId2" Type="http://schemas.openxmlformats.org/officeDocument/2006/relationships/image" Target="../media/image520.wmf"/><Relationship Id="rId1" Type="http://schemas.openxmlformats.org/officeDocument/2006/relationships/image" Target="../media/image515.wmf"/><Relationship Id="rId4" Type="http://schemas.openxmlformats.org/officeDocument/2006/relationships/image" Target="../media/image528.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80.wmf"/></Relationships>
</file>

<file path=ppt/drawings/_rels/vmlDrawing150.vml.rels><?xml version="1.0" encoding="UTF-8" standalone="yes"?>
<Relationships xmlns="http://schemas.openxmlformats.org/package/2006/relationships"><Relationship Id="rId2" Type="http://schemas.openxmlformats.org/officeDocument/2006/relationships/image" Target="../media/image530.wmf"/><Relationship Id="rId1" Type="http://schemas.openxmlformats.org/officeDocument/2006/relationships/image" Target="../media/image529.wmf"/></Relationships>
</file>

<file path=ppt/drawings/_rels/vmlDrawing151.vml.rels><?xml version="1.0" encoding="UTF-8" standalone="yes"?>
<Relationships xmlns="http://schemas.openxmlformats.org/package/2006/relationships"><Relationship Id="rId2" Type="http://schemas.openxmlformats.org/officeDocument/2006/relationships/image" Target="../media/image531.wmf"/><Relationship Id="rId1" Type="http://schemas.openxmlformats.org/officeDocument/2006/relationships/image" Target="../media/image515.wmf"/></Relationships>
</file>

<file path=ppt/drawings/_rels/vmlDrawing152.vml.rels><?xml version="1.0" encoding="UTF-8" standalone="yes"?>
<Relationships xmlns="http://schemas.openxmlformats.org/package/2006/relationships"><Relationship Id="rId3" Type="http://schemas.openxmlformats.org/officeDocument/2006/relationships/image" Target="../media/image534.wmf"/><Relationship Id="rId2" Type="http://schemas.openxmlformats.org/officeDocument/2006/relationships/image" Target="../media/image533.wmf"/><Relationship Id="rId1" Type="http://schemas.openxmlformats.org/officeDocument/2006/relationships/image" Target="../media/image532.wmf"/></Relationships>
</file>

<file path=ppt/drawings/_rels/vmlDrawing153.vml.rels><?xml version="1.0" encoding="UTF-8" standalone="yes"?>
<Relationships xmlns="http://schemas.openxmlformats.org/package/2006/relationships"><Relationship Id="rId3" Type="http://schemas.openxmlformats.org/officeDocument/2006/relationships/image" Target="../media/image537.wmf"/><Relationship Id="rId2" Type="http://schemas.openxmlformats.org/officeDocument/2006/relationships/image" Target="../media/image536.wmf"/><Relationship Id="rId1" Type="http://schemas.openxmlformats.org/officeDocument/2006/relationships/image" Target="../media/image535.wmf"/></Relationships>
</file>

<file path=ppt/drawings/_rels/vmlDrawing154.vml.rels><?xml version="1.0" encoding="UTF-8" standalone="yes"?>
<Relationships xmlns="http://schemas.openxmlformats.org/package/2006/relationships"><Relationship Id="rId2" Type="http://schemas.openxmlformats.org/officeDocument/2006/relationships/image" Target="../media/image539.wmf"/><Relationship Id="rId1" Type="http://schemas.openxmlformats.org/officeDocument/2006/relationships/image" Target="../media/image538.wmf"/></Relationships>
</file>

<file path=ppt/drawings/_rels/vmlDrawing155.vml.rels><?xml version="1.0" encoding="UTF-8" standalone="yes"?>
<Relationships xmlns="http://schemas.openxmlformats.org/package/2006/relationships"><Relationship Id="rId1" Type="http://schemas.openxmlformats.org/officeDocument/2006/relationships/image" Target="../media/image542.wmf"/></Relationships>
</file>

<file path=ppt/drawings/_rels/vmlDrawing156.vml.rels><?xml version="1.0" encoding="UTF-8" standalone="yes"?>
<Relationships xmlns="http://schemas.openxmlformats.org/package/2006/relationships"><Relationship Id="rId3" Type="http://schemas.openxmlformats.org/officeDocument/2006/relationships/image" Target="../media/image545.wmf"/><Relationship Id="rId7" Type="http://schemas.openxmlformats.org/officeDocument/2006/relationships/image" Target="../media/image542.wmf"/><Relationship Id="rId2" Type="http://schemas.openxmlformats.org/officeDocument/2006/relationships/image" Target="../media/image544.wmf"/><Relationship Id="rId1" Type="http://schemas.openxmlformats.org/officeDocument/2006/relationships/image" Target="../media/image543.wmf"/><Relationship Id="rId6" Type="http://schemas.openxmlformats.org/officeDocument/2006/relationships/image" Target="../media/image548.wmf"/><Relationship Id="rId5" Type="http://schemas.openxmlformats.org/officeDocument/2006/relationships/image" Target="../media/image547.wmf"/><Relationship Id="rId4" Type="http://schemas.openxmlformats.org/officeDocument/2006/relationships/image" Target="../media/image546.wmf"/></Relationships>
</file>

<file path=ppt/drawings/_rels/vmlDrawing157.vml.rels><?xml version="1.0" encoding="UTF-8" standalone="yes"?>
<Relationships xmlns="http://schemas.openxmlformats.org/package/2006/relationships"><Relationship Id="rId1" Type="http://schemas.openxmlformats.org/officeDocument/2006/relationships/image" Target="../media/image549.wmf"/></Relationships>
</file>

<file path=ppt/drawings/_rels/vmlDrawing158.vml.rels><?xml version="1.0" encoding="UTF-8" standalone="yes"?>
<Relationships xmlns="http://schemas.openxmlformats.org/package/2006/relationships"><Relationship Id="rId2" Type="http://schemas.openxmlformats.org/officeDocument/2006/relationships/image" Target="../media/image551.wmf"/><Relationship Id="rId1" Type="http://schemas.openxmlformats.org/officeDocument/2006/relationships/image" Target="../media/image550.wmf"/></Relationships>
</file>

<file path=ppt/drawings/_rels/vmlDrawing159.vml.rels><?xml version="1.0" encoding="UTF-8" standalone="yes"?>
<Relationships xmlns="http://schemas.openxmlformats.org/package/2006/relationships"><Relationship Id="rId2" Type="http://schemas.openxmlformats.org/officeDocument/2006/relationships/image" Target="../media/image553.wmf"/><Relationship Id="rId1" Type="http://schemas.openxmlformats.org/officeDocument/2006/relationships/image" Target="../media/image55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1.wmf"/></Relationships>
</file>

<file path=ppt/drawings/_rels/vmlDrawing160.vml.rels><?xml version="1.0" encoding="UTF-8" standalone="yes"?>
<Relationships xmlns="http://schemas.openxmlformats.org/package/2006/relationships"><Relationship Id="rId1" Type="http://schemas.openxmlformats.org/officeDocument/2006/relationships/image" Target="../media/image554.wmf"/></Relationships>
</file>

<file path=ppt/drawings/_rels/vmlDrawing161.vml.rels><?xml version="1.0" encoding="UTF-8" standalone="yes"?>
<Relationships xmlns="http://schemas.openxmlformats.org/package/2006/relationships"><Relationship Id="rId2" Type="http://schemas.openxmlformats.org/officeDocument/2006/relationships/image" Target="../media/image555.wmf"/><Relationship Id="rId1" Type="http://schemas.openxmlformats.org/officeDocument/2006/relationships/image" Target="../media/image551.wmf"/></Relationships>
</file>

<file path=ppt/drawings/_rels/vmlDrawing162.vml.rels><?xml version="1.0" encoding="UTF-8" standalone="yes"?>
<Relationships xmlns="http://schemas.openxmlformats.org/package/2006/relationships"><Relationship Id="rId1" Type="http://schemas.openxmlformats.org/officeDocument/2006/relationships/image" Target="../media/image550.wmf"/></Relationships>
</file>

<file path=ppt/drawings/_rels/vmlDrawing163.vml.rels><?xml version="1.0" encoding="UTF-8" standalone="yes"?>
<Relationships xmlns="http://schemas.openxmlformats.org/package/2006/relationships"><Relationship Id="rId3" Type="http://schemas.openxmlformats.org/officeDocument/2006/relationships/image" Target="../media/image558.wmf"/><Relationship Id="rId2" Type="http://schemas.openxmlformats.org/officeDocument/2006/relationships/image" Target="../media/image557.wmf"/><Relationship Id="rId1" Type="http://schemas.openxmlformats.org/officeDocument/2006/relationships/image" Target="../media/image556.wmf"/></Relationships>
</file>

<file path=ppt/drawings/_rels/vmlDrawing164.vml.rels><?xml version="1.0" encoding="UTF-8" standalone="yes"?>
<Relationships xmlns="http://schemas.openxmlformats.org/package/2006/relationships"><Relationship Id="rId3" Type="http://schemas.openxmlformats.org/officeDocument/2006/relationships/image" Target="../media/image560.wmf"/><Relationship Id="rId2" Type="http://schemas.openxmlformats.org/officeDocument/2006/relationships/image" Target="../media/image557.wmf"/><Relationship Id="rId1" Type="http://schemas.openxmlformats.org/officeDocument/2006/relationships/image" Target="../media/image559.wmf"/></Relationships>
</file>

<file path=ppt/drawings/_rels/vmlDrawing165.vml.rels><?xml version="1.0" encoding="UTF-8" standalone="yes"?>
<Relationships xmlns="http://schemas.openxmlformats.org/package/2006/relationships"><Relationship Id="rId2" Type="http://schemas.openxmlformats.org/officeDocument/2006/relationships/image" Target="../media/image562.wmf"/><Relationship Id="rId1" Type="http://schemas.openxmlformats.org/officeDocument/2006/relationships/image" Target="../media/image561.wmf"/></Relationships>
</file>

<file path=ppt/drawings/_rels/vmlDrawing166.vml.rels><?xml version="1.0" encoding="UTF-8" standalone="yes"?>
<Relationships xmlns="http://schemas.openxmlformats.org/package/2006/relationships"><Relationship Id="rId3" Type="http://schemas.openxmlformats.org/officeDocument/2006/relationships/image" Target="../media/image565.wmf"/><Relationship Id="rId2" Type="http://schemas.openxmlformats.org/officeDocument/2006/relationships/image" Target="../media/image564.wmf"/><Relationship Id="rId1" Type="http://schemas.openxmlformats.org/officeDocument/2006/relationships/image" Target="../media/image563.wmf"/></Relationships>
</file>

<file path=ppt/drawings/_rels/vmlDrawing167.vml.rels><?xml version="1.0" encoding="UTF-8" standalone="yes"?>
<Relationships xmlns="http://schemas.openxmlformats.org/package/2006/relationships"><Relationship Id="rId3" Type="http://schemas.openxmlformats.org/officeDocument/2006/relationships/image" Target="../media/image568.wmf"/><Relationship Id="rId2" Type="http://schemas.openxmlformats.org/officeDocument/2006/relationships/image" Target="../media/image567.wmf"/><Relationship Id="rId1" Type="http://schemas.openxmlformats.org/officeDocument/2006/relationships/image" Target="../media/image566.wmf"/></Relationships>
</file>

<file path=ppt/drawings/_rels/vmlDrawing168.vml.rels><?xml version="1.0" encoding="UTF-8" standalone="yes"?>
<Relationships xmlns="http://schemas.openxmlformats.org/package/2006/relationships"><Relationship Id="rId3" Type="http://schemas.openxmlformats.org/officeDocument/2006/relationships/image" Target="../media/image571.wmf"/><Relationship Id="rId2" Type="http://schemas.openxmlformats.org/officeDocument/2006/relationships/image" Target="../media/image570.wmf"/><Relationship Id="rId1" Type="http://schemas.openxmlformats.org/officeDocument/2006/relationships/image" Target="../media/image569.wmf"/><Relationship Id="rId5" Type="http://schemas.openxmlformats.org/officeDocument/2006/relationships/image" Target="../media/image573.wmf"/><Relationship Id="rId4" Type="http://schemas.openxmlformats.org/officeDocument/2006/relationships/image" Target="../media/image572.wmf"/></Relationships>
</file>

<file path=ppt/drawings/_rels/vmlDrawing169.vml.rels><?xml version="1.0" encoding="UTF-8" standalone="yes"?>
<Relationships xmlns="http://schemas.openxmlformats.org/package/2006/relationships"><Relationship Id="rId3" Type="http://schemas.openxmlformats.org/officeDocument/2006/relationships/image" Target="../media/image576.wmf"/><Relationship Id="rId2" Type="http://schemas.openxmlformats.org/officeDocument/2006/relationships/image" Target="../media/image575.wmf"/><Relationship Id="rId1" Type="http://schemas.openxmlformats.org/officeDocument/2006/relationships/image" Target="../media/image574.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image" Target="../media/image88.wmf"/></Relationships>
</file>

<file path=ppt/drawings/_rels/vmlDrawing170.vml.rels><?xml version="1.0" encoding="UTF-8" standalone="yes"?>
<Relationships xmlns="http://schemas.openxmlformats.org/package/2006/relationships"><Relationship Id="rId3" Type="http://schemas.openxmlformats.org/officeDocument/2006/relationships/image" Target="../media/image579.wmf"/><Relationship Id="rId2" Type="http://schemas.openxmlformats.org/officeDocument/2006/relationships/image" Target="../media/image578.wmf"/><Relationship Id="rId1" Type="http://schemas.openxmlformats.org/officeDocument/2006/relationships/image" Target="../media/image577.wmf"/></Relationships>
</file>

<file path=ppt/drawings/_rels/vmlDrawing171.vml.rels><?xml version="1.0" encoding="UTF-8" standalone="yes"?>
<Relationships xmlns="http://schemas.openxmlformats.org/package/2006/relationships"><Relationship Id="rId2" Type="http://schemas.openxmlformats.org/officeDocument/2006/relationships/image" Target="../media/image581.wmf"/><Relationship Id="rId1" Type="http://schemas.openxmlformats.org/officeDocument/2006/relationships/image" Target="../media/image580.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92.wmf"/><Relationship Id="rId2" Type="http://schemas.openxmlformats.org/officeDocument/2006/relationships/image" Target="../media/image91.wmf"/><Relationship Id="rId1" Type="http://schemas.openxmlformats.org/officeDocument/2006/relationships/image" Target="../media/image90.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95.wmf"/><Relationship Id="rId1" Type="http://schemas.openxmlformats.org/officeDocument/2006/relationships/image" Target="../media/image9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26.wmf"/><Relationship Id="rId4" Type="http://schemas.openxmlformats.org/officeDocument/2006/relationships/image" Target="../media/image29.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image" Target="../media/image96.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98.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99.wmf"/><Relationship Id="rId1" Type="http://schemas.openxmlformats.org/officeDocument/2006/relationships/image" Target="../media/image94.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01.w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104.wmf"/><Relationship Id="rId1" Type="http://schemas.openxmlformats.org/officeDocument/2006/relationships/image" Target="../media/image94.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image" Target="../media/image106.wmf"/><Relationship Id="rId1" Type="http://schemas.openxmlformats.org/officeDocument/2006/relationships/image" Target="../media/image105.wmf"/><Relationship Id="rId6" Type="http://schemas.openxmlformats.org/officeDocument/2006/relationships/image" Target="../media/image110.wmf"/><Relationship Id="rId5" Type="http://schemas.openxmlformats.org/officeDocument/2006/relationships/image" Target="../media/image109.wmf"/><Relationship Id="rId4" Type="http://schemas.openxmlformats.org/officeDocument/2006/relationships/image" Target="../media/image108.w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31.wmf"/><Relationship Id="rId1" Type="http://schemas.openxmlformats.org/officeDocument/2006/relationships/image" Target="../media/image111.wmf"/><Relationship Id="rId4" Type="http://schemas.openxmlformats.org/officeDocument/2006/relationships/image" Target="../media/image113.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116.wmf"/><Relationship Id="rId2" Type="http://schemas.openxmlformats.org/officeDocument/2006/relationships/image" Target="../media/image115.wmf"/><Relationship Id="rId1" Type="http://schemas.openxmlformats.org/officeDocument/2006/relationships/image" Target="../media/image114.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118.wmf"/><Relationship Id="rId1" Type="http://schemas.openxmlformats.org/officeDocument/2006/relationships/image" Target="../media/image117.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image" Target="../media/image121.wmf"/><Relationship Id="rId1" Type="http://schemas.openxmlformats.org/officeDocument/2006/relationships/image" Target="../media/image120.wmf"/><Relationship Id="rId5" Type="http://schemas.openxmlformats.org/officeDocument/2006/relationships/image" Target="../media/image118.wmf"/><Relationship Id="rId4" Type="http://schemas.openxmlformats.org/officeDocument/2006/relationships/image" Target="../media/image11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5" Type="http://schemas.openxmlformats.org/officeDocument/2006/relationships/image" Target="../media/image35.wmf"/><Relationship Id="rId4" Type="http://schemas.openxmlformats.org/officeDocument/2006/relationships/image" Target="../media/image34.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25.wmf"/><Relationship Id="rId2" Type="http://schemas.openxmlformats.org/officeDocument/2006/relationships/image" Target="../media/image124.wmf"/><Relationship Id="rId1" Type="http://schemas.openxmlformats.org/officeDocument/2006/relationships/image" Target="../media/image123.wmf"/><Relationship Id="rId4" Type="http://schemas.openxmlformats.org/officeDocument/2006/relationships/image" Target="../media/image126.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image" Target="../media/image127.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130.wmf"/><Relationship Id="rId1" Type="http://schemas.openxmlformats.org/officeDocument/2006/relationships/image" Target="../media/image129.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31.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32.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38.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141.wmf"/><Relationship Id="rId2" Type="http://schemas.openxmlformats.org/officeDocument/2006/relationships/image" Target="../media/image140.wmf"/><Relationship Id="rId1" Type="http://schemas.openxmlformats.org/officeDocument/2006/relationships/image" Target="../media/image139.wmf"/><Relationship Id="rId5" Type="http://schemas.openxmlformats.org/officeDocument/2006/relationships/image" Target="../media/image143.wmf"/><Relationship Id="rId4" Type="http://schemas.openxmlformats.org/officeDocument/2006/relationships/image" Target="../media/image142.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146.wmf"/><Relationship Id="rId2" Type="http://schemas.openxmlformats.org/officeDocument/2006/relationships/image" Target="../media/image145.wmf"/><Relationship Id="rId1" Type="http://schemas.openxmlformats.org/officeDocument/2006/relationships/image" Target="../media/image144.wmf"/><Relationship Id="rId6" Type="http://schemas.openxmlformats.org/officeDocument/2006/relationships/image" Target="../media/image149.wmf"/><Relationship Id="rId5" Type="http://schemas.openxmlformats.org/officeDocument/2006/relationships/image" Target="../media/image148.wmf"/><Relationship Id="rId4" Type="http://schemas.openxmlformats.org/officeDocument/2006/relationships/image" Target="../media/image147.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50.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52.wmf"/><Relationship Id="rId2" Type="http://schemas.openxmlformats.org/officeDocument/2006/relationships/image" Target="../media/image151.wmf"/><Relationship Id="rId1" Type="http://schemas.openxmlformats.org/officeDocument/2006/relationships/image" Target="../media/image15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155.wmf"/><Relationship Id="rId2" Type="http://schemas.openxmlformats.org/officeDocument/2006/relationships/image" Target="../media/image154.wmf"/><Relationship Id="rId1" Type="http://schemas.openxmlformats.org/officeDocument/2006/relationships/image" Target="../media/image153.wmf"/><Relationship Id="rId5" Type="http://schemas.openxmlformats.org/officeDocument/2006/relationships/image" Target="../media/image157.wmf"/><Relationship Id="rId4" Type="http://schemas.openxmlformats.org/officeDocument/2006/relationships/image" Target="../media/image156.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160.wmf"/><Relationship Id="rId2" Type="http://schemas.openxmlformats.org/officeDocument/2006/relationships/image" Target="../media/image159.wmf"/><Relationship Id="rId1" Type="http://schemas.openxmlformats.org/officeDocument/2006/relationships/image" Target="../media/image158.wmf"/></Relationships>
</file>

<file path=ppt/drawings/_rels/vmlDrawing42.vml.rels><?xml version="1.0" encoding="UTF-8" standalone="yes"?>
<Relationships xmlns="http://schemas.openxmlformats.org/package/2006/relationships"><Relationship Id="rId3" Type="http://schemas.openxmlformats.org/officeDocument/2006/relationships/image" Target="../media/image31.wmf"/><Relationship Id="rId7" Type="http://schemas.openxmlformats.org/officeDocument/2006/relationships/image" Target="../media/image166.wmf"/><Relationship Id="rId2" Type="http://schemas.openxmlformats.org/officeDocument/2006/relationships/image" Target="../media/image162.wmf"/><Relationship Id="rId1" Type="http://schemas.openxmlformats.org/officeDocument/2006/relationships/image" Target="../media/image161.wmf"/><Relationship Id="rId6" Type="http://schemas.openxmlformats.org/officeDocument/2006/relationships/image" Target="../media/image165.wmf"/><Relationship Id="rId5" Type="http://schemas.openxmlformats.org/officeDocument/2006/relationships/image" Target="../media/image164.wmf"/><Relationship Id="rId4" Type="http://schemas.openxmlformats.org/officeDocument/2006/relationships/image" Target="../media/image163.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66.w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170.wmf"/><Relationship Id="rId2" Type="http://schemas.openxmlformats.org/officeDocument/2006/relationships/image" Target="../media/image169.wmf"/><Relationship Id="rId1" Type="http://schemas.openxmlformats.org/officeDocument/2006/relationships/image" Target="../media/image168.wmf"/><Relationship Id="rId5" Type="http://schemas.openxmlformats.org/officeDocument/2006/relationships/image" Target="../media/image172.wmf"/><Relationship Id="rId4" Type="http://schemas.openxmlformats.org/officeDocument/2006/relationships/image" Target="../media/image171.wmf"/></Relationships>
</file>

<file path=ppt/drawings/_rels/vmlDrawing45.vml.rels><?xml version="1.0" encoding="UTF-8" standalone="yes"?>
<Relationships xmlns="http://schemas.openxmlformats.org/package/2006/relationships"><Relationship Id="rId2" Type="http://schemas.openxmlformats.org/officeDocument/2006/relationships/image" Target="../media/image174.wmf"/><Relationship Id="rId1" Type="http://schemas.openxmlformats.org/officeDocument/2006/relationships/image" Target="../media/image173.w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76.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93.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96.wmf"/></Relationships>
</file>

<file path=ppt/drawings/_rels/vmlDrawing49.vml.rels><?xml version="1.0" encoding="UTF-8" standalone="yes"?>
<Relationships xmlns="http://schemas.openxmlformats.org/package/2006/relationships"><Relationship Id="rId3" Type="http://schemas.openxmlformats.org/officeDocument/2006/relationships/image" Target="../media/image208.wmf"/><Relationship Id="rId2" Type="http://schemas.openxmlformats.org/officeDocument/2006/relationships/image" Target="../media/image207.wmf"/><Relationship Id="rId1" Type="http://schemas.openxmlformats.org/officeDocument/2006/relationships/image" Target="../media/image206.wmf"/><Relationship Id="rId5" Type="http://schemas.openxmlformats.org/officeDocument/2006/relationships/image" Target="../media/image210.wmf"/><Relationship Id="rId4" Type="http://schemas.openxmlformats.org/officeDocument/2006/relationships/image" Target="../media/image20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214.wmf"/><Relationship Id="rId2" Type="http://schemas.openxmlformats.org/officeDocument/2006/relationships/image" Target="../media/image213.wmf"/><Relationship Id="rId1" Type="http://schemas.openxmlformats.org/officeDocument/2006/relationships/image" Target="../media/image212.w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217.wmf"/><Relationship Id="rId2" Type="http://schemas.openxmlformats.org/officeDocument/2006/relationships/image" Target="../media/image216.wmf"/><Relationship Id="rId1" Type="http://schemas.openxmlformats.org/officeDocument/2006/relationships/image" Target="../media/image215.wmf"/><Relationship Id="rId5" Type="http://schemas.openxmlformats.org/officeDocument/2006/relationships/image" Target="../media/image219.wmf"/><Relationship Id="rId4" Type="http://schemas.openxmlformats.org/officeDocument/2006/relationships/image" Target="../media/image218.wmf"/></Relationships>
</file>

<file path=ppt/drawings/_rels/vmlDrawing52.vml.rels><?xml version="1.0" encoding="UTF-8" standalone="yes"?>
<Relationships xmlns="http://schemas.openxmlformats.org/package/2006/relationships"><Relationship Id="rId3" Type="http://schemas.openxmlformats.org/officeDocument/2006/relationships/image" Target="../media/image223.wmf"/><Relationship Id="rId2" Type="http://schemas.openxmlformats.org/officeDocument/2006/relationships/image" Target="../media/image222.wmf"/><Relationship Id="rId1" Type="http://schemas.openxmlformats.org/officeDocument/2006/relationships/image" Target="../media/image221.wmf"/><Relationship Id="rId4" Type="http://schemas.openxmlformats.org/officeDocument/2006/relationships/image" Target="../media/image224.w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227.wmf"/><Relationship Id="rId2" Type="http://schemas.openxmlformats.org/officeDocument/2006/relationships/image" Target="../media/image226.wmf"/><Relationship Id="rId1" Type="http://schemas.openxmlformats.org/officeDocument/2006/relationships/image" Target="../media/image225.wmf"/><Relationship Id="rId4" Type="http://schemas.openxmlformats.org/officeDocument/2006/relationships/image" Target="../media/image228.w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235.wmf"/><Relationship Id="rId2" Type="http://schemas.openxmlformats.org/officeDocument/2006/relationships/image" Target="../media/image234.wmf"/><Relationship Id="rId1" Type="http://schemas.openxmlformats.org/officeDocument/2006/relationships/image" Target="../media/image233.wmf"/></Relationships>
</file>

<file path=ppt/drawings/_rels/vmlDrawing55.vml.rels><?xml version="1.0" encoding="UTF-8" standalone="yes"?>
<Relationships xmlns="http://schemas.openxmlformats.org/package/2006/relationships"><Relationship Id="rId3" Type="http://schemas.openxmlformats.org/officeDocument/2006/relationships/image" Target="../media/image239.wmf"/><Relationship Id="rId2" Type="http://schemas.openxmlformats.org/officeDocument/2006/relationships/image" Target="../media/image238.wmf"/><Relationship Id="rId1" Type="http://schemas.openxmlformats.org/officeDocument/2006/relationships/image" Target="../media/image237.wmf"/><Relationship Id="rId4" Type="http://schemas.openxmlformats.org/officeDocument/2006/relationships/image" Target="../media/image240.wmf"/></Relationships>
</file>

<file path=ppt/drawings/_rels/vmlDrawing56.vml.rels><?xml version="1.0" encoding="UTF-8" standalone="yes"?>
<Relationships xmlns="http://schemas.openxmlformats.org/package/2006/relationships"><Relationship Id="rId3" Type="http://schemas.openxmlformats.org/officeDocument/2006/relationships/image" Target="../media/image243.wmf"/><Relationship Id="rId2" Type="http://schemas.openxmlformats.org/officeDocument/2006/relationships/image" Target="../media/image242.wmf"/><Relationship Id="rId1" Type="http://schemas.openxmlformats.org/officeDocument/2006/relationships/image" Target="../media/image241.wmf"/><Relationship Id="rId4" Type="http://schemas.openxmlformats.org/officeDocument/2006/relationships/image" Target="../media/image244.wmf"/></Relationships>
</file>

<file path=ppt/drawings/_rels/vmlDrawing57.vml.rels><?xml version="1.0" encoding="UTF-8" standalone="yes"?>
<Relationships xmlns="http://schemas.openxmlformats.org/package/2006/relationships"><Relationship Id="rId3" Type="http://schemas.openxmlformats.org/officeDocument/2006/relationships/image" Target="../media/image247.wmf"/><Relationship Id="rId2" Type="http://schemas.openxmlformats.org/officeDocument/2006/relationships/image" Target="../media/image246.wmf"/><Relationship Id="rId1" Type="http://schemas.openxmlformats.org/officeDocument/2006/relationships/image" Target="../media/image245.wmf"/><Relationship Id="rId4" Type="http://schemas.openxmlformats.org/officeDocument/2006/relationships/image" Target="../media/image248.wmf"/></Relationships>
</file>

<file path=ppt/drawings/_rels/vmlDrawing58.vml.rels><?xml version="1.0" encoding="UTF-8" standalone="yes"?>
<Relationships xmlns="http://schemas.openxmlformats.org/package/2006/relationships"><Relationship Id="rId2" Type="http://schemas.openxmlformats.org/officeDocument/2006/relationships/image" Target="../media/image250.wmf"/><Relationship Id="rId1" Type="http://schemas.openxmlformats.org/officeDocument/2006/relationships/image" Target="../media/image249.wmf"/></Relationships>
</file>

<file path=ppt/drawings/_rels/vmlDrawing59.vml.rels><?xml version="1.0" encoding="UTF-8" standalone="yes"?>
<Relationships xmlns="http://schemas.openxmlformats.org/package/2006/relationships"><Relationship Id="rId3" Type="http://schemas.openxmlformats.org/officeDocument/2006/relationships/image" Target="../media/image254.wmf"/><Relationship Id="rId2" Type="http://schemas.openxmlformats.org/officeDocument/2006/relationships/image" Target="../media/image253.wmf"/><Relationship Id="rId1" Type="http://schemas.openxmlformats.org/officeDocument/2006/relationships/image" Target="../media/image25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60.vml.rels><?xml version="1.0" encoding="UTF-8" standalone="yes"?>
<Relationships xmlns="http://schemas.openxmlformats.org/package/2006/relationships"><Relationship Id="rId2" Type="http://schemas.openxmlformats.org/officeDocument/2006/relationships/image" Target="../media/image91.wmf"/><Relationship Id="rId1" Type="http://schemas.openxmlformats.org/officeDocument/2006/relationships/image" Target="../media/image255.w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256.wmf"/></Relationships>
</file>

<file path=ppt/drawings/_rels/vmlDrawing62.vml.rels><?xml version="1.0" encoding="UTF-8" standalone="yes"?>
<Relationships xmlns="http://schemas.openxmlformats.org/package/2006/relationships"><Relationship Id="rId2" Type="http://schemas.openxmlformats.org/officeDocument/2006/relationships/image" Target="../media/image258.wmf"/><Relationship Id="rId1" Type="http://schemas.openxmlformats.org/officeDocument/2006/relationships/image" Target="../media/image257.wmf"/></Relationships>
</file>

<file path=ppt/drawings/_rels/vmlDrawing63.vml.rels><?xml version="1.0" encoding="UTF-8" standalone="yes"?>
<Relationships xmlns="http://schemas.openxmlformats.org/package/2006/relationships"><Relationship Id="rId3" Type="http://schemas.openxmlformats.org/officeDocument/2006/relationships/image" Target="../media/image258.wmf"/><Relationship Id="rId2" Type="http://schemas.openxmlformats.org/officeDocument/2006/relationships/image" Target="../media/image259.wmf"/><Relationship Id="rId1" Type="http://schemas.openxmlformats.org/officeDocument/2006/relationships/image" Target="../media/image31.wmf"/><Relationship Id="rId4" Type="http://schemas.openxmlformats.org/officeDocument/2006/relationships/image" Target="../media/image260.wmf"/></Relationships>
</file>

<file path=ppt/drawings/_rels/vmlDrawing64.vml.rels><?xml version="1.0" encoding="UTF-8" standalone="yes"?>
<Relationships xmlns="http://schemas.openxmlformats.org/package/2006/relationships"><Relationship Id="rId2" Type="http://schemas.openxmlformats.org/officeDocument/2006/relationships/image" Target="../media/image262.wmf"/><Relationship Id="rId1" Type="http://schemas.openxmlformats.org/officeDocument/2006/relationships/image" Target="../media/image261.wmf"/></Relationships>
</file>

<file path=ppt/drawings/_rels/vmlDrawing65.vml.rels><?xml version="1.0" encoding="UTF-8" standalone="yes"?>
<Relationships xmlns="http://schemas.openxmlformats.org/package/2006/relationships"><Relationship Id="rId2" Type="http://schemas.openxmlformats.org/officeDocument/2006/relationships/image" Target="../media/image264.wmf"/><Relationship Id="rId1" Type="http://schemas.openxmlformats.org/officeDocument/2006/relationships/image" Target="../media/image263.w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265.w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266.wmf"/></Relationships>
</file>

<file path=ppt/drawings/_rels/vmlDrawing68.vml.rels><?xml version="1.0" encoding="UTF-8" standalone="yes"?>
<Relationships xmlns="http://schemas.openxmlformats.org/package/2006/relationships"><Relationship Id="rId2" Type="http://schemas.openxmlformats.org/officeDocument/2006/relationships/image" Target="../media/image268.wmf"/><Relationship Id="rId1" Type="http://schemas.openxmlformats.org/officeDocument/2006/relationships/image" Target="../media/image267.w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269.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drawings/_rels/vmlDrawing70.vml.rels><?xml version="1.0" encoding="UTF-8" standalone="yes"?>
<Relationships xmlns="http://schemas.openxmlformats.org/package/2006/relationships"><Relationship Id="rId3" Type="http://schemas.openxmlformats.org/officeDocument/2006/relationships/image" Target="../media/image272.wmf"/><Relationship Id="rId2" Type="http://schemas.openxmlformats.org/officeDocument/2006/relationships/image" Target="../media/image271.wmf"/><Relationship Id="rId1" Type="http://schemas.openxmlformats.org/officeDocument/2006/relationships/image" Target="../media/image270.wmf"/></Relationships>
</file>

<file path=ppt/drawings/_rels/vmlDrawing71.vml.rels><?xml version="1.0" encoding="UTF-8" standalone="yes"?>
<Relationships xmlns="http://schemas.openxmlformats.org/package/2006/relationships"><Relationship Id="rId3" Type="http://schemas.openxmlformats.org/officeDocument/2006/relationships/image" Target="../media/image272.wmf"/><Relationship Id="rId2" Type="http://schemas.openxmlformats.org/officeDocument/2006/relationships/image" Target="../media/image271.wmf"/><Relationship Id="rId1" Type="http://schemas.openxmlformats.org/officeDocument/2006/relationships/image" Target="../media/image273.wmf"/></Relationships>
</file>

<file path=ppt/drawings/_rels/vmlDrawing72.vml.rels><?xml version="1.0" encoding="UTF-8" standalone="yes"?>
<Relationships xmlns="http://schemas.openxmlformats.org/package/2006/relationships"><Relationship Id="rId3" Type="http://schemas.openxmlformats.org/officeDocument/2006/relationships/image" Target="../media/image276.wmf"/><Relationship Id="rId2" Type="http://schemas.openxmlformats.org/officeDocument/2006/relationships/image" Target="../media/image275.wmf"/><Relationship Id="rId1" Type="http://schemas.openxmlformats.org/officeDocument/2006/relationships/image" Target="../media/image274.wmf"/></Relationships>
</file>

<file path=ppt/drawings/_rels/vmlDrawing73.vml.rels><?xml version="1.0" encoding="UTF-8" standalone="yes"?>
<Relationships xmlns="http://schemas.openxmlformats.org/package/2006/relationships"><Relationship Id="rId3" Type="http://schemas.openxmlformats.org/officeDocument/2006/relationships/image" Target="../media/image280.wmf"/><Relationship Id="rId7" Type="http://schemas.openxmlformats.org/officeDocument/2006/relationships/image" Target="../media/image284.wmf"/><Relationship Id="rId2" Type="http://schemas.openxmlformats.org/officeDocument/2006/relationships/image" Target="../media/image279.wmf"/><Relationship Id="rId1" Type="http://schemas.openxmlformats.org/officeDocument/2006/relationships/image" Target="../media/image278.wmf"/><Relationship Id="rId6" Type="http://schemas.openxmlformats.org/officeDocument/2006/relationships/image" Target="../media/image283.wmf"/><Relationship Id="rId5" Type="http://schemas.openxmlformats.org/officeDocument/2006/relationships/image" Target="../media/image282.wmf"/><Relationship Id="rId4" Type="http://schemas.openxmlformats.org/officeDocument/2006/relationships/image" Target="../media/image281.wmf"/></Relationships>
</file>

<file path=ppt/drawings/_rels/vmlDrawing74.vml.rels><?xml version="1.0" encoding="UTF-8" standalone="yes"?>
<Relationships xmlns="http://schemas.openxmlformats.org/package/2006/relationships"><Relationship Id="rId3" Type="http://schemas.openxmlformats.org/officeDocument/2006/relationships/image" Target="../media/image288.wmf"/><Relationship Id="rId2" Type="http://schemas.openxmlformats.org/officeDocument/2006/relationships/image" Target="../media/image287.wmf"/><Relationship Id="rId1" Type="http://schemas.openxmlformats.org/officeDocument/2006/relationships/image" Target="../media/image286.wmf"/><Relationship Id="rId4" Type="http://schemas.openxmlformats.org/officeDocument/2006/relationships/image" Target="../media/image289.w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292.wmf"/></Relationships>
</file>

<file path=ppt/drawings/_rels/vmlDrawing76.vml.rels><?xml version="1.0" encoding="UTF-8" standalone="yes"?>
<Relationships xmlns="http://schemas.openxmlformats.org/package/2006/relationships"><Relationship Id="rId3" Type="http://schemas.openxmlformats.org/officeDocument/2006/relationships/image" Target="../media/image297.wmf"/><Relationship Id="rId2" Type="http://schemas.openxmlformats.org/officeDocument/2006/relationships/image" Target="../media/image296.wmf"/><Relationship Id="rId1" Type="http://schemas.openxmlformats.org/officeDocument/2006/relationships/image" Target="../media/image295.wmf"/></Relationships>
</file>

<file path=ppt/drawings/_rels/vmlDrawing77.vml.rels><?xml version="1.0" encoding="UTF-8" standalone="yes"?>
<Relationships xmlns="http://schemas.openxmlformats.org/package/2006/relationships"><Relationship Id="rId2" Type="http://schemas.openxmlformats.org/officeDocument/2006/relationships/image" Target="../media/image299.wmf"/><Relationship Id="rId1" Type="http://schemas.openxmlformats.org/officeDocument/2006/relationships/image" Target="../media/image298.wmf"/></Relationships>
</file>

<file path=ppt/drawings/_rels/vmlDrawing78.vml.rels><?xml version="1.0" encoding="UTF-8" standalone="yes"?>
<Relationships xmlns="http://schemas.openxmlformats.org/package/2006/relationships"><Relationship Id="rId2" Type="http://schemas.openxmlformats.org/officeDocument/2006/relationships/image" Target="../media/image301.wmf"/><Relationship Id="rId1" Type="http://schemas.openxmlformats.org/officeDocument/2006/relationships/image" Target="../media/image300.wmf"/></Relationships>
</file>

<file path=ppt/drawings/_rels/vmlDrawing79.vml.rels><?xml version="1.0" encoding="UTF-8" standalone="yes"?>
<Relationships xmlns="http://schemas.openxmlformats.org/package/2006/relationships"><Relationship Id="rId2" Type="http://schemas.openxmlformats.org/officeDocument/2006/relationships/image" Target="../media/image303.wmf"/><Relationship Id="rId1" Type="http://schemas.openxmlformats.org/officeDocument/2006/relationships/image" Target="../media/image30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80.vml.rels><?xml version="1.0" encoding="UTF-8" standalone="yes"?>
<Relationships xmlns="http://schemas.openxmlformats.org/package/2006/relationships"><Relationship Id="rId3" Type="http://schemas.openxmlformats.org/officeDocument/2006/relationships/image" Target="../media/image306.wmf"/><Relationship Id="rId2" Type="http://schemas.openxmlformats.org/officeDocument/2006/relationships/image" Target="../media/image305.wmf"/><Relationship Id="rId1" Type="http://schemas.openxmlformats.org/officeDocument/2006/relationships/image" Target="../media/image304.wmf"/></Relationships>
</file>

<file path=ppt/drawings/_rels/vmlDrawing81.vml.rels><?xml version="1.0" encoding="UTF-8" standalone="yes"?>
<Relationships xmlns="http://schemas.openxmlformats.org/package/2006/relationships"><Relationship Id="rId3" Type="http://schemas.openxmlformats.org/officeDocument/2006/relationships/image" Target="../media/image309.wmf"/><Relationship Id="rId2" Type="http://schemas.openxmlformats.org/officeDocument/2006/relationships/image" Target="../media/image308.wmf"/><Relationship Id="rId1" Type="http://schemas.openxmlformats.org/officeDocument/2006/relationships/image" Target="../media/image307.wmf"/><Relationship Id="rId4" Type="http://schemas.openxmlformats.org/officeDocument/2006/relationships/image" Target="../media/image310.wmf"/></Relationships>
</file>

<file path=ppt/drawings/_rels/vmlDrawing82.vml.rels><?xml version="1.0" encoding="UTF-8" standalone="yes"?>
<Relationships xmlns="http://schemas.openxmlformats.org/package/2006/relationships"><Relationship Id="rId2" Type="http://schemas.openxmlformats.org/officeDocument/2006/relationships/image" Target="../media/image312.wmf"/><Relationship Id="rId1" Type="http://schemas.openxmlformats.org/officeDocument/2006/relationships/image" Target="../media/image311.wmf"/></Relationships>
</file>

<file path=ppt/drawings/_rels/vmlDrawing83.vml.rels><?xml version="1.0" encoding="UTF-8" standalone="yes"?>
<Relationships xmlns="http://schemas.openxmlformats.org/package/2006/relationships"><Relationship Id="rId3" Type="http://schemas.openxmlformats.org/officeDocument/2006/relationships/image" Target="../media/image315.wmf"/><Relationship Id="rId2" Type="http://schemas.openxmlformats.org/officeDocument/2006/relationships/image" Target="../media/image314.wmf"/><Relationship Id="rId1" Type="http://schemas.openxmlformats.org/officeDocument/2006/relationships/image" Target="../media/image313.wmf"/><Relationship Id="rId4" Type="http://schemas.openxmlformats.org/officeDocument/2006/relationships/image" Target="../media/image316.wmf"/></Relationships>
</file>

<file path=ppt/drawings/_rels/vmlDrawing84.vml.rels><?xml version="1.0" encoding="UTF-8" standalone="yes"?>
<Relationships xmlns="http://schemas.openxmlformats.org/package/2006/relationships"><Relationship Id="rId2" Type="http://schemas.openxmlformats.org/officeDocument/2006/relationships/image" Target="../media/image313.wmf"/><Relationship Id="rId1" Type="http://schemas.openxmlformats.org/officeDocument/2006/relationships/image" Target="../media/image317.wmf"/></Relationships>
</file>

<file path=ppt/drawings/_rels/vmlDrawing85.vml.rels><?xml version="1.0" encoding="UTF-8" standalone="yes"?>
<Relationships xmlns="http://schemas.openxmlformats.org/package/2006/relationships"><Relationship Id="rId3" Type="http://schemas.openxmlformats.org/officeDocument/2006/relationships/image" Target="../media/image320.wmf"/><Relationship Id="rId2" Type="http://schemas.openxmlformats.org/officeDocument/2006/relationships/image" Target="../media/image319.wmf"/><Relationship Id="rId1" Type="http://schemas.openxmlformats.org/officeDocument/2006/relationships/image" Target="../media/image318.wmf"/></Relationships>
</file>

<file path=ppt/drawings/_rels/vmlDrawing86.vml.rels><?xml version="1.0" encoding="UTF-8" standalone="yes"?>
<Relationships xmlns="http://schemas.openxmlformats.org/package/2006/relationships"><Relationship Id="rId3" Type="http://schemas.openxmlformats.org/officeDocument/2006/relationships/image" Target="../media/image313.wmf"/><Relationship Id="rId2" Type="http://schemas.openxmlformats.org/officeDocument/2006/relationships/image" Target="../media/image322.wmf"/><Relationship Id="rId1" Type="http://schemas.openxmlformats.org/officeDocument/2006/relationships/image" Target="../media/image321.wmf"/><Relationship Id="rId5" Type="http://schemas.openxmlformats.org/officeDocument/2006/relationships/image" Target="../media/image324.wmf"/><Relationship Id="rId4" Type="http://schemas.openxmlformats.org/officeDocument/2006/relationships/image" Target="../media/image323.wmf"/></Relationships>
</file>

<file path=ppt/drawings/_rels/vmlDrawing87.vml.rels><?xml version="1.0" encoding="UTF-8" standalone="yes"?>
<Relationships xmlns="http://schemas.openxmlformats.org/package/2006/relationships"><Relationship Id="rId3" Type="http://schemas.openxmlformats.org/officeDocument/2006/relationships/image" Target="../media/image313.wmf"/><Relationship Id="rId2" Type="http://schemas.openxmlformats.org/officeDocument/2006/relationships/image" Target="../media/image326.wmf"/><Relationship Id="rId1" Type="http://schemas.openxmlformats.org/officeDocument/2006/relationships/image" Target="../media/image325.wmf"/><Relationship Id="rId5" Type="http://schemas.openxmlformats.org/officeDocument/2006/relationships/image" Target="../media/image328.wmf"/><Relationship Id="rId4" Type="http://schemas.openxmlformats.org/officeDocument/2006/relationships/image" Target="../media/image327.wmf"/></Relationships>
</file>

<file path=ppt/drawings/_rels/vmlDrawing88.vml.rels><?xml version="1.0" encoding="UTF-8" standalone="yes"?>
<Relationships xmlns="http://schemas.openxmlformats.org/package/2006/relationships"><Relationship Id="rId3" Type="http://schemas.openxmlformats.org/officeDocument/2006/relationships/image" Target="../media/image325.wmf"/><Relationship Id="rId2" Type="http://schemas.openxmlformats.org/officeDocument/2006/relationships/image" Target="../media/image330.wmf"/><Relationship Id="rId1" Type="http://schemas.openxmlformats.org/officeDocument/2006/relationships/image" Target="../media/image329.wmf"/></Relationships>
</file>

<file path=ppt/drawings/_rels/vmlDrawing89.vml.rels><?xml version="1.0" encoding="UTF-8" standalone="yes"?>
<Relationships xmlns="http://schemas.openxmlformats.org/package/2006/relationships"><Relationship Id="rId3" Type="http://schemas.openxmlformats.org/officeDocument/2006/relationships/image" Target="../media/image333.wmf"/><Relationship Id="rId2" Type="http://schemas.openxmlformats.org/officeDocument/2006/relationships/image" Target="../media/image332.wmf"/><Relationship Id="rId1" Type="http://schemas.openxmlformats.org/officeDocument/2006/relationships/image" Target="../media/image33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90.vml.rels><?xml version="1.0" encoding="UTF-8" standalone="yes"?>
<Relationships xmlns="http://schemas.openxmlformats.org/package/2006/relationships"><Relationship Id="rId3" Type="http://schemas.openxmlformats.org/officeDocument/2006/relationships/image" Target="../media/image336.wmf"/><Relationship Id="rId2" Type="http://schemas.openxmlformats.org/officeDocument/2006/relationships/image" Target="../media/image335.wmf"/><Relationship Id="rId1" Type="http://schemas.openxmlformats.org/officeDocument/2006/relationships/image" Target="../media/image334.wmf"/><Relationship Id="rId4" Type="http://schemas.openxmlformats.org/officeDocument/2006/relationships/image" Target="../media/image337.wmf"/></Relationships>
</file>

<file path=ppt/drawings/_rels/vmlDrawing91.vml.rels><?xml version="1.0" encoding="UTF-8" standalone="yes"?>
<Relationships xmlns="http://schemas.openxmlformats.org/package/2006/relationships"><Relationship Id="rId3" Type="http://schemas.openxmlformats.org/officeDocument/2006/relationships/image" Target="../media/image340.wmf"/><Relationship Id="rId2" Type="http://schemas.openxmlformats.org/officeDocument/2006/relationships/image" Target="../media/image339.wmf"/><Relationship Id="rId1" Type="http://schemas.openxmlformats.org/officeDocument/2006/relationships/image" Target="../media/image338.wmf"/><Relationship Id="rId5" Type="http://schemas.openxmlformats.org/officeDocument/2006/relationships/image" Target="../media/image342.wmf"/><Relationship Id="rId4" Type="http://schemas.openxmlformats.org/officeDocument/2006/relationships/image" Target="../media/image341.wmf"/></Relationships>
</file>

<file path=ppt/drawings/_rels/vmlDrawing92.vml.rels><?xml version="1.0" encoding="UTF-8" standalone="yes"?>
<Relationships xmlns="http://schemas.openxmlformats.org/package/2006/relationships"><Relationship Id="rId3" Type="http://schemas.openxmlformats.org/officeDocument/2006/relationships/image" Target="../media/image340.wmf"/><Relationship Id="rId2" Type="http://schemas.openxmlformats.org/officeDocument/2006/relationships/image" Target="../media/image344.wmf"/><Relationship Id="rId1" Type="http://schemas.openxmlformats.org/officeDocument/2006/relationships/image" Target="../media/image343.wmf"/><Relationship Id="rId5" Type="http://schemas.openxmlformats.org/officeDocument/2006/relationships/image" Target="../media/image346.wmf"/><Relationship Id="rId4" Type="http://schemas.openxmlformats.org/officeDocument/2006/relationships/image" Target="../media/image345.wmf"/></Relationships>
</file>

<file path=ppt/drawings/_rels/vmlDrawing93.vml.rels><?xml version="1.0" encoding="UTF-8" standalone="yes"?>
<Relationships xmlns="http://schemas.openxmlformats.org/package/2006/relationships"><Relationship Id="rId3" Type="http://schemas.openxmlformats.org/officeDocument/2006/relationships/image" Target="../media/image349.wmf"/><Relationship Id="rId2" Type="http://schemas.openxmlformats.org/officeDocument/2006/relationships/image" Target="../media/image348.wmf"/><Relationship Id="rId1" Type="http://schemas.openxmlformats.org/officeDocument/2006/relationships/image" Target="../media/image347.wmf"/><Relationship Id="rId4" Type="http://schemas.openxmlformats.org/officeDocument/2006/relationships/image" Target="../media/image350.wmf"/></Relationships>
</file>

<file path=ppt/drawings/_rels/vmlDrawing94.vml.rels><?xml version="1.0" encoding="UTF-8" standalone="yes"?>
<Relationships xmlns="http://schemas.openxmlformats.org/package/2006/relationships"><Relationship Id="rId3" Type="http://schemas.openxmlformats.org/officeDocument/2006/relationships/image" Target="../media/image351.wmf"/><Relationship Id="rId2" Type="http://schemas.openxmlformats.org/officeDocument/2006/relationships/image" Target="../media/image307.wmf"/><Relationship Id="rId1" Type="http://schemas.openxmlformats.org/officeDocument/2006/relationships/image" Target="../media/image320.wmf"/><Relationship Id="rId4" Type="http://schemas.openxmlformats.org/officeDocument/2006/relationships/image" Target="../media/image352.wmf"/></Relationships>
</file>

<file path=ppt/drawings/_rels/vmlDrawing95.vml.rels><?xml version="1.0" encoding="UTF-8" standalone="yes"?>
<Relationships xmlns="http://schemas.openxmlformats.org/package/2006/relationships"><Relationship Id="rId3" Type="http://schemas.openxmlformats.org/officeDocument/2006/relationships/image" Target="../media/image355.wmf"/><Relationship Id="rId2" Type="http://schemas.openxmlformats.org/officeDocument/2006/relationships/image" Target="../media/image354.wmf"/><Relationship Id="rId1" Type="http://schemas.openxmlformats.org/officeDocument/2006/relationships/image" Target="../media/image353.wmf"/><Relationship Id="rId4" Type="http://schemas.openxmlformats.org/officeDocument/2006/relationships/image" Target="../media/image356.wmf"/></Relationships>
</file>

<file path=ppt/drawings/_rels/vmlDrawing96.vml.rels><?xml version="1.0" encoding="UTF-8" standalone="yes"?>
<Relationships xmlns="http://schemas.openxmlformats.org/package/2006/relationships"><Relationship Id="rId1" Type="http://schemas.openxmlformats.org/officeDocument/2006/relationships/image" Target="../media/image357.wmf"/></Relationships>
</file>

<file path=ppt/drawings/_rels/vmlDrawing97.vml.rels><?xml version="1.0" encoding="UTF-8" standalone="yes"?>
<Relationships xmlns="http://schemas.openxmlformats.org/package/2006/relationships"><Relationship Id="rId1" Type="http://schemas.openxmlformats.org/officeDocument/2006/relationships/image" Target="../media/image314.wmf"/></Relationships>
</file>

<file path=ppt/drawings/_rels/vmlDrawing98.vml.rels><?xml version="1.0" encoding="UTF-8" standalone="yes"?>
<Relationships xmlns="http://schemas.openxmlformats.org/package/2006/relationships"><Relationship Id="rId3" Type="http://schemas.openxmlformats.org/officeDocument/2006/relationships/image" Target="../media/image373.wmf"/><Relationship Id="rId2" Type="http://schemas.openxmlformats.org/officeDocument/2006/relationships/image" Target="../media/image372.wmf"/><Relationship Id="rId1" Type="http://schemas.openxmlformats.org/officeDocument/2006/relationships/image" Target="../media/image371.wmf"/><Relationship Id="rId4" Type="http://schemas.openxmlformats.org/officeDocument/2006/relationships/image" Target="../media/image374.wmf"/></Relationships>
</file>

<file path=ppt/drawings/_rels/vmlDrawing99.vml.rels><?xml version="1.0" encoding="UTF-8" standalone="yes"?>
<Relationships xmlns="http://schemas.openxmlformats.org/package/2006/relationships"><Relationship Id="rId3" Type="http://schemas.openxmlformats.org/officeDocument/2006/relationships/image" Target="../media/image379.wmf"/><Relationship Id="rId2" Type="http://schemas.openxmlformats.org/officeDocument/2006/relationships/image" Target="../media/image378.wmf"/><Relationship Id="rId1" Type="http://schemas.openxmlformats.org/officeDocument/2006/relationships/image" Target="../media/image377.wmf"/><Relationship Id="rId4" Type="http://schemas.openxmlformats.org/officeDocument/2006/relationships/image" Target="../media/image38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17101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26214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1013"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17101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17101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CCD65B6C-520B-4601-BB63-697936C61B57}" type="slidenum">
              <a:rPr lang="fr-FR"/>
              <a:pPr>
                <a:defRPr/>
              </a:pPr>
              <a:t>‹N°›</a:t>
            </a:fld>
            <a:endParaRPr lang="fr-FR"/>
          </a:p>
        </p:txBody>
      </p:sp>
    </p:spTree>
    <p:extLst>
      <p:ext uri="{BB962C8B-B14F-4D97-AF65-F5344CB8AC3E}">
        <p14:creationId xmlns:p14="http://schemas.microsoft.com/office/powerpoint/2010/main" val="36641832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42862D0-3327-491E-8091-56103C621E17}" type="slidenum">
              <a:rPr lang="fr-FR" sz="1200" smtClean="0"/>
              <a:pPr eaLnBrk="1" hangingPunct="1"/>
              <a:t>164</a:t>
            </a:fld>
            <a:endParaRPr lang="fr-FR" sz="1200" smtClean="0"/>
          </a:p>
        </p:txBody>
      </p:sp>
      <p:sp>
        <p:nvSpPr>
          <p:cNvPr id="263171" name="Rectangle 2"/>
          <p:cNvSpPr>
            <a:spLocks noChangeArrowheads="1" noTextEdit="1"/>
          </p:cNvSpPr>
          <p:nvPr>
            <p:ph type="sldImg"/>
          </p:nvPr>
        </p:nvSpPr>
        <p:spPr>
          <a:xfrm>
            <a:off x="1143000" y="695325"/>
            <a:ext cx="4572000" cy="3429000"/>
          </a:xfrm>
          <a:solidFill>
            <a:srgbClr val="FFFFFF"/>
          </a:solidFill>
          <a:ln/>
        </p:spPr>
      </p:sp>
      <p:sp>
        <p:nvSpPr>
          <p:cNvPr id="263172" name="Rectangle 3"/>
          <p:cNvSpPr>
            <a:spLocks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73BEF23-F20E-4469-9F9D-80ED3284632F}" type="slidenum">
              <a:rPr lang="fr-FR" sz="1200" smtClean="0"/>
              <a:pPr eaLnBrk="1" hangingPunct="1"/>
              <a:t>173</a:t>
            </a:fld>
            <a:endParaRPr lang="fr-FR" sz="1200" smtClean="0"/>
          </a:p>
        </p:txBody>
      </p:sp>
      <p:sp>
        <p:nvSpPr>
          <p:cNvPr id="272387" name="Rectangle 2"/>
          <p:cNvSpPr>
            <a:spLocks noChangeArrowheads="1" noTextEdit="1"/>
          </p:cNvSpPr>
          <p:nvPr>
            <p:ph type="sldImg"/>
          </p:nvPr>
        </p:nvSpPr>
        <p:spPr>
          <a:xfrm>
            <a:off x="1588" y="0"/>
            <a:ext cx="1587" cy="1588"/>
          </a:xfrm>
          <a:solidFill>
            <a:srgbClr val="FFFFFF"/>
          </a:solidFill>
          <a:ln/>
        </p:spPr>
      </p:sp>
      <p:sp>
        <p:nvSpPr>
          <p:cNvPr id="272388" name="Rectangle 3"/>
          <p:cNvSpPr>
            <a:spLocks noChangeArrowheads="1"/>
          </p:cNvSpPr>
          <p:nvPr>
            <p:ph type="body" idx="1"/>
          </p:nvPr>
        </p:nvSpPr>
        <p:spPr>
          <a:xfrm>
            <a:off x="685800" y="4343400"/>
            <a:ext cx="5486400" cy="4024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0CDBC12-2F68-4CDA-BEB4-0A5C3E7D8E79}" type="slidenum">
              <a:rPr lang="fr-FR" sz="1200" smtClean="0"/>
              <a:pPr eaLnBrk="1" hangingPunct="1"/>
              <a:t>174</a:t>
            </a:fld>
            <a:endParaRPr lang="fr-FR" sz="1200" smtClean="0"/>
          </a:p>
        </p:txBody>
      </p:sp>
      <p:sp>
        <p:nvSpPr>
          <p:cNvPr id="273411" name="Rectangle 2"/>
          <p:cNvSpPr>
            <a:spLocks noChangeArrowheads="1" noTextEdit="1"/>
          </p:cNvSpPr>
          <p:nvPr>
            <p:ph type="sldImg"/>
          </p:nvPr>
        </p:nvSpPr>
        <p:spPr>
          <a:xfrm>
            <a:off x="1588" y="0"/>
            <a:ext cx="1587" cy="1588"/>
          </a:xfrm>
          <a:solidFill>
            <a:srgbClr val="FFFFFF"/>
          </a:solidFill>
          <a:ln/>
        </p:spPr>
      </p:sp>
      <p:sp>
        <p:nvSpPr>
          <p:cNvPr id="273412" name="Rectangle 3"/>
          <p:cNvSpPr>
            <a:spLocks noChangeArrowheads="1"/>
          </p:cNvSpPr>
          <p:nvPr>
            <p:ph type="body" idx="1"/>
          </p:nvPr>
        </p:nvSpPr>
        <p:spPr>
          <a:xfrm>
            <a:off x="685800" y="4343400"/>
            <a:ext cx="5486400" cy="4024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561830F-30D3-4692-B840-ED4B754E0C44}" type="slidenum">
              <a:rPr lang="fr-FR" sz="1200" smtClean="0"/>
              <a:pPr eaLnBrk="1" hangingPunct="1"/>
              <a:t>165</a:t>
            </a:fld>
            <a:endParaRPr lang="fr-FR" sz="1200" smtClean="0"/>
          </a:p>
        </p:txBody>
      </p:sp>
      <p:sp>
        <p:nvSpPr>
          <p:cNvPr id="264195" name="Rectangle 2"/>
          <p:cNvSpPr>
            <a:spLocks noChangeArrowheads="1" noTextEdit="1"/>
          </p:cNvSpPr>
          <p:nvPr>
            <p:ph type="sldImg"/>
          </p:nvPr>
        </p:nvSpPr>
        <p:spPr>
          <a:xfrm>
            <a:off x="1143000" y="695325"/>
            <a:ext cx="4572000" cy="3429000"/>
          </a:xfrm>
          <a:solidFill>
            <a:srgbClr val="FFFFFF"/>
          </a:solidFill>
          <a:ln/>
        </p:spPr>
      </p:sp>
      <p:sp>
        <p:nvSpPr>
          <p:cNvPr id="264196" name="Rectangle 3"/>
          <p:cNvSpPr>
            <a:spLocks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52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586F700-6861-4DCF-A60D-6106163AE5C9}" type="slidenum">
              <a:rPr lang="fr-FR" sz="1200" smtClean="0"/>
              <a:pPr eaLnBrk="1" hangingPunct="1"/>
              <a:t>166</a:t>
            </a:fld>
            <a:endParaRPr lang="fr-FR" sz="1200" smtClean="0"/>
          </a:p>
        </p:txBody>
      </p:sp>
      <p:sp>
        <p:nvSpPr>
          <p:cNvPr id="265219" name="Rectangle 2"/>
          <p:cNvSpPr>
            <a:spLocks noChangeArrowheads="1" noTextEdit="1"/>
          </p:cNvSpPr>
          <p:nvPr>
            <p:ph type="sldImg"/>
          </p:nvPr>
        </p:nvSpPr>
        <p:spPr>
          <a:xfrm>
            <a:off x="1143000" y="695325"/>
            <a:ext cx="4572000" cy="3429000"/>
          </a:xfrm>
          <a:solidFill>
            <a:srgbClr val="FFFFFF"/>
          </a:solidFill>
          <a:ln/>
        </p:spPr>
      </p:sp>
      <p:sp>
        <p:nvSpPr>
          <p:cNvPr id="265220" name="Rectangle 3"/>
          <p:cNvSpPr>
            <a:spLocks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4EE1F9A-B32A-49CA-A830-A484241EB49F}" type="slidenum">
              <a:rPr lang="fr-FR" sz="1200" smtClean="0"/>
              <a:pPr eaLnBrk="1" hangingPunct="1"/>
              <a:t>167</a:t>
            </a:fld>
            <a:endParaRPr lang="fr-FR" sz="1200" smtClean="0"/>
          </a:p>
        </p:txBody>
      </p:sp>
      <p:sp>
        <p:nvSpPr>
          <p:cNvPr id="266243" name="Rectangle 2"/>
          <p:cNvSpPr>
            <a:spLocks noChangeArrowheads="1" noTextEdit="1"/>
          </p:cNvSpPr>
          <p:nvPr>
            <p:ph type="sldImg"/>
          </p:nvPr>
        </p:nvSpPr>
        <p:spPr>
          <a:xfrm>
            <a:off x="1143000" y="695325"/>
            <a:ext cx="4572000" cy="3429000"/>
          </a:xfrm>
          <a:solidFill>
            <a:srgbClr val="FFFFFF"/>
          </a:solidFill>
          <a:ln/>
        </p:spPr>
      </p:sp>
      <p:sp>
        <p:nvSpPr>
          <p:cNvPr id="266244" name="Rectangle 3"/>
          <p:cNvSpPr>
            <a:spLocks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72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C35F554-62F0-4684-9D46-F66034A1DDCD}" type="slidenum">
              <a:rPr lang="fr-FR" sz="1200" smtClean="0"/>
              <a:pPr eaLnBrk="1" hangingPunct="1"/>
              <a:t>168</a:t>
            </a:fld>
            <a:endParaRPr lang="fr-FR" sz="1200" smtClean="0"/>
          </a:p>
        </p:txBody>
      </p:sp>
      <p:sp>
        <p:nvSpPr>
          <p:cNvPr id="267267" name="Rectangle 2"/>
          <p:cNvSpPr>
            <a:spLocks noChangeArrowheads="1" noTextEdit="1"/>
          </p:cNvSpPr>
          <p:nvPr>
            <p:ph type="sldImg"/>
          </p:nvPr>
        </p:nvSpPr>
        <p:spPr>
          <a:xfrm>
            <a:off x="1588" y="0"/>
            <a:ext cx="1587" cy="1588"/>
          </a:xfrm>
          <a:solidFill>
            <a:srgbClr val="FFFFFF"/>
          </a:solidFill>
          <a:ln/>
        </p:spPr>
      </p:sp>
      <p:sp>
        <p:nvSpPr>
          <p:cNvPr id="267268" name="Rectangle 3"/>
          <p:cNvSpPr>
            <a:spLocks noChangeArrowheads="1"/>
          </p:cNvSpPr>
          <p:nvPr>
            <p:ph type="body" idx="1"/>
          </p:nvPr>
        </p:nvSpPr>
        <p:spPr>
          <a:xfrm>
            <a:off x="685800" y="4343400"/>
            <a:ext cx="5486400" cy="4024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0DCB6BF-67FF-4D77-A447-B2A20C0B8C90}" type="slidenum">
              <a:rPr lang="fr-FR" sz="1200" smtClean="0"/>
              <a:pPr eaLnBrk="1" hangingPunct="1"/>
              <a:t>169</a:t>
            </a:fld>
            <a:endParaRPr lang="fr-FR" sz="1200" smtClean="0"/>
          </a:p>
        </p:txBody>
      </p:sp>
      <p:sp>
        <p:nvSpPr>
          <p:cNvPr id="268291" name="Rectangle 2"/>
          <p:cNvSpPr>
            <a:spLocks noChangeArrowheads="1" noTextEdit="1"/>
          </p:cNvSpPr>
          <p:nvPr>
            <p:ph type="sldImg"/>
          </p:nvPr>
        </p:nvSpPr>
        <p:spPr>
          <a:xfrm>
            <a:off x="1143000" y="695325"/>
            <a:ext cx="4572000" cy="3429000"/>
          </a:xfrm>
          <a:solidFill>
            <a:srgbClr val="FFFFFF"/>
          </a:solidFill>
          <a:ln/>
        </p:spPr>
      </p:sp>
      <p:sp>
        <p:nvSpPr>
          <p:cNvPr id="268292" name="Rectangle 3"/>
          <p:cNvSpPr>
            <a:spLocks noChangeArrowheads="1"/>
          </p:cNvSpPr>
          <p:nvPr>
            <p:ph type="body" idx="1"/>
          </p:nvPr>
        </p:nvSpPr>
        <p:spPr>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931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994B353-47F1-45AF-92D3-F2FAF8BDD77A}" type="slidenum">
              <a:rPr lang="fr-FR" sz="1200" smtClean="0"/>
              <a:pPr eaLnBrk="1" hangingPunct="1"/>
              <a:t>170</a:t>
            </a:fld>
            <a:endParaRPr lang="fr-FR" sz="1200" smtClean="0"/>
          </a:p>
        </p:txBody>
      </p:sp>
      <p:sp>
        <p:nvSpPr>
          <p:cNvPr id="269315" name="Rectangle 2"/>
          <p:cNvSpPr>
            <a:spLocks noChangeArrowheads="1" noTextEdit="1"/>
          </p:cNvSpPr>
          <p:nvPr>
            <p:ph type="sldImg"/>
          </p:nvPr>
        </p:nvSpPr>
        <p:spPr>
          <a:xfrm>
            <a:off x="1588" y="0"/>
            <a:ext cx="1587" cy="1588"/>
          </a:xfrm>
          <a:solidFill>
            <a:srgbClr val="FFFFFF"/>
          </a:solidFill>
          <a:ln/>
        </p:spPr>
      </p:sp>
      <p:sp>
        <p:nvSpPr>
          <p:cNvPr id="269316" name="Rectangle 3"/>
          <p:cNvSpPr>
            <a:spLocks noChangeArrowheads="1"/>
          </p:cNvSpPr>
          <p:nvPr>
            <p:ph type="body" idx="1"/>
          </p:nvPr>
        </p:nvSpPr>
        <p:spPr>
          <a:xfrm>
            <a:off x="685800" y="4343400"/>
            <a:ext cx="5486400" cy="4024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2A0F2D9-7521-4D49-B13D-333074AFCA11}" type="slidenum">
              <a:rPr lang="fr-FR" sz="1200" smtClean="0"/>
              <a:pPr eaLnBrk="1" hangingPunct="1"/>
              <a:t>171</a:t>
            </a:fld>
            <a:endParaRPr lang="fr-FR" sz="1200" smtClean="0"/>
          </a:p>
        </p:txBody>
      </p:sp>
      <p:sp>
        <p:nvSpPr>
          <p:cNvPr id="270339" name="Rectangle 2"/>
          <p:cNvSpPr>
            <a:spLocks noChangeArrowheads="1" noTextEdit="1"/>
          </p:cNvSpPr>
          <p:nvPr>
            <p:ph type="sldImg"/>
          </p:nvPr>
        </p:nvSpPr>
        <p:spPr>
          <a:xfrm>
            <a:off x="1588" y="0"/>
            <a:ext cx="1587" cy="1588"/>
          </a:xfrm>
          <a:solidFill>
            <a:srgbClr val="FFFFFF"/>
          </a:solidFill>
          <a:ln/>
        </p:spPr>
      </p:sp>
      <p:sp>
        <p:nvSpPr>
          <p:cNvPr id="270340" name="Rectangle 3"/>
          <p:cNvSpPr>
            <a:spLocks noChangeArrowheads="1"/>
          </p:cNvSpPr>
          <p:nvPr>
            <p:ph type="body" idx="1"/>
          </p:nvPr>
        </p:nvSpPr>
        <p:spPr>
          <a:xfrm>
            <a:off x="685800" y="4343400"/>
            <a:ext cx="5486400" cy="4024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13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8469A46-7B39-4FA2-9E63-80ED5F7EA2C4}" type="slidenum">
              <a:rPr lang="fr-FR" sz="1200" smtClean="0"/>
              <a:pPr eaLnBrk="1" hangingPunct="1"/>
              <a:t>172</a:t>
            </a:fld>
            <a:endParaRPr lang="fr-FR" sz="1200" smtClean="0"/>
          </a:p>
        </p:txBody>
      </p:sp>
      <p:sp>
        <p:nvSpPr>
          <p:cNvPr id="271363" name="Rectangle 2"/>
          <p:cNvSpPr>
            <a:spLocks noChangeArrowheads="1" noTextEdit="1"/>
          </p:cNvSpPr>
          <p:nvPr>
            <p:ph type="sldImg"/>
          </p:nvPr>
        </p:nvSpPr>
        <p:spPr>
          <a:xfrm>
            <a:off x="1588" y="0"/>
            <a:ext cx="1587" cy="1588"/>
          </a:xfrm>
          <a:solidFill>
            <a:srgbClr val="FFFFFF"/>
          </a:solidFill>
          <a:ln/>
        </p:spPr>
      </p:sp>
      <p:sp>
        <p:nvSpPr>
          <p:cNvPr id="271364" name="Rectangle 3"/>
          <p:cNvSpPr>
            <a:spLocks noChangeArrowheads="1"/>
          </p:cNvSpPr>
          <p:nvPr>
            <p:ph type="body" idx="1"/>
          </p:nvPr>
        </p:nvSpPr>
        <p:spPr>
          <a:xfrm>
            <a:off x="685800" y="4343400"/>
            <a:ext cx="5486400" cy="40243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9C86D36C-D456-495A-8CDE-FBFB8E477054}" type="slidenum">
              <a:rPr lang="fr-FR"/>
              <a:pPr>
                <a:defRPr/>
              </a:pPr>
              <a:t>‹N°›</a:t>
            </a:fld>
            <a:endParaRPr lang="fr-FR"/>
          </a:p>
        </p:txBody>
      </p:sp>
    </p:spTree>
    <p:extLst>
      <p:ext uri="{BB962C8B-B14F-4D97-AF65-F5344CB8AC3E}">
        <p14:creationId xmlns:p14="http://schemas.microsoft.com/office/powerpoint/2010/main" val="2447651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1C0F451A-4F97-47B2-8ECC-EDA3F97E7637}" type="slidenum">
              <a:rPr lang="fr-FR"/>
              <a:pPr>
                <a:defRPr/>
              </a:pPr>
              <a:t>‹N°›</a:t>
            </a:fld>
            <a:endParaRPr lang="fr-FR"/>
          </a:p>
        </p:txBody>
      </p:sp>
    </p:spTree>
    <p:extLst>
      <p:ext uri="{BB962C8B-B14F-4D97-AF65-F5344CB8AC3E}">
        <p14:creationId xmlns:p14="http://schemas.microsoft.com/office/powerpoint/2010/main" val="3882601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340E759F-7C26-40E0-B95F-B982520754B0}" type="slidenum">
              <a:rPr lang="fr-FR"/>
              <a:pPr>
                <a:defRPr/>
              </a:pPr>
              <a:t>‹N°›</a:t>
            </a:fld>
            <a:endParaRPr lang="fr-FR"/>
          </a:p>
        </p:txBody>
      </p:sp>
    </p:spTree>
    <p:extLst>
      <p:ext uri="{BB962C8B-B14F-4D97-AF65-F5344CB8AC3E}">
        <p14:creationId xmlns:p14="http://schemas.microsoft.com/office/powerpoint/2010/main" val="25999674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34FF3A34-ED70-4957-A65F-69A91E4BAB2F}" type="slidenum">
              <a:rPr lang="fr-FR"/>
              <a:pPr>
                <a:defRPr/>
              </a:pPr>
              <a:t>‹N°›</a:t>
            </a:fld>
            <a:endParaRPr lang="fr-FR"/>
          </a:p>
        </p:txBody>
      </p:sp>
    </p:spTree>
    <p:extLst>
      <p:ext uri="{BB962C8B-B14F-4D97-AF65-F5344CB8AC3E}">
        <p14:creationId xmlns:p14="http://schemas.microsoft.com/office/powerpoint/2010/main" val="32435190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43000" y="152400"/>
            <a:ext cx="78486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smtClean="0"/>
              <a:t>Cliquez pour modifier le style du titre du masque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8196" name="Rectangle 4"/>
          <p:cNvSpPr>
            <a:spLocks noGrp="1" noChangeArrowheads="1"/>
          </p:cNvSpPr>
          <p:nvPr>
            <p:ph type="dt" sz="half" idx="2"/>
          </p:nvPr>
        </p:nvSpPr>
        <p:spPr bwMode="auto">
          <a:xfrm>
            <a:off x="0" y="6705600"/>
            <a:ext cx="1905000" cy="1524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0" hangingPunct="0">
              <a:defRPr sz="1400">
                <a:latin typeface="Times New Roman" pitchFamily="18" charset="0"/>
              </a:defRPr>
            </a:lvl1pPr>
          </a:lstStyle>
          <a:p>
            <a:pPr>
              <a:defRPr/>
            </a:pPr>
            <a:endParaRPr lang="fr-FR"/>
          </a:p>
        </p:txBody>
      </p:sp>
      <p:sp>
        <p:nvSpPr>
          <p:cNvPr id="8197" name="Rectangle 5"/>
          <p:cNvSpPr>
            <a:spLocks noGrp="1" noChangeArrowheads="1"/>
          </p:cNvSpPr>
          <p:nvPr>
            <p:ph type="ftr" sz="quarter" idx="3"/>
          </p:nvPr>
        </p:nvSpPr>
        <p:spPr bwMode="auto">
          <a:xfrm>
            <a:off x="3124200" y="6629400"/>
            <a:ext cx="2895600" cy="1524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0" hangingPunct="0">
              <a:defRPr sz="1400">
                <a:latin typeface="Times New Roman" pitchFamily="18" charset="0"/>
              </a:defRPr>
            </a:lvl1pPr>
          </a:lstStyle>
          <a:p>
            <a:pPr>
              <a:defRPr/>
            </a:pPr>
            <a:endParaRPr lang="fr-FR"/>
          </a:p>
        </p:txBody>
      </p:sp>
      <p:sp>
        <p:nvSpPr>
          <p:cNvPr id="8198" name="Rectangle 6"/>
          <p:cNvSpPr>
            <a:spLocks noGrp="1" noChangeArrowheads="1"/>
          </p:cNvSpPr>
          <p:nvPr>
            <p:ph type="sldNum" sz="quarter" idx="4"/>
          </p:nvPr>
        </p:nvSpPr>
        <p:spPr bwMode="auto">
          <a:xfrm>
            <a:off x="7162800" y="6629400"/>
            <a:ext cx="1905000" cy="1524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0" hangingPunct="0">
              <a:defRPr sz="800">
                <a:solidFill>
                  <a:srgbClr val="000099"/>
                </a:solidFill>
              </a:defRPr>
            </a:lvl1pPr>
          </a:lstStyle>
          <a:p>
            <a:pPr>
              <a:defRPr/>
            </a:pPr>
            <a:fld id="{33693B88-C5B2-4088-A466-66038A7FD7E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r" rtl="0" eaLnBrk="0" fontAlgn="base" hangingPunct="0">
        <a:spcBef>
          <a:spcPct val="0"/>
        </a:spcBef>
        <a:spcAft>
          <a:spcPct val="0"/>
        </a:spcAft>
        <a:defRPr sz="4400" b="1">
          <a:solidFill>
            <a:srgbClr val="F642D4"/>
          </a:solidFill>
          <a:latin typeface="+mj-lt"/>
          <a:ea typeface="+mj-ea"/>
          <a:cs typeface="+mj-cs"/>
        </a:defRPr>
      </a:lvl1pPr>
      <a:lvl2pPr algn="r" rtl="0" eaLnBrk="0" fontAlgn="base" hangingPunct="0">
        <a:spcBef>
          <a:spcPct val="0"/>
        </a:spcBef>
        <a:spcAft>
          <a:spcPct val="0"/>
        </a:spcAft>
        <a:defRPr sz="4400" b="1">
          <a:solidFill>
            <a:srgbClr val="F642D4"/>
          </a:solidFill>
          <a:latin typeface="Arial" charset="0"/>
        </a:defRPr>
      </a:lvl2pPr>
      <a:lvl3pPr algn="r" rtl="0" eaLnBrk="0" fontAlgn="base" hangingPunct="0">
        <a:spcBef>
          <a:spcPct val="0"/>
        </a:spcBef>
        <a:spcAft>
          <a:spcPct val="0"/>
        </a:spcAft>
        <a:defRPr sz="4400" b="1">
          <a:solidFill>
            <a:srgbClr val="F642D4"/>
          </a:solidFill>
          <a:latin typeface="Arial" charset="0"/>
        </a:defRPr>
      </a:lvl3pPr>
      <a:lvl4pPr algn="r" rtl="0" eaLnBrk="0" fontAlgn="base" hangingPunct="0">
        <a:spcBef>
          <a:spcPct val="0"/>
        </a:spcBef>
        <a:spcAft>
          <a:spcPct val="0"/>
        </a:spcAft>
        <a:defRPr sz="4400" b="1">
          <a:solidFill>
            <a:srgbClr val="F642D4"/>
          </a:solidFill>
          <a:latin typeface="Arial" charset="0"/>
        </a:defRPr>
      </a:lvl4pPr>
      <a:lvl5pPr algn="r" rtl="0" eaLnBrk="0" fontAlgn="base" hangingPunct="0">
        <a:spcBef>
          <a:spcPct val="0"/>
        </a:spcBef>
        <a:spcAft>
          <a:spcPct val="0"/>
        </a:spcAft>
        <a:defRPr sz="4400" b="1">
          <a:solidFill>
            <a:srgbClr val="F642D4"/>
          </a:solidFill>
          <a:latin typeface="Arial" charset="0"/>
        </a:defRPr>
      </a:lvl5pPr>
      <a:lvl6pPr marL="457200" algn="r" rtl="0" eaLnBrk="1" fontAlgn="base" hangingPunct="1">
        <a:spcBef>
          <a:spcPct val="0"/>
        </a:spcBef>
        <a:spcAft>
          <a:spcPct val="0"/>
        </a:spcAft>
        <a:defRPr sz="4400" b="1">
          <a:solidFill>
            <a:srgbClr val="F642D4"/>
          </a:solidFill>
          <a:latin typeface="Arial" charset="0"/>
        </a:defRPr>
      </a:lvl6pPr>
      <a:lvl7pPr marL="914400" algn="r" rtl="0" eaLnBrk="1" fontAlgn="base" hangingPunct="1">
        <a:spcBef>
          <a:spcPct val="0"/>
        </a:spcBef>
        <a:spcAft>
          <a:spcPct val="0"/>
        </a:spcAft>
        <a:defRPr sz="4400" b="1">
          <a:solidFill>
            <a:srgbClr val="F642D4"/>
          </a:solidFill>
          <a:latin typeface="Arial" charset="0"/>
        </a:defRPr>
      </a:lvl7pPr>
      <a:lvl8pPr marL="1371600" algn="r" rtl="0" eaLnBrk="1" fontAlgn="base" hangingPunct="1">
        <a:spcBef>
          <a:spcPct val="0"/>
        </a:spcBef>
        <a:spcAft>
          <a:spcPct val="0"/>
        </a:spcAft>
        <a:defRPr sz="4400" b="1">
          <a:solidFill>
            <a:srgbClr val="F642D4"/>
          </a:solidFill>
          <a:latin typeface="Arial" charset="0"/>
        </a:defRPr>
      </a:lvl8pPr>
      <a:lvl9pPr marL="1828800" algn="r" rtl="0" eaLnBrk="1" fontAlgn="base" hangingPunct="1">
        <a:spcBef>
          <a:spcPct val="0"/>
        </a:spcBef>
        <a:spcAft>
          <a:spcPct val="0"/>
        </a:spcAft>
        <a:defRPr sz="4400" b="1">
          <a:solidFill>
            <a:srgbClr val="F642D4"/>
          </a:solidFill>
          <a:latin typeface="Arial" charset="0"/>
        </a:defRPr>
      </a:lvl9pPr>
    </p:titleStyle>
    <p:bodyStyle>
      <a:lvl1pPr marL="342900" indent="-342900" algn="l" rtl="0" eaLnBrk="0" fontAlgn="base" hangingPunct="0">
        <a:spcBef>
          <a:spcPct val="20000"/>
        </a:spcBef>
        <a:spcAft>
          <a:spcPct val="0"/>
        </a:spcAft>
        <a:buClr>
          <a:srgbClr val="F642D4"/>
        </a:buClr>
        <a:buChar char="•"/>
        <a:defRPr sz="3200">
          <a:solidFill>
            <a:srgbClr val="000099"/>
          </a:solidFill>
          <a:latin typeface="+mn-lt"/>
          <a:ea typeface="+mn-ea"/>
          <a:cs typeface="+mn-cs"/>
        </a:defRPr>
      </a:lvl1pPr>
      <a:lvl2pPr marL="742950" indent="-285750" algn="l" rtl="0" eaLnBrk="0" fontAlgn="base" hangingPunct="0">
        <a:spcBef>
          <a:spcPct val="20000"/>
        </a:spcBef>
        <a:spcAft>
          <a:spcPct val="0"/>
        </a:spcAft>
        <a:buChar char="–"/>
        <a:defRPr sz="2800">
          <a:solidFill>
            <a:srgbClr val="000099"/>
          </a:solidFill>
          <a:latin typeface="+mn-lt"/>
        </a:defRPr>
      </a:lvl2pPr>
      <a:lvl3pPr marL="1143000" indent="-228600" algn="l" rtl="0" eaLnBrk="0" fontAlgn="base" hangingPunct="0">
        <a:spcBef>
          <a:spcPct val="20000"/>
        </a:spcBef>
        <a:spcAft>
          <a:spcPct val="0"/>
        </a:spcAft>
        <a:buChar char="•"/>
        <a:defRPr sz="2400">
          <a:solidFill>
            <a:srgbClr val="000099"/>
          </a:solidFill>
          <a:latin typeface="+mn-lt"/>
        </a:defRPr>
      </a:lvl3pPr>
      <a:lvl4pPr marL="1600200" indent="-228600" algn="l" rtl="0" eaLnBrk="0" fontAlgn="base" hangingPunct="0">
        <a:spcBef>
          <a:spcPct val="20000"/>
        </a:spcBef>
        <a:spcAft>
          <a:spcPct val="0"/>
        </a:spcAft>
        <a:buChar char="–"/>
        <a:defRPr sz="2000">
          <a:solidFill>
            <a:srgbClr val="000099"/>
          </a:solidFill>
          <a:latin typeface="+mn-lt"/>
        </a:defRPr>
      </a:lvl4pPr>
      <a:lvl5pPr marL="2057400" indent="-228600" algn="l" rtl="0" eaLnBrk="0" fontAlgn="base" hangingPunct="0">
        <a:spcBef>
          <a:spcPct val="20000"/>
        </a:spcBef>
        <a:spcAft>
          <a:spcPct val="0"/>
        </a:spcAft>
        <a:buChar char="»"/>
        <a:defRPr sz="2000">
          <a:solidFill>
            <a:srgbClr val="000099"/>
          </a:solidFill>
          <a:latin typeface="+mn-lt"/>
        </a:defRPr>
      </a:lvl5pPr>
      <a:lvl6pPr marL="2514600" indent="-228600" algn="l" rtl="0" eaLnBrk="1" fontAlgn="base" hangingPunct="1">
        <a:spcBef>
          <a:spcPct val="20000"/>
        </a:spcBef>
        <a:spcAft>
          <a:spcPct val="0"/>
        </a:spcAft>
        <a:buChar char="»"/>
        <a:defRPr sz="2000">
          <a:solidFill>
            <a:srgbClr val="000099"/>
          </a:solidFill>
          <a:latin typeface="+mn-lt"/>
        </a:defRPr>
      </a:lvl6pPr>
      <a:lvl7pPr marL="2971800" indent="-228600" algn="l" rtl="0" eaLnBrk="1" fontAlgn="base" hangingPunct="1">
        <a:spcBef>
          <a:spcPct val="20000"/>
        </a:spcBef>
        <a:spcAft>
          <a:spcPct val="0"/>
        </a:spcAft>
        <a:buChar char="»"/>
        <a:defRPr sz="2000">
          <a:solidFill>
            <a:srgbClr val="000099"/>
          </a:solidFill>
          <a:latin typeface="+mn-lt"/>
        </a:defRPr>
      </a:lvl7pPr>
      <a:lvl8pPr marL="3429000" indent="-228600" algn="l" rtl="0" eaLnBrk="1" fontAlgn="base" hangingPunct="1">
        <a:spcBef>
          <a:spcPct val="20000"/>
        </a:spcBef>
        <a:spcAft>
          <a:spcPct val="0"/>
        </a:spcAft>
        <a:buChar char="»"/>
        <a:defRPr sz="2000">
          <a:solidFill>
            <a:srgbClr val="000099"/>
          </a:solidFill>
          <a:latin typeface="+mn-lt"/>
        </a:defRPr>
      </a:lvl8pPr>
      <a:lvl9pPr marL="3886200" indent="-228600" algn="l" rtl="0" eaLnBrk="1" fontAlgn="base" hangingPunct="1">
        <a:spcBef>
          <a:spcPct val="20000"/>
        </a:spcBef>
        <a:spcAft>
          <a:spcPct val="0"/>
        </a:spcAft>
        <a:buChar char="»"/>
        <a:defRPr sz="2000">
          <a:solidFill>
            <a:srgbClr val="000099"/>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1.xml"/><Relationship Id="rId5" Type="http://schemas.openxmlformats.org/officeDocument/2006/relationships/image" Target="../media/image232.png"/><Relationship Id="rId4" Type="http://schemas.openxmlformats.org/officeDocument/2006/relationships/image" Target="../media/image231.png"/></Relationships>
</file>

<file path=ppt/slides/_rels/slide101.xml.rels><?xml version="1.0" encoding="UTF-8" standalone="yes"?>
<Relationships xmlns="http://schemas.openxmlformats.org/package/2006/relationships"><Relationship Id="rId8" Type="http://schemas.openxmlformats.org/officeDocument/2006/relationships/oleObject" Target="../embeddings/oleObject154.bin"/><Relationship Id="rId3" Type="http://schemas.openxmlformats.org/officeDocument/2006/relationships/image" Target="../media/image236.png"/><Relationship Id="rId7" Type="http://schemas.openxmlformats.org/officeDocument/2006/relationships/image" Target="../media/image234.wmf"/><Relationship Id="rId2" Type="http://schemas.openxmlformats.org/officeDocument/2006/relationships/slideLayout" Target="../slideLayouts/slideLayout1.xml"/><Relationship Id="rId1" Type="http://schemas.openxmlformats.org/officeDocument/2006/relationships/vmlDrawing" Target="../drawings/vmlDrawing54.vml"/><Relationship Id="rId6" Type="http://schemas.openxmlformats.org/officeDocument/2006/relationships/oleObject" Target="../embeddings/oleObject153.bin"/><Relationship Id="rId5" Type="http://schemas.openxmlformats.org/officeDocument/2006/relationships/image" Target="../media/image233.wmf"/><Relationship Id="rId10" Type="http://schemas.openxmlformats.org/officeDocument/2006/relationships/hyperlink" Target="http://www.quantum-physics.polytechnique.fr/en/pages/p0204.html" TargetMode="External"/><Relationship Id="rId4" Type="http://schemas.openxmlformats.org/officeDocument/2006/relationships/oleObject" Target="../embeddings/oleObject152.bin"/><Relationship Id="rId9" Type="http://schemas.openxmlformats.org/officeDocument/2006/relationships/image" Target="../media/image235.wmf"/></Relationships>
</file>

<file path=ppt/slides/_rels/slide102.xml.rels><?xml version="1.0" encoding="UTF-8" standalone="yes"?>
<Relationships xmlns="http://schemas.openxmlformats.org/package/2006/relationships"><Relationship Id="rId8" Type="http://schemas.openxmlformats.org/officeDocument/2006/relationships/image" Target="../media/image239.wmf"/><Relationship Id="rId3" Type="http://schemas.openxmlformats.org/officeDocument/2006/relationships/oleObject" Target="../embeddings/oleObject155.bin"/><Relationship Id="rId7" Type="http://schemas.openxmlformats.org/officeDocument/2006/relationships/oleObject" Target="../embeddings/oleObject157.bin"/><Relationship Id="rId2" Type="http://schemas.openxmlformats.org/officeDocument/2006/relationships/slideLayout" Target="../slideLayouts/slideLayout1.xml"/><Relationship Id="rId1" Type="http://schemas.openxmlformats.org/officeDocument/2006/relationships/vmlDrawing" Target="../drawings/vmlDrawing55.vml"/><Relationship Id="rId6" Type="http://schemas.openxmlformats.org/officeDocument/2006/relationships/image" Target="../media/image238.wmf"/><Relationship Id="rId5" Type="http://schemas.openxmlformats.org/officeDocument/2006/relationships/oleObject" Target="../embeddings/oleObject156.bin"/><Relationship Id="rId10" Type="http://schemas.openxmlformats.org/officeDocument/2006/relationships/image" Target="../media/image240.wmf"/><Relationship Id="rId4" Type="http://schemas.openxmlformats.org/officeDocument/2006/relationships/image" Target="../media/image237.wmf"/><Relationship Id="rId9" Type="http://schemas.openxmlformats.org/officeDocument/2006/relationships/oleObject" Target="../embeddings/oleObject158.bin"/></Relationships>
</file>

<file path=ppt/slides/_rels/slide103.xml.rels><?xml version="1.0" encoding="UTF-8" standalone="yes"?>
<Relationships xmlns="http://schemas.openxmlformats.org/package/2006/relationships"><Relationship Id="rId8" Type="http://schemas.openxmlformats.org/officeDocument/2006/relationships/image" Target="../media/image243.wmf"/><Relationship Id="rId3" Type="http://schemas.openxmlformats.org/officeDocument/2006/relationships/oleObject" Target="../embeddings/oleObject159.bin"/><Relationship Id="rId7" Type="http://schemas.openxmlformats.org/officeDocument/2006/relationships/oleObject" Target="../embeddings/oleObject161.bin"/><Relationship Id="rId2" Type="http://schemas.openxmlformats.org/officeDocument/2006/relationships/slideLayout" Target="../slideLayouts/slideLayout1.xml"/><Relationship Id="rId1" Type="http://schemas.openxmlformats.org/officeDocument/2006/relationships/vmlDrawing" Target="../drawings/vmlDrawing56.vml"/><Relationship Id="rId6" Type="http://schemas.openxmlformats.org/officeDocument/2006/relationships/image" Target="../media/image242.wmf"/><Relationship Id="rId11" Type="http://schemas.openxmlformats.org/officeDocument/2006/relationships/hyperlink" Target="http://www.quantum-physics.polytechnique.fr/fr/step.html" TargetMode="External"/><Relationship Id="rId5" Type="http://schemas.openxmlformats.org/officeDocument/2006/relationships/oleObject" Target="../embeddings/oleObject160.bin"/><Relationship Id="rId10" Type="http://schemas.openxmlformats.org/officeDocument/2006/relationships/image" Target="../media/image244.wmf"/><Relationship Id="rId4" Type="http://schemas.openxmlformats.org/officeDocument/2006/relationships/image" Target="../media/image241.wmf"/><Relationship Id="rId9" Type="http://schemas.openxmlformats.org/officeDocument/2006/relationships/oleObject" Target="../embeddings/oleObject162.bin"/></Relationships>
</file>

<file path=ppt/slides/_rels/slide104.xml.rels><?xml version="1.0" encoding="UTF-8" standalone="yes"?>
<Relationships xmlns="http://schemas.openxmlformats.org/package/2006/relationships"><Relationship Id="rId8" Type="http://schemas.openxmlformats.org/officeDocument/2006/relationships/image" Target="../media/image247.wmf"/><Relationship Id="rId3" Type="http://schemas.openxmlformats.org/officeDocument/2006/relationships/oleObject" Target="../embeddings/oleObject163.bin"/><Relationship Id="rId7" Type="http://schemas.openxmlformats.org/officeDocument/2006/relationships/oleObject" Target="../embeddings/oleObject165.bin"/><Relationship Id="rId2" Type="http://schemas.openxmlformats.org/officeDocument/2006/relationships/slideLayout" Target="../slideLayouts/slideLayout1.xml"/><Relationship Id="rId1" Type="http://schemas.openxmlformats.org/officeDocument/2006/relationships/vmlDrawing" Target="../drawings/vmlDrawing57.vml"/><Relationship Id="rId6" Type="http://schemas.openxmlformats.org/officeDocument/2006/relationships/image" Target="../media/image246.wmf"/><Relationship Id="rId5" Type="http://schemas.openxmlformats.org/officeDocument/2006/relationships/oleObject" Target="../embeddings/oleObject164.bin"/><Relationship Id="rId10" Type="http://schemas.openxmlformats.org/officeDocument/2006/relationships/image" Target="../media/image248.wmf"/><Relationship Id="rId4" Type="http://schemas.openxmlformats.org/officeDocument/2006/relationships/image" Target="../media/image245.wmf"/><Relationship Id="rId9" Type="http://schemas.openxmlformats.org/officeDocument/2006/relationships/oleObject" Target="../embeddings/oleObject166.bin"/></Relationships>
</file>

<file path=ppt/slides/_rels/slide105.xml.rels><?xml version="1.0" encoding="UTF-8" standalone="yes"?>
<Relationships xmlns="http://schemas.openxmlformats.org/package/2006/relationships"><Relationship Id="rId8" Type="http://schemas.openxmlformats.org/officeDocument/2006/relationships/hyperlink" Target="http://www.quantum-physics.polytechnique.fr/fr/nh3.html" TargetMode="External"/><Relationship Id="rId3" Type="http://schemas.openxmlformats.org/officeDocument/2006/relationships/oleObject" Target="../embeddings/oleObject167.bin"/><Relationship Id="rId7" Type="http://schemas.openxmlformats.org/officeDocument/2006/relationships/hyperlink" Target="http://www.quantum-physics.polytechnique.fr/fr/superposition.html" TargetMode="External"/><Relationship Id="rId2" Type="http://schemas.openxmlformats.org/officeDocument/2006/relationships/slideLayout" Target="../slideLayouts/slideLayout1.xml"/><Relationship Id="rId1" Type="http://schemas.openxmlformats.org/officeDocument/2006/relationships/vmlDrawing" Target="../drawings/vmlDrawing58.vml"/><Relationship Id="rId6" Type="http://schemas.openxmlformats.org/officeDocument/2006/relationships/image" Target="../media/image250.wmf"/><Relationship Id="rId5" Type="http://schemas.openxmlformats.org/officeDocument/2006/relationships/oleObject" Target="../embeddings/oleObject168.bin"/><Relationship Id="rId4" Type="http://schemas.openxmlformats.org/officeDocument/2006/relationships/image" Target="../media/image249.wmf"/></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251.pn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8" Type="http://schemas.openxmlformats.org/officeDocument/2006/relationships/image" Target="../media/image254.wmf"/><Relationship Id="rId3" Type="http://schemas.openxmlformats.org/officeDocument/2006/relationships/oleObject" Target="../embeddings/oleObject169.bin"/><Relationship Id="rId7" Type="http://schemas.openxmlformats.org/officeDocument/2006/relationships/oleObject" Target="../embeddings/oleObject171.bin"/><Relationship Id="rId2" Type="http://schemas.openxmlformats.org/officeDocument/2006/relationships/slideLayout" Target="../slideLayouts/slideLayout1.xml"/><Relationship Id="rId1" Type="http://schemas.openxmlformats.org/officeDocument/2006/relationships/vmlDrawing" Target="../drawings/vmlDrawing59.vml"/><Relationship Id="rId6" Type="http://schemas.openxmlformats.org/officeDocument/2006/relationships/image" Target="../media/image253.wmf"/><Relationship Id="rId5" Type="http://schemas.openxmlformats.org/officeDocument/2006/relationships/oleObject" Target="../embeddings/oleObject170.bin"/><Relationship Id="rId4" Type="http://schemas.openxmlformats.org/officeDocument/2006/relationships/image" Target="../media/image252.w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oleObject" Target="../embeddings/oleObject172.bin"/><Relationship Id="rId2" Type="http://schemas.openxmlformats.org/officeDocument/2006/relationships/slideLayout" Target="../slideLayouts/slideLayout1.xml"/><Relationship Id="rId1" Type="http://schemas.openxmlformats.org/officeDocument/2006/relationships/vmlDrawing" Target="../drawings/vmlDrawing60.vml"/><Relationship Id="rId6" Type="http://schemas.openxmlformats.org/officeDocument/2006/relationships/image" Target="../media/image91.wmf"/><Relationship Id="rId5" Type="http://schemas.openxmlformats.org/officeDocument/2006/relationships/oleObject" Target="../embeddings/oleObject173.bin"/><Relationship Id="rId4" Type="http://schemas.openxmlformats.org/officeDocument/2006/relationships/image" Target="../media/image255.w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oleObject" Target="../embeddings/oleObject174.bin"/><Relationship Id="rId2" Type="http://schemas.openxmlformats.org/officeDocument/2006/relationships/slideLayout" Target="../slideLayouts/slideLayout1.xml"/><Relationship Id="rId1" Type="http://schemas.openxmlformats.org/officeDocument/2006/relationships/vmlDrawing" Target="../drawings/vmlDrawing61.vml"/><Relationship Id="rId4" Type="http://schemas.openxmlformats.org/officeDocument/2006/relationships/image" Target="../media/image256.wmf"/></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oleObject" Target="../embeddings/oleObject175.bin"/><Relationship Id="rId2" Type="http://schemas.openxmlformats.org/officeDocument/2006/relationships/slideLayout" Target="../slideLayouts/slideLayout1.xml"/><Relationship Id="rId1" Type="http://schemas.openxmlformats.org/officeDocument/2006/relationships/vmlDrawing" Target="../drawings/vmlDrawing62.vml"/><Relationship Id="rId6" Type="http://schemas.openxmlformats.org/officeDocument/2006/relationships/image" Target="../media/image258.wmf"/><Relationship Id="rId5" Type="http://schemas.openxmlformats.org/officeDocument/2006/relationships/oleObject" Target="../embeddings/oleObject176.bin"/><Relationship Id="rId4" Type="http://schemas.openxmlformats.org/officeDocument/2006/relationships/image" Target="../media/image257.wmf"/></Relationships>
</file>

<file path=ppt/slides/_rels/slide116.xml.rels><?xml version="1.0" encoding="UTF-8" standalone="yes"?>
<Relationships xmlns="http://schemas.openxmlformats.org/package/2006/relationships"><Relationship Id="rId8" Type="http://schemas.openxmlformats.org/officeDocument/2006/relationships/image" Target="../media/image258.wmf"/><Relationship Id="rId3" Type="http://schemas.openxmlformats.org/officeDocument/2006/relationships/oleObject" Target="../embeddings/oleObject177.bin"/><Relationship Id="rId7" Type="http://schemas.openxmlformats.org/officeDocument/2006/relationships/oleObject" Target="../embeddings/oleObject179.bin"/><Relationship Id="rId2" Type="http://schemas.openxmlformats.org/officeDocument/2006/relationships/slideLayout" Target="../slideLayouts/slideLayout1.xml"/><Relationship Id="rId1" Type="http://schemas.openxmlformats.org/officeDocument/2006/relationships/vmlDrawing" Target="../drawings/vmlDrawing63.vml"/><Relationship Id="rId6" Type="http://schemas.openxmlformats.org/officeDocument/2006/relationships/image" Target="../media/image259.wmf"/><Relationship Id="rId5" Type="http://schemas.openxmlformats.org/officeDocument/2006/relationships/oleObject" Target="../embeddings/oleObject178.bin"/><Relationship Id="rId10" Type="http://schemas.openxmlformats.org/officeDocument/2006/relationships/image" Target="../media/image260.wmf"/><Relationship Id="rId4" Type="http://schemas.openxmlformats.org/officeDocument/2006/relationships/image" Target="../media/image31.wmf"/><Relationship Id="rId9" Type="http://schemas.openxmlformats.org/officeDocument/2006/relationships/oleObject" Target="../embeddings/oleObject180.bin"/></Relationships>
</file>

<file path=ppt/slides/_rels/slide117.xml.rels><?xml version="1.0" encoding="UTF-8" standalone="yes"?>
<Relationships xmlns="http://schemas.openxmlformats.org/package/2006/relationships"><Relationship Id="rId3" Type="http://schemas.openxmlformats.org/officeDocument/2006/relationships/oleObject" Target="../embeddings/oleObject181.bin"/><Relationship Id="rId2" Type="http://schemas.openxmlformats.org/officeDocument/2006/relationships/slideLayout" Target="../slideLayouts/slideLayout1.xml"/><Relationship Id="rId1" Type="http://schemas.openxmlformats.org/officeDocument/2006/relationships/vmlDrawing" Target="../drawings/vmlDrawing64.vml"/><Relationship Id="rId6" Type="http://schemas.openxmlformats.org/officeDocument/2006/relationships/image" Target="../media/image262.wmf"/><Relationship Id="rId5" Type="http://schemas.openxmlformats.org/officeDocument/2006/relationships/oleObject" Target="../embeddings/oleObject182.bin"/><Relationship Id="rId4" Type="http://schemas.openxmlformats.org/officeDocument/2006/relationships/image" Target="../media/image261.wmf"/></Relationships>
</file>

<file path=ppt/slides/_rels/slide118.xml.rels><?xml version="1.0" encoding="UTF-8" standalone="yes"?>
<Relationships xmlns="http://schemas.openxmlformats.org/package/2006/relationships"><Relationship Id="rId3" Type="http://schemas.openxmlformats.org/officeDocument/2006/relationships/oleObject" Target="../embeddings/oleObject183.bin"/><Relationship Id="rId2" Type="http://schemas.openxmlformats.org/officeDocument/2006/relationships/slideLayout" Target="../slideLayouts/slideLayout1.xml"/><Relationship Id="rId1" Type="http://schemas.openxmlformats.org/officeDocument/2006/relationships/vmlDrawing" Target="../drawings/vmlDrawing65.vml"/><Relationship Id="rId6" Type="http://schemas.openxmlformats.org/officeDocument/2006/relationships/image" Target="../media/image264.wmf"/><Relationship Id="rId5" Type="http://schemas.openxmlformats.org/officeDocument/2006/relationships/oleObject" Target="../embeddings/oleObject184.bin"/><Relationship Id="rId4" Type="http://schemas.openxmlformats.org/officeDocument/2006/relationships/image" Target="../media/image263.wmf"/></Relationships>
</file>

<file path=ppt/slides/_rels/slide119.xml.rels><?xml version="1.0" encoding="UTF-8" standalone="yes"?>
<Relationships xmlns="http://schemas.openxmlformats.org/package/2006/relationships"><Relationship Id="rId3" Type="http://schemas.openxmlformats.org/officeDocument/2006/relationships/oleObject" Target="../embeddings/oleObject185.bin"/><Relationship Id="rId2" Type="http://schemas.openxmlformats.org/officeDocument/2006/relationships/slideLayout" Target="../slideLayouts/slideLayout1.xml"/><Relationship Id="rId1" Type="http://schemas.openxmlformats.org/officeDocument/2006/relationships/vmlDrawing" Target="../drawings/vmlDrawing66.vml"/><Relationship Id="rId4" Type="http://schemas.openxmlformats.org/officeDocument/2006/relationships/image" Target="../media/image265.wmf"/></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oleObject" Target="../embeddings/oleObject186.bin"/><Relationship Id="rId2" Type="http://schemas.openxmlformats.org/officeDocument/2006/relationships/slideLayout" Target="../slideLayouts/slideLayout1.xml"/><Relationship Id="rId1" Type="http://schemas.openxmlformats.org/officeDocument/2006/relationships/vmlDrawing" Target="../drawings/vmlDrawing67.vml"/><Relationship Id="rId4" Type="http://schemas.openxmlformats.org/officeDocument/2006/relationships/image" Target="../media/image266.wmf"/></Relationships>
</file>

<file path=ppt/slides/_rels/slide121.xml.rels><?xml version="1.0" encoding="UTF-8" standalone="yes"?>
<Relationships xmlns="http://schemas.openxmlformats.org/package/2006/relationships"><Relationship Id="rId3" Type="http://schemas.openxmlformats.org/officeDocument/2006/relationships/oleObject" Target="../embeddings/oleObject187.bin"/><Relationship Id="rId2" Type="http://schemas.openxmlformats.org/officeDocument/2006/relationships/slideLayout" Target="../slideLayouts/slideLayout1.xml"/><Relationship Id="rId1" Type="http://schemas.openxmlformats.org/officeDocument/2006/relationships/vmlDrawing" Target="../drawings/vmlDrawing68.vml"/><Relationship Id="rId6" Type="http://schemas.openxmlformats.org/officeDocument/2006/relationships/image" Target="../media/image268.wmf"/><Relationship Id="rId5" Type="http://schemas.openxmlformats.org/officeDocument/2006/relationships/oleObject" Target="../embeddings/oleObject188.bin"/><Relationship Id="rId4" Type="http://schemas.openxmlformats.org/officeDocument/2006/relationships/image" Target="../media/image267.wmf"/></Relationships>
</file>

<file path=ppt/slides/_rels/slide122.xml.rels><?xml version="1.0" encoding="UTF-8" standalone="yes"?>
<Relationships xmlns="http://schemas.openxmlformats.org/package/2006/relationships"><Relationship Id="rId3" Type="http://schemas.openxmlformats.org/officeDocument/2006/relationships/oleObject" Target="../embeddings/oleObject189.bin"/><Relationship Id="rId2" Type="http://schemas.openxmlformats.org/officeDocument/2006/relationships/slideLayout" Target="../slideLayouts/slideLayout1.xml"/><Relationship Id="rId1" Type="http://schemas.openxmlformats.org/officeDocument/2006/relationships/vmlDrawing" Target="../drawings/vmlDrawing69.vml"/><Relationship Id="rId4" Type="http://schemas.openxmlformats.org/officeDocument/2006/relationships/image" Target="../media/image269.wmf"/></Relationships>
</file>

<file path=ppt/slides/_rels/slide123.xml.rels><?xml version="1.0" encoding="UTF-8" standalone="yes"?>
<Relationships xmlns="http://schemas.openxmlformats.org/package/2006/relationships"><Relationship Id="rId8" Type="http://schemas.openxmlformats.org/officeDocument/2006/relationships/image" Target="../media/image272.wmf"/><Relationship Id="rId3" Type="http://schemas.openxmlformats.org/officeDocument/2006/relationships/oleObject" Target="../embeddings/oleObject190.bin"/><Relationship Id="rId7" Type="http://schemas.openxmlformats.org/officeDocument/2006/relationships/oleObject" Target="../embeddings/oleObject192.bin"/><Relationship Id="rId2" Type="http://schemas.openxmlformats.org/officeDocument/2006/relationships/slideLayout" Target="../slideLayouts/slideLayout1.xml"/><Relationship Id="rId1" Type="http://schemas.openxmlformats.org/officeDocument/2006/relationships/vmlDrawing" Target="../drawings/vmlDrawing70.vml"/><Relationship Id="rId6" Type="http://schemas.openxmlformats.org/officeDocument/2006/relationships/image" Target="../media/image271.wmf"/><Relationship Id="rId5" Type="http://schemas.openxmlformats.org/officeDocument/2006/relationships/oleObject" Target="../embeddings/oleObject191.bin"/><Relationship Id="rId4" Type="http://schemas.openxmlformats.org/officeDocument/2006/relationships/image" Target="../media/image270.wmf"/></Relationships>
</file>

<file path=ppt/slides/_rels/slide124.xml.rels><?xml version="1.0" encoding="UTF-8" standalone="yes"?>
<Relationships xmlns="http://schemas.openxmlformats.org/package/2006/relationships"><Relationship Id="rId8" Type="http://schemas.openxmlformats.org/officeDocument/2006/relationships/image" Target="../media/image272.wmf"/><Relationship Id="rId3" Type="http://schemas.openxmlformats.org/officeDocument/2006/relationships/oleObject" Target="../embeddings/oleObject193.bin"/><Relationship Id="rId7" Type="http://schemas.openxmlformats.org/officeDocument/2006/relationships/oleObject" Target="../embeddings/oleObject195.bin"/><Relationship Id="rId2" Type="http://schemas.openxmlformats.org/officeDocument/2006/relationships/slideLayout" Target="../slideLayouts/slideLayout1.xml"/><Relationship Id="rId1" Type="http://schemas.openxmlformats.org/officeDocument/2006/relationships/vmlDrawing" Target="../drawings/vmlDrawing71.vml"/><Relationship Id="rId6" Type="http://schemas.openxmlformats.org/officeDocument/2006/relationships/image" Target="../media/image271.wmf"/><Relationship Id="rId5" Type="http://schemas.openxmlformats.org/officeDocument/2006/relationships/oleObject" Target="../embeddings/oleObject194.bin"/><Relationship Id="rId4" Type="http://schemas.openxmlformats.org/officeDocument/2006/relationships/image" Target="../media/image273.wmf"/></Relationships>
</file>

<file path=ppt/slides/_rels/slide125.xml.rels><?xml version="1.0" encoding="UTF-8" standalone="yes"?>
<Relationships xmlns="http://schemas.openxmlformats.org/package/2006/relationships"><Relationship Id="rId8" Type="http://schemas.openxmlformats.org/officeDocument/2006/relationships/image" Target="../media/image276.wmf"/><Relationship Id="rId13" Type="http://schemas.openxmlformats.org/officeDocument/2006/relationships/oleObject" Target="../embeddings/oleObject203.bin"/><Relationship Id="rId3" Type="http://schemas.openxmlformats.org/officeDocument/2006/relationships/oleObject" Target="../embeddings/oleObject196.bin"/><Relationship Id="rId7" Type="http://schemas.openxmlformats.org/officeDocument/2006/relationships/oleObject" Target="../embeddings/oleObject198.bin"/><Relationship Id="rId12" Type="http://schemas.openxmlformats.org/officeDocument/2006/relationships/oleObject" Target="../embeddings/oleObject202.bin"/><Relationship Id="rId2" Type="http://schemas.openxmlformats.org/officeDocument/2006/relationships/slideLayout" Target="../slideLayouts/slideLayout4.xml"/><Relationship Id="rId16" Type="http://schemas.openxmlformats.org/officeDocument/2006/relationships/oleObject" Target="../embeddings/oleObject206.bin"/><Relationship Id="rId1" Type="http://schemas.openxmlformats.org/officeDocument/2006/relationships/vmlDrawing" Target="../drawings/vmlDrawing72.vml"/><Relationship Id="rId6" Type="http://schemas.openxmlformats.org/officeDocument/2006/relationships/image" Target="../media/image275.wmf"/><Relationship Id="rId11" Type="http://schemas.openxmlformats.org/officeDocument/2006/relationships/oleObject" Target="../embeddings/oleObject201.bin"/><Relationship Id="rId5" Type="http://schemas.openxmlformats.org/officeDocument/2006/relationships/oleObject" Target="../embeddings/oleObject197.bin"/><Relationship Id="rId15" Type="http://schemas.openxmlformats.org/officeDocument/2006/relationships/oleObject" Target="../embeddings/oleObject205.bin"/><Relationship Id="rId10" Type="http://schemas.openxmlformats.org/officeDocument/2006/relationships/oleObject" Target="../embeddings/oleObject200.bin"/><Relationship Id="rId4" Type="http://schemas.openxmlformats.org/officeDocument/2006/relationships/image" Target="../media/image274.wmf"/><Relationship Id="rId9" Type="http://schemas.openxmlformats.org/officeDocument/2006/relationships/oleObject" Target="../embeddings/oleObject199.bin"/><Relationship Id="rId14" Type="http://schemas.openxmlformats.org/officeDocument/2006/relationships/oleObject" Target="../embeddings/oleObject204.bin"/></Relationships>
</file>

<file path=ppt/slides/_rels/slide126.xml.rels><?xml version="1.0" encoding="UTF-8" standalone="yes"?>
<Relationships xmlns="http://schemas.openxmlformats.org/package/2006/relationships"><Relationship Id="rId2" Type="http://schemas.openxmlformats.org/officeDocument/2006/relationships/image" Target="../media/image277.pn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image" Target="../media/image277.pn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8" Type="http://schemas.openxmlformats.org/officeDocument/2006/relationships/image" Target="../media/image280.wmf"/><Relationship Id="rId13" Type="http://schemas.openxmlformats.org/officeDocument/2006/relationships/oleObject" Target="../embeddings/oleObject212.bin"/><Relationship Id="rId3" Type="http://schemas.openxmlformats.org/officeDocument/2006/relationships/oleObject" Target="../embeddings/oleObject207.bin"/><Relationship Id="rId7" Type="http://schemas.openxmlformats.org/officeDocument/2006/relationships/oleObject" Target="../embeddings/oleObject209.bin"/><Relationship Id="rId12" Type="http://schemas.openxmlformats.org/officeDocument/2006/relationships/image" Target="../media/image282.wmf"/><Relationship Id="rId17" Type="http://schemas.openxmlformats.org/officeDocument/2006/relationships/image" Target="../media/image285.jpeg"/><Relationship Id="rId2" Type="http://schemas.openxmlformats.org/officeDocument/2006/relationships/slideLayout" Target="../slideLayouts/slideLayout1.xml"/><Relationship Id="rId16" Type="http://schemas.openxmlformats.org/officeDocument/2006/relationships/image" Target="../media/image284.wmf"/><Relationship Id="rId1" Type="http://schemas.openxmlformats.org/officeDocument/2006/relationships/vmlDrawing" Target="../drawings/vmlDrawing73.vml"/><Relationship Id="rId6" Type="http://schemas.openxmlformats.org/officeDocument/2006/relationships/image" Target="../media/image279.wmf"/><Relationship Id="rId11" Type="http://schemas.openxmlformats.org/officeDocument/2006/relationships/oleObject" Target="../embeddings/oleObject211.bin"/><Relationship Id="rId5" Type="http://schemas.openxmlformats.org/officeDocument/2006/relationships/oleObject" Target="../embeddings/oleObject208.bin"/><Relationship Id="rId15" Type="http://schemas.openxmlformats.org/officeDocument/2006/relationships/oleObject" Target="../embeddings/oleObject213.bin"/><Relationship Id="rId10" Type="http://schemas.openxmlformats.org/officeDocument/2006/relationships/image" Target="../media/image281.wmf"/><Relationship Id="rId4" Type="http://schemas.openxmlformats.org/officeDocument/2006/relationships/image" Target="../media/image278.wmf"/><Relationship Id="rId9" Type="http://schemas.openxmlformats.org/officeDocument/2006/relationships/oleObject" Target="../embeddings/oleObject210.bin"/><Relationship Id="rId14" Type="http://schemas.openxmlformats.org/officeDocument/2006/relationships/image" Target="../media/image283.wmf"/></Relationships>
</file>

<file path=ppt/slides/_rels/slide129.xml.rels><?xml version="1.0" encoding="UTF-8" standalone="yes"?>
<Relationships xmlns="http://schemas.openxmlformats.org/package/2006/relationships"><Relationship Id="rId8" Type="http://schemas.openxmlformats.org/officeDocument/2006/relationships/image" Target="../media/image288.wmf"/><Relationship Id="rId3" Type="http://schemas.openxmlformats.org/officeDocument/2006/relationships/oleObject" Target="../embeddings/oleObject214.bin"/><Relationship Id="rId7" Type="http://schemas.openxmlformats.org/officeDocument/2006/relationships/oleObject" Target="../embeddings/oleObject216.bin"/><Relationship Id="rId2" Type="http://schemas.openxmlformats.org/officeDocument/2006/relationships/slideLayout" Target="../slideLayouts/slideLayout1.xml"/><Relationship Id="rId1" Type="http://schemas.openxmlformats.org/officeDocument/2006/relationships/vmlDrawing" Target="../drawings/vmlDrawing74.vml"/><Relationship Id="rId6" Type="http://schemas.openxmlformats.org/officeDocument/2006/relationships/image" Target="../media/image287.wmf"/><Relationship Id="rId11" Type="http://schemas.openxmlformats.org/officeDocument/2006/relationships/image" Target="../media/image285.jpeg"/><Relationship Id="rId5" Type="http://schemas.openxmlformats.org/officeDocument/2006/relationships/oleObject" Target="../embeddings/oleObject215.bin"/><Relationship Id="rId10" Type="http://schemas.openxmlformats.org/officeDocument/2006/relationships/image" Target="../media/image289.wmf"/><Relationship Id="rId4" Type="http://schemas.openxmlformats.org/officeDocument/2006/relationships/image" Target="../media/image286.wmf"/><Relationship Id="rId9" Type="http://schemas.openxmlformats.org/officeDocument/2006/relationships/oleObject" Target="../embeddings/oleObject217.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3" Type="http://schemas.openxmlformats.org/officeDocument/2006/relationships/image" Target="../media/image291.png"/><Relationship Id="rId2" Type="http://schemas.openxmlformats.org/officeDocument/2006/relationships/image" Target="../media/image290.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oleObject" Target="../embeddings/oleObject218.bin"/><Relationship Id="rId2" Type="http://schemas.openxmlformats.org/officeDocument/2006/relationships/slideLayout" Target="../slideLayouts/slideLayout1.xml"/><Relationship Id="rId1" Type="http://schemas.openxmlformats.org/officeDocument/2006/relationships/vmlDrawing" Target="../drawings/vmlDrawing75.vml"/><Relationship Id="rId4" Type="http://schemas.openxmlformats.org/officeDocument/2006/relationships/image" Target="../media/image292.wmf"/></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image" Target="../media/image294.png"/><Relationship Id="rId2" Type="http://schemas.openxmlformats.org/officeDocument/2006/relationships/image" Target="../media/image293.png"/><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8" Type="http://schemas.openxmlformats.org/officeDocument/2006/relationships/oleObject" Target="../embeddings/oleObject221.bin"/><Relationship Id="rId3" Type="http://schemas.openxmlformats.org/officeDocument/2006/relationships/image" Target="../media/image293.png"/><Relationship Id="rId7" Type="http://schemas.openxmlformats.org/officeDocument/2006/relationships/image" Target="../media/image296.wmf"/><Relationship Id="rId2" Type="http://schemas.openxmlformats.org/officeDocument/2006/relationships/slideLayout" Target="../slideLayouts/slideLayout1.xml"/><Relationship Id="rId1" Type="http://schemas.openxmlformats.org/officeDocument/2006/relationships/vmlDrawing" Target="../drawings/vmlDrawing76.vml"/><Relationship Id="rId6" Type="http://schemas.openxmlformats.org/officeDocument/2006/relationships/oleObject" Target="../embeddings/oleObject220.bin"/><Relationship Id="rId5" Type="http://schemas.openxmlformats.org/officeDocument/2006/relationships/image" Target="../media/image295.wmf"/><Relationship Id="rId4" Type="http://schemas.openxmlformats.org/officeDocument/2006/relationships/oleObject" Target="../embeddings/oleObject219.bin"/><Relationship Id="rId9" Type="http://schemas.openxmlformats.org/officeDocument/2006/relationships/image" Target="../media/image297.wmf"/></Relationships>
</file>

<file path=ppt/slides/_rels/slide136.xml.rels><?xml version="1.0" encoding="UTF-8" standalone="yes"?>
<Relationships xmlns="http://schemas.openxmlformats.org/package/2006/relationships"><Relationship Id="rId3" Type="http://schemas.openxmlformats.org/officeDocument/2006/relationships/oleObject" Target="../embeddings/oleObject222.bin"/><Relationship Id="rId2" Type="http://schemas.openxmlformats.org/officeDocument/2006/relationships/slideLayout" Target="../slideLayouts/slideLayout1.xml"/><Relationship Id="rId1" Type="http://schemas.openxmlformats.org/officeDocument/2006/relationships/vmlDrawing" Target="../drawings/vmlDrawing77.vml"/><Relationship Id="rId6" Type="http://schemas.openxmlformats.org/officeDocument/2006/relationships/image" Target="../media/image299.wmf"/><Relationship Id="rId5" Type="http://schemas.openxmlformats.org/officeDocument/2006/relationships/oleObject" Target="../embeddings/oleObject223.bin"/><Relationship Id="rId4" Type="http://schemas.openxmlformats.org/officeDocument/2006/relationships/image" Target="../media/image298.wmf"/></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oleObject" Target="../embeddings/oleObject224.bin"/><Relationship Id="rId2" Type="http://schemas.openxmlformats.org/officeDocument/2006/relationships/slideLayout" Target="../slideLayouts/slideLayout1.xml"/><Relationship Id="rId1" Type="http://schemas.openxmlformats.org/officeDocument/2006/relationships/vmlDrawing" Target="../drawings/vmlDrawing78.vml"/><Relationship Id="rId6" Type="http://schemas.openxmlformats.org/officeDocument/2006/relationships/image" Target="../media/image301.wmf"/><Relationship Id="rId5" Type="http://schemas.openxmlformats.org/officeDocument/2006/relationships/oleObject" Target="../embeddings/oleObject225.bin"/><Relationship Id="rId4" Type="http://schemas.openxmlformats.org/officeDocument/2006/relationships/image" Target="../media/image300.wmf"/></Relationships>
</file>

<file path=ppt/slides/_rels/slide139.xml.rels><?xml version="1.0" encoding="UTF-8" standalone="yes"?>
<Relationships xmlns="http://schemas.openxmlformats.org/package/2006/relationships"><Relationship Id="rId3" Type="http://schemas.openxmlformats.org/officeDocument/2006/relationships/oleObject" Target="../embeddings/oleObject226.bin"/><Relationship Id="rId2" Type="http://schemas.openxmlformats.org/officeDocument/2006/relationships/slideLayout" Target="../slideLayouts/slideLayout1.xml"/><Relationship Id="rId1" Type="http://schemas.openxmlformats.org/officeDocument/2006/relationships/vmlDrawing" Target="../drawings/vmlDrawing79.vml"/><Relationship Id="rId6" Type="http://schemas.openxmlformats.org/officeDocument/2006/relationships/image" Target="../media/image303.wmf"/><Relationship Id="rId5" Type="http://schemas.openxmlformats.org/officeDocument/2006/relationships/oleObject" Target="../embeddings/oleObject227.bin"/><Relationship Id="rId4" Type="http://schemas.openxmlformats.org/officeDocument/2006/relationships/image" Target="../media/image302.wmf"/></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8" Type="http://schemas.openxmlformats.org/officeDocument/2006/relationships/image" Target="../media/image306.wmf"/><Relationship Id="rId3" Type="http://schemas.openxmlformats.org/officeDocument/2006/relationships/oleObject" Target="../embeddings/oleObject228.bin"/><Relationship Id="rId7" Type="http://schemas.openxmlformats.org/officeDocument/2006/relationships/oleObject" Target="../embeddings/oleObject230.bin"/><Relationship Id="rId2" Type="http://schemas.openxmlformats.org/officeDocument/2006/relationships/slideLayout" Target="../slideLayouts/slideLayout1.xml"/><Relationship Id="rId1" Type="http://schemas.openxmlformats.org/officeDocument/2006/relationships/vmlDrawing" Target="../drawings/vmlDrawing80.vml"/><Relationship Id="rId6" Type="http://schemas.openxmlformats.org/officeDocument/2006/relationships/image" Target="../media/image305.wmf"/><Relationship Id="rId5" Type="http://schemas.openxmlformats.org/officeDocument/2006/relationships/oleObject" Target="../embeddings/oleObject229.bin"/><Relationship Id="rId4" Type="http://schemas.openxmlformats.org/officeDocument/2006/relationships/image" Target="../media/image304.wmf"/></Relationships>
</file>

<file path=ppt/slides/_rels/slide141.xml.rels><?xml version="1.0" encoding="UTF-8" standalone="yes"?>
<Relationships xmlns="http://schemas.openxmlformats.org/package/2006/relationships"><Relationship Id="rId8" Type="http://schemas.openxmlformats.org/officeDocument/2006/relationships/image" Target="../media/image309.wmf"/><Relationship Id="rId3" Type="http://schemas.openxmlformats.org/officeDocument/2006/relationships/oleObject" Target="../embeddings/oleObject231.bin"/><Relationship Id="rId7" Type="http://schemas.openxmlformats.org/officeDocument/2006/relationships/oleObject" Target="../embeddings/oleObject233.bin"/><Relationship Id="rId2" Type="http://schemas.openxmlformats.org/officeDocument/2006/relationships/slideLayout" Target="../slideLayouts/slideLayout1.xml"/><Relationship Id="rId1" Type="http://schemas.openxmlformats.org/officeDocument/2006/relationships/vmlDrawing" Target="../drawings/vmlDrawing81.vml"/><Relationship Id="rId6" Type="http://schemas.openxmlformats.org/officeDocument/2006/relationships/image" Target="../media/image308.wmf"/><Relationship Id="rId5" Type="http://schemas.openxmlformats.org/officeDocument/2006/relationships/oleObject" Target="../embeddings/oleObject232.bin"/><Relationship Id="rId10" Type="http://schemas.openxmlformats.org/officeDocument/2006/relationships/image" Target="../media/image310.wmf"/><Relationship Id="rId4" Type="http://schemas.openxmlformats.org/officeDocument/2006/relationships/image" Target="../media/image307.wmf"/><Relationship Id="rId9" Type="http://schemas.openxmlformats.org/officeDocument/2006/relationships/oleObject" Target="../embeddings/oleObject234.bin"/></Relationships>
</file>

<file path=ppt/slides/_rels/slide142.xml.rels><?xml version="1.0" encoding="UTF-8" standalone="yes"?>
<Relationships xmlns="http://schemas.openxmlformats.org/package/2006/relationships"><Relationship Id="rId3" Type="http://schemas.openxmlformats.org/officeDocument/2006/relationships/oleObject" Target="../embeddings/oleObject235.bin"/><Relationship Id="rId2" Type="http://schemas.openxmlformats.org/officeDocument/2006/relationships/slideLayout" Target="../slideLayouts/slideLayout1.xml"/><Relationship Id="rId1" Type="http://schemas.openxmlformats.org/officeDocument/2006/relationships/vmlDrawing" Target="../drawings/vmlDrawing82.vml"/><Relationship Id="rId6" Type="http://schemas.openxmlformats.org/officeDocument/2006/relationships/image" Target="../media/image312.wmf"/><Relationship Id="rId5" Type="http://schemas.openxmlformats.org/officeDocument/2006/relationships/oleObject" Target="../embeddings/oleObject236.bin"/><Relationship Id="rId4" Type="http://schemas.openxmlformats.org/officeDocument/2006/relationships/image" Target="../media/image311.wmf"/></Relationships>
</file>

<file path=ppt/slides/_rels/slide143.xml.rels><?xml version="1.0" encoding="UTF-8" standalone="yes"?>
<Relationships xmlns="http://schemas.openxmlformats.org/package/2006/relationships"><Relationship Id="rId8" Type="http://schemas.openxmlformats.org/officeDocument/2006/relationships/image" Target="../media/image315.wmf"/><Relationship Id="rId3" Type="http://schemas.openxmlformats.org/officeDocument/2006/relationships/oleObject" Target="../embeddings/oleObject237.bin"/><Relationship Id="rId7" Type="http://schemas.openxmlformats.org/officeDocument/2006/relationships/oleObject" Target="../embeddings/oleObject239.bin"/><Relationship Id="rId2" Type="http://schemas.openxmlformats.org/officeDocument/2006/relationships/slideLayout" Target="../slideLayouts/slideLayout1.xml"/><Relationship Id="rId1" Type="http://schemas.openxmlformats.org/officeDocument/2006/relationships/vmlDrawing" Target="../drawings/vmlDrawing83.vml"/><Relationship Id="rId6" Type="http://schemas.openxmlformats.org/officeDocument/2006/relationships/image" Target="../media/image314.wmf"/><Relationship Id="rId5" Type="http://schemas.openxmlformats.org/officeDocument/2006/relationships/oleObject" Target="../embeddings/oleObject238.bin"/><Relationship Id="rId10" Type="http://schemas.openxmlformats.org/officeDocument/2006/relationships/image" Target="../media/image316.wmf"/><Relationship Id="rId4" Type="http://schemas.openxmlformats.org/officeDocument/2006/relationships/image" Target="../media/image313.wmf"/><Relationship Id="rId9" Type="http://schemas.openxmlformats.org/officeDocument/2006/relationships/oleObject" Target="../embeddings/oleObject240.bin"/></Relationships>
</file>

<file path=ppt/slides/_rels/slide144.xml.rels><?xml version="1.0" encoding="UTF-8" standalone="yes"?>
<Relationships xmlns="http://schemas.openxmlformats.org/package/2006/relationships"><Relationship Id="rId3" Type="http://schemas.openxmlformats.org/officeDocument/2006/relationships/oleObject" Target="../embeddings/oleObject241.bin"/><Relationship Id="rId7" Type="http://schemas.openxmlformats.org/officeDocument/2006/relationships/oleObject" Target="../embeddings/oleObject243.bin"/><Relationship Id="rId2" Type="http://schemas.openxmlformats.org/officeDocument/2006/relationships/slideLayout" Target="../slideLayouts/slideLayout1.xml"/><Relationship Id="rId1" Type="http://schemas.openxmlformats.org/officeDocument/2006/relationships/vmlDrawing" Target="../drawings/vmlDrawing84.vml"/><Relationship Id="rId6" Type="http://schemas.openxmlformats.org/officeDocument/2006/relationships/image" Target="../media/image313.wmf"/><Relationship Id="rId5" Type="http://schemas.openxmlformats.org/officeDocument/2006/relationships/oleObject" Target="../embeddings/oleObject242.bin"/><Relationship Id="rId4" Type="http://schemas.openxmlformats.org/officeDocument/2006/relationships/image" Target="../media/image317.wmf"/></Relationships>
</file>

<file path=ppt/slides/_rels/slide145.xml.rels><?xml version="1.0" encoding="UTF-8" standalone="yes"?>
<Relationships xmlns="http://schemas.openxmlformats.org/package/2006/relationships"><Relationship Id="rId8" Type="http://schemas.openxmlformats.org/officeDocument/2006/relationships/image" Target="../media/image320.wmf"/><Relationship Id="rId3" Type="http://schemas.openxmlformats.org/officeDocument/2006/relationships/oleObject" Target="../embeddings/oleObject244.bin"/><Relationship Id="rId7" Type="http://schemas.openxmlformats.org/officeDocument/2006/relationships/oleObject" Target="../embeddings/oleObject246.bin"/><Relationship Id="rId2" Type="http://schemas.openxmlformats.org/officeDocument/2006/relationships/slideLayout" Target="../slideLayouts/slideLayout1.xml"/><Relationship Id="rId1" Type="http://schemas.openxmlformats.org/officeDocument/2006/relationships/vmlDrawing" Target="../drawings/vmlDrawing85.vml"/><Relationship Id="rId6" Type="http://schemas.openxmlformats.org/officeDocument/2006/relationships/image" Target="../media/image319.wmf"/><Relationship Id="rId5" Type="http://schemas.openxmlformats.org/officeDocument/2006/relationships/oleObject" Target="../embeddings/oleObject245.bin"/><Relationship Id="rId4" Type="http://schemas.openxmlformats.org/officeDocument/2006/relationships/image" Target="../media/image318.wmf"/></Relationships>
</file>

<file path=ppt/slides/_rels/slide146.xml.rels><?xml version="1.0" encoding="UTF-8" standalone="yes"?>
<Relationships xmlns="http://schemas.openxmlformats.org/package/2006/relationships"><Relationship Id="rId8" Type="http://schemas.openxmlformats.org/officeDocument/2006/relationships/image" Target="../media/image313.wmf"/><Relationship Id="rId13" Type="http://schemas.openxmlformats.org/officeDocument/2006/relationships/oleObject" Target="../embeddings/oleObject252.bin"/><Relationship Id="rId3" Type="http://schemas.openxmlformats.org/officeDocument/2006/relationships/oleObject" Target="../embeddings/oleObject247.bin"/><Relationship Id="rId7" Type="http://schemas.openxmlformats.org/officeDocument/2006/relationships/oleObject" Target="../embeddings/oleObject249.bin"/><Relationship Id="rId12" Type="http://schemas.openxmlformats.org/officeDocument/2006/relationships/image" Target="../media/image324.wmf"/><Relationship Id="rId2" Type="http://schemas.openxmlformats.org/officeDocument/2006/relationships/slideLayout" Target="../slideLayouts/slideLayout1.xml"/><Relationship Id="rId1" Type="http://schemas.openxmlformats.org/officeDocument/2006/relationships/vmlDrawing" Target="../drawings/vmlDrawing86.vml"/><Relationship Id="rId6" Type="http://schemas.openxmlformats.org/officeDocument/2006/relationships/image" Target="../media/image322.wmf"/><Relationship Id="rId11" Type="http://schemas.openxmlformats.org/officeDocument/2006/relationships/oleObject" Target="../embeddings/oleObject251.bin"/><Relationship Id="rId5" Type="http://schemas.openxmlformats.org/officeDocument/2006/relationships/oleObject" Target="../embeddings/oleObject248.bin"/><Relationship Id="rId10" Type="http://schemas.openxmlformats.org/officeDocument/2006/relationships/image" Target="../media/image323.wmf"/><Relationship Id="rId4" Type="http://schemas.openxmlformats.org/officeDocument/2006/relationships/image" Target="../media/image321.wmf"/><Relationship Id="rId9" Type="http://schemas.openxmlformats.org/officeDocument/2006/relationships/oleObject" Target="../embeddings/oleObject250.bin"/></Relationships>
</file>

<file path=ppt/slides/_rels/slide147.xml.rels><?xml version="1.0" encoding="UTF-8" standalone="yes"?>
<Relationships xmlns="http://schemas.openxmlformats.org/package/2006/relationships"><Relationship Id="rId8" Type="http://schemas.openxmlformats.org/officeDocument/2006/relationships/image" Target="../media/image313.wmf"/><Relationship Id="rId13" Type="http://schemas.openxmlformats.org/officeDocument/2006/relationships/oleObject" Target="../embeddings/oleObject258.bin"/><Relationship Id="rId3" Type="http://schemas.openxmlformats.org/officeDocument/2006/relationships/oleObject" Target="../embeddings/oleObject253.bin"/><Relationship Id="rId7" Type="http://schemas.openxmlformats.org/officeDocument/2006/relationships/oleObject" Target="../embeddings/oleObject255.bin"/><Relationship Id="rId12" Type="http://schemas.openxmlformats.org/officeDocument/2006/relationships/image" Target="../media/image328.wmf"/><Relationship Id="rId2" Type="http://schemas.openxmlformats.org/officeDocument/2006/relationships/slideLayout" Target="../slideLayouts/slideLayout1.xml"/><Relationship Id="rId1" Type="http://schemas.openxmlformats.org/officeDocument/2006/relationships/vmlDrawing" Target="../drawings/vmlDrawing87.vml"/><Relationship Id="rId6" Type="http://schemas.openxmlformats.org/officeDocument/2006/relationships/image" Target="../media/image326.wmf"/><Relationship Id="rId11" Type="http://schemas.openxmlformats.org/officeDocument/2006/relationships/oleObject" Target="../embeddings/oleObject257.bin"/><Relationship Id="rId5" Type="http://schemas.openxmlformats.org/officeDocument/2006/relationships/oleObject" Target="../embeddings/oleObject254.bin"/><Relationship Id="rId10" Type="http://schemas.openxmlformats.org/officeDocument/2006/relationships/image" Target="../media/image327.wmf"/><Relationship Id="rId4" Type="http://schemas.openxmlformats.org/officeDocument/2006/relationships/image" Target="../media/image325.wmf"/><Relationship Id="rId9" Type="http://schemas.openxmlformats.org/officeDocument/2006/relationships/oleObject" Target="../embeddings/oleObject256.bin"/></Relationships>
</file>

<file path=ppt/slides/_rels/slide148.xml.rels><?xml version="1.0" encoding="UTF-8" standalone="yes"?>
<Relationships xmlns="http://schemas.openxmlformats.org/package/2006/relationships"><Relationship Id="rId8" Type="http://schemas.openxmlformats.org/officeDocument/2006/relationships/image" Target="../media/image325.wmf"/><Relationship Id="rId3" Type="http://schemas.openxmlformats.org/officeDocument/2006/relationships/oleObject" Target="../embeddings/oleObject259.bin"/><Relationship Id="rId7" Type="http://schemas.openxmlformats.org/officeDocument/2006/relationships/oleObject" Target="../embeddings/oleObject261.bin"/><Relationship Id="rId2" Type="http://schemas.openxmlformats.org/officeDocument/2006/relationships/slideLayout" Target="../slideLayouts/slideLayout1.xml"/><Relationship Id="rId1" Type="http://schemas.openxmlformats.org/officeDocument/2006/relationships/vmlDrawing" Target="../drawings/vmlDrawing88.vml"/><Relationship Id="rId6" Type="http://schemas.openxmlformats.org/officeDocument/2006/relationships/image" Target="../media/image330.wmf"/><Relationship Id="rId5" Type="http://schemas.openxmlformats.org/officeDocument/2006/relationships/oleObject" Target="../embeddings/oleObject260.bin"/><Relationship Id="rId4" Type="http://schemas.openxmlformats.org/officeDocument/2006/relationships/image" Target="../media/image329.wmf"/></Relationships>
</file>

<file path=ppt/slides/_rels/slide149.xml.rels><?xml version="1.0" encoding="UTF-8" standalone="yes"?>
<Relationships xmlns="http://schemas.openxmlformats.org/package/2006/relationships"><Relationship Id="rId8" Type="http://schemas.openxmlformats.org/officeDocument/2006/relationships/oleObject" Target="../embeddings/oleObject264.bin"/><Relationship Id="rId3" Type="http://schemas.openxmlformats.org/officeDocument/2006/relationships/oleObject" Target="../embeddings/oleObject262.bin"/><Relationship Id="rId7" Type="http://schemas.openxmlformats.org/officeDocument/2006/relationships/image" Target="../media/image332.wmf"/><Relationship Id="rId2" Type="http://schemas.openxmlformats.org/officeDocument/2006/relationships/slideLayout" Target="../slideLayouts/slideLayout1.xml"/><Relationship Id="rId1" Type="http://schemas.openxmlformats.org/officeDocument/2006/relationships/vmlDrawing" Target="../drawings/vmlDrawing89.vml"/><Relationship Id="rId6" Type="http://schemas.openxmlformats.org/officeDocument/2006/relationships/oleObject" Target="../embeddings/oleObject263.bin"/><Relationship Id="rId5" Type="http://schemas.openxmlformats.org/officeDocument/2006/relationships/image" Target="../media/image293.png"/><Relationship Id="rId4" Type="http://schemas.openxmlformats.org/officeDocument/2006/relationships/image" Target="../media/image331.wmf"/><Relationship Id="rId9" Type="http://schemas.openxmlformats.org/officeDocument/2006/relationships/image" Target="../media/image333.wmf"/></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8" Type="http://schemas.openxmlformats.org/officeDocument/2006/relationships/image" Target="../media/image336.wmf"/><Relationship Id="rId3" Type="http://schemas.openxmlformats.org/officeDocument/2006/relationships/oleObject" Target="../embeddings/oleObject265.bin"/><Relationship Id="rId7" Type="http://schemas.openxmlformats.org/officeDocument/2006/relationships/oleObject" Target="../embeddings/oleObject267.bin"/><Relationship Id="rId2" Type="http://schemas.openxmlformats.org/officeDocument/2006/relationships/slideLayout" Target="../slideLayouts/slideLayout1.xml"/><Relationship Id="rId1" Type="http://schemas.openxmlformats.org/officeDocument/2006/relationships/vmlDrawing" Target="../drawings/vmlDrawing90.vml"/><Relationship Id="rId6" Type="http://schemas.openxmlformats.org/officeDocument/2006/relationships/image" Target="../media/image335.wmf"/><Relationship Id="rId5" Type="http://schemas.openxmlformats.org/officeDocument/2006/relationships/oleObject" Target="../embeddings/oleObject266.bin"/><Relationship Id="rId10" Type="http://schemas.openxmlformats.org/officeDocument/2006/relationships/image" Target="../media/image337.wmf"/><Relationship Id="rId4" Type="http://schemas.openxmlformats.org/officeDocument/2006/relationships/image" Target="../media/image334.wmf"/><Relationship Id="rId9" Type="http://schemas.openxmlformats.org/officeDocument/2006/relationships/oleObject" Target="../embeddings/oleObject268.bin"/></Relationships>
</file>

<file path=ppt/slides/_rels/slide151.xml.rels><?xml version="1.0" encoding="UTF-8" standalone="yes"?>
<Relationships xmlns="http://schemas.openxmlformats.org/package/2006/relationships"><Relationship Id="rId8" Type="http://schemas.openxmlformats.org/officeDocument/2006/relationships/image" Target="../media/image340.wmf"/><Relationship Id="rId3" Type="http://schemas.openxmlformats.org/officeDocument/2006/relationships/oleObject" Target="../embeddings/oleObject269.bin"/><Relationship Id="rId7" Type="http://schemas.openxmlformats.org/officeDocument/2006/relationships/oleObject" Target="../embeddings/oleObject271.bin"/><Relationship Id="rId12" Type="http://schemas.openxmlformats.org/officeDocument/2006/relationships/image" Target="../media/image342.wmf"/><Relationship Id="rId2" Type="http://schemas.openxmlformats.org/officeDocument/2006/relationships/slideLayout" Target="../slideLayouts/slideLayout1.xml"/><Relationship Id="rId1" Type="http://schemas.openxmlformats.org/officeDocument/2006/relationships/vmlDrawing" Target="../drawings/vmlDrawing91.vml"/><Relationship Id="rId6" Type="http://schemas.openxmlformats.org/officeDocument/2006/relationships/image" Target="../media/image339.wmf"/><Relationship Id="rId11" Type="http://schemas.openxmlformats.org/officeDocument/2006/relationships/oleObject" Target="../embeddings/oleObject273.bin"/><Relationship Id="rId5" Type="http://schemas.openxmlformats.org/officeDocument/2006/relationships/oleObject" Target="../embeddings/oleObject270.bin"/><Relationship Id="rId10" Type="http://schemas.openxmlformats.org/officeDocument/2006/relationships/image" Target="../media/image341.wmf"/><Relationship Id="rId4" Type="http://schemas.openxmlformats.org/officeDocument/2006/relationships/image" Target="../media/image338.wmf"/><Relationship Id="rId9" Type="http://schemas.openxmlformats.org/officeDocument/2006/relationships/oleObject" Target="../embeddings/oleObject272.bin"/></Relationships>
</file>

<file path=ppt/slides/_rels/slide152.xml.rels><?xml version="1.0" encoding="UTF-8" standalone="yes"?>
<Relationships xmlns="http://schemas.openxmlformats.org/package/2006/relationships"><Relationship Id="rId8" Type="http://schemas.openxmlformats.org/officeDocument/2006/relationships/image" Target="../media/image340.wmf"/><Relationship Id="rId3" Type="http://schemas.openxmlformats.org/officeDocument/2006/relationships/oleObject" Target="../embeddings/oleObject274.bin"/><Relationship Id="rId7" Type="http://schemas.openxmlformats.org/officeDocument/2006/relationships/oleObject" Target="../embeddings/oleObject276.bin"/><Relationship Id="rId12" Type="http://schemas.openxmlformats.org/officeDocument/2006/relationships/image" Target="../media/image346.wmf"/><Relationship Id="rId2" Type="http://schemas.openxmlformats.org/officeDocument/2006/relationships/slideLayout" Target="../slideLayouts/slideLayout1.xml"/><Relationship Id="rId1" Type="http://schemas.openxmlformats.org/officeDocument/2006/relationships/vmlDrawing" Target="../drawings/vmlDrawing92.vml"/><Relationship Id="rId6" Type="http://schemas.openxmlformats.org/officeDocument/2006/relationships/image" Target="../media/image344.wmf"/><Relationship Id="rId11" Type="http://schemas.openxmlformats.org/officeDocument/2006/relationships/oleObject" Target="../embeddings/oleObject278.bin"/><Relationship Id="rId5" Type="http://schemas.openxmlformats.org/officeDocument/2006/relationships/oleObject" Target="../embeddings/oleObject275.bin"/><Relationship Id="rId10" Type="http://schemas.openxmlformats.org/officeDocument/2006/relationships/image" Target="../media/image345.wmf"/><Relationship Id="rId4" Type="http://schemas.openxmlformats.org/officeDocument/2006/relationships/image" Target="../media/image343.wmf"/><Relationship Id="rId9" Type="http://schemas.openxmlformats.org/officeDocument/2006/relationships/oleObject" Target="../embeddings/oleObject277.bin"/></Relationships>
</file>

<file path=ppt/slides/_rels/slide153.xml.rels><?xml version="1.0" encoding="UTF-8" standalone="yes"?>
<Relationships xmlns="http://schemas.openxmlformats.org/package/2006/relationships"><Relationship Id="rId8" Type="http://schemas.openxmlformats.org/officeDocument/2006/relationships/image" Target="../media/image349.wmf"/><Relationship Id="rId3" Type="http://schemas.openxmlformats.org/officeDocument/2006/relationships/oleObject" Target="../embeddings/oleObject279.bin"/><Relationship Id="rId7" Type="http://schemas.openxmlformats.org/officeDocument/2006/relationships/oleObject" Target="../embeddings/oleObject281.bin"/><Relationship Id="rId2" Type="http://schemas.openxmlformats.org/officeDocument/2006/relationships/slideLayout" Target="../slideLayouts/slideLayout1.xml"/><Relationship Id="rId1" Type="http://schemas.openxmlformats.org/officeDocument/2006/relationships/vmlDrawing" Target="../drawings/vmlDrawing93.vml"/><Relationship Id="rId6" Type="http://schemas.openxmlformats.org/officeDocument/2006/relationships/image" Target="../media/image348.wmf"/><Relationship Id="rId11" Type="http://schemas.openxmlformats.org/officeDocument/2006/relationships/oleObject" Target="../embeddings/oleObject283.bin"/><Relationship Id="rId5" Type="http://schemas.openxmlformats.org/officeDocument/2006/relationships/oleObject" Target="../embeddings/oleObject280.bin"/><Relationship Id="rId10" Type="http://schemas.openxmlformats.org/officeDocument/2006/relationships/image" Target="../media/image350.wmf"/><Relationship Id="rId4" Type="http://schemas.openxmlformats.org/officeDocument/2006/relationships/image" Target="../media/image347.wmf"/><Relationship Id="rId9" Type="http://schemas.openxmlformats.org/officeDocument/2006/relationships/oleObject" Target="../embeddings/oleObject282.bin"/></Relationships>
</file>

<file path=ppt/slides/_rels/slide154.xml.rels><?xml version="1.0" encoding="UTF-8" standalone="yes"?>
<Relationships xmlns="http://schemas.openxmlformats.org/package/2006/relationships"><Relationship Id="rId8" Type="http://schemas.openxmlformats.org/officeDocument/2006/relationships/image" Target="../media/image351.wmf"/><Relationship Id="rId3" Type="http://schemas.openxmlformats.org/officeDocument/2006/relationships/oleObject" Target="../embeddings/oleObject284.bin"/><Relationship Id="rId7" Type="http://schemas.openxmlformats.org/officeDocument/2006/relationships/oleObject" Target="../embeddings/oleObject286.bin"/><Relationship Id="rId2" Type="http://schemas.openxmlformats.org/officeDocument/2006/relationships/slideLayout" Target="../slideLayouts/slideLayout1.xml"/><Relationship Id="rId1" Type="http://schemas.openxmlformats.org/officeDocument/2006/relationships/vmlDrawing" Target="../drawings/vmlDrawing94.vml"/><Relationship Id="rId6" Type="http://schemas.openxmlformats.org/officeDocument/2006/relationships/image" Target="../media/image307.wmf"/><Relationship Id="rId5" Type="http://schemas.openxmlformats.org/officeDocument/2006/relationships/oleObject" Target="../embeddings/oleObject285.bin"/><Relationship Id="rId10" Type="http://schemas.openxmlformats.org/officeDocument/2006/relationships/image" Target="../media/image352.wmf"/><Relationship Id="rId4" Type="http://schemas.openxmlformats.org/officeDocument/2006/relationships/image" Target="../media/image320.wmf"/><Relationship Id="rId9" Type="http://schemas.openxmlformats.org/officeDocument/2006/relationships/oleObject" Target="../embeddings/oleObject287.bin"/></Relationships>
</file>

<file path=ppt/slides/_rels/slide155.xml.rels><?xml version="1.0" encoding="UTF-8" standalone="yes"?>
<Relationships xmlns="http://schemas.openxmlformats.org/package/2006/relationships"><Relationship Id="rId8" Type="http://schemas.openxmlformats.org/officeDocument/2006/relationships/image" Target="../media/image355.wmf"/><Relationship Id="rId3" Type="http://schemas.openxmlformats.org/officeDocument/2006/relationships/oleObject" Target="../embeddings/oleObject288.bin"/><Relationship Id="rId7" Type="http://schemas.openxmlformats.org/officeDocument/2006/relationships/oleObject" Target="../embeddings/oleObject290.bin"/><Relationship Id="rId2" Type="http://schemas.openxmlformats.org/officeDocument/2006/relationships/slideLayout" Target="../slideLayouts/slideLayout1.xml"/><Relationship Id="rId1" Type="http://schemas.openxmlformats.org/officeDocument/2006/relationships/vmlDrawing" Target="../drawings/vmlDrawing95.vml"/><Relationship Id="rId6" Type="http://schemas.openxmlformats.org/officeDocument/2006/relationships/image" Target="../media/image354.wmf"/><Relationship Id="rId5" Type="http://schemas.openxmlformats.org/officeDocument/2006/relationships/oleObject" Target="../embeddings/oleObject289.bin"/><Relationship Id="rId10" Type="http://schemas.openxmlformats.org/officeDocument/2006/relationships/image" Target="../media/image356.wmf"/><Relationship Id="rId4" Type="http://schemas.openxmlformats.org/officeDocument/2006/relationships/image" Target="../media/image353.wmf"/><Relationship Id="rId9" Type="http://schemas.openxmlformats.org/officeDocument/2006/relationships/oleObject" Target="../embeddings/oleObject291.bin"/></Relationships>
</file>

<file path=ppt/slides/_rels/slide156.xml.rels><?xml version="1.0" encoding="UTF-8" standalone="yes"?>
<Relationships xmlns="http://schemas.openxmlformats.org/package/2006/relationships"><Relationship Id="rId3" Type="http://schemas.openxmlformats.org/officeDocument/2006/relationships/image" Target="../media/image358.png"/><Relationship Id="rId7" Type="http://schemas.openxmlformats.org/officeDocument/2006/relationships/image" Target="../media/image360.png"/><Relationship Id="rId2" Type="http://schemas.openxmlformats.org/officeDocument/2006/relationships/slideLayout" Target="../slideLayouts/slideLayout1.xml"/><Relationship Id="rId1" Type="http://schemas.openxmlformats.org/officeDocument/2006/relationships/vmlDrawing" Target="../drawings/vmlDrawing96.vml"/><Relationship Id="rId6" Type="http://schemas.openxmlformats.org/officeDocument/2006/relationships/image" Target="../media/image359.png"/><Relationship Id="rId5" Type="http://schemas.openxmlformats.org/officeDocument/2006/relationships/image" Target="../media/image357.wmf"/><Relationship Id="rId4" Type="http://schemas.openxmlformats.org/officeDocument/2006/relationships/oleObject" Target="../embeddings/oleObject292.bin"/></Relationships>
</file>

<file path=ppt/slides/_rels/slide157.xml.rels><?xml version="1.0" encoding="UTF-8" standalone="yes"?>
<Relationships xmlns="http://schemas.openxmlformats.org/package/2006/relationships"><Relationship Id="rId3" Type="http://schemas.openxmlformats.org/officeDocument/2006/relationships/image" Target="../media/image362.png"/><Relationship Id="rId2" Type="http://schemas.openxmlformats.org/officeDocument/2006/relationships/image" Target="../media/image361.png"/><Relationship Id="rId1" Type="http://schemas.openxmlformats.org/officeDocument/2006/relationships/slideLayout" Target="../slideLayouts/slideLayout1.xml"/><Relationship Id="rId4" Type="http://schemas.openxmlformats.org/officeDocument/2006/relationships/hyperlink" Target="http://www.u-bourgogne.fr/PHYSIQUE/teroscil/Applet.html" TargetMode="External"/></Relationships>
</file>

<file path=ppt/slides/_rels/slide158.xml.rels><?xml version="1.0" encoding="UTF-8" standalone="yes"?>
<Relationships xmlns="http://schemas.openxmlformats.org/package/2006/relationships"><Relationship Id="rId3" Type="http://schemas.openxmlformats.org/officeDocument/2006/relationships/image" Target="../media/image364.gif"/><Relationship Id="rId2" Type="http://schemas.openxmlformats.org/officeDocument/2006/relationships/image" Target="../media/image363.pn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3" Type="http://schemas.openxmlformats.org/officeDocument/2006/relationships/image" Target="../media/image366.png"/><Relationship Id="rId2" Type="http://schemas.openxmlformats.org/officeDocument/2006/relationships/image" Target="../media/image365.gif"/><Relationship Id="rId1" Type="http://schemas.openxmlformats.org/officeDocument/2006/relationships/slideLayout" Target="../slideLayouts/slideLayout1.xml"/><Relationship Id="rId4" Type="http://schemas.openxmlformats.org/officeDocument/2006/relationships/hyperlink" Target="http://www.weizmann.ac.il/chemphys/tannor/Book/ch6/eig_spec_2d.html"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hyperlink" Target="http://www.falstad.com/qm2dosc/" TargetMode="Externa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8" Type="http://schemas.openxmlformats.org/officeDocument/2006/relationships/image" Target="../media/image370.png"/><Relationship Id="rId3" Type="http://schemas.openxmlformats.org/officeDocument/2006/relationships/image" Target="../media/image367.png"/><Relationship Id="rId7" Type="http://schemas.openxmlformats.org/officeDocument/2006/relationships/image" Target="../media/image369.png"/><Relationship Id="rId2" Type="http://schemas.openxmlformats.org/officeDocument/2006/relationships/slideLayout" Target="../slideLayouts/slideLayout1.xml"/><Relationship Id="rId1" Type="http://schemas.openxmlformats.org/officeDocument/2006/relationships/vmlDrawing" Target="../drawings/vmlDrawing97.vml"/><Relationship Id="rId6" Type="http://schemas.openxmlformats.org/officeDocument/2006/relationships/image" Target="../media/image368.png"/><Relationship Id="rId5" Type="http://schemas.openxmlformats.org/officeDocument/2006/relationships/image" Target="../media/image314.wmf"/><Relationship Id="rId4" Type="http://schemas.openxmlformats.org/officeDocument/2006/relationships/oleObject" Target="../embeddings/oleObject293.bin"/></Relationships>
</file>

<file path=ppt/slides/_rels/slide162.xml.rels><?xml version="1.0" encoding="UTF-8" standalone="yes"?>
<Relationships xmlns="http://schemas.openxmlformats.org/package/2006/relationships"><Relationship Id="rId8" Type="http://schemas.openxmlformats.org/officeDocument/2006/relationships/image" Target="../media/image372.wmf"/><Relationship Id="rId13" Type="http://schemas.openxmlformats.org/officeDocument/2006/relationships/image" Target="../media/image374.wmf"/><Relationship Id="rId3" Type="http://schemas.openxmlformats.org/officeDocument/2006/relationships/image" Target="../media/image375.png"/><Relationship Id="rId7" Type="http://schemas.openxmlformats.org/officeDocument/2006/relationships/oleObject" Target="../embeddings/oleObject295.bin"/><Relationship Id="rId12" Type="http://schemas.openxmlformats.org/officeDocument/2006/relationships/oleObject" Target="../embeddings/oleObject298.bin"/><Relationship Id="rId2" Type="http://schemas.openxmlformats.org/officeDocument/2006/relationships/slideLayout" Target="../slideLayouts/slideLayout1.xml"/><Relationship Id="rId16" Type="http://schemas.openxmlformats.org/officeDocument/2006/relationships/oleObject" Target="../embeddings/oleObject301.bin"/><Relationship Id="rId1" Type="http://schemas.openxmlformats.org/officeDocument/2006/relationships/vmlDrawing" Target="../drawings/vmlDrawing98.vml"/><Relationship Id="rId6" Type="http://schemas.openxmlformats.org/officeDocument/2006/relationships/image" Target="../media/image371.wmf"/><Relationship Id="rId11" Type="http://schemas.openxmlformats.org/officeDocument/2006/relationships/image" Target="../media/image373.wmf"/><Relationship Id="rId5" Type="http://schemas.openxmlformats.org/officeDocument/2006/relationships/oleObject" Target="../embeddings/oleObject294.bin"/><Relationship Id="rId15" Type="http://schemas.openxmlformats.org/officeDocument/2006/relationships/oleObject" Target="../embeddings/oleObject300.bin"/><Relationship Id="rId10" Type="http://schemas.openxmlformats.org/officeDocument/2006/relationships/oleObject" Target="../embeddings/oleObject297.bin"/><Relationship Id="rId4" Type="http://schemas.openxmlformats.org/officeDocument/2006/relationships/image" Target="../media/image361.png"/><Relationship Id="rId9" Type="http://schemas.openxmlformats.org/officeDocument/2006/relationships/oleObject" Target="../embeddings/oleObject296.bin"/><Relationship Id="rId14" Type="http://schemas.openxmlformats.org/officeDocument/2006/relationships/oleObject" Target="../embeddings/oleObject299.bin"/></Relationships>
</file>

<file path=ppt/slides/_rels/slide163.xml.rels><?xml version="1.0" encoding="UTF-8" standalone="yes"?>
<Relationships xmlns="http://schemas.openxmlformats.org/package/2006/relationships"><Relationship Id="rId2" Type="http://schemas.openxmlformats.org/officeDocument/2006/relationships/image" Target="../media/image376.gif"/><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8" Type="http://schemas.openxmlformats.org/officeDocument/2006/relationships/oleObject" Target="../embeddings/oleObject304.bin"/><Relationship Id="rId3" Type="http://schemas.openxmlformats.org/officeDocument/2006/relationships/notesSlide" Target="../notesSlides/notesSlide1.xml"/><Relationship Id="rId7" Type="http://schemas.openxmlformats.org/officeDocument/2006/relationships/image" Target="../media/image378.wmf"/><Relationship Id="rId12" Type="http://schemas.openxmlformats.org/officeDocument/2006/relationships/image" Target="../media/image381.png"/><Relationship Id="rId2" Type="http://schemas.openxmlformats.org/officeDocument/2006/relationships/slideLayout" Target="../slideLayouts/slideLayout1.xml"/><Relationship Id="rId1" Type="http://schemas.openxmlformats.org/officeDocument/2006/relationships/vmlDrawing" Target="../drawings/vmlDrawing99.vml"/><Relationship Id="rId6" Type="http://schemas.openxmlformats.org/officeDocument/2006/relationships/oleObject" Target="../embeddings/oleObject303.bin"/><Relationship Id="rId11" Type="http://schemas.openxmlformats.org/officeDocument/2006/relationships/image" Target="../media/image380.wmf"/><Relationship Id="rId5" Type="http://schemas.openxmlformats.org/officeDocument/2006/relationships/image" Target="../media/image377.wmf"/><Relationship Id="rId10" Type="http://schemas.openxmlformats.org/officeDocument/2006/relationships/oleObject" Target="../embeddings/oleObject305.bin"/><Relationship Id="rId4" Type="http://schemas.openxmlformats.org/officeDocument/2006/relationships/oleObject" Target="../embeddings/oleObject302.bin"/><Relationship Id="rId9" Type="http://schemas.openxmlformats.org/officeDocument/2006/relationships/image" Target="../media/image379.wmf"/></Relationships>
</file>

<file path=ppt/slides/_rels/slide165.xml.rels><?xml version="1.0" encoding="UTF-8" standalone="yes"?>
<Relationships xmlns="http://schemas.openxmlformats.org/package/2006/relationships"><Relationship Id="rId3" Type="http://schemas.openxmlformats.org/officeDocument/2006/relationships/image" Target="../media/image38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mlDrawing" Target="../drawings/vmlDrawing100.vml"/><Relationship Id="rId5" Type="http://schemas.openxmlformats.org/officeDocument/2006/relationships/image" Target="../media/image383.wmf"/><Relationship Id="rId4" Type="http://schemas.openxmlformats.org/officeDocument/2006/relationships/oleObject" Target="../embeddings/oleObject306.bin"/></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385.emf"/><Relationship Id="rId2" Type="http://schemas.openxmlformats.org/officeDocument/2006/relationships/slideLayout" Target="../slideLayouts/slideLayout1.xml"/><Relationship Id="rId1" Type="http://schemas.openxmlformats.org/officeDocument/2006/relationships/vmlDrawing" Target="../drawings/vmlDrawing101.vml"/><Relationship Id="rId6" Type="http://schemas.openxmlformats.org/officeDocument/2006/relationships/oleObject" Target="../embeddings/oleObject308.bin"/><Relationship Id="rId5" Type="http://schemas.openxmlformats.org/officeDocument/2006/relationships/image" Target="../media/image384.wmf"/><Relationship Id="rId4" Type="http://schemas.openxmlformats.org/officeDocument/2006/relationships/oleObject" Target="../embeddings/oleObject307.bin"/></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mlDrawing" Target="../drawings/vmlDrawing102.vml"/><Relationship Id="rId5" Type="http://schemas.openxmlformats.org/officeDocument/2006/relationships/image" Target="../media/image386.wmf"/><Relationship Id="rId4" Type="http://schemas.openxmlformats.org/officeDocument/2006/relationships/oleObject" Target="../embeddings/oleObject309.bin"/></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388.wmf"/><Relationship Id="rId2" Type="http://schemas.openxmlformats.org/officeDocument/2006/relationships/slideLayout" Target="../slideLayouts/slideLayout1.xml"/><Relationship Id="rId1" Type="http://schemas.openxmlformats.org/officeDocument/2006/relationships/vmlDrawing" Target="../drawings/vmlDrawing103.vml"/><Relationship Id="rId6" Type="http://schemas.openxmlformats.org/officeDocument/2006/relationships/oleObject" Target="../embeddings/oleObject311.bin"/><Relationship Id="rId5" Type="http://schemas.openxmlformats.org/officeDocument/2006/relationships/image" Target="../media/image387.wmf"/><Relationship Id="rId4" Type="http://schemas.openxmlformats.org/officeDocument/2006/relationships/oleObject" Target="../embeddings/oleObject310.bin"/></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8" Type="http://schemas.openxmlformats.org/officeDocument/2006/relationships/oleObject" Target="../embeddings/oleObject314.bin"/><Relationship Id="rId13" Type="http://schemas.openxmlformats.org/officeDocument/2006/relationships/image" Target="../media/image393.wmf"/><Relationship Id="rId3" Type="http://schemas.openxmlformats.org/officeDocument/2006/relationships/notesSlide" Target="../notesSlides/notesSlide8.xml"/><Relationship Id="rId7" Type="http://schemas.openxmlformats.org/officeDocument/2006/relationships/image" Target="../media/image390.wmf"/><Relationship Id="rId12" Type="http://schemas.openxmlformats.org/officeDocument/2006/relationships/oleObject" Target="../embeddings/oleObject316.bin"/><Relationship Id="rId2" Type="http://schemas.openxmlformats.org/officeDocument/2006/relationships/slideLayout" Target="../slideLayouts/slideLayout1.xml"/><Relationship Id="rId1" Type="http://schemas.openxmlformats.org/officeDocument/2006/relationships/vmlDrawing" Target="../drawings/vmlDrawing104.vml"/><Relationship Id="rId6" Type="http://schemas.openxmlformats.org/officeDocument/2006/relationships/oleObject" Target="../embeddings/oleObject313.bin"/><Relationship Id="rId11" Type="http://schemas.openxmlformats.org/officeDocument/2006/relationships/image" Target="../media/image392.wmf"/><Relationship Id="rId5" Type="http://schemas.openxmlformats.org/officeDocument/2006/relationships/image" Target="../media/image389.wmf"/><Relationship Id="rId10" Type="http://schemas.openxmlformats.org/officeDocument/2006/relationships/oleObject" Target="../embeddings/oleObject315.bin"/><Relationship Id="rId4" Type="http://schemas.openxmlformats.org/officeDocument/2006/relationships/oleObject" Target="../embeddings/oleObject312.bin"/><Relationship Id="rId9" Type="http://schemas.openxmlformats.org/officeDocument/2006/relationships/image" Target="../media/image391.wmf"/></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395.wmf"/><Relationship Id="rId2" Type="http://schemas.openxmlformats.org/officeDocument/2006/relationships/slideLayout" Target="../slideLayouts/slideLayout1.xml"/><Relationship Id="rId1" Type="http://schemas.openxmlformats.org/officeDocument/2006/relationships/vmlDrawing" Target="../drawings/vmlDrawing105.vml"/><Relationship Id="rId6" Type="http://schemas.openxmlformats.org/officeDocument/2006/relationships/oleObject" Target="../embeddings/oleObject318.bin"/><Relationship Id="rId5" Type="http://schemas.openxmlformats.org/officeDocument/2006/relationships/image" Target="../media/image394.wmf"/><Relationship Id="rId4" Type="http://schemas.openxmlformats.org/officeDocument/2006/relationships/oleObject" Target="../embeddings/oleObject317.bin"/></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97.wmf"/><Relationship Id="rId2" Type="http://schemas.openxmlformats.org/officeDocument/2006/relationships/slideLayout" Target="../slideLayouts/slideLayout1.xml"/><Relationship Id="rId1" Type="http://schemas.openxmlformats.org/officeDocument/2006/relationships/vmlDrawing" Target="../drawings/vmlDrawing106.vml"/><Relationship Id="rId6" Type="http://schemas.openxmlformats.org/officeDocument/2006/relationships/oleObject" Target="../embeddings/oleObject320.bin"/><Relationship Id="rId5" Type="http://schemas.openxmlformats.org/officeDocument/2006/relationships/image" Target="../media/image396.wmf"/><Relationship Id="rId4" Type="http://schemas.openxmlformats.org/officeDocument/2006/relationships/oleObject" Target="../embeddings/oleObject319.bin"/></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99.wmf"/><Relationship Id="rId2" Type="http://schemas.openxmlformats.org/officeDocument/2006/relationships/slideLayout" Target="../slideLayouts/slideLayout1.xml"/><Relationship Id="rId1" Type="http://schemas.openxmlformats.org/officeDocument/2006/relationships/vmlDrawing" Target="../drawings/vmlDrawing107.vml"/><Relationship Id="rId6" Type="http://schemas.openxmlformats.org/officeDocument/2006/relationships/oleObject" Target="../embeddings/oleObject322.bin"/><Relationship Id="rId5" Type="http://schemas.openxmlformats.org/officeDocument/2006/relationships/image" Target="../media/image398.wmf"/><Relationship Id="rId4" Type="http://schemas.openxmlformats.org/officeDocument/2006/relationships/oleObject" Target="../embeddings/oleObject321.bin"/></Relationships>
</file>

<file path=ppt/slides/_rels/slide175.xml.rels><?xml version="1.0" encoding="UTF-8" standalone="yes"?>
<Relationships xmlns="http://schemas.openxmlformats.org/package/2006/relationships"><Relationship Id="rId8" Type="http://schemas.openxmlformats.org/officeDocument/2006/relationships/image" Target="../media/image402.wmf"/><Relationship Id="rId3" Type="http://schemas.openxmlformats.org/officeDocument/2006/relationships/oleObject" Target="../embeddings/oleObject323.bin"/><Relationship Id="rId7" Type="http://schemas.openxmlformats.org/officeDocument/2006/relationships/oleObject" Target="../embeddings/oleObject325.bin"/><Relationship Id="rId2" Type="http://schemas.openxmlformats.org/officeDocument/2006/relationships/slideLayout" Target="../slideLayouts/slideLayout1.xml"/><Relationship Id="rId1" Type="http://schemas.openxmlformats.org/officeDocument/2006/relationships/vmlDrawing" Target="../drawings/vmlDrawing108.vml"/><Relationship Id="rId6" Type="http://schemas.openxmlformats.org/officeDocument/2006/relationships/image" Target="../media/image401.wmf"/><Relationship Id="rId5" Type="http://schemas.openxmlformats.org/officeDocument/2006/relationships/oleObject" Target="../embeddings/oleObject324.bin"/><Relationship Id="rId4" Type="http://schemas.openxmlformats.org/officeDocument/2006/relationships/image" Target="../media/image400.wmf"/></Relationships>
</file>

<file path=ppt/slides/_rels/slide176.xml.rels><?xml version="1.0" encoding="UTF-8" standalone="yes"?>
<Relationships xmlns="http://schemas.openxmlformats.org/package/2006/relationships"><Relationship Id="rId8" Type="http://schemas.openxmlformats.org/officeDocument/2006/relationships/image" Target="../media/image405.wmf"/><Relationship Id="rId3" Type="http://schemas.openxmlformats.org/officeDocument/2006/relationships/oleObject" Target="../embeddings/oleObject326.bin"/><Relationship Id="rId7" Type="http://schemas.openxmlformats.org/officeDocument/2006/relationships/oleObject" Target="../embeddings/oleObject328.bin"/><Relationship Id="rId2" Type="http://schemas.openxmlformats.org/officeDocument/2006/relationships/slideLayout" Target="../slideLayouts/slideLayout1.xml"/><Relationship Id="rId1" Type="http://schemas.openxmlformats.org/officeDocument/2006/relationships/vmlDrawing" Target="../drawings/vmlDrawing109.vml"/><Relationship Id="rId6" Type="http://schemas.openxmlformats.org/officeDocument/2006/relationships/image" Target="../media/image404.wmf"/><Relationship Id="rId5" Type="http://schemas.openxmlformats.org/officeDocument/2006/relationships/oleObject" Target="../embeddings/oleObject327.bin"/><Relationship Id="rId10" Type="http://schemas.openxmlformats.org/officeDocument/2006/relationships/image" Target="../media/image406.wmf"/><Relationship Id="rId4" Type="http://schemas.openxmlformats.org/officeDocument/2006/relationships/image" Target="../media/image403.wmf"/><Relationship Id="rId9" Type="http://schemas.openxmlformats.org/officeDocument/2006/relationships/oleObject" Target="../embeddings/oleObject329.bin"/></Relationships>
</file>

<file path=ppt/slides/_rels/slide177.xml.rels><?xml version="1.0" encoding="UTF-8" standalone="yes"?>
<Relationships xmlns="http://schemas.openxmlformats.org/package/2006/relationships"><Relationship Id="rId8" Type="http://schemas.openxmlformats.org/officeDocument/2006/relationships/image" Target="../media/image409.wmf"/><Relationship Id="rId3" Type="http://schemas.openxmlformats.org/officeDocument/2006/relationships/oleObject" Target="../embeddings/oleObject330.bin"/><Relationship Id="rId7" Type="http://schemas.openxmlformats.org/officeDocument/2006/relationships/oleObject" Target="../embeddings/oleObject332.bin"/><Relationship Id="rId2" Type="http://schemas.openxmlformats.org/officeDocument/2006/relationships/slideLayout" Target="../slideLayouts/slideLayout1.xml"/><Relationship Id="rId1" Type="http://schemas.openxmlformats.org/officeDocument/2006/relationships/vmlDrawing" Target="../drawings/vmlDrawing110.vml"/><Relationship Id="rId6" Type="http://schemas.openxmlformats.org/officeDocument/2006/relationships/image" Target="../media/image408.wmf"/><Relationship Id="rId5" Type="http://schemas.openxmlformats.org/officeDocument/2006/relationships/oleObject" Target="../embeddings/oleObject331.bin"/><Relationship Id="rId10" Type="http://schemas.openxmlformats.org/officeDocument/2006/relationships/image" Target="../media/image410.wmf"/><Relationship Id="rId4" Type="http://schemas.openxmlformats.org/officeDocument/2006/relationships/image" Target="../media/image407.wmf"/><Relationship Id="rId9" Type="http://schemas.openxmlformats.org/officeDocument/2006/relationships/oleObject" Target="../embeddings/oleObject333.bin"/></Relationships>
</file>

<file path=ppt/slides/_rels/slide178.xml.rels><?xml version="1.0" encoding="UTF-8" standalone="yes"?>
<Relationships xmlns="http://schemas.openxmlformats.org/package/2006/relationships"><Relationship Id="rId8" Type="http://schemas.openxmlformats.org/officeDocument/2006/relationships/image" Target="../media/image413.wmf"/><Relationship Id="rId3" Type="http://schemas.openxmlformats.org/officeDocument/2006/relationships/oleObject" Target="../embeddings/oleObject334.bin"/><Relationship Id="rId7" Type="http://schemas.openxmlformats.org/officeDocument/2006/relationships/oleObject" Target="../embeddings/oleObject336.bin"/><Relationship Id="rId2" Type="http://schemas.openxmlformats.org/officeDocument/2006/relationships/slideLayout" Target="../slideLayouts/slideLayout1.xml"/><Relationship Id="rId1" Type="http://schemas.openxmlformats.org/officeDocument/2006/relationships/vmlDrawing" Target="../drawings/vmlDrawing111.vml"/><Relationship Id="rId6" Type="http://schemas.openxmlformats.org/officeDocument/2006/relationships/image" Target="../media/image412.wmf"/><Relationship Id="rId5" Type="http://schemas.openxmlformats.org/officeDocument/2006/relationships/oleObject" Target="../embeddings/oleObject335.bin"/><Relationship Id="rId4" Type="http://schemas.openxmlformats.org/officeDocument/2006/relationships/image" Target="../media/image411.wmf"/></Relationships>
</file>

<file path=ppt/slides/_rels/slide179.xml.rels><?xml version="1.0" encoding="UTF-8" standalone="yes"?>
<Relationships xmlns="http://schemas.openxmlformats.org/package/2006/relationships"><Relationship Id="rId3" Type="http://schemas.openxmlformats.org/officeDocument/2006/relationships/oleObject" Target="../embeddings/oleObject337.bin"/><Relationship Id="rId2" Type="http://schemas.openxmlformats.org/officeDocument/2006/relationships/slideLayout" Target="../slideLayouts/slideLayout1.xml"/><Relationship Id="rId1" Type="http://schemas.openxmlformats.org/officeDocument/2006/relationships/vmlDrawing" Target="../drawings/vmlDrawing112.vml"/><Relationship Id="rId6" Type="http://schemas.openxmlformats.org/officeDocument/2006/relationships/image" Target="../media/image415.wmf"/><Relationship Id="rId5" Type="http://schemas.openxmlformats.org/officeDocument/2006/relationships/oleObject" Target="../embeddings/oleObject338.bin"/><Relationship Id="rId4" Type="http://schemas.openxmlformats.org/officeDocument/2006/relationships/image" Target="../media/image414.wmf"/></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80.xml.rels><?xml version="1.0" encoding="UTF-8" standalone="yes"?>
<Relationships xmlns="http://schemas.openxmlformats.org/package/2006/relationships"><Relationship Id="rId3" Type="http://schemas.openxmlformats.org/officeDocument/2006/relationships/oleObject" Target="../embeddings/oleObject339.bin"/><Relationship Id="rId2" Type="http://schemas.openxmlformats.org/officeDocument/2006/relationships/slideLayout" Target="../slideLayouts/slideLayout1.xml"/><Relationship Id="rId1" Type="http://schemas.openxmlformats.org/officeDocument/2006/relationships/vmlDrawing" Target="../drawings/vmlDrawing113.vml"/><Relationship Id="rId4" Type="http://schemas.openxmlformats.org/officeDocument/2006/relationships/image" Target="../media/image416.wmf"/></Relationships>
</file>

<file path=ppt/slides/_rels/slide181.xml.rels><?xml version="1.0" encoding="UTF-8" standalone="yes"?>
<Relationships xmlns="http://schemas.openxmlformats.org/package/2006/relationships"><Relationship Id="rId2" Type="http://schemas.openxmlformats.org/officeDocument/2006/relationships/image" Target="../media/image417.pn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oleObject" Target="../embeddings/oleObject340.bin"/><Relationship Id="rId2" Type="http://schemas.openxmlformats.org/officeDocument/2006/relationships/slideLayout" Target="../slideLayouts/slideLayout1.xml"/><Relationship Id="rId1" Type="http://schemas.openxmlformats.org/officeDocument/2006/relationships/vmlDrawing" Target="../drawings/vmlDrawing114.vml"/><Relationship Id="rId4" Type="http://schemas.openxmlformats.org/officeDocument/2006/relationships/image" Target="../media/image418.wmf"/></Relationships>
</file>

<file path=ppt/slides/_rels/slide183.xml.rels><?xml version="1.0" encoding="UTF-8" standalone="yes"?>
<Relationships xmlns="http://schemas.openxmlformats.org/package/2006/relationships"><Relationship Id="rId8" Type="http://schemas.openxmlformats.org/officeDocument/2006/relationships/image" Target="../media/image420.wmf"/><Relationship Id="rId3" Type="http://schemas.openxmlformats.org/officeDocument/2006/relationships/image" Target="../media/image421.png"/><Relationship Id="rId7" Type="http://schemas.openxmlformats.org/officeDocument/2006/relationships/oleObject" Target="../embeddings/oleObject342.bin"/><Relationship Id="rId2" Type="http://schemas.openxmlformats.org/officeDocument/2006/relationships/slideLayout" Target="../slideLayouts/slideLayout1.xml"/><Relationship Id="rId1" Type="http://schemas.openxmlformats.org/officeDocument/2006/relationships/vmlDrawing" Target="../drawings/vmlDrawing115.vml"/><Relationship Id="rId6" Type="http://schemas.openxmlformats.org/officeDocument/2006/relationships/image" Target="../media/image419.wmf"/><Relationship Id="rId5" Type="http://schemas.openxmlformats.org/officeDocument/2006/relationships/oleObject" Target="../embeddings/oleObject341.bin"/><Relationship Id="rId4" Type="http://schemas.openxmlformats.org/officeDocument/2006/relationships/image" Target="../media/image422.png"/></Relationships>
</file>

<file path=ppt/slides/_rels/slide184.xml.rels><?xml version="1.0" encoding="UTF-8" standalone="yes"?>
<Relationships xmlns="http://schemas.openxmlformats.org/package/2006/relationships"><Relationship Id="rId3" Type="http://schemas.openxmlformats.org/officeDocument/2006/relationships/oleObject" Target="../embeddings/oleObject343.bin"/><Relationship Id="rId2" Type="http://schemas.openxmlformats.org/officeDocument/2006/relationships/slideLayout" Target="../slideLayouts/slideLayout1.xml"/><Relationship Id="rId1" Type="http://schemas.openxmlformats.org/officeDocument/2006/relationships/vmlDrawing" Target="../drawings/vmlDrawing116.vml"/><Relationship Id="rId6" Type="http://schemas.openxmlformats.org/officeDocument/2006/relationships/image" Target="../media/image424.wmf"/><Relationship Id="rId5" Type="http://schemas.openxmlformats.org/officeDocument/2006/relationships/oleObject" Target="../embeddings/oleObject344.bin"/><Relationship Id="rId4" Type="http://schemas.openxmlformats.org/officeDocument/2006/relationships/image" Target="../media/image423.wmf"/></Relationships>
</file>

<file path=ppt/slides/_rels/slide185.xml.rels><?xml version="1.0" encoding="UTF-8" standalone="yes"?>
<Relationships xmlns="http://schemas.openxmlformats.org/package/2006/relationships"><Relationship Id="rId8" Type="http://schemas.openxmlformats.org/officeDocument/2006/relationships/image" Target="../media/image427.wmf"/><Relationship Id="rId3" Type="http://schemas.openxmlformats.org/officeDocument/2006/relationships/oleObject" Target="../embeddings/oleObject345.bin"/><Relationship Id="rId7" Type="http://schemas.openxmlformats.org/officeDocument/2006/relationships/oleObject" Target="../embeddings/oleObject347.bin"/><Relationship Id="rId12" Type="http://schemas.openxmlformats.org/officeDocument/2006/relationships/image" Target="../media/image429.wmf"/><Relationship Id="rId2" Type="http://schemas.openxmlformats.org/officeDocument/2006/relationships/slideLayout" Target="../slideLayouts/slideLayout1.xml"/><Relationship Id="rId1" Type="http://schemas.openxmlformats.org/officeDocument/2006/relationships/vmlDrawing" Target="../drawings/vmlDrawing117.vml"/><Relationship Id="rId6" Type="http://schemas.openxmlformats.org/officeDocument/2006/relationships/image" Target="../media/image426.wmf"/><Relationship Id="rId11" Type="http://schemas.openxmlformats.org/officeDocument/2006/relationships/oleObject" Target="../embeddings/oleObject349.bin"/><Relationship Id="rId5" Type="http://schemas.openxmlformats.org/officeDocument/2006/relationships/oleObject" Target="../embeddings/oleObject346.bin"/><Relationship Id="rId10" Type="http://schemas.openxmlformats.org/officeDocument/2006/relationships/image" Target="../media/image428.wmf"/><Relationship Id="rId4" Type="http://schemas.openxmlformats.org/officeDocument/2006/relationships/image" Target="../media/image425.wmf"/><Relationship Id="rId9" Type="http://schemas.openxmlformats.org/officeDocument/2006/relationships/oleObject" Target="../embeddings/oleObject348.bin"/></Relationships>
</file>

<file path=ppt/slides/_rels/slide186.xml.rels><?xml version="1.0" encoding="UTF-8" standalone="yes"?>
<Relationships xmlns="http://schemas.openxmlformats.org/package/2006/relationships"><Relationship Id="rId8" Type="http://schemas.openxmlformats.org/officeDocument/2006/relationships/image" Target="../media/image432.wmf"/><Relationship Id="rId3" Type="http://schemas.openxmlformats.org/officeDocument/2006/relationships/oleObject" Target="../embeddings/oleObject350.bin"/><Relationship Id="rId7" Type="http://schemas.openxmlformats.org/officeDocument/2006/relationships/oleObject" Target="../embeddings/oleObject352.bin"/><Relationship Id="rId2" Type="http://schemas.openxmlformats.org/officeDocument/2006/relationships/slideLayout" Target="../slideLayouts/slideLayout1.xml"/><Relationship Id="rId1" Type="http://schemas.openxmlformats.org/officeDocument/2006/relationships/vmlDrawing" Target="../drawings/vmlDrawing118.vml"/><Relationship Id="rId6" Type="http://schemas.openxmlformats.org/officeDocument/2006/relationships/image" Target="../media/image431.wmf"/><Relationship Id="rId5" Type="http://schemas.openxmlformats.org/officeDocument/2006/relationships/oleObject" Target="../embeddings/oleObject351.bin"/><Relationship Id="rId10" Type="http://schemas.openxmlformats.org/officeDocument/2006/relationships/image" Target="../media/image433.wmf"/><Relationship Id="rId4" Type="http://schemas.openxmlformats.org/officeDocument/2006/relationships/image" Target="../media/image430.wmf"/><Relationship Id="rId9" Type="http://schemas.openxmlformats.org/officeDocument/2006/relationships/oleObject" Target="../embeddings/oleObject353.bin"/></Relationships>
</file>

<file path=ppt/slides/_rels/slide187.xml.rels><?xml version="1.0" encoding="UTF-8" standalone="yes"?>
<Relationships xmlns="http://schemas.openxmlformats.org/package/2006/relationships"><Relationship Id="rId8" Type="http://schemas.openxmlformats.org/officeDocument/2006/relationships/image" Target="../media/image435.wmf"/><Relationship Id="rId3" Type="http://schemas.openxmlformats.org/officeDocument/2006/relationships/oleObject" Target="../embeddings/oleObject354.bin"/><Relationship Id="rId7" Type="http://schemas.openxmlformats.org/officeDocument/2006/relationships/oleObject" Target="../embeddings/oleObject356.bin"/><Relationship Id="rId2" Type="http://schemas.openxmlformats.org/officeDocument/2006/relationships/slideLayout" Target="../slideLayouts/slideLayout1.xml"/><Relationship Id="rId1" Type="http://schemas.openxmlformats.org/officeDocument/2006/relationships/vmlDrawing" Target="../drawings/vmlDrawing119.vml"/><Relationship Id="rId6" Type="http://schemas.openxmlformats.org/officeDocument/2006/relationships/image" Target="../media/image434.wmf"/><Relationship Id="rId5" Type="http://schemas.openxmlformats.org/officeDocument/2006/relationships/oleObject" Target="../embeddings/oleObject355.bin"/><Relationship Id="rId4" Type="http://schemas.openxmlformats.org/officeDocument/2006/relationships/image" Target="../media/image410.wmf"/></Relationships>
</file>

<file path=ppt/slides/_rels/slide188.xml.rels><?xml version="1.0" encoding="UTF-8" standalone="yes"?>
<Relationships xmlns="http://schemas.openxmlformats.org/package/2006/relationships"><Relationship Id="rId8" Type="http://schemas.openxmlformats.org/officeDocument/2006/relationships/image" Target="../media/image438.wmf"/><Relationship Id="rId3" Type="http://schemas.openxmlformats.org/officeDocument/2006/relationships/oleObject" Target="../embeddings/oleObject357.bin"/><Relationship Id="rId7" Type="http://schemas.openxmlformats.org/officeDocument/2006/relationships/oleObject" Target="../embeddings/oleObject359.bin"/><Relationship Id="rId12" Type="http://schemas.openxmlformats.org/officeDocument/2006/relationships/image" Target="../media/image440.wmf"/><Relationship Id="rId2" Type="http://schemas.openxmlformats.org/officeDocument/2006/relationships/slideLayout" Target="../slideLayouts/slideLayout1.xml"/><Relationship Id="rId1" Type="http://schemas.openxmlformats.org/officeDocument/2006/relationships/vmlDrawing" Target="../drawings/vmlDrawing120.vml"/><Relationship Id="rId6" Type="http://schemas.openxmlformats.org/officeDocument/2006/relationships/image" Target="../media/image437.wmf"/><Relationship Id="rId11" Type="http://schemas.openxmlformats.org/officeDocument/2006/relationships/oleObject" Target="../embeddings/oleObject361.bin"/><Relationship Id="rId5" Type="http://schemas.openxmlformats.org/officeDocument/2006/relationships/oleObject" Target="../embeddings/oleObject358.bin"/><Relationship Id="rId10" Type="http://schemas.openxmlformats.org/officeDocument/2006/relationships/image" Target="../media/image439.wmf"/><Relationship Id="rId4" Type="http://schemas.openxmlformats.org/officeDocument/2006/relationships/image" Target="../media/image436.wmf"/><Relationship Id="rId9" Type="http://schemas.openxmlformats.org/officeDocument/2006/relationships/oleObject" Target="../embeddings/oleObject360.bin"/></Relationships>
</file>

<file path=ppt/slides/_rels/slide189.xml.rels><?xml version="1.0" encoding="UTF-8" standalone="yes"?>
<Relationships xmlns="http://schemas.openxmlformats.org/package/2006/relationships"><Relationship Id="rId8" Type="http://schemas.openxmlformats.org/officeDocument/2006/relationships/image" Target="../media/image443.wmf"/><Relationship Id="rId3" Type="http://schemas.openxmlformats.org/officeDocument/2006/relationships/oleObject" Target="../embeddings/oleObject362.bin"/><Relationship Id="rId7" Type="http://schemas.openxmlformats.org/officeDocument/2006/relationships/oleObject" Target="../embeddings/oleObject364.bin"/><Relationship Id="rId2" Type="http://schemas.openxmlformats.org/officeDocument/2006/relationships/slideLayout" Target="../slideLayouts/slideLayout1.xml"/><Relationship Id="rId1" Type="http://schemas.openxmlformats.org/officeDocument/2006/relationships/vmlDrawing" Target="../drawings/vmlDrawing121.vml"/><Relationship Id="rId6" Type="http://schemas.openxmlformats.org/officeDocument/2006/relationships/image" Target="../media/image442.wmf"/><Relationship Id="rId5" Type="http://schemas.openxmlformats.org/officeDocument/2006/relationships/oleObject" Target="../embeddings/oleObject363.bin"/><Relationship Id="rId4" Type="http://schemas.openxmlformats.org/officeDocument/2006/relationships/image" Target="../media/image441.wmf"/></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8" Type="http://schemas.openxmlformats.org/officeDocument/2006/relationships/image" Target="../media/image446.wmf"/><Relationship Id="rId3" Type="http://schemas.openxmlformats.org/officeDocument/2006/relationships/oleObject" Target="../embeddings/oleObject365.bin"/><Relationship Id="rId7" Type="http://schemas.openxmlformats.org/officeDocument/2006/relationships/oleObject" Target="../embeddings/oleObject367.bin"/><Relationship Id="rId2" Type="http://schemas.openxmlformats.org/officeDocument/2006/relationships/slideLayout" Target="../slideLayouts/slideLayout1.xml"/><Relationship Id="rId1" Type="http://schemas.openxmlformats.org/officeDocument/2006/relationships/vmlDrawing" Target="../drawings/vmlDrawing122.vml"/><Relationship Id="rId6" Type="http://schemas.openxmlformats.org/officeDocument/2006/relationships/image" Target="../media/image445.wmf"/><Relationship Id="rId5" Type="http://schemas.openxmlformats.org/officeDocument/2006/relationships/oleObject" Target="../embeddings/oleObject366.bin"/><Relationship Id="rId4" Type="http://schemas.openxmlformats.org/officeDocument/2006/relationships/image" Target="../media/image444.wmf"/></Relationships>
</file>

<file path=ppt/slides/_rels/slide191.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slideLayout" Target="../slideLayouts/slideLayout1.xml"/><Relationship Id="rId1" Type="http://schemas.openxmlformats.org/officeDocument/2006/relationships/vmlDrawing" Target="../drawings/vmlDrawing123.vml"/><Relationship Id="rId6" Type="http://schemas.openxmlformats.org/officeDocument/2006/relationships/image" Target="../media/image449.png"/><Relationship Id="rId5" Type="http://schemas.openxmlformats.org/officeDocument/2006/relationships/image" Target="../media/image447.wmf"/><Relationship Id="rId4" Type="http://schemas.openxmlformats.org/officeDocument/2006/relationships/oleObject" Target="../embeddings/oleObject368.bin"/></Relationships>
</file>

<file path=ppt/slides/_rels/slide192.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image" Target="../media/image450.png"/><Relationship Id="rId1" Type="http://schemas.openxmlformats.org/officeDocument/2006/relationships/slideLayout" Target="../slideLayouts/slideLayout1.xml"/></Relationships>
</file>

<file path=ppt/slides/_rels/slide193.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image" Target="../media/image451.png"/><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8" Type="http://schemas.openxmlformats.org/officeDocument/2006/relationships/image" Target="../media/image455.wmf"/><Relationship Id="rId3" Type="http://schemas.openxmlformats.org/officeDocument/2006/relationships/oleObject" Target="../embeddings/oleObject369.bin"/><Relationship Id="rId7" Type="http://schemas.openxmlformats.org/officeDocument/2006/relationships/oleObject" Target="../embeddings/oleObject371.bin"/><Relationship Id="rId12" Type="http://schemas.openxmlformats.org/officeDocument/2006/relationships/image" Target="../media/image457.wmf"/><Relationship Id="rId2" Type="http://schemas.openxmlformats.org/officeDocument/2006/relationships/slideLayout" Target="../slideLayouts/slideLayout1.xml"/><Relationship Id="rId1" Type="http://schemas.openxmlformats.org/officeDocument/2006/relationships/vmlDrawing" Target="../drawings/vmlDrawing124.vml"/><Relationship Id="rId6" Type="http://schemas.openxmlformats.org/officeDocument/2006/relationships/image" Target="../media/image454.wmf"/><Relationship Id="rId11" Type="http://schemas.openxmlformats.org/officeDocument/2006/relationships/oleObject" Target="../embeddings/oleObject373.bin"/><Relationship Id="rId5" Type="http://schemas.openxmlformats.org/officeDocument/2006/relationships/oleObject" Target="../embeddings/oleObject370.bin"/><Relationship Id="rId10" Type="http://schemas.openxmlformats.org/officeDocument/2006/relationships/image" Target="../media/image456.wmf"/><Relationship Id="rId4" Type="http://schemas.openxmlformats.org/officeDocument/2006/relationships/image" Target="../media/image453.wmf"/><Relationship Id="rId9" Type="http://schemas.openxmlformats.org/officeDocument/2006/relationships/oleObject" Target="../embeddings/oleObject372.bin"/></Relationships>
</file>

<file path=ppt/slides/_rels/slide195.xml.rels><?xml version="1.0" encoding="UTF-8" standalone="yes"?>
<Relationships xmlns="http://schemas.openxmlformats.org/package/2006/relationships"><Relationship Id="rId3" Type="http://schemas.openxmlformats.org/officeDocument/2006/relationships/oleObject" Target="../embeddings/oleObject374.bin"/><Relationship Id="rId2" Type="http://schemas.openxmlformats.org/officeDocument/2006/relationships/slideLayout" Target="../slideLayouts/slideLayout1.xml"/><Relationship Id="rId1" Type="http://schemas.openxmlformats.org/officeDocument/2006/relationships/vmlDrawing" Target="../drawings/vmlDrawing125.vml"/><Relationship Id="rId6" Type="http://schemas.openxmlformats.org/officeDocument/2006/relationships/image" Target="../media/image459.wmf"/><Relationship Id="rId5" Type="http://schemas.openxmlformats.org/officeDocument/2006/relationships/oleObject" Target="../embeddings/oleObject375.bin"/><Relationship Id="rId4" Type="http://schemas.openxmlformats.org/officeDocument/2006/relationships/image" Target="../media/image458.wmf"/></Relationships>
</file>

<file path=ppt/slides/_rels/slide196.xml.rels><?xml version="1.0" encoding="UTF-8" standalone="yes"?>
<Relationships xmlns="http://schemas.openxmlformats.org/package/2006/relationships"><Relationship Id="rId3" Type="http://schemas.openxmlformats.org/officeDocument/2006/relationships/image" Target="../media/image460.png"/><Relationship Id="rId2" Type="http://schemas.openxmlformats.org/officeDocument/2006/relationships/hyperlink" Target="http://www.physicstoday.org/vol-56/iss-12/p53.html" TargetMode="External"/><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image" Target="../media/image462.png"/><Relationship Id="rId2" Type="http://schemas.openxmlformats.org/officeDocument/2006/relationships/slideLayout" Target="../slideLayouts/slideLayout1.xml"/><Relationship Id="rId1" Type="http://schemas.openxmlformats.org/officeDocument/2006/relationships/vmlDrawing" Target="../drawings/vmlDrawing126.vml"/><Relationship Id="rId5" Type="http://schemas.openxmlformats.org/officeDocument/2006/relationships/image" Target="../media/image461.wmf"/><Relationship Id="rId4" Type="http://schemas.openxmlformats.org/officeDocument/2006/relationships/oleObject" Target="../embeddings/oleObject376.bin"/></Relationships>
</file>

<file path=ppt/slides/_rels/slide198.xml.rels><?xml version="1.0" encoding="UTF-8" standalone="yes"?>
<Relationships xmlns="http://schemas.openxmlformats.org/package/2006/relationships"><Relationship Id="rId2" Type="http://schemas.openxmlformats.org/officeDocument/2006/relationships/image" Target="../media/image463.pn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3" Type="http://schemas.openxmlformats.org/officeDocument/2006/relationships/oleObject" Target="../embeddings/oleObject377.bin"/><Relationship Id="rId2" Type="http://schemas.openxmlformats.org/officeDocument/2006/relationships/slideLayout" Target="../slideLayouts/slideLayout1.xml"/><Relationship Id="rId1" Type="http://schemas.openxmlformats.org/officeDocument/2006/relationships/vmlDrawing" Target="../drawings/vmlDrawing127.vml"/><Relationship Id="rId6" Type="http://schemas.openxmlformats.org/officeDocument/2006/relationships/image" Target="../media/image465.wmf"/><Relationship Id="rId5" Type="http://schemas.openxmlformats.org/officeDocument/2006/relationships/oleObject" Target="../embeddings/oleObject378.bin"/><Relationship Id="rId4" Type="http://schemas.openxmlformats.org/officeDocument/2006/relationships/image" Target="../media/image46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oleObject" Target="../embeddings/oleObject1.bin"/><Relationship Id="rId7" Type="http://schemas.openxmlformats.org/officeDocument/2006/relationships/image" Target="../media/image23.wmf"/><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5.png"/><Relationship Id="rId4" Type="http://schemas.openxmlformats.org/officeDocument/2006/relationships/image" Target="../media/image22.wmf"/><Relationship Id="rId9" Type="http://schemas.openxmlformats.org/officeDocument/2006/relationships/image" Target="../media/image24.wmf"/></Relationships>
</file>

<file path=ppt/slides/_rels/slide200.xml.rels><?xml version="1.0" encoding="UTF-8" standalone="yes"?>
<Relationships xmlns="http://schemas.openxmlformats.org/package/2006/relationships"><Relationship Id="rId8" Type="http://schemas.openxmlformats.org/officeDocument/2006/relationships/image" Target="../media/image468.wmf"/><Relationship Id="rId3" Type="http://schemas.openxmlformats.org/officeDocument/2006/relationships/oleObject" Target="../embeddings/oleObject379.bin"/><Relationship Id="rId7" Type="http://schemas.openxmlformats.org/officeDocument/2006/relationships/oleObject" Target="../embeddings/oleObject381.bin"/><Relationship Id="rId2" Type="http://schemas.openxmlformats.org/officeDocument/2006/relationships/slideLayout" Target="../slideLayouts/slideLayout1.xml"/><Relationship Id="rId1" Type="http://schemas.openxmlformats.org/officeDocument/2006/relationships/vmlDrawing" Target="../drawings/vmlDrawing128.vml"/><Relationship Id="rId6" Type="http://schemas.openxmlformats.org/officeDocument/2006/relationships/image" Target="../media/image467.wmf"/><Relationship Id="rId5" Type="http://schemas.openxmlformats.org/officeDocument/2006/relationships/oleObject" Target="../embeddings/oleObject380.bin"/><Relationship Id="rId10" Type="http://schemas.openxmlformats.org/officeDocument/2006/relationships/image" Target="../media/image469.wmf"/><Relationship Id="rId4" Type="http://schemas.openxmlformats.org/officeDocument/2006/relationships/image" Target="../media/image466.wmf"/><Relationship Id="rId9" Type="http://schemas.openxmlformats.org/officeDocument/2006/relationships/oleObject" Target="../embeddings/oleObject382.bin"/></Relationships>
</file>

<file path=ppt/slides/_rels/slide201.xml.rels><?xml version="1.0" encoding="UTF-8" standalone="yes"?>
<Relationships xmlns="http://schemas.openxmlformats.org/package/2006/relationships"><Relationship Id="rId8" Type="http://schemas.openxmlformats.org/officeDocument/2006/relationships/image" Target="../media/image472.wmf"/><Relationship Id="rId3" Type="http://schemas.openxmlformats.org/officeDocument/2006/relationships/oleObject" Target="../embeddings/oleObject383.bin"/><Relationship Id="rId7" Type="http://schemas.openxmlformats.org/officeDocument/2006/relationships/oleObject" Target="../embeddings/oleObject385.bin"/><Relationship Id="rId2" Type="http://schemas.openxmlformats.org/officeDocument/2006/relationships/slideLayout" Target="../slideLayouts/slideLayout1.xml"/><Relationship Id="rId1" Type="http://schemas.openxmlformats.org/officeDocument/2006/relationships/vmlDrawing" Target="../drawings/vmlDrawing129.vml"/><Relationship Id="rId6" Type="http://schemas.openxmlformats.org/officeDocument/2006/relationships/image" Target="../media/image471.wmf"/><Relationship Id="rId5" Type="http://schemas.openxmlformats.org/officeDocument/2006/relationships/oleObject" Target="../embeddings/oleObject384.bin"/><Relationship Id="rId10" Type="http://schemas.openxmlformats.org/officeDocument/2006/relationships/image" Target="../media/image473.wmf"/><Relationship Id="rId4" Type="http://schemas.openxmlformats.org/officeDocument/2006/relationships/image" Target="../media/image470.wmf"/><Relationship Id="rId9" Type="http://schemas.openxmlformats.org/officeDocument/2006/relationships/oleObject" Target="../embeddings/oleObject386.bin"/></Relationships>
</file>

<file path=ppt/slides/_rels/slide202.xml.rels><?xml version="1.0" encoding="UTF-8" standalone="yes"?>
<Relationships xmlns="http://schemas.openxmlformats.org/package/2006/relationships"><Relationship Id="rId8" Type="http://schemas.openxmlformats.org/officeDocument/2006/relationships/image" Target="../media/image476.wmf"/><Relationship Id="rId3" Type="http://schemas.openxmlformats.org/officeDocument/2006/relationships/oleObject" Target="../embeddings/oleObject387.bin"/><Relationship Id="rId7" Type="http://schemas.openxmlformats.org/officeDocument/2006/relationships/oleObject" Target="../embeddings/oleObject389.bin"/><Relationship Id="rId2" Type="http://schemas.openxmlformats.org/officeDocument/2006/relationships/slideLayout" Target="../slideLayouts/slideLayout1.xml"/><Relationship Id="rId1" Type="http://schemas.openxmlformats.org/officeDocument/2006/relationships/vmlDrawing" Target="../drawings/vmlDrawing130.vml"/><Relationship Id="rId6" Type="http://schemas.openxmlformats.org/officeDocument/2006/relationships/image" Target="../media/image475.wmf"/><Relationship Id="rId5" Type="http://schemas.openxmlformats.org/officeDocument/2006/relationships/oleObject" Target="../embeddings/oleObject388.bin"/><Relationship Id="rId10" Type="http://schemas.openxmlformats.org/officeDocument/2006/relationships/image" Target="../media/image477.wmf"/><Relationship Id="rId4" Type="http://schemas.openxmlformats.org/officeDocument/2006/relationships/image" Target="../media/image474.wmf"/><Relationship Id="rId9" Type="http://schemas.openxmlformats.org/officeDocument/2006/relationships/oleObject" Target="../embeddings/oleObject390.bin"/></Relationships>
</file>

<file path=ppt/slides/_rels/slide203.xml.rels><?xml version="1.0" encoding="UTF-8" standalone="yes"?>
<Relationships xmlns="http://schemas.openxmlformats.org/package/2006/relationships"><Relationship Id="rId8" Type="http://schemas.openxmlformats.org/officeDocument/2006/relationships/image" Target="../media/image479.wmf"/><Relationship Id="rId3" Type="http://schemas.openxmlformats.org/officeDocument/2006/relationships/oleObject" Target="../embeddings/oleObject391.bin"/><Relationship Id="rId7" Type="http://schemas.openxmlformats.org/officeDocument/2006/relationships/oleObject" Target="../embeddings/oleObject393.bin"/><Relationship Id="rId12" Type="http://schemas.openxmlformats.org/officeDocument/2006/relationships/image" Target="../media/image481.wmf"/><Relationship Id="rId2" Type="http://schemas.openxmlformats.org/officeDocument/2006/relationships/slideLayout" Target="../slideLayouts/slideLayout1.xml"/><Relationship Id="rId1" Type="http://schemas.openxmlformats.org/officeDocument/2006/relationships/vmlDrawing" Target="../drawings/vmlDrawing131.vml"/><Relationship Id="rId6" Type="http://schemas.openxmlformats.org/officeDocument/2006/relationships/image" Target="../media/image472.wmf"/><Relationship Id="rId11" Type="http://schemas.openxmlformats.org/officeDocument/2006/relationships/oleObject" Target="../embeddings/oleObject395.bin"/><Relationship Id="rId5" Type="http://schemas.openxmlformats.org/officeDocument/2006/relationships/oleObject" Target="../embeddings/oleObject392.bin"/><Relationship Id="rId10" Type="http://schemas.openxmlformats.org/officeDocument/2006/relationships/image" Target="../media/image480.wmf"/><Relationship Id="rId4" Type="http://schemas.openxmlformats.org/officeDocument/2006/relationships/image" Target="../media/image478.wmf"/><Relationship Id="rId9" Type="http://schemas.openxmlformats.org/officeDocument/2006/relationships/oleObject" Target="../embeddings/oleObject394.bin"/></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3" Type="http://schemas.openxmlformats.org/officeDocument/2006/relationships/oleObject" Target="../embeddings/oleObject396.bin"/><Relationship Id="rId2" Type="http://schemas.openxmlformats.org/officeDocument/2006/relationships/slideLayout" Target="../slideLayouts/slideLayout1.xml"/><Relationship Id="rId1" Type="http://schemas.openxmlformats.org/officeDocument/2006/relationships/vmlDrawing" Target="../drawings/vmlDrawing132.vml"/><Relationship Id="rId4" Type="http://schemas.openxmlformats.org/officeDocument/2006/relationships/image" Target="../media/image482.wmf"/></Relationships>
</file>

<file path=ppt/slides/_rels/slide206.xml.rels><?xml version="1.0" encoding="UTF-8" standalone="yes"?>
<Relationships xmlns="http://schemas.openxmlformats.org/package/2006/relationships"><Relationship Id="rId3" Type="http://schemas.openxmlformats.org/officeDocument/2006/relationships/oleObject" Target="../embeddings/oleObject397.bin"/><Relationship Id="rId2" Type="http://schemas.openxmlformats.org/officeDocument/2006/relationships/slideLayout" Target="../slideLayouts/slideLayout1.xml"/><Relationship Id="rId1" Type="http://schemas.openxmlformats.org/officeDocument/2006/relationships/vmlDrawing" Target="../drawings/vmlDrawing133.vml"/><Relationship Id="rId4" Type="http://schemas.openxmlformats.org/officeDocument/2006/relationships/image" Target="../media/image483.wmf"/></Relationships>
</file>

<file path=ppt/slides/_rels/slide207.xml.rels><?xml version="1.0" encoding="UTF-8" standalone="yes"?>
<Relationships xmlns="http://schemas.openxmlformats.org/package/2006/relationships"><Relationship Id="rId8" Type="http://schemas.openxmlformats.org/officeDocument/2006/relationships/image" Target="../media/image486.wmf"/><Relationship Id="rId3" Type="http://schemas.openxmlformats.org/officeDocument/2006/relationships/oleObject" Target="../embeddings/oleObject398.bin"/><Relationship Id="rId7" Type="http://schemas.openxmlformats.org/officeDocument/2006/relationships/oleObject" Target="../embeddings/oleObject400.bin"/><Relationship Id="rId2" Type="http://schemas.openxmlformats.org/officeDocument/2006/relationships/slideLayout" Target="../slideLayouts/slideLayout1.xml"/><Relationship Id="rId1" Type="http://schemas.openxmlformats.org/officeDocument/2006/relationships/vmlDrawing" Target="../drawings/vmlDrawing134.vml"/><Relationship Id="rId6" Type="http://schemas.openxmlformats.org/officeDocument/2006/relationships/image" Target="../media/image485.wmf"/><Relationship Id="rId5" Type="http://schemas.openxmlformats.org/officeDocument/2006/relationships/oleObject" Target="../embeddings/oleObject399.bin"/><Relationship Id="rId4" Type="http://schemas.openxmlformats.org/officeDocument/2006/relationships/image" Target="../media/image484.wmf"/></Relationships>
</file>

<file path=ppt/slides/_rels/slide208.xml.rels><?xml version="1.0" encoding="UTF-8" standalone="yes"?>
<Relationships xmlns="http://schemas.openxmlformats.org/package/2006/relationships"><Relationship Id="rId8" Type="http://schemas.openxmlformats.org/officeDocument/2006/relationships/image" Target="../media/image489.wmf"/><Relationship Id="rId3" Type="http://schemas.openxmlformats.org/officeDocument/2006/relationships/oleObject" Target="../embeddings/oleObject401.bin"/><Relationship Id="rId7" Type="http://schemas.openxmlformats.org/officeDocument/2006/relationships/oleObject" Target="../embeddings/oleObject403.bin"/><Relationship Id="rId2" Type="http://schemas.openxmlformats.org/officeDocument/2006/relationships/slideLayout" Target="../slideLayouts/slideLayout1.xml"/><Relationship Id="rId1" Type="http://schemas.openxmlformats.org/officeDocument/2006/relationships/vmlDrawing" Target="../drawings/vmlDrawing135.vml"/><Relationship Id="rId6" Type="http://schemas.openxmlformats.org/officeDocument/2006/relationships/image" Target="../media/image488.wmf"/><Relationship Id="rId5" Type="http://schemas.openxmlformats.org/officeDocument/2006/relationships/oleObject" Target="../embeddings/oleObject402.bin"/><Relationship Id="rId10" Type="http://schemas.openxmlformats.org/officeDocument/2006/relationships/image" Target="../media/image490.wmf"/><Relationship Id="rId4" Type="http://schemas.openxmlformats.org/officeDocument/2006/relationships/image" Target="../media/image487.wmf"/><Relationship Id="rId9" Type="http://schemas.openxmlformats.org/officeDocument/2006/relationships/oleObject" Target="../embeddings/oleObject404.bin"/></Relationships>
</file>

<file path=ppt/slides/_rels/slide209.xml.rels><?xml version="1.0" encoding="UTF-8" standalone="yes"?>
<Relationships xmlns="http://schemas.openxmlformats.org/package/2006/relationships"><Relationship Id="rId3" Type="http://schemas.openxmlformats.org/officeDocument/2006/relationships/oleObject" Target="../embeddings/oleObject405.bin"/><Relationship Id="rId2" Type="http://schemas.openxmlformats.org/officeDocument/2006/relationships/slideLayout" Target="../slideLayouts/slideLayout1.xml"/><Relationship Id="rId1" Type="http://schemas.openxmlformats.org/officeDocument/2006/relationships/vmlDrawing" Target="../drawings/vmlDrawing136.vml"/><Relationship Id="rId6" Type="http://schemas.openxmlformats.org/officeDocument/2006/relationships/image" Target="../media/image492.wmf"/><Relationship Id="rId5" Type="http://schemas.openxmlformats.org/officeDocument/2006/relationships/oleObject" Target="../embeddings/oleObject406.bin"/><Relationship Id="rId4" Type="http://schemas.openxmlformats.org/officeDocument/2006/relationships/image" Target="../media/image491.wmf"/></Relationships>
</file>

<file path=ppt/slides/_rels/slide21.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image" Target="../media/image30.png"/><Relationship Id="rId7" Type="http://schemas.openxmlformats.org/officeDocument/2006/relationships/oleObject" Target="../embeddings/oleObject5.bin"/><Relationship Id="rId12" Type="http://schemas.openxmlformats.org/officeDocument/2006/relationships/image" Target="../media/image29.wmf"/><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26.wmf"/><Relationship Id="rId11" Type="http://schemas.openxmlformats.org/officeDocument/2006/relationships/oleObject" Target="../embeddings/oleObject7.bin"/><Relationship Id="rId5" Type="http://schemas.openxmlformats.org/officeDocument/2006/relationships/oleObject" Target="../embeddings/oleObject4.bin"/><Relationship Id="rId10" Type="http://schemas.openxmlformats.org/officeDocument/2006/relationships/image" Target="../media/image28.wmf"/><Relationship Id="rId4" Type="http://schemas.openxmlformats.org/officeDocument/2006/relationships/image" Target="../media/image25.png"/><Relationship Id="rId9" Type="http://schemas.openxmlformats.org/officeDocument/2006/relationships/oleObject" Target="../embeddings/oleObject6.bin"/></Relationships>
</file>

<file path=ppt/slides/_rels/slide210.xml.rels><?xml version="1.0" encoding="UTF-8" standalone="yes"?>
<Relationships xmlns="http://schemas.openxmlformats.org/package/2006/relationships"><Relationship Id="rId3" Type="http://schemas.openxmlformats.org/officeDocument/2006/relationships/oleObject" Target="../embeddings/oleObject407.bin"/><Relationship Id="rId2" Type="http://schemas.openxmlformats.org/officeDocument/2006/relationships/slideLayout" Target="../slideLayouts/slideLayout1.xml"/><Relationship Id="rId1" Type="http://schemas.openxmlformats.org/officeDocument/2006/relationships/vmlDrawing" Target="../drawings/vmlDrawing137.vml"/><Relationship Id="rId4" Type="http://schemas.openxmlformats.org/officeDocument/2006/relationships/image" Target="../media/image493.wmf"/></Relationships>
</file>

<file path=ppt/slides/_rels/slide211.xml.rels><?xml version="1.0" encoding="UTF-8" standalone="yes"?>
<Relationships xmlns="http://schemas.openxmlformats.org/package/2006/relationships"><Relationship Id="rId8" Type="http://schemas.openxmlformats.org/officeDocument/2006/relationships/image" Target="../media/image496.wmf"/><Relationship Id="rId3" Type="http://schemas.openxmlformats.org/officeDocument/2006/relationships/oleObject" Target="../embeddings/oleObject408.bin"/><Relationship Id="rId7" Type="http://schemas.openxmlformats.org/officeDocument/2006/relationships/oleObject" Target="../embeddings/oleObject410.bin"/><Relationship Id="rId2" Type="http://schemas.openxmlformats.org/officeDocument/2006/relationships/slideLayout" Target="../slideLayouts/slideLayout1.xml"/><Relationship Id="rId1" Type="http://schemas.openxmlformats.org/officeDocument/2006/relationships/vmlDrawing" Target="../drawings/vmlDrawing138.vml"/><Relationship Id="rId6" Type="http://schemas.openxmlformats.org/officeDocument/2006/relationships/image" Target="../media/image495.wmf"/><Relationship Id="rId5" Type="http://schemas.openxmlformats.org/officeDocument/2006/relationships/oleObject" Target="../embeddings/oleObject409.bin"/><Relationship Id="rId10" Type="http://schemas.openxmlformats.org/officeDocument/2006/relationships/image" Target="../media/image497.wmf"/><Relationship Id="rId4" Type="http://schemas.openxmlformats.org/officeDocument/2006/relationships/image" Target="../media/image494.wmf"/><Relationship Id="rId9" Type="http://schemas.openxmlformats.org/officeDocument/2006/relationships/oleObject" Target="../embeddings/oleObject411.bin"/></Relationships>
</file>

<file path=ppt/slides/_rels/slide212.xml.rels><?xml version="1.0" encoding="UTF-8" standalone="yes"?>
<Relationships xmlns="http://schemas.openxmlformats.org/package/2006/relationships"><Relationship Id="rId3" Type="http://schemas.openxmlformats.org/officeDocument/2006/relationships/oleObject" Target="../embeddings/oleObject412.bin"/><Relationship Id="rId2" Type="http://schemas.openxmlformats.org/officeDocument/2006/relationships/slideLayout" Target="../slideLayouts/slideLayout1.xml"/><Relationship Id="rId1" Type="http://schemas.openxmlformats.org/officeDocument/2006/relationships/vmlDrawing" Target="../drawings/vmlDrawing139.vml"/><Relationship Id="rId6" Type="http://schemas.openxmlformats.org/officeDocument/2006/relationships/image" Target="../media/image499.wmf"/><Relationship Id="rId5" Type="http://schemas.openxmlformats.org/officeDocument/2006/relationships/oleObject" Target="../embeddings/oleObject413.bin"/><Relationship Id="rId4" Type="http://schemas.openxmlformats.org/officeDocument/2006/relationships/image" Target="../media/image498.wmf"/></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4.xml.rels><?xml version="1.0" encoding="UTF-8" standalone="yes"?>
<Relationships xmlns="http://schemas.openxmlformats.org/package/2006/relationships"><Relationship Id="rId2" Type="http://schemas.openxmlformats.org/officeDocument/2006/relationships/image" Target="../media/image500.png"/><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oleObject" Target="../embeddings/oleObject8.bin"/><Relationship Id="rId7" Type="http://schemas.openxmlformats.org/officeDocument/2006/relationships/oleObject" Target="../embeddings/oleObject10.bin"/><Relationship Id="rId12" Type="http://schemas.openxmlformats.org/officeDocument/2006/relationships/image" Target="../media/image35.w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32.wmf"/><Relationship Id="rId11" Type="http://schemas.openxmlformats.org/officeDocument/2006/relationships/oleObject" Target="../embeddings/oleObject12.bin"/><Relationship Id="rId5" Type="http://schemas.openxmlformats.org/officeDocument/2006/relationships/oleObject" Target="../embeddings/oleObject9.bin"/><Relationship Id="rId10" Type="http://schemas.openxmlformats.org/officeDocument/2006/relationships/image" Target="../media/image34.wmf"/><Relationship Id="rId4" Type="http://schemas.openxmlformats.org/officeDocument/2006/relationships/image" Target="../media/image31.wmf"/><Relationship Id="rId9" Type="http://schemas.openxmlformats.org/officeDocument/2006/relationships/oleObject" Target="../embeddings/oleObject11.bin"/></Relationships>
</file>

<file path=ppt/slides/_rels/slide220.xml.rels><?xml version="1.0" encoding="UTF-8" standalone="yes"?>
<Relationships xmlns="http://schemas.openxmlformats.org/package/2006/relationships"><Relationship Id="rId8" Type="http://schemas.openxmlformats.org/officeDocument/2006/relationships/image" Target="../media/image503.wmf"/><Relationship Id="rId3" Type="http://schemas.openxmlformats.org/officeDocument/2006/relationships/oleObject" Target="../embeddings/oleObject414.bin"/><Relationship Id="rId7" Type="http://schemas.openxmlformats.org/officeDocument/2006/relationships/oleObject" Target="../embeddings/oleObject416.bin"/><Relationship Id="rId2" Type="http://schemas.openxmlformats.org/officeDocument/2006/relationships/slideLayout" Target="../slideLayouts/slideLayout1.xml"/><Relationship Id="rId1" Type="http://schemas.openxmlformats.org/officeDocument/2006/relationships/vmlDrawing" Target="../drawings/vmlDrawing140.vml"/><Relationship Id="rId6" Type="http://schemas.openxmlformats.org/officeDocument/2006/relationships/image" Target="../media/image502.wmf"/><Relationship Id="rId5" Type="http://schemas.openxmlformats.org/officeDocument/2006/relationships/oleObject" Target="../embeddings/oleObject415.bin"/><Relationship Id="rId4" Type="http://schemas.openxmlformats.org/officeDocument/2006/relationships/image" Target="../media/image501.wmf"/></Relationships>
</file>

<file path=ppt/slides/_rels/slide221.xml.rels><?xml version="1.0" encoding="UTF-8" standalone="yes"?>
<Relationships xmlns="http://schemas.openxmlformats.org/package/2006/relationships"><Relationship Id="rId8" Type="http://schemas.openxmlformats.org/officeDocument/2006/relationships/image" Target="../media/image506.wmf"/><Relationship Id="rId3" Type="http://schemas.openxmlformats.org/officeDocument/2006/relationships/oleObject" Target="../embeddings/oleObject417.bin"/><Relationship Id="rId7" Type="http://schemas.openxmlformats.org/officeDocument/2006/relationships/oleObject" Target="../embeddings/oleObject419.bin"/><Relationship Id="rId2" Type="http://schemas.openxmlformats.org/officeDocument/2006/relationships/slideLayout" Target="../slideLayouts/slideLayout1.xml"/><Relationship Id="rId1" Type="http://schemas.openxmlformats.org/officeDocument/2006/relationships/vmlDrawing" Target="../drawings/vmlDrawing141.vml"/><Relationship Id="rId6" Type="http://schemas.openxmlformats.org/officeDocument/2006/relationships/image" Target="../media/image505.wmf"/><Relationship Id="rId5" Type="http://schemas.openxmlformats.org/officeDocument/2006/relationships/oleObject" Target="../embeddings/oleObject418.bin"/><Relationship Id="rId4" Type="http://schemas.openxmlformats.org/officeDocument/2006/relationships/image" Target="../media/image504.wmf"/></Relationships>
</file>

<file path=ppt/slides/_rels/slide222.xml.rels><?xml version="1.0" encoding="UTF-8" standalone="yes"?>
<Relationships xmlns="http://schemas.openxmlformats.org/package/2006/relationships"><Relationship Id="rId8" Type="http://schemas.openxmlformats.org/officeDocument/2006/relationships/image" Target="../media/image509.wmf"/><Relationship Id="rId3" Type="http://schemas.openxmlformats.org/officeDocument/2006/relationships/oleObject" Target="../embeddings/oleObject420.bin"/><Relationship Id="rId7" Type="http://schemas.openxmlformats.org/officeDocument/2006/relationships/oleObject" Target="../embeddings/oleObject422.bin"/><Relationship Id="rId2" Type="http://schemas.openxmlformats.org/officeDocument/2006/relationships/slideLayout" Target="../slideLayouts/slideLayout1.xml"/><Relationship Id="rId1" Type="http://schemas.openxmlformats.org/officeDocument/2006/relationships/vmlDrawing" Target="../drawings/vmlDrawing142.vml"/><Relationship Id="rId6" Type="http://schemas.openxmlformats.org/officeDocument/2006/relationships/image" Target="../media/image508.wmf"/><Relationship Id="rId5" Type="http://schemas.openxmlformats.org/officeDocument/2006/relationships/oleObject" Target="../embeddings/oleObject421.bin"/><Relationship Id="rId4" Type="http://schemas.openxmlformats.org/officeDocument/2006/relationships/image" Target="../media/image507.wmf"/></Relationships>
</file>

<file path=ppt/slides/_rels/slide223.xml.rels><?xml version="1.0" encoding="UTF-8" standalone="yes"?>
<Relationships xmlns="http://schemas.openxmlformats.org/package/2006/relationships"><Relationship Id="rId8" Type="http://schemas.openxmlformats.org/officeDocument/2006/relationships/image" Target="../media/image512.wmf"/><Relationship Id="rId3" Type="http://schemas.openxmlformats.org/officeDocument/2006/relationships/oleObject" Target="../embeddings/oleObject423.bin"/><Relationship Id="rId7" Type="http://schemas.openxmlformats.org/officeDocument/2006/relationships/oleObject" Target="../embeddings/oleObject425.bin"/><Relationship Id="rId12" Type="http://schemas.openxmlformats.org/officeDocument/2006/relationships/image" Target="../media/image514.wmf"/><Relationship Id="rId2" Type="http://schemas.openxmlformats.org/officeDocument/2006/relationships/slideLayout" Target="../slideLayouts/slideLayout1.xml"/><Relationship Id="rId1" Type="http://schemas.openxmlformats.org/officeDocument/2006/relationships/vmlDrawing" Target="../drawings/vmlDrawing143.vml"/><Relationship Id="rId6" Type="http://schemas.openxmlformats.org/officeDocument/2006/relationships/image" Target="../media/image511.wmf"/><Relationship Id="rId11" Type="http://schemas.openxmlformats.org/officeDocument/2006/relationships/oleObject" Target="../embeddings/oleObject427.bin"/><Relationship Id="rId5" Type="http://schemas.openxmlformats.org/officeDocument/2006/relationships/oleObject" Target="../embeddings/oleObject424.bin"/><Relationship Id="rId10" Type="http://schemas.openxmlformats.org/officeDocument/2006/relationships/image" Target="../media/image513.wmf"/><Relationship Id="rId4" Type="http://schemas.openxmlformats.org/officeDocument/2006/relationships/image" Target="../media/image510.wmf"/><Relationship Id="rId9" Type="http://schemas.openxmlformats.org/officeDocument/2006/relationships/oleObject" Target="../embeddings/oleObject426.bin"/></Relationships>
</file>

<file path=ppt/slides/_rels/slide224.xml.rels><?xml version="1.0" encoding="UTF-8" standalone="yes"?>
<Relationships xmlns="http://schemas.openxmlformats.org/package/2006/relationships"><Relationship Id="rId3" Type="http://schemas.openxmlformats.org/officeDocument/2006/relationships/oleObject" Target="../embeddings/oleObject428.bin"/><Relationship Id="rId2" Type="http://schemas.openxmlformats.org/officeDocument/2006/relationships/slideLayout" Target="../slideLayouts/slideLayout1.xml"/><Relationship Id="rId1" Type="http://schemas.openxmlformats.org/officeDocument/2006/relationships/vmlDrawing" Target="../drawings/vmlDrawing144.vml"/><Relationship Id="rId4" Type="http://schemas.openxmlformats.org/officeDocument/2006/relationships/image" Target="../media/image515.wmf"/></Relationships>
</file>

<file path=ppt/slides/_rels/slide225.xml.rels><?xml version="1.0" encoding="UTF-8" standalone="yes"?>
<Relationships xmlns="http://schemas.openxmlformats.org/package/2006/relationships"><Relationship Id="rId8" Type="http://schemas.openxmlformats.org/officeDocument/2006/relationships/image" Target="../media/image518.wmf"/><Relationship Id="rId3" Type="http://schemas.openxmlformats.org/officeDocument/2006/relationships/oleObject" Target="../embeddings/oleObject429.bin"/><Relationship Id="rId7" Type="http://schemas.openxmlformats.org/officeDocument/2006/relationships/oleObject" Target="../embeddings/oleObject431.bin"/><Relationship Id="rId2" Type="http://schemas.openxmlformats.org/officeDocument/2006/relationships/slideLayout" Target="../slideLayouts/slideLayout1.xml"/><Relationship Id="rId1" Type="http://schemas.openxmlformats.org/officeDocument/2006/relationships/vmlDrawing" Target="../drawings/vmlDrawing145.vml"/><Relationship Id="rId6" Type="http://schemas.openxmlformats.org/officeDocument/2006/relationships/image" Target="../media/image517.wmf"/><Relationship Id="rId5" Type="http://schemas.openxmlformats.org/officeDocument/2006/relationships/oleObject" Target="../embeddings/oleObject430.bin"/><Relationship Id="rId10" Type="http://schemas.openxmlformats.org/officeDocument/2006/relationships/image" Target="../media/image519.wmf"/><Relationship Id="rId4" Type="http://schemas.openxmlformats.org/officeDocument/2006/relationships/image" Target="../media/image516.wmf"/><Relationship Id="rId9" Type="http://schemas.openxmlformats.org/officeDocument/2006/relationships/oleObject" Target="../embeddings/oleObject432.bin"/></Relationships>
</file>

<file path=ppt/slides/_rels/slide226.xml.rels><?xml version="1.0" encoding="UTF-8" standalone="yes"?>
<Relationships xmlns="http://schemas.openxmlformats.org/package/2006/relationships"><Relationship Id="rId8" Type="http://schemas.openxmlformats.org/officeDocument/2006/relationships/image" Target="../media/image522.wmf"/><Relationship Id="rId3" Type="http://schemas.openxmlformats.org/officeDocument/2006/relationships/oleObject" Target="../embeddings/oleObject433.bin"/><Relationship Id="rId7" Type="http://schemas.openxmlformats.org/officeDocument/2006/relationships/oleObject" Target="../embeddings/oleObject435.bin"/><Relationship Id="rId2" Type="http://schemas.openxmlformats.org/officeDocument/2006/relationships/slideLayout" Target="../slideLayouts/slideLayout1.xml"/><Relationship Id="rId1" Type="http://schemas.openxmlformats.org/officeDocument/2006/relationships/vmlDrawing" Target="../drawings/vmlDrawing146.vml"/><Relationship Id="rId6" Type="http://schemas.openxmlformats.org/officeDocument/2006/relationships/image" Target="../media/image521.wmf"/><Relationship Id="rId5" Type="http://schemas.openxmlformats.org/officeDocument/2006/relationships/oleObject" Target="../embeddings/oleObject434.bin"/><Relationship Id="rId4" Type="http://schemas.openxmlformats.org/officeDocument/2006/relationships/image" Target="../media/image520.wmf"/></Relationships>
</file>

<file path=ppt/slides/_rels/slide227.xml.rels><?xml version="1.0" encoding="UTF-8" standalone="yes"?>
<Relationships xmlns="http://schemas.openxmlformats.org/package/2006/relationships"><Relationship Id="rId8" Type="http://schemas.openxmlformats.org/officeDocument/2006/relationships/image" Target="../media/image525.wmf"/><Relationship Id="rId3" Type="http://schemas.openxmlformats.org/officeDocument/2006/relationships/oleObject" Target="../embeddings/oleObject436.bin"/><Relationship Id="rId7" Type="http://schemas.openxmlformats.org/officeDocument/2006/relationships/oleObject" Target="../embeddings/oleObject438.bin"/><Relationship Id="rId2" Type="http://schemas.openxmlformats.org/officeDocument/2006/relationships/slideLayout" Target="../slideLayouts/slideLayout1.xml"/><Relationship Id="rId1" Type="http://schemas.openxmlformats.org/officeDocument/2006/relationships/vmlDrawing" Target="../drawings/vmlDrawing147.vml"/><Relationship Id="rId6" Type="http://schemas.openxmlformats.org/officeDocument/2006/relationships/image" Target="../media/image524.wmf"/><Relationship Id="rId5" Type="http://schemas.openxmlformats.org/officeDocument/2006/relationships/oleObject" Target="../embeddings/oleObject437.bin"/><Relationship Id="rId4" Type="http://schemas.openxmlformats.org/officeDocument/2006/relationships/image" Target="../media/image523.wmf"/></Relationships>
</file>

<file path=ppt/slides/_rels/slide228.xml.rels><?xml version="1.0" encoding="UTF-8" standalone="yes"?>
<Relationships xmlns="http://schemas.openxmlformats.org/package/2006/relationships"><Relationship Id="rId3" Type="http://schemas.openxmlformats.org/officeDocument/2006/relationships/oleObject" Target="../embeddings/oleObject439.bin"/><Relationship Id="rId7" Type="http://schemas.openxmlformats.org/officeDocument/2006/relationships/oleObject" Target="../embeddings/oleObject441.bin"/><Relationship Id="rId2" Type="http://schemas.openxmlformats.org/officeDocument/2006/relationships/slideLayout" Target="../slideLayouts/slideLayout1.xml"/><Relationship Id="rId1" Type="http://schemas.openxmlformats.org/officeDocument/2006/relationships/vmlDrawing" Target="../drawings/vmlDrawing148.vml"/><Relationship Id="rId6" Type="http://schemas.openxmlformats.org/officeDocument/2006/relationships/image" Target="../media/image526.wmf"/><Relationship Id="rId5" Type="http://schemas.openxmlformats.org/officeDocument/2006/relationships/oleObject" Target="../embeddings/oleObject440.bin"/><Relationship Id="rId4" Type="http://schemas.openxmlformats.org/officeDocument/2006/relationships/image" Target="../media/image511.wmf"/></Relationships>
</file>

<file path=ppt/slides/_rels/slide229.xml.rels><?xml version="1.0" encoding="UTF-8" standalone="yes"?>
<Relationships xmlns="http://schemas.openxmlformats.org/package/2006/relationships"><Relationship Id="rId8" Type="http://schemas.openxmlformats.org/officeDocument/2006/relationships/image" Target="../media/image527.wmf"/><Relationship Id="rId3" Type="http://schemas.openxmlformats.org/officeDocument/2006/relationships/oleObject" Target="../embeddings/oleObject442.bin"/><Relationship Id="rId7" Type="http://schemas.openxmlformats.org/officeDocument/2006/relationships/oleObject" Target="../embeddings/oleObject444.bin"/><Relationship Id="rId2" Type="http://schemas.openxmlformats.org/officeDocument/2006/relationships/slideLayout" Target="../slideLayouts/slideLayout1.xml"/><Relationship Id="rId1" Type="http://schemas.openxmlformats.org/officeDocument/2006/relationships/vmlDrawing" Target="../drawings/vmlDrawing149.vml"/><Relationship Id="rId6" Type="http://schemas.openxmlformats.org/officeDocument/2006/relationships/image" Target="../media/image520.wmf"/><Relationship Id="rId5" Type="http://schemas.openxmlformats.org/officeDocument/2006/relationships/oleObject" Target="../embeddings/oleObject443.bin"/><Relationship Id="rId10" Type="http://schemas.openxmlformats.org/officeDocument/2006/relationships/image" Target="../media/image528.wmf"/><Relationship Id="rId4" Type="http://schemas.openxmlformats.org/officeDocument/2006/relationships/image" Target="../media/image515.wmf"/><Relationship Id="rId9" Type="http://schemas.openxmlformats.org/officeDocument/2006/relationships/oleObject" Target="../embeddings/oleObject445.bin"/></Relationships>
</file>

<file path=ppt/slides/_rels/slide2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image" Target="../media/image40.png"/><Relationship Id="rId11" Type="http://schemas.openxmlformats.org/officeDocument/2006/relationships/image" Target="../media/image36.wmf"/><Relationship Id="rId5" Type="http://schemas.openxmlformats.org/officeDocument/2006/relationships/image" Target="../media/image39.png"/><Relationship Id="rId10" Type="http://schemas.openxmlformats.org/officeDocument/2006/relationships/oleObject" Target="../embeddings/oleObject13.bin"/><Relationship Id="rId4" Type="http://schemas.openxmlformats.org/officeDocument/2006/relationships/image" Target="../media/image38.png"/><Relationship Id="rId9" Type="http://schemas.openxmlformats.org/officeDocument/2006/relationships/image" Target="../media/image43.png"/></Relationships>
</file>

<file path=ppt/slides/_rels/slide230.xml.rels><?xml version="1.0" encoding="UTF-8" standalone="yes"?>
<Relationships xmlns="http://schemas.openxmlformats.org/package/2006/relationships"><Relationship Id="rId3" Type="http://schemas.openxmlformats.org/officeDocument/2006/relationships/oleObject" Target="../embeddings/oleObject446.bin"/><Relationship Id="rId2" Type="http://schemas.openxmlformats.org/officeDocument/2006/relationships/slideLayout" Target="../slideLayouts/slideLayout1.xml"/><Relationship Id="rId1" Type="http://schemas.openxmlformats.org/officeDocument/2006/relationships/vmlDrawing" Target="../drawings/vmlDrawing150.vml"/><Relationship Id="rId6" Type="http://schemas.openxmlformats.org/officeDocument/2006/relationships/image" Target="../media/image530.wmf"/><Relationship Id="rId5" Type="http://schemas.openxmlformats.org/officeDocument/2006/relationships/oleObject" Target="../embeddings/oleObject447.bin"/><Relationship Id="rId4" Type="http://schemas.openxmlformats.org/officeDocument/2006/relationships/image" Target="../media/image529.wmf"/></Relationships>
</file>

<file path=ppt/slides/_rels/slide231.xml.rels><?xml version="1.0" encoding="UTF-8" standalone="yes"?>
<Relationships xmlns="http://schemas.openxmlformats.org/package/2006/relationships"><Relationship Id="rId3" Type="http://schemas.openxmlformats.org/officeDocument/2006/relationships/oleObject" Target="../embeddings/oleObject448.bin"/><Relationship Id="rId2" Type="http://schemas.openxmlformats.org/officeDocument/2006/relationships/slideLayout" Target="../slideLayouts/slideLayout1.xml"/><Relationship Id="rId1" Type="http://schemas.openxmlformats.org/officeDocument/2006/relationships/vmlDrawing" Target="../drawings/vmlDrawing151.vml"/><Relationship Id="rId6" Type="http://schemas.openxmlformats.org/officeDocument/2006/relationships/image" Target="../media/image531.wmf"/><Relationship Id="rId5" Type="http://schemas.openxmlformats.org/officeDocument/2006/relationships/oleObject" Target="../embeddings/oleObject449.bin"/><Relationship Id="rId4" Type="http://schemas.openxmlformats.org/officeDocument/2006/relationships/image" Target="../media/image515.wmf"/></Relationships>
</file>

<file path=ppt/slides/_rels/slide232.xml.rels><?xml version="1.0" encoding="UTF-8" standalone="yes"?>
<Relationships xmlns="http://schemas.openxmlformats.org/package/2006/relationships"><Relationship Id="rId8" Type="http://schemas.openxmlformats.org/officeDocument/2006/relationships/image" Target="../media/image534.wmf"/><Relationship Id="rId3" Type="http://schemas.openxmlformats.org/officeDocument/2006/relationships/oleObject" Target="../embeddings/oleObject450.bin"/><Relationship Id="rId7" Type="http://schemas.openxmlformats.org/officeDocument/2006/relationships/oleObject" Target="../embeddings/oleObject452.bin"/><Relationship Id="rId2" Type="http://schemas.openxmlformats.org/officeDocument/2006/relationships/slideLayout" Target="../slideLayouts/slideLayout1.xml"/><Relationship Id="rId1" Type="http://schemas.openxmlformats.org/officeDocument/2006/relationships/vmlDrawing" Target="../drawings/vmlDrawing152.vml"/><Relationship Id="rId6" Type="http://schemas.openxmlformats.org/officeDocument/2006/relationships/image" Target="../media/image533.wmf"/><Relationship Id="rId5" Type="http://schemas.openxmlformats.org/officeDocument/2006/relationships/oleObject" Target="../embeddings/oleObject451.bin"/><Relationship Id="rId4" Type="http://schemas.openxmlformats.org/officeDocument/2006/relationships/image" Target="../media/image532.wmf"/></Relationships>
</file>

<file path=ppt/slides/_rels/slide233.xml.rels><?xml version="1.0" encoding="UTF-8" standalone="yes"?>
<Relationships xmlns="http://schemas.openxmlformats.org/package/2006/relationships"><Relationship Id="rId8" Type="http://schemas.openxmlformats.org/officeDocument/2006/relationships/image" Target="../media/image537.wmf"/><Relationship Id="rId3" Type="http://schemas.openxmlformats.org/officeDocument/2006/relationships/oleObject" Target="../embeddings/oleObject453.bin"/><Relationship Id="rId7" Type="http://schemas.openxmlformats.org/officeDocument/2006/relationships/oleObject" Target="../embeddings/oleObject455.bin"/><Relationship Id="rId2" Type="http://schemas.openxmlformats.org/officeDocument/2006/relationships/slideLayout" Target="../slideLayouts/slideLayout1.xml"/><Relationship Id="rId1" Type="http://schemas.openxmlformats.org/officeDocument/2006/relationships/vmlDrawing" Target="../drawings/vmlDrawing153.vml"/><Relationship Id="rId6" Type="http://schemas.openxmlformats.org/officeDocument/2006/relationships/image" Target="../media/image536.wmf"/><Relationship Id="rId5" Type="http://schemas.openxmlformats.org/officeDocument/2006/relationships/oleObject" Target="../embeddings/oleObject454.bin"/><Relationship Id="rId4" Type="http://schemas.openxmlformats.org/officeDocument/2006/relationships/image" Target="../media/image535.wmf"/></Relationships>
</file>

<file path=ppt/slides/_rels/slide234.xml.rels><?xml version="1.0" encoding="UTF-8" standalone="yes"?>
<Relationships xmlns="http://schemas.openxmlformats.org/package/2006/relationships"><Relationship Id="rId3" Type="http://schemas.openxmlformats.org/officeDocument/2006/relationships/oleObject" Target="../embeddings/oleObject456.bin"/><Relationship Id="rId2" Type="http://schemas.openxmlformats.org/officeDocument/2006/relationships/slideLayout" Target="../slideLayouts/slideLayout1.xml"/><Relationship Id="rId1" Type="http://schemas.openxmlformats.org/officeDocument/2006/relationships/vmlDrawing" Target="../drawings/vmlDrawing154.vml"/><Relationship Id="rId6" Type="http://schemas.openxmlformats.org/officeDocument/2006/relationships/image" Target="../media/image539.wmf"/><Relationship Id="rId5" Type="http://schemas.openxmlformats.org/officeDocument/2006/relationships/oleObject" Target="../embeddings/oleObject457.bin"/><Relationship Id="rId4" Type="http://schemas.openxmlformats.org/officeDocument/2006/relationships/image" Target="../media/image538.wmf"/></Relationships>
</file>

<file path=ppt/slides/_rels/slide235.xml.rels><?xml version="1.0" encoding="UTF-8" standalone="yes"?>
<Relationships xmlns="http://schemas.openxmlformats.org/package/2006/relationships"><Relationship Id="rId3" Type="http://schemas.openxmlformats.org/officeDocument/2006/relationships/image" Target="../media/image541.png"/><Relationship Id="rId2" Type="http://schemas.openxmlformats.org/officeDocument/2006/relationships/image" Target="../media/image540.png"/><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3" Type="http://schemas.openxmlformats.org/officeDocument/2006/relationships/oleObject" Target="../embeddings/oleObject458.bin"/><Relationship Id="rId2" Type="http://schemas.openxmlformats.org/officeDocument/2006/relationships/slideLayout" Target="../slideLayouts/slideLayout1.xml"/><Relationship Id="rId1" Type="http://schemas.openxmlformats.org/officeDocument/2006/relationships/vmlDrawing" Target="../drawings/vmlDrawing155.vml"/><Relationship Id="rId4" Type="http://schemas.openxmlformats.org/officeDocument/2006/relationships/image" Target="../media/image542.wmf"/></Relationships>
</file>

<file path=ppt/slides/_rels/slide237.xml.rels><?xml version="1.0" encoding="UTF-8" standalone="yes"?>
<Relationships xmlns="http://schemas.openxmlformats.org/package/2006/relationships"><Relationship Id="rId8" Type="http://schemas.openxmlformats.org/officeDocument/2006/relationships/image" Target="../media/image545.wmf"/><Relationship Id="rId13" Type="http://schemas.openxmlformats.org/officeDocument/2006/relationships/oleObject" Target="../embeddings/oleObject464.bin"/><Relationship Id="rId3" Type="http://schemas.openxmlformats.org/officeDocument/2006/relationships/oleObject" Target="../embeddings/oleObject459.bin"/><Relationship Id="rId7" Type="http://schemas.openxmlformats.org/officeDocument/2006/relationships/oleObject" Target="../embeddings/oleObject461.bin"/><Relationship Id="rId12" Type="http://schemas.openxmlformats.org/officeDocument/2006/relationships/image" Target="../media/image547.wmf"/><Relationship Id="rId17" Type="http://schemas.openxmlformats.org/officeDocument/2006/relationships/image" Target="../media/image542.wmf"/><Relationship Id="rId2" Type="http://schemas.openxmlformats.org/officeDocument/2006/relationships/slideLayout" Target="../slideLayouts/slideLayout1.xml"/><Relationship Id="rId16" Type="http://schemas.openxmlformats.org/officeDocument/2006/relationships/oleObject" Target="../embeddings/oleObject466.bin"/><Relationship Id="rId1" Type="http://schemas.openxmlformats.org/officeDocument/2006/relationships/vmlDrawing" Target="../drawings/vmlDrawing156.vml"/><Relationship Id="rId6" Type="http://schemas.openxmlformats.org/officeDocument/2006/relationships/image" Target="../media/image544.wmf"/><Relationship Id="rId11" Type="http://schemas.openxmlformats.org/officeDocument/2006/relationships/oleObject" Target="../embeddings/oleObject463.bin"/><Relationship Id="rId5" Type="http://schemas.openxmlformats.org/officeDocument/2006/relationships/oleObject" Target="../embeddings/oleObject460.bin"/><Relationship Id="rId15" Type="http://schemas.openxmlformats.org/officeDocument/2006/relationships/image" Target="../media/image548.wmf"/><Relationship Id="rId10" Type="http://schemas.openxmlformats.org/officeDocument/2006/relationships/image" Target="../media/image546.wmf"/><Relationship Id="rId4" Type="http://schemas.openxmlformats.org/officeDocument/2006/relationships/image" Target="../media/image543.wmf"/><Relationship Id="rId9" Type="http://schemas.openxmlformats.org/officeDocument/2006/relationships/oleObject" Target="../embeddings/oleObject462.bin"/><Relationship Id="rId14" Type="http://schemas.openxmlformats.org/officeDocument/2006/relationships/oleObject" Target="../embeddings/oleObject465.bin"/></Relationships>
</file>

<file path=ppt/slides/_rels/slide238.xml.rels><?xml version="1.0" encoding="UTF-8" standalone="yes"?>
<Relationships xmlns="http://schemas.openxmlformats.org/package/2006/relationships"><Relationship Id="rId3" Type="http://schemas.openxmlformats.org/officeDocument/2006/relationships/oleObject" Target="../embeddings/oleObject467.bin"/><Relationship Id="rId2" Type="http://schemas.openxmlformats.org/officeDocument/2006/relationships/slideLayout" Target="../slideLayouts/slideLayout1.xml"/><Relationship Id="rId1" Type="http://schemas.openxmlformats.org/officeDocument/2006/relationships/vmlDrawing" Target="../drawings/vmlDrawing157.vml"/><Relationship Id="rId4" Type="http://schemas.openxmlformats.org/officeDocument/2006/relationships/image" Target="../media/image549.wmf"/></Relationships>
</file>

<file path=ppt/slides/_rels/slide239.xml.rels><?xml version="1.0" encoding="UTF-8" standalone="yes"?>
<Relationships xmlns="http://schemas.openxmlformats.org/package/2006/relationships"><Relationship Id="rId3" Type="http://schemas.openxmlformats.org/officeDocument/2006/relationships/oleObject" Target="../embeddings/oleObject468.bin"/><Relationship Id="rId2" Type="http://schemas.openxmlformats.org/officeDocument/2006/relationships/slideLayout" Target="../slideLayouts/slideLayout1.xml"/><Relationship Id="rId1" Type="http://schemas.openxmlformats.org/officeDocument/2006/relationships/vmlDrawing" Target="../drawings/vmlDrawing158.vml"/><Relationship Id="rId6" Type="http://schemas.openxmlformats.org/officeDocument/2006/relationships/image" Target="../media/image551.wmf"/><Relationship Id="rId5" Type="http://schemas.openxmlformats.org/officeDocument/2006/relationships/oleObject" Target="../embeddings/oleObject469.bin"/><Relationship Id="rId4" Type="http://schemas.openxmlformats.org/officeDocument/2006/relationships/image" Target="../media/image550.wmf"/></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40.xml.rels><?xml version="1.0" encoding="UTF-8" standalone="yes"?>
<Relationships xmlns="http://schemas.openxmlformats.org/package/2006/relationships"><Relationship Id="rId3" Type="http://schemas.openxmlformats.org/officeDocument/2006/relationships/oleObject" Target="../embeddings/oleObject470.bin"/><Relationship Id="rId2" Type="http://schemas.openxmlformats.org/officeDocument/2006/relationships/slideLayout" Target="../slideLayouts/slideLayout1.xml"/><Relationship Id="rId1" Type="http://schemas.openxmlformats.org/officeDocument/2006/relationships/vmlDrawing" Target="../drawings/vmlDrawing159.vml"/><Relationship Id="rId6" Type="http://schemas.openxmlformats.org/officeDocument/2006/relationships/image" Target="../media/image553.wmf"/><Relationship Id="rId5" Type="http://schemas.openxmlformats.org/officeDocument/2006/relationships/oleObject" Target="../embeddings/oleObject471.bin"/><Relationship Id="rId4" Type="http://schemas.openxmlformats.org/officeDocument/2006/relationships/image" Target="../media/image552.wmf"/></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
<Relationships xmlns="http://schemas.openxmlformats.org/package/2006/relationships"><Relationship Id="rId3" Type="http://schemas.openxmlformats.org/officeDocument/2006/relationships/oleObject" Target="../embeddings/oleObject472.bin"/><Relationship Id="rId2" Type="http://schemas.openxmlformats.org/officeDocument/2006/relationships/slideLayout" Target="../slideLayouts/slideLayout1.xml"/><Relationship Id="rId1" Type="http://schemas.openxmlformats.org/officeDocument/2006/relationships/vmlDrawing" Target="../drawings/vmlDrawing160.vml"/><Relationship Id="rId4" Type="http://schemas.openxmlformats.org/officeDocument/2006/relationships/image" Target="../media/image554.wmf"/></Relationships>
</file>

<file path=ppt/slides/_rels/slide243.xml.rels><?xml version="1.0" encoding="UTF-8" standalone="yes"?>
<Relationships xmlns="http://schemas.openxmlformats.org/package/2006/relationships"><Relationship Id="rId3" Type="http://schemas.openxmlformats.org/officeDocument/2006/relationships/oleObject" Target="../embeddings/oleObject473.bin"/><Relationship Id="rId2" Type="http://schemas.openxmlformats.org/officeDocument/2006/relationships/slideLayout" Target="../slideLayouts/slideLayout1.xml"/><Relationship Id="rId1" Type="http://schemas.openxmlformats.org/officeDocument/2006/relationships/vmlDrawing" Target="../drawings/vmlDrawing161.vml"/><Relationship Id="rId6" Type="http://schemas.openxmlformats.org/officeDocument/2006/relationships/image" Target="../media/image555.wmf"/><Relationship Id="rId5" Type="http://schemas.openxmlformats.org/officeDocument/2006/relationships/oleObject" Target="../embeddings/oleObject474.bin"/><Relationship Id="rId4" Type="http://schemas.openxmlformats.org/officeDocument/2006/relationships/image" Target="../media/image551.wmf"/></Relationships>
</file>

<file path=ppt/slides/_rels/slide244.xml.rels><?xml version="1.0" encoding="UTF-8" standalone="yes"?>
<Relationships xmlns="http://schemas.openxmlformats.org/package/2006/relationships"><Relationship Id="rId3" Type="http://schemas.openxmlformats.org/officeDocument/2006/relationships/oleObject" Target="../embeddings/oleObject475.bin"/><Relationship Id="rId2" Type="http://schemas.openxmlformats.org/officeDocument/2006/relationships/slideLayout" Target="../slideLayouts/slideLayout1.xml"/><Relationship Id="rId1" Type="http://schemas.openxmlformats.org/officeDocument/2006/relationships/vmlDrawing" Target="../drawings/vmlDrawing162.vml"/><Relationship Id="rId4" Type="http://schemas.openxmlformats.org/officeDocument/2006/relationships/image" Target="../media/image550.wmf"/></Relationships>
</file>

<file path=ppt/slides/_rels/slide245.xml.rels><?xml version="1.0" encoding="UTF-8" standalone="yes"?>
<Relationships xmlns="http://schemas.openxmlformats.org/package/2006/relationships"><Relationship Id="rId8" Type="http://schemas.openxmlformats.org/officeDocument/2006/relationships/image" Target="../media/image558.wmf"/><Relationship Id="rId3" Type="http://schemas.openxmlformats.org/officeDocument/2006/relationships/oleObject" Target="../embeddings/oleObject476.bin"/><Relationship Id="rId7" Type="http://schemas.openxmlformats.org/officeDocument/2006/relationships/oleObject" Target="../embeddings/oleObject478.bin"/><Relationship Id="rId2" Type="http://schemas.openxmlformats.org/officeDocument/2006/relationships/slideLayout" Target="../slideLayouts/slideLayout1.xml"/><Relationship Id="rId1" Type="http://schemas.openxmlformats.org/officeDocument/2006/relationships/vmlDrawing" Target="../drawings/vmlDrawing163.vml"/><Relationship Id="rId6" Type="http://schemas.openxmlformats.org/officeDocument/2006/relationships/image" Target="../media/image557.wmf"/><Relationship Id="rId5" Type="http://schemas.openxmlformats.org/officeDocument/2006/relationships/oleObject" Target="../embeddings/oleObject477.bin"/><Relationship Id="rId4" Type="http://schemas.openxmlformats.org/officeDocument/2006/relationships/image" Target="../media/image556.wmf"/></Relationships>
</file>

<file path=ppt/slides/_rels/slide246.xml.rels><?xml version="1.0" encoding="UTF-8" standalone="yes"?>
<Relationships xmlns="http://schemas.openxmlformats.org/package/2006/relationships"><Relationship Id="rId8" Type="http://schemas.openxmlformats.org/officeDocument/2006/relationships/image" Target="../media/image560.wmf"/><Relationship Id="rId3" Type="http://schemas.openxmlformats.org/officeDocument/2006/relationships/oleObject" Target="../embeddings/oleObject479.bin"/><Relationship Id="rId7" Type="http://schemas.openxmlformats.org/officeDocument/2006/relationships/oleObject" Target="../embeddings/oleObject481.bin"/><Relationship Id="rId2" Type="http://schemas.openxmlformats.org/officeDocument/2006/relationships/slideLayout" Target="../slideLayouts/slideLayout1.xml"/><Relationship Id="rId1" Type="http://schemas.openxmlformats.org/officeDocument/2006/relationships/vmlDrawing" Target="../drawings/vmlDrawing164.vml"/><Relationship Id="rId6" Type="http://schemas.openxmlformats.org/officeDocument/2006/relationships/image" Target="../media/image557.wmf"/><Relationship Id="rId5" Type="http://schemas.openxmlformats.org/officeDocument/2006/relationships/oleObject" Target="../embeddings/oleObject480.bin"/><Relationship Id="rId4" Type="http://schemas.openxmlformats.org/officeDocument/2006/relationships/image" Target="../media/image559.wmf"/></Relationships>
</file>

<file path=ppt/slides/_rels/slide247.xml.rels><?xml version="1.0" encoding="UTF-8" standalone="yes"?>
<Relationships xmlns="http://schemas.openxmlformats.org/package/2006/relationships"><Relationship Id="rId3" Type="http://schemas.openxmlformats.org/officeDocument/2006/relationships/oleObject" Target="../embeddings/oleObject482.bin"/><Relationship Id="rId2" Type="http://schemas.openxmlformats.org/officeDocument/2006/relationships/slideLayout" Target="../slideLayouts/slideLayout1.xml"/><Relationship Id="rId1" Type="http://schemas.openxmlformats.org/officeDocument/2006/relationships/vmlDrawing" Target="../drawings/vmlDrawing165.vml"/><Relationship Id="rId6" Type="http://schemas.openxmlformats.org/officeDocument/2006/relationships/image" Target="../media/image562.wmf"/><Relationship Id="rId5" Type="http://schemas.openxmlformats.org/officeDocument/2006/relationships/oleObject" Target="../embeddings/oleObject483.bin"/><Relationship Id="rId4" Type="http://schemas.openxmlformats.org/officeDocument/2006/relationships/image" Target="../media/image561.wmf"/></Relationships>
</file>

<file path=ppt/slides/_rels/slide248.xml.rels><?xml version="1.0" encoding="UTF-8" standalone="yes"?>
<Relationships xmlns="http://schemas.openxmlformats.org/package/2006/relationships"><Relationship Id="rId8" Type="http://schemas.openxmlformats.org/officeDocument/2006/relationships/image" Target="../media/image565.wmf"/><Relationship Id="rId3" Type="http://schemas.openxmlformats.org/officeDocument/2006/relationships/oleObject" Target="../embeddings/oleObject484.bin"/><Relationship Id="rId7" Type="http://schemas.openxmlformats.org/officeDocument/2006/relationships/oleObject" Target="../embeddings/oleObject486.bin"/><Relationship Id="rId2" Type="http://schemas.openxmlformats.org/officeDocument/2006/relationships/slideLayout" Target="../slideLayouts/slideLayout1.xml"/><Relationship Id="rId1" Type="http://schemas.openxmlformats.org/officeDocument/2006/relationships/vmlDrawing" Target="../drawings/vmlDrawing166.vml"/><Relationship Id="rId6" Type="http://schemas.openxmlformats.org/officeDocument/2006/relationships/image" Target="../media/image564.wmf"/><Relationship Id="rId5" Type="http://schemas.openxmlformats.org/officeDocument/2006/relationships/oleObject" Target="../embeddings/oleObject485.bin"/><Relationship Id="rId4" Type="http://schemas.openxmlformats.org/officeDocument/2006/relationships/image" Target="../media/image563.wmf"/></Relationships>
</file>

<file path=ppt/slides/_rels/slide249.xml.rels><?xml version="1.0" encoding="UTF-8" standalone="yes"?>
<Relationships xmlns="http://schemas.openxmlformats.org/package/2006/relationships"><Relationship Id="rId8" Type="http://schemas.openxmlformats.org/officeDocument/2006/relationships/image" Target="../media/image568.wmf"/><Relationship Id="rId3" Type="http://schemas.openxmlformats.org/officeDocument/2006/relationships/oleObject" Target="../embeddings/oleObject487.bin"/><Relationship Id="rId7" Type="http://schemas.openxmlformats.org/officeDocument/2006/relationships/oleObject" Target="../embeddings/oleObject489.bin"/><Relationship Id="rId2" Type="http://schemas.openxmlformats.org/officeDocument/2006/relationships/slideLayout" Target="../slideLayouts/slideLayout1.xml"/><Relationship Id="rId1" Type="http://schemas.openxmlformats.org/officeDocument/2006/relationships/vmlDrawing" Target="../drawings/vmlDrawing167.vml"/><Relationship Id="rId6" Type="http://schemas.openxmlformats.org/officeDocument/2006/relationships/image" Target="../media/image567.wmf"/><Relationship Id="rId5" Type="http://schemas.openxmlformats.org/officeDocument/2006/relationships/oleObject" Target="../embeddings/oleObject488.bin"/><Relationship Id="rId4" Type="http://schemas.openxmlformats.org/officeDocument/2006/relationships/image" Target="../media/image566.wmf"/></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slideLayout" Target="../slideLayouts/slideLayout4.xml"/><Relationship Id="rId1" Type="http://schemas.openxmlformats.org/officeDocument/2006/relationships/vmlDrawing" Target="../drawings/vmlDrawing5.vml"/><Relationship Id="rId5" Type="http://schemas.openxmlformats.org/officeDocument/2006/relationships/image" Target="../media/image45.wmf"/><Relationship Id="rId4" Type="http://schemas.openxmlformats.org/officeDocument/2006/relationships/oleObject" Target="../embeddings/oleObject14.bin"/></Relationships>
</file>

<file path=ppt/slides/_rels/slide250.xml.rels><?xml version="1.0" encoding="UTF-8" standalone="yes"?>
<Relationships xmlns="http://schemas.openxmlformats.org/package/2006/relationships"><Relationship Id="rId8" Type="http://schemas.openxmlformats.org/officeDocument/2006/relationships/image" Target="../media/image571.wmf"/><Relationship Id="rId3" Type="http://schemas.openxmlformats.org/officeDocument/2006/relationships/oleObject" Target="../embeddings/oleObject490.bin"/><Relationship Id="rId7" Type="http://schemas.openxmlformats.org/officeDocument/2006/relationships/oleObject" Target="../embeddings/oleObject492.bin"/><Relationship Id="rId12" Type="http://schemas.openxmlformats.org/officeDocument/2006/relationships/image" Target="../media/image573.wmf"/><Relationship Id="rId2" Type="http://schemas.openxmlformats.org/officeDocument/2006/relationships/slideLayout" Target="../slideLayouts/slideLayout1.xml"/><Relationship Id="rId1" Type="http://schemas.openxmlformats.org/officeDocument/2006/relationships/vmlDrawing" Target="../drawings/vmlDrawing168.vml"/><Relationship Id="rId6" Type="http://schemas.openxmlformats.org/officeDocument/2006/relationships/image" Target="../media/image570.wmf"/><Relationship Id="rId11" Type="http://schemas.openxmlformats.org/officeDocument/2006/relationships/oleObject" Target="../embeddings/oleObject494.bin"/><Relationship Id="rId5" Type="http://schemas.openxmlformats.org/officeDocument/2006/relationships/oleObject" Target="../embeddings/oleObject491.bin"/><Relationship Id="rId10" Type="http://schemas.openxmlformats.org/officeDocument/2006/relationships/image" Target="../media/image572.wmf"/><Relationship Id="rId4" Type="http://schemas.openxmlformats.org/officeDocument/2006/relationships/image" Target="../media/image569.wmf"/><Relationship Id="rId9" Type="http://schemas.openxmlformats.org/officeDocument/2006/relationships/oleObject" Target="../embeddings/oleObject493.bin"/></Relationships>
</file>

<file path=ppt/slides/_rels/slide251.xml.rels><?xml version="1.0" encoding="UTF-8" standalone="yes"?>
<Relationships xmlns="http://schemas.openxmlformats.org/package/2006/relationships"><Relationship Id="rId8" Type="http://schemas.openxmlformats.org/officeDocument/2006/relationships/image" Target="../media/image576.wmf"/><Relationship Id="rId3" Type="http://schemas.openxmlformats.org/officeDocument/2006/relationships/oleObject" Target="../embeddings/oleObject495.bin"/><Relationship Id="rId7" Type="http://schemas.openxmlformats.org/officeDocument/2006/relationships/oleObject" Target="../embeddings/oleObject497.bin"/><Relationship Id="rId2" Type="http://schemas.openxmlformats.org/officeDocument/2006/relationships/slideLayout" Target="../slideLayouts/slideLayout1.xml"/><Relationship Id="rId1" Type="http://schemas.openxmlformats.org/officeDocument/2006/relationships/vmlDrawing" Target="../drawings/vmlDrawing169.vml"/><Relationship Id="rId6" Type="http://schemas.openxmlformats.org/officeDocument/2006/relationships/image" Target="../media/image575.wmf"/><Relationship Id="rId5" Type="http://schemas.openxmlformats.org/officeDocument/2006/relationships/oleObject" Target="../embeddings/oleObject496.bin"/><Relationship Id="rId4" Type="http://schemas.openxmlformats.org/officeDocument/2006/relationships/image" Target="../media/image574.wmf"/></Relationships>
</file>

<file path=ppt/slides/_rels/slide252.xml.rels><?xml version="1.0" encoding="UTF-8" standalone="yes"?>
<Relationships xmlns="http://schemas.openxmlformats.org/package/2006/relationships"><Relationship Id="rId8" Type="http://schemas.openxmlformats.org/officeDocument/2006/relationships/image" Target="../media/image579.wmf"/><Relationship Id="rId3" Type="http://schemas.openxmlformats.org/officeDocument/2006/relationships/oleObject" Target="../embeddings/oleObject498.bin"/><Relationship Id="rId7" Type="http://schemas.openxmlformats.org/officeDocument/2006/relationships/oleObject" Target="../embeddings/oleObject500.bin"/><Relationship Id="rId2" Type="http://schemas.openxmlformats.org/officeDocument/2006/relationships/slideLayout" Target="../slideLayouts/slideLayout1.xml"/><Relationship Id="rId1" Type="http://schemas.openxmlformats.org/officeDocument/2006/relationships/vmlDrawing" Target="../drawings/vmlDrawing170.vml"/><Relationship Id="rId6" Type="http://schemas.openxmlformats.org/officeDocument/2006/relationships/image" Target="../media/image578.wmf"/><Relationship Id="rId5" Type="http://schemas.openxmlformats.org/officeDocument/2006/relationships/oleObject" Target="../embeddings/oleObject499.bin"/><Relationship Id="rId4" Type="http://schemas.openxmlformats.org/officeDocument/2006/relationships/image" Target="../media/image577.wmf"/></Relationships>
</file>

<file path=ppt/slides/_rels/slide253.xml.rels><?xml version="1.0" encoding="UTF-8" standalone="yes"?>
<Relationships xmlns="http://schemas.openxmlformats.org/package/2006/relationships"><Relationship Id="rId3" Type="http://schemas.openxmlformats.org/officeDocument/2006/relationships/oleObject" Target="../embeddings/oleObject501.bin"/><Relationship Id="rId2" Type="http://schemas.openxmlformats.org/officeDocument/2006/relationships/slideLayout" Target="../slideLayouts/slideLayout1.xml"/><Relationship Id="rId1" Type="http://schemas.openxmlformats.org/officeDocument/2006/relationships/vmlDrawing" Target="../drawings/vmlDrawing171.vml"/><Relationship Id="rId6" Type="http://schemas.openxmlformats.org/officeDocument/2006/relationships/image" Target="../media/image581.wmf"/><Relationship Id="rId5" Type="http://schemas.openxmlformats.org/officeDocument/2006/relationships/oleObject" Target="../embeddings/oleObject502.bin"/><Relationship Id="rId4" Type="http://schemas.openxmlformats.org/officeDocument/2006/relationships/image" Target="../media/image580.wmf"/></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4.xml"/><Relationship Id="rId1" Type="http://schemas.openxmlformats.org/officeDocument/2006/relationships/vmlDrawing" Target="../drawings/vmlDrawing6.vml"/><Relationship Id="rId6" Type="http://schemas.openxmlformats.org/officeDocument/2006/relationships/image" Target="../media/image48.wmf"/><Relationship Id="rId5" Type="http://schemas.openxmlformats.org/officeDocument/2006/relationships/oleObject" Target="../embeddings/oleObject16.bin"/><Relationship Id="rId4" Type="http://schemas.openxmlformats.org/officeDocument/2006/relationships/image" Target="../media/image47.wmf"/></Relationships>
</file>

<file path=ppt/slides/_rels/slide27.xml.rels><?xml version="1.0" encoding="UTF-8" standalone="yes"?>
<Relationships xmlns="http://schemas.openxmlformats.org/package/2006/relationships"><Relationship Id="rId3" Type="http://schemas.openxmlformats.org/officeDocument/2006/relationships/hyperlink" Target="http://www.univ-lemans.fr/enseignements/physique/02/divers/paquet2.html" TargetMode="External"/><Relationship Id="rId7" Type="http://schemas.openxmlformats.org/officeDocument/2006/relationships/image" Target="../media/image50.wmf"/><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oleObject" Target="../embeddings/oleObject18.bin"/><Relationship Id="rId5" Type="http://schemas.openxmlformats.org/officeDocument/2006/relationships/image" Target="../media/image49.wmf"/><Relationship Id="rId4" Type="http://schemas.openxmlformats.org/officeDocument/2006/relationships/oleObject" Target="../embeddings/oleObject17.bin"/></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4.xml"/><Relationship Id="rId1" Type="http://schemas.openxmlformats.org/officeDocument/2006/relationships/vmlDrawing" Target="../drawings/vmlDrawing8.vml"/><Relationship Id="rId5" Type="http://schemas.openxmlformats.org/officeDocument/2006/relationships/image" Target="../media/image51.wmf"/><Relationship Id="rId4" Type="http://schemas.openxmlformats.org/officeDocument/2006/relationships/oleObject" Target="../embeddings/oleObject19.bin"/></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4.xml"/><Relationship Id="rId1" Type="http://schemas.openxmlformats.org/officeDocument/2006/relationships/vmlDrawing" Target="../drawings/vmlDrawing9.vml"/><Relationship Id="rId5" Type="http://schemas.openxmlformats.org/officeDocument/2006/relationships/hyperlink" Target="http://www.univ-lemans.fr/enseignements/physique/02/optiphy/diffrac.html" TargetMode="External"/><Relationship Id="rId4" Type="http://schemas.openxmlformats.org/officeDocument/2006/relationships/image" Target="../media/image54.wmf"/></Relationships>
</file>

<file path=ppt/slides/_rels/slide3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slideLayout" Target="../slideLayouts/slideLayout4.xml"/><Relationship Id="rId1" Type="http://schemas.openxmlformats.org/officeDocument/2006/relationships/vmlDrawing" Target="../drawings/vmlDrawing10.vml"/><Relationship Id="rId6" Type="http://schemas.openxmlformats.org/officeDocument/2006/relationships/image" Target="../media/image58.wmf"/><Relationship Id="rId5" Type="http://schemas.openxmlformats.org/officeDocument/2006/relationships/oleObject" Target="../embeddings/oleObject22.bin"/><Relationship Id="rId4" Type="http://schemas.openxmlformats.org/officeDocument/2006/relationships/image" Target="../media/image57.wmf"/><Relationship Id="rId9" Type="http://schemas.openxmlformats.org/officeDocument/2006/relationships/image" Target="../media/image60.png"/></Relationships>
</file>

<file path=ppt/slides/_rels/slide35.x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oleObject" Target="../embeddings/oleObject24.bin"/><Relationship Id="rId7" Type="http://schemas.openxmlformats.org/officeDocument/2006/relationships/oleObject" Target="../embeddings/oleObject26.bin"/><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image" Target="../media/image62.wmf"/><Relationship Id="rId5" Type="http://schemas.openxmlformats.org/officeDocument/2006/relationships/oleObject" Target="../embeddings/oleObject25.bin"/><Relationship Id="rId10" Type="http://schemas.openxmlformats.org/officeDocument/2006/relationships/image" Target="../media/image64.wmf"/><Relationship Id="rId4" Type="http://schemas.openxmlformats.org/officeDocument/2006/relationships/image" Target="../media/image61.wmf"/><Relationship Id="rId9" Type="http://schemas.openxmlformats.org/officeDocument/2006/relationships/oleObject" Target="../embeddings/oleObject27.bin"/></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28.bin"/><Relationship Id="rId7" Type="http://schemas.openxmlformats.org/officeDocument/2006/relationships/image" Target="../media/image67.png"/><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66.wmf"/><Relationship Id="rId5" Type="http://schemas.openxmlformats.org/officeDocument/2006/relationships/oleObject" Target="../embeddings/oleObject29.bin"/><Relationship Id="rId4" Type="http://schemas.openxmlformats.org/officeDocument/2006/relationships/image" Target="../media/image65.wmf"/></Relationships>
</file>

<file path=ppt/slides/_rels/slide3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71.wmf"/><Relationship Id="rId5" Type="http://schemas.openxmlformats.org/officeDocument/2006/relationships/oleObject" Target="../embeddings/oleObject30.bin"/><Relationship Id="rId4" Type="http://schemas.openxmlformats.org/officeDocument/2006/relationships/image" Target="../media/image73.jpeg"/></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1.xml"/><Relationship Id="rId1" Type="http://schemas.openxmlformats.org/officeDocument/2006/relationships/vmlDrawing" Target="../drawings/vmlDrawing14.vml"/><Relationship Id="rId6" Type="http://schemas.openxmlformats.org/officeDocument/2006/relationships/image" Target="../media/image79.png"/><Relationship Id="rId5" Type="http://schemas.openxmlformats.org/officeDocument/2006/relationships/image" Target="../media/image77.wmf"/><Relationship Id="rId4" Type="http://schemas.openxmlformats.org/officeDocument/2006/relationships/oleObject" Target="../embeddings/oleObject31.bin"/></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1.xml"/><Relationship Id="rId1" Type="http://schemas.openxmlformats.org/officeDocument/2006/relationships/vmlDrawing" Target="../drawings/vmlDrawing15.vml"/><Relationship Id="rId4" Type="http://schemas.openxmlformats.org/officeDocument/2006/relationships/image" Target="../media/image80.w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4.xml"/><Relationship Id="rId1" Type="http://schemas.openxmlformats.org/officeDocument/2006/relationships/vmlDrawing" Target="../drawings/vmlDrawing16.vml"/><Relationship Id="rId4" Type="http://schemas.openxmlformats.org/officeDocument/2006/relationships/image" Target="../media/image81.wmf"/></Relationships>
</file>

<file path=ppt/slides/_rels/slide4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4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www.ressources-pedagogiques.ups-tlse.fr/cpm/ato-lc-spectro_L-MOpi_C2H4.html" TargetMode="External"/><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4.xml"/><Relationship Id="rId1" Type="http://schemas.openxmlformats.org/officeDocument/2006/relationships/vmlDrawing" Target="../drawings/vmlDrawing17.vml"/><Relationship Id="rId6" Type="http://schemas.openxmlformats.org/officeDocument/2006/relationships/image" Target="../media/image89.wmf"/><Relationship Id="rId5" Type="http://schemas.openxmlformats.org/officeDocument/2006/relationships/oleObject" Target="../embeddings/oleObject35.bin"/><Relationship Id="rId4" Type="http://schemas.openxmlformats.org/officeDocument/2006/relationships/image" Target="../media/image88.wmf"/></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oleObject" Target="../embeddings/oleObject36.bin"/><Relationship Id="rId7" Type="http://schemas.openxmlformats.org/officeDocument/2006/relationships/image" Target="../media/image93.png"/><Relationship Id="rId2" Type="http://schemas.openxmlformats.org/officeDocument/2006/relationships/slideLayout" Target="../slideLayouts/slideLayout1.xml"/><Relationship Id="rId1" Type="http://schemas.openxmlformats.org/officeDocument/2006/relationships/vmlDrawing" Target="../drawings/vmlDrawing18.vml"/><Relationship Id="rId6" Type="http://schemas.openxmlformats.org/officeDocument/2006/relationships/image" Target="../media/image91.wmf"/><Relationship Id="rId5" Type="http://schemas.openxmlformats.org/officeDocument/2006/relationships/oleObject" Target="../embeddings/oleObject37.bin"/><Relationship Id="rId4" Type="http://schemas.openxmlformats.org/officeDocument/2006/relationships/image" Target="../media/image90.wmf"/><Relationship Id="rId9" Type="http://schemas.openxmlformats.org/officeDocument/2006/relationships/image" Target="../media/image92.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1.xml"/><Relationship Id="rId1" Type="http://schemas.openxmlformats.org/officeDocument/2006/relationships/vmlDrawing" Target="../drawings/vmlDrawing19.vml"/><Relationship Id="rId6" Type="http://schemas.openxmlformats.org/officeDocument/2006/relationships/image" Target="../media/image95.wmf"/><Relationship Id="rId5" Type="http://schemas.openxmlformats.org/officeDocument/2006/relationships/oleObject" Target="../embeddings/oleObject40.bin"/><Relationship Id="rId4" Type="http://schemas.openxmlformats.org/officeDocument/2006/relationships/image" Target="../media/image94.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1.xml"/><Relationship Id="rId1" Type="http://schemas.openxmlformats.org/officeDocument/2006/relationships/vmlDrawing" Target="../drawings/vmlDrawing20.vml"/><Relationship Id="rId6" Type="http://schemas.openxmlformats.org/officeDocument/2006/relationships/image" Target="../media/image97.wmf"/><Relationship Id="rId5" Type="http://schemas.openxmlformats.org/officeDocument/2006/relationships/oleObject" Target="../embeddings/oleObject42.bin"/><Relationship Id="rId4" Type="http://schemas.openxmlformats.org/officeDocument/2006/relationships/image" Target="../media/image96.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Layout" Target="../slideLayouts/slideLayout1.xml"/><Relationship Id="rId1" Type="http://schemas.openxmlformats.org/officeDocument/2006/relationships/vmlDrawing" Target="../drawings/vmlDrawing21.vml"/><Relationship Id="rId4" Type="http://schemas.openxmlformats.org/officeDocument/2006/relationships/image" Target="../media/image98.w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Layout" Target="../slideLayouts/slideLayout1.xml"/><Relationship Id="rId1" Type="http://schemas.openxmlformats.org/officeDocument/2006/relationships/vmlDrawing" Target="../drawings/vmlDrawing22.vml"/><Relationship Id="rId6" Type="http://schemas.openxmlformats.org/officeDocument/2006/relationships/image" Target="../media/image99.wmf"/><Relationship Id="rId5" Type="http://schemas.openxmlformats.org/officeDocument/2006/relationships/oleObject" Target="../embeddings/oleObject45.bin"/><Relationship Id="rId4" Type="http://schemas.openxmlformats.org/officeDocument/2006/relationships/image" Target="../media/image94.wmf"/></Relationships>
</file>

<file path=ppt/slides/_rels/slide5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1.xml"/><Relationship Id="rId1" Type="http://schemas.openxmlformats.org/officeDocument/2006/relationships/vmlDrawing" Target="../drawings/vmlDrawing23.vml"/><Relationship Id="rId4" Type="http://schemas.openxmlformats.org/officeDocument/2006/relationships/image" Target="../media/image101.w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1.xml"/><Relationship Id="rId1" Type="http://schemas.openxmlformats.org/officeDocument/2006/relationships/vmlDrawing" Target="../drawings/vmlDrawing24.vml"/><Relationship Id="rId6" Type="http://schemas.openxmlformats.org/officeDocument/2006/relationships/image" Target="../media/image104.wmf"/><Relationship Id="rId5" Type="http://schemas.openxmlformats.org/officeDocument/2006/relationships/oleObject" Target="../embeddings/oleObject48.bin"/><Relationship Id="rId4" Type="http://schemas.openxmlformats.org/officeDocument/2006/relationships/image" Target="../media/image94.wmf"/></Relationships>
</file>

<file path=ppt/slides/_rels/slide62.xml.rels><?xml version="1.0" encoding="UTF-8" standalone="yes"?>
<Relationships xmlns="http://schemas.openxmlformats.org/package/2006/relationships"><Relationship Id="rId8" Type="http://schemas.openxmlformats.org/officeDocument/2006/relationships/image" Target="../media/image107.wmf"/><Relationship Id="rId13" Type="http://schemas.openxmlformats.org/officeDocument/2006/relationships/oleObject" Target="../embeddings/oleObject54.bin"/><Relationship Id="rId3" Type="http://schemas.openxmlformats.org/officeDocument/2006/relationships/oleObject" Target="../embeddings/oleObject49.bin"/><Relationship Id="rId7" Type="http://schemas.openxmlformats.org/officeDocument/2006/relationships/oleObject" Target="../embeddings/oleObject51.bin"/><Relationship Id="rId12" Type="http://schemas.openxmlformats.org/officeDocument/2006/relationships/image" Target="../media/image109.wmf"/><Relationship Id="rId2" Type="http://schemas.openxmlformats.org/officeDocument/2006/relationships/slideLayout" Target="../slideLayouts/slideLayout1.xml"/><Relationship Id="rId1" Type="http://schemas.openxmlformats.org/officeDocument/2006/relationships/vmlDrawing" Target="../drawings/vmlDrawing25.vml"/><Relationship Id="rId6" Type="http://schemas.openxmlformats.org/officeDocument/2006/relationships/image" Target="../media/image106.wmf"/><Relationship Id="rId11" Type="http://schemas.openxmlformats.org/officeDocument/2006/relationships/oleObject" Target="../embeddings/oleObject53.bin"/><Relationship Id="rId5" Type="http://schemas.openxmlformats.org/officeDocument/2006/relationships/oleObject" Target="../embeddings/oleObject50.bin"/><Relationship Id="rId10" Type="http://schemas.openxmlformats.org/officeDocument/2006/relationships/image" Target="../media/image108.wmf"/><Relationship Id="rId4" Type="http://schemas.openxmlformats.org/officeDocument/2006/relationships/image" Target="../media/image105.wmf"/><Relationship Id="rId9" Type="http://schemas.openxmlformats.org/officeDocument/2006/relationships/oleObject" Target="../embeddings/oleObject52.bin"/><Relationship Id="rId14" Type="http://schemas.openxmlformats.org/officeDocument/2006/relationships/image" Target="../media/image110.wmf"/></Relationships>
</file>

<file path=ppt/slides/_rels/slide63.xml.rels><?xml version="1.0" encoding="UTF-8" standalone="yes"?>
<Relationships xmlns="http://schemas.openxmlformats.org/package/2006/relationships"><Relationship Id="rId2" Type="http://schemas.openxmlformats.org/officeDocument/2006/relationships/hyperlink" Target="http://www.diffusion.ens.fr/vip/pageB02.html" TargetMode="Externa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8" Type="http://schemas.openxmlformats.org/officeDocument/2006/relationships/image" Target="../media/image112.wmf"/><Relationship Id="rId3" Type="http://schemas.openxmlformats.org/officeDocument/2006/relationships/oleObject" Target="../embeddings/oleObject55.bin"/><Relationship Id="rId7" Type="http://schemas.openxmlformats.org/officeDocument/2006/relationships/oleObject" Target="../embeddings/oleObject57.bin"/><Relationship Id="rId2" Type="http://schemas.openxmlformats.org/officeDocument/2006/relationships/slideLayout" Target="../slideLayouts/slideLayout1.xml"/><Relationship Id="rId1" Type="http://schemas.openxmlformats.org/officeDocument/2006/relationships/vmlDrawing" Target="../drawings/vmlDrawing26.vml"/><Relationship Id="rId6" Type="http://schemas.openxmlformats.org/officeDocument/2006/relationships/image" Target="../media/image31.wmf"/><Relationship Id="rId5" Type="http://schemas.openxmlformats.org/officeDocument/2006/relationships/oleObject" Target="../embeddings/oleObject56.bin"/><Relationship Id="rId10" Type="http://schemas.openxmlformats.org/officeDocument/2006/relationships/image" Target="../media/image113.wmf"/><Relationship Id="rId4" Type="http://schemas.openxmlformats.org/officeDocument/2006/relationships/image" Target="../media/image111.wmf"/><Relationship Id="rId9" Type="http://schemas.openxmlformats.org/officeDocument/2006/relationships/oleObject" Target="../embeddings/oleObject58.bin"/></Relationships>
</file>

<file path=ppt/slides/_rels/slide65.xml.rels><?xml version="1.0" encoding="UTF-8" standalone="yes"?>
<Relationships xmlns="http://schemas.openxmlformats.org/package/2006/relationships"><Relationship Id="rId8" Type="http://schemas.openxmlformats.org/officeDocument/2006/relationships/image" Target="../media/image116.wmf"/><Relationship Id="rId3" Type="http://schemas.openxmlformats.org/officeDocument/2006/relationships/oleObject" Target="../embeddings/oleObject59.bin"/><Relationship Id="rId7" Type="http://schemas.openxmlformats.org/officeDocument/2006/relationships/oleObject" Target="../embeddings/oleObject61.bin"/><Relationship Id="rId2" Type="http://schemas.openxmlformats.org/officeDocument/2006/relationships/slideLayout" Target="../slideLayouts/slideLayout1.xml"/><Relationship Id="rId1" Type="http://schemas.openxmlformats.org/officeDocument/2006/relationships/vmlDrawing" Target="../drawings/vmlDrawing27.vml"/><Relationship Id="rId6" Type="http://schemas.openxmlformats.org/officeDocument/2006/relationships/image" Target="../media/image115.wmf"/><Relationship Id="rId5" Type="http://schemas.openxmlformats.org/officeDocument/2006/relationships/oleObject" Target="../embeddings/oleObject60.bin"/><Relationship Id="rId4" Type="http://schemas.openxmlformats.org/officeDocument/2006/relationships/image" Target="../media/image114.wmf"/></Relationships>
</file>

<file path=ppt/slides/_rels/slide66.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18.wmf"/><Relationship Id="rId2" Type="http://schemas.openxmlformats.org/officeDocument/2006/relationships/slideLayout" Target="../slideLayouts/slideLayout1.xml"/><Relationship Id="rId1" Type="http://schemas.openxmlformats.org/officeDocument/2006/relationships/vmlDrawing" Target="../drawings/vmlDrawing28.vml"/><Relationship Id="rId6" Type="http://schemas.openxmlformats.org/officeDocument/2006/relationships/oleObject" Target="../embeddings/oleObject63.bin"/><Relationship Id="rId5" Type="http://schemas.openxmlformats.org/officeDocument/2006/relationships/image" Target="../media/image117.wmf"/><Relationship Id="rId4" Type="http://schemas.openxmlformats.org/officeDocument/2006/relationships/oleObject" Target="../embeddings/oleObject62.bin"/></Relationships>
</file>

<file path=ppt/slides/_rels/slide67.xml.rels><?xml version="1.0" encoding="UTF-8" standalone="yes"?>
<Relationships xmlns="http://schemas.openxmlformats.org/package/2006/relationships"><Relationship Id="rId8" Type="http://schemas.openxmlformats.org/officeDocument/2006/relationships/image" Target="../media/image122.wmf"/><Relationship Id="rId13" Type="http://schemas.openxmlformats.org/officeDocument/2006/relationships/image" Target="../media/image118.wmf"/><Relationship Id="rId3" Type="http://schemas.openxmlformats.org/officeDocument/2006/relationships/oleObject" Target="../embeddings/oleObject64.bin"/><Relationship Id="rId7" Type="http://schemas.openxmlformats.org/officeDocument/2006/relationships/oleObject" Target="../embeddings/oleObject66.bin"/><Relationship Id="rId12" Type="http://schemas.openxmlformats.org/officeDocument/2006/relationships/oleObject" Target="../embeddings/oleObject68.bin"/><Relationship Id="rId2" Type="http://schemas.openxmlformats.org/officeDocument/2006/relationships/slideLayout" Target="../slideLayouts/slideLayout1.xml"/><Relationship Id="rId1" Type="http://schemas.openxmlformats.org/officeDocument/2006/relationships/vmlDrawing" Target="../drawings/vmlDrawing29.vml"/><Relationship Id="rId6" Type="http://schemas.openxmlformats.org/officeDocument/2006/relationships/image" Target="../media/image121.wmf"/><Relationship Id="rId11" Type="http://schemas.openxmlformats.org/officeDocument/2006/relationships/image" Target="../media/image117.wmf"/><Relationship Id="rId5" Type="http://schemas.openxmlformats.org/officeDocument/2006/relationships/oleObject" Target="../embeddings/oleObject65.bin"/><Relationship Id="rId10" Type="http://schemas.openxmlformats.org/officeDocument/2006/relationships/oleObject" Target="../embeddings/oleObject67.bin"/><Relationship Id="rId4" Type="http://schemas.openxmlformats.org/officeDocument/2006/relationships/image" Target="../media/image120.wmf"/><Relationship Id="rId9" Type="http://schemas.openxmlformats.org/officeDocument/2006/relationships/image" Target="../media/image119.png"/></Relationships>
</file>

<file path=ppt/slides/_rels/slide68.xml.rels><?xml version="1.0" encoding="UTF-8" standalone="yes"?>
<Relationships xmlns="http://schemas.openxmlformats.org/package/2006/relationships"><Relationship Id="rId8" Type="http://schemas.openxmlformats.org/officeDocument/2006/relationships/image" Target="../media/image125.wmf"/><Relationship Id="rId3" Type="http://schemas.openxmlformats.org/officeDocument/2006/relationships/oleObject" Target="../embeddings/oleObject69.bin"/><Relationship Id="rId7" Type="http://schemas.openxmlformats.org/officeDocument/2006/relationships/oleObject" Target="../embeddings/oleObject71.bin"/><Relationship Id="rId2" Type="http://schemas.openxmlformats.org/officeDocument/2006/relationships/slideLayout" Target="../slideLayouts/slideLayout1.xml"/><Relationship Id="rId1" Type="http://schemas.openxmlformats.org/officeDocument/2006/relationships/vmlDrawing" Target="../drawings/vmlDrawing30.vml"/><Relationship Id="rId6" Type="http://schemas.openxmlformats.org/officeDocument/2006/relationships/image" Target="../media/image124.wmf"/><Relationship Id="rId5" Type="http://schemas.openxmlformats.org/officeDocument/2006/relationships/oleObject" Target="../embeddings/oleObject70.bin"/><Relationship Id="rId10" Type="http://schemas.openxmlformats.org/officeDocument/2006/relationships/image" Target="../media/image126.wmf"/><Relationship Id="rId4" Type="http://schemas.openxmlformats.org/officeDocument/2006/relationships/image" Target="../media/image123.wmf"/><Relationship Id="rId9" Type="http://schemas.openxmlformats.org/officeDocument/2006/relationships/oleObject" Target="../embeddings/oleObject72.bin"/></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slideLayout" Target="../slideLayouts/slideLayout1.xml"/><Relationship Id="rId1" Type="http://schemas.openxmlformats.org/officeDocument/2006/relationships/vmlDrawing" Target="../drawings/vmlDrawing31.vml"/><Relationship Id="rId6" Type="http://schemas.openxmlformats.org/officeDocument/2006/relationships/image" Target="../media/image128.wmf"/><Relationship Id="rId5" Type="http://schemas.openxmlformats.org/officeDocument/2006/relationships/oleObject" Target="../embeddings/oleObject74.bin"/><Relationship Id="rId4" Type="http://schemas.openxmlformats.org/officeDocument/2006/relationships/image" Target="../media/image127.wmf"/></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75.bin"/><Relationship Id="rId2" Type="http://schemas.openxmlformats.org/officeDocument/2006/relationships/slideLayout" Target="../slideLayouts/slideLayout1.xml"/><Relationship Id="rId1" Type="http://schemas.openxmlformats.org/officeDocument/2006/relationships/vmlDrawing" Target="../drawings/vmlDrawing32.vml"/><Relationship Id="rId6" Type="http://schemas.openxmlformats.org/officeDocument/2006/relationships/image" Target="../media/image130.wmf"/><Relationship Id="rId5" Type="http://schemas.openxmlformats.org/officeDocument/2006/relationships/oleObject" Target="../embeddings/oleObject76.bin"/><Relationship Id="rId4" Type="http://schemas.openxmlformats.org/officeDocument/2006/relationships/image" Target="../media/image129.wmf"/></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1.xml"/><Relationship Id="rId1" Type="http://schemas.openxmlformats.org/officeDocument/2006/relationships/vmlDrawing" Target="../drawings/vmlDrawing33.vml"/><Relationship Id="rId4" Type="http://schemas.openxmlformats.org/officeDocument/2006/relationships/image" Target="../media/image131.wmf"/></Relationships>
</file>

<file path=ppt/slides/_rels/slide7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slideLayout" Target="../slideLayouts/slideLayout1.xml"/><Relationship Id="rId1" Type="http://schemas.openxmlformats.org/officeDocument/2006/relationships/vmlDrawing" Target="../drawings/vmlDrawing34.vml"/><Relationship Id="rId6" Type="http://schemas.openxmlformats.org/officeDocument/2006/relationships/image" Target="../media/image134.png"/><Relationship Id="rId5" Type="http://schemas.openxmlformats.org/officeDocument/2006/relationships/image" Target="../media/image132.wmf"/><Relationship Id="rId4" Type="http://schemas.openxmlformats.org/officeDocument/2006/relationships/oleObject" Target="../embeddings/oleObject78.bin"/></Relationships>
</file>

<file path=ppt/slides/_rels/slide73.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oleObject" Target="../embeddings/oleObject79.bin"/><Relationship Id="rId2" Type="http://schemas.openxmlformats.org/officeDocument/2006/relationships/slideLayout" Target="../slideLayouts/slideLayout1.xml"/><Relationship Id="rId1" Type="http://schemas.openxmlformats.org/officeDocument/2006/relationships/vmlDrawing" Target="../drawings/vmlDrawing35.vml"/><Relationship Id="rId4" Type="http://schemas.openxmlformats.org/officeDocument/2006/relationships/image" Target="../media/image138.wmf"/></Relationships>
</file>

<file path=ppt/slides/_rels/slide75.xml.rels><?xml version="1.0" encoding="UTF-8" standalone="yes"?>
<Relationships xmlns="http://schemas.openxmlformats.org/package/2006/relationships"><Relationship Id="rId8" Type="http://schemas.openxmlformats.org/officeDocument/2006/relationships/image" Target="../media/image141.wmf"/><Relationship Id="rId3" Type="http://schemas.openxmlformats.org/officeDocument/2006/relationships/oleObject" Target="../embeddings/oleObject80.bin"/><Relationship Id="rId7" Type="http://schemas.openxmlformats.org/officeDocument/2006/relationships/oleObject" Target="../embeddings/oleObject82.bin"/><Relationship Id="rId12" Type="http://schemas.openxmlformats.org/officeDocument/2006/relationships/image" Target="../media/image143.wmf"/><Relationship Id="rId2" Type="http://schemas.openxmlformats.org/officeDocument/2006/relationships/slideLayout" Target="../slideLayouts/slideLayout1.xml"/><Relationship Id="rId1" Type="http://schemas.openxmlformats.org/officeDocument/2006/relationships/vmlDrawing" Target="../drawings/vmlDrawing36.vml"/><Relationship Id="rId6" Type="http://schemas.openxmlformats.org/officeDocument/2006/relationships/image" Target="../media/image140.wmf"/><Relationship Id="rId11" Type="http://schemas.openxmlformats.org/officeDocument/2006/relationships/oleObject" Target="../embeddings/oleObject84.bin"/><Relationship Id="rId5" Type="http://schemas.openxmlformats.org/officeDocument/2006/relationships/oleObject" Target="../embeddings/oleObject81.bin"/><Relationship Id="rId10" Type="http://schemas.openxmlformats.org/officeDocument/2006/relationships/image" Target="../media/image142.wmf"/><Relationship Id="rId4" Type="http://schemas.openxmlformats.org/officeDocument/2006/relationships/image" Target="../media/image139.wmf"/><Relationship Id="rId9" Type="http://schemas.openxmlformats.org/officeDocument/2006/relationships/oleObject" Target="../embeddings/oleObject83.bin"/></Relationships>
</file>

<file path=ppt/slides/_rels/slide76.xml.rels><?xml version="1.0" encoding="UTF-8" standalone="yes"?>
<Relationships xmlns="http://schemas.openxmlformats.org/package/2006/relationships"><Relationship Id="rId8" Type="http://schemas.openxmlformats.org/officeDocument/2006/relationships/image" Target="../media/image146.wmf"/><Relationship Id="rId13" Type="http://schemas.openxmlformats.org/officeDocument/2006/relationships/oleObject" Target="../embeddings/oleObject90.bin"/><Relationship Id="rId3" Type="http://schemas.openxmlformats.org/officeDocument/2006/relationships/oleObject" Target="../embeddings/oleObject85.bin"/><Relationship Id="rId7" Type="http://schemas.openxmlformats.org/officeDocument/2006/relationships/oleObject" Target="../embeddings/oleObject87.bin"/><Relationship Id="rId12" Type="http://schemas.openxmlformats.org/officeDocument/2006/relationships/image" Target="../media/image148.wmf"/><Relationship Id="rId2" Type="http://schemas.openxmlformats.org/officeDocument/2006/relationships/slideLayout" Target="../slideLayouts/slideLayout1.xml"/><Relationship Id="rId1" Type="http://schemas.openxmlformats.org/officeDocument/2006/relationships/vmlDrawing" Target="../drawings/vmlDrawing37.vml"/><Relationship Id="rId6" Type="http://schemas.openxmlformats.org/officeDocument/2006/relationships/image" Target="../media/image145.wmf"/><Relationship Id="rId11" Type="http://schemas.openxmlformats.org/officeDocument/2006/relationships/oleObject" Target="../embeddings/oleObject89.bin"/><Relationship Id="rId5" Type="http://schemas.openxmlformats.org/officeDocument/2006/relationships/oleObject" Target="../embeddings/oleObject86.bin"/><Relationship Id="rId10" Type="http://schemas.openxmlformats.org/officeDocument/2006/relationships/image" Target="../media/image147.wmf"/><Relationship Id="rId4" Type="http://schemas.openxmlformats.org/officeDocument/2006/relationships/image" Target="../media/image144.wmf"/><Relationship Id="rId9" Type="http://schemas.openxmlformats.org/officeDocument/2006/relationships/oleObject" Target="../embeddings/oleObject88.bin"/><Relationship Id="rId14" Type="http://schemas.openxmlformats.org/officeDocument/2006/relationships/image" Target="../media/image149.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91.bin"/><Relationship Id="rId2" Type="http://schemas.openxmlformats.org/officeDocument/2006/relationships/slideLayout" Target="../slideLayouts/slideLayout4.xml"/><Relationship Id="rId1" Type="http://schemas.openxmlformats.org/officeDocument/2006/relationships/vmlDrawing" Target="../drawings/vmlDrawing38.vml"/><Relationship Id="rId4" Type="http://schemas.openxmlformats.org/officeDocument/2006/relationships/image" Target="../media/image150.wmf"/></Relationships>
</file>

<file path=ppt/slides/_rels/slide78.xml.rels><?xml version="1.0" encoding="UTF-8" standalone="yes"?>
<Relationships xmlns="http://schemas.openxmlformats.org/package/2006/relationships"><Relationship Id="rId8" Type="http://schemas.openxmlformats.org/officeDocument/2006/relationships/image" Target="../media/image152.wmf"/><Relationship Id="rId3" Type="http://schemas.openxmlformats.org/officeDocument/2006/relationships/oleObject" Target="../embeddings/oleObject92.bin"/><Relationship Id="rId7" Type="http://schemas.openxmlformats.org/officeDocument/2006/relationships/oleObject" Target="../embeddings/oleObject94.bin"/><Relationship Id="rId2" Type="http://schemas.openxmlformats.org/officeDocument/2006/relationships/slideLayout" Target="../slideLayouts/slideLayout1.xml"/><Relationship Id="rId1" Type="http://schemas.openxmlformats.org/officeDocument/2006/relationships/vmlDrawing" Target="../drawings/vmlDrawing39.vml"/><Relationship Id="rId6" Type="http://schemas.openxmlformats.org/officeDocument/2006/relationships/image" Target="../media/image151.wmf"/><Relationship Id="rId5" Type="http://schemas.openxmlformats.org/officeDocument/2006/relationships/oleObject" Target="../embeddings/oleObject93.bin"/><Relationship Id="rId4" Type="http://schemas.openxmlformats.org/officeDocument/2006/relationships/image" Target="../media/image150.wmf"/></Relationships>
</file>

<file path=ppt/slides/_rels/slide79.xml.rels><?xml version="1.0" encoding="UTF-8" standalone="yes"?>
<Relationships xmlns="http://schemas.openxmlformats.org/package/2006/relationships"><Relationship Id="rId8" Type="http://schemas.openxmlformats.org/officeDocument/2006/relationships/image" Target="../media/image155.wmf"/><Relationship Id="rId3" Type="http://schemas.openxmlformats.org/officeDocument/2006/relationships/oleObject" Target="../embeddings/oleObject95.bin"/><Relationship Id="rId7" Type="http://schemas.openxmlformats.org/officeDocument/2006/relationships/oleObject" Target="../embeddings/oleObject97.bin"/><Relationship Id="rId12" Type="http://schemas.openxmlformats.org/officeDocument/2006/relationships/image" Target="../media/image157.wmf"/><Relationship Id="rId2" Type="http://schemas.openxmlformats.org/officeDocument/2006/relationships/slideLayout" Target="../slideLayouts/slideLayout1.xml"/><Relationship Id="rId1" Type="http://schemas.openxmlformats.org/officeDocument/2006/relationships/vmlDrawing" Target="../drawings/vmlDrawing40.vml"/><Relationship Id="rId6" Type="http://schemas.openxmlformats.org/officeDocument/2006/relationships/image" Target="../media/image154.wmf"/><Relationship Id="rId11" Type="http://schemas.openxmlformats.org/officeDocument/2006/relationships/oleObject" Target="../embeddings/oleObject99.bin"/><Relationship Id="rId5" Type="http://schemas.openxmlformats.org/officeDocument/2006/relationships/oleObject" Target="../embeddings/oleObject96.bin"/><Relationship Id="rId10" Type="http://schemas.openxmlformats.org/officeDocument/2006/relationships/image" Target="../media/image156.wmf"/><Relationship Id="rId4" Type="http://schemas.openxmlformats.org/officeDocument/2006/relationships/image" Target="../media/image153.wmf"/><Relationship Id="rId9" Type="http://schemas.openxmlformats.org/officeDocument/2006/relationships/oleObject" Target="../embeddings/oleObject98.bin"/></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8" Type="http://schemas.openxmlformats.org/officeDocument/2006/relationships/image" Target="../media/image160.wmf"/><Relationship Id="rId3" Type="http://schemas.openxmlformats.org/officeDocument/2006/relationships/oleObject" Target="../embeddings/oleObject100.bin"/><Relationship Id="rId7" Type="http://schemas.openxmlformats.org/officeDocument/2006/relationships/oleObject" Target="../embeddings/oleObject102.bin"/><Relationship Id="rId2" Type="http://schemas.openxmlformats.org/officeDocument/2006/relationships/slideLayout" Target="../slideLayouts/slideLayout1.xml"/><Relationship Id="rId1" Type="http://schemas.openxmlformats.org/officeDocument/2006/relationships/vmlDrawing" Target="../drawings/vmlDrawing41.vml"/><Relationship Id="rId6" Type="http://schemas.openxmlformats.org/officeDocument/2006/relationships/image" Target="../media/image159.wmf"/><Relationship Id="rId5" Type="http://schemas.openxmlformats.org/officeDocument/2006/relationships/oleObject" Target="../embeddings/oleObject101.bin"/><Relationship Id="rId4" Type="http://schemas.openxmlformats.org/officeDocument/2006/relationships/image" Target="../media/image158.wmf"/></Relationships>
</file>

<file path=ppt/slides/_rels/slide81.xml.rels><?xml version="1.0" encoding="UTF-8" standalone="yes"?>
<Relationships xmlns="http://schemas.openxmlformats.org/package/2006/relationships"><Relationship Id="rId8" Type="http://schemas.openxmlformats.org/officeDocument/2006/relationships/image" Target="../media/image31.wmf"/><Relationship Id="rId13" Type="http://schemas.openxmlformats.org/officeDocument/2006/relationships/oleObject" Target="../embeddings/oleObject108.bin"/><Relationship Id="rId3" Type="http://schemas.openxmlformats.org/officeDocument/2006/relationships/oleObject" Target="../embeddings/oleObject103.bin"/><Relationship Id="rId7" Type="http://schemas.openxmlformats.org/officeDocument/2006/relationships/oleObject" Target="../embeddings/oleObject105.bin"/><Relationship Id="rId12" Type="http://schemas.openxmlformats.org/officeDocument/2006/relationships/image" Target="../media/image164.wmf"/><Relationship Id="rId2" Type="http://schemas.openxmlformats.org/officeDocument/2006/relationships/slideLayout" Target="../slideLayouts/slideLayout1.xml"/><Relationship Id="rId16" Type="http://schemas.openxmlformats.org/officeDocument/2006/relationships/image" Target="../media/image166.wmf"/><Relationship Id="rId1" Type="http://schemas.openxmlformats.org/officeDocument/2006/relationships/vmlDrawing" Target="../drawings/vmlDrawing42.vml"/><Relationship Id="rId6" Type="http://schemas.openxmlformats.org/officeDocument/2006/relationships/image" Target="../media/image162.wmf"/><Relationship Id="rId11" Type="http://schemas.openxmlformats.org/officeDocument/2006/relationships/oleObject" Target="../embeddings/oleObject107.bin"/><Relationship Id="rId5" Type="http://schemas.openxmlformats.org/officeDocument/2006/relationships/oleObject" Target="../embeddings/oleObject104.bin"/><Relationship Id="rId15" Type="http://schemas.openxmlformats.org/officeDocument/2006/relationships/oleObject" Target="../embeddings/oleObject109.bin"/><Relationship Id="rId10" Type="http://schemas.openxmlformats.org/officeDocument/2006/relationships/image" Target="../media/image163.wmf"/><Relationship Id="rId4" Type="http://schemas.openxmlformats.org/officeDocument/2006/relationships/image" Target="../media/image161.wmf"/><Relationship Id="rId9" Type="http://schemas.openxmlformats.org/officeDocument/2006/relationships/oleObject" Target="../embeddings/oleObject106.bin"/><Relationship Id="rId14" Type="http://schemas.openxmlformats.org/officeDocument/2006/relationships/image" Target="../media/image165.wmf"/></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10.bin"/><Relationship Id="rId2" Type="http://schemas.openxmlformats.org/officeDocument/2006/relationships/slideLayout" Target="../slideLayouts/slideLayout1.xml"/><Relationship Id="rId1" Type="http://schemas.openxmlformats.org/officeDocument/2006/relationships/vmlDrawing" Target="../drawings/vmlDrawing43.vml"/><Relationship Id="rId5" Type="http://schemas.openxmlformats.org/officeDocument/2006/relationships/image" Target="../media/image167.png"/><Relationship Id="rId4" Type="http://schemas.openxmlformats.org/officeDocument/2006/relationships/image" Target="../media/image166.wmf"/></Relationships>
</file>

<file path=ppt/slides/_rels/slide83.xml.rels><?xml version="1.0" encoding="UTF-8" standalone="yes"?>
<Relationships xmlns="http://schemas.openxmlformats.org/package/2006/relationships"><Relationship Id="rId8" Type="http://schemas.openxmlformats.org/officeDocument/2006/relationships/image" Target="../media/image170.wmf"/><Relationship Id="rId3" Type="http://schemas.openxmlformats.org/officeDocument/2006/relationships/oleObject" Target="../embeddings/oleObject111.bin"/><Relationship Id="rId7" Type="http://schemas.openxmlformats.org/officeDocument/2006/relationships/oleObject" Target="../embeddings/oleObject113.bin"/><Relationship Id="rId12" Type="http://schemas.openxmlformats.org/officeDocument/2006/relationships/image" Target="../media/image172.wmf"/><Relationship Id="rId2" Type="http://schemas.openxmlformats.org/officeDocument/2006/relationships/slideLayout" Target="../slideLayouts/slideLayout1.xml"/><Relationship Id="rId1" Type="http://schemas.openxmlformats.org/officeDocument/2006/relationships/vmlDrawing" Target="../drawings/vmlDrawing44.vml"/><Relationship Id="rId6" Type="http://schemas.openxmlformats.org/officeDocument/2006/relationships/image" Target="../media/image169.wmf"/><Relationship Id="rId11" Type="http://schemas.openxmlformats.org/officeDocument/2006/relationships/oleObject" Target="../embeddings/oleObject115.bin"/><Relationship Id="rId5" Type="http://schemas.openxmlformats.org/officeDocument/2006/relationships/oleObject" Target="../embeddings/oleObject112.bin"/><Relationship Id="rId10" Type="http://schemas.openxmlformats.org/officeDocument/2006/relationships/image" Target="../media/image171.wmf"/><Relationship Id="rId4" Type="http://schemas.openxmlformats.org/officeDocument/2006/relationships/image" Target="../media/image168.wmf"/><Relationship Id="rId9" Type="http://schemas.openxmlformats.org/officeDocument/2006/relationships/oleObject" Target="../embeddings/oleObject114.bin"/></Relationships>
</file>

<file path=ppt/slides/_rels/slide84.xml.rels><?xml version="1.0" encoding="UTF-8" standalone="yes"?>
<Relationships xmlns="http://schemas.openxmlformats.org/package/2006/relationships"><Relationship Id="rId8" Type="http://schemas.openxmlformats.org/officeDocument/2006/relationships/oleObject" Target="../embeddings/oleObject118.bin"/><Relationship Id="rId13" Type="http://schemas.openxmlformats.org/officeDocument/2006/relationships/oleObject" Target="../embeddings/oleObject123.bin"/><Relationship Id="rId3" Type="http://schemas.openxmlformats.org/officeDocument/2006/relationships/oleObject" Target="../embeddings/oleObject116.bin"/><Relationship Id="rId7" Type="http://schemas.openxmlformats.org/officeDocument/2006/relationships/image" Target="../media/image174.wmf"/><Relationship Id="rId12" Type="http://schemas.openxmlformats.org/officeDocument/2006/relationships/oleObject" Target="../embeddings/oleObject122.bin"/><Relationship Id="rId17" Type="http://schemas.openxmlformats.org/officeDocument/2006/relationships/oleObject" Target="../embeddings/oleObject127.bin"/><Relationship Id="rId2" Type="http://schemas.openxmlformats.org/officeDocument/2006/relationships/slideLayout" Target="../slideLayouts/slideLayout1.xml"/><Relationship Id="rId16" Type="http://schemas.openxmlformats.org/officeDocument/2006/relationships/oleObject" Target="../embeddings/oleObject126.bin"/><Relationship Id="rId1" Type="http://schemas.openxmlformats.org/officeDocument/2006/relationships/vmlDrawing" Target="../drawings/vmlDrawing45.vml"/><Relationship Id="rId6" Type="http://schemas.openxmlformats.org/officeDocument/2006/relationships/oleObject" Target="../embeddings/oleObject117.bin"/><Relationship Id="rId11" Type="http://schemas.openxmlformats.org/officeDocument/2006/relationships/oleObject" Target="../embeddings/oleObject121.bin"/><Relationship Id="rId5" Type="http://schemas.openxmlformats.org/officeDocument/2006/relationships/image" Target="../media/image175.png"/><Relationship Id="rId15" Type="http://schemas.openxmlformats.org/officeDocument/2006/relationships/oleObject" Target="../embeddings/oleObject125.bin"/><Relationship Id="rId10" Type="http://schemas.openxmlformats.org/officeDocument/2006/relationships/oleObject" Target="../embeddings/oleObject120.bin"/><Relationship Id="rId4" Type="http://schemas.openxmlformats.org/officeDocument/2006/relationships/image" Target="../media/image173.wmf"/><Relationship Id="rId9" Type="http://schemas.openxmlformats.org/officeDocument/2006/relationships/oleObject" Target="../embeddings/oleObject119.bin"/><Relationship Id="rId14" Type="http://schemas.openxmlformats.org/officeDocument/2006/relationships/oleObject" Target="../embeddings/oleObject124.bin"/></Relationships>
</file>

<file path=ppt/slides/_rels/slide85.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slideLayout" Target="../slideLayouts/slideLayout1.xml"/><Relationship Id="rId1" Type="http://schemas.openxmlformats.org/officeDocument/2006/relationships/vmlDrawing" Target="../drawings/vmlDrawing46.vml"/><Relationship Id="rId5" Type="http://schemas.openxmlformats.org/officeDocument/2006/relationships/image" Target="../media/image176.wmf"/><Relationship Id="rId4" Type="http://schemas.openxmlformats.org/officeDocument/2006/relationships/oleObject" Target="../embeddings/oleObject128.bin"/></Relationships>
</file>

<file path=ppt/slides/_rels/slide8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image" Target="../media/image178.png"/><Relationship Id="rId1" Type="http://schemas.openxmlformats.org/officeDocument/2006/relationships/slideLayout" Target="../slideLayouts/slideLayout1.xml"/><Relationship Id="rId4" Type="http://schemas.openxmlformats.org/officeDocument/2006/relationships/image" Target="../media/image180.jpeg"/></Relationships>
</file>

<file path=ppt/slides/_rels/slide8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image" Target="../media/image188.png"/><Relationship Id="rId2" Type="http://schemas.openxmlformats.org/officeDocument/2006/relationships/image" Target="../media/image183.png"/><Relationship Id="rId1" Type="http://schemas.openxmlformats.org/officeDocument/2006/relationships/slideLayout" Target="../slideLayouts/slideLayout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89.xml.rels><?xml version="1.0" encoding="UTF-8" standalone="yes"?>
<Relationships xmlns="http://schemas.openxmlformats.org/package/2006/relationships"><Relationship Id="rId3" Type="http://schemas.openxmlformats.org/officeDocument/2006/relationships/image" Target="../media/image190.png"/><Relationship Id="rId7" Type="http://schemas.openxmlformats.org/officeDocument/2006/relationships/hyperlink" Target="http://www.univ-lemans.fr/enseignements/physique/02/divers/qbarr.html" TargetMode="External"/><Relationship Id="rId2" Type="http://schemas.openxmlformats.org/officeDocument/2006/relationships/image" Target="../media/image189.png"/><Relationship Id="rId1" Type="http://schemas.openxmlformats.org/officeDocument/2006/relationships/slideLayout" Target="../slideLayouts/slideLayout1.xml"/><Relationship Id="rId6" Type="http://schemas.openxmlformats.org/officeDocument/2006/relationships/hyperlink" Target="http://www.abdn.ac.uk/physics/vpl/barrier/applet.htm" TargetMode="External"/><Relationship Id="rId5" Type="http://schemas.openxmlformats.org/officeDocument/2006/relationships/image" Target="../media/image192.png"/><Relationship Id="rId4" Type="http://schemas.openxmlformats.org/officeDocument/2006/relationships/image" Target="../media/image191.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slideLayout" Target="../slideLayouts/slideLayout1.xml"/><Relationship Id="rId1" Type="http://schemas.openxmlformats.org/officeDocument/2006/relationships/vmlDrawing" Target="../drawings/vmlDrawing47.vml"/><Relationship Id="rId6" Type="http://schemas.openxmlformats.org/officeDocument/2006/relationships/image" Target="../media/image195.png"/><Relationship Id="rId5" Type="http://schemas.openxmlformats.org/officeDocument/2006/relationships/image" Target="../media/image193.wmf"/><Relationship Id="rId4" Type="http://schemas.openxmlformats.org/officeDocument/2006/relationships/oleObject" Target="../embeddings/oleObject129.bin"/></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130.bin"/><Relationship Id="rId2" Type="http://schemas.openxmlformats.org/officeDocument/2006/relationships/slideLayout" Target="../slideLayouts/slideLayout1.xml"/><Relationship Id="rId1" Type="http://schemas.openxmlformats.org/officeDocument/2006/relationships/vmlDrawing" Target="../drawings/vmlDrawing48.vml"/><Relationship Id="rId5" Type="http://schemas.openxmlformats.org/officeDocument/2006/relationships/image" Target="../media/image197.png"/><Relationship Id="rId4" Type="http://schemas.openxmlformats.org/officeDocument/2006/relationships/image" Target="../media/image196.wmf"/></Relationships>
</file>

<file path=ppt/slides/_rels/slide92.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image" Target="../media/image198.png"/><Relationship Id="rId1" Type="http://schemas.openxmlformats.org/officeDocument/2006/relationships/slideLayout" Target="../slideLayouts/slideLayout1.xml"/><Relationship Id="rId4" Type="http://schemas.openxmlformats.org/officeDocument/2006/relationships/image" Target="../media/image200.png"/></Relationships>
</file>

<file path=ppt/slides/_rels/slide93.xml.rels><?xml version="1.0" encoding="UTF-8" standalone="yes"?>
<Relationships xmlns="http://schemas.openxmlformats.org/package/2006/relationships"><Relationship Id="rId2" Type="http://schemas.openxmlformats.org/officeDocument/2006/relationships/image" Target="../media/image201.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image" Target="../media/image202.jpeg"/><Relationship Id="rId1" Type="http://schemas.openxmlformats.org/officeDocument/2006/relationships/slideLayout" Target="../slideLayouts/slideLayout1.xml"/><Relationship Id="rId5" Type="http://schemas.openxmlformats.org/officeDocument/2006/relationships/image" Target="../media/image205.png"/><Relationship Id="rId4" Type="http://schemas.openxmlformats.org/officeDocument/2006/relationships/image" Target="../media/image204.png"/></Relationships>
</file>

<file path=ppt/slides/_rels/slide95.xml.rels><?xml version="1.0" encoding="UTF-8" standalone="yes"?>
<Relationships xmlns="http://schemas.openxmlformats.org/package/2006/relationships"><Relationship Id="rId8" Type="http://schemas.openxmlformats.org/officeDocument/2006/relationships/oleObject" Target="../embeddings/oleObject133.bin"/><Relationship Id="rId13" Type="http://schemas.openxmlformats.org/officeDocument/2006/relationships/image" Target="../media/image210.wmf"/><Relationship Id="rId3" Type="http://schemas.openxmlformats.org/officeDocument/2006/relationships/oleObject" Target="../embeddings/oleObject131.bin"/><Relationship Id="rId7" Type="http://schemas.openxmlformats.org/officeDocument/2006/relationships/image" Target="../media/image211.jpeg"/><Relationship Id="rId12" Type="http://schemas.openxmlformats.org/officeDocument/2006/relationships/oleObject" Target="../embeddings/oleObject135.bin"/><Relationship Id="rId2" Type="http://schemas.openxmlformats.org/officeDocument/2006/relationships/slideLayout" Target="../slideLayouts/slideLayout1.xml"/><Relationship Id="rId1" Type="http://schemas.openxmlformats.org/officeDocument/2006/relationships/vmlDrawing" Target="../drawings/vmlDrawing49.vml"/><Relationship Id="rId6" Type="http://schemas.openxmlformats.org/officeDocument/2006/relationships/image" Target="../media/image207.wmf"/><Relationship Id="rId11" Type="http://schemas.openxmlformats.org/officeDocument/2006/relationships/image" Target="../media/image209.wmf"/><Relationship Id="rId5" Type="http://schemas.openxmlformats.org/officeDocument/2006/relationships/oleObject" Target="../embeddings/oleObject132.bin"/><Relationship Id="rId10" Type="http://schemas.openxmlformats.org/officeDocument/2006/relationships/oleObject" Target="../embeddings/oleObject134.bin"/><Relationship Id="rId4" Type="http://schemas.openxmlformats.org/officeDocument/2006/relationships/image" Target="../media/image206.wmf"/><Relationship Id="rId9" Type="http://schemas.openxmlformats.org/officeDocument/2006/relationships/image" Target="../media/image208.wmf"/></Relationships>
</file>

<file path=ppt/slides/_rels/slide96.xml.rels><?xml version="1.0" encoding="UTF-8" standalone="yes"?>
<Relationships xmlns="http://schemas.openxmlformats.org/package/2006/relationships"><Relationship Id="rId8" Type="http://schemas.openxmlformats.org/officeDocument/2006/relationships/image" Target="../media/image214.wmf"/><Relationship Id="rId3" Type="http://schemas.openxmlformats.org/officeDocument/2006/relationships/oleObject" Target="../embeddings/oleObject136.bin"/><Relationship Id="rId7" Type="http://schemas.openxmlformats.org/officeDocument/2006/relationships/oleObject" Target="../embeddings/oleObject138.bin"/><Relationship Id="rId2" Type="http://schemas.openxmlformats.org/officeDocument/2006/relationships/slideLayout" Target="../slideLayouts/slideLayout1.xml"/><Relationship Id="rId1" Type="http://schemas.openxmlformats.org/officeDocument/2006/relationships/vmlDrawing" Target="../drawings/vmlDrawing50.vml"/><Relationship Id="rId6" Type="http://schemas.openxmlformats.org/officeDocument/2006/relationships/image" Target="../media/image213.wmf"/><Relationship Id="rId5" Type="http://schemas.openxmlformats.org/officeDocument/2006/relationships/oleObject" Target="../embeddings/oleObject137.bin"/><Relationship Id="rId4" Type="http://schemas.openxmlformats.org/officeDocument/2006/relationships/image" Target="../media/image212.wmf"/></Relationships>
</file>

<file path=ppt/slides/_rels/slide97.xml.rels><?xml version="1.0" encoding="UTF-8" standalone="yes"?>
<Relationships xmlns="http://schemas.openxmlformats.org/package/2006/relationships"><Relationship Id="rId8" Type="http://schemas.openxmlformats.org/officeDocument/2006/relationships/oleObject" Target="../embeddings/oleObject141.bin"/><Relationship Id="rId13" Type="http://schemas.openxmlformats.org/officeDocument/2006/relationships/image" Target="../media/image219.wmf"/><Relationship Id="rId3" Type="http://schemas.openxmlformats.org/officeDocument/2006/relationships/image" Target="../media/image220.png"/><Relationship Id="rId7" Type="http://schemas.openxmlformats.org/officeDocument/2006/relationships/image" Target="../media/image216.wmf"/><Relationship Id="rId12" Type="http://schemas.openxmlformats.org/officeDocument/2006/relationships/oleObject" Target="../embeddings/oleObject143.bin"/><Relationship Id="rId2" Type="http://schemas.openxmlformats.org/officeDocument/2006/relationships/slideLayout" Target="../slideLayouts/slideLayout1.xml"/><Relationship Id="rId1" Type="http://schemas.openxmlformats.org/officeDocument/2006/relationships/vmlDrawing" Target="../drawings/vmlDrawing51.vml"/><Relationship Id="rId6" Type="http://schemas.openxmlformats.org/officeDocument/2006/relationships/oleObject" Target="../embeddings/oleObject140.bin"/><Relationship Id="rId11" Type="http://schemas.openxmlformats.org/officeDocument/2006/relationships/image" Target="../media/image218.wmf"/><Relationship Id="rId5" Type="http://schemas.openxmlformats.org/officeDocument/2006/relationships/image" Target="../media/image215.wmf"/><Relationship Id="rId10" Type="http://schemas.openxmlformats.org/officeDocument/2006/relationships/oleObject" Target="../embeddings/oleObject142.bin"/><Relationship Id="rId4" Type="http://schemas.openxmlformats.org/officeDocument/2006/relationships/oleObject" Target="../embeddings/oleObject139.bin"/><Relationship Id="rId9" Type="http://schemas.openxmlformats.org/officeDocument/2006/relationships/image" Target="../media/image217.wmf"/></Relationships>
</file>

<file path=ppt/slides/_rels/slide98.xml.rels><?xml version="1.0" encoding="UTF-8" standalone="yes"?>
<Relationships xmlns="http://schemas.openxmlformats.org/package/2006/relationships"><Relationship Id="rId8" Type="http://schemas.openxmlformats.org/officeDocument/2006/relationships/oleObject" Target="../embeddings/oleObject146.bin"/><Relationship Id="rId3" Type="http://schemas.openxmlformats.org/officeDocument/2006/relationships/image" Target="../media/image211.jpeg"/><Relationship Id="rId7" Type="http://schemas.openxmlformats.org/officeDocument/2006/relationships/image" Target="../media/image222.wmf"/><Relationship Id="rId2" Type="http://schemas.openxmlformats.org/officeDocument/2006/relationships/slideLayout" Target="../slideLayouts/slideLayout1.xml"/><Relationship Id="rId1" Type="http://schemas.openxmlformats.org/officeDocument/2006/relationships/vmlDrawing" Target="../drawings/vmlDrawing52.vml"/><Relationship Id="rId6" Type="http://schemas.openxmlformats.org/officeDocument/2006/relationships/oleObject" Target="../embeddings/oleObject145.bin"/><Relationship Id="rId11" Type="http://schemas.openxmlformats.org/officeDocument/2006/relationships/image" Target="../media/image224.wmf"/><Relationship Id="rId5" Type="http://schemas.openxmlformats.org/officeDocument/2006/relationships/image" Target="../media/image221.wmf"/><Relationship Id="rId10" Type="http://schemas.openxmlformats.org/officeDocument/2006/relationships/oleObject" Target="../embeddings/oleObject147.bin"/><Relationship Id="rId4" Type="http://schemas.openxmlformats.org/officeDocument/2006/relationships/oleObject" Target="../embeddings/oleObject144.bin"/><Relationship Id="rId9" Type="http://schemas.openxmlformats.org/officeDocument/2006/relationships/image" Target="../media/image223.wmf"/></Relationships>
</file>

<file path=ppt/slides/_rels/slide99.xml.rels><?xml version="1.0" encoding="UTF-8" standalone="yes"?>
<Relationships xmlns="http://schemas.openxmlformats.org/package/2006/relationships"><Relationship Id="rId8" Type="http://schemas.openxmlformats.org/officeDocument/2006/relationships/image" Target="../media/image227.wmf"/><Relationship Id="rId3" Type="http://schemas.openxmlformats.org/officeDocument/2006/relationships/oleObject" Target="../embeddings/oleObject148.bin"/><Relationship Id="rId7" Type="http://schemas.openxmlformats.org/officeDocument/2006/relationships/oleObject" Target="../embeddings/oleObject150.bin"/><Relationship Id="rId2" Type="http://schemas.openxmlformats.org/officeDocument/2006/relationships/slideLayout" Target="../slideLayouts/slideLayout1.xml"/><Relationship Id="rId1" Type="http://schemas.openxmlformats.org/officeDocument/2006/relationships/vmlDrawing" Target="../drawings/vmlDrawing53.vml"/><Relationship Id="rId6" Type="http://schemas.openxmlformats.org/officeDocument/2006/relationships/image" Target="../media/image226.wmf"/><Relationship Id="rId5" Type="http://schemas.openxmlformats.org/officeDocument/2006/relationships/oleObject" Target="../embeddings/oleObject149.bin"/><Relationship Id="rId10" Type="http://schemas.openxmlformats.org/officeDocument/2006/relationships/image" Target="../media/image228.wmf"/><Relationship Id="rId4" Type="http://schemas.openxmlformats.org/officeDocument/2006/relationships/image" Target="../media/image225.wmf"/><Relationship Id="rId9" Type="http://schemas.openxmlformats.org/officeDocument/2006/relationships/oleObject" Target="../embeddings/oleObject15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0"/>
            <a:ext cx="7772400" cy="1143000"/>
          </a:xfrm>
        </p:spPr>
        <p:txBody>
          <a:bodyPr/>
          <a:lstStyle/>
          <a:p>
            <a:pPr algn="ctr" eaLnBrk="1" hangingPunct="1"/>
            <a:r>
              <a:rPr lang="fr-FR" smtClean="0"/>
              <a:t>Mécanique Quantique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fr-FR" sz="2400" smtClean="0"/>
              <a:t>La solution à ces problèmes :</a:t>
            </a:r>
          </a:p>
        </p:txBody>
      </p:sp>
      <p:pic>
        <p:nvPicPr>
          <p:cNvPr id="11267" name="Picture 3" descr="\\Theochem\lequere\lequere\MES_Documents\ENSEIGNEMENT\Enseignement MECA Q\figs_cours1\quantum00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73263" y="1981200"/>
            <a:ext cx="5197475"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268" name="Text Box 4"/>
          <p:cNvSpPr txBox="1">
            <a:spLocks noChangeArrowheads="1"/>
          </p:cNvSpPr>
          <p:nvPr/>
        </p:nvSpPr>
        <p:spPr bwMode="auto">
          <a:xfrm>
            <a:off x="3717925" y="1793875"/>
            <a:ext cx="1870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LE PHOTON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0-#ppt_w/2"/>
                                          </p:val>
                                        </p:tav>
                                        <p:tav tm="100000">
                                          <p:val>
                                            <p:strVal val="#ppt_x"/>
                                          </p:val>
                                        </p:tav>
                                      </p:tavLst>
                                    </p:anim>
                                    <p:anim calcmode="lin" valueType="num">
                                      <p:cBhvr additive="base">
                                        <p:cTn id="8" dur="500" fill="hold"/>
                                        <p:tgtEl>
                                          <p:spTgt spid="1126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499"/>
                                          </p:stCondLst>
                                        </p:cTn>
                                        <p:tgtEl>
                                          <p:spTgt spid="1126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1268"/>
                                        </p:tgtEl>
                                        <p:attrNameLst>
                                          <p:attrName>style.visibility</p:attrName>
                                        </p:attrNameLst>
                                      </p:cBhvr>
                                      <p:to>
                                        <p:strVal val="visible"/>
                                      </p:to>
                                    </p:set>
                                    <p:anim calcmode="lin" valueType="num">
                                      <p:cBhvr additive="base">
                                        <p:cTn id="17" dur="500" fill="hold"/>
                                        <p:tgtEl>
                                          <p:spTgt spid="11268"/>
                                        </p:tgtEl>
                                        <p:attrNameLst>
                                          <p:attrName>ppt_x</p:attrName>
                                        </p:attrNameLst>
                                      </p:cBhvr>
                                      <p:tavLst>
                                        <p:tav tm="0">
                                          <p:val>
                                            <p:strVal val="0-#ppt_w/2"/>
                                          </p:val>
                                        </p:tav>
                                        <p:tav tm="100000">
                                          <p:val>
                                            <p:strVal val="#ppt_x"/>
                                          </p:val>
                                        </p:tav>
                                      </p:tavLst>
                                    </p:anim>
                                    <p:anim calcmode="lin" valueType="num">
                                      <p:cBhvr additive="base">
                                        <p:cTn id="18" dur="500" fill="hold"/>
                                        <p:tgtEl>
                                          <p:spTgt spid="112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utoUpdateAnimBg="0"/>
      <p:bldP spid="11268" grpId="0"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066800"/>
            <a:ext cx="5943600" cy="3906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5029200"/>
            <a:ext cx="157162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609600"/>
            <a:ext cx="1543050"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8450" y="2438400"/>
            <a:ext cx="249555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0" name="Text Box 6"/>
          <p:cNvSpPr txBox="1">
            <a:spLocks noChangeArrowheads="1"/>
          </p:cNvSpPr>
          <p:nvPr/>
        </p:nvSpPr>
        <p:spPr bwMode="auto">
          <a:xfrm>
            <a:off x="3048000" y="5867400"/>
            <a:ext cx="3875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Rappel : Les fonction hyperboliques</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6025" y="228600"/>
            <a:ext cx="4117975"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1" name="Text Box 3"/>
          <p:cNvSpPr txBox="1">
            <a:spLocks noChangeArrowheads="1"/>
          </p:cNvSpPr>
          <p:nvPr/>
        </p:nvSpPr>
        <p:spPr bwMode="auto">
          <a:xfrm>
            <a:off x="381000" y="381000"/>
            <a:ext cx="382587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écrivant les conditions aux limites de continuité de la fonction d’onde et de sa dérivée, on obtient ces fonctions.</a:t>
            </a:r>
          </a:p>
          <a:p>
            <a:pPr eaLnBrk="1" hangingPunct="1"/>
            <a:endParaRPr lang="fr-FR" sz="2000"/>
          </a:p>
          <a:p>
            <a:pPr eaLnBrk="1" hangingPunct="1"/>
            <a:r>
              <a:rPr lang="fr-FR" sz="2000"/>
              <a:t>Il apparaît une condition sur les valeurs possibles de k, différente suivant que l’on ait une fonction symétrique ou antisymétrique :</a:t>
            </a:r>
          </a:p>
        </p:txBody>
      </p:sp>
      <p:graphicFrame>
        <p:nvGraphicFramePr>
          <p:cNvPr id="104452" name="Object 4"/>
          <p:cNvGraphicFramePr>
            <a:graphicFrameLocks noChangeAspect="1"/>
          </p:cNvGraphicFramePr>
          <p:nvPr/>
        </p:nvGraphicFramePr>
        <p:xfrm>
          <a:off x="609600" y="3276600"/>
          <a:ext cx="3978275" cy="955675"/>
        </p:xfrm>
        <a:graphic>
          <a:graphicData uri="http://schemas.openxmlformats.org/presentationml/2006/ole">
            <mc:AlternateContent xmlns:mc="http://schemas.openxmlformats.org/markup-compatibility/2006">
              <mc:Choice xmlns:v="urn:schemas-microsoft-com:vml" Requires="v">
                <p:oleObj spid="_x0000_s104459" name="Equation" r:id="rId4" imgW="2171700" imgH="520700" progId="Equation.3">
                  <p:embed/>
                </p:oleObj>
              </mc:Choice>
              <mc:Fallback>
                <p:oleObj name="Equation" r:id="rId4" imgW="2171700" imgH="5207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3276600"/>
                        <a:ext cx="3978275"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4453" name="Object 5"/>
          <p:cNvGraphicFramePr>
            <a:graphicFrameLocks noChangeAspect="1"/>
          </p:cNvGraphicFramePr>
          <p:nvPr/>
        </p:nvGraphicFramePr>
        <p:xfrm>
          <a:off x="685800" y="4114800"/>
          <a:ext cx="3724275" cy="955675"/>
        </p:xfrm>
        <a:graphic>
          <a:graphicData uri="http://schemas.openxmlformats.org/presentationml/2006/ole">
            <mc:AlternateContent xmlns:mc="http://schemas.openxmlformats.org/markup-compatibility/2006">
              <mc:Choice xmlns:v="urn:schemas-microsoft-com:vml" Requires="v">
                <p:oleObj spid="_x0000_s104460" name="Equation" r:id="rId6" imgW="2032000" imgH="520700" progId="Equation.3">
                  <p:embed/>
                </p:oleObj>
              </mc:Choice>
              <mc:Fallback>
                <p:oleObj name="Equation" r:id="rId6" imgW="2032000" imgH="5207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4114800"/>
                        <a:ext cx="3724275"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4454" name="Object 6"/>
          <p:cNvGraphicFramePr>
            <a:graphicFrameLocks noChangeAspect="1"/>
          </p:cNvGraphicFramePr>
          <p:nvPr/>
        </p:nvGraphicFramePr>
        <p:xfrm>
          <a:off x="5715000" y="4419600"/>
          <a:ext cx="2590800" cy="663575"/>
        </p:xfrm>
        <a:graphic>
          <a:graphicData uri="http://schemas.openxmlformats.org/presentationml/2006/ole">
            <mc:AlternateContent xmlns:mc="http://schemas.openxmlformats.org/markup-compatibility/2006">
              <mc:Choice xmlns:v="urn:schemas-microsoft-com:vml" Requires="v">
                <p:oleObj spid="_x0000_s104461" name="Equation" r:id="rId8" imgW="1040948" imgH="266584" progId="Equation.3">
                  <p:embed/>
                </p:oleObj>
              </mc:Choice>
              <mc:Fallback>
                <p:oleObj name="Equation" r:id="rId8" imgW="1040948" imgH="266584" progId="Equation.3">
                  <p:embed/>
                  <p:pic>
                    <p:nvPicPr>
                      <p:cNvPr id="0"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715000" y="4419600"/>
                        <a:ext cx="2590800" cy="6635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4455" name="Text Box 7"/>
          <p:cNvSpPr txBox="1">
            <a:spLocks noChangeArrowheads="1"/>
          </p:cNvSpPr>
          <p:nvPr/>
        </p:nvSpPr>
        <p:spPr bwMode="auto">
          <a:xfrm>
            <a:off x="4441825" y="3497263"/>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fr-FR" sz="2000"/>
          </a:p>
        </p:txBody>
      </p:sp>
      <p:sp>
        <p:nvSpPr>
          <p:cNvPr id="104456" name="Text Box 8"/>
          <p:cNvSpPr txBox="1">
            <a:spLocks noChangeArrowheads="1"/>
          </p:cNvSpPr>
          <p:nvPr/>
        </p:nvSpPr>
        <p:spPr bwMode="auto">
          <a:xfrm>
            <a:off x="5410200" y="5105400"/>
            <a:ext cx="3216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Ces fonctions n’ont pas la même énergie !</a:t>
            </a:r>
          </a:p>
        </p:txBody>
      </p:sp>
      <p:sp>
        <p:nvSpPr>
          <p:cNvPr id="104457" name="Text Box 9"/>
          <p:cNvSpPr txBox="1">
            <a:spLocks noChangeArrowheads="1"/>
          </p:cNvSpPr>
          <p:nvPr/>
        </p:nvSpPr>
        <p:spPr bwMode="auto">
          <a:xfrm>
            <a:off x="1752600" y="6248400"/>
            <a:ext cx="7056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hlinkClick r:id="rId10"/>
              </a:rPr>
              <a:t>http://www.quantum-physics.polytechnique.fr/en/pages/p0204.html</a:t>
            </a:r>
            <a:endParaRPr lang="fr-FR" sz="2000"/>
          </a:p>
        </p:txBody>
      </p:sp>
      <p:sp>
        <p:nvSpPr>
          <p:cNvPr id="104458" name="Text Box 10"/>
          <p:cNvSpPr txBox="1">
            <a:spLocks noChangeArrowheads="1"/>
          </p:cNvSpPr>
          <p:nvPr/>
        </p:nvSpPr>
        <p:spPr bwMode="auto">
          <a:xfrm>
            <a:off x="228600" y="5867400"/>
            <a:ext cx="4943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Applet de visualisation des niveaux d’énergie :</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974725" y="727075"/>
            <a:ext cx="6391275" cy="4572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VI) Évolution temporelle des systèmes quantiques.</a:t>
            </a:r>
          </a:p>
        </p:txBody>
      </p:sp>
      <p:sp>
        <p:nvSpPr>
          <p:cNvPr id="105475" name="Text Box 3"/>
          <p:cNvSpPr txBox="1">
            <a:spLocks noChangeArrowheads="1"/>
          </p:cNvSpPr>
          <p:nvPr/>
        </p:nvSpPr>
        <p:spPr bwMode="auto">
          <a:xfrm>
            <a:off x="1447800" y="1295400"/>
            <a:ext cx="72548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1) Equation de Schrödinger</a:t>
            </a:r>
          </a:p>
          <a:p>
            <a:pPr eaLnBrk="1" hangingPunct="1"/>
            <a:r>
              <a:rPr lang="fr-FR" sz="2000"/>
              <a:t>L’évolution temporelle d’une fonction d’onde est décrite par l’équation de Schrödinger dépendant du temps :</a:t>
            </a:r>
          </a:p>
          <a:p>
            <a:pPr eaLnBrk="1" hangingPunct="1"/>
            <a:endParaRPr lang="fr-FR" sz="2000"/>
          </a:p>
        </p:txBody>
      </p:sp>
      <p:graphicFrame>
        <p:nvGraphicFramePr>
          <p:cNvPr id="105476" name="Object 4"/>
          <p:cNvGraphicFramePr>
            <a:graphicFrameLocks noChangeAspect="1"/>
          </p:cNvGraphicFramePr>
          <p:nvPr/>
        </p:nvGraphicFramePr>
        <p:xfrm>
          <a:off x="2916238" y="2286000"/>
          <a:ext cx="2784475" cy="771525"/>
        </p:xfrm>
        <a:graphic>
          <a:graphicData uri="http://schemas.openxmlformats.org/presentationml/2006/ole">
            <mc:AlternateContent xmlns:mc="http://schemas.openxmlformats.org/markup-compatibility/2006">
              <mc:Choice xmlns:v="urn:schemas-microsoft-com:vml" Requires="v">
                <p:oleObj spid="_x0000_s105482" name="Equation" r:id="rId3" imgW="1282700" imgH="355600" progId="Equation.3">
                  <p:embed/>
                </p:oleObj>
              </mc:Choice>
              <mc:Fallback>
                <p:oleObj name="Equation" r:id="rId3" imgW="1282700" imgH="355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2286000"/>
                        <a:ext cx="2784475" cy="7715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5477" name="Text Box 5"/>
          <p:cNvSpPr txBox="1">
            <a:spLocks noChangeArrowheads="1"/>
          </p:cNvSpPr>
          <p:nvPr/>
        </p:nvSpPr>
        <p:spPr bwMode="auto">
          <a:xfrm>
            <a:off x="1660525" y="3138488"/>
            <a:ext cx="7102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Nous savons que l’hamiltonien, </a:t>
            </a:r>
            <a:r>
              <a:rPr lang="fr-FR" sz="2000" b="1" i="1"/>
              <a:t>H(x)</a:t>
            </a:r>
            <a:r>
              <a:rPr lang="fr-FR" sz="2000"/>
              <a:t>, admet des fonctions propres indépendantes du temps :</a:t>
            </a:r>
          </a:p>
        </p:txBody>
      </p:sp>
      <p:graphicFrame>
        <p:nvGraphicFramePr>
          <p:cNvPr id="105478" name="Object 6"/>
          <p:cNvGraphicFramePr>
            <a:graphicFrameLocks noChangeAspect="1"/>
          </p:cNvGraphicFramePr>
          <p:nvPr/>
        </p:nvGraphicFramePr>
        <p:xfrm>
          <a:off x="3448050" y="4127500"/>
          <a:ext cx="1873250" cy="441325"/>
        </p:xfrm>
        <a:graphic>
          <a:graphicData uri="http://schemas.openxmlformats.org/presentationml/2006/ole">
            <mc:AlternateContent xmlns:mc="http://schemas.openxmlformats.org/markup-compatibility/2006">
              <mc:Choice xmlns:v="urn:schemas-microsoft-com:vml" Requires="v">
                <p:oleObj spid="_x0000_s105483" name="Equation" r:id="rId5" imgW="863225" imgH="203112" progId="Equation.3">
                  <p:embed/>
                </p:oleObj>
              </mc:Choice>
              <mc:Fallback>
                <p:oleObj name="Equation" r:id="rId5" imgW="863225" imgH="2031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8050" y="4127500"/>
                        <a:ext cx="1873250" cy="44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5479" name="Text Box 7"/>
          <p:cNvSpPr txBox="1">
            <a:spLocks noChangeArrowheads="1"/>
          </p:cNvSpPr>
          <p:nvPr/>
        </p:nvSpPr>
        <p:spPr bwMode="auto">
          <a:xfrm>
            <a:off x="1736725" y="4510088"/>
            <a:ext cx="6759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supposant que l’on puisse écrire                                  on aura </a:t>
            </a:r>
          </a:p>
        </p:txBody>
      </p:sp>
      <p:graphicFrame>
        <p:nvGraphicFramePr>
          <p:cNvPr id="105480" name="Object 8"/>
          <p:cNvGraphicFramePr>
            <a:graphicFrameLocks noChangeAspect="1"/>
          </p:cNvGraphicFramePr>
          <p:nvPr/>
        </p:nvGraphicFramePr>
        <p:xfrm>
          <a:off x="5638800" y="4495800"/>
          <a:ext cx="1828800" cy="406400"/>
        </p:xfrm>
        <a:graphic>
          <a:graphicData uri="http://schemas.openxmlformats.org/presentationml/2006/ole">
            <mc:AlternateContent xmlns:mc="http://schemas.openxmlformats.org/markup-compatibility/2006">
              <mc:Choice xmlns:v="urn:schemas-microsoft-com:vml" Requires="v">
                <p:oleObj spid="_x0000_s105484" name="Equation" r:id="rId7" imgW="914400" imgH="203200" progId="Equation.3">
                  <p:embed/>
                </p:oleObj>
              </mc:Choice>
              <mc:Fallback>
                <p:oleObj name="Equation" r:id="rId7" imgW="914400" imgH="2032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38800" y="4495800"/>
                        <a:ext cx="18288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5481" name="Object 9"/>
          <p:cNvGraphicFramePr>
            <a:graphicFrameLocks noChangeAspect="1"/>
          </p:cNvGraphicFramePr>
          <p:nvPr/>
        </p:nvGraphicFramePr>
        <p:xfrm>
          <a:off x="1790700" y="5257800"/>
          <a:ext cx="6394450" cy="771525"/>
        </p:xfrm>
        <a:graphic>
          <a:graphicData uri="http://schemas.openxmlformats.org/presentationml/2006/ole">
            <mc:AlternateContent xmlns:mc="http://schemas.openxmlformats.org/markup-compatibility/2006">
              <mc:Choice xmlns:v="urn:schemas-microsoft-com:vml" Requires="v">
                <p:oleObj spid="_x0000_s105485" name="Equation" r:id="rId9" imgW="2946400" imgH="355600" progId="Equation.3">
                  <p:embed/>
                </p:oleObj>
              </mc:Choice>
              <mc:Fallback>
                <p:oleObj name="Equation" r:id="rId9" imgW="2946400" imgH="3556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90700" y="5257800"/>
                        <a:ext cx="6394450" cy="77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6498" name="Object 2"/>
          <p:cNvGraphicFramePr>
            <a:graphicFrameLocks noChangeAspect="1"/>
          </p:cNvGraphicFramePr>
          <p:nvPr/>
        </p:nvGraphicFramePr>
        <p:xfrm>
          <a:off x="1987550" y="838200"/>
          <a:ext cx="1901825" cy="771525"/>
        </p:xfrm>
        <a:graphic>
          <a:graphicData uri="http://schemas.openxmlformats.org/presentationml/2006/ole">
            <mc:AlternateContent xmlns:mc="http://schemas.openxmlformats.org/markup-compatibility/2006">
              <mc:Choice xmlns:v="urn:schemas-microsoft-com:vml" Requires="v">
                <p:oleObj spid="_x0000_s106509" name="Equation" r:id="rId3" imgW="875920" imgH="355446" progId="Equation.3">
                  <p:embed/>
                </p:oleObj>
              </mc:Choice>
              <mc:Fallback>
                <p:oleObj name="Equation" r:id="rId3" imgW="875920" imgH="355446"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7550" y="838200"/>
                        <a:ext cx="1901825" cy="77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499" name="Text Box 3"/>
          <p:cNvSpPr txBox="1">
            <a:spLocks noChangeArrowheads="1"/>
          </p:cNvSpPr>
          <p:nvPr/>
        </p:nvSpPr>
        <p:spPr bwMode="auto">
          <a:xfrm>
            <a:off x="746125" y="1081088"/>
            <a:ext cx="706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D’où</a:t>
            </a:r>
          </a:p>
        </p:txBody>
      </p:sp>
      <p:sp>
        <p:nvSpPr>
          <p:cNvPr id="106500" name="Text Box 4"/>
          <p:cNvSpPr txBox="1">
            <a:spLocks noChangeArrowheads="1"/>
          </p:cNvSpPr>
          <p:nvPr/>
        </p:nvSpPr>
        <p:spPr bwMode="auto">
          <a:xfrm>
            <a:off x="822325" y="2071688"/>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donc</a:t>
            </a:r>
          </a:p>
        </p:txBody>
      </p:sp>
      <p:graphicFrame>
        <p:nvGraphicFramePr>
          <p:cNvPr id="106501" name="Object 5"/>
          <p:cNvGraphicFramePr>
            <a:graphicFrameLocks noChangeAspect="1"/>
          </p:cNvGraphicFramePr>
          <p:nvPr/>
        </p:nvGraphicFramePr>
        <p:xfrm>
          <a:off x="2014538" y="1905000"/>
          <a:ext cx="2149475" cy="706438"/>
        </p:xfrm>
        <a:graphic>
          <a:graphicData uri="http://schemas.openxmlformats.org/presentationml/2006/ole">
            <mc:AlternateContent xmlns:mc="http://schemas.openxmlformats.org/markup-compatibility/2006">
              <mc:Choice xmlns:v="urn:schemas-microsoft-com:vml" Requires="v">
                <p:oleObj spid="_x0000_s106510" name="Equation" r:id="rId5" imgW="964781" imgH="317362" progId="Equation.3">
                  <p:embed/>
                </p:oleObj>
              </mc:Choice>
              <mc:Fallback>
                <p:oleObj name="Equation" r:id="rId5" imgW="964781" imgH="317362"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14538" y="1905000"/>
                        <a:ext cx="2149475"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02" name="Text Box 6"/>
          <p:cNvSpPr txBox="1">
            <a:spLocks noChangeArrowheads="1"/>
          </p:cNvSpPr>
          <p:nvPr/>
        </p:nvSpPr>
        <p:spPr bwMode="auto">
          <a:xfrm>
            <a:off x="838200" y="2590800"/>
            <a:ext cx="7788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 si </a:t>
            </a:r>
            <a:r>
              <a:rPr lang="fr-FR" sz="2000" i="1">
                <a:latin typeface="Symbol" pitchFamily="18" charset="2"/>
              </a:rPr>
              <a:t>j</a:t>
            </a:r>
            <a:r>
              <a:rPr lang="fr-FR" sz="2000"/>
              <a:t>(x) est une fonction propre de l’opérateur hamiltonien, pour l’énergie E, son évolution temporelle sera</a:t>
            </a:r>
          </a:p>
        </p:txBody>
      </p:sp>
      <p:graphicFrame>
        <p:nvGraphicFramePr>
          <p:cNvPr id="106503" name="Object 7"/>
          <p:cNvGraphicFramePr>
            <a:graphicFrameLocks noChangeAspect="1"/>
          </p:cNvGraphicFramePr>
          <p:nvPr/>
        </p:nvGraphicFramePr>
        <p:xfrm>
          <a:off x="2743200" y="3276600"/>
          <a:ext cx="3103563" cy="795338"/>
        </p:xfrm>
        <a:graphic>
          <a:graphicData uri="http://schemas.openxmlformats.org/presentationml/2006/ole">
            <mc:AlternateContent xmlns:mc="http://schemas.openxmlformats.org/markup-compatibility/2006">
              <mc:Choice xmlns:v="urn:schemas-microsoft-com:vml" Requires="v">
                <p:oleObj spid="_x0000_s106511" name="Equation" r:id="rId7" imgW="1536033" imgH="393529" progId="Equation.3">
                  <p:embed/>
                </p:oleObj>
              </mc:Choice>
              <mc:Fallback>
                <p:oleObj name="Equation" r:id="rId7" imgW="1536033" imgH="393529"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3276600"/>
                        <a:ext cx="3103563" cy="7953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04" name="Text Box 8"/>
          <p:cNvSpPr txBox="1">
            <a:spLocks noChangeArrowheads="1"/>
          </p:cNvSpPr>
          <p:nvPr/>
        </p:nvSpPr>
        <p:spPr bwMode="auto">
          <a:xfrm>
            <a:off x="1017588" y="4191000"/>
            <a:ext cx="1481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Notons que :</a:t>
            </a:r>
          </a:p>
        </p:txBody>
      </p:sp>
      <p:graphicFrame>
        <p:nvGraphicFramePr>
          <p:cNvPr id="106505" name="Object 9"/>
          <p:cNvGraphicFramePr>
            <a:graphicFrameLocks noChangeAspect="1"/>
          </p:cNvGraphicFramePr>
          <p:nvPr/>
        </p:nvGraphicFramePr>
        <p:xfrm>
          <a:off x="1558925" y="4648200"/>
          <a:ext cx="6437313" cy="795338"/>
        </p:xfrm>
        <a:graphic>
          <a:graphicData uri="http://schemas.openxmlformats.org/presentationml/2006/ole">
            <mc:AlternateContent xmlns:mc="http://schemas.openxmlformats.org/markup-compatibility/2006">
              <mc:Choice xmlns:v="urn:schemas-microsoft-com:vml" Requires="v">
                <p:oleObj spid="_x0000_s106512" name="Equation" r:id="rId9" imgW="3187700" imgH="393700" progId="Equation.3">
                  <p:embed/>
                </p:oleObj>
              </mc:Choice>
              <mc:Fallback>
                <p:oleObj name="Equation" r:id="rId9" imgW="3187700" imgH="3937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58925" y="4648200"/>
                        <a:ext cx="6437313" cy="7953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6506" name="Text Box 10"/>
          <p:cNvSpPr txBox="1">
            <a:spLocks noChangeArrowheads="1"/>
          </p:cNvSpPr>
          <p:nvPr/>
        </p:nvSpPr>
        <p:spPr bwMode="auto">
          <a:xfrm>
            <a:off x="544513" y="5576888"/>
            <a:ext cx="78597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densité de probabilité ne dépend pas du temps, on a un </a:t>
            </a:r>
            <a:r>
              <a:rPr lang="fr-FR" sz="2000">
                <a:solidFill>
                  <a:srgbClr val="FF0000"/>
                </a:solidFill>
              </a:rPr>
              <a:t>état stationnaire</a:t>
            </a:r>
            <a:r>
              <a:rPr lang="fr-FR" sz="2000"/>
              <a:t>. </a:t>
            </a:r>
          </a:p>
        </p:txBody>
      </p:sp>
      <p:sp>
        <p:nvSpPr>
          <p:cNvPr id="106507" name="Text Box 11"/>
          <p:cNvSpPr txBox="1">
            <a:spLocks noChangeArrowheads="1"/>
          </p:cNvSpPr>
          <p:nvPr/>
        </p:nvSpPr>
        <p:spPr bwMode="auto">
          <a:xfrm>
            <a:off x="152400" y="6019800"/>
            <a:ext cx="3227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Des exemples de dynamique :</a:t>
            </a:r>
          </a:p>
        </p:txBody>
      </p:sp>
      <p:sp>
        <p:nvSpPr>
          <p:cNvPr id="106508" name="Text Box 12"/>
          <p:cNvSpPr txBox="1">
            <a:spLocks noChangeArrowheads="1"/>
          </p:cNvSpPr>
          <p:nvPr/>
        </p:nvSpPr>
        <p:spPr bwMode="auto">
          <a:xfrm>
            <a:off x="1600200" y="6324600"/>
            <a:ext cx="7239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hlinkClick r:id="rId11"/>
              </a:rPr>
              <a:t>http://www.quantum-physics.polytechnique.fr/fr/step.html</a:t>
            </a:r>
            <a:endParaRPr lang="fr-FR" sz="200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746125" y="623888"/>
            <a:ext cx="4868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Evolution d’une fonction d’onde quelconque :</a:t>
            </a:r>
          </a:p>
        </p:txBody>
      </p:sp>
      <p:sp>
        <p:nvSpPr>
          <p:cNvPr id="107523" name="Text Box 3"/>
          <p:cNvSpPr txBox="1">
            <a:spLocks noChangeArrowheads="1"/>
          </p:cNvSpPr>
          <p:nvPr/>
        </p:nvSpPr>
        <p:spPr bwMode="auto">
          <a:xfrm>
            <a:off x="762000" y="1371600"/>
            <a:ext cx="79248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Soit </a:t>
            </a:r>
            <a:r>
              <a:rPr lang="fr-FR" sz="2000">
                <a:latin typeface="Symbol" pitchFamily="18" charset="2"/>
              </a:rPr>
              <a:t>j</a:t>
            </a:r>
            <a:r>
              <a:rPr lang="fr-FR" sz="2000" baseline="-25000"/>
              <a:t>1</a:t>
            </a:r>
            <a:r>
              <a:rPr lang="fr-FR" sz="2000"/>
              <a:t> et </a:t>
            </a:r>
            <a:r>
              <a:rPr lang="fr-FR" sz="2000">
                <a:latin typeface="Symbol" pitchFamily="18" charset="2"/>
              </a:rPr>
              <a:t>j</a:t>
            </a:r>
            <a:r>
              <a:rPr lang="fr-FR" sz="2000" baseline="-25000"/>
              <a:t>2</a:t>
            </a:r>
            <a:r>
              <a:rPr lang="fr-FR" sz="2000"/>
              <a:t> sont deux fonctions propres orthonormées de l’opérateur énergie, pour les valeurs propres E</a:t>
            </a:r>
            <a:r>
              <a:rPr lang="fr-FR" sz="2000" baseline="-25000"/>
              <a:t>1</a:t>
            </a:r>
            <a:r>
              <a:rPr lang="fr-FR" sz="2000"/>
              <a:t> et E</a:t>
            </a:r>
            <a:r>
              <a:rPr lang="fr-FR" sz="2000" baseline="-25000"/>
              <a:t>2</a:t>
            </a:r>
          </a:p>
          <a:p>
            <a:pPr eaLnBrk="1" hangingPunct="1"/>
            <a:endParaRPr lang="fr-FR" sz="2000"/>
          </a:p>
          <a:p>
            <a:pPr eaLnBrk="1" hangingPunct="1"/>
            <a:r>
              <a:rPr lang="fr-FR" sz="2000"/>
              <a:t>Soit </a:t>
            </a:r>
          </a:p>
          <a:p>
            <a:pPr eaLnBrk="1" hangingPunct="1"/>
            <a:endParaRPr lang="fr-FR" sz="2000"/>
          </a:p>
          <a:p>
            <a:pPr eaLnBrk="1" hangingPunct="1"/>
            <a:r>
              <a:rPr lang="fr-FR" sz="2000"/>
              <a:t>On a alors</a:t>
            </a:r>
          </a:p>
          <a:p>
            <a:pPr eaLnBrk="1" hangingPunct="1"/>
            <a:endParaRPr lang="fr-FR" sz="2000"/>
          </a:p>
          <a:p>
            <a:pPr eaLnBrk="1" hangingPunct="1"/>
            <a:endParaRPr lang="fr-FR" sz="2000"/>
          </a:p>
        </p:txBody>
      </p:sp>
      <p:graphicFrame>
        <p:nvGraphicFramePr>
          <p:cNvPr id="107524" name="Object 4"/>
          <p:cNvGraphicFramePr>
            <a:graphicFrameLocks noChangeAspect="1"/>
          </p:cNvGraphicFramePr>
          <p:nvPr/>
        </p:nvGraphicFramePr>
        <p:xfrm>
          <a:off x="1447800" y="2209800"/>
          <a:ext cx="2501900" cy="452438"/>
        </p:xfrm>
        <a:graphic>
          <a:graphicData uri="http://schemas.openxmlformats.org/presentationml/2006/ole">
            <mc:AlternateContent xmlns:mc="http://schemas.openxmlformats.org/markup-compatibility/2006">
              <mc:Choice xmlns:v="urn:schemas-microsoft-com:vml" Requires="v">
                <p:oleObj spid="_x0000_s107529" name="Equation" r:id="rId3" imgW="1193800" imgH="215900" progId="Equation.3">
                  <p:embed/>
                </p:oleObj>
              </mc:Choice>
              <mc:Fallback>
                <p:oleObj name="Equation" r:id="rId3" imgW="1193800" imgH="2159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2209800"/>
                        <a:ext cx="2501900"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7525" name="Object 5"/>
          <p:cNvGraphicFramePr>
            <a:graphicFrameLocks noChangeAspect="1"/>
          </p:cNvGraphicFramePr>
          <p:nvPr/>
        </p:nvGraphicFramePr>
        <p:xfrm>
          <a:off x="1752600" y="3124200"/>
          <a:ext cx="3460750" cy="692150"/>
        </p:xfrm>
        <a:graphic>
          <a:graphicData uri="http://schemas.openxmlformats.org/presentationml/2006/ole">
            <mc:AlternateContent xmlns:mc="http://schemas.openxmlformats.org/markup-compatibility/2006">
              <mc:Choice xmlns:v="urn:schemas-microsoft-com:vml" Requires="v">
                <p:oleObj spid="_x0000_s107530" name="Equation" r:id="rId5" imgW="1651000" imgH="330200" progId="Equation.3">
                  <p:embed/>
                </p:oleObj>
              </mc:Choice>
              <mc:Fallback>
                <p:oleObj name="Equation" r:id="rId5" imgW="1651000" imgH="3302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3124200"/>
                        <a:ext cx="3460750" cy="692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7526" name="Text Box 6"/>
          <p:cNvSpPr txBox="1">
            <a:spLocks noChangeArrowheads="1"/>
          </p:cNvSpPr>
          <p:nvPr/>
        </p:nvSpPr>
        <p:spPr bwMode="auto">
          <a:xfrm>
            <a:off x="669925" y="3900488"/>
            <a:ext cx="7864475" cy="711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Notons que la probabilité de mesurer le système dans chacun des états est constante au cours du temps :</a:t>
            </a:r>
          </a:p>
        </p:txBody>
      </p:sp>
      <p:graphicFrame>
        <p:nvGraphicFramePr>
          <p:cNvPr id="107527" name="Object 7"/>
          <p:cNvGraphicFramePr>
            <a:graphicFrameLocks noChangeAspect="1"/>
          </p:cNvGraphicFramePr>
          <p:nvPr/>
        </p:nvGraphicFramePr>
        <p:xfrm>
          <a:off x="990600" y="4800600"/>
          <a:ext cx="2667000" cy="1093788"/>
        </p:xfrm>
        <a:graphic>
          <a:graphicData uri="http://schemas.openxmlformats.org/presentationml/2006/ole">
            <mc:AlternateContent xmlns:mc="http://schemas.openxmlformats.org/markup-compatibility/2006">
              <mc:Choice xmlns:v="urn:schemas-microsoft-com:vml" Requires="v">
                <p:oleObj spid="_x0000_s107531" name="Equation" r:id="rId7" imgW="1269449" imgH="520474" progId="Equation.3">
                  <p:embed/>
                </p:oleObj>
              </mc:Choice>
              <mc:Fallback>
                <p:oleObj name="Equation" r:id="rId7" imgW="1269449" imgH="520474"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4800600"/>
                        <a:ext cx="2667000" cy="1093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7528" name="Object 8"/>
          <p:cNvGraphicFramePr>
            <a:graphicFrameLocks noChangeAspect="1"/>
          </p:cNvGraphicFramePr>
          <p:nvPr/>
        </p:nvGraphicFramePr>
        <p:xfrm>
          <a:off x="4343400" y="4800600"/>
          <a:ext cx="2667000" cy="1093788"/>
        </p:xfrm>
        <a:graphic>
          <a:graphicData uri="http://schemas.openxmlformats.org/presentationml/2006/ole">
            <mc:AlternateContent xmlns:mc="http://schemas.openxmlformats.org/markup-compatibility/2006">
              <mc:Choice xmlns:v="urn:schemas-microsoft-com:vml" Requires="v">
                <p:oleObj spid="_x0000_s107532" name="Equation" r:id="rId9" imgW="1269449" imgH="520474" progId="Equation.3">
                  <p:embed/>
                </p:oleObj>
              </mc:Choice>
              <mc:Fallback>
                <p:oleObj name="Equation" r:id="rId9" imgW="1269449" imgH="520474"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43400" y="4800600"/>
                        <a:ext cx="2667000" cy="1093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8546" name="Object 2"/>
          <p:cNvGraphicFramePr>
            <a:graphicFrameLocks noChangeAspect="1"/>
          </p:cNvGraphicFramePr>
          <p:nvPr/>
        </p:nvGraphicFramePr>
        <p:xfrm>
          <a:off x="304800" y="1981200"/>
          <a:ext cx="8629650" cy="1284288"/>
        </p:xfrm>
        <a:graphic>
          <a:graphicData uri="http://schemas.openxmlformats.org/presentationml/2006/ole">
            <mc:AlternateContent xmlns:mc="http://schemas.openxmlformats.org/markup-compatibility/2006">
              <mc:Choice xmlns:v="urn:schemas-microsoft-com:vml" Requires="v">
                <p:oleObj spid="_x0000_s108553" name="Equation" r:id="rId3" imgW="5118100" imgH="762000" progId="Equation.3">
                  <p:embed/>
                </p:oleObj>
              </mc:Choice>
              <mc:Fallback>
                <p:oleObj name="Equation" r:id="rId3" imgW="5118100" imgH="7620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981200"/>
                        <a:ext cx="8629650" cy="1284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8547" name="Rectangle 3"/>
          <p:cNvSpPr>
            <a:spLocks noChangeArrowheads="1"/>
          </p:cNvSpPr>
          <p:nvPr/>
        </p:nvSpPr>
        <p:spPr bwMode="auto">
          <a:xfrm>
            <a:off x="304800" y="2590800"/>
            <a:ext cx="7086600" cy="838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8548" name="Rectangle 4"/>
          <p:cNvSpPr>
            <a:spLocks noChangeArrowheads="1"/>
          </p:cNvSpPr>
          <p:nvPr/>
        </p:nvSpPr>
        <p:spPr bwMode="auto">
          <a:xfrm>
            <a:off x="457200" y="457200"/>
            <a:ext cx="73152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a:t>Supposons pour alléger le calcul, que a et b sont des coefficients réels et que </a:t>
            </a:r>
            <a:r>
              <a:rPr lang="fr-FR" sz="2000">
                <a:latin typeface="Symbol" pitchFamily="18" charset="2"/>
              </a:rPr>
              <a:t>j</a:t>
            </a:r>
            <a:r>
              <a:rPr lang="fr-FR" sz="2000" baseline="-25000"/>
              <a:t>1</a:t>
            </a:r>
            <a:r>
              <a:rPr lang="fr-FR" sz="2000"/>
              <a:t> et </a:t>
            </a:r>
            <a:r>
              <a:rPr lang="fr-FR" sz="2000">
                <a:latin typeface="Symbol" pitchFamily="18" charset="2"/>
              </a:rPr>
              <a:t>j</a:t>
            </a:r>
            <a:r>
              <a:rPr lang="fr-FR" sz="2000" baseline="-25000"/>
              <a:t>2</a:t>
            </a:r>
            <a:r>
              <a:rPr lang="fr-FR" sz="2000"/>
              <a:t> sont des fonctions réelles. On a alors pour la densité de probabilité:</a:t>
            </a:r>
          </a:p>
          <a:p>
            <a:pPr>
              <a:spcBef>
                <a:spcPct val="50000"/>
              </a:spcBef>
            </a:pPr>
            <a:endParaRPr lang="fr-FR" sz="2000"/>
          </a:p>
        </p:txBody>
      </p:sp>
      <p:sp>
        <p:nvSpPr>
          <p:cNvPr id="108549" name="Text Box 5"/>
          <p:cNvSpPr txBox="1">
            <a:spLocks noChangeArrowheads="1"/>
          </p:cNvSpPr>
          <p:nvPr/>
        </p:nvSpPr>
        <p:spPr bwMode="auto">
          <a:xfrm>
            <a:off x="441325" y="3824288"/>
            <a:ext cx="8397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fonction dépend du temps. Il y a oscillation temporelle de la densité de probabilité, qui retrouve périodiquement la même forme avec une fréquence, </a:t>
            </a:r>
            <a:r>
              <a:rPr lang="fr-FR" sz="2000" i="1"/>
              <a:t>f</a:t>
            </a:r>
            <a:r>
              <a:rPr lang="fr-FR" sz="2000"/>
              <a:t> , égale à </a:t>
            </a:r>
          </a:p>
        </p:txBody>
      </p:sp>
      <p:graphicFrame>
        <p:nvGraphicFramePr>
          <p:cNvPr id="108550" name="Object 6"/>
          <p:cNvGraphicFramePr>
            <a:graphicFrameLocks noChangeAspect="1"/>
          </p:cNvGraphicFramePr>
          <p:nvPr/>
        </p:nvGraphicFramePr>
        <p:xfrm>
          <a:off x="4065588" y="4724400"/>
          <a:ext cx="1395412" cy="627063"/>
        </p:xfrm>
        <a:graphic>
          <a:graphicData uri="http://schemas.openxmlformats.org/presentationml/2006/ole">
            <mc:AlternateContent xmlns:mc="http://schemas.openxmlformats.org/markup-compatibility/2006">
              <mc:Choice xmlns:v="urn:schemas-microsoft-com:vml" Requires="v">
                <p:oleObj spid="_x0000_s108554" name="Equation" r:id="rId5" imgW="875920" imgH="393529" progId="Equation.3">
                  <p:embed/>
                </p:oleObj>
              </mc:Choice>
              <mc:Fallback>
                <p:oleObj name="Equation" r:id="rId5" imgW="875920" imgH="393529"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5588" y="4724400"/>
                        <a:ext cx="1395412" cy="627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8551" name="Rectangle 7"/>
          <p:cNvSpPr>
            <a:spLocks noChangeArrowheads="1"/>
          </p:cNvSpPr>
          <p:nvPr/>
        </p:nvSpPr>
        <p:spPr bwMode="auto">
          <a:xfrm>
            <a:off x="1219200" y="5486400"/>
            <a:ext cx="70675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Illustrations (avec coeffs et fonctions complexes):</a:t>
            </a:r>
          </a:p>
          <a:p>
            <a:r>
              <a:rPr lang="fr-FR" sz="2000">
                <a:hlinkClick r:id="rId7"/>
              </a:rPr>
              <a:t>http://www.quantum-physics.polytechnique.fr/fr/superposition.html</a:t>
            </a:r>
            <a:endParaRPr lang="fr-FR" sz="2000"/>
          </a:p>
          <a:p>
            <a:r>
              <a:rPr lang="fr-FR" sz="2000">
                <a:hlinkClick r:id="rId8"/>
              </a:rPr>
              <a:t>http://www.quantum-physics.polytechnique.fr/fr/nh3.html</a:t>
            </a:r>
            <a:endParaRPr lang="fr-FR" sz="2000"/>
          </a:p>
          <a:p>
            <a:endParaRPr lang="fr-FR" sz="2000"/>
          </a:p>
        </p:txBody>
      </p:sp>
      <p:sp>
        <p:nvSpPr>
          <p:cNvPr id="108552" name="Text Box 8"/>
          <p:cNvSpPr txBox="1">
            <a:spLocks noChangeArrowheads="1"/>
          </p:cNvSpPr>
          <p:nvPr/>
        </p:nvSpPr>
        <p:spPr bwMode="auto">
          <a:xfrm>
            <a:off x="1508125" y="55006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685800" y="609600"/>
            <a:ext cx="7315200" cy="685800"/>
          </a:xfrm>
          <a:solidFill>
            <a:srgbClr val="CCFFFF"/>
          </a:solidFill>
        </p:spPr>
        <p:txBody>
          <a:bodyPr/>
          <a:lstStyle/>
          <a:p>
            <a:pPr eaLnBrk="1" hangingPunct="1"/>
            <a:r>
              <a:rPr lang="fr-FR" sz="2400" smtClean="0"/>
              <a:t>VII) Formalisme Quantique</a:t>
            </a:r>
          </a:p>
        </p:txBody>
      </p:sp>
      <p:sp>
        <p:nvSpPr>
          <p:cNvPr id="109571" name="Text Box 3"/>
          <p:cNvSpPr txBox="1">
            <a:spLocks noChangeArrowheads="1"/>
          </p:cNvSpPr>
          <p:nvPr/>
        </p:nvSpPr>
        <p:spPr bwMode="auto">
          <a:xfrm>
            <a:off x="685800" y="1538288"/>
            <a:ext cx="7924800"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Certains états quantiques ne peuvent être décrits par une fonction d’onde telle que nous les avons vues (le spin par exemple). Le formalisme doit être généralisé de manière a pouvoir décrire tous les systèmes.</a:t>
            </a:r>
          </a:p>
          <a:p>
            <a:pPr eaLnBrk="1" hangingPunct="1"/>
            <a:endParaRPr lang="fr-FR" sz="2000"/>
          </a:p>
          <a:p>
            <a:pPr eaLnBrk="1" hangingPunct="1"/>
            <a:r>
              <a:rPr lang="fr-FR" sz="2000"/>
              <a:t>	En mécanique ondulatoire : L’état du système est décrit par une 	fonction d’onde.</a:t>
            </a:r>
          </a:p>
          <a:p>
            <a:pPr eaLnBrk="1" hangingPunct="1"/>
            <a:endParaRPr lang="fr-FR" sz="2000"/>
          </a:p>
          <a:p>
            <a:pPr eaLnBrk="1" hangingPunct="1"/>
            <a:r>
              <a:rPr lang="fr-FR" sz="2000"/>
              <a:t>	Dans le formalisme général : L’état du système est décrit par un 	</a:t>
            </a:r>
            <a:r>
              <a:rPr lang="fr-FR" sz="2000">
                <a:solidFill>
                  <a:srgbClr val="FF3300"/>
                </a:solidFill>
              </a:rPr>
              <a:t>vecteur d’état</a:t>
            </a:r>
            <a:r>
              <a:rPr lang="fr-FR" sz="2000"/>
              <a:t> faisant partie de l’espace des états du système.</a:t>
            </a:r>
          </a:p>
          <a:p>
            <a:pPr eaLnBrk="1" hangingPunct="1"/>
            <a:endParaRPr lang="fr-FR" sz="2000"/>
          </a:p>
          <a:p>
            <a:pPr eaLnBrk="1" hangingPunct="1"/>
            <a:r>
              <a:rPr lang="fr-FR" sz="2000"/>
              <a:t>Les vecteurs d’état peuvent être associés à une fonction d’onde, mais ce n’est pas obligatoire.</a:t>
            </a:r>
          </a:p>
          <a:p>
            <a:pPr eaLnBrk="1" hangingPunct="1"/>
            <a:endParaRPr lang="fr-FR" sz="2000"/>
          </a:p>
          <a:p>
            <a:pPr eaLnBrk="1" hangingPunct="1"/>
            <a:r>
              <a:rPr lang="fr-FR" sz="2000"/>
              <a:t>Le formalisme quantique se retrouve basé sur les règles du calcul vectoriel dans l’espace des états.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752600"/>
            <a:ext cx="57150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0595" name="Text Box 3"/>
          <p:cNvSpPr txBox="1">
            <a:spLocks noChangeArrowheads="1"/>
          </p:cNvSpPr>
          <p:nvPr/>
        </p:nvSpPr>
        <p:spPr bwMode="auto">
          <a:xfrm>
            <a:off x="1127125" y="928688"/>
            <a:ext cx="2276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1) Notation de Dirac</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2"/>
          <p:cNvSpPr txBox="1">
            <a:spLocks noChangeArrowheads="1"/>
          </p:cNvSpPr>
          <p:nvPr/>
        </p:nvSpPr>
        <p:spPr bwMode="auto">
          <a:xfrm>
            <a:off x="762000" y="381000"/>
            <a:ext cx="786447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Un vecteur quelconque de l’espace des états, </a:t>
            </a:r>
            <a:r>
              <a:rPr lang="fr-FR" sz="2000" i="1">
                <a:latin typeface="Symbol" pitchFamily="18" charset="2"/>
              </a:rPr>
              <a:t>e</a:t>
            </a:r>
            <a:r>
              <a:rPr lang="fr-FR" sz="2000"/>
              <a:t>, est appelé </a:t>
            </a:r>
            <a:r>
              <a:rPr lang="fr-FR" sz="2000" i="1"/>
              <a:t>vecteur-ket ou </a:t>
            </a:r>
            <a:r>
              <a:rPr lang="fr-FR" sz="2000"/>
              <a:t>plus simplement</a:t>
            </a:r>
            <a:r>
              <a:rPr lang="fr-FR" sz="2000" i="1"/>
              <a:t> ket</a:t>
            </a:r>
            <a:r>
              <a:rPr lang="fr-FR" sz="2000"/>
              <a:t>. On le note par le symbole          , en mettant à l’intérieur un signe distinctif permettant de le différencier des autres états.</a:t>
            </a:r>
          </a:p>
          <a:p>
            <a:pPr eaLnBrk="1" hangingPunct="1"/>
            <a:endParaRPr lang="fr-FR" sz="2000"/>
          </a:p>
          <a:p>
            <a:pPr eaLnBrk="1" hangingPunct="1"/>
            <a:r>
              <a:rPr lang="fr-FR" sz="2000"/>
              <a:t>Par exemple, si le </a:t>
            </a:r>
            <a:r>
              <a:rPr lang="fr-FR" sz="2000" i="1"/>
              <a:t>ket</a:t>
            </a:r>
            <a:r>
              <a:rPr lang="fr-FR" sz="2000"/>
              <a:t> est associé à un état décrit pas une fonction </a:t>
            </a:r>
            <a:r>
              <a:rPr lang="fr-FR" sz="2000" i="1">
                <a:latin typeface="Symbol" pitchFamily="18" charset="2"/>
              </a:rPr>
              <a:t>y</a:t>
            </a:r>
            <a:r>
              <a:rPr lang="fr-FR" sz="2000"/>
              <a:t>(r), on pourra le noter :</a:t>
            </a:r>
          </a:p>
        </p:txBody>
      </p:sp>
      <p:graphicFrame>
        <p:nvGraphicFramePr>
          <p:cNvPr id="111619" name="Object 3"/>
          <p:cNvGraphicFramePr>
            <a:graphicFrameLocks noChangeAspect="1"/>
          </p:cNvGraphicFramePr>
          <p:nvPr/>
        </p:nvGraphicFramePr>
        <p:xfrm>
          <a:off x="5792788" y="739775"/>
          <a:ext cx="244475" cy="304800"/>
        </p:xfrm>
        <a:graphic>
          <a:graphicData uri="http://schemas.openxmlformats.org/presentationml/2006/ole">
            <mc:AlternateContent xmlns:mc="http://schemas.openxmlformats.org/markup-compatibility/2006">
              <mc:Choice xmlns:v="urn:schemas-microsoft-com:vml" Requires="v">
                <p:oleObj spid="_x0000_s111629" name="Equation" r:id="rId3" imgW="203024" imgH="253780" progId="Equation.3">
                  <p:embed/>
                </p:oleObj>
              </mc:Choice>
              <mc:Fallback>
                <p:oleObj name="Equation" r:id="rId3" imgW="203024" imgH="25378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2788" y="739775"/>
                        <a:ext cx="244475"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1620" name="Object 4"/>
          <p:cNvGraphicFramePr>
            <a:graphicFrameLocks noChangeAspect="1"/>
          </p:cNvGraphicFramePr>
          <p:nvPr/>
        </p:nvGraphicFramePr>
        <p:xfrm>
          <a:off x="3276600" y="2362200"/>
          <a:ext cx="388938" cy="457200"/>
        </p:xfrm>
        <a:graphic>
          <a:graphicData uri="http://schemas.openxmlformats.org/presentationml/2006/ole">
            <mc:AlternateContent xmlns:mc="http://schemas.openxmlformats.org/markup-compatibility/2006">
              <mc:Choice xmlns:v="urn:schemas-microsoft-com:vml" Requires="v">
                <p:oleObj spid="_x0000_s111630" name="Equation" r:id="rId5" imgW="215713" imgH="253780" progId="Equation.3">
                  <p:embed/>
                </p:oleObj>
              </mc:Choice>
              <mc:Fallback>
                <p:oleObj name="Equation" r:id="rId5" imgW="215713" imgH="25378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2362200"/>
                        <a:ext cx="388938"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1621" name="Text Box 5"/>
          <p:cNvSpPr txBox="1">
            <a:spLocks noChangeArrowheads="1"/>
          </p:cNvSpPr>
          <p:nvPr/>
        </p:nvSpPr>
        <p:spPr bwMode="auto">
          <a:xfrm>
            <a:off x="3870325" y="2327275"/>
            <a:ext cx="1147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 ket psi</a:t>
            </a:r>
          </a:p>
        </p:txBody>
      </p:sp>
      <p:sp>
        <p:nvSpPr>
          <p:cNvPr id="111622" name="Rectangle 6"/>
          <p:cNvSpPr>
            <a:spLocks noChangeArrowheads="1"/>
          </p:cNvSpPr>
          <p:nvPr/>
        </p:nvSpPr>
        <p:spPr bwMode="auto">
          <a:xfrm>
            <a:off x="3048000" y="2209800"/>
            <a:ext cx="2133600" cy="6731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1623" name="Text Box 7"/>
          <p:cNvSpPr txBox="1">
            <a:spLocks noChangeArrowheads="1"/>
          </p:cNvSpPr>
          <p:nvPr/>
        </p:nvSpPr>
        <p:spPr bwMode="auto">
          <a:xfrm>
            <a:off x="914400" y="4800600"/>
            <a:ext cx="8016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 tout vecteur-ket de </a:t>
            </a:r>
            <a:r>
              <a:rPr lang="fr-FR" sz="2000">
                <a:latin typeface="Symbol" pitchFamily="18" charset="2"/>
              </a:rPr>
              <a:t>e</a:t>
            </a:r>
            <a:r>
              <a:rPr lang="fr-FR" sz="2000"/>
              <a:t>, correspond un vecteur dans l’espace dual </a:t>
            </a:r>
            <a:r>
              <a:rPr lang="fr-FR" sz="2000">
                <a:latin typeface="Symbol" pitchFamily="18" charset="2"/>
              </a:rPr>
              <a:t>e</a:t>
            </a:r>
            <a:r>
              <a:rPr lang="fr-FR" sz="2000"/>
              <a:t>* l’on nomme </a:t>
            </a:r>
            <a:r>
              <a:rPr lang="fr-FR" sz="2000" i="1"/>
              <a:t>vecteur-bra</a:t>
            </a:r>
            <a:r>
              <a:rPr lang="fr-FR" sz="2000"/>
              <a:t> ou </a:t>
            </a:r>
            <a:r>
              <a:rPr lang="fr-FR" sz="2000" i="1"/>
              <a:t>bra</a:t>
            </a:r>
            <a:r>
              <a:rPr lang="fr-FR" sz="2000"/>
              <a:t>.</a:t>
            </a:r>
          </a:p>
        </p:txBody>
      </p:sp>
      <p:sp>
        <p:nvSpPr>
          <p:cNvPr id="111624" name="Text Box 8"/>
          <p:cNvSpPr txBox="1">
            <a:spLocks noChangeArrowheads="1"/>
          </p:cNvSpPr>
          <p:nvPr/>
        </p:nvSpPr>
        <p:spPr bwMode="auto">
          <a:xfrm>
            <a:off x="898525" y="3290888"/>
            <a:ext cx="79406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fonctions que l’on manipulait en mécanique ondulatoire étaient complexes. On admettra qu’il existe un espace dual, </a:t>
            </a:r>
            <a:r>
              <a:rPr lang="fr-FR" sz="2000">
                <a:latin typeface="Symbol" pitchFamily="18" charset="2"/>
              </a:rPr>
              <a:t>e</a:t>
            </a:r>
            <a:r>
              <a:rPr lang="fr-FR" sz="2000"/>
              <a:t>*, de l’espace des états dont les vecteurs d’états peuvent être associés aux fonctions complexes conjuguées des fonctions associées aux vecteurs d’état de </a:t>
            </a:r>
            <a:r>
              <a:rPr lang="fr-FR" sz="2000">
                <a:latin typeface="Symbol" pitchFamily="18" charset="2"/>
              </a:rPr>
              <a:t>e</a:t>
            </a:r>
            <a:r>
              <a:rPr lang="fr-FR" sz="2000"/>
              <a:t>.</a:t>
            </a:r>
          </a:p>
          <a:p>
            <a:pPr eaLnBrk="1" hangingPunct="1"/>
            <a:endParaRPr lang="fr-FR" sz="2000"/>
          </a:p>
        </p:txBody>
      </p:sp>
      <p:graphicFrame>
        <p:nvGraphicFramePr>
          <p:cNvPr id="111625" name="Object 9"/>
          <p:cNvGraphicFramePr>
            <a:graphicFrameLocks noChangeAspect="1"/>
          </p:cNvGraphicFramePr>
          <p:nvPr/>
        </p:nvGraphicFramePr>
        <p:xfrm>
          <a:off x="3048000" y="5715000"/>
          <a:ext cx="452438" cy="533400"/>
        </p:xfrm>
        <a:graphic>
          <a:graphicData uri="http://schemas.openxmlformats.org/presentationml/2006/ole">
            <mc:AlternateContent xmlns:mc="http://schemas.openxmlformats.org/markup-compatibility/2006">
              <mc:Choice xmlns:v="urn:schemas-microsoft-com:vml" Requires="v">
                <p:oleObj spid="_x0000_s111631" name="Equation" r:id="rId7" imgW="215713" imgH="253780" progId="Equation.3">
                  <p:embed/>
                </p:oleObj>
              </mc:Choice>
              <mc:Fallback>
                <p:oleObj name="Equation" r:id="rId7" imgW="215713" imgH="25378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0" y="5715000"/>
                        <a:ext cx="452438"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1626" name="Text Box 10"/>
          <p:cNvSpPr txBox="1">
            <a:spLocks noChangeArrowheads="1"/>
          </p:cNvSpPr>
          <p:nvPr/>
        </p:nvSpPr>
        <p:spPr bwMode="auto">
          <a:xfrm>
            <a:off x="3794125" y="5680075"/>
            <a:ext cx="1217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 bra psi</a:t>
            </a:r>
          </a:p>
        </p:txBody>
      </p:sp>
      <p:sp>
        <p:nvSpPr>
          <p:cNvPr id="111627" name="Rectangle 11"/>
          <p:cNvSpPr>
            <a:spLocks noChangeArrowheads="1"/>
          </p:cNvSpPr>
          <p:nvPr/>
        </p:nvSpPr>
        <p:spPr bwMode="auto">
          <a:xfrm>
            <a:off x="2971800" y="5638800"/>
            <a:ext cx="2209800" cy="685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1628" name="Text Box 12"/>
          <p:cNvSpPr txBox="1">
            <a:spLocks noChangeArrowheads="1"/>
          </p:cNvSpPr>
          <p:nvPr/>
        </p:nvSpPr>
        <p:spPr bwMode="auto">
          <a:xfrm>
            <a:off x="5943600" y="5562600"/>
            <a:ext cx="2913063"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i="1"/>
              <a:t>NB : En anglais, bracket 	signifie crochet.</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 Box 2"/>
          <p:cNvSpPr txBox="1">
            <a:spLocks noChangeArrowheads="1"/>
          </p:cNvSpPr>
          <p:nvPr/>
        </p:nvSpPr>
        <p:spPr bwMode="auto">
          <a:xfrm>
            <a:off x="304800" y="609600"/>
            <a:ext cx="85344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Quelques propriétés :</a:t>
            </a:r>
          </a:p>
          <a:p>
            <a:pPr eaLnBrk="1" hangingPunct="1"/>
            <a:endParaRPr lang="fr-FR" sz="2000" u="sng"/>
          </a:p>
          <a:p>
            <a:pPr eaLnBrk="1" hangingPunct="1">
              <a:buFontTx/>
              <a:buChar char="-"/>
            </a:pPr>
            <a:r>
              <a:rPr lang="fr-FR" sz="2000"/>
              <a:t>Si </a:t>
            </a:r>
            <a:r>
              <a:rPr lang="fr-FR" sz="2000">
                <a:latin typeface="Symbol" pitchFamily="18" charset="2"/>
              </a:rPr>
              <a:t>l</a:t>
            </a:r>
            <a:r>
              <a:rPr lang="fr-FR" sz="2000"/>
              <a:t> est un complexe et |</a:t>
            </a:r>
            <a:r>
              <a:rPr lang="fr-FR" sz="2000">
                <a:latin typeface="Symbol" pitchFamily="18" charset="2"/>
              </a:rPr>
              <a:t>y</a:t>
            </a:r>
            <a:r>
              <a:rPr lang="fr-FR" sz="2000"/>
              <a:t>&gt; un ket de </a:t>
            </a:r>
            <a:r>
              <a:rPr lang="fr-FR" sz="2000">
                <a:latin typeface="Symbol" pitchFamily="18" charset="2"/>
              </a:rPr>
              <a:t>e</a:t>
            </a:r>
            <a:r>
              <a:rPr lang="fr-FR" sz="2000"/>
              <a:t>, alors </a:t>
            </a:r>
            <a:r>
              <a:rPr lang="fr-FR" sz="2000">
                <a:latin typeface="Symbol" pitchFamily="18" charset="2"/>
              </a:rPr>
              <a:t>l </a:t>
            </a:r>
            <a:r>
              <a:rPr lang="fr-FR" sz="2000"/>
              <a:t>|</a:t>
            </a:r>
            <a:r>
              <a:rPr lang="fr-FR" sz="2000">
                <a:latin typeface="Symbol" pitchFamily="18" charset="2"/>
              </a:rPr>
              <a:t>y</a:t>
            </a:r>
            <a:r>
              <a:rPr lang="fr-FR" sz="2000"/>
              <a:t>&gt;  est également un ket de </a:t>
            </a:r>
            <a:r>
              <a:rPr lang="fr-FR" sz="2000">
                <a:latin typeface="Symbol" pitchFamily="18" charset="2"/>
              </a:rPr>
              <a:t>e </a:t>
            </a:r>
            <a:r>
              <a:rPr lang="fr-FR" sz="2000"/>
              <a:t>que l’on peut noter</a:t>
            </a:r>
            <a:r>
              <a:rPr lang="fr-FR" sz="2000">
                <a:latin typeface="Symbol" pitchFamily="18" charset="2"/>
              </a:rPr>
              <a:t> </a:t>
            </a:r>
            <a:r>
              <a:rPr lang="fr-FR" sz="2000"/>
              <a:t>|</a:t>
            </a:r>
            <a:r>
              <a:rPr lang="fr-FR" sz="2000">
                <a:latin typeface="Symbol" pitchFamily="18" charset="2"/>
              </a:rPr>
              <a:t> l y</a:t>
            </a:r>
            <a:r>
              <a:rPr lang="fr-FR" sz="2000"/>
              <a:t>&gt; .</a:t>
            </a:r>
          </a:p>
          <a:p>
            <a:pPr eaLnBrk="1" hangingPunct="1">
              <a:buFontTx/>
              <a:buChar char="-"/>
            </a:pPr>
            <a:endParaRPr lang="fr-FR" sz="2000"/>
          </a:p>
          <a:p>
            <a:pPr eaLnBrk="1" hangingPunct="1">
              <a:buFontTx/>
              <a:buChar char="-"/>
            </a:pPr>
            <a:r>
              <a:rPr lang="fr-FR" sz="2000"/>
              <a:t>Le bra associé à </a:t>
            </a:r>
            <a:r>
              <a:rPr lang="fr-FR" sz="2000">
                <a:latin typeface="Symbol" pitchFamily="18" charset="2"/>
              </a:rPr>
              <a:t>l </a:t>
            </a:r>
            <a:r>
              <a:rPr lang="fr-FR" sz="2000"/>
              <a:t>|</a:t>
            </a:r>
            <a:r>
              <a:rPr lang="fr-FR" sz="2000">
                <a:latin typeface="Symbol" pitchFamily="18" charset="2"/>
              </a:rPr>
              <a:t>y</a:t>
            </a:r>
            <a:r>
              <a:rPr lang="fr-FR" sz="2000"/>
              <a:t>&gt; est </a:t>
            </a:r>
            <a:r>
              <a:rPr lang="fr-FR" sz="2000">
                <a:latin typeface="Symbol" pitchFamily="18" charset="2"/>
              </a:rPr>
              <a:t>l</a:t>
            </a:r>
            <a:r>
              <a:rPr lang="fr-FR" sz="2000"/>
              <a:t>*</a:t>
            </a:r>
            <a:r>
              <a:rPr lang="fr-FR" sz="2000">
                <a:latin typeface="Symbol" pitchFamily="18" charset="2"/>
              </a:rPr>
              <a:t> </a:t>
            </a:r>
            <a:r>
              <a:rPr lang="fr-FR" sz="2000"/>
              <a:t>&lt;</a:t>
            </a:r>
            <a:r>
              <a:rPr lang="fr-FR" sz="2000">
                <a:latin typeface="Symbol" pitchFamily="18" charset="2"/>
              </a:rPr>
              <a:t>y</a:t>
            </a:r>
            <a:r>
              <a:rPr lang="fr-FR" sz="2000"/>
              <a:t>| où </a:t>
            </a:r>
            <a:r>
              <a:rPr lang="fr-FR" sz="2000">
                <a:latin typeface="Symbol" pitchFamily="18" charset="2"/>
              </a:rPr>
              <a:t>l</a:t>
            </a:r>
            <a:r>
              <a:rPr lang="fr-FR" sz="2000"/>
              <a:t>*</a:t>
            </a:r>
            <a:r>
              <a:rPr lang="fr-FR" sz="2000">
                <a:latin typeface="Symbol" pitchFamily="18" charset="2"/>
              </a:rPr>
              <a:t> </a:t>
            </a:r>
            <a:r>
              <a:rPr lang="fr-FR" sz="2000"/>
              <a:t>est le complexe conjugué de </a:t>
            </a:r>
            <a:r>
              <a:rPr lang="fr-FR" sz="2000">
                <a:latin typeface="Symbol" pitchFamily="18" charset="2"/>
              </a:rPr>
              <a:t>l.</a:t>
            </a:r>
            <a:r>
              <a:rPr lang="fr-FR" sz="2000"/>
              <a:t>on peut le noter &lt; </a:t>
            </a:r>
            <a:r>
              <a:rPr lang="fr-FR" sz="2000">
                <a:latin typeface="Symbol" pitchFamily="18" charset="2"/>
              </a:rPr>
              <a:t>l</a:t>
            </a:r>
            <a:r>
              <a:rPr lang="fr-FR" sz="2000"/>
              <a:t> </a:t>
            </a:r>
            <a:r>
              <a:rPr lang="fr-FR" sz="2000">
                <a:latin typeface="Symbol" pitchFamily="18" charset="2"/>
              </a:rPr>
              <a:t>y|.</a:t>
            </a:r>
          </a:p>
          <a:p>
            <a:pPr lvl="4" eaLnBrk="1" hangingPunct="1"/>
            <a:r>
              <a:rPr lang="fr-FR" sz="2000"/>
              <a:t>Attention, on a donc     &lt; </a:t>
            </a:r>
            <a:r>
              <a:rPr lang="fr-FR" sz="2000">
                <a:latin typeface="Symbol" pitchFamily="18" charset="2"/>
              </a:rPr>
              <a:t>l</a:t>
            </a:r>
            <a:r>
              <a:rPr lang="fr-FR" sz="2000"/>
              <a:t> </a:t>
            </a:r>
            <a:r>
              <a:rPr lang="fr-FR" sz="2000">
                <a:latin typeface="Symbol" pitchFamily="18" charset="2"/>
              </a:rPr>
              <a:t>y| =  l</a:t>
            </a:r>
            <a:r>
              <a:rPr lang="fr-FR" sz="2000"/>
              <a:t>*</a:t>
            </a:r>
            <a:r>
              <a:rPr lang="fr-FR" sz="2000">
                <a:latin typeface="Symbol" pitchFamily="18" charset="2"/>
              </a:rPr>
              <a:t> </a:t>
            </a:r>
            <a:r>
              <a:rPr lang="fr-FR" sz="2000"/>
              <a:t>&lt;</a:t>
            </a:r>
            <a:r>
              <a:rPr lang="fr-FR" sz="2000">
                <a:latin typeface="Symbol" pitchFamily="18" charset="2"/>
              </a:rPr>
              <a:t>y</a:t>
            </a:r>
            <a:r>
              <a:rPr lang="fr-FR" sz="2000"/>
              <a:t>| </a:t>
            </a:r>
          </a:p>
          <a:p>
            <a:pPr eaLnBrk="1" hangingPunct="1">
              <a:buFontTx/>
              <a:buChar char="-"/>
            </a:pPr>
            <a:endParaRPr lang="fr-FR" sz="2000"/>
          </a:p>
          <a:p>
            <a:pPr eaLnBrk="1" hangingPunct="1"/>
            <a:r>
              <a:rPr lang="fr-FR" sz="2000" u="sng"/>
              <a:t>Produit scalaire :</a:t>
            </a:r>
          </a:p>
          <a:p>
            <a:pPr eaLnBrk="1" hangingPunct="1"/>
            <a:endParaRPr lang="fr-FR" sz="2000" u="sng"/>
          </a:p>
          <a:p>
            <a:pPr eaLnBrk="1" hangingPunct="1"/>
            <a:r>
              <a:rPr lang="fr-FR" sz="2000"/>
              <a:t>Le produit scalaire de deux kets |</a:t>
            </a:r>
            <a:r>
              <a:rPr lang="fr-FR" sz="2000">
                <a:latin typeface="Symbol" pitchFamily="18" charset="2"/>
              </a:rPr>
              <a:t>y</a:t>
            </a:r>
            <a:r>
              <a:rPr lang="fr-FR" sz="2000"/>
              <a:t>&gt; et |</a:t>
            </a:r>
            <a:r>
              <a:rPr lang="fr-FR" sz="2000">
                <a:latin typeface="Symbol" pitchFamily="18" charset="2"/>
              </a:rPr>
              <a:t>j</a:t>
            </a:r>
            <a:r>
              <a:rPr lang="fr-FR" sz="2000"/>
              <a:t>&gt; est noté  </a:t>
            </a:r>
            <a:r>
              <a:rPr lang="fr-FR" sz="2000">
                <a:solidFill>
                  <a:srgbClr val="FF3300"/>
                </a:solidFill>
              </a:rPr>
              <a:t>&lt; </a:t>
            </a:r>
            <a:r>
              <a:rPr lang="fr-FR" sz="2000">
                <a:solidFill>
                  <a:srgbClr val="FF3300"/>
                </a:solidFill>
                <a:latin typeface="Symbol" pitchFamily="18" charset="2"/>
              </a:rPr>
              <a:t>y  </a:t>
            </a:r>
            <a:r>
              <a:rPr lang="fr-FR" sz="2000">
                <a:solidFill>
                  <a:srgbClr val="FF3300"/>
                </a:solidFill>
              </a:rPr>
              <a:t>| </a:t>
            </a:r>
            <a:r>
              <a:rPr lang="fr-FR" sz="2000">
                <a:solidFill>
                  <a:srgbClr val="FF3300"/>
                </a:solidFill>
                <a:latin typeface="Symbol" pitchFamily="18" charset="2"/>
              </a:rPr>
              <a:t>j </a:t>
            </a:r>
            <a:r>
              <a:rPr lang="fr-FR" sz="2000">
                <a:solidFill>
                  <a:srgbClr val="FF3300"/>
                </a:solidFill>
              </a:rPr>
              <a:t>&gt;</a:t>
            </a:r>
            <a:r>
              <a:rPr lang="fr-FR" sz="2000"/>
              <a:t> </a:t>
            </a:r>
          </a:p>
        </p:txBody>
      </p:sp>
      <p:sp>
        <p:nvSpPr>
          <p:cNvPr id="112643" name="Rectangle 3"/>
          <p:cNvSpPr>
            <a:spLocks noChangeArrowheads="1"/>
          </p:cNvSpPr>
          <p:nvPr/>
        </p:nvSpPr>
        <p:spPr bwMode="auto">
          <a:xfrm>
            <a:off x="4572000" y="2743200"/>
            <a:ext cx="1752600" cy="457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2644" name="Text Box 4"/>
          <p:cNvSpPr txBox="1">
            <a:spLocks noChangeArrowheads="1"/>
          </p:cNvSpPr>
          <p:nvPr/>
        </p:nvSpPr>
        <p:spPr bwMode="auto">
          <a:xfrm>
            <a:off x="990600" y="4545013"/>
            <a:ext cx="3098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les propriétés suivantes</a:t>
            </a:r>
          </a:p>
        </p:txBody>
      </p:sp>
      <p:sp>
        <p:nvSpPr>
          <p:cNvPr id="112645" name="Rectangle 5"/>
          <p:cNvSpPr>
            <a:spLocks noChangeArrowheads="1"/>
          </p:cNvSpPr>
          <p:nvPr/>
        </p:nvSpPr>
        <p:spPr bwMode="auto">
          <a:xfrm>
            <a:off x="1905000" y="4953000"/>
            <a:ext cx="54895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a:t>&lt; </a:t>
            </a:r>
            <a:r>
              <a:rPr lang="fr-FR" sz="2000">
                <a:latin typeface="Symbol" pitchFamily="18" charset="2"/>
              </a:rPr>
              <a:t>y  </a:t>
            </a:r>
            <a:r>
              <a:rPr lang="fr-FR" sz="2000"/>
              <a:t>| </a:t>
            </a:r>
            <a:r>
              <a:rPr lang="fr-FR" sz="2000">
                <a:latin typeface="Symbol" pitchFamily="18" charset="2"/>
              </a:rPr>
              <a:t>j </a:t>
            </a:r>
            <a:r>
              <a:rPr lang="fr-FR" sz="2000"/>
              <a:t>&gt; = &lt; </a:t>
            </a:r>
            <a:r>
              <a:rPr lang="fr-FR" sz="2000">
                <a:latin typeface="Symbol" pitchFamily="18" charset="2"/>
              </a:rPr>
              <a:t>j  </a:t>
            </a:r>
            <a:r>
              <a:rPr lang="fr-FR" sz="2000"/>
              <a:t>| </a:t>
            </a:r>
            <a:r>
              <a:rPr lang="fr-FR" sz="2000">
                <a:latin typeface="Symbol" pitchFamily="18" charset="2"/>
              </a:rPr>
              <a:t>y </a:t>
            </a:r>
            <a:r>
              <a:rPr lang="fr-FR" sz="2000"/>
              <a:t>&gt;* </a:t>
            </a:r>
          </a:p>
          <a:p>
            <a:endParaRPr lang="fr-FR" sz="2000"/>
          </a:p>
          <a:p>
            <a:r>
              <a:rPr lang="fr-FR" sz="2000"/>
              <a:t>&lt; </a:t>
            </a:r>
            <a:r>
              <a:rPr lang="fr-FR" sz="2000">
                <a:latin typeface="Symbol" pitchFamily="18" charset="2"/>
              </a:rPr>
              <a:t>y  </a:t>
            </a:r>
            <a:r>
              <a:rPr lang="fr-FR" sz="2000"/>
              <a:t>| </a:t>
            </a:r>
            <a:r>
              <a:rPr lang="fr-FR" sz="2000">
                <a:latin typeface="Symbol" pitchFamily="18" charset="2"/>
              </a:rPr>
              <a:t>l</a:t>
            </a:r>
            <a:r>
              <a:rPr lang="fr-FR" sz="2000" baseline="-25000">
                <a:latin typeface="Symbol" pitchFamily="18" charset="2"/>
              </a:rPr>
              <a:t>1</a:t>
            </a:r>
            <a:r>
              <a:rPr lang="fr-FR" sz="2000"/>
              <a:t> </a:t>
            </a:r>
            <a:r>
              <a:rPr lang="fr-FR" sz="2000">
                <a:latin typeface="Symbol" pitchFamily="18" charset="2"/>
              </a:rPr>
              <a:t>j</a:t>
            </a:r>
            <a:r>
              <a:rPr lang="fr-FR" sz="2000" baseline="-25000">
                <a:latin typeface="Symbol" pitchFamily="18" charset="2"/>
              </a:rPr>
              <a:t>1</a:t>
            </a:r>
            <a:r>
              <a:rPr lang="fr-FR" sz="2000">
                <a:latin typeface="Symbol" pitchFamily="18" charset="2"/>
              </a:rPr>
              <a:t> + l</a:t>
            </a:r>
            <a:r>
              <a:rPr lang="fr-FR" sz="2000" baseline="-25000">
                <a:latin typeface="Symbol" pitchFamily="18" charset="2"/>
              </a:rPr>
              <a:t>2</a:t>
            </a:r>
            <a:r>
              <a:rPr lang="fr-FR" sz="2000"/>
              <a:t> </a:t>
            </a:r>
            <a:r>
              <a:rPr lang="fr-FR" sz="2000">
                <a:latin typeface="Symbol" pitchFamily="18" charset="2"/>
              </a:rPr>
              <a:t>j</a:t>
            </a:r>
            <a:r>
              <a:rPr lang="fr-FR" sz="2000" baseline="-25000">
                <a:latin typeface="Symbol" pitchFamily="18" charset="2"/>
              </a:rPr>
              <a:t>2</a:t>
            </a:r>
            <a:r>
              <a:rPr lang="fr-FR" sz="2000">
                <a:latin typeface="Symbol" pitchFamily="18" charset="2"/>
              </a:rPr>
              <a:t> </a:t>
            </a:r>
            <a:r>
              <a:rPr lang="fr-FR" sz="2000"/>
              <a:t>&gt; = </a:t>
            </a:r>
            <a:r>
              <a:rPr lang="fr-FR" sz="2000">
                <a:latin typeface="Symbol" pitchFamily="18" charset="2"/>
              </a:rPr>
              <a:t>l</a:t>
            </a:r>
            <a:r>
              <a:rPr lang="fr-FR" sz="2000" baseline="-25000">
                <a:latin typeface="Symbol" pitchFamily="18" charset="2"/>
              </a:rPr>
              <a:t>1</a:t>
            </a:r>
            <a:r>
              <a:rPr lang="fr-FR" sz="2000"/>
              <a:t> &lt; </a:t>
            </a:r>
            <a:r>
              <a:rPr lang="fr-FR" sz="2000">
                <a:latin typeface="Symbol" pitchFamily="18" charset="2"/>
              </a:rPr>
              <a:t>y  </a:t>
            </a:r>
            <a:r>
              <a:rPr lang="fr-FR" sz="2000"/>
              <a:t>| </a:t>
            </a:r>
            <a:r>
              <a:rPr lang="fr-FR" sz="2000">
                <a:latin typeface="Symbol" pitchFamily="18" charset="2"/>
              </a:rPr>
              <a:t>j</a:t>
            </a:r>
            <a:r>
              <a:rPr lang="fr-FR" sz="2000" baseline="-25000">
                <a:latin typeface="Symbol" pitchFamily="18" charset="2"/>
              </a:rPr>
              <a:t>1</a:t>
            </a:r>
            <a:r>
              <a:rPr lang="fr-FR" sz="2000">
                <a:latin typeface="Symbol" pitchFamily="18" charset="2"/>
              </a:rPr>
              <a:t>&gt; + l</a:t>
            </a:r>
            <a:r>
              <a:rPr lang="fr-FR" sz="2000" baseline="-25000">
                <a:latin typeface="Symbol" pitchFamily="18" charset="2"/>
              </a:rPr>
              <a:t>2</a:t>
            </a:r>
            <a:r>
              <a:rPr lang="fr-FR" sz="2000"/>
              <a:t> &lt; </a:t>
            </a:r>
            <a:r>
              <a:rPr lang="fr-FR" sz="2000">
                <a:latin typeface="Symbol" pitchFamily="18" charset="2"/>
              </a:rPr>
              <a:t>y </a:t>
            </a:r>
            <a:r>
              <a:rPr lang="fr-FR" sz="2000"/>
              <a:t>| </a:t>
            </a:r>
            <a:r>
              <a:rPr lang="fr-FR" sz="2000">
                <a:latin typeface="Symbol" pitchFamily="18" charset="2"/>
              </a:rPr>
              <a:t>j</a:t>
            </a:r>
            <a:r>
              <a:rPr lang="fr-FR" sz="2000" baseline="-25000">
                <a:latin typeface="Symbol" pitchFamily="18" charset="2"/>
              </a:rPr>
              <a:t>2</a:t>
            </a:r>
            <a:r>
              <a:rPr lang="fr-FR" sz="2000">
                <a:latin typeface="Symbol" pitchFamily="18" charset="2"/>
              </a:rPr>
              <a:t> </a:t>
            </a:r>
            <a:r>
              <a:rPr lang="fr-FR" sz="2000"/>
              <a:t>&gt;</a:t>
            </a:r>
          </a:p>
          <a:p>
            <a:endParaRPr lang="fr-FR" sz="2000"/>
          </a:p>
          <a:p>
            <a:r>
              <a:rPr lang="fr-FR" sz="2000"/>
              <a:t>&lt; </a:t>
            </a:r>
            <a:r>
              <a:rPr lang="fr-FR" sz="2000">
                <a:latin typeface="Symbol" pitchFamily="18" charset="2"/>
              </a:rPr>
              <a:t>l</a:t>
            </a:r>
            <a:r>
              <a:rPr lang="fr-FR" sz="2000" baseline="-25000">
                <a:latin typeface="Symbol" pitchFamily="18" charset="2"/>
              </a:rPr>
              <a:t>1</a:t>
            </a:r>
            <a:r>
              <a:rPr lang="fr-FR" sz="2000"/>
              <a:t> </a:t>
            </a:r>
            <a:r>
              <a:rPr lang="fr-FR" sz="2000">
                <a:latin typeface="Symbol" pitchFamily="18" charset="2"/>
              </a:rPr>
              <a:t>j</a:t>
            </a:r>
            <a:r>
              <a:rPr lang="fr-FR" sz="2000" baseline="-25000">
                <a:latin typeface="Symbol" pitchFamily="18" charset="2"/>
              </a:rPr>
              <a:t>1</a:t>
            </a:r>
            <a:r>
              <a:rPr lang="fr-FR" sz="2000">
                <a:latin typeface="Symbol" pitchFamily="18" charset="2"/>
              </a:rPr>
              <a:t> + l</a:t>
            </a:r>
            <a:r>
              <a:rPr lang="fr-FR" sz="2000" baseline="-25000">
                <a:latin typeface="Symbol" pitchFamily="18" charset="2"/>
              </a:rPr>
              <a:t>2</a:t>
            </a:r>
            <a:r>
              <a:rPr lang="fr-FR" sz="2000"/>
              <a:t> </a:t>
            </a:r>
            <a:r>
              <a:rPr lang="fr-FR" sz="2000">
                <a:latin typeface="Symbol" pitchFamily="18" charset="2"/>
              </a:rPr>
              <a:t>j</a:t>
            </a:r>
            <a:r>
              <a:rPr lang="fr-FR" sz="2000" baseline="-25000">
                <a:latin typeface="Symbol" pitchFamily="18" charset="2"/>
              </a:rPr>
              <a:t>2</a:t>
            </a:r>
            <a:r>
              <a:rPr lang="fr-FR" sz="2000">
                <a:latin typeface="Symbol" pitchFamily="18" charset="2"/>
              </a:rPr>
              <a:t> </a:t>
            </a:r>
            <a:r>
              <a:rPr lang="fr-FR" sz="2000"/>
              <a:t>| </a:t>
            </a:r>
            <a:r>
              <a:rPr lang="fr-FR" sz="2000">
                <a:latin typeface="Symbol" pitchFamily="18" charset="2"/>
              </a:rPr>
              <a:t>y </a:t>
            </a:r>
            <a:r>
              <a:rPr lang="fr-FR" sz="2000"/>
              <a:t>&gt; = </a:t>
            </a:r>
            <a:r>
              <a:rPr lang="fr-FR" sz="2000">
                <a:latin typeface="Symbol" pitchFamily="18" charset="2"/>
              </a:rPr>
              <a:t>l</a:t>
            </a:r>
            <a:r>
              <a:rPr lang="fr-FR" sz="2000" baseline="-25000">
                <a:latin typeface="Symbol" pitchFamily="18" charset="2"/>
              </a:rPr>
              <a:t>1</a:t>
            </a:r>
            <a:r>
              <a:rPr lang="fr-FR" sz="2000"/>
              <a:t>*&lt; </a:t>
            </a:r>
            <a:r>
              <a:rPr lang="fr-FR" sz="2000">
                <a:latin typeface="Symbol" pitchFamily="18" charset="2"/>
              </a:rPr>
              <a:t>j</a:t>
            </a:r>
            <a:r>
              <a:rPr lang="fr-FR" sz="2000" baseline="-25000">
                <a:latin typeface="Symbol" pitchFamily="18" charset="2"/>
              </a:rPr>
              <a:t>1</a:t>
            </a:r>
            <a:r>
              <a:rPr lang="fr-FR" sz="2000"/>
              <a:t> | </a:t>
            </a:r>
            <a:r>
              <a:rPr lang="fr-FR" sz="2000">
                <a:latin typeface="Symbol" pitchFamily="18" charset="2"/>
              </a:rPr>
              <a:t>y</a:t>
            </a:r>
            <a:r>
              <a:rPr lang="fr-FR" sz="2000"/>
              <a:t> </a:t>
            </a:r>
            <a:r>
              <a:rPr lang="fr-FR" sz="2000">
                <a:latin typeface="Symbol" pitchFamily="18" charset="2"/>
              </a:rPr>
              <a:t>&gt; + l</a:t>
            </a:r>
            <a:r>
              <a:rPr lang="fr-FR" sz="2000" baseline="-25000">
                <a:latin typeface="Symbol" pitchFamily="18" charset="2"/>
              </a:rPr>
              <a:t>2</a:t>
            </a:r>
            <a:r>
              <a:rPr lang="fr-FR" sz="2000"/>
              <a:t>*&lt; </a:t>
            </a:r>
            <a:r>
              <a:rPr lang="fr-FR" sz="2000">
                <a:latin typeface="Symbol" pitchFamily="18" charset="2"/>
              </a:rPr>
              <a:t>j</a:t>
            </a:r>
            <a:r>
              <a:rPr lang="fr-FR" sz="2000" baseline="-25000">
                <a:latin typeface="Symbol" pitchFamily="18" charset="2"/>
              </a:rPr>
              <a:t>2</a:t>
            </a:r>
            <a:r>
              <a:rPr lang="fr-FR" sz="2000"/>
              <a:t> | </a:t>
            </a:r>
            <a:r>
              <a:rPr lang="fr-FR" sz="2000">
                <a:latin typeface="Symbol" pitchFamily="18" charset="2"/>
              </a:rPr>
              <a:t>y </a:t>
            </a:r>
            <a:r>
              <a:rPr lang="fr-FR" sz="2000"/>
              <a:t>&gt;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fr-FR" sz="2400" smtClean="0"/>
              <a:t>Le photon : une particule de lumière.</a:t>
            </a:r>
          </a:p>
        </p:txBody>
      </p:sp>
      <p:sp>
        <p:nvSpPr>
          <p:cNvPr id="12291" name="Rectangle 3"/>
          <p:cNvSpPr>
            <a:spLocks noGrp="1" noChangeArrowheads="1"/>
          </p:cNvSpPr>
          <p:nvPr>
            <p:ph idx="1"/>
          </p:nvPr>
        </p:nvSpPr>
        <p:spPr>
          <a:xfrm>
            <a:off x="685800" y="1905000"/>
            <a:ext cx="7772400" cy="4114800"/>
          </a:xfrm>
        </p:spPr>
        <p:txBody>
          <a:bodyPr/>
          <a:lstStyle/>
          <a:p>
            <a:pPr eaLnBrk="1" hangingPunct="1">
              <a:lnSpc>
                <a:spcPct val="90000"/>
              </a:lnSpc>
            </a:pPr>
            <a:r>
              <a:rPr lang="fr-FR" sz="2000" smtClean="0"/>
              <a:t>Max Planck introduit l’idée de photon dans son étude théorique du corps noir. Chaque photon transporte une énergie proportionnelle à la fréquence de l’onde </a:t>
            </a:r>
            <a:r>
              <a:rPr lang="fr-FR" sz="2000" b="1" smtClean="0"/>
              <a:t>qui lui est associée</a:t>
            </a:r>
            <a:r>
              <a:rPr lang="fr-FR" sz="2000" smtClean="0"/>
              <a:t>.</a:t>
            </a:r>
          </a:p>
          <a:p>
            <a:pPr eaLnBrk="1" hangingPunct="1">
              <a:lnSpc>
                <a:spcPct val="90000"/>
              </a:lnSpc>
            </a:pPr>
            <a:r>
              <a:rPr lang="fr-FR" sz="2000" smtClean="0"/>
              <a:t>E</a:t>
            </a:r>
            <a:r>
              <a:rPr lang="fr-FR" sz="2000" baseline="-25000" smtClean="0"/>
              <a:t>photon</a:t>
            </a:r>
            <a:r>
              <a:rPr lang="fr-FR" sz="2000" smtClean="0"/>
              <a:t>= h</a:t>
            </a:r>
            <a:r>
              <a:rPr lang="fr-FR" sz="2000" smtClean="0">
                <a:latin typeface="Symbol" pitchFamily="18" charset="2"/>
              </a:rPr>
              <a:t>n</a:t>
            </a:r>
          </a:p>
          <a:p>
            <a:pPr eaLnBrk="1" hangingPunct="1">
              <a:lnSpc>
                <a:spcPct val="90000"/>
              </a:lnSpc>
            </a:pPr>
            <a:r>
              <a:rPr lang="fr-FR" sz="2000" smtClean="0"/>
              <a:t>Il introduit la constante de proportionnalité « h » : constante de Planck</a:t>
            </a:r>
          </a:p>
          <a:p>
            <a:pPr lvl="1" eaLnBrk="1" hangingPunct="1">
              <a:lnSpc>
                <a:spcPct val="90000"/>
              </a:lnSpc>
              <a:buFontTx/>
              <a:buNone/>
            </a:pPr>
            <a:r>
              <a:rPr lang="fr-FR" sz="1800" smtClean="0"/>
              <a:t>				h=6,62 10</a:t>
            </a:r>
            <a:r>
              <a:rPr lang="fr-FR" sz="1800" baseline="30000" smtClean="0"/>
              <a:t>-34</a:t>
            </a:r>
            <a:r>
              <a:rPr lang="fr-FR" sz="1800" smtClean="0"/>
              <a:t> J s</a:t>
            </a:r>
          </a:p>
          <a:p>
            <a:pPr eaLnBrk="1" hangingPunct="1">
              <a:lnSpc>
                <a:spcPct val="90000"/>
              </a:lnSpc>
            </a:pPr>
            <a:r>
              <a:rPr lang="fr-FR" sz="2000" smtClean="0"/>
              <a:t>Il parvient alors à trouver la forme théorique de la courbe du corps noir et la loi de Wien s’exprime par :</a:t>
            </a:r>
          </a:p>
          <a:p>
            <a:pPr lvl="1" eaLnBrk="1" hangingPunct="1">
              <a:lnSpc>
                <a:spcPct val="90000"/>
              </a:lnSpc>
              <a:buFontTx/>
              <a:buNone/>
            </a:pPr>
            <a:r>
              <a:rPr lang="fr-FR" sz="1800" smtClean="0"/>
              <a:t>				</a:t>
            </a:r>
          </a:p>
          <a:p>
            <a:pPr lvl="1" eaLnBrk="1" hangingPunct="1">
              <a:lnSpc>
                <a:spcPct val="90000"/>
              </a:lnSpc>
              <a:buFontTx/>
              <a:buNone/>
            </a:pPr>
            <a:endParaRPr lang="fr-FR" sz="1800" smtClean="0"/>
          </a:p>
          <a:p>
            <a:pPr lvl="2" eaLnBrk="1" hangingPunct="1">
              <a:lnSpc>
                <a:spcPct val="90000"/>
              </a:lnSpc>
              <a:buFontTx/>
              <a:buNone/>
            </a:pPr>
            <a:r>
              <a:rPr lang="fr-FR" sz="1600" smtClean="0"/>
              <a:t> </a:t>
            </a:r>
          </a:p>
          <a:p>
            <a:pPr lvl="2" eaLnBrk="1" hangingPunct="1">
              <a:lnSpc>
                <a:spcPct val="90000"/>
              </a:lnSpc>
              <a:buFontTx/>
              <a:buNone/>
            </a:pPr>
            <a:r>
              <a:rPr lang="fr-FR" sz="1600" smtClean="0"/>
              <a:t>Où k (constante de Boltzmann) et c (vitesse de la lumière) sont des constantes déjà établies.</a:t>
            </a:r>
          </a:p>
        </p:txBody>
      </p:sp>
      <p:pic>
        <p:nvPicPr>
          <p:cNvPr id="1229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648200"/>
            <a:ext cx="2809875"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29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2291">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229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12291">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12291">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12291">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12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 Box 2"/>
          <p:cNvSpPr txBox="1">
            <a:spLocks noChangeArrowheads="1"/>
          </p:cNvSpPr>
          <p:nvPr/>
        </p:nvSpPr>
        <p:spPr bwMode="auto">
          <a:xfrm>
            <a:off x="822325" y="547688"/>
            <a:ext cx="3294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Normalisation et orthogonalité</a:t>
            </a:r>
          </a:p>
        </p:txBody>
      </p:sp>
      <p:graphicFrame>
        <p:nvGraphicFramePr>
          <p:cNvPr id="113667" name="Object 3"/>
          <p:cNvGraphicFramePr>
            <a:graphicFrameLocks noChangeAspect="1"/>
          </p:cNvGraphicFramePr>
          <p:nvPr/>
        </p:nvGraphicFramePr>
        <p:xfrm>
          <a:off x="533400" y="1295400"/>
          <a:ext cx="1863725" cy="809625"/>
        </p:xfrm>
        <a:graphic>
          <a:graphicData uri="http://schemas.openxmlformats.org/presentationml/2006/ole">
            <mc:AlternateContent xmlns:mc="http://schemas.openxmlformats.org/markup-compatibility/2006">
              <mc:Choice xmlns:v="urn:schemas-microsoft-com:vml" Requires="v">
                <p:oleObj spid="_x0000_s113678" name="Equation" r:id="rId3" imgW="876300" imgH="381000" progId="Equation.3">
                  <p:embed/>
                </p:oleObj>
              </mc:Choice>
              <mc:Fallback>
                <p:oleObj name="Equation" r:id="rId3" imgW="876300" imgH="3810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295400"/>
                        <a:ext cx="1863725" cy="809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3668" name="Object 4"/>
          <p:cNvGraphicFramePr>
            <a:graphicFrameLocks noChangeAspect="1"/>
          </p:cNvGraphicFramePr>
          <p:nvPr/>
        </p:nvGraphicFramePr>
        <p:xfrm>
          <a:off x="546100" y="2286000"/>
          <a:ext cx="2438400" cy="839788"/>
        </p:xfrm>
        <a:graphic>
          <a:graphicData uri="http://schemas.openxmlformats.org/presentationml/2006/ole">
            <mc:AlternateContent xmlns:mc="http://schemas.openxmlformats.org/markup-compatibility/2006">
              <mc:Choice xmlns:v="urn:schemas-microsoft-com:vml" Requires="v">
                <p:oleObj spid="_x0000_s113679" name="Equation" r:id="rId5" imgW="1143000" imgH="393700" progId="Equation.3">
                  <p:embed/>
                </p:oleObj>
              </mc:Choice>
              <mc:Fallback>
                <p:oleObj name="Equation" r:id="rId5" imgW="1143000" imgH="3937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100" y="2286000"/>
                        <a:ext cx="2438400" cy="839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3669" name="Text Box 5"/>
          <p:cNvSpPr txBox="1">
            <a:spLocks noChangeArrowheads="1"/>
          </p:cNvSpPr>
          <p:nvPr/>
        </p:nvSpPr>
        <p:spPr bwMode="auto">
          <a:xfrm>
            <a:off x="533400" y="3581400"/>
            <a:ext cx="2528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Mécanique ondulatoire</a:t>
            </a:r>
          </a:p>
        </p:txBody>
      </p:sp>
      <p:sp>
        <p:nvSpPr>
          <p:cNvPr id="113670" name="Rectangle 6"/>
          <p:cNvSpPr>
            <a:spLocks noChangeArrowheads="1"/>
          </p:cNvSpPr>
          <p:nvPr/>
        </p:nvSpPr>
        <p:spPr bwMode="auto">
          <a:xfrm>
            <a:off x="393700" y="1143000"/>
            <a:ext cx="3048000"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3671" name="Text Box 7"/>
          <p:cNvSpPr txBox="1">
            <a:spLocks noChangeArrowheads="1"/>
          </p:cNvSpPr>
          <p:nvPr/>
        </p:nvSpPr>
        <p:spPr bwMode="auto">
          <a:xfrm>
            <a:off x="5791200" y="3581400"/>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Formalisme quantique</a:t>
            </a:r>
          </a:p>
        </p:txBody>
      </p:sp>
      <p:sp>
        <p:nvSpPr>
          <p:cNvPr id="113672" name="Rectangle 8"/>
          <p:cNvSpPr>
            <a:spLocks noChangeArrowheads="1"/>
          </p:cNvSpPr>
          <p:nvPr/>
        </p:nvSpPr>
        <p:spPr bwMode="auto">
          <a:xfrm>
            <a:off x="5715000" y="1143000"/>
            <a:ext cx="3048000"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3673" name="Text Box 9"/>
          <p:cNvSpPr txBox="1">
            <a:spLocks noChangeArrowheads="1"/>
          </p:cNvSpPr>
          <p:nvPr/>
        </p:nvSpPr>
        <p:spPr bwMode="auto">
          <a:xfrm>
            <a:off x="6324600" y="1295400"/>
            <a:ext cx="1763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&lt; </a:t>
            </a:r>
            <a:r>
              <a:rPr lang="fr-FR" i="1">
                <a:latin typeface="Symbol" pitchFamily="18" charset="2"/>
              </a:rPr>
              <a:t>y </a:t>
            </a:r>
            <a:r>
              <a:rPr lang="fr-FR" i="1"/>
              <a:t>| </a:t>
            </a:r>
            <a:r>
              <a:rPr lang="fr-FR" i="1">
                <a:latin typeface="Symbol" pitchFamily="18" charset="2"/>
              </a:rPr>
              <a:t>y </a:t>
            </a:r>
            <a:r>
              <a:rPr lang="fr-FR" i="1"/>
              <a:t>&gt;=</a:t>
            </a:r>
            <a:r>
              <a:rPr lang="fr-FR"/>
              <a:t>1</a:t>
            </a:r>
          </a:p>
        </p:txBody>
      </p:sp>
      <p:sp>
        <p:nvSpPr>
          <p:cNvPr id="113674" name="Text Box 10"/>
          <p:cNvSpPr txBox="1">
            <a:spLocks noChangeArrowheads="1"/>
          </p:cNvSpPr>
          <p:nvPr/>
        </p:nvSpPr>
        <p:spPr bwMode="auto">
          <a:xfrm>
            <a:off x="3717925" y="1260475"/>
            <a:ext cx="18938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normalisation</a:t>
            </a:r>
          </a:p>
        </p:txBody>
      </p:sp>
      <p:sp>
        <p:nvSpPr>
          <p:cNvPr id="113675" name="Text Box 11"/>
          <p:cNvSpPr txBox="1">
            <a:spLocks noChangeArrowheads="1"/>
          </p:cNvSpPr>
          <p:nvPr/>
        </p:nvSpPr>
        <p:spPr bwMode="auto">
          <a:xfrm>
            <a:off x="3581400" y="2438400"/>
            <a:ext cx="1909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othonormalité</a:t>
            </a:r>
          </a:p>
        </p:txBody>
      </p:sp>
      <p:sp>
        <p:nvSpPr>
          <p:cNvPr id="113676" name="Text Box 12"/>
          <p:cNvSpPr txBox="1">
            <a:spLocks noChangeArrowheads="1"/>
          </p:cNvSpPr>
          <p:nvPr/>
        </p:nvSpPr>
        <p:spPr bwMode="auto">
          <a:xfrm>
            <a:off x="6172200" y="24384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&lt; </a:t>
            </a:r>
            <a:r>
              <a:rPr lang="fr-FR" i="1">
                <a:latin typeface="Symbol" pitchFamily="18" charset="2"/>
              </a:rPr>
              <a:t>y</a:t>
            </a:r>
            <a:r>
              <a:rPr lang="fr-FR" i="1" baseline="-25000"/>
              <a:t>i</a:t>
            </a:r>
            <a:r>
              <a:rPr lang="fr-FR" i="1">
                <a:latin typeface="Symbol" pitchFamily="18" charset="2"/>
              </a:rPr>
              <a:t> </a:t>
            </a:r>
            <a:r>
              <a:rPr lang="fr-FR" i="1"/>
              <a:t>| </a:t>
            </a:r>
            <a:r>
              <a:rPr lang="fr-FR" i="1">
                <a:latin typeface="Symbol" pitchFamily="18" charset="2"/>
              </a:rPr>
              <a:t>y</a:t>
            </a:r>
            <a:r>
              <a:rPr lang="fr-FR" i="1" baseline="-25000"/>
              <a:t>j</a:t>
            </a:r>
            <a:r>
              <a:rPr lang="fr-FR" i="1">
                <a:latin typeface="Symbol" pitchFamily="18" charset="2"/>
              </a:rPr>
              <a:t> </a:t>
            </a:r>
            <a:r>
              <a:rPr lang="fr-FR" i="1"/>
              <a:t>&gt;=</a:t>
            </a:r>
            <a:r>
              <a:rPr lang="fr-FR" i="1">
                <a:latin typeface="Symbol" pitchFamily="18" charset="2"/>
              </a:rPr>
              <a:t>d</a:t>
            </a:r>
            <a:r>
              <a:rPr lang="fr-FR" i="1" baseline="-25000"/>
              <a:t>ij</a:t>
            </a:r>
          </a:p>
        </p:txBody>
      </p:sp>
      <p:sp>
        <p:nvSpPr>
          <p:cNvPr id="113677" name="Text Box 13"/>
          <p:cNvSpPr txBox="1">
            <a:spLocks noChangeArrowheads="1"/>
          </p:cNvSpPr>
          <p:nvPr/>
        </p:nvSpPr>
        <p:spPr bwMode="auto">
          <a:xfrm>
            <a:off x="1812925" y="4765675"/>
            <a:ext cx="5040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La notation de Dirac est plus « légère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 Box 2"/>
          <p:cNvSpPr txBox="1">
            <a:spLocks noChangeArrowheads="1"/>
          </p:cNvSpPr>
          <p:nvPr/>
        </p:nvSpPr>
        <p:spPr bwMode="auto">
          <a:xfrm>
            <a:off x="746125" y="395288"/>
            <a:ext cx="817245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Opérateurs :</a:t>
            </a:r>
          </a:p>
          <a:p>
            <a:pPr eaLnBrk="1" hangingPunct="1"/>
            <a:endParaRPr lang="fr-FR" sz="2000" u="sng"/>
          </a:p>
          <a:p>
            <a:pPr eaLnBrk="1" hangingPunct="1"/>
            <a:r>
              <a:rPr lang="fr-FR" sz="2000"/>
              <a:t>Lorsque l’on fait agir l’opérateur </a:t>
            </a:r>
            <a:r>
              <a:rPr lang="fr-FR" sz="2000" b="1" i="1"/>
              <a:t>A</a:t>
            </a:r>
            <a:r>
              <a:rPr lang="fr-FR" sz="2000"/>
              <a:t> sur un ket |</a:t>
            </a:r>
            <a:r>
              <a:rPr lang="fr-FR" sz="2000">
                <a:latin typeface="Symbol" pitchFamily="18" charset="2"/>
              </a:rPr>
              <a:t>y</a:t>
            </a:r>
            <a:r>
              <a:rPr lang="fr-FR" sz="2000"/>
              <a:t>&gt;, on obtient un autre ket.</a:t>
            </a:r>
          </a:p>
          <a:p>
            <a:pPr eaLnBrk="1" hangingPunct="1"/>
            <a:endParaRPr lang="fr-FR" sz="2000"/>
          </a:p>
          <a:p>
            <a:pPr eaLnBrk="1" hangingPunct="1"/>
            <a:r>
              <a:rPr lang="fr-FR" sz="2000" b="1" i="1"/>
              <a:t>		A </a:t>
            </a:r>
            <a:r>
              <a:rPr lang="fr-FR" sz="2000"/>
              <a:t>|</a:t>
            </a:r>
            <a:r>
              <a:rPr lang="fr-FR" sz="2000">
                <a:latin typeface="Symbol" pitchFamily="18" charset="2"/>
              </a:rPr>
              <a:t>y</a:t>
            </a:r>
            <a:r>
              <a:rPr lang="fr-FR" sz="2000"/>
              <a:t>&gt; = |</a:t>
            </a:r>
            <a:r>
              <a:rPr lang="fr-FR" sz="2000">
                <a:latin typeface="Symbol" pitchFamily="18" charset="2"/>
              </a:rPr>
              <a:t>y</a:t>
            </a:r>
            <a:r>
              <a:rPr lang="fr-FR" sz="2000"/>
              <a:t>’&gt;</a:t>
            </a:r>
          </a:p>
          <a:p>
            <a:pPr eaLnBrk="1" hangingPunct="1"/>
            <a:endParaRPr lang="fr-FR" sz="2000"/>
          </a:p>
          <a:p>
            <a:pPr eaLnBrk="1" hangingPunct="1"/>
            <a:r>
              <a:rPr lang="fr-FR" sz="2000"/>
              <a:t>De même : </a:t>
            </a:r>
            <a:r>
              <a:rPr lang="fr-FR" sz="2000" b="1" i="1"/>
              <a:t>A </a:t>
            </a:r>
            <a:r>
              <a:rPr lang="fr-FR" sz="2000"/>
              <a:t>| </a:t>
            </a:r>
            <a:r>
              <a:rPr lang="fr-FR" sz="2000">
                <a:latin typeface="Symbol" pitchFamily="18" charset="2"/>
              </a:rPr>
              <a:t>l</a:t>
            </a:r>
            <a:r>
              <a:rPr lang="fr-FR" sz="2000" baseline="-25000">
                <a:latin typeface="Symbol" pitchFamily="18" charset="2"/>
              </a:rPr>
              <a:t>1</a:t>
            </a:r>
            <a:r>
              <a:rPr lang="fr-FR" sz="2000"/>
              <a:t> </a:t>
            </a:r>
            <a:r>
              <a:rPr lang="fr-FR" sz="2000">
                <a:latin typeface="Symbol" pitchFamily="18" charset="2"/>
              </a:rPr>
              <a:t>j</a:t>
            </a:r>
            <a:r>
              <a:rPr lang="fr-FR" sz="2000" baseline="-25000">
                <a:latin typeface="Symbol" pitchFamily="18" charset="2"/>
              </a:rPr>
              <a:t>1</a:t>
            </a:r>
            <a:r>
              <a:rPr lang="fr-FR" sz="2000">
                <a:latin typeface="Symbol" pitchFamily="18" charset="2"/>
              </a:rPr>
              <a:t> + l</a:t>
            </a:r>
            <a:r>
              <a:rPr lang="fr-FR" sz="2000" baseline="-25000">
                <a:latin typeface="Symbol" pitchFamily="18" charset="2"/>
              </a:rPr>
              <a:t>2</a:t>
            </a:r>
            <a:r>
              <a:rPr lang="fr-FR" sz="2000"/>
              <a:t> </a:t>
            </a:r>
            <a:r>
              <a:rPr lang="fr-FR" sz="2000">
                <a:latin typeface="Symbol" pitchFamily="18" charset="2"/>
              </a:rPr>
              <a:t>j</a:t>
            </a:r>
            <a:r>
              <a:rPr lang="fr-FR" sz="2000" baseline="-25000">
                <a:latin typeface="Symbol" pitchFamily="18" charset="2"/>
              </a:rPr>
              <a:t>2</a:t>
            </a:r>
            <a:r>
              <a:rPr lang="fr-FR" sz="2000">
                <a:latin typeface="Symbol" pitchFamily="18" charset="2"/>
              </a:rPr>
              <a:t> </a:t>
            </a:r>
            <a:r>
              <a:rPr lang="fr-FR" sz="2000"/>
              <a:t>&gt; = </a:t>
            </a:r>
            <a:r>
              <a:rPr lang="fr-FR" sz="2000">
                <a:latin typeface="Symbol" pitchFamily="18" charset="2"/>
              </a:rPr>
              <a:t>l</a:t>
            </a:r>
            <a:r>
              <a:rPr lang="fr-FR" sz="2000" baseline="-25000">
                <a:latin typeface="Symbol" pitchFamily="18" charset="2"/>
              </a:rPr>
              <a:t>1</a:t>
            </a:r>
            <a:r>
              <a:rPr lang="fr-FR" sz="2000"/>
              <a:t> </a:t>
            </a:r>
            <a:r>
              <a:rPr lang="fr-FR" sz="2000" b="1" i="1"/>
              <a:t>A</a:t>
            </a:r>
            <a:r>
              <a:rPr lang="fr-FR" sz="2000"/>
              <a:t> | </a:t>
            </a:r>
            <a:r>
              <a:rPr lang="fr-FR" sz="2000">
                <a:latin typeface="Symbol" pitchFamily="18" charset="2"/>
              </a:rPr>
              <a:t>j</a:t>
            </a:r>
            <a:r>
              <a:rPr lang="fr-FR" sz="2000" baseline="-25000">
                <a:latin typeface="Symbol" pitchFamily="18" charset="2"/>
              </a:rPr>
              <a:t>1</a:t>
            </a:r>
            <a:r>
              <a:rPr lang="fr-FR" sz="2000">
                <a:latin typeface="Symbol" pitchFamily="18" charset="2"/>
              </a:rPr>
              <a:t> &gt; + l</a:t>
            </a:r>
            <a:r>
              <a:rPr lang="fr-FR" sz="2000" baseline="-25000">
                <a:latin typeface="Symbol" pitchFamily="18" charset="2"/>
              </a:rPr>
              <a:t>2</a:t>
            </a:r>
            <a:r>
              <a:rPr lang="fr-FR" sz="2000"/>
              <a:t> </a:t>
            </a:r>
            <a:r>
              <a:rPr lang="fr-FR" sz="2000" b="1" i="1"/>
              <a:t>A</a:t>
            </a:r>
            <a:r>
              <a:rPr lang="fr-FR" sz="2000"/>
              <a:t> |</a:t>
            </a:r>
            <a:r>
              <a:rPr lang="fr-FR" sz="2000">
                <a:latin typeface="Symbol" pitchFamily="18" charset="2"/>
              </a:rPr>
              <a:t>j</a:t>
            </a:r>
            <a:r>
              <a:rPr lang="fr-FR" sz="2000" baseline="-25000">
                <a:latin typeface="Symbol" pitchFamily="18" charset="2"/>
              </a:rPr>
              <a:t>2</a:t>
            </a:r>
            <a:r>
              <a:rPr lang="fr-FR" sz="2000">
                <a:latin typeface="Symbol" pitchFamily="18" charset="2"/>
              </a:rPr>
              <a:t> &gt;           (l</a:t>
            </a:r>
            <a:r>
              <a:rPr lang="fr-FR" sz="2000" baseline="-25000"/>
              <a:t>i</a:t>
            </a:r>
            <a:r>
              <a:rPr lang="fr-FR" sz="2000"/>
              <a:t> : complexes</a:t>
            </a:r>
            <a:r>
              <a:rPr lang="fr-FR" sz="2000">
                <a:latin typeface="Symbol" pitchFamily="18" charset="2"/>
              </a:rPr>
              <a:t>)</a:t>
            </a:r>
          </a:p>
          <a:p>
            <a:pPr eaLnBrk="1" hangingPunct="1"/>
            <a:endParaRPr lang="fr-FR" sz="2000">
              <a:latin typeface="Symbol" pitchFamily="18" charset="2"/>
            </a:endParaRPr>
          </a:p>
          <a:p>
            <a:pPr eaLnBrk="1" hangingPunct="1"/>
            <a:r>
              <a:rPr lang="fr-FR" sz="2000"/>
              <a:t>On appelle </a:t>
            </a:r>
            <a:r>
              <a:rPr lang="fr-FR" sz="2000">
                <a:solidFill>
                  <a:srgbClr val="FF3300"/>
                </a:solidFill>
              </a:rPr>
              <a:t>élément de matrice de </a:t>
            </a:r>
            <a:r>
              <a:rPr lang="fr-FR" sz="2000" b="1" i="1">
                <a:solidFill>
                  <a:srgbClr val="FF3300"/>
                </a:solidFill>
              </a:rPr>
              <a:t>A</a:t>
            </a:r>
            <a:r>
              <a:rPr lang="fr-FR" sz="2000"/>
              <a:t> entre </a:t>
            </a:r>
            <a:r>
              <a:rPr lang="fr-FR" sz="2000">
                <a:latin typeface="Symbol" pitchFamily="18" charset="2"/>
              </a:rPr>
              <a:t>j</a:t>
            </a:r>
            <a:r>
              <a:rPr lang="fr-FR" sz="2000"/>
              <a:t> et </a:t>
            </a:r>
            <a:r>
              <a:rPr lang="fr-FR" sz="2000">
                <a:latin typeface="Symbol" pitchFamily="18" charset="2"/>
              </a:rPr>
              <a:t>y</a:t>
            </a:r>
            <a:r>
              <a:rPr lang="fr-FR" sz="2000"/>
              <a:t>, le produit scalaire :</a:t>
            </a:r>
          </a:p>
          <a:p>
            <a:pPr eaLnBrk="1" hangingPunct="1"/>
            <a:endParaRPr lang="fr-FR" sz="2000" b="1" i="1"/>
          </a:p>
          <a:p>
            <a:pPr eaLnBrk="1" hangingPunct="1"/>
            <a:r>
              <a:rPr lang="fr-FR" sz="2000" b="1" i="1"/>
              <a:t>&lt; </a:t>
            </a:r>
            <a:r>
              <a:rPr lang="fr-FR" sz="2000">
                <a:latin typeface="Symbol" pitchFamily="18" charset="2"/>
              </a:rPr>
              <a:t>j</a:t>
            </a:r>
            <a:r>
              <a:rPr lang="fr-FR" sz="2000" b="1" i="1"/>
              <a:t> | A </a:t>
            </a:r>
            <a:r>
              <a:rPr lang="fr-FR" sz="2000"/>
              <a:t>|</a:t>
            </a:r>
            <a:r>
              <a:rPr lang="fr-FR" sz="2000">
                <a:latin typeface="Symbol" pitchFamily="18" charset="2"/>
              </a:rPr>
              <a:t>y</a:t>
            </a:r>
            <a:r>
              <a:rPr lang="fr-FR" sz="2000"/>
              <a:t>&gt; = </a:t>
            </a:r>
            <a:r>
              <a:rPr lang="fr-FR" sz="2000" b="1" i="1"/>
              <a:t>&lt; </a:t>
            </a:r>
            <a:r>
              <a:rPr lang="fr-FR" sz="2000">
                <a:latin typeface="Symbol" pitchFamily="18" charset="2"/>
              </a:rPr>
              <a:t>j</a:t>
            </a:r>
            <a:r>
              <a:rPr lang="fr-FR" sz="2000" b="1" i="1"/>
              <a:t> | </a:t>
            </a:r>
            <a:r>
              <a:rPr lang="fr-FR" sz="2000">
                <a:latin typeface="Symbol" pitchFamily="18" charset="2"/>
              </a:rPr>
              <a:t>y</a:t>
            </a:r>
            <a:r>
              <a:rPr lang="fr-FR" sz="2000"/>
              <a:t>’&gt;          ( c’est un nombre complexe !)</a:t>
            </a:r>
          </a:p>
          <a:p>
            <a:pPr eaLnBrk="1" hangingPunct="1"/>
            <a:endParaRPr lang="fr-FR" sz="2000"/>
          </a:p>
        </p:txBody>
      </p:sp>
      <p:sp>
        <p:nvSpPr>
          <p:cNvPr id="114691" name="Line 3"/>
          <p:cNvSpPr>
            <a:spLocks noChangeShapeType="1"/>
          </p:cNvSpPr>
          <p:nvPr/>
        </p:nvSpPr>
        <p:spPr bwMode="auto">
          <a:xfrm>
            <a:off x="228600" y="1219200"/>
            <a:ext cx="457200" cy="0"/>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4692" name="Line 4"/>
          <p:cNvSpPr>
            <a:spLocks noChangeShapeType="1"/>
          </p:cNvSpPr>
          <p:nvPr/>
        </p:nvSpPr>
        <p:spPr bwMode="auto">
          <a:xfrm>
            <a:off x="228600" y="2438400"/>
            <a:ext cx="457200" cy="0"/>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4693" name="Line 5"/>
          <p:cNvSpPr>
            <a:spLocks noChangeShapeType="1"/>
          </p:cNvSpPr>
          <p:nvPr/>
        </p:nvSpPr>
        <p:spPr bwMode="auto">
          <a:xfrm>
            <a:off x="228600" y="3048000"/>
            <a:ext cx="457200" cy="0"/>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4694" name="Line 6"/>
          <p:cNvSpPr>
            <a:spLocks noChangeShapeType="1"/>
          </p:cNvSpPr>
          <p:nvPr/>
        </p:nvSpPr>
        <p:spPr bwMode="auto">
          <a:xfrm>
            <a:off x="228600" y="4419600"/>
            <a:ext cx="457200" cy="0"/>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4695" name="Text Box 7"/>
          <p:cNvSpPr txBox="1">
            <a:spLocks noChangeArrowheads="1"/>
          </p:cNvSpPr>
          <p:nvPr/>
        </p:nvSpPr>
        <p:spPr bwMode="auto">
          <a:xfrm>
            <a:off x="822325" y="4205288"/>
            <a:ext cx="5767388"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produit d’un ket par un bra est un opérateur !</a:t>
            </a:r>
          </a:p>
          <a:p>
            <a:pPr eaLnBrk="1" hangingPunct="1"/>
            <a:endParaRPr lang="fr-FR" sz="2000"/>
          </a:p>
          <a:p>
            <a:pPr eaLnBrk="1" hangingPunct="1"/>
            <a:r>
              <a:rPr lang="fr-FR" sz="2000"/>
              <a:t>Si </a:t>
            </a:r>
            <a:r>
              <a:rPr lang="fr-FR" sz="2000" b="1" i="1"/>
              <a:t>     A</a:t>
            </a:r>
            <a:r>
              <a:rPr lang="fr-FR" sz="2000"/>
              <a:t>= |</a:t>
            </a:r>
            <a:r>
              <a:rPr lang="fr-FR" sz="2000">
                <a:latin typeface="Symbol" pitchFamily="18" charset="2"/>
              </a:rPr>
              <a:t>y</a:t>
            </a:r>
            <a:r>
              <a:rPr lang="fr-FR" sz="2000"/>
              <a:t>&gt; </a:t>
            </a:r>
            <a:r>
              <a:rPr lang="fr-FR" sz="2000" b="1" i="1"/>
              <a:t>&lt; </a:t>
            </a:r>
            <a:r>
              <a:rPr lang="fr-FR" sz="2000">
                <a:latin typeface="Symbol" pitchFamily="18" charset="2"/>
              </a:rPr>
              <a:t>j</a:t>
            </a:r>
            <a:r>
              <a:rPr lang="fr-FR" sz="2000" b="1" i="1"/>
              <a:t> | </a:t>
            </a:r>
          </a:p>
          <a:p>
            <a:pPr eaLnBrk="1" hangingPunct="1"/>
            <a:endParaRPr lang="fr-FR" sz="2000" b="1" i="1"/>
          </a:p>
          <a:p>
            <a:pPr eaLnBrk="1" hangingPunct="1"/>
            <a:r>
              <a:rPr lang="fr-FR" sz="2000"/>
              <a:t>Alors </a:t>
            </a:r>
            <a:r>
              <a:rPr lang="fr-FR" sz="2000" b="1" i="1"/>
              <a:t>A </a:t>
            </a:r>
            <a:r>
              <a:rPr lang="fr-FR" sz="2000"/>
              <a:t>|</a:t>
            </a:r>
            <a:r>
              <a:rPr lang="fr-FR" sz="2000">
                <a:latin typeface="Symbol" pitchFamily="18" charset="2"/>
              </a:rPr>
              <a:t>c</a:t>
            </a:r>
            <a:r>
              <a:rPr lang="fr-FR" sz="2000"/>
              <a:t>&gt; = |</a:t>
            </a:r>
            <a:r>
              <a:rPr lang="fr-FR" sz="2000">
                <a:latin typeface="Symbol" pitchFamily="18" charset="2"/>
              </a:rPr>
              <a:t>y</a:t>
            </a:r>
            <a:r>
              <a:rPr lang="fr-FR" sz="2000"/>
              <a:t>&gt; </a:t>
            </a:r>
            <a:r>
              <a:rPr lang="fr-FR" sz="2000" b="1" i="1"/>
              <a:t>&lt; </a:t>
            </a:r>
            <a:r>
              <a:rPr lang="fr-FR" sz="2000">
                <a:latin typeface="Symbol" pitchFamily="18" charset="2"/>
              </a:rPr>
              <a:t>j</a:t>
            </a:r>
            <a:r>
              <a:rPr lang="fr-FR" sz="2000" b="1" i="1"/>
              <a:t> | </a:t>
            </a:r>
            <a:r>
              <a:rPr lang="fr-FR" sz="2000">
                <a:latin typeface="Symbol" pitchFamily="18" charset="2"/>
              </a:rPr>
              <a:t>c</a:t>
            </a:r>
            <a:r>
              <a:rPr lang="fr-FR" sz="2000"/>
              <a:t>&gt; = </a:t>
            </a:r>
            <a:r>
              <a:rPr lang="fr-FR" sz="2000">
                <a:latin typeface="Symbol" pitchFamily="18" charset="2"/>
              </a:rPr>
              <a:t>l</a:t>
            </a:r>
            <a:r>
              <a:rPr lang="fr-FR" sz="2000"/>
              <a:t> |</a:t>
            </a:r>
            <a:r>
              <a:rPr lang="fr-FR" sz="2000">
                <a:latin typeface="Symbol" pitchFamily="18" charset="2"/>
              </a:rPr>
              <a:t>y</a:t>
            </a:r>
            <a:r>
              <a:rPr lang="fr-FR" sz="2000"/>
              <a:t>&gt;           </a:t>
            </a:r>
            <a:r>
              <a:rPr lang="fr-FR" sz="2000">
                <a:latin typeface="Symbol" pitchFamily="18" charset="2"/>
              </a:rPr>
              <a:t>l </a:t>
            </a:r>
            <a:r>
              <a:rPr lang="fr-FR" sz="2000"/>
              <a:t>: complexe</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Line 2"/>
          <p:cNvSpPr>
            <a:spLocks noChangeShapeType="1"/>
          </p:cNvSpPr>
          <p:nvPr/>
        </p:nvSpPr>
        <p:spPr bwMode="auto">
          <a:xfrm>
            <a:off x="533400" y="1143000"/>
            <a:ext cx="457200" cy="0"/>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5715" name="Rectangle 3"/>
          <p:cNvSpPr>
            <a:spLocks noChangeArrowheads="1"/>
          </p:cNvSpPr>
          <p:nvPr/>
        </p:nvSpPr>
        <p:spPr bwMode="auto">
          <a:xfrm>
            <a:off x="1219200" y="381000"/>
            <a:ext cx="2203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u="sng"/>
              <a:t>Opérateurs  (suite) :</a:t>
            </a:r>
          </a:p>
        </p:txBody>
      </p:sp>
      <p:sp>
        <p:nvSpPr>
          <p:cNvPr id="115716" name="Text Box 4"/>
          <p:cNvSpPr txBox="1">
            <a:spLocks noChangeArrowheads="1"/>
          </p:cNvSpPr>
          <p:nvPr/>
        </p:nvSpPr>
        <p:spPr bwMode="auto">
          <a:xfrm>
            <a:off x="1279525" y="928688"/>
            <a:ext cx="7559675" cy="303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désigne par opérateur adjoint, </a:t>
            </a:r>
            <a:r>
              <a:rPr lang="fr-FR" sz="2000" b="1" i="1"/>
              <a:t>A</a:t>
            </a:r>
            <a:r>
              <a:rPr lang="fr-FR" sz="2000" baseline="30000"/>
              <a:t>+</a:t>
            </a:r>
            <a:r>
              <a:rPr lang="fr-FR" sz="2000"/>
              <a:t>, de l’opérateur </a:t>
            </a:r>
            <a:r>
              <a:rPr lang="fr-FR" sz="2000" b="1" i="1"/>
              <a:t>A, </a:t>
            </a:r>
            <a:r>
              <a:rPr lang="fr-FR" sz="2000"/>
              <a:t>l’opérateur qui vérifie :</a:t>
            </a:r>
          </a:p>
          <a:p>
            <a:pPr eaLnBrk="1" hangingPunct="1"/>
            <a:r>
              <a:rPr lang="fr-FR" sz="2000"/>
              <a:t>Si 	</a:t>
            </a:r>
            <a:r>
              <a:rPr lang="fr-FR" sz="2000" b="1" i="1"/>
              <a:t>A </a:t>
            </a:r>
            <a:r>
              <a:rPr lang="fr-FR" sz="2000"/>
              <a:t>|</a:t>
            </a:r>
            <a:r>
              <a:rPr lang="fr-FR" sz="2000">
                <a:latin typeface="Symbol" pitchFamily="18" charset="2"/>
              </a:rPr>
              <a:t>y</a:t>
            </a:r>
            <a:r>
              <a:rPr lang="fr-FR" sz="2000"/>
              <a:t>&gt; = |</a:t>
            </a:r>
            <a:r>
              <a:rPr lang="fr-FR" sz="2000">
                <a:latin typeface="Symbol" pitchFamily="18" charset="2"/>
              </a:rPr>
              <a:t>y</a:t>
            </a:r>
            <a:r>
              <a:rPr lang="fr-FR" sz="2000"/>
              <a:t>’&gt;      alors         &lt; </a:t>
            </a:r>
            <a:r>
              <a:rPr lang="fr-FR" sz="2000">
                <a:latin typeface="Symbol" pitchFamily="18" charset="2"/>
              </a:rPr>
              <a:t>y</a:t>
            </a:r>
            <a:r>
              <a:rPr lang="fr-FR" sz="2000"/>
              <a:t>’</a:t>
            </a:r>
            <a:r>
              <a:rPr lang="fr-FR" sz="2000">
                <a:latin typeface="Symbol" pitchFamily="18" charset="2"/>
              </a:rPr>
              <a:t> </a:t>
            </a:r>
            <a:r>
              <a:rPr lang="fr-FR" sz="2000"/>
              <a:t>| = &lt; </a:t>
            </a:r>
            <a:r>
              <a:rPr lang="fr-FR" sz="2000">
                <a:latin typeface="Symbol" pitchFamily="18" charset="2"/>
              </a:rPr>
              <a:t>y</a:t>
            </a:r>
            <a:r>
              <a:rPr lang="fr-FR" sz="2000"/>
              <a:t> | </a:t>
            </a:r>
            <a:r>
              <a:rPr lang="fr-FR" sz="2000" b="1" i="1"/>
              <a:t>A</a:t>
            </a:r>
            <a:r>
              <a:rPr lang="fr-FR" sz="2000" baseline="30000"/>
              <a:t>+</a:t>
            </a:r>
          </a:p>
          <a:p>
            <a:pPr eaLnBrk="1" hangingPunct="1"/>
            <a:endParaRPr lang="fr-FR" sz="2000" baseline="30000"/>
          </a:p>
          <a:p>
            <a:pPr eaLnBrk="1" hangingPunct="1"/>
            <a:r>
              <a:rPr lang="fr-FR" sz="2000"/>
              <a:t>Comme   &lt; </a:t>
            </a:r>
            <a:r>
              <a:rPr lang="fr-FR" sz="2000">
                <a:latin typeface="Symbol" pitchFamily="18" charset="2"/>
              </a:rPr>
              <a:t>y</a:t>
            </a:r>
            <a:r>
              <a:rPr lang="fr-FR" sz="2000"/>
              <a:t>’</a:t>
            </a:r>
            <a:r>
              <a:rPr lang="fr-FR" sz="2000">
                <a:latin typeface="Symbol" pitchFamily="18" charset="2"/>
              </a:rPr>
              <a:t> </a:t>
            </a:r>
            <a:r>
              <a:rPr lang="fr-FR" sz="2000"/>
              <a:t>| </a:t>
            </a:r>
            <a:r>
              <a:rPr lang="fr-FR" sz="2000">
                <a:latin typeface="Symbol" pitchFamily="18" charset="2"/>
              </a:rPr>
              <a:t>j </a:t>
            </a:r>
            <a:r>
              <a:rPr lang="fr-FR" sz="2000"/>
              <a:t>&gt; = &lt; </a:t>
            </a:r>
            <a:r>
              <a:rPr lang="fr-FR" sz="2000">
                <a:latin typeface="Symbol" pitchFamily="18" charset="2"/>
              </a:rPr>
              <a:t>j  </a:t>
            </a:r>
            <a:r>
              <a:rPr lang="fr-FR" sz="2000"/>
              <a:t>| </a:t>
            </a:r>
            <a:r>
              <a:rPr lang="fr-FR" sz="2000">
                <a:latin typeface="Symbol" pitchFamily="18" charset="2"/>
              </a:rPr>
              <a:t>y</a:t>
            </a:r>
            <a:r>
              <a:rPr lang="fr-FR" sz="2000"/>
              <a:t>’</a:t>
            </a:r>
            <a:r>
              <a:rPr lang="fr-FR" sz="2000">
                <a:latin typeface="Symbol" pitchFamily="18" charset="2"/>
              </a:rPr>
              <a:t> </a:t>
            </a:r>
            <a:r>
              <a:rPr lang="fr-FR" sz="2000"/>
              <a:t>&gt;* </a:t>
            </a:r>
          </a:p>
          <a:p>
            <a:pPr eaLnBrk="1" hangingPunct="1"/>
            <a:endParaRPr lang="fr-FR" sz="2000"/>
          </a:p>
          <a:p>
            <a:pPr eaLnBrk="1" hangingPunct="1"/>
            <a:r>
              <a:rPr lang="fr-FR" sz="2000"/>
              <a:t>Alors       &lt; </a:t>
            </a:r>
            <a:r>
              <a:rPr lang="fr-FR" sz="2000">
                <a:latin typeface="Symbol" pitchFamily="18" charset="2"/>
              </a:rPr>
              <a:t>y</a:t>
            </a:r>
            <a:r>
              <a:rPr lang="fr-FR" sz="2000"/>
              <a:t>’</a:t>
            </a:r>
            <a:r>
              <a:rPr lang="fr-FR" sz="2000">
                <a:latin typeface="Symbol" pitchFamily="18" charset="2"/>
              </a:rPr>
              <a:t> </a:t>
            </a:r>
            <a:r>
              <a:rPr lang="fr-FR" sz="2000"/>
              <a:t>| </a:t>
            </a:r>
            <a:r>
              <a:rPr lang="fr-FR" sz="2000">
                <a:latin typeface="Symbol" pitchFamily="18" charset="2"/>
              </a:rPr>
              <a:t>j </a:t>
            </a:r>
            <a:r>
              <a:rPr lang="fr-FR" sz="2000"/>
              <a:t>&gt; = &lt; </a:t>
            </a:r>
            <a:r>
              <a:rPr lang="fr-FR" sz="2000">
                <a:latin typeface="Symbol" pitchFamily="18" charset="2"/>
              </a:rPr>
              <a:t>y</a:t>
            </a:r>
            <a:r>
              <a:rPr lang="fr-FR" sz="2000"/>
              <a:t> | </a:t>
            </a:r>
            <a:r>
              <a:rPr lang="fr-FR" sz="2000" b="1" i="1"/>
              <a:t>A</a:t>
            </a:r>
            <a:r>
              <a:rPr lang="fr-FR" sz="2000" baseline="30000"/>
              <a:t>+ </a:t>
            </a:r>
            <a:r>
              <a:rPr lang="fr-FR" sz="2000"/>
              <a:t>| </a:t>
            </a:r>
            <a:r>
              <a:rPr lang="fr-FR" sz="2000">
                <a:latin typeface="Symbol" pitchFamily="18" charset="2"/>
              </a:rPr>
              <a:t>j </a:t>
            </a:r>
            <a:r>
              <a:rPr lang="fr-FR" sz="2000"/>
              <a:t>&gt; = &lt; </a:t>
            </a:r>
            <a:r>
              <a:rPr lang="fr-FR" sz="2000">
                <a:latin typeface="Symbol" pitchFamily="18" charset="2"/>
              </a:rPr>
              <a:t>j  </a:t>
            </a:r>
            <a:r>
              <a:rPr lang="fr-FR" sz="2000"/>
              <a:t>| </a:t>
            </a:r>
            <a:r>
              <a:rPr lang="fr-FR" sz="2000">
                <a:latin typeface="Symbol" pitchFamily="18" charset="2"/>
              </a:rPr>
              <a:t>y</a:t>
            </a:r>
            <a:r>
              <a:rPr lang="fr-FR" sz="2000"/>
              <a:t>’</a:t>
            </a:r>
            <a:r>
              <a:rPr lang="fr-FR" sz="2000">
                <a:latin typeface="Symbol" pitchFamily="18" charset="2"/>
              </a:rPr>
              <a:t> </a:t>
            </a:r>
            <a:r>
              <a:rPr lang="fr-FR" sz="2000"/>
              <a:t>&gt;* = &lt; </a:t>
            </a:r>
            <a:r>
              <a:rPr lang="fr-FR" sz="2000">
                <a:latin typeface="Symbol" pitchFamily="18" charset="2"/>
              </a:rPr>
              <a:t>j  </a:t>
            </a:r>
            <a:r>
              <a:rPr lang="fr-FR" sz="2000"/>
              <a:t>| </a:t>
            </a:r>
            <a:r>
              <a:rPr lang="fr-FR" sz="2000" b="1" i="1"/>
              <a:t>A </a:t>
            </a:r>
            <a:r>
              <a:rPr lang="fr-FR" sz="2000"/>
              <a:t>|</a:t>
            </a:r>
            <a:r>
              <a:rPr lang="fr-FR" sz="2000">
                <a:latin typeface="Symbol" pitchFamily="18" charset="2"/>
              </a:rPr>
              <a:t>y</a:t>
            </a:r>
            <a:r>
              <a:rPr lang="fr-FR" sz="2000"/>
              <a:t>&gt;*</a:t>
            </a:r>
          </a:p>
          <a:p>
            <a:pPr eaLnBrk="1" hangingPunct="1"/>
            <a:endParaRPr lang="fr-FR" sz="2000"/>
          </a:p>
          <a:p>
            <a:pPr eaLnBrk="1" hangingPunct="1"/>
            <a:r>
              <a:rPr lang="fr-FR" sz="2000"/>
              <a:t>D’où 		 &lt; </a:t>
            </a:r>
            <a:r>
              <a:rPr lang="fr-FR" sz="2000">
                <a:latin typeface="Symbol" pitchFamily="18" charset="2"/>
              </a:rPr>
              <a:t>y</a:t>
            </a:r>
            <a:r>
              <a:rPr lang="fr-FR" sz="2000"/>
              <a:t> | </a:t>
            </a:r>
            <a:r>
              <a:rPr lang="fr-FR" sz="2000" b="1" i="1"/>
              <a:t>A</a:t>
            </a:r>
            <a:r>
              <a:rPr lang="fr-FR" sz="2000" baseline="30000"/>
              <a:t>+ </a:t>
            </a:r>
            <a:r>
              <a:rPr lang="fr-FR" sz="2000"/>
              <a:t>| </a:t>
            </a:r>
            <a:r>
              <a:rPr lang="fr-FR" sz="2000">
                <a:latin typeface="Symbol" pitchFamily="18" charset="2"/>
              </a:rPr>
              <a:t>j </a:t>
            </a:r>
            <a:r>
              <a:rPr lang="fr-FR" sz="2000"/>
              <a:t>&gt; = &lt; </a:t>
            </a:r>
            <a:r>
              <a:rPr lang="fr-FR" sz="2000">
                <a:latin typeface="Symbol" pitchFamily="18" charset="2"/>
              </a:rPr>
              <a:t>j  </a:t>
            </a:r>
            <a:r>
              <a:rPr lang="fr-FR" sz="2000"/>
              <a:t>| </a:t>
            </a:r>
            <a:r>
              <a:rPr lang="fr-FR" sz="2000" b="1" i="1"/>
              <a:t>A </a:t>
            </a:r>
            <a:r>
              <a:rPr lang="fr-FR" sz="2000"/>
              <a:t>|</a:t>
            </a:r>
            <a:r>
              <a:rPr lang="fr-FR" sz="2000">
                <a:latin typeface="Symbol" pitchFamily="18" charset="2"/>
              </a:rPr>
              <a:t>y</a:t>
            </a:r>
            <a:r>
              <a:rPr lang="fr-FR" sz="2000"/>
              <a:t>&gt;*</a:t>
            </a:r>
            <a:endParaRPr lang="fr-FR" sz="2000" baseline="30000"/>
          </a:p>
          <a:p>
            <a:pPr eaLnBrk="1" hangingPunct="1"/>
            <a:endParaRPr lang="fr-FR" sz="2000"/>
          </a:p>
        </p:txBody>
      </p:sp>
      <p:sp>
        <p:nvSpPr>
          <p:cNvPr id="115717" name="Rectangle 5"/>
          <p:cNvSpPr>
            <a:spLocks noChangeArrowheads="1"/>
          </p:cNvSpPr>
          <p:nvPr/>
        </p:nvSpPr>
        <p:spPr bwMode="auto">
          <a:xfrm>
            <a:off x="3124200" y="3200400"/>
            <a:ext cx="3276600" cy="685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5718" name="Line 6"/>
          <p:cNvSpPr>
            <a:spLocks noChangeShapeType="1"/>
          </p:cNvSpPr>
          <p:nvPr/>
        </p:nvSpPr>
        <p:spPr bwMode="auto">
          <a:xfrm>
            <a:off x="609600" y="4724400"/>
            <a:ext cx="457200" cy="0"/>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5719" name="Text Box 7"/>
          <p:cNvSpPr txBox="1">
            <a:spLocks noChangeArrowheads="1"/>
          </p:cNvSpPr>
          <p:nvPr/>
        </p:nvSpPr>
        <p:spPr bwMode="auto">
          <a:xfrm>
            <a:off x="1447800" y="4495800"/>
            <a:ext cx="5732463" cy="181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Lorsqu’un opérateur coïncide avec son adjoint : </a:t>
            </a:r>
            <a:r>
              <a:rPr lang="fr-FR" sz="2000" b="1" i="1"/>
              <a:t>A</a:t>
            </a:r>
            <a:r>
              <a:rPr lang="fr-FR" sz="2000"/>
              <a:t>= </a:t>
            </a:r>
            <a:r>
              <a:rPr lang="fr-FR" sz="2000" b="1" i="1"/>
              <a:t>A</a:t>
            </a:r>
            <a:r>
              <a:rPr lang="fr-FR" sz="2000" baseline="30000"/>
              <a:t>+</a:t>
            </a:r>
          </a:p>
          <a:p>
            <a:pPr eaLnBrk="1" hangingPunct="1"/>
            <a:endParaRPr lang="fr-FR" sz="2000" baseline="30000"/>
          </a:p>
          <a:p>
            <a:pPr eaLnBrk="1" hangingPunct="1"/>
            <a:r>
              <a:rPr lang="fr-FR" sz="2000"/>
              <a:t>On dit que </a:t>
            </a:r>
            <a:r>
              <a:rPr lang="fr-FR" sz="2000" b="1" i="1"/>
              <a:t>A</a:t>
            </a:r>
            <a:r>
              <a:rPr lang="fr-FR" sz="2000"/>
              <a:t> est </a:t>
            </a:r>
            <a:r>
              <a:rPr lang="fr-FR" sz="2000">
                <a:solidFill>
                  <a:srgbClr val="FF3300"/>
                </a:solidFill>
              </a:rPr>
              <a:t>HERMITIQUE</a:t>
            </a:r>
            <a:r>
              <a:rPr lang="fr-FR" sz="2000" baseline="30000"/>
              <a:t>  </a:t>
            </a:r>
            <a:r>
              <a:rPr lang="fr-FR" sz="2000"/>
              <a:t>et l’on a   </a:t>
            </a:r>
          </a:p>
          <a:p>
            <a:pPr eaLnBrk="1" hangingPunct="1"/>
            <a:r>
              <a:rPr lang="fr-FR" sz="2000"/>
              <a:t>       </a:t>
            </a:r>
          </a:p>
          <a:p>
            <a:pPr eaLnBrk="1" hangingPunct="1"/>
            <a:r>
              <a:rPr lang="fr-FR" sz="2000"/>
              <a:t>                    &lt; </a:t>
            </a:r>
            <a:r>
              <a:rPr lang="fr-FR" sz="2000">
                <a:latin typeface="Symbol" pitchFamily="18" charset="2"/>
              </a:rPr>
              <a:t>y</a:t>
            </a:r>
            <a:r>
              <a:rPr lang="fr-FR" sz="2000"/>
              <a:t> | </a:t>
            </a:r>
            <a:r>
              <a:rPr lang="fr-FR" sz="2000" b="1" i="1"/>
              <a:t>A</a:t>
            </a:r>
            <a:r>
              <a:rPr lang="fr-FR" sz="2000" baseline="30000"/>
              <a:t> </a:t>
            </a:r>
            <a:r>
              <a:rPr lang="fr-FR" sz="2000"/>
              <a:t>| </a:t>
            </a:r>
            <a:r>
              <a:rPr lang="fr-FR" sz="2000">
                <a:latin typeface="Symbol" pitchFamily="18" charset="2"/>
              </a:rPr>
              <a:t>j </a:t>
            </a:r>
            <a:r>
              <a:rPr lang="fr-FR" sz="2000"/>
              <a:t>&gt; = &lt; </a:t>
            </a:r>
            <a:r>
              <a:rPr lang="fr-FR" sz="2000">
                <a:latin typeface="Symbol" pitchFamily="18" charset="2"/>
              </a:rPr>
              <a:t>j  </a:t>
            </a:r>
            <a:r>
              <a:rPr lang="fr-FR" sz="2000"/>
              <a:t>| </a:t>
            </a:r>
            <a:r>
              <a:rPr lang="fr-FR" sz="2000" b="1" i="1"/>
              <a:t>A </a:t>
            </a:r>
            <a:r>
              <a:rPr lang="fr-FR" sz="2000"/>
              <a:t>|</a:t>
            </a:r>
            <a:r>
              <a:rPr lang="fr-FR" sz="2000">
                <a:latin typeface="Symbol" pitchFamily="18" charset="2"/>
              </a:rPr>
              <a:t>y</a:t>
            </a:r>
            <a:r>
              <a:rPr lang="fr-FR" sz="2000"/>
              <a:t>&gt;*</a:t>
            </a:r>
            <a:endParaRPr lang="fr-FR" sz="2000" baseline="30000"/>
          </a:p>
          <a:p>
            <a:pPr eaLnBrk="1" hangingPunct="1"/>
            <a:endParaRPr lang="fr-FR" sz="200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2"/>
          <p:cNvSpPr txBox="1">
            <a:spLocks noChangeArrowheads="1"/>
          </p:cNvSpPr>
          <p:nvPr/>
        </p:nvSpPr>
        <p:spPr bwMode="auto">
          <a:xfrm>
            <a:off x="1050925" y="623888"/>
            <a:ext cx="4486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2) Définir une base dans l’espace des états</a:t>
            </a:r>
          </a:p>
        </p:txBody>
      </p:sp>
      <p:sp>
        <p:nvSpPr>
          <p:cNvPr id="116739" name="Text Box 3"/>
          <p:cNvSpPr txBox="1">
            <a:spLocks noChangeArrowheads="1"/>
          </p:cNvSpPr>
          <p:nvPr/>
        </p:nvSpPr>
        <p:spPr bwMode="auto">
          <a:xfrm>
            <a:off x="1050925" y="1150938"/>
            <a:ext cx="7788275" cy="338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Comme dans tout espace vectoriel, il existe une infinité de bases orthonormées que l’on peut définir dans </a:t>
            </a:r>
            <a:r>
              <a:rPr lang="fr-FR" sz="2000">
                <a:latin typeface="Symbol" pitchFamily="18" charset="2"/>
              </a:rPr>
              <a:t>e</a:t>
            </a:r>
            <a:r>
              <a:rPr lang="fr-FR" sz="2000"/>
              <a:t>. Si cet espace est de dimension N, alors on aura N vecteurs de base |u</a:t>
            </a:r>
            <a:r>
              <a:rPr lang="fr-FR" sz="2000" baseline="-25000"/>
              <a:t>i</a:t>
            </a:r>
            <a:r>
              <a:rPr lang="fr-FR" sz="2000"/>
              <a:t>&gt; i=1…N vérifiant la relation d’orthonormalité :</a:t>
            </a:r>
          </a:p>
          <a:p>
            <a:pPr eaLnBrk="1" hangingPunct="1"/>
            <a:r>
              <a:rPr lang="fr-FR" i="1"/>
              <a:t>		         &lt; u</a:t>
            </a:r>
            <a:r>
              <a:rPr lang="fr-FR" i="1" baseline="-25000"/>
              <a:t>i</a:t>
            </a:r>
            <a:r>
              <a:rPr lang="fr-FR" i="1">
                <a:latin typeface="Symbol" pitchFamily="18" charset="2"/>
              </a:rPr>
              <a:t> </a:t>
            </a:r>
            <a:r>
              <a:rPr lang="fr-FR" i="1"/>
              <a:t>| u</a:t>
            </a:r>
            <a:r>
              <a:rPr lang="fr-FR" i="1" baseline="-25000"/>
              <a:t>j</a:t>
            </a:r>
            <a:r>
              <a:rPr lang="fr-FR" i="1">
                <a:latin typeface="Symbol" pitchFamily="18" charset="2"/>
              </a:rPr>
              <a:t> </a:t>
            </a:r>
            <a:r>
              <a:rPr lang="fr-FR" i="1"/>
              <a:t>&gt;=</a:t>
            </a:r>
            <a:r>
              <a:rPr lang="fr-FR" i="1">
                <a:latin typeface="Symbol" pitchFamily="18" charset="2"/>
              </a:rPr>
              <a:t>d</a:t>
            </a:r>
            <a:r>
              <a:rPr lang="fr-FR" i="1" baseline="-25000"/>
              <a:t>ij</a:t>
            </a:r>
          </a:p>
          <a:p>
            <a:pPr eaLnBrk="1" hangingPunct="1"/>
            <a:endParaRPr lang="fr-FR" i="1" baseline="-25000"/>
          </a:p>
          <a:p>
            <a:pPr eaLnBrk="1" hangingPunct="1"/>
            <a:endParaRPr lang="fr-FR" baseline="-25000"/>
          </a:p>
          <a:p>
            <a:pPr eaLnBrk="1" hangingPunct="1"/>
            <a:endParaRPr lang="fr-FR" sz="2000"/>
          </a:p>
          <a:p>
            <a:pPr eaLnBrk="1" hangingPunct="1"/>
            <a:r>
              <a:rPr lang="fr-FR" sz="2000"/>
              <a:t>Et tout ket |</a:t>
            </a:r>
            <a:r>
              <a:rPr lang="fr-FR" sz="2000">
                <a:latin typeface="Symbol" pitchFamily="18" charset="2"/>
              </a:rPr>
              <a:t>y</a:t>
            </a:r>
            <a:r>
              <a:rPr lang="fr-FR" sz="2000"/>
              <a:t>&gt; de </a:t>
            </a:r>
            <a:r>
              <a:rPr lang="fr-FR" sz="2000">
                <a:latin typeface="Symbol" pitchFamily="18" charset="2"/>
              </a:rPr>
              <a:t>e</a:t>
            </a:r>
            <a:r>
              <a:rPr lang="fr-FR" sz="2000"/>
              <a:t> pourra s’écrire :</a:t>
            </a:r>
          </a:p>
          <a:p>
            <a:pPr eaLnBrk="1" hangingPunct="1"/>
            <a:endParaRPr lang="fr-FR" sz="2000"/>
          </a:p>
          <a:p>
            <a:pPr eaLnBrk="1" hangingPunct="1"/>
            <a:r>
              <a:rPr lang="fr-FR" sz="2000"/>
              <a:t>|</a:t>
            </a:r>
            <a:r>
              <a:rPr lang="fr-FR" sz="2000">
                <a:latin typeface="Symbol" pitchFamily="18" charset="2"/>
              </a:rPr>
              <a:t>y</a:t>
            </a:r>
            <a:r>
              <a:rPr lang="fr-FR" sz="2000"/>
              <a:t>&gt; =</a:t>
            </a:r>
            <a:r>
              <a:rPr lang="fr-FR" sz="2000">
                <a:latin typeface="Symbol" pitchFamily="18" charset="2"/>
              </a:rPr>
              <a:t> l</a:t>
            </a:r>
            <a:r>
              <a:rPr lang="fr-FR" sz="2000" baseline="-25000"/>
              <a:t>1</a:t>
            </a:r>
            <a:r>
              <a:rPr lang="fr-FR" sz="2000"/>
              <a:t> |u</a:t>
            </a:r>
            <a:r>
              <a:rPr lang="fr-FR" sz="2000" baseline="-25000"/>
              <a:t>1</a:t>
            </a:r>
            <a:r>
              <a:rPr lang="fr-FR" sz="2000"/>
              <a:t>&gt; + </a:t>
            </a:r>
            <a:r>
              <a:rPr lang="fr-FR" sz="2000">
                <a:latin typeface="Symbol" pitchFamily="18" charset="2"/>
              </a:rPr>
              <a:t>l</a:t>
            </a:r>
            <a:r>
              <a:rPr lang="fr-FR" sz="2000" baseline="-25000"/>
              <a:t>2</a:t>
            </a:r>
            <a:r>
              <a:rPr lang="fr-FR" sz="2000"/>
              <a:t> |u</a:t>
            </a:r>
            <a:r>
              <a:rPr lang="fr-FR" sz="2000" baseline="-25000"/>
              <a:t>2</a:t>
            </a:r>
            <a:r>
              <a:rPr lang="fr-FR" sz="2000"/>
              <a:t>&gt; + </a:t>
            </a:r>
            <a:r>
              <a:rPr lang="fr-FR" sz="2000">
                <a:latin typeface="Symbol" pitchFamily="18" charset="2"/>
              </a:rPr>
              <a:t>l</a:t>
            </a:r>
            <a:r>
              <a:rPr lang="fr-FR" sz="2000" baseline="-25000"/>
              <a:t>3</a:t>
            </a:r>
            <a:r>
              <a:rPr lang="fr-FR" sz="2000"/>
              <a:t> |u</a:t>
            </a:r>
            <a:r>
              <a:rPr lang="fr-FR" sz="2000" baseline="-25000"/>
              <a:t>3</a:t>
            </a:r>
            <a:r>
              <a:rPr lang="fr-FR" sz="2000"/>
              <a:t>&gt; +….. +</a:t>
            </a:r>
            <a:r>
              <a:rPr lang="fr-FR" sz="2000">
                <a:latin typeface="Symbol" pitchFamily="18" charset="2"/>
              </a:rPr>
              <a:t>l</a:t>
            </a:r>
            <a:r>
              <a:rPr lang="fr-FR" sz="2000" baseline="-25000"/>
              <a:t>N</a:t>
            </a:r>
            <a:r>
              <a:rPr lang="fr-FR" sz="2000"/>
              <a:t> |u</a:t>
            </a:r>
            <a:r>
              <a:rPr lang="fr-FR" sz="2000" baseline="-25000"/>
              <a:t>N</a:t>
            </a:r>
            <a:r>
              <a:rPr lang="fr-FR" sz="2000"/>
              <a:t>&gt; =</a:t>
            </a:r>
          </a:p>
        </p:txBody>
      </p:sp>
      <p:graphicFrame>
        <p:nvGraphicFramePr>
          <p:cNvPr id="116740" name="Object 4"/>
          <p:cNvGraphicFramePr>
            <a:graphicFrameLocks noChangeAspect="1"/>
          </p:cNvGraphicFramePr>
          <p:nvPr/>
        </p:nvGraphicFramePr>
        <p:xfrm>
          <a:off x="6084888" y="3962400"/>
          <a:ext cx="1165225" cy="792163"/>
        </p:xfrm>
        <a:graphic>
          <a:graphicData uri="http://schemas.openxmlformats.org/presentationml/2006/ole">
            <mc:AlternateContent xmlns:mc="http://schemas.openxmlformats.org/markup-compatibility/2006">
              <mc:Choice xmlns:v="urn:schemas-microsoft-com:vml" Requires="v">
                <p:oleObj spid="_x0000_s116745" name="Equation" r:id="rId3" imgW="596641" imgH="406224" progId="Equation.3">
                  <p:embed/>
                </p:oleObj>
              </mc:Choice>
              <mc:Fallback>
                <p:oleObj name="Equation" r:id="rId3" imgW="596641" imgH="406224"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3962400"/>
                        <a:ext cx="1165225"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6741" name="Line 5"/>
          <p:cNvSpPr>
            <a:spLocks noChangeShapeType="1"/>
          </p:cNvSpPr>
          <p:nvPr/>
        </p:nvSpPr>
        <p:spPr bwMode="auto">
          <a:xfrm>
            <a:off x="1905000" y="4648200"/>
            <a:ext cx="3810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6742" name="Line 6"/>
          <p:cNvSpPr>
            <a:spLocks noChangeShapeType="1"/>
          </p:cNvSpPr>
          <p:nvPr/>
        </p:nvSpPr>
        <p:spPr bwMode="auto">
          <a:xfrm flipH="1">
            <a:off x="2438400" y="4648200"/>
            <a:ext cx="3810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6743" name="Line 7"/>
          <p:cNvSpPr>
            <a:spLocks noChangeShapeType="1"/>
          </p:cNvSpPr>
          <p:nvPr/>
        </p:nvSpPr>
        <p:spPr bwMode="auto">
          <a:xfrm flipH="1">
            <a:off x="2667000" y="4572000"/>
            <a:ext cx="10668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6744" name="Text Box 8"/>
          <p:cNvSpPr txBox="1">
            <a:spLocks noChangeArrowheads="1"/>
          </p:cNvSpPr>
          <p:nvPr/>
        </p:nvSpPr>
        <p:spPr bwMode="auto">
          <a:xfrm>
            <a:off x="990600" y="5410200"/>
            <a:ext cx="357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Composantes</a:t>
            </a:r>
            <a:r>
              <a:rPr lang="fr-FR" sz="2000"/>
              <a:t> de</a:t>
            </a:r>
            <a:r>
              <a:rPr lang="fr-FR" i="1"/>
              <a:t> </a:t>
            </a:r>
            <a:r>
              <a:rPr lang="fr-FR" sz="2000"/>
              <a:t>|</a:t>
            </a:r>
            <a:r>
              <a:rPr lang="fr-FR" sz="2000">
                <a:latin typeface="Symbol" pitchFamily="18" charset="2"/>
              </a:rPr>
              <a:t>y</a:t>
            </a:r>
            <a:r>
              <a:rPr lang="fr-FR" sz="2000"/>
              <a:t>&gt;  sur les |u</a:t>
            </a:r>
            <a:r>
              <a:rPr lang="fr-FR" sz="2000" baseline="-25000"/>
              <a:t>i</a:t>
            </a:r>
            <a:r>
              <a:rPr lang="fr-FR" sz="2000"/>
              <a:t>&gt;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2"/>
          <p:cNvSpPr txBox="1">
            <a:spLocks noChangeArrowheads="1"/>
          </p:cNvSpPr>
          <p:nvPr/>
        </p:nvSpPr>
        <p:spPr bwMode="auto">
          <a:xfrm>
            <a:off x="974725" y="547688"/>
            <a:ext cx="75025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Pour calculer les composantes, on utilise un opérateur de projection, </a:t>
            </a:r>
            <a:r>
              <a:rPr lang="fr-FR" sz="2000" b="1" i="1"/>
              <a:t>P</a:t>
            </a:r>
            <a:r>
              <a:rPr lang="fr-FR" sz="2000" b="1" i="1" baseline="-25000"/>
              <a:t>i</a:t>
            </a:r>
            <a:r>
              <a:rPr lang="fr-FR" sz="2000"/>
              <a:t> :</a:t>
            </a:r>
          </a:p>
          <a:p>
            <a:pPr eaLnBrk="1" hangingPunct="1"/>
            <a:endParaRPr lang="fr-FR" sz="2000"/>
          </a:p>
          <a:p>
            <a:pPr eaLnBrk="1" hangingPunct="1"/>
            <a:r>
              <a:rPr lang="fr-FR" sz="2000" b="1" i="1"/>
              <a:t>			</a:t>
            </a:r>
            <a:r>
              <a:rPr lang="fr-FR" sz="2000"/>
              <a:t>= |u</a:t>
            </a:r>
            <a:r>
              <a:rPr lang="fr-FR" sz="2000" baseline="-25000"/>
              <a:t>i</a:t>
            </a:r>
            <a:r>
              <a:rPr lang="fr-FR" sz="2000"/>
              <a:t>&gt; &lt;u</a:t>
            </a:r>
            <a:r>
              <a:rPr lang="fr-FR" sz="2000" baseline="-25000"/>
              <a:t>i</a:t>
            </a:r>
            <a:r>
              <a:rPr lang="fr-FR" sz="2000"/>
              <a:t> |</a:t>
            </a:r>
          </a:p>
        </p:txBody>
      </p:sp>
      <p:sp>
        <p:nvSpPr>
          <p:cNvPr id="117763" name="Rectangle 3"/>
          <p:cNvSpPr>
            <a:spLocks noChangeArrowheads="1"/>
          </p:cNvSpPr>
          <p:nvPr/>
        </p:nvSpPr>
        <p:spPr bwMode="auto">
          <a:xfrm>
            <a:off x="3657600" y="1066800"/>
            <a:ext cx="1600200" cy="685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7764" name="Text Box 4"/>
          <p:cNvSpPr txBox="1">
            <a:spLocks noChangeArrowheads="1"/>
          </p:cNvSpPr>
          <p:nvPr/>
        </p:nvSpPr>
        <p:spPr bwMode="auto">
          <a:xfrm>
            <a:off x="1066800" y="2133600"/>
            <a:ext cx="2882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Qui permet de calculer </a:t>
            </a:r>
            <a:r>
              <a:rPr lang="fr-FR" sz="2000">
                <a:latin typeface="Symbol" pitchFamily="18" charset="2"/>
              </a:rPr>
              <a:t>l</a:t>
            </a:r>
            <a:r>
              <a:rPr lang="fr-FR" sz="2000" baseline="-25000"/>
              <a:t>i</a:t>
            </a:r>
            <a:r>
              <a:rPr lang="fr-FR" sz="2000"/>
              <a:t> :</a:t>
            </a:r>
          </a:p>
        </p:txBody>
      </p:sp>
      <p:sp>
        <p:nvSpPr>
          <p:cNvPr id="117765" name="Rectangle 5"/>
          <p:cNvSpPr>
            <a:spLocks noChangeArrowheads="1"/>
          </p:cNvSpPr>
          <p:nvPr/>
        </p:nvSpPr>
        <p:spPr bwMode="auto">
          <a:xfrm>
            <a:off x="1158875" y="2811463"/>
            <a:ext cx="7272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i="1"/>
              <a:t>P</a:t>
            </a:r>
            <a:r>
              <a:rPr lang="fr-FR" sz="2000" b="1" i="1" baseline="-25000"/>
              <a:t>i</a:t>
            </a:r>
            <a:r>
              <a:rPr lang="fr-FR" sz="2000"/>
              <a:t> |</a:t>
            </a:r>
            <a:r>
              <a:rPr lang="fr-FR" sz="2000">
                <a:latin typeface="Symbol" pitchFamily="18" charset="2"/>
              </a:rPr>
              <a:t>y</a:t>
            </a:r>
            <a:r>
              <a:rPr lang="fr-FR" sz="2000"/>
              <a:t>&gt; =</a:t>
            </a:r>
            <a:r>
              <a:rPr lang="fr-FR" sz="2000">
                <a:latin typeface="Symbol" pitchFamily="18" charset="2"/>
              </a:rPr>
              <a:t> l</a:t>
            </a:r>
            <a:r>
              <a:rPr lang="fr-FR" sz="2000" baseline="-25000"/>
              <a:t>1</a:t>
            </a:r>
            <a:r>
              <a:rPr lang="fr-FR" sz="2000"/>
              <a:t> |u</a:t>
            </a:r>
            <a:r>
              <a:rPr lang="fr-FR" sz="2000" baseline="-25000"/>
              <a:t>i</a:t>
            </a:r>
            <a:r>
              <a:rPr lang="fr-FR" sz="2000"/>
              <a:t>&gt; &lt;u</a:t>
            </a:r>
            <a:r>
              <a:rPr lang="fr-FR" sz="2000" baseline="-25000"/>
              <a:t>i</a:t>
            </a:r>
            <a:r>
              <a:rPr lang="fr-FR" sz="2000"/>
              <a:t> | u</a:t>
            </a:r>
            <a:r>
              <a:rPr lang="fr-FR" sz="2000" baseline="-25000"/>
              <a:t>1</a:t>
            </a:r>
            <a:r>
              <a:rPr lang="fr-FR" sz="2000"/>
              <a:t>&gt; +…..+ </a:t>
            </a:r>
            <a:r>
              <a:rPr lang="fr-FR" sz="2000">
                <a:latin typeface="Symbol" pitchFamily="18" charset="2"/>
              </a:rPr>
              <a:t>l</a:t>
            </a:r>
            <a:r>
              <a:rPr lang="fr-FR" sz="2000" baseline="-25000"/>
              <a:t>i</a:t>
            </a:r>
            <a:r>
              <a:rPr lang="fr-FR" sz="2000"/>
              <a:t> |u</a:t>
            </a:r>
            <a:r>
              <a:rPr lang="fr-FR" sz="2000" baseline="-25000"/>
              <a:t>i</a:t>
            </a:r>
            <a:r>
              <a:rPr lang="fr-FR" sz="2000"/>
              <a:t>&gt; &lt;u</a:t>
            </a:r>
            <a:r>
              <a:rPr lang="fr-FR" sz="2000" baseline="-25000"/>
              <a:t>i</a:t>
            </a:r>
            <a:r>
              <a:rPr lang="fr-FR" sz="2000"/>
              <a:t> |u</a:t>
            </a:r>
            <a:r>
              <a:rPr lang="fr-FR" sz="2000" baseline="-25000"/>
              <a:t>i</a:t>
            </a:r>
            <a:r>
              <a:rPr lang="fr-FR" sz="2000"/>
              <a:t>&gt; +….. +</a:t>
            </a:r>
            <a:r>
              <a:rPr lang="fr-FR" sz="2000">
                <a:latin typeface="Symbol" pitchFamily="18" charset="2"/>
              </a:rPr>
              <a:t>l</a:t>
            </a:r>
            <a:r>
              <a:rPr lang="fr-FR" sz="2000" baseline="-25000"/>
              <a:t>N </a:t>
            </a:r>
            <a:r>
              <a:rPr lang="fr-FR" sz="2000"/>
              <a:t>|u</a:t>
            </a:r>
            <a:r>
              <a:rPr lang="fr-FR" sz="2000" baseline="-25000"/>
              <a:t>i</a:t>
            </a:r>
            <a:r>
              <a:rPr lang="fr-FR" sz="2000"/>
              <a:t>&gt; &lt;u</a:t>
            </a:r>
            <a:r>
              <a:rPr lang="fr-FR" sz="2000" baseline="-25000"/>
              <a:t>i</a:t>
            </a:r>
            <a:r>
              <a:rPr lang="fr-FR" sz="2000"/>
              <a:t> |u</a:t>
            </a:r>
            <a:r>
              <a:rPr lang="fr-FR" sz="2000" baseline="-25000"/>
              <a:t>N</a:t>
            </a:r>
            <a:r>
              <a:rPr lang="fr-FR" sz="2000"/>
              <a:t>&gt;</a:t>
            </a:r>
          </a:p>
        </p:txBody>
      </p:sp>
      <p:sp>
        <p:nvSpPr>
          <p:cNvPr id="117766" name="Line 6"/>
          <p:cNvSpPr>
            <a:spLocks noChangeShapeType="1"/>
          </p:cNvSpPr>
          <p:nvPr/>
        </p:nvSpPr>
        <p:spPr bwMode="auto">
          <a:xfrm>
            <a:off x="3216275" y="3268663"/>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7767" name="Line 7"/>
          <p:cNvSpPr>
            <a:spLocks noChangeShapeType="1"/>
          </p:cNvSpPr>
          <p:nvPr/>
        </p:nvSpPr>
        <p:spPr bwMode="auto">
          <a:xfrm>
            <a:off x="5349875" y="3344863"/>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7768" name="Line 8"/>
          <p:cNvSpPr>
            <a:spLocks noChangeShapeType="1"/>
          </p:cNvSpPr>
          <p:nvPr/>
        </p:nvSpPr>
        <p:spPr bwMode="auto">
          <a:xfrm>
            <a:off x="7712075" y="3344863"/>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7769" name="Line 9"/>
          <p:cNvSpPr>
            <a:spLocks noChangeShapeType="1"/>
          </p:cNvSpPr>
          <p:nvPr/>
        </p:nvSpPr>
        <p:spPr bwMode="auto">
          <a:xfrm>
            <a:off x="4130675" y="3268663"/>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7770" name="Line 10"/>
          <p:cNvSpPr>
            <a:spLocks noChangeShapeType="1"/>
          </p:cNvSpPr>
          <p:nvPr/>
        </p:nvSpPr>
        <p:spPr bwMode="auto">
          <a:xfrm>
            <a:off x="6340475" y="3268663"/>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7771" name="Text Box 11"/>
          <p:cNvSpPr txBox="1">
            <a:spLocks noChangeArrowheads="1"/>
          </p:cNvSpPr>
          <p:nvPr/>
        </p:nvSpPr>
        <p:spPr bwMode="auto">
          <a:xfrm>
            <a:off x="3048000" y="3614738"/>
            <a:ext cx="396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0</a:t>
            </a:r>
          </a:p>
        </p:txBody>
      </p:sp>
      <p:sp>
        <p:nvSpPr>
          <p:cNvPr id="117772" name="Text Box 12"/>
          <p:cNvSpPr txBox="1">
            <a:spLocks noChangeArrowheads="1"/>
          </p:cNvSpPr>
          <p:nvPr/>
        </p:nvSpPr>
        <p:spPr bwMode="auto">
          <a:xfrm>
            <a:off x="3902075" y="3649663"/>
            <a:ext cx="396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0</a:t>
            </a:r>
          </a:p>
        </p:txBody>
      </p:sp>
      <p:sp>
        <p:nvSpPr>
          <p:cNvPr id="117773" name="Text Box 13"/>
          <p:cNvSpPr txBox="1">
            <a:spLocks noChangeArrowheads="1"/>
          </p:cNvSpPr>
          <p:nvPr/>
        </p:nvSpPr>
        <p:spPr bwMode="auto">
          <a:xfrm>
            <a:off x="6111875" y="3649663"/>
            <a:ext cx="396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0</a:t>
            </a:r>
          </a:p>
        </p:txBody>
      </p:sp>
      <p:sp>
        <p:nvSpPr>
          <p:cNvPr id="117774" name="Text Box 14"/>
          <p:cNvSpPr txBox="1">
            <a:spLocks noChangeArrowheads="1"/>
          </p:cNvSpPr>
          <p:nvPr/>
        </p:nvSpPr>
        <p:spPr bwMode="auto">
          <a:xfrm>
            <a:off x="7559675" y="3649663"/>
            <a:ext cx="396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0</a:t>
            </a:r>
          </a:p>
        </p:txBody>
      </p:sp>
      <p:sp>
        <p:nvSpPr>
          <p:cNvPr id="117775" name="Text Box 15"/>
          <p:cNvSpPr txBox="1">
            <a:spLocks noChangeArrowheads="1"/>
          </p:cNvSpPr>
          <p:nvPr/>
        </p:nvSpPr>
        <p:spPr bwMode="auto">
          <a:xfrm>
            <a:off x="5197475" y="3573463"/>
            <a:ext cx="396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i="1"/>
              <a:t>1</a:t>
            </a:r>
          </a:p>
        </p:txBody>
      </p:sp>
      <p:sp>
        <p:nvSpPr>
          <p:cNvPr id="117776" name="Rectangle 16"/>
          <p:cNvSpPr>
            <a:spLocks noChangeArrowheads="1"/>
          </p:cNvSpPr>
          <p:nvPr/>
        </p:nvSpPr>
        <p:spPr bwMode="auto">
          <a:xfrm>
            <a:off x="1235075" y="4335463"/>
            <a:ext cx="7272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i="1"/>
              <a:t>P</a:t>
            </a:r>
            <a:r>
              <a:rPr lang="fr-FR" sz="2000" b="1" i="1" baseline="-25000"/>
              <a:t>i</a:t>
            </a:r>
            <a:r>
              <a:rPr lang="fr-FR" sz="2000"/>
              <a:t> |</a:t>
            </a:r>
            <a:r>
              <a:rPr lang="fr-FR" sz="2000">
                <a:latin typeface="Symbol" pitchFamily="18" charset="2"/>
              </a:rPr>
              <a:t>y</a:t>
            </a:r>
            <a:r>
              <a:rPr lang="fr-FR" sz="2000"/>
              <a:t>&gt; =</a:t>
            </a:r>
            <a:r>
              <a:rPr lang="fr-FR" sz="2000">
                <a:latin typeface="Symbol" pitchFamily="18" charset="2"/>
              </a:rPr>
              <a:t> l</a:t>
            </a:r>
            <a:r>
              <a:rPr lang="fr-FR" sz="2000" baseline="-25000"/>
              <a:t>i</a:t>
            </a:r>
            <a:r>
              <a:rPr lang="fr-FR" sz="2000"/>
              <a:t> |u</a:t>
            </a:r>
            <a:r>
              <a:rPr lang="fr-FR" sz="2000" baseline="-25000"/>
              <a:t>i</a:t>
            </a:r>
            <a:r>
              <a:rPr lang="fr-FR" sz="2000"/>
              <a:t>&gt;</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2"/>
          <p:cNvSpPr txBox="1">
            <a:spLocks noChangeArrowheads="1"/>
          </p:cNvSpPr>
          <p:nvPr/>
        </p:nvSpPr>
        <p:spPr bwMode="auto">
          <a:xfrm>
            <a:off x="1050925" y="803275"/>
            <a:ext cx="7712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l’on additionne tous les opérateurs projections, on doit retrouver toutes les composantes du vecteur |</a:t>
            </a:r>
            <a:r>
              <a:rPr lang="fr-FR" sz="2000">
                <a:latin typeface="Symbol" pitchFamily="18" charset="2"/>
              </a:rPr>
              <a:t>y</a:t>
            </a:r>
            <a:r>
              <a:rPr lang="fr-FR" sz="2000"/>
              <a:t>&gt; </a:t>
            </a:r>
          </a:p>
        </p:txBody>
      </p:sp>
      <p:graphicFrame>
        <p:nvGraphicFramePr>
          <p:cNvPr id="118787" name="Object 3"/>
          <p:cNvGraphicFramePr>
            <a:graphicFrameLocks noChangeAspect="1"/>
          </p:cNvGraphicFramePr>
          <p:nvPr/>
        </p:nvGraphicFramePr>
        <p:xfrm>
          <a:off x="2743200" y="1828800"/>
          <a:ext cx="3149600" cy="1008063"/>
        </p:xfrm>
        <a:graphic>
          <a:graphicData uri="http://schemas.openxmlformats.org/presentationml/2006/ole">
            <mc:AlternateContent xmlns:mc="http://schemas.openxmlformats.org/markup-compatibility/2006">
              <mc:Choice xmlns:v="urn:schemas-microsoft-com:vml" Requires="v">
                <p:oleObj spid="_x0000_s118796" name="Equation" r:id="rId3" imgW="1269449" imgH="406224" progId="Equation.3">
                  <p:embed/>
                </p:oleObj>
              </mc:Choice>
              <mc:Fallback>
                <p:oleObj name="Equation" r:id="rId3" imgW="1269449" imgH="406224"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828800"/>
                        <a:ext cx="3149600" cy="100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8788" name="Text Box 4"/>
          <p:cNvSpPr txBox="1">
            <a:spLocks noChangeArrowheads="1"/>
          </p:cNvSpPr>
          <p:nvPr/>
        </p:nvSpPr>
        <p:spPr bwMode="auto">
          <a:xfrm>
            <a:off x="1203325" y="3138488"/>
            <a:ext cx="1228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donc</a:t>
            </a:r>
          </a:p>
        </p:txBody>
      </p:sp>
      <p:graphicFrame>
        <p:nvGraphicFramePr>
          <p:cNvPr id="118789" name="Object 5"/>
          <p:cNvGraphicFramePr>
            <a:graphicFrameLocks noChangeAspect="1"/>
          </p:cNvGraphicFramePr>
          <p:nvPr/>
        </p:nvGraphicFramePr>
        <p:xfrm>
          <a:off x="3414713" y="3657600"/>
          <a:ext cx="1196975" cy="1008063"/>
        </p:xfrm>
        <a:graphic>
          <a:graphicData uri="http://schemas.openxmlformats.org/presentationml/2006/ole">
            <mc:AlternateContent xmlns:mc="http://schemas.openxmlformats.org/markup-compatibility/2006">
              <mc:Choice xmlns:v="urn:schemas-microsoft-com:vml" Requires="v">
                <p:oleObj spid="_x0000_s118797" name="Equation" r:id="rId5" imgW="482391" imgH="406224" progId="Equation.3">
                  <p:embed/>
                </p:oleObj>
              </mc:Choice>
              <mc:Fallback>
                <p:oleObj name="Equation" r:id="rId5" imgW="482391" imgH="406224"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4713" y="3657600"/>
                        <a:ext cx="1196975" cy="1008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8790" name="Line 6"/>
          <p:cNvSpPr>
            <a:spLocks noChangeShapeType="1"/>
          </p:cNvSpPr>
          <p:nvPr/>
        </p:nvSpPr>
        <p:spPr bwMode="auto">
          <a:xfrm flipH="1" flipV="1">
            <a:off x="4572000" y="4343400"/>
            <a:ext cx="533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8791" name="Text Box 7"/>
          <p:cNvSpPr txBox="1">
            <a:spLocks noChangeArrowheads="1"/>
          </p:cNvSpPr>
          <p:nvPr/>
        </p:nvSpPr>
        <p:spPr bwMode="auto">
          <a:xfrm>
            <a:off x="5181600" y="4572000"/>
            <a:ext cx="3349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Opérateur identité (ne fait rien)</a:t>
            </a:r>
          </a:p>
        </p:txBody>
      </p:sp>
      <p:sp>
        <p:nvSpPr>
          <p:cNvPr id="118792" name="Rectangle 8"/>
          <p:cNvSpPr>
            <a:spLocks noChangeArrowheads="1"/>
          </p:cNvSpPr>
          <p:nvPr/>
        </p:nvSpPr>
        <p:spPr bwMode="auto">
          <a:xfrm>
            <a:off x="3200400" y="3581400"/>
            <a:ext cx="1600200" cy="1219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8793" name="Line 9"/>
          <p:cNvSpPr>
            <a:spLocks noChangeShapeType="1"/>
          </p:cNvSpPr>
          <p:nvPr/>
        </p:nvSpPr>
        <p:spPr bwMode="auto">
          <a:xfrm flipH="1">
            <a:off x="3124200" y="4800600"/>
            <a:ext cx="381000" cy="6096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18794" name="Text Box 10"/>
          <p:cNvSpPr txBox="1">
            <a:spLocks noChangeArrowheads="1"/>
          </p:cNvSpPr>
          <p:nvPr/>
        </p:nvSpPr>
        <p:spPr bwMode="auto">
          <a:xfrm>
            <a:off x="2346325" y="5424488"/>
            <a:ext cx="2530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Relation de fermeture</a:t>
            </a:r>
          </a:p>
        </p:txBody>
      </p:sp>
      <p:sp>
        <p:nvSpPr>
          <p:cNvPr id="118795" name="Text Box 11"/>
          <p:cNvSpPr txBox="1">
            <a:spLocks noChangeArrowheads="1"/>
          </p:cNvSpPr>
          <p:nvPr/>
        </p:nvSpPr>
        <p:spPr bwMode="auto">
          <a:xfrm>
            <a:off x="1355725" y="5951538"/>
            <a:ext cx="7019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Signifie que la base est complète (suffisante pour bien décrire |</a:t>
            </a:r>
            <a:r>
              <a:rPr lang="fr-FR" sz="2000">
                <a:latin typeface="Symbol" pitchFamily="18" charset="2"/>
              </a:rPr>
              <a:t>y</a:t>
            </a:r>
            <a:r>
              <a:rPr lang="fr-FR" sz="2000"/>
              <a:t>&gt;)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2"/>
          <p:cNvSpPr txBox="1">
            <a:spLocks noChangeArrowheads="1"/>
          </p:cNvSpPr>
          <p:nvPr/>
        </p:nvSpPr>
        <p:spPr bwMode="auto">
          <a:xfrm>
            <a:off x="669925" y="547688"/>
            <a:ext cx="3359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Base discrète et base continue :</a:t>
            </a:r>
          </a:p>
        </p:txBody>
      </p:sp>
      <p:sp>
        <p:nvSpPr>
          <p:cNvPr id="119811" name="Text Box 3"/>
          <p:cNvSpPr txBox="1">
            <a:spLocks noChangeArrowheads="1"/>
          </p:cNvSpPr>
          <p:nvPr/>
        </p:nvSpPr>
        <p:spPr bwMode="auto">
          <a:xfrm>
            <a:off x="746125" y="1081088"/>
            <a:ext cx="79406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Lorsque les états sont quantifiés, on a une base discrète d’états, et on doit utiliser le signe somme, comme dans les relations précédentes.</a:t>
            </a:r>
          </a:p>
          <a:p>
            <a:pPr eaLnBrk="1" hangingPunct="1"/>
            <a:r>
              <a:rPr lang="fr-FR" sz="2000"/>
              <a:t>Lorsque les états ne sont pas quantifiés, on a une base continue, et on doit utiliser le signe intégral. </a:t>
            </a:r>
          </a:p>
        </p:txBody>
      </p:sp>
      <p:graphicFrame>
        <p:nvGraphicFramePr>
          <p:cNvPr id="119812" name="Object 4"/>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19825" name="Equation" r:id="rId3" imgW="114151" imgH="215619" progId="Equation.3">
                  <p:embed/>
                </p:oleObj>
              </mc:Choice>
              <mc:Fallback>
                <p:oleObj name="Equation" r:id="rId3" imgW="114151" imgH="215619"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9813" name="Rectangle 5"/>
          <p:cNvSpPr>
            <a:spLocks noChangeArrowheads="1"/>
          </p:cNvSpPr>
          <p:nvPr/>
        </p:nvSpPr>
        <p:spPr bwMode="auto">
          <a:xfrm>
            <a:off x="990600" y="2743200"/>
            <a:ext cx="7162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i="1"/>
              <a:t>&lt; u</a:t>
            </a:r>
            <a:r>
              <a:rPr lang="fr-FR" i="1" baseline="-25000"/>
              <a:t>i</a:t>
            </a:r>
            <a:r>
              <a:rPr lang="fr-FR" i="1">
                <a:latin typeface="Symbol" pitchFamily="18" charset="2"/>
              </a:rPr>
              <a:t> </a:t>
            </a:r>
            <a:r>
              <a:rPr lang="fr-FR" i="1"/>
              <a:t>| u</a:t>
            </a:r>
            <a:r>
              <a:rPr lang="fr-FR" i="1" baseline="-25000"/>
              <a:t>j</a:t>
            </a:r>
            <a:r>
              <a:rPr lang="fr-FR" i="1">
                <a:latin typeface="Symbol" pitchFamily="18" charset="2"/>
              </a:rPr>
              <a:t> </a:t>
            </a:r>
            <a:r>
              <a:rPr lang="fr-FR" i="1"/>
              <a:t>&gt;=</a:t>
            </a:r>
            <a:r>
              <a:rPr lang="fr-FR" i="1">
                <a:latin typeface="Symbol" pitchFamily="18" charset="2"/>
              </a:rPr>
              <a:t>d</a:t>
            </a:r>
            <a:r>
              <a:rPr lang="fr-FR" i="1" baseline="-25000"/>
              <a:t>ij                                          </a:t>
            </a:r>
            <a:r>
              <a:rPr lang="fr-FR" i="1"/>
              <a:t>&lt; w</a:t>
            </a:r>
            <a:r>
              <a:rPr lang="fr-FR" i="1" baseline="-25000"/>
              <a:t>a</a:t>
            </a:r>
            <a:r>
              <a:rPr lang="fr-FR" i="1">
                <a:latin typeface="Symbol" pitchFamily="18" charset="2"/>
              </a:rPr>
              <a:t> </a:t>
            </a:r>
            <a:r>
              <a:rPr lang="fr-FR" i="1"/>
              <a:t>| w</a:t>
            </a:r>
            <a:r>
              <a:rPr lang="fr-FR" i="1" baseline="-25000"/>
              <a:t>b</a:t>
            </a:r>
            <a:r>
              <a:rPr lang="fr-FR" i="1">
                <a:latin typeface="Symbol" pitchFamily="18" charset="2"/>
              </a:rPr>
              <a:t> </a:t>
            </a:r>
            <a:r>
              <a:rPr lang="fr-FR" i="1"/>
              <a:t>&gt;=</a:t>
            </a:r>
            <a:r>
              <a:rPr lang="fr-FR" i="1">
                <a:latin typeface="Symbol" pitchFamily="18" charset="2"/>
              </a:rPr>
              <a:t>d</a:t>
            </a:r>
            <a:r>
              <a:rPr lang="fr-FR" i="1"/>
              <a:t>(a-b)</a:t>
            </a:r>
            <a:endParaRPr lang="fr-FR" i="1" baseline="-25000"/>
          </a:p>
          <a:p>
            <a:endParaRPr lang="fr-FR" i="1" baseline="-25000"/>
          </a:p>
        </p:txBody>
      </p:sp>
      <p:graphicFrame>
        <p:nvGraphicFramePr>
          <p:cNvPr id="119814" name="Object 6"/>
          <p:cNvGraphicFramePr>
            <a:graphicFrameLocks noChangeAspect="1"/>
          </p:cNvGraphicFramePr>
          <p:nvPr/>
        </p:nvGraphicFramePr>
        <p:xfrm>
          <a:off x="4953000" y="3505200"/>
          <a:ext cx="2205038" cy="755650"/>
        </p:xfrm>
        <a:graphic>
          <a:graphicData uri="http://schemas.openxmlformats.org/presentationml/2006/ole">
            <mc:AlternateContent xmlns:mc="http://schemas.openxmlformats.org/markup-compatibility/2006">
              <mc:Choice xmlns:v="urn:schemas-microsoft-com:vml" Requires="v">
                <p:oleObj spid="_x0000_s119826" name="Equation" r:id="rId5" imgW="888614" imgH="304668" progId="Equation.3">
                  <p:embed/>
                </p:oleObj>
              </mc:Choice>
              <mc:Fallback>
                <p:oleObj name="Equation" r:id="rId5" imgW="888614" imgH="304668"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53000" y="3505200"/>
                        <a:ext cx="2205038" cy="75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9815" name="Text Box 7"/>
          <p:cNvSpPr txBox="1">
            <a:spLocks noChangeArrowheads="1"/>
          </p:cNvSpPr>
          <p:nvPr/>
        </p:nvSpPr>
        <p:spPr bwMode="auto">
          <a:xfrm>
            <a:off x="5562600" y="4724400"/>
            <a:ext cx="1614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Base continue</a:t>
            </a:r>
          </a:p>
        </p:txBody>
      </p:sp>
      <p:grpSp>
        <p:nvGrpSpPr>
          <p:cNvPr id="119816" name="Group 8"/>
          <p:cNvGrpSpPr>
            <a:grpSpLocks/>
          </p:cNvGrpSpPr>
          <p:nvPr/>
        </p:nvGrpSpPr>
        <p:grpSpPr bwMode="auto">
          <a:xfrm>
            <a:off x="914400" y="2590800"/>
            <a:ext cx="2590800" cy="2530475"/>
            <a:chOff x="912" y="1632"/>
            <a:chExt cx="1632" cy="1594"/>
          </a:xfrm>
        </p:grpSpPr>
        <p:graphicFrame>
          <p:nvGraphicFramePr>
            <p:cNvPr id="119822" name="Object 9"/>
            <p:cNvGraphicFramePr>
              <a:graphicFrameLocks noChangeAspect="1"/>
            </p:cNvGraphicFramePr>
            <p:nvPr/>
          </p:nvGraphicFramePr>
          <p:xfrm>
            <a:off x="1248" y="2160"/>
            <a:ext cx="754" cy="635"/>
          </p:xfrm>
          <a:graphic>
            <a:graphicData uri="http://schemas.openxmlformats.org/presentationml/2006/ole">
              <mc:AlternateContent xmlns:mc="http://schemas.openxmlformats.org/markup-compatibility/2006">
                <mc:Choice xmlns:v="urn:schemas-microsoft-com:vml" Requires="v">
                  <p:oleObj spid="_x0000_s119827" name="Equation" r:id="rId7" imgW="482391" imgH="406224" progId="Equation.3">
                    <p:embed/>
                  </p:oleObj>
                </mc:Choice>
                <mc:Fallback>
                  <p:oleObj name="Equation" r:id="rId7" imgW="482391" imgH="406224"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48" y="2160"/>
                          <a:ext cx="754" cy="6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9823" name="Text Box 10"/>
            <p:cNvSpPr txBox="1">
              <a:spLocks noChangeArrowheads="1"/>
            </p:cNvSpPr>
            <p:nvPr/>
          </p:nvSpPr>
          <p:spPr bwMode="auto">
            <a:xfrm>
              <a:off x="1200" y="2976"/>
              <a:ext cx="963"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Base discrète</a:t>
              </a:r>
            </a:p>
          </p:txBody>
        </p:sp>
        <p:sp>
          <p:nvSpPr>
            <p:cNvPr id="119824" name="Rectangle 11"/>
            <p:cNvSpPr>
              <a:spLocks noChangeArrowheads="1"/>
            </p:cNvSpPr>
            <p:nvPr/>
          </p:nvSpPr>
          <p:spPr bwMode="auto">
            <a:xfrm>
              <a:off x="912" y="1632"/>
              <a:ext cx="1632" cy="134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119817" name="Rectangle 12"/>
          <p:cNvSpPr>
            <a:spLocks noChangeArrowheads="1"/>
          </p:cNvSpPr>
          <p:nvPr/>
        </p:nvSpPr>
        <p:spPr bwMode="auto">
          <a:xfrm>
            <a:off x="4648200" y="2590800"/>
            <a:ext cx="266700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9818" name="Text Box 13"/>
          <p:cNvSpPr txBox="1">
            <a:spLocks noChangeArrowheads="1"/>
          </p:cNvSpPr>
          <p:nvPr/>
        </p:nvSpPr>
        <p:spPr bwMode="auto">
          <a:xfrm>
            <a:off x="1295400" y="5867400"/>
            <a:ext cx="7177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Attention, une base discrète peut être de dimension infinie (N=       )!</a:t>
            </a:r>
          </a:p>
        </p:txBody>
      </p:sp>
      <p:graphicFrame>
        <p:nvGraphicFramePr>
          <p:cNvPr id="119819" name="Object 14"/>
          <p:cNvGraphicFramePr>
            <a:graphicFrameLocks noChangeAspect="1"/>
          </p:cNvGraphicFramePr>
          <p:nvPr/>
        </p:nvGraphicFramePr>
        <p:xfrm>
          <a:off x="7772400" y="5867400"/>
          <a:ext cx="457200" cy="381000"/>
        </p:xfrm>
        <a:graphic>
          <a:graphicData uri="http://schemas.openxmlformats.org/presentationml/2006/ole">
            <mc:AlternateContent xmlns:mc="http://schemas.openxmlformats.org/markup-compatibility/2006">
              <mc:Choice xmlns:v="urn:schemas-microsoft-com:vml" Requires="v">
                <p:oleObj spid="_x0000_s119828" name="Equation" r:id="rId9" imgW="152202" imgH="126835" progId="Equation.3">
                  <p:embed/>
                </p:oleObj>
              </mc:Choice>
              <mc:Fallback>
                <p:oleObj name="Equation" r:id="rId9" imgW="152202" imgH="126835" progId="Equation.3">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72400" y="5867400"/>
                        <a:ext cx="457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9820" name="Line 15"/>
          <p:cNvSpPr>
            <a:spLocks noChangeShapeType="1"/>
          </p:cNvSpPr>
          <p:nvPr/>
        </p:nvSpPr>
        <p:spPr bwMode="auto">
          <a:xfrm flipH="1" flipV="1">
            <a:off x="7391400" y="3048000"/>
            <a:ext cx="457200" cy="3048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19821" name="Text Box 16"/>
          <p:cNvSpPr txBox="1">
            <a:spLocks noChangeArrowheads="1"/>
          </p:cNvSpPr>
          <p:nvPr/>
        </p:nvSpPr>
        <p:spPr bwMode="auto">
          <a:xfrm>
            <a:off x="7467600" y="3429000"/>
            <a:ext cx="827088"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Delta de Dirac</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ext Box 2"/>
          <p:cNvSpPr txBox="1">
            <a:spLocks noChangeArrowheads="1"/>
          </p:cNvSpPr>
          <p:nvPr/>
        </p:nvSpPr>
        <p:spPr bwMode="auto">
          <a:xfrm>
            <a:off x="381000" y="304800"/>
            <a:ext cx="2740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Représentation d’un ket :</a:t>
            </a:r>
          </a:p>
        </p:txBody>
      </p:sp>
      <p:sp>
        <p:nvSpPr>
          <p:cNvPr id="120835" name="Text Box 3"/>
          <p:cNvSpPr txBox="1">
            <a:spLocks noChangeArrowheads="1"/>
          </p:cNvSpPr>
          <p:nvPr/>
        </p:nvSpPr>
        <p:spPr bwMode="auto">
          <a:xfrm>
            <a:off x="822325" y="1150938"/>
            <a:ext cx="7154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la base des |</a:t>
            </a:r>
            <a:r>
              <a:rPr lang="fr-FR" sz="2000" i="1"/>
              <a:t>u</a:t>
            </a:r>
            <a:r>
              <a:rPr lang="fr-FR" sz="2000" i="1" baseline="-25000"/>
              <a:t>i</a:t>
            </a:r>
            <a:r>
              <a:rPr lang="fr-FR" sz="2000"/>
              <a:t>&gt; le ket |</a:t>
            </a:r>
            <a:r>
              <a:rPr lang="fr-FR" sz="2000" i="1">
                <a:latin typeface="Symbol" pitchFamily="18" charset="2"/>
              </a:rPr>
              <a:t>y</a:t>
            </a:r>
            <a:r>
              <a:rPr lang="fr-FR" sz="2000"/>
              <a:t>&gt; est représenté par ses composantes </a:t>
            </a:r>
            <a:r>
              <a:rPr lang="fr-FR" sz="2000" i="1"/>
              <a:t>c</a:t>
            </a:r>
            <a:r>
              <a:rPr lang="fr-FR" sz="2000" i="1" baseline="-25000"/>
              <a:t>i</a:t>
            </a:r>
          </a:p>
        </p:txBody>
      </p:sp>
      <p:graphicFrame>
        <p:nvGraphicFramePr>
          <p:cNvPr id="120836" name="Object 4"/>
          <p:cNvGraphicFramePr>
            <a:graphicFrameLocks noChangeAspect="1"/>
          </p:cNvGraphicFramePr>
          <p:nvPr/>
        </p:nvGraphicFramePr>
        <p:xfrm>
          <a:off x="2514600" y="1676400"/>
          <a:ext cx="3922713" cy="727075"/>
        </p:xfrm>
        <a:graphic>
          <a:graphicData uri="http://schemas.openxmlformats.org/presentationml/2006/ole">
            <mc:AlternateContent xmlns:mc="http://schemas.openxmlformats.org/markup-compatibility/2006">
              <mc:Choice xmlns:v="urn:schemas-microsoft-com:vml" Requires="v">
                <p:oleObj spid="_x0000_s120841" name="Equation" r:id="rId3" imgW="1434477" imgH="266584" progId="Equation.3">
                  <p:embed/>
                </p:oleObj>
              </mc:Choice>
              <mc:Fallback>
                <p:oleObj name="Equation" r:id="rId3" imgW="1434477" imgH="266584"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676400"/>
                        <a:ext cx="3922713"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0837" name="Text Box 5"/>
          <p:cNvSpPr txBox="1">
            <a:spLocks noChangeArrowheads="1"/>
          </p:cNvSpPr>
          <p:nvPr/>
        </p:nvSpPr>
        <p:spPr bwMode="auto">
          <a:xfrm>
            <a:off x="838200" y="2743200"/>
            <a:ext cx="62309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ket est représenté par le </a:t>
            </a:r>
            <a:r>
              <a:rPr lang="fr-FR" sz="2000">
                <a:solidFill>
                  <a:srgbClr val="FF3300"/>
                </a:solidFill>
              </a:rPr>
              <a:t>vecteur colonne</a:t>
            </a:r>
            <a:r>
              <a:rPr lang="fr-FR" sz="2000"/>
              <a:t> des coefficients</a:t>
            </a:r>
          </a:p>
        </p:txBody>
      </p:sp>
      <p:graphicFrame>
        <p:nvGraphicFramePr>
          <p:cNvPr id="120838" name="Object 6"/>
          <p:cNvGraphicFramePr>
            <a:graphicFrameLocks noChangeAspect="1"/>
          </p:cNvGraphicFramePr>
          <p:nvPr/>
        </p:nvGraphicFramePr>
        <p:xfrm>
          <a:off x="3221038" y="3276600"/>
          <a:ext cx="1670050" cy="2298700"/>
        </p:xfrm>
        <a:graphic>
          <a:graphicData uri="http://schemas.openxmlformats.org/presentationml/2006/ole">
            <mc:AlternateContent xmlns:mc="http://schemas.openxmlformats.org/markup-compatibility/2006">
              <mc:Choice xmlns:v="urn:schemas-microsoft-com:vml" Requires="v">
                <p:oleObj spid="_x0000_s120842" name="Equation" r:id="rId5" imgW="571500" imgH="787400" progId="Equation.3">
                  <p:embed/>
                </p:oleObj>
              </mc:Choice>
              <mc:Fallback>
                <p:oleObj name="Equation" r:id="rId5" imgW="571500" imgH="7874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1038" y="3276600"/>
                        <a:ext cx="1670050" cy="229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0839" name="Text Box 7"/>
          <p:cNvSpPr txBox="1">
            <a:spLocks noChangeArrowheads="1"/>
          </p:cNvSpPr>
          <p:nvPr/>
        </p:nvSpPr>
        <p:spPr bwMode="auto">
          <a:xfrm>
            <a:off x="533400" y="5715000"/>
            <a:ext cx="85471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notation implique que la base est clairement définie.</a:t>
            </a:r>
          </a:p>
          <a:p>
            <a:pPr eaLnBrk="1" hangingPunct="1"/>
            <a:r>
              <a:rPr lang="fr-FR" sz="2000"/>
              <a:t>Au même ket correspondent des représentations différentes dans différentes bases.</a:t>
            </a:r>
          </a:p>
        </p:txBody>
      </p:sp>
      <p:sp>
        <p:nvSpPr>
          <p:cNvPr id="120840" name="Rectangle 8"/>
          <p:cNvSpPr>
            <a:spLocks noChangeArrowheads="1"/>
          </p:cNvSpPr>
          <p:nvPr/>
        </p:nvSpPr>
        <p:spPr bwMode="auto">
          <a:xfrm>
            <a:off x="533400" y="5638800"/>
            <a:ext cx="8458200" cy="990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nvSpPr>
        <p:spPr bwMode="auto">
          <a:xfrm>
            <a:off x="381000" y="304800"/>
            <a:ext cx="27543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Représentation d’un bra :</a:t>
            </a:r>
          </a:p>
        </p:txBody>
      </p:sp>
      <p:sp>
        <p:nvSpPr>
          <p:cNvPr id="121859" name="Text Box 3"/>
          <p:cNvSpPr txBox="1">
            <a:spLocks noChangeArrowheads="1"/>
          </p:cNvSpPr>
          <p:nvPr/>
        </p:nvSpPr>
        <p:spPr bwMode="auto">
          <a:xfrm>
            <a:off x="304800" y="838200"/>
            <a:ext cx="8610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l’espace dual, le bra associé au ket précédent, dans la base des bras &lt;</a:t>
            </a:r>
            <a:r>
              <a:rPr lang="fr-FR" sz="2000" i="1"/>
              <a:t>u</a:t>
            </a:r>
            <a:r>
              <a:rPr lang="fr-FR" sz="2000" baseline="-25000"/>
              <a:t>i</a:t>
            </a:r>
            <a:r>
              <a:rPr lang="fr-FR" sz="2000"/>
              <a:t>| s’écrit :</a:t>
            </a:r>
          </a:p>
        </p:txBody>
      </p:sp>
      <p:graphicFrame>
        <p:nvGraphicFramePr>
          <p:cNvPr id="121860" name="Object 4"/>
          <p:cNvGraphicFramePr>
            <a:graphicFrameLocks noChangeAspect="1"/>
          </p:cNvGraphicFramePr>
          <p:nvPr/>
        </p:nvGraphicFramePr>
        <p:xfrm>
          <a:off x="2271713" y="1676400"/>
          <a:ext cx="4408487" cy="727075"/>
        </p:xfrm>
        <a:graphic>
          <a:graphicData uri="http://schemas.openxmlformats.org/presentationml/2006/ole">
            <mc:AlternateContent xmlns:mc="http://schemas.openxmlformats.org/markup-compatibility/2006">
              <mc:Choice xmlns:v="urn:schemas-microsoft-com:vml" Requires="v">
                <p:oleObj spid="_x0000_s121865" name="Equation" r:id="rId3" imgW="1612900" imgH="266700" progId="Equation.3">
                  <p:embed/>
                </p:oleObj>
              </mc:Choice>
              <mc:Fallback>
                <p:oleObj name="Equation" r:id="rId3" imgW="1612900" imgH="266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1713" y="1676400"/>
                        <a:ext cx="4408487"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1861" name="Text Box 5"/>
          <p:cNvSpPr txBox="1">
            <a:spLocks noChangeArrowheads="1"/>
          </p:cNvSpPr>
          <p:nvPr/>
        </p:nvSpPr>
        <p:spPr bwMode="auto">
          <a:xfrm>
            <a:off x="838200" y="2743200"/>
            <a:ext cx="5948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bra est représenté par le </a:t>
            </a:r>
            <a:r>
              <a:rPr lang="fr-FR" sz="2000">
                <a:solidFill>
                  <a:srgbClr val="FF3300"/>
                </a:solidFill>
              </a:rPr>
              <a:t>vecteur ligne</a:t>
            </a:r>
            <a:r>
              <a:rPr lang="fr-FR" sz="2000"/>
              <a:t> des coefficients</a:t>
            </a:r>
          </a:p>
        </p:txBody>
      </p:sp>
      <p:graphicFrame>
        <p:nvGraphicFramePr>
          <p:cNvPr id="121862" name="Object 6"/>
          <p:cNvGraphicFramePr>
            <a:graphicFrameLocks noChangeAspect="1"/>
          </p:cNvGraphicFramePr>
          <p:nvPr/>
        </p:nvGraphicFramePr>
        <p:xfrm>
          <a:off x="2590800" y="3505200"/>
          <a:ext cx="3228975" cy="779463"/>
        </p:xfrm>
        <a:graphic>
          <a:graphicData uri="http://schemas.openxmlformats.org/presentationml/2006/ole">
            <mc:AlternateContent xmlns:mc="http://schemas.openxmlformats.org/markup-compatibility/2006">
              <mc:Choice xmlns:v="urn:schemas-microsoft-com:vml" Requires="v">
                <p:oleObj spid="_x0000_s121866" name="Equation" r:id="rId5" imgW="1104421" imgH="266584" progId="Equation.3">
                  <p:embed/>
                </p:oleObj>
              </mc:Choice>
              <mc:Fallback>
                <p:oleObj name="Equation" r:id="rId5" imgW="1104421" imgH="266584"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90800" y="3505200"/>
                        <a:ext cx="3228975" cy="779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1863" name="Text Box 7"/>
          <p:cNvSpPr txBox="1">
            <a:spLocks noChangeArrowheads="1"/>
          </p:cNvSpPr>
          <p:nvPr/>
        </p:nvSpPr>
        <p:spPr bwMode="auto">
          <a:xfrm>
            <a:off x="304800" y="5257800"/>
            <a:ext cx="85613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notation implique que la base est clairement définie.</a:t>
            </a:r>
          </a:p>
          <a:p>
            <a:pPr eaLnBrk="1" hangingPunct="1"/>
            <a:r>
              <a:rPr lang="fr-FR" sz="2000"/>
              <a:t>Au même bra correspondent des représentations différentes dans différentes bases.</a:t>
            </a:r>
          </a:p>
        </p:txBody>
      </p:sp>
      <p:sp>
        <p:nvSpPr>
          <p:cNvPr id="121864" name="Rectangle 8"/>
          <p:cNvSpPr>
            <a:spLocks noChangeArrowheads="1"/>
          </p:cNvSpPr>
          <p:nvPr/>
        </p:nvSpPr>
        <p:spPr bwMode="auto">
          <a:xfrm>
            <a:off x="304800" y="5181600"/>
            <a:ext cx="8458200" cy="990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2"/>
          <p:cNvSpPr txBox="1">
            <a:spLocks noChangeArrowheads="1"/>
          </p:cNvSpPr>
          <p:nvPr/>
        </p:nvSpPr>
        <p:spPr bwMode="auto">
          <a:xfrm>
            <a:off x="441325" y="4714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sp>
        <p:nvSpPr>
          <p:cNvPr id="122883" name="Text Box 3"/>
          <p:cNvSpPr txBox="1">
            <a:spLocks noChangeArrowheads="1"/>
          </p:cNvSpPr>
          <p:nvPr/>
        </p:nvSpPr>
        <p:spPr bwMode="auto">
          <a:xfrm>
            <a:off x="365125" y="395288"/>
            <a:ext cx="3387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Représentation d’un opérateur :</a:t>
            </a:r>
          </a:p>
        </p:txBody>
      </p:sp>
      <p:sp>
        <p:nvSpPr>
          <p:cNvPr id="122884" name="Text Box 4"/>
          <p:cNvSpPr txBox="1">
            <a:spLocks noChangeArrowheads="1"/>
          </p:cNvSpPr>
          <p:nvPr/>
        </p:nvSpPr>
        <p:spPr bwMode="auto">
          <a:xfrm>
            <a:off x="822325" y="1004888"/>
            <a:ext cx="786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la base |</a:t>
            </a:r>
            <a:r>
              <a:rPr lang="fr-FR" sz="2000" i="1"/>
              <a:t>u</a:t>
            </a:r>
            <a:r>
              <a:rPr lang="fr-FR" sz="2000" i="1" baseline="-25000"/>
              <a:t>i</a:t>
            </a:r>
            <a:r>
              <a:rPr lang="fr-FR" sz="2000"/>
              <a:t>&gt;, un opérateur </a:t>
            </a:r>
            <a:r>
              <a:rPr lang="fr-FR" sz="2000" b="1" i="1"/>
              <a:t>A</a:t>
            </a:r>
            <a:r>
              <a:rPr lang="fr-FR" sz="2000"/>
              <a:t> est représenté par une matrice dont les éléments de matrices sont définis par :</a:t>
            </a:r>
          </a:p>
        </p:txBody>
      </p:sp>
      <p:sp>
        <p:nvSpPr>
          <p:cNvPr id="122885" name="Rectangle 5"/>
          <p:cNvSpPr>
            <a:spLocks noChangeArrowheads="1"/>
          </p:cNvSpPr>
          <p:nvPr/>
        </p:nvSpPr>
        <p:spPr bwMode="auto">
          <a:xfrm>
            <a:off x="2133600" y="1905000"/>
            <a:ext cx="4114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4000"/>
              <a:t>A</a:t>
            </a:r>
            <a:r>
              <a:rPr lang="fr-FR" sz="4000" baseline="-25000"/>
              <a:t>ij</a:t>
            </a:r>
            <a:r>
              <a:rPr lang="fr-FR" sz="4000"/>
              <a:t>=&lt;</a:t>
            </a:r>
            <a:r>
              <a:rPr lang="fr-FR" sz="4000" b="1" i="1"/>
              <a:t> </a:t>
            </a:r>
            <a:r>
              <a:rPr lang="fr-FR" sz="3600" i="1"/>
              <a:t>u</a:t>
            </a:r>
            <a:r>
              <a:rPr lang="fr-FR" sz="3600" i="1" baseline="-25000"/>
              <a:t>i</a:t>
            </a:r>
            <a:r>
              <a:rPr lang="fr-FR" sz="4000" b="1" i="1"/>
              <a:t> </a:t>
            </a:r>
            <a:r>
              <a:rPr lang="fr-FR" sz="4000"/>
              <a:t>|</a:t>
            </a:r>
            <a:r>
              <a:rPr lang="fr-FR" sz="4000" b="1" i="1"/>
              <a:t> A </a:t>
            </a:r>
            <a:r>
              <a:rPr lang="fr-FR" sz="4000"/>
              <a:t>| </a:t>
            </a:r>
            <a:r>
              <a:rPr lang="fr-FR" sz="3600" i="1"/>
              <a:t>u</a:t>
            </a:r>
            <a:r>
              <a:rPr lang="fr-FR" sz="3600" i="1" baseline="-25000"/>
              <a:t>j</a:t>
            </a:r>
            <a:r>
              <a:rPr lang="fr-FR" sz="4000">
                <a:latin typeface="Symbol" pitchFamily="18" charset="2"/>
              </a:rPr>
              <a:t> </a:t>
            </a:r>
            <a:r>
              <a:rPr lang="fr-FR" sz="4000"/>
              <a:t>&gt;</a:t>
            </a:r>
          </a:p>
        </p:txBody>
      </p:sp>
      <p:sp>
        <p:nvSpPr>
          <p:cNvPr id="122886" name="Line 6"/>
          <p:cNvSpPr>
            <a:spLocks noChangeShapeType="1"/>
          </p:cNvSpPr>
          <p:nvPr/>
        </p:nvSpPr>
        <p:spPr bwMode="auto">
          <a:xfrm flipV="1">
            <a:off x="3200400" y="2667000"/>
            <a:ext cx="457200" cy="4572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2887" name="Line 7"/>
          <p:cNvSpPr>
            <a:spLocks noChangeShapeType="1"/>
          </p:cNvSpPr>
          <p:nvPr/>
        </p:nvSpPr>
        <p:spPr bwMode="auto">
          <a:xfrm flipH="1" flipV="1">
            <a:off x="5105400" y="2743200"/>
            <a:ext cx="381000" cy="5334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22888" name="Text Box 8"/>
          <p:cNvSpPr txBox="1">
            <a:spLocks noChangeArrowheads="1"/>
          </p:cNvSpPr>
          <p:nvPr/>
        </p:nvSpPr>
        <p:spPr bwMode="auto">
          <a:xfrm>
            <a:off x="2803525" y="3062288"/>
            <a:ext cx="776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Ligne</a:t>
            </a:r>
          </a:p>
        </p:txBody>
      </p:sp>
      <p:sp>
        <p:nvSpPr>
          <p:cNvPr id="122889" name="Text Box 9"/>
          <p:cNvSpPr txBox="1">
            <a:spLocks noChangeArrowheads="1"/>
          </p:cNvSpPr>
          <p:nvPr/>
        </p:nvSpPr>
        <p:spPr bwMode="auto">
          <a:xfrm>
            <a:off x="5013325" y="3214688"/>
            <a:ext cx="987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colonne</a:t>
            </a:r>
          </a:p>
        </p:txBody>
      </p:sp>
      <p:graphicFrame>
        <p:nvGraphicFramePr>
          <p:cNvPr id="122890" name="Object 10"/>
          <p:cNvGraphicFramePr>
            <a:graphicFrameLocks noChangeAspect="1"/>
          </p:cNvGraphicFramePr>
          <p:nvPr/>
        </p:nvGraphicFramePr>
        <p:xfrm>
          <a:off x="2295525" y="3767138"/>
          <a:ext cx="3943350" cy="2803525"/>
        </p:xfrm>
        <a:graphic>
          <a:graphicData uri="http://schemas.openxmlformats.org/presentationml/2006/ole">
            <mc:AlternateContent xmlns:mc="http://schemas.openxmlformats.org/markup-compatibility/2006">
              <mc:Choice xmlns:v="urn:schemas-microsoft-com:vml" Requires="v">
                <p:oleObj spid="_x0000_s122892" name="Equation" r:id="rId3" imgW="1143000" imgH="812800" progId="Equation.3">
                  <p:embed/>
                </p:oleObj>
              </mc:Choice>
              <mc:Fallback>
                <p:oleObj name="Equation" r:id="rId3" imgW="1143000" imgH="812800" progId="Equation.3">
                  <p:embed/>
                  <p:pic>
                    <p:nvPicPr>
                      <p:cNvPr id="0"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5525" y="3767138"/>
                        <a:ext cx="3943350" cy="2803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2891" name="Text Box 11"/>
          <p:cNvSpPr txBox="1">
            <a:spLocks noChangeArrowheads="1"/>
          </p:cNvSpPr>
          <p:nvPr/>
        </p:nvSpPr>
        <p:spPr bwMode="auto">
          <a:xfrm>
            <a:off x="6781800" y="4800600"/>
            <a:ext cx="1844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Matrice carrée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19200"/>
            <a:ext cx="3255963"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371600"/>
            <a:ext cx="2867025"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6" name="Text Box 4"/>
          <p:cNvSpPr txBox="1">
            <a:spLocks noChangeArrowheads="1"/>
          </p:cNvSpPr>
          <p:nvPr/>
        </p:nvSpPr>
        <p:spPr bwMode="auto">
          <a:xfrm>
            <a:off x="2955925" y="346075"/>
            <a:ext cx="3375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Max Planck (1858 –1947)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0-#ppt_w/2"/>
                                          </p:val>
                                        </p:tav>
                                        <p:tav tm="100000">
                                          <p:val>
                                            <p:strVal val="#ppt_x"/>
                                          </p:val>
                                        </p:tav>
                                      </p:tavLst>
                                    </p:anim>
                                    <p:anim calcmode="lin" valueType="num">
                                      <p:cBhvr additive="base">
                                        <p:cTn id="8"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3314"/>
                                        </p:tgtEl>
                                        <p:attrNameLst>
                                          <p:attrName>style.visibility</p:attrName>
                                        </p:attrNameLst>
                                      </p:cBhvr>
                                      <p:to>
                                        <p:strVal val="visible"/>
                                      </p:to>
                                    </p:set>
                                    <p:anim calcmode="lin" valueType="num">
                                      <p:cBhvr additive="base">
                                        <p:cTn id="13" dur="500" fill="hold"/>
                                        <p:tgtEl>
                                          <p:spTgt spid="13314"/>
                                        </p:tgtEl>
                                        <p:attrNameLst>
                                          <p:attrName>ppt_x</p:attrName>
                                        </p:attrNameLst>
                                      </p:cBhvr>
                                      <p:tavLst>
                                        <p:tav tm="0">
                                          <p:val>
                                            <p:strVal val="0-#ppt_w/2"/>
                                          </p:val>
                                        </p:tav>
                                        <p:tav tm="100000">
                                          <p:val>
                                            <p:strVal val="#ppt_x"/>
                                          </p:val>
                                        </p:tav>
                                      </p:tavLst>
                                    </p:anim>
                                    <p:anim calcmode="lin" valueType="num">
                                      <p:cBhvr additive="base">
                                        <p:cTn id="14" dur="500" fill="hold"/>
                                        <p:tgtEl>
                                          <p:spTgt spid="1331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3315"/>
                                        </p:tgtEl>
                                        <p:attrNameLst>
                                          <p:attrName>style.visibility</p:attrName>
                                        </p:attrNameLst>
                                      </p:cBhvr>
                                      <p:to>
                                        <p:strVal val="visible"/>
                                      </p:to>
                                    </p:set>
                                    <p:anim calcmode="lin" valueType="num">
                                      <p:cBhvr additive="base">
                                        <p:cTn id="19" dur="500" fill="hold"/>
                                        <p:tgtEl>
                                          <p:spTgt spid="13315"/>
                                        </p:tgtEl>
                                        <p:attrNameLst>
                                          <p:attrName>ppt_x</p:attrName>
                                        </p:attrNameLst>
                                      </p:cBhvr>
                                      <p:tavLst>
                                        <p:tav tm="0">
                                          <p:val>
                                            <p:strVal val="0-#ppt_w/2"/>
                                          </p:val>
                                        </p:tav>
                                        <p:tav tm="100000">
                                          <p:val>
                                            <p:strVal val="#ppt_x"/>
                                          </p:val>
                                        </p:tav>
                                      </p:tavLst>
                                    </p:anim>
                                    <p:anim calcmode="lin" valueType="num">
                                      <p:cBhvr additive="base">
                                        <p:cTn id="20" dur="500" fill="hold"/>
                                        <p:tgtEl>
                                          <p:spTgt spid="133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nvSpPr>
        <p:spPr bwMode="auto">
          <a:xfrm>
            <a:off x="609600" y="1752600"/>
            <a:ext cx="7962900" cy="25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L’action de </a:t>
            </a:r>
            <a:r>
              <a:rPr lang="fr-FR" sz="2000" b="1" i="1"/>
              <a:t>A</a:t>
            </a:r>
            <a:r>
              <a:rPr lang="fr-FR" sz="2000"/>
              <a:t> puis de </a:t>
            </a:r>
            <a:r>
              <a:rPr lang="fr-FR" sz="2000" b="1" i="1"/>
              <a:t>B</a:t>
            </a:r>
            <a:r>
              <a:rPr lang="fr-FR" sz="2000"/>
              <a:t> est représenté par la matrice dont les éléments sont :</a:t>
            </a:r>
          </a:p>
          <a:p>
            <a:pPr eaLnBrk="1" hangingPunct="1"/>
            <a:endParaRPr lang="fr-FR" sz="2000"/>
          </a:p>
          <a:p>
            <a:pPr eaLnBrk="1" hangingPunct="1"/>
            <a:r>
              <a:rPr lang="fr-FR" sz="2800"/>
              <a:t>&lt; </a:t>
            </a:r>
            <a:r>
              <a:rPr lang="fr-FR" sz="2800" i="1"/>
              <a:t>u</a:t>
            </a:r>
            <a:r>
              <a:rPr lang="fr-FR" sz="2800" i="1" baseline="-25000"/>
              <a:t>i</a:t>
            </a:r>
            <a:r>
              <a:rPr lang="fr-FR" sz="2800" i="1"/>
              <a:t>|BA| u</a:t>
            </a:r>
            <a:r>
              <a:rPr lang="fr-FR" sz="2800" i="1" baseline="-25000"/>
              <a:t>j</a:t>
            </a:r>
            <a:r>
              <a:rPr lang="fr-FR" sz="2800"/>
              <a:t>&gt;</a:t>
            </a:r>
          </a:p>
          <a:p>
            <a:pPr eaLnBrk="1" hangingPunct="1"/>
            <a:endParaRPr lang="fr-FR" sz="2800"/>
          </a:p>
          <a:p>
            <a:pPr eaLnBrk="1" hangingPunct="1"/>
            <a:r>
              <a:rPr lang="fr-FR" sz="2000"/>
              <a:t>On peut insérer la relation de fermeture de la base |</a:t>
            </a:r>
            <a:r>
              <a:rPr lang="fr-FR" sz="2000" i="1"/>
              <a:t>u</a:t>
            </a:r>
            <a:r>
              <a:rPr lang="fr-FR" sz="2000" i="1" baseline="-25000"/>
              <a:t>i</a:t>
            </a:r>
            <a:r>
              <a:rPr lang="fr-FR" sz="2000"/>
              <a:t>&gt;. </a:t>
            </a:r>
          </a:p>
          <a:p>
            <a:pPr eaLnBrk="1" hangingPunct="1"/>
            <a:endParaRPr lang="fr-FR" sz="2000"/>
          </a:p>
          <a:p>
            <a:pPr eaLnBrk="1" hangingPunct="1"/>
            <a:endParaRPr lang="fr-FR" sz="2800"/>
          </a:p>
        </p:txBody>
      </p:sp>
      <p:sp>
        <p:nvSpPr>
          <p:cNvPr id="123907" name="Text Box 3"/>
          <p:cNvSpPr txBox="1">
            <a:spLocks noChangeArrowheads="1"/>
          </p:cNvSpPr>
          <p:nvPr/>
        </p:nvSpPr>
        <p:spPr bwMode="auto">
          <a:xfrm>
            <a:off x="746125" y="547688"/>
            <a:ext cx="4627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Application successive de deux opérateurs :</a:t>
            </a:r>
          </a:p>
        </p:txBody>
      </p:sp>
      <p:sp>
        <p:nvSpPr>
          <p:cNvPr id="123908" name="Text Box 4"/>
          <p:cNvSpPr txBox="1">
            <a:spLocks noChangeArrowheads="1"/>
          </p:cNvSpPr>
          <p:nvPr/>
        </p:nvSpPr>
        <p:spPr bwMode="auto">
          <a:xfrm>
            <a:off x="1279525" y="1233488"/>
            <a:ext cx="6672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Soient </a:t>
            </a:r>
            <a:r>
              <a:rPr lang="fr-FR" sz="2000" b="1" i="1"/>
              <a:t>A</a:t>
            </a:r>
            <a:r>
              <a:rPr lang="fr-FR" sz="2000"/>
              <a:t> et </a:t>
            </a:r>
            <a:r>
              <a:rPr lang="fr-FR" sz="2000" b="1" i="1"/>
              <a:t>B</a:t>
            </a:r>
            <a:r>
              <a:rPr lang="fr-FR" sz="2000"/>
              <a:t> deux opérateurs représentés dans la base des |</a:t>
            </a:r>
            <a:r>
              <a:rPr lang="fr-FR" sz="2000" i="1"/>
              <a:t>u</a:t>
            </a:r>
            <a:r>
              <a:rPr lang="fr-FR" sz="2000" i="1" baseline="-25000"/>
              <a:t>i</a:t>
            </a:r>
            <a:r>
              <a:rPr lang="fr-FR" sz="2000"/>
              <a:t>&gt;. </a:t>
            </a:r>
          </a:p>
        </p:txBody>
      </p:sp>
      <p:graphicFrame>
        <p:nvGraphicFramePr>
          <p:cNvPr id="123909" name="Object 5"/>
          <p:cNvGraphicFramePr>
            <a:graphicFrameLocks noChangeAspect="1"/>
          </p:cNvGraphicFramePr>
          <p:nvPr/>
        </p:nvGraphicFramePr>
        <p:xfrm>
          <a:off x="1066800" y="3886200"/>
          <a:ext cx="6756400" cy="1000125"/>
        </p:xfrm>
        <a:graphic>
          <a:graphicData uri="http://schemas.openxmlformats.org/presentationml/2006/ole">
            <mc:AlternateContent xmlns:mc="http://schemas.openxmlformats.org/markup-compatibility/2006">
              <mc:Choice xmlns:v="urn:schemas-microsoft-com:vml" Requires="v">
                <p:oleObj spid="_x0000_s123922" name="Equation" r:id="rId3" imgW="2489200" imgH="368300" progId="Equation.3">
                  <p:embed/>
                </p:oleObj>
              </mc:Choice>
              <mc:Fallback>
                <p:oleObj name="Equation" r:id="rId3" imgW="2489200" imgH="3683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3886200"/>
                        <a:ext cx="6756400" cy="1000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3910" name="Rectangle 6"/>
          <p:cNvSpPr>
            <a:spLocks noChangeArrowheads="1"/>
          </p:cNvSpPr>
          <p:nvPr/>
        </p:nvSpPr>
        <p:spPr bwMode="auto">
          <a:xfrm>
            <a:off x="2971800" y="3962400"/>
            <a:ext cx="533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23911" name="Rectangle 7"/>
          <p:cNvSpPr>
            <a:spLocks noChangeArrowheads="1"/>
          </p:cNvSpPr>
          <p:nvPr/>
        </p:nvSpPr>
        <p:spPr bwMode="auto">
          <a:xfrm>
            <a:off x="4114800" y="3886200"/>
            <a:ext cx="1143000" cy="990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
        <p:nvSpPr>
          <p:cNvPr id="123912" name="Rectangle 8"/>
          <p:cNvSpPr>
            <a:spLocks noChangeArrowheads="1"/>
          </p:cNvSpPr>
          <p:nvPr/>
        </p:nvSpPr>
        <p:spPr bwMode="auto">
          <a:xfrm>
            <a:off x="2667000" y="3962400"/>
            <a:ext cx="533400" cy="914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
        <p:nvSpPr>
          <p:cNvPr id="123913" name="Text Box 9"/>
          <p:cNvSpPr txBox="1">
            <a:spLocks noChangeArrowheads="1"/>
          </p:cNvSpPr>
          <p:nvPr/>
        </p:nvSpPr>
        <p:spPr bwMode="auto">
          <a:xfrm>
            <a:off x="2133600" y="5791200"/>
            <a:ext cx="4849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C’est la formule usuelle du produit de matrice</a:t>
            </a:r>
          </a:p>
        </p:txBody>
      </p:sp>
      <p:sp>
        <p:nvSpPr>
          <p:cNvPr id="123914" name="Line 10"/>
          <p:cNvSpPr>
            <a:spLocks noChangeShapeType="1"/>
          </p:cNvSpPr>
          <p:nvPr/>
        </p:nvSpPr>
        <p:spPr bwMode="auto">
          <a:xfrm>
            <a:off x="3200400" y="4876800"/>
            <a:ext cx="914400" cy="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3915" name="Line 11"/>
          <p:cNvSpPr>
            <a:spLocks noChangeShapeType="1"/>
          </p:cNvSpPr>
          <p:nvPr/>
        </p:nvSpPr>
        <p:spPr bwMode="auto">
          <a:xfrm>
            <a:off x="4495800" y="4876800"/>
            <a:ext cx="304800" cy="3048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23916" name="Text Box 12"/>
          <p:cNvSpPr txBox="1">
            <a:spLocks noChangeArrowheads="1"/>
          </p:cNvSpPr>
          <p:nvPr/>
        </p:nvSpPr>
        <p:spPr bwMode="auto">
          <a:xfrm>
            <a:off x="4724400" y="5105400"/>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b="1" i="1">
                <a:solidFill>
                  <a:srgbClr val="FF3300"/>
                </a:solidFill>
              </a:rPr>
              <a:t>1</a:t>
            </a:r>
          </a:p>
        </p:txBody>
      </p:sp>
      <p:sp>
        <p:nvSpPr>
          <p:cNvPr id="123917" name="Line 13"/>
          <p:cNvSpPr>
            <a:spLocks noChangeShapeType="1"/>
          </p:cNvSpPr>
          <p:nvPr/>
        </p:nvSpPr>
        <p:spPr bwMode="auto">
          <a:xfrm>
            <a:off x="3429000" y="3810000"/>
            <a:ext cx="10668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3918" name="Line 14"/>
          <p:cNvSpPr>
            <a:spLocks noChangeShapeType="1"/>
          </p:cNvSpPr>
          <p:nvPr/>
        </p:nvSpPr>
        <p:spPr bwMode="auto">
          <a:xfrm>
            <a:off x="4876800" y="3810000"/>
            <a:ext cx="1066800" cy="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3919" name="Freeform 15"/>
          <p:cNvSpPr>
            <a:spLocks/>
          </p:cNvSpPr>
          <p:nvPr/>
        </p:nvSpPr>
        <p:spPr bwMode="auto">
          <a:xfrm>
            <a:off x="3187700" y="3492500"/>
            <a:ext cx="4292600" cy="622300"/>
          </a:xfrm>
          <a:custGeom>
            <a:avLst/>
            <a:gdLst>
              <a:gd name="T0" fmla="*/ 1471771250 w 2704"/>
              <a:gd name="T1" fmla="*/ 504031250 h 392"/>
              <a:gd name="T2" fmla="*/ 745966250 w 2704"/>
              <a:gd name="T3" fmla="*/ 141128750 h 392"/>
              <a:gd name="T4" fmla="*/ 2147483647 w 2704"/>
              <a:gd name="T5" fmla="*/ 141128750 h 392"/>
              <a:gd name="T6" fmla="*/ 2147483647 w 2704"/>
              <a:gd name="T7" fmla="*/ 987901250 h 3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04" h="392">
                <a:moveTo>
                  <a:pt x="584" y="200"/>
                </a:moveTo>
                <a:cubicBezTo>
                  <a:pt x="292" y="140"/>
                  <a:pt x="0" y="80"/>
                  <a:pt x="296" y="56"/>
                </a:cubicBezTo>
                <a:cubicBezTo>
                  <a:pt x="592" y="32"/>
                  <a:pt x="2016" y="0"/>
                  <a:pt x="2360" y="56"/>
                </a:cubicBezTo>
                <a:cubicBezTo>
                  <a:pt x="2704" y="112"/>
                  <a:pt x="2360" y="336"/>
                  <a:pt x="2360" y="392"/>
                </a:cubicBezTo>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rgbClr val="FF0000"/>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3920" name="Freeform 16"/>
          <p:cNvSpPr>
            <a:spLocks/>
          </p:cNvSpPr>
          <p:nvPr/>
        </p:nvSpPr>
        <p:spPr bwMode="auto">
          <a:xfrm>
            <a:off x="3962400" y="3543300"/>
            <a:ext cx="2971800" cy="495300"/>
          </a:xfrm>
          <a:custGeom>
            <a:avLst/>
            <a:gdLst>
              <a:gd name="T0" fmla="*/ 0 w 1872"/>
              <a:gd name="T1" fmla="*/ 423386250 h 312"/>
              <a:gd name="T2" fmla="*/ 2147483647 w 1872"/>
              <a:gd name="T3" fmla="*/ 60483750 h 312"/>
              <a:gd name="T4" fmla="*/ 2147483647 w 1872"/>
              <a:gd name="T5" fmla="*/ 786288750 h 312"/>
              <a:gd name="T6" fmla="*/ 0 60000 65536"/>
              <a:gd name="T7" fmla="*/ 0 60000 65536"/>
              <a:gd name="T8" fmla="*/ 0 60000 65536"/>
            </a:gdLst>
            <a:ahLst/>
            <a:cxnLst>
              <a:cxn ang="T6">
                <a:pos x="T0" y="T1"/>
              </a:cxn>
              <a:cxn ang="T7">
                <a:pos x="T2" y="T3"/>
              </a:cxn>
              <a:cxn ang="T8">
                <a:pos x="T4" y="T5"/>
              </a:cxn>
            </a:cxnLst>
            <a:rect l="0" t="0" r="r" b="b"/>
            <a:pathLst>
              <a:path w="1872" h="312">
                <a:moveTo>
                  <a:pt x="0" y="168"/>
                </a:moveTo>
                <a:cubicBezTo>
                  <a:pt x="588" y="84"/>
                  <a:pt x="1176" y="0"/>
                  <a:pt x="1488" y="24"/>
                </a:cubicBezTo>
                <a:cubicBezTo>
                  <a:pt x="1800" y="48"/>
                  <a:pt x="1808" y="264"/>
                  <a:pt x="1872" y="312"/>
                </a:cubicBezTo>
              </a:path>
            </a:pathLst>
          </a:custGeom>
          <a:noFill/>
          <a:ln w="9525" cap="flat" cmpd="sng">
            <a:solidFill>
              <a:schemeClr val="accent2"/>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3921" name="Freeform 17"/>
          <p:cNvSpPr>
            <a:spLocks/>
          </p:cNvSpPr>
          <p:nvPr/>
        </p:nvSpPr>
        <p:spPr bwMode="auto">
          <a:xfrm>
            <a:off x="5715000" y="3543300"/>
            <a:ext cx="1676400" cy="495300"/>
          </a:xfrm>
          <a:custGeom>
            <a:avLst/>
            <a:gdLst>
              <a:gd name="T0" fmla="*/ 0 w 1056"/>
              <a:gd name="T1" fmla="*/ 423386250 h 312"/>
              <a:gd name="T2" fmla="*/ 2147483647 w 1056"/>
              <a:gd name="T3" fmla="*/ 60483750 h 312"/>
              <a:gd name="T4" fmla="*/ 2147483647 w 1056"/>
              <a:gd name="T5" fmla="*/ 786288750 h 312"/>
              <a:gd name="T6" fmla="*/ 0 60000 65536"/>
              <a:gd name="T7" fmla="*/ 0 60000 65536"/>
              <a:gd name="T8" fmla="*/ 0 60000 65536"/>
            </a:gdLst>
            <a:ahLst/>
            <a:cxnLst>
              <a:cxn ang="T6">
                <a:pos x="T0" y="T1"/>
              </a:cxn>
              <a:cxn ang="T7">
                <a:pos x="T2" y="T3"/>
              </a:cxn>
              <a:cxn ang="T8">
                <a:pos x="T4" y="T5"/>
              </a:cxn>
            </a:cxnLst>
            <a:rect l="0" t="0" r="r" b="b"/>
            <a:pathLst>
              <a:path w="1056" h="312">
                <a:moveTo>
                  <a:pt x="0" y="168"/>
                </a:moveTo>
                <a:cubicBezTo>
                  <a:pt x="344" y="84"/>
                  <a:pt x="688" y="0"/>
                  <a:pt x="864" y="24"/>
                </a:cubicBezTo>
                <a:cubicBezTo>
                  <a:pt x="1040" y="48"/>
                  <a:pt x="1024" y="264"/>
                  <a:pt x="1056" y="312"/>
                </a:cubicBezTo>
              </a:path>
            </a:pathLst>
          </a:custGeom>
          <a:noFill/>
          <a:ln w="9525" cap="flat" cmpd="sng">
            <a:solidFill>
              <a:schemeClr val="accent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ext Box 2"/>
          <p:cNvSpPr txBox="1">
            <a:spLocks noChangeArrowheads="1"/>
          </p:cNvSpPr>
          <p:nvPr/>
        </p:nvSpPr>
        <p:spPr bwMode="auto">
          <a:xfrm>
            <a:off x="974725" y="852488"/>
            <a:ext cx="763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Attention</a:t>
            </a:r>
            <a:r>
              <a:rPr lang="fr-FR" sz="2000"/>
              <a:t>, certains opérateurs ne commutent pas</a:t>
            </a:r>
          </a:p>
          <a:p>
            <a:pPr eaLnBrk="1" hangingPunct="1"/>
            <a:endParaRPr lang="fr-FR" sz="2000"/>
          </a:p>
        </p:txBody>
      </p:sp>
      <p:graphicFrame>
        <p:nvGraphicFramePr>
          <p:cNvPr id="124931" name="Object 3"/>
          <p:cNvGraphicFramePr>
            <a:graphicFrameLocks noChangeAspect="1"/>
          </p:cNvGraphicFramePr>
          <p:nvPr/>
        </p:nvGraphicFramePr>
        <p:xfrm>
          <a:off x="3810000" y="2590800"/>
          <a:ext cx="1555750" cy="493713"/>
        </p:xfrm>
        <a:graphic>
          <a:graphicData uri="http://schemas.openxmlformats.org/presentationml/2006/ole">
            <mc:AlternateContent xmlns:mc="http://schemas.openxmlformats.org/markup-compatibility/2006">
              <mc:Choice xmlns:v="urn:schemas-microsoft-com:vml" Requires="v">
                <p:oleObj spid="_x0000_s124934" name="Equation" r:id="rId3" imgW="520474" imgH="165028" progId="Equation.3">
                  <p:embed/>
                </p:oleObj>
              </mc:Choice>
              <mc:Fallback>
                <p:oleObj name="Equation" r:id="rId3" imgW="520474" imgH="165028"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2590800"/>
                        <a:ext cx="1555750"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4932" name="Object 4"/>
          <p:cNvGraphicFramePr>
            <a:graphicFrameLocks noChangeAspect="1"/>
          </p:cNvGraphicFramePr>
          <p:nvPr/>
        </p:nvGraphicFramePr>
        <p:xfrm>
          <a:off x="3276600" y="1600200"/>
          <a:ext cx="3200400" cy="641350"/>
        </p:xfrm>
        <a:graphic>
          <a:graphicData uri="http://schemas.openxmlformats.org/presentationml/2006/ole">
            <mc:AlternateContent xmlns:mc="http://schemas.openxmlformats.org/markup-compatibility/2006">
              <mc:Choice xmlns:v="urn:schemas-microsoft-com:vml" Requires="v">
                <p:oleObj spid="_x0000_s124935" name="Equation" r:id="rId5" imgW="1079032" imgH="215806" progId="Equation.3">
                  <p:embed/>
                </p:oleObj>
              </mc:Choice>
              <mc:Fallback>
                <p:oleObj name="Equation" r:id="rId5" imgW="1079032" imgH="215806"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1600200"/>
                        <a:ext cx="3200400" cy="64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4933" name="Line 5"/>
          <p:cNvSpPr>
            <a:spLocks noChangeShapeType="1"/>
          </p:cNvSpPr>
          <p:nvPr/>
        </p:nvSpPr>
        <p:spPr bwMode="auto">
          <a:xfrm>
            <a:off x="2667000" y="2895600"/>
            <a:ext cx="609600" cy="0"/>
          </a:xfrm>
          <a:prstGeom prst="line">
            <a:avLst/>
          </a:prstGeom>
          <a:noFill/>
          <a:ln w="3810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2"/>
          <p:cNvSpPr txBox="1">
            <a:spLocks noChangeArrowheads="1"/>
          </p:cNvSpPr>
          <p:nvPr/>
        </p:nvSpPr>
        <p:spPr bwMode="auto">
          <a:xfrm>
            <a:off x="822325" y="623888"/>
            <a:ext cx="3930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Application d’un opérateur à un ket :</a:t>
            </a:r>
          </a:p>
        </p:txBody>
      </p:sp>
      <p:sp>
        <p:nvSpPr>
          <p:cNvPr id="125955" name="Text Box 3"/>
          <p:cNvSpPr txBox="1">
            <a:spLocks noChangeArrowheads="1"/>
          </p:cNvSpPr>
          <p:nvPr/>
        </p:nvSpPr>
        <p:spPr bwMode="auto">
          <a:xfrm>
            <a:off x="1584325" y="1531938"/>
            <a:ext cx="6129338"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a:t>
            </a:r>
            <a:r>
              <a:rPr lang="fr-FR" sz="2000">
                <a:latin typeface="Symbol" pitchFamily="18" charset="2"/>
              </a:rPr>
              <a:t>y</a:t>
            </a:r>
            <a:r>
              <a:rPr lang="fr-FR" sz="2000"/>
              <a:t>’&gt;= </a:t>
            </a:r>
            <a:r>
              <a:rPr lang="fr-FR" sz="2000" b="1" i="1"/>
              <a:t>A</a:t>
            </a:r>
            <a:r>
              <a:rPr lang="fr-FR" sz="2000"/>
              <a:t>|</a:t>
            </a:r>
            <a:r>
              <a:rPr lang="fr-FR" sz="2000">
                <a:latin typeface="Symbol" pitchFamily="18" charset="2"/>
              </a:rPr>
              <a:t>y</a:t>
            </a:r>
            <a:r>
              <a:rPr lang="fr-FR" sz="2000"/>
              <a:t>&gt;</a:t>
            </a:r>
          </a:p>
          <a:p>
            <a:pPr eaLnBrk="1" hangingPunct="1"/>
            <a:endParaRPr lang="fr-FR" sz="2000"/>
          </a:p>
          <a:p>
            <a:pPr eaLnBrk="1" hangingPunct="1"/>
            <a:r>
              <a:rPr lang="fr-FR" sz="2000"/>
              <a:t>Les composantes de |</a:t>
            </a:r>
            <a:r>
              <a:rPr lang="fr-FR" sz="2000">
                <a:latin typeface="Symbol" pitchFamily="18" charset="2"/>
              </a:rPr>
              <a:t>y</a:t>
            </a:r>
            <a:r>
              <a:rPr lang="fr-FR" sz="2000"/>
              <a:t>’&gt; sont      c</a:t>
            </a:r>
            <a:r>
              <a:rPr lang="fr-FR" sz="2000" baseline="-25000"/>
              <a:t>i</a:t>
            </a:r>
            <a:r>
              <a:rPr lang="fr-FR" sz="2000"/>
              <a:t>’ = &lt;u</a:t>
            </a:r>
            <a:r>
              <a:rPr lang="fr-FR" sz="2000" baseline="-25000"/>
              <a:t>i</a:t>
            </a:r>
            <a:r>
              <a:rPr lang="fr-FR" sz="2000"/>
              <a:t>|</a:t>
            </a:r>
            <a:r>
              <a:rPr lang="fr-FR" sz="2000">
                <a:latin typeface="Symbol" pitchFamily="18" charset="2"/>
              </a:rPr>
              <a:t>y</a:t>
            </a:r>
            <a:r>
              <a:rPr lang="fr-FR" sz="2000"/>
              <a:t>’&gt; = &lt;u</a:t>
            </a:r>
            <a:r>
              <a:rPr lang="fr-FR" sz="2000" baseline="-25000"/>
              <a:t>i</a:t>
            </a:r>
            <a:r>
              <a:rPr lang="fr-FR" sz="2000"/>
              <a:t>| </a:t>
            </a:r>
            <a:r>
              <a:rPr lang="fr-FR" sz="2000" b="1" i="1"/>
              <a:t>A</a:t>
            </a:r>
            <a:r>
              <a:rPr lang="fr-FR" sz="2000"/>
              <a:t>|</a:t>
            </a:r>
            <a:r>
              <a:rPr lang="fr-FR" sz="2000">
                <a:latin typeface="Symbol" pitchFamily="18" charset="2"/>
              </a:rPr>
              <a:t>y</a:t>
            </a:r>
            <a:r>
              <a:rPr lang="fr-FR" sz="2000"/>
              <a:t>&gt;</a:t>
            </a:r>
          </a:p>
          <a:p>
            <a:pPr eaLnBrk="1" hangingPunct="1"/>
            <a:endParaRPr lang="fr-FR" sz="2000"/>
          </a:p>
          <a:p>
            <a:pPr eaLnBrk="1" hangingPunct="1"/>
            <a:r>
              <a:rPr lang="fr-FR" sz="2000"/>
              <a:t>En insérant la relation de fermeture :</a:t>
            </a:r>
          </a:p>
          <a:p>
            <a:pPr eaLnBrk="1" hangingPunct="1"/>
            <a:endParaRPr lang="fr-FR" sz="2000"/>
          </a:p>
          <a:p>
            <a:pPr eaLnBrk="1" hangingPunct="1"/>
            <a:endParaRPr lang="fr-FR" sz="2000"/>
          </a:p>
        </p:txBody>
      </p:sp>
      <p:graphicFrame>
        <p:nvGraphicFramePr>
          <p:cNvPr id="125956" name="Object 4"/>
          <p:cNvGraphicFramePr>
            <a:graphicFrameLocks noChangeAspect="1"/>
          </p:cNvGraphicFramePr>
          <p:nvPr/>
        </p:nvGraphicFramePr>
        <p:xfrm>
          <a:off x="1795463" y="3200400"/>
          <a:ext cx="5343525" cy="1033463"/>
        </p:xfrm>
        <a:graphic>
          <a:graphicData uri="http://schemas.openxmlformats.org/presentationml/2006/ole">
            <mc:AlternateContent xmlns:mc="http://schemas.openxmlformats.org/markup-compatibility/2006">
              <mc:Choice xmlns:v="urn:schemas-microsoft-com:vml" Requires="v">
                <p:oleObj spid="_x0000_s125958" name="Equation" r:id="rId3" imgW="1968500" imgH="381000" progId="Equation.3">
                  <p:embed/>
                </p:oleObj>
              </mc:Choice>
              <mc:Fallback>
                <p:oleObj name="Equation" r:id="rId3" imgW="1968500" imgH="381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463" y="3200400"/>
                        <a:ext cx="5343525" cy="1033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5957" name="Text Box 5"/>
          <p:cNvSpPr txBox="1">
            <a:spLocks noChangeArrowheads="1"/>
          </p:cNvSpPr>
          <p:nvPr/>
        </p:nvSpPr>
        <p:spPr bwMode="auto">
          <a:xfrm>
            <a:off x="1447800" y="4724400"/>
            <a:ext cx="5919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obtient la formule usuelle du produit matrice-vecteur</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2"/>
          <p:cNvSpPr txBox="1">
            <a:spLocks noChangeArrowheads="1"/>
          </p:cNvSpPr>
          <p:nvPr/>
        </p:nvSpPr>
        <p:spPr bwMode="auto">
          <a:xfrm>
            <a:off x="974725" y="623888"/>
            <a:ext cx="78644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Le produit scalaire :</a:t>
            </a:r>
          </a:p>
          <a:p>
            <a:pPr eaLnBrk="1" hangingPunct="1"/>
            <a:endParaRPr lang="fr-FR" sz="2000" u="sng"/>
          </a:p>
          <a:p>
            <a:pPr eaLnBrk="1" hangingPunct="1"/>
            <a:r>
              <a:rPr lang="fr-FR" sz="2000"/>
              <a:t>Si |</a:t>
            </a:r>
            <a:r>
              <a:rPr lang="fr-FR" sz="2000">
                <a:latin typeface="Symbol" pitchFamily="18" charset="2"/>
              </a:rPr>
              <a:t>y</a:t>
            </a:r>
            <a:r>
              <a:rPr lang="fr-FR" sz="2000"/>
              <a:t>&gt; et |</a:t>
            </a:r>
            <a:r>
              <a:rPr lang="fr-FR" sz="2000">
                <a:latin typeface="Symbol" pitchFamily="18" charset="2"/>
              </a:rPr>
              <a:t>j</a:t>
            </a:r>
            <a:r>
              <a:rPr lang="fr-FR" sz="2000"/>
              <a:t>&gt; sont deux kets, on peut calculer leur produit scalaire en utilisant leur représentation dans une base |u</a:t>
            </a:r>
            <a:r>
              <a:rPr lang="fr-FR" sz="2000" baseline="-25000"/>
              <a:t>i</a:t>
            </a:r>
            <a:r>
              <a:rPr lang="fr-FR" sz="2000"/>
              <a:t>&gt; :</a:t>
            </a:r>
          </a:p>
          <a:p>
            <a:pPr eaLnBrk="1" hangingPunct="1"/>
            <a:endParaRPr lang="fr-FR" sz="2000"/>
          </a:p>
        </p:txBody>
      </p:sp>
      <p:graphicFrame>
        <p:nvGraphicFramePr>
          <p:cNvPr id="126979" name="Object 3"/>
          <p:cNvGraphicFramePr>
            <a:graphicFrameLocks noChangeAspect="1"/>
          </p:cNvGraphicFramePr>
          <p:nvPr/>
        </p:nvGraphicFramePr>
        <p:xfrm>
          <a:off x="1828800" y="4800600"/>
          <a:ext cx="5106988" cy="1030288"/>
        </p:xfrm>
        <a:graphic>
          <a:graphicData uri="http://schemas.openxmlformats.org/presentationml/2006/ole">
            <mc:AlternateContent xmlns:mc="http://schemas.openxmlformats.org/markup-compatibility/2006">
              <mc:Choice xmlns:v="urn:schemas-microsoft-com:vml" Requires="v">
                <p:oleObj spid="_x0000_s126983" name="Equation" r:id="rId3" imgW="1764534" imgH="355446" progId="Equation.3">
                  <p:embed/>
                </p:oleObj>
              </mc:Choice>
              <mc:Fallback>
                <p:oleObj name="Equation" r:id="rId3" imgW="1764534" imgH="355446"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4800600"/>
                        <a:ext cx="5106988" cy="1030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6980" name="Object 4"/>
          <p:cNvGraphicFramePr>
            <a:graphicFrameLocks noChangeAspect="1"/>
          </p:cNvGraphicFramePr>
          <p:nvPr/>
        </p:nvGraphicFramePr>
        <p:xfrm>
          <a:off x="2882900" y="2209800"/>
          <a:ext cx="2387600" cy="1030288"/>
        </p:xfrm>
        <a:graphic>
          <a:graphicData uri="http://schemas.openxmlformats.org/presentationml/2006/ole">
            <mc:AlternateContent xmlns:mc="http://schemas.openxmlformats.org/markup-compatibility/2006">
              <mc:Choice xmlns:v="urn:schemas-microsoft-com:vml" Requires="v">
                <p:oleObj spid="_x0000_s126984" name="Equation" r:id="rId5" imgW="825142" imgH="355446" progId="Equation.3">
                  <p:embed/>
                </p:oleObj>
              </mc:Choice>
              <mc:Fallback>
                <p:oleObj name="Equation" r:id="rId5" imgW="825142" imgH="355446"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2900" y="2209800"/>
                        <a:ext cx="2387600" cy="1030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6981" name="Object 5"/>
          <p:cNvGraphicFramePr>
            <a:graphicFrameLocks noChangeAspect="1"/>
          </p:cNvGraphicFramePr>
          <p:nvPr/>
        </p:nvGraphicFramePr>
        <p:xfrm>
          <a:off x="2895600" y="3276600"/>
          <a:ext cx="2314575" cy="1030288"/>
        </p:xfrm>
        <a:graphic>
          <a:graphicData uri="http://schemas.openxmlformats.org/presentationml/2006/ole">
            <mc:AlternateContent xmlns:mc="http://schemas.openxmlformats.org/markup-compatibility/2006">
              <mc:Choice xmlns:v="urn:schemas-microsoft-com:vml" Requires="v">
                <p:oleObj spid="_x0000_s126985" name="Equation" r:id="rId7" imgW="799753" imgH="355446" progId="Equation.3">
                  <p:embed/>
                </p:oleObj>
              </mc:Choice>
              <mc:Fallback>
                <p:oleObj name="Equation" r:id="rId7" imgW="799753" imgH="355446"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5600" y="3276600"/>
                        <a:ext cx="2314575" cy="1030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6982" name="Text Box 6"/>
          <p:cNvSpPr txBox="1">
            <a:spLocks noChangeArrowheads="1"/>
          </p:cNvSpPr>
          <p:nvPr/>
        </p:nvSpPr>
        <p:spPr bwMode="auto">
          <a:xfrm>
            <a:off x="1143000" y="4267200"/>
            <a:ext cx="852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qui est</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002" name="Object 2"/>
          <p:cNvGraphicFramePr>
            <a:graphicFrameLocks noChangeAspect="1"/>
          </p:cNvGraphicFramePr>
          <p:nvPr/>
        </p:nvGraphicFramePr>
        <p:xfrm>
          <a:off x="1476375" y="2205038"/>
          <a:ext cx="6989763" cy="2476500"/>
        </p:xfrm>
        <a:graphic>
          <a:graphicData uri="http://schemas.openxmlformats.org/presentationml/2006/ole">
            <mc:AlternateContent xmlns:mc="http://schemas.openxmlformats.org/markup-compatibility/2006">
              <mc:Choice xmlns:v="urn:schemas-microsoft-com:vml" Requires="v">
                <p:oleObj spid="_x0000_s128014" name="Equation" r:id="rId3" imgW="2654300" imgH="939800" progId="Equation.3">
                  <p:embed/>
                </p:oleObj>
              </mc:Choice>
              <mc:Fallback>
                <p:oleObj name="Equation" r:id="rId3" imgW="2654300" imgH="9398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2205038"/>
                        <a:ext cx="6989763" cy="2476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8003" name="Text Box 3"/>
          <p:cNvSpPr txBox="1">
            <a:spLocks noChangeArrowheads="1"/>
          </p:cNvSpPr>
          <p:nvPr/>
        </p:nvSpPr>
        <p:spPr bwMode="auto">
          <a:xfrm>
            <a:off x="1279525" y="12334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sp>
        <p:nvSpPr>
          <p:cNvPr id="128004" name="Text Box 4"/>
          <p:cNvSpPr txBox="1">
            <a:spLocks noChangeArrowheads="1"/>
          </p:cNvSpPr>
          <p:nvPr/>
        </p:nvSpPr>
        <p:spPr bwMode="auto">
          <a:xfrm>
            <a:off x="746125" y="471488"/>
            <a:ext cx="21621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Le produit ket-bra :</a:t>
            </a:r>
          </a:p>
          <a:p>
            <a:pPr eaLnBrk="1" hangingPunct="1"/>
            <a:endParaRPr lang="fr-FR" sz="2000" u="sng"/>
          </a:p>
        </p:txBody>
      </p:sp>
      <p:sp>
        <p:nvSpPr>
          <p:cNvPr id="128005" name="Text Box 5"/>
          <p:cNvSpPr txBox="1">
            <a:spLocks noChangeArrowheads="1"/>
          </p:cNvSpPr>
          <p:nvPr/>
        </p:nvSpPr>
        <p:spPr bwMode="auto">
          <a:xfrm>
            <a:off x="1042988" y="981075"/>
            <a:ext cx="6842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Nous avons vu que le produit d’un ket par un bra est un opérateur</a:t>
            </a:r>
          </a:p>
        </p:txBody>
      </p:sp>
      <p:graphicFrame>
        <p:nvGraphicFramePr>
          <p:cNvPr id="128006" name="Object 6"/>
          <p:cNvGraphicFramePr>
            <a:graphicFrameLocks noChangeAspect="1"/>
          </p:cNvGraphicFramePr>
          <p:nvPr/>
        </p:nvGraphicFramePr>
        <p:xfrm>
          <a:off x="2771775" y="1412875"/>
          <a:ext cx="1873250" cy="808038"/>
        </p:xfrm>
        <a:graphic>
          <a:graphicData uri="http://schemas.openxmlformats.org/presentationml/2006/ole">
            <mc:AlternateContent xmlns:mc="http://schemas.openxmlformats.org/markup-compatibility/2006">
              <mc:Choice xmlns:v="urn:schemas-microsoft-com:vml" Requires="v">
                <p:oleObj spid="_x0000_s128015" name="Equation" r:id="rId5" imgW="825142" imgH="355446" progId="Equation.3">
                  <p:embed/>
                </p:oleObj>
              </mc:Choice>
              <mc:Fallback>
                <p:oleObj name="Equation" r:id="rId5" imgW="825142" imgH="355446"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1412875"/>
                        <a:ext cx="1873250" cy="80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8007" name="Object 7"/>
          <p:cNvGraphicFramePr>
            <a:graphicFrameLocks noChangeAspect="1"/>
          </p:cNvGraphicFramePr>
          <p:nvPr/>
        </p:nvGraphicFramePr>
        <p:xfrm>
          <a:off x="5435600" y="1412875"/>
          <a:ext cx="1816100" cy="808038"/>
        </p:xfrm>
        <a:graphic>
          <a:graphicData uri="http://schemas.openxmlformats.org/presentationml/2006/ole">
            <mc:AlternateContent xmlns:mc="http://schemas.openxmlformats.org/markup-compatibility/2006">
              <mc:Choice xmlns:v="urn:schemas-microsoft-com:vml" Requires="v">
                <p:oleObj spid="_x0000_s128016" name="Equation" r:id="rId7" imgW="799753" imgH="355446" progId="Equation.3">
                  <p:embed/>
                </p:oleObj>
              </mc:Choice>
              <mc:Fallback>
                <p:oleObj name="Equation" r:id="rId7" imgW="799753" imgH="355446"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5600" y="1412875"/>
                        <a:ext cx="1816100" cy="80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8008" name="Line 8"/>
          <p:cNvSpPr>
            <a:spLocks noChangeShapeType="1"/>
          </p:cNvSpPr>
          <p:nvPr/>
        </p:nvSpPr>
        <p:spPr bwMode="auto">
          <a:xfrm>
            <a:off x="5580063" y="4437063"/>
            <a:ext cx="990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8009" name="Line 9"/>
          <p:cNvSpPr>
            <a:spLocks noChangeShapeType="1"/>
          </p:cNvSpPr>
          <p:nvPr/>
        </p:nvSpPr>
        <p:spPr bwMode="auto">
          <a:xfrm>
            <a:off x="6084888" y="4437063"/>
            <a:ext cx="1223962"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28010" name="Text Box 10"/>
          <p:cNvSpPr txBox="1">
            <a:spLocks noChangeArrowheads="1"/>
          </p:cNvSpPr>
          <p:nvPr/>
        </p:nvSpPr>
        <p:spPr bwMode="auto">
          <a:xfrm>
            <a:off x="6003925" y="4738688"/>
            <a:ext cx="283527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Représente une matrice dont tous les éléments sont nuls sauf celui de la ligne i, colonne j, qui vaut 1.</a:t>
            </a:r>
          </a:p>
          <a:p>
            <a:pPr eaLnBrk="1" hangingPunct="1"/>
            <a:r>
              <a:rPr lang="fr-FR" sz="2000"/>
              <a:t>(facile à démontrer)</a:t>
            </a:r>
          </a:p>
        </p:txBody>
      </p:sp>
      <p:sp>
        <p:nvSpPr>
          <p:cNvPr id="128011" name="Line 11"/>
          <p:cNvSpPr>
            <a:spLocks noChangeShapeType="1"/>
          </p:cNvSpPr>
          <p:nvPr/>
        </p:nvSpPr>
        <p:spPr bwMode="auto">
          <a:xfrm flipH="1">
            <a:off x="4724400" y="5715000"/>
            <a:ext cx="914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28012" name="Text Box 12"/>
          <p:cNvSpPr txBox="1">
            <a:spLocks noChangeArrowheads="1"/>
          </p:cNvSpPr>
          <p:nvPr/>
        </p:nvSpPr>
        <p:spPr bwMode="auto">
          <a:xfrm>
            <a:off x="533400" y="4876800"/>
            <a:ext cx="3886200"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obtient finalement un opérateur dont les éléments de matrice sont :</a:t>
            </a:r>
          </a:p>
          <a:p>
            <a:pPr eaLnBrk="1" hangingPunct="1"/>
            <a:endParaRPr lang="fr-FR" sz="2000"/>
          </a:p>
          <a:p>
            <a:pPr eaLnBrk="1" hangingPunct="1"/>
            <a:r>
              <a:rPr lang="fr-FR" sz="3200"/>
              <a:t>           A</a:t>
            </a:r>
            <a:r>
              <a:rPr lang="fr-FR" sz="3200" baseline="-25000"/>
              <a:t>ij</a:t>
            </a:r>
            <a:r>
              <a:rPr lang="fr-FR" sz="3200"/>
              <a:t>=a</a:t>
            </a:r>
            <a:r>
              <a:rPr lang="fr-FR" sz="3200" baseline="-25000"/>
              <a:t>i</a:t>
            </a:r>
            <a:r>
              <a:rPr lang="fr-FR" sz="3200" baseline="30000"/>
              <a:t> </a:t>
            </a:r>
            <a:r>
              <a:rPr lang="fr-FR" sz="3200"/>
              <a:t>b</a:t>
            </a:r>
            <a:r>
              <a:rPr lang="fr-FR" sz="3200" baseline="-25000"/>
              <a:t>j</a:t>
            </a:r>
            <a:r>
              <a:rPr lang="fr-FR" sz="3200" baseline="30000"/>
              <a:t>*</a:t>
            </a:r>
          </a:p>
        </p:txBody>
      </p:sp>
      <p:sp>
        <p:nvSpPr>
          <p:cNvPr id="128013" name="Rectangle 13"/>
          <p:cNvSpPr>
            <a:spLocks noChangeArrowheads="1"/>
          </p:cNvSpPr>
          <p:nvPr/>
        </p:nvSpPr>
        <p:spPr bwMode="auto">
          <a:xfrm>
            <a:off x="457200" y="4724400"/>
            <a:ext cx="4114800" cy="18288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4495800" y="304800"/>
            <a:ext cx="2514600" cy="381000"/>
          </a:xfrm>
          <a:solidFill>
            <a:srgbClr val="FF99CC"/>
          </a:solidFill>
        </p:spPr>
        <p:txBody>
          <a:bodyPr/>
          <a:lstStyle/>
          <a:p>
            <a:pPr eaLnBrk="1" hangingPunct="1"/>
            <a:r>
              <a:rPr lang="fr-FR" sz="2400" smtClean="0"/>
              <a:t>Récapitulatif</a:t>
            </a:r>
          </a:p>
        </p:txBody>
      </p:sp>
      <p:graphicFrame>
        <p:nvGraphicFramePr>
          <p:cNvPr id="129027" name="Object 3"/>
          <p:cNvGraphicFramePr>
            <a:graphicFrameLocks noChangeAspect="1"/>
          </p:cNvGraphicFramePr>
          <p:nvPr/>
        </p:nvGraphicFramePr>
        <p:xfrm>
          <a:off x="1600200" y="4800600"/>
          <a:ext cx="349250" cy="914400"/>
        </p:xfrm>
        <a:graphic>
          <a:graphicData uri="http://schemas.openxmlformats.org/presentationml/2006/ole">
            <mc:AlternateContent xmlns:mc="http://schemas.openxmlformats.org/markup-compatibility/2006">
              <mc:Choice xmlns:v="urn:schemas-microsoft-com:vml" Requires="v">
                <p:oleObj spid="_x0000_s129047" name="Equation" r:id="rId3" imgW="241300" imgH="838200" progId="Equation.3">
                  <p:embed/>
                </p:oleObj>
              </mc:Choice>
              <mc:Fallback>
                <p:oleObj name="Equation" r:id="rId3" imgW="241300" imgH="838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4800600"/>
                        <a:ext cx="34925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9028" name="Object 4"/>
          <p:cNvGraphicFramePr>
            <a:graphicFrameLocks noChangeAspect="1"/>
          </p:cNvGraphicFramePr>
          <p:nvPr/>
        </p:nvGraphicFramePr>
        <p:xfrm>
          <a:off x="1295400" y="6019800"/>
          <a:ext cx="990600" cy="400050"/>
        </p:xfrm>
        <a:graphic>
          <a:graphicData uri="http://schemas.openxmlformats.org/presentationml/2006/ole">
            <mc:AlternateContent xmlns:mc="http://schemas.openxmlformats.org/markup-compatibility/2006">
              <mc:Choice xmlns:v="urn:schemas-microsoft-com:vml" Requires="v">
                <p:oleObj spid="_x0000_s129048" name="Equation" r:id="rId5" imgW="660113" imgH="215806" progId="Equation.3">
                  <p:embed/>
                </p:oleObj>
              </mc:Choice>
              <mc:Fallback>
                <p:oleObj name="Equation" r:id="rId5" imgW="660113" imgH="215806"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6019800"/>
                        <a:ext cx="990600" cy="40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9029" name="Object 5"/>
          <p:cNvGraphicFramePr>
            <a:graphicFrameLocks noChangeAspect="1"/>
          </p:cNvGraphicFramePr>
          <p:nvPr/>
        </p:nvGraphicFramePr>
        <p:xfrm>
          <a:off x="685800" y="2209800"/>
          <a:ext cx="990600" cy="1028700"/>
        </p:xfrm>
        <a:graphic>
          <a:graphicData uri="http://schemas.openxmlformats.org/presentationml/2006/ole">
            <mc:AlternateContent xmlns:mc="http://schemas.openxmlformats.org/markup-compatibility/2006">
              <mc:Choice xmlns:v="urn:schemas-microsoft-com:vml" Requires="v">
                <p:oleObj spid="_x0000_s129049" name="Equation" r:id="rId7" imgW="660400" imgH="685800" progId="Equation.3">
                  <p:embed/>
                </p:oleObj>
              </mc:Choice>
              <mc:Fallback>
                <p:oleObj name="Equation" r:id="rId7" imgW="660400" imgH="6858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800" y="2209800"/>
                        <a:ext cx="990600"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9030" name="Object 6"/>
          <p:cNvGraphicFramePr>
            <a:graphicFrameLocks noChangeAspect="1"/>
          </p:cNvGraphicFramePr>
          <p:nvPr/>
        </p:nvGraphicFramePr>
        <p:xfrm>
          <a:off x="533400" y="3505200"/>
          <a:ext cx="990600" cy="1028700"/>
        </p:xfrm>
        <a:graphic>
          <a:graphicData uri="http://schemas.openxmlformats.org/presentationml/2006/ole">
            <mc:AlternateContent xmlns:mc="http://schemas.openxmlformats.org/markup-compatibility/2006">
              <mc:Choice xmlns:v="urn:schemas-microsoft-com:vml" Requires="v">
                <p:oleObj spid="_x0000_s129050" name="Equation" r:id="rId9" imgW="660400" imgH="685800" progId="Equation.3">
                  <p:embed/>
                </p:oleObj>
              </mc:Choice>
              <mc:Fallback>
                <p:oleObj name="Equation" r:id="rId9" imgW="660400" imgH="6858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3505200"/>
                        <a:ext cx="990600"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9031" name="Object 7"/>
          <p:cNvGraphicFramePr>
            <a:graphicFrameLocks noChangeAspect="1"/>
          </p:cNvGraphicFramePr>
          <p:nvPr/>
        </p:nvGraphicFramePr>
        <p:xfrm>
          <a:off x="1524000" y="3505200"/>
          <a:ext cx="990600" cy="1028700"/>
        </p:xfrm>
        <a:graphic>
          <a:graphicData uri="http://schemas.openxmlformats.org/presentationml/2006/ole">
            <mc:AlternateContent xmlns:mc="http://schemas.openxmlformats.org/markup-compatibility/2006">
              <mc:Choice xmlns:v="urn:schemas-microsoft-com:vml" Requires="v">
                <p:oleObj spid="_x0000_s129051" name="Equation" r:id="rId10" imgW="660400" imgH="685800" progId="Equation.3">
                  <p:embed/>
                </p:oleObj>
              </mc:Choice>
              <mc:Fallback>
                <p:oleObj name="Equation" r:id="rId10" imgW="660400" imgH="6858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0" y="3505200"/>
                        <a:ext cx="990600"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9032" name="Text Box 8"/>
          <p:cNvSpPr txBox="1">
            <a:spLocks noChangeArrowheads="1"/>
          </p:cNvSpPr>
          <p:nvPr/>
        </p:nvSpPr>
        <p:spPr bwMode="auto">
          <a:xfrm>
            <a:off x="2498725" y="3824288"/>
            <a:ext cx="327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
            </a:r>
          </a:p>
        </p:txBody>
      </p:sp>
      <p:graphicFrame>
        <p:nvGraphicFramePr>
          <p:cNvPr id="129033" name="Object 9"/>
          <p:cNvGraphicFramePr>
            <a:graphicFrameLocks noChangeAspect="1"/>
          </p:cNvGraphicFramePr>
          <p:nvPr/>
        </p:nvGraphicFramePr>
        <p:xfrm>
          <a:off x="2819400" y="3505200"/>
          <a:ext cx="990600" cy="1028700"/>
        </p:xfrm>
        <a:graphic>
          <a:graphicData uri="http://schemas.openxmlformats.org/presentationml/2006/ole">
            <mc:AlternateContent xmlns:mc="http://schemas.openxmlformats.org/markup-compatibility/2006">
              <mc:Choice xmlns:v="urn:schemas-microsoft-com:vml" Requires="v">
                <p:oleObj spid="_x0000_s129052" name="Equation" r:id="rId11" imgW="660400" imgH="685800" progId="Equation.3">
                  <p:embed/>
                </p:oleObj>
              </mc:Choice>
              <mc:Fallback>
                <p:oleObj name="Equation" r:id="rId11" imgW="660400" imgH="6858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3505200"/>
                        <a:ext cx="990600"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9034" name="Object 10"/>
          <p:cNvGraphicFramePr>
            <a:graphicFrameLocks noChangeAspect="1"/>
          </p:cNvGraphicFramePr>
          <p:nvPr/>
        </p:nvGraphicFramePr>
        <p:xfrm>
          <a:off x="533400" y="5105400"/>
          <a:ext cx="990600" cy="400050"/>
        </p:xfrm>
        <a:graphic>
          <a:graphicData uri="http://schemas.openxmlformats.org/presentationml/2006/ole">
            <mc:AlternateContent xmlns:mc="http://schemas.openxmlformats.org/markup-compatibility/2006">
              <mc:Choice xmlns:v="urn:schemas-microsoft-com:vml" Requires="v">
                <p:oleObj spid="_x0000_s129053" name="Equation" r:id="rId12" imgW="660113" imgH="215806" progId="Equation.3">
                  <p:embed/>
                </p:oleObj>
              </mc:Choice>
              <mc:Fallback>
                <p:oleObj name="Equation" r:id="rId12" imgW="660113" imgH="215806"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5105400"/>
                        <a:ext cx="990600" cy="40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9035" name="Object 11"/>
          <p:cNvGraphicFramePr>
            <a:graphicFrameLocks noChangeAspect="1"/>
          </p:cNvGraphicFramePr>
          <p:nvPr/>
        </p:nvGraphicFramePr>
        <p:xfrm>
          <a:off x="990600" y="457200"/>
          <a:ext cx="349250" cy="914400"/>
        </p:xfrm>
        <a:graphic>
          <a:graphicData uri="http://schemas.openxmlformats.org/presentationml/2006/ole">
            <mc:AlternateContent xmlns:mc="http://schemas.openxmlformats.org/markup-compatibility/2006">
              <mc:Choice xmlns:v="urn:schemas-microsoft-com:vml" Requires="v">
                <p:oleObj spid="_x0000_s129054" name="Equation" r:id="rId13" imgW="241300" imgH="838200" progId="Equation.3">
                  <p:embed/>
                </p:oleObj>
              </mc:Choice>
              <mc:Fallback>
                <p:oleObj name="Equation" r:id="rId13" imgW="241300" imgH="838200" progId="Equation.3">
                  <p:embed/>
                  <p:pic>
                    <p:nvPicPr>
                      <p:cNvPr id="0"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457200"/>
                        <a:ext cx="34925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9036" name="Text Box 12"/>
          <p:cNvSpPr txBox="1">
            <a:spLocks noChangeArrowheads="1"/>
          </p:cNvSpPr>
          <p:nvPr/>
        </p:nvSpPr>
        <p:spPr bwMode="auto">
          <a:xfrm>
            <a:off x="1981200" y="5099050"/>
            <a:ext cx="53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 </a:t>
            </a:r>
            <a:r>
              <a:rPr lang="fr-FR" sz="2000">
                <a:latin typeface="Symbol" pitchFamily="18" charset="2"/>
              </a:rPr>
              <a:t>l</a:t>
            </a:r>
          </a:p>
        </p:txBody>
      </p:sp>
      <p:graphicFrame>
        <p:nvGraphicFramePr>
          <p:cNvPr id="129037" name="Object 13"/>
          <p:cNvGraphicFramePr>
            <a:graphicFrameLocks noChangeAspect="1"/>
          </p:cNvGraphicFramePr>
          <p:nvPr/>
        </p:nvGraphicFramePr>
        <p:xfrm>
          <a:off x="914400" y="5715000"/>
          <a:ext cx="349250" cy="914400"/>
        </p:xfrm>
        <a:graphic>
          <a:graphicData uri="http://schemas.openxmlformats.org/presentationml/2006/ole">
            <mc:AlternateContent xmlns:mc="http://schemas.openxmlformats.org/markup-compatibility/2006">
              <mc:Choice xmlns:v="urn:schemas-microsoft-com:vml" Requires="v">
                <p:oleObj spid="_x0000_s129055" name="Equation" r:id="rId14" imgW="241300" imgH="838200" progId="Equation.3">
                  <p:embed/>
                </p:oleObj>
              </mc:Choice>
              <mc:Fallback>
                <p:oleObj name="Equation" r:id="rId14" imgW="241300" imgH="838200" progId="Equation.3">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5715000"/>
                        <a:ext cx="34925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9038" name="Text Box 14"/>
          <p:cNvSpPr txBox="1">
            <a:spLocks noChangeArrowheads="1"/>
          </p:cNvSpPr>
          <p:nvPr/>
        </p:nvSpPr>
        <p:spPr bwMode="auto">
          <a:xfrm>
            <a:off x="2362200" y="6019800"/>
            <a:ext cx="327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
            </a:r>
          </a:p>
        </p:txBody>
      </p:sp>
      <p:graphicFrame>
        <p:nvGraphicFramePr>
          <p:cNvPr id="129039" name="Object 15"/>
          <p:cNvGraphicFramePr>
            <a:graphicFrameLocks noChangeAspect="1"/>
          </p:cNvGraphicFramePr>
          <p:nvPr/>
        </p:nvGraphicFramePr>
        <p:xfrm>
          <a:off x="2667000" y="5638800"/>
          <a:ext cx="990600" cy="1028700"/>
        </p:xfrm>
        <a:graphic>
          <a:graphicData uri="http://schemas.openxmlformats.org/presentationml/2006/ole">
            <mc:AlternateContent xmlns:mc="http://schemas.openxmlformats.org/markup-compatibility/2006">
              <mc:Choice xmlns:v="urn:schemas-microsoft-com:vml" Requires="v">
                <p:oleObj spid="_x0000_s129056" name="Equation" r:id="rId15" imgW="660400" imgH="685800" progId="Equation.3">
                  <p:embed/>
                </p:oleObj>
              </mc:Choice>
              <mc:Fallback>
                <p:oleObj name="Equation" r:id="rId15" imgW="660400" imgH="685800" progId="Equation.3">
                  <p:embed/>
                  <p:pic>
                    <p:nvPicPr>
                      <p:cNvPr id="0" name="Object 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7000" y="5638800"/>
                        <a:ext cx="990600" cy="1028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29040" name="Object 16"/>
          <p:cNvGraphicFramePr>
            <a:graphicFrameLocks noChangeAspect="1"/>
          </p:cNvGraphicFramePr>
          <p:nvPr/>
        </p:nvGraphicFramePr>
        <p:xfrm>
          <a:off x="685800" y="1600200"/>
          <a:ext cx="990600" cy="400050"/>
        </p:xfrm>
        <a:graphic>
          <a:graphicData uri="http://schemas.openxmlformats.org/presentationml/2006/ole">
            <mc:AlternateContent xmlns:mc="http://schemas.openxmlformats.org/markup-compatibility/2006">
              <mc:Choice xmlns:v="urn:schemas-microsoft-com:vml" Requires="v">
                <p:oleObj spid="_x0000_s129057" name="Equation" r:id="rId16" imgW="660113" imgH="215806" progId="Equation.3">
                  <p:embed/>
                </p:oleObj>
              </mc:Choice>
              <mc:Fallback>
                <p:oleObj name="Equation" r:id="rId16" imgW="660113" imgH="215806" progId="Equation.3">
                  <p:embed/>
                  <p:pic>
                    <p:nvPicPr>
                      <p:cNvPr id="0" name="Object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 y="1600200"/>
                        <a:ext cx="990600" cy="400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29041" name="Text Box 17"/>
          <p:cNvSpPr txBox="1">
            <a:spLocks noChangeArrowheads="1"/>
          </p:cNvSpPr>
          <p:nvPr/>
        </p:nvSpPr>
        <p:spPr bwMode="auto">
          <a:xfrm>
            <a:off x="2346325" y="700088"/>
            <a:ext cx="1062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Ket |    &gt;</a:t>
            </a:r>
          </a:p>
        </p:txBody>
      </p:sp>
      <p:sp>
        <p:nvSpPr>
          <p:cNvPr id="129042" name="Text Box 18"/>
          <p:cNvSpPr txBox="1">
            <a:spLocks noChangeArrowheads="1"/>
          </p:cNvSpPr>
          <p:nvPr/>
        </p:nvSpPr>
        <p:spPr bwMode="auto">
          <a:xfrm>
            <a:off x="2422525" y="1462088"/>
            <a:ext cx="935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Bra &lt;  |</a:t>
            </a:r>
          </a:p>
        </p:txBody>
      </p:sp>
      <p:sp>
        <p:nvSpPr>
          <p:cNvPr id="129043" name="Text Box 19"/>
          <p:cNvSpPr txBox="1">
            <a:spLocks noChangeArrowheads="1"/>
          </p:cNvSpPr>
          <p:nvPr/>
        </p:nvSpPr>
        <p:spPr bwMode="auto">
          <a:xfrm>
            <a:off x="2574925" y="2452688"/>
            <a:ext cx="1431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Opérateur </a:t>
            </a:r>
            <a:r>
              <a:rPr lang="fr-FR" sz="2000" b="1" i="1"/>
              <a:t>A</a:t>
            </a:r>
          </a:p>
        </p:txBody>
      </p:sp>
      <p:sp>
        <p:nvSpPr>
          <p:cNvPr id="129044" name="Text Box 20"/>
          <p:cNvSpPr txBox="1">
            <a:spLocks noChangeArrowheads="1"/>
          </p:cNvSpPr>
          <p:nvPr/>
        </p:nvSpPr>
        <p:spPr bwMode="auto">
          <a:xfrm>
            <a:off x="4708525" y="3824288"/>
            <a:ext cx="1235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b="1" i="1"/>
              <a:t>AB=C</a:t>
            </a:r>
          </a:p>
        </p:txBody>
      </p:sp>
      <p:sp>
        <p:nvSpPr>
          <p:cNvPr id="129045" name="Text Box 21"/>
          <p:cNvSpPr txBox="1">
            <a:spLocks noChangeArrowheads="1"/>
          </p:cNvSpPr>
          <p:nvPr/>
        </p:nvSpPr>
        <p:spPr bwMode="auto">
          <a:xfrm>
            <a:off x="4175125" y="5043488"/>
            <a:ext cx="1817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&lt;  |  &gt; = scalaire</a:t>
            </a:r>
          </a:p>
        </p:txBody>
      </p:sp>
      <p:sp>
        <p:nvSpPr>
          <p:cNvPr id="129046" name="Text Box 22"/>
          <p:cNvSpPr txBox="1">
            <a:spLocks noChangeArrowheads="1"/>
          </p:cNvSpPr>
          <p:nvPr/>
        </p:nvSpPr>
        <p:spPr bwMode="auto">
          <a:xfrm>
            <a:off x="4784725" y="6034088"/>
            <a:ext cx="2116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  &gt; &lt;  | = opérateur</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r>
              <a:rPr lang="fr-FR" sz="2400" u="sng" smtClean="0"/>
              <a:t>Exemple : la monnaie (qu)antique</a:t>
            </a:r>
          </a:p>
        </p:txBody>
      </p:sp>
      <p:sp>
        <p:nvSpPr>
          <p:cNvPr id="130051" name="Rectangle 3"/>
          <p:cNvSpPr>
            <a:spLocks noChangeArrowheads="1"/>
          </p:cNvSpPr>
          <p:nvPr/>
        </p:nvSpPr>
        <p:spPr bwMode="auto">
          <a:xfrm>
            <a:off x="5410200" y="1676400"/>
            <a:ext cx="838200" cy="381000"/>
          </a:xfrm>
          <a:prstGeom prst="rect">
            <a:avLst/>
          </a:prstGeom>
          <a:solidFill>
            <a:schemeClr val="bg1"/>
          </a:solidFill>
          <a:ln>
            <a:noFill/>
          </a:ln>
          <a:effectLst/>
          <a:extLs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0052" name="Rectangle 4"/>
          <p:cNvSpPr>
            <a:spLocks noChangeArrowheads="1"/>
          </p:cNvSpPr>
          <p:nvPr/>
        </p:nvSpPr>
        <p:spPr bwMode="auto">
          <a:xfrm>
            <a:off x="5410200" y="1600200"/>
            <a:ext cx="914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0053" name="Text Box 5"/>
          <p:cNvSpPr txBox="1">
            <a:spLocks noChangeArrowheads="1"/>
          </p:cNvSpPr>
          <p:nvPr/>
        </p:nvSpPr>
        <p:spPr bwMode="auto">
          <a:xfrm>
            <a:off x="2286000" y="5029200"/>
            <a:ext cx="5613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Tétradrachme d'argent</a:t>
            </a:r>
            <a:br>
              <a:rPr lang="fr-FR" sz="2000"/>
            </a:br>
            <a:r>
              <a:rPr lang="fr-FR" sz="2000"/>
              <a:t>Tête d'Athéna avec des feuilles d'olivier sur le casque</a:t>
            </a:r>
            <a:br>
              <a:rPr lang="fr-FR" sz="2000"/>
            </a:br>
            <a:r>
              <a:rPr lang="fr-FR" sz="2000"/>
              <a:t>Revers: chouette, rameau d'olivier, croissant de lune</a:t>
            </a:r>
            <a:br>
              <a:rPr lang="fr-FR" sz="2000"/>
            </a:br>
            <a:r>
              <a:rPr lang="fr-FR" sz="2000"/>
              <a:t>Vers 460-450 avant JC </a:t>
            </a:r>
          </a:p>
        </p:txBody>
      </p:sp>
      <p:pic>
        <p:nvPicPr>
          <p:cNvPr id="1300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0288" y="2233613"/>
            <a:ext cx="4543425"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746125" y="700088"/>
            <a:ext cx="7712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L’espace des états pour l’observable « face visible » est composée de deux </a:t>
            </a:r>
            <a:r>
              <a:rPr lang="fr-FR" sz="2000" u="sng"/>
              <a:t>états propres</a:t>
            </a:r>
            <a:r>
              <a:rPr lang="fr-FR" sz="2000"/>
              <a:t> :</a:t>
            </a:r>
          </a:p>
          <a:p>
            <a:pPr eaLnBrk="1" hangingPunct="1"/>
            <a:r>
              <a:rPr lang="fr-FR" sz="2000"/>
              <a:t>		</a:t>
            </a:r>
          </a:p>
        </p:txBody>
      </p:sp>
      <p:pic>
        <p:nvPicPr>
          <p:cNvPr id="131075" name="Picture 3"/>
          <p:cNvPicPr>
            <a:picLocks noChangeAspect="1" noChangeArrowheads="1"/>
          </p:cNvPicPr>
          <p:nvPr/>
        </p:nvPicPr>
        <p:blipFill>
          <a:blip r:embed="rId2">
            <a:extLst>
              <a:ext uri="{28A0092B-C50C-407E-A947-70E740481C1C}">
                <a14:useLocalDpi xmlns:a14="http://schemas.microsoft.com/office/drawing/2010/main" val="0"/>
              </a:ext>
            </a:extLst>
          </a:blip>
          <a:srcRect r="49686" b="-3984"/>
          <a:stretch>
            <a:fillRect/>
          </a:stretch>
        </p:blipFill>
        <p:spPr bwMode="auto">
          <a:xfrm>
            <a:off x="1447800" y="1600200"/>
            <a:ext cx="2286000"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1076" name="Picture 4"/>
          <p:cNvPicPr>
            <a:picLocks noChangeAspect="1" noChangeArrowheads="1"/>
          </p:cNvPicPr>
          <p:nvPr/>
        </p:nvPicPr>
        <p:blipFill>
          <a:blip r:embed="rId2">
            <a:extLst>
              <a:ext uri="{28A0092B-C50C-407E-A947-70E740481C1C}">
                <a14:useLocalDpi xmlns:a14="http://schemas.microsoft.com/office/drawing/2010/main" val="0"/>
              </a:ext>
            </a:extLst>
          </a:blip>
          <a:srcRect l="50314"/>
          <a:stretch>
            <a:fillRect/>
          </a:stretch>
        </p:blipFill>
        <p:spPr bwMode="auto">
          <a:xfrm>
            <a:off x="5181600" y="1600200"/>
            <a:ext cx="2257425"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1077" name="Text Box 5"/>
          <p:cNvSpPr txBox="1">
            <a:spLocks noChangeArrowheads="1"/>
          </p:cNvSpPr>
          <p:nvPr/>
        </p:nvSpPr>
        <p:spPr bwMode="auto">
          <a:xfrm>
            <a:off x="5257800" y="4191000"/>
            <a:ext cx="2581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pile noté par le ket | p &gt;</a:t>
            </a:r>
          </a:p>
          <a:p>
            <a:pPr eaLnBrk="1" hangingPunct="1"/>
            <a:endParaRPr lang="fr-FR" sz="2000"/>
          </a:p>
        </p:txBody>
      </p:sp>
      <p:sp>
        <p:nvSpPr>
          <p:cNvPr id="131078" name="Text Box 6"/>
          <p:cNvSpPr txBox="1">
            <a:spLocks noChangeArrowheads="1"/>
          </p:cNvSpPr>
          <p:nvPr/>
        </p:nvSpPr>
        <p:spPr bwMode="auto">
          <a:xfrm>
            <a:off x="1219200" y="4191000"/>
            <a:ext cx="2581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face noté par le ket | f &gt;</a:t>
            </a:r>
          </a:p>
          <a:p>
            <a:pPr eaLnBrk="1" hangingPunct="1"/>
            <a:endParaRPr lang="fr-FR" sz="2000"/>
          </a:p>
        </p:txBody>
      </p:sp>
      <p:sp>
        <p:nvSpPr>
          <p:cNvPr id="131079" name="Text Box 7"/>
          <p:cNvSpPr txBox="1">
            <a:spLocks noChangeArrowheads="1"/>
          </p:cNvSpPr>
          <p:nvPr/>
        </p:nvSpPr>
        <p:spPr bwMode="auto">
          <a:xfrm>
            <a:off x="1447800" y="4648200"/>
            <a:ext cx="44577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fonction d’onde décrivant la pièce est :</a:t>
            </a:r>
          </a:p>
          <a:p>
            <a:pPr eaLnBrk="1" hangingPunct="1"/>
            <a:r>
              <a:rPr lang="fr-FR" sz="2000"/>
              <a:t>|</a:t>
            </a:r>
            <a:r>
              <a:rPr lang="fr-FR" sz="2000">
                <a:latin typeface="Symbol" pitchFamily="18" charset="2"/>
              </a:rPr>
              <a:t>y</a:t>
            </a:r>
            <a:r>
              <a:rPr lang="fr-FR" sz="2000"/>
              <a:t>&gt; = </a:t>
            </a:r>
            <a:r>
              <a:rPr lang="fr-FR" sz="2000">
                <a:latin typeface="Symbol" pitchFamily="18" charset="2"/>
              </a:rPr>
              <a:t>a</a:t>
            </a:r>
            <a:r>
              <a:rPr lang="fr-FR" sz="2000"/>
              <a:t> | f &gt; + </a:t>
            </a:r>
            <a:r>
              <a:rPr lang="fr-FR" sz="2000">
                <a:latin typeface="Symbol" pitchFamily="18" charset="2"/>
              </a:rPr>
              <a:t>b</a:t>
            </a:r>
            <a:r>
              <a:rPr lang="fr-FR" sz="2000"/>
              <a:t> | p &gt;</a:t>
            </a:r>
          </a:p>
        </p:txBody>
      </p:sp>
      <p:sp>
        <p:nvSpPr>
          <p:cNvPr id="131080" name="Text Box 8"/>
          <p:cNvSpPr txBox="1">
            <a:spLocks noChangeArrowheads="1"/>
          </p:cNvSpPr>
          <p:nvPr/>
        </p:nvSpPr>
        <p:spPr bwMode="auto">
          <a:xfrm>
            <a:off x="1447800" y="5410200"/>
            <a:ext cx="72548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 </a:t>
            </a:r>
            <a:r>
              <a:rPr lang="fr-FR" sz="2000">
                <a:latin typeface="Symbol" pitchFamily="18" charset="2"/>
              </a:rPr>
              <a:t>a</a:t>
            </a:r>
            <a:r>
              <a:rPr lang="fr-FR" sz="2000" baseline="30000"/>
              <a:t>2</a:t>
            </a:r>
            <a:r>
              <a:rPr lang="fr-FR" sz="2000"/>
              <a:t>+</a:t>
            </a:r>
            <a:r>
              <a:rPr lang="fr-FR" sz="2000">
                <a:latin typeface="Symbol" pitchFamily="18" charset="2"/>
              </a:rPr>
              <a:t>b</a:t>
            </a:r>
            <a:r>
              <a:rPr lang="fr-FR" sz="2000" baseline="30000"/>
              <a:t>2</a:t>
            </a:r>
            <a:r>
              <a:rPr lang="fr-FR" sz="2000"/>
              <a:t>=1    </a:t>
            </a:r>
          </a:p>
          <a:p>
            <a:pPr eaLnBrk="1" hangingPunct="1"/>
            <a:endParaRPr lang="fr-FR" sz="2000"/>
          </a:p>
          <a:p>
            <a:pPr eaLnBrk="1" hangingPunct="1"/>
            <a:r>
              <a:rPr lang="fr-FR" sz="2000"/>
              <a:t> </a:t>
            </a:r>
            <a:r>
              <a:rPr lang="fr-FR" sz="2000">
                <a:latin typeface="Symbol" pitchFamily="18" charset="2"/>
              </a:rPr>
              <a:t>a</a:t>
            </a:r>
            <a:r>
              <a:rPr lang="fr-FR" sz="2000"/>
              <a:t> peut être différent de </a:t>
            </a:r>
            <a:r>
              <a:rPr lang="fr-FR" sz="2000">
                <a:latin typeface="Symbol" pitchFamily="18" charset="2"/>
              </a:rPr>
              <a:t>b</a:t>
            </a:r>
            <a:r>
              <a:rPr lang="fr-FR" sz="2000"/>
              <a:t> car les calculs de probabilités n’étaient pas encore très connus à l’époque, et la pièce est très mal équilibrée.</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2098" name="Object 2"/>
          <p:cNvGraphicFramePr>
            <a:graphicFrameLocks noChangeAspect="1"/>
          </p:cNvGraphicFramePr>
          <p:nvPr/>
        </p:nvGraphicFramePr>
        <p:xfrm>
          <a:off x="584200" y="474663"/>
          <a:ext cx="1016000" cy="762000"/>
        </p:xfrm>
        <a:graphic>
          <a:graphicData uri="http://schemas.openxmlformats.org/presentationml/2006/ole">
            <mc:AlternateContent xmlns:mc="http://schemas.openxmlformats.org/markup-compatibility/2006">
              <mc:Choice xmlns:v="urn:schemas-microsoft-com:vml" Requires="v">
                <p:oleObj spid="_x0000_s132110" name="Equation" r:id="rId3" imgW="508000" imgH="381000" progId="Equation.3">
                  <p:embed/>
                </p:oleObj>
              </mc:Choice>
              <mc:Fallback>
                <p:oleObj name="Equation" r:id="rId3" imgW="508000" imgH="3810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200" y="474663"/>
                        <a:ext cx="1016000" cy="762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2099" name="Object 3"/>
          <p:cNvGraphicFramePr>
            <a:graphicFrameLocks noChangeAspect="1"/>
          </p:cNvGraphicFramePr>
          <p:nvPr/>
        </p:nvGraphicFramePr>
        <p:xfrm>
          <a:off x="2438400" y="457200"/>
          <a:ext cx="1017588" cy="781050"/>
        </p:xfrm>
        <a:graphic>
          <a:graphicData uri="http://schemas.openxmlformats.org/presentationml/2006/ole">
            <mc:AlternateContent xmlns:mc="http://schemas.openxmlformats.org/markup-compatibility/2006">
              <mc:Choice xmlns:v="urn:schemas-microsoft-com:vml" Requires="v">
                <p:oleObj spid="_x0000_s132111" name="Equation" r:id="rId5" imgW="495085" imgH="380835" progId="Equation.3">
                  <p:embed/>
                </p:oleObj>
              </mc:Choice>
              <mc:Fallback>
                <p:oleObj name="Equation" r:id="rId5" imgW="495085" imgH="380835"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457200"/>
                        <a:ext cx="1017588" cy="781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2100" name="Object 4"/>
          <p:cNvGraphicFramePr>
            <a:graphicFrameLocks noChangeAspect="1"/>
          </p:cNvGraphicFramePr>
          <p:nvPr/>
        </p:nvGraphicFramePr>
        <p:xfrm>
          <a:off x="4256088" y="457200"/>
          <a:ext cx="1098550" cy="750888"/>
        </p:xfrm>
        <a:graphic>
          <a:graphicData uri="http://schemas.openxmlformats.org/presentationml/2006/ole">
            <mc:AlternateContent xmlns:mc="http://schemas.openxmlformats.org/markup-compatibility/2006">
              <mc:Choice xmlns:v="urn:schemas-microsoft-com:vml" Requires="v">
                <p:oleObj spid="_x0000_s132112" name="Equation" r:id="rId7" imgW="558800" imgH="381000" progId="Equation.3">
                  <p:embed/>
                </p:oleObj>
              </mc:Choice>
              <mc:Fallback>
                <p:oleObj name="Equation" r:id="rId7" imgW="558800" imgH="3810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6088" y="457200"/>
                        <a:ext cx="1098550" cy="750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2101" name="Text Box 5"/>
          <p:cNvSpPr txBox="1">
            <a:spLocks noChangeArrowheads="1"/>
          </p:cNvSpPr>
          <p:nvPr/>
        </p:nvSpPr>
        <p:spPr bwMode="auto">
          <a:xfrm>
            <a:off x="533400" y="1524000"/>
            <a:ext cx="5392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L’opérateur suivant à permet de retourner la pièce :</a:t>
            </a:r>
          </a:p>
        </p:txBody>
      </p:sp>
      <p:graphicFrame>
        <p:nvGraphicFramePr>
          <p:cNvPr id="132102" name="Object 6"/>
          <p:cNvGraphicFramePr>
            <a:graphicFrameLocks noChangeAspect="1"/>
          </p:cNvGraphicFramePr>
          <p:nvPr/>
        </p:nvGraphicFramePr>
        <p:xfrm>
          <a:off x="6096000" y="1371600"/>
          <a:ext cx="1035050" cy="722313"/>
        </p:xfrm>
        <a:graphic>
          <a:graphicData uri="http://schemas.openxmlformats.org/presentationml/2006/ole">
            <mc:AlternateContent xmlns:mc="http://schemas.openxmlformats.org/markup-compatibility/2006">
              <mc:Choice xmlns:v="urn:schemas-microsoft-com:vml" Requires="v">
                <p:oleObj spid="_x0000_s132113" name="Equation" r:id="rId9" imgW="545863" imgH="380835" progId="Equation.3">
                  <p:embed/>
                </p:oleObj>
              </mc:Choice>
              <mc:Fallback>
                <p:oleObj name="Equation" r:id="rId9" imgW="545863" imgH="380835"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6000" y="1371600"/>
                        <a:ext cx="1035050" cy="722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2103" name="Text Box 7"/>
          <p:cNvSpPr txBox="1">
            <a:spLocks noChangeArrowheads="1"/>
          </p:cNvSpPr>
          <p:nvPr/>
        </p:nvSpPr>
        <p:spPr bwMode="auto">
          <a:xfrm>
            <a:off x="533400" y="2057400"/>
            <a:ext cx="1127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effet :</a:t>
            </a:r>
          </a:p>
        </p:txBody>
      </p:sp>
      <p:graphicFrame>
        <p:nvGraphicFramePr>
          <p:cNvPr id="132104" name="Object 8"/>
          <p:cNvGraphicFramePr>
            <a:graphicFrameLocks noChangeAspect="1"/>
          </p:cNvGraphicFramePr>
          <p:nvPr/>
        </p:nvGraphicFramePr>
        <p:xfrm>
          <a:off x="1222375" y="2424113"/>
          <a:ext cx="3227388" cy="793750"/>
        </p:xfrm>
        <a:graphic>
          <a:graphicData uri="http://schemas.openxmlformats.org/presentationml/2006/ole">
            <mc:AlternateContent xmlns:mc="http://schemas.openxmlformats.org/markup-compatibility/2006">
              <mc:Choice xmlns:v="urn:schemas-microsoft-com:vml" Requires="v">
                <p:oleObj spid="_x0000_s132114" name="Equation" r:id="rId11" imgW="1548728" imgH="380835" progId="Equation.3">
                  <p:embed/>
                </p:oleObj>
              </mc:Choice>
              <mc:Fallback>
                <p:oleObj name="Equation" r:id="rId11" imgW="1548728" imgH="380835" progId="Equation.3">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2375" y="2424113"/>
                        <a:ext cx="3227388" cy="793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2105" name="Object 9"/>
          <p:cNvGraphicFramePr>
            <a:graphicFrameLocks noChangeAspect="1"/>
          </p:cNvGraphicFramePr>
          <p:nvPr/>
        </p:nvGraphicFramePr>
        <p:xfrm>
          <a:off x="1222375" y="3186113"/>
          <a:ext cx="3227388" cy="793750"/>
        </p:xfrm>
        <a:graphic>
          <a:graphicData uri="http://schemas.openxmlformats.org/presentationml/2006/ole">
            <mc:AlternateContent xmlns:mc="http://schemas.openxmlformats.org/markup-compatibility/2006">
              <mc:Choice xmlns:v="urn:schemas-microsoft-com:vml" Requires="v">
                <p:oleObj spid="_x0000_s132115" name="Equation" r:id="rId13" imgW="1548728" imgH="380835" progId="Equation.3">
                  <p:embed/>
                </p:oleObj>
              </mc:Choice>
              <mc:Fallback>
                <p:oleObj name="Equation" r:id="rId13" imgW="1548728" imgH="380835" progId="Equation.3">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22375" y="3186113"/>
                        <a:ext cx="3227388" cy="793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2106" name="Text Box 10"/>
          <p:cNvSpPr txBox="1">
            <a:spLocks noChangeArrowheads="1"/>
          </p:cNvSpPr>
          <p:nvPr/>
        </p:nvSpPr>
        <p:spPr bwMode="auto">
          <a:xfrm>
            <a:off x="669925" y="4205288"/>
            <a:ext cx="5159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Sont effet sur la fonction d’onde est moins clair !</a:t>
            </a:r>
          </a:p>
        </p:txBody>
      </p:sp>
      <p:graphicFrame>
        <p:nvGraphicFramePr>
          <p:cNvPr id="132107" name="Object 11"/>
          <p:cNvGraphicFramePr>
            <a:graphicFrameLocks noChangeAspect="1"/>
          </p:cNvGraphicFramePr>
          <p:nvPr/>
        </p:nvGraphicFramePr>
        <p:xfrm>
          <a:off x="2197100" y="4800600"/>
          <a:ext cx="4310063" cy="793750"/>
        </p:xfrm>
        <a:graphic>
          <a:graphicData uri="http://schemas.openxmlformats.org/presentationml/2006/ole">
            <mc:AlternateContent xmlns:mc="http://schemas.openxmlformats.org/markup-compatibility/2006">
              <mc:Choice xmlns:v="urn:schemas-microsoft-com:vml" Requires="v">
                <p:oleObj spid="_x0000_s132116" name="Equation" r:id="rId15" imgW="2070100" imgH="381000" progId="Equation.3">
                  <p:embed/>
                </p:oleObj>
              </mc:Choice>
              <mc:Fallback>
                <p:oleObj name="Equation" r:id="rId15" imgW="2070100" imgH="381000" progId="Equation.3">
                  <p:embed/>
                  <p:pic>
                    <p:nvPicPr>
                      <p:cNvPr id="0" name="Object 1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97100" y="4800600"/>
                        <a:ext cx="4310063" cy="793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2108" name="Text Box 12"/>
          <p:cNvSpPr txBox="1">
            <a:spLocks noChangeArrowheads="1"/>
          </p:cNvSpPr>
          <p:nvPr/>
        </p:nvSpPr>
        <p:spPr bwMode="auto">
          <a:xfrm>
            <a:off x="533400" y="5715000"/>
            <a:ext cx="8445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fait, cet opérateur permute les coefficients (et les probabilités) de chaque face.</a:t>
            </a:r>
          </a:p>
        </p:txBody>
      </p:sp>
      <p:pic>
        <p:nvPicPr>
          <p:cNvPr id="132109" name="Picture 13"/>
          <p:cNvPicPr>
            <a:picLocks noChangeAspect="1" noChangeArrowheads="1"/>
          </p:cNvPicPr>
          <p:nvPr/>
        </p:nvPicPr>
        <p:blipFill>
          <a:blip r:embed="rId17">
            <a:extLst>
              <a:ext uri="{28A0092B-C50C-407E-A947-70E740481C1C}">
                <a14:useLocalDpi xmlns:a14="http://schemas.microsoft.com/office/drawing/2010/main" val="0"/>
              </a:ext>
            </a:extLst>
          </a:blip>
          <a:srcRect l="50314"/>
          <a:stretch>
            <a:fillRect/>
          </a:stretch>
        </p:blipFill>
        <p:spPr bwMode="auto">
          <a:xfrm>
            <a:off x="8001000" y="304800"/>
            <a:ext cx="7921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ext Box 2"/>
          <p:cNvSpPr txBox="1">
            <a:spLocks noChangeArrowheads="1"/>
          </p:cNvSpPr>
          <p:nvPr/>
        </p:nvSpPr>
        <p:spPr bwMode="auto">
          <a:xfrm>
            <a:off x="669925" y="547688"/>
            <a:ext cx="2746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L’opérateur du tricheur : </a:t>
            </a:r>
          </a:p>
        </p:txBody>
      </p:sp>
      <p:graphicFrame>
        <p:nvGraphicFramePr>
          <p:cNvPr id="133123" name="Object 3"/>
          <p:cNvGraphicFramePr>
            <a:graphicFrameLocks noChangeAspect="1"/>
          </p:cNvGraphicFramePr>
          <p:nvPr/>
        </p:nvGraphicFramePr>
        <p:xfrm>
          <a:off x="3429000" y="381000"/>
          <a:ext cx="990600" cy="825500"/>
        </p:xfrm>
        <a:graphic>
          <a:graphicData uri="http://schemas.openxmlformats.org/presentationml/2006/ole">
            <mc:AlternateContent xmlns:mc="http://schemas.openxmlformats.org/markup-compatibility/2006">
              <mc:Choice xmlns:v="urn:schemas-microsoft-com:vml" Requires="v">
                <p:oleObj spid="_x0000_s133133" name="Equation" r:id="rId3" imgW="609600" imgH="508000" progId="Equation.3">
                  <p:embed/>
                </p:oleObj>
              </mc:Choice>
              <mc:Fallback>
                <p:oleObj name="Equation" r:id="rId3" imgW="609600" imgH="5080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381000"/>
                        <a:ext cx="990600"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24" name="Text Box 4"/>
          <p:cNvSpPr txBox="1">
            <a:spLocks noChangeArrowheads="1"/>
          </p:cNvSpPr>
          <p:nvPr/>
        </p:nvSpPr>
        <p:spPr bwMode="auto">
          <a:xfrm>
            <a:off x="746125" y="1538288"/>
            <a:ext cx="72564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donne toujours le résultat « pile » lorsque l’on mesure la face visible :</a:t>
            </a:r>
          </a:p>
        </p:txBody>
      </p:sp>
      <p:graphicFrame>
        <p:nvGraphicFramePr>
          <p:cNvPr id="133125" name="Object 5"/>
          <p:cNvGraphicFramePr>
            <a:graphicFrameLocks noChangeAspect="1"/>
          </p:cNvGraphicFramePr>
          <p:nvPr/>
        </p:nvGraphicFramePr>
        <p:xfrm>
          <a:off x="1563688" y="1989138"/>
          <a:ext cx="5795962" cy="1495425"/>
        </p:xfrm>
        <a:graphic>
          <a:graphicData uri="http://schemas.openxmlformats.org/presentationml/2006/ole">
            <mc:AlternateContent xmlns:mc="http://schemas.openxmlformats.org/markup-compatibility/2006">
              <mc:Choice xmlns:v="urn:schemas-microsoft-com:vml" Requires="v">
                <p:oleObj spid="_x0000_s133134" name="Equation" r:id="rId5" imgW="2362200" imgH="609600" progId="Equation.3">
                  <p:embed/>
                </p:oleObj>
              </mc:Choice>
              <mc:Fallback>
                <p:oleObj name="Equation" r:id="rId5" imgW="2362200" imgH="609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3688" y="1989138"/>
                        <a:ext cx="5795962" cy="149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26" name="Text Box 6"/>
          <p:cNvSpPr txBox="1">
            <a:spLocks noChangeArrowheads="1"/>
          </p:cNvSpPr>
          <p:nvPr/>
        </p:nvSpPr>
        <p:spPr bwMode="auto">
          <a:xfrm>
            <a:off x="822325" y="3519488"/>
            <a:ext cx="3659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combinaison de A et B donne :</a:t>
            </a:r>
          </a:p>
        </p:txBody>
      </p:sp>
      <p:graphicFrame>
        <p:nvGraphicFramePr>
          <p:cNvPr id="133127" name="Object 7"/>
          <p:cNvGraphicFramePr>
            <a:graphicFrameLocks noChangeAspect="1"/>
          </p:cNvGraphicFramePr>
          <p:nvPr/>
        </p:nvGraphicFramePr>
        <p:xfrm>
          <a:off x="873125" y="4090988"/>
          <a:ext cx="5308600" cy="944562"/>
        </p:xfrm>
        <a:graphic>
          <a:graphicData uri="http://schemas.openxmlformats.org/presentationml/2006/ole">
            <mc:AlternateContent xmlns:mc="http://schemas.openxmlformats.org/markup-compatibility/2006">
              <mc:Choice xmlns:v="urn:schemas-microsoft-com:vml" Requires="v">
                <p:oleObj spid="_x0000_s133135" name="Equation" r:id="rId7" imgW="3429000" imgH="609600" progId="Equation.3">
                  <p:embed/>
                </p:oleObj>
              </mc:Choice>
              <mc:Fallback>
                <p:oleObj name="Equation" r:id="rId7" imgW="3429000" imgH="6096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3125" y="4090988"/>
                        <a:ext cx="5308600" cy="944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33128" name="Object 8"/>
          <p:cNvGraphicFramePr>
            <a:graphicFrameLocks noChangeAspect="1"/>
          </p:cNvGraphicFramePr>
          <p:nvPr/>
        </p:nvGraphicFramePr>
        <p:xfrm>
          <a:off x="468313" y="5157788"/>
          <a:ext cx="5759450" cy="942975"/>
        </p:xfrm>
        <a:graphic>
          <a:graphicData uri="http://schemas.openxmlformats.org/presentationml/2006/ole">
            <mc:AlternateContent xmlns:mc="http://schemas.openxmlformats.org/markup-compatibility/2006">
              <mc:Choice xmlns:v="urn:schemas-microsoft-com:vml" Requires="v">
                <p:oleObj spid="_x0000_s133136" name="Equation" r:id="rId9" imgW="3721100" imgH="609600" progId="Equation.3">
                  <p:embed/>
                </p:oleObj>
              </mc:Choice>
              <mc:Fallback>
                <p:oleObj name="Equation" r:id="rId9" imgW="3721100" imgH="609600"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8313" y="5157788"/>
                        <a:ext cx="5759450" cy="942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3129" name="AutoShape 9"/>
          <p:cNvSpPr>
            <a:spLocks/>
          </p:cNvSpPr>
          <p:nvPr/>
        </p:nvSpPr>
        <p:spPr bwMode="auto">
          <a:xfrm>
            <a:off x="6372225" y="4149725"/>
            <a:ext cx="304800" cy="2057400"/>
          </a:xfrm>
          <a:prstGeom prst="rightBrace">
            <a:avLst>
              <a:gd name="adj1" fmla="val 5625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3130" name="AutoShape 10"/>
          <p:cNvSpPr>
            <a:spLocks noChangeArrowheads="1"/>
          </p:cNvSpPr>
          <p:nvPr/>
        </p:nvSpPr>
        <p:spPr bwMode="auto">
          <a:xfrm>
            <a:off x="6804025" y="4941888"/>
            <a:ext cx="457200" cy="304800"/>
          </a:xfrm>
          <a:prstGeom prst="rightArrow">
            <a:avLst>
              <a:gd name="adj1" fmla="val 50000"/>
              <a:gd name="adj2" fmla="val 375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3131" name="Text Box 11"/>
          <p:cNvSpPr txBox="1">
            <a:spLocks noChangeArrowheads="1"/>
          </p:cNvSpPr>
          <p:nvPr/>
        </p:nvSpPr>
        <p:spPr bwMode="auto">
          <a:xfrm>
            <a:off x="7321550" y="4652963"/>
            <a:ext cx="1822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 et B ne commutent pas</a:t>
            </a:r>
          </a:p>
        </p:txBody>
      </p:sp>
      <p:pic>
        <p:nvPicPr>
          <p:cNvPr id="133132" name="Picture 12"/>
          <p:cNvPicPr>
            <a:picLocks noChangeAspect="1" noChangeArrowheads="1"/>
          </p:cNvPicPr>
          <p:nvPr/>
        </p:nvPicPr>
        <p:blipFill>
          <a:blip r:embed="rId11">
            <a:extLst>
              <a:ext uri="{28A0092B-C50C-407E-A947-70E740481C1C}">
                <a14:useLocalDpi xmlns:a14="http://schemas.microsoft.com/office/drawing/2010/main" val="0"/>
              </a:ext>
            </a:extLst>
          </a:blip>
          <a:srcRect l="50314"/>
          <a:stretch>
            <a:fillRect/>
          </a:stretch>
        </p:blipFill>
        <p:spPr bwMode="auto">
          <a:xfrm>
            <a:off x="8153400" y="152400"/>
            <a:ext cx="7921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fr-FR" sz="2400" smtClean="0"/>
              <a:t>Explication de l’effet photoélectrique</a:t>
            </a:r>
            <a:r>
              <a:rPr lang="fr-FR" smtClean="0"/>
              <a:t> </a:t>
            </a:r>
          </a:p>
        </p:txBody>
      </p:sp>
      <p:sp>
        <p:nvSpPr>
          <p:cNvPr id="14339" name="Rectangle 3"/>
          <p:cNvSpPr>
            <a:spLocks noGrp="1" noChangeArrowheads="1"/>
          </p:cNvSpPr>
          <p:nvPr>
            <p:ph idx="1"/>
          </p:nvPr>
        </p:nvSpPr>
        <p:spPr/>
        <p:txBody>
          <a:bodyPr/>
          <a:lstStyle/>
          <a:p>
            <a:pPr eaLnBrk="1" hangingPunct="1"/>
            <a:r>
              <a:rPr lang="fr-FR" sz="2000" smtClean="0"/>
              <a:t>Si le photon est une particule il entre en collision avec les électrons dans le métal. Si son énergie est suffisamment forte pour surpasser l’énergie de liaison de l’électron, celui ci sera arraché (effet de seuil).</a:t>
            </a:r>
          </a:p>
          <a:p>
            <a:pPr eaLnBrk="1" hangingPunct="1"/>
            <a:endParaRPr lang="fr-FR" sz="2000" smtClean="0"/>
          </a:p>
          <a:p>
            <a:pPr eaLnBrk="1" hangingPunct="1"/>
            <a:r>
              <a:rPr lang="fr-FR" sz="2000" smtClean="0"/>
              <a:t>Comme l’énergie du photon dépend de sa fréquence d’après la formule de Planck, il est normal que l’énergie cinétique de l’électron arraché augmente avec la fréquence</a:t>
            </a:r>
          </a:p>
          <a:p>
            <a:pPr eaLnBrk="1" hangingPunct="1"/>
            <a:endParaRPr lang="fr-FR" sz="2000" smtClean="0"/>
          </a:p>
          <a:p>
            <a:pPr eaLnBrk="1" hangingPunct="1"/>
            <a:r>
              <a:rPr lang="fr-FR" sz="2000" smtClean="0"/>
              <a:t>On obtiens l’équation simple pour l’énergie cinétique de l’électron :</a:t>
            </a:r>
          </a:p>
          <a:p>
            <a:pPr eaLnBrk="1" hangingPunct="1"/>
            <a:endParaRPr lang="fr-FR" sz="2000" smtClean="0"/>
          </a:p>
          <a:p>
            <a:pPr eaLnBrk="1" hangingPunct="1">
              <a:buFontTx/>
              <a:buNone/>
            </a:pPr>
            <a:r>
              <a:rPr lang="fr-FR" sz="2000" smtClean="0"/>
              <a:t>		E</a:t>
            </a:r>
            <a:r>
              <a:rPr lang="fr-FR" sz="2000" baseline="-25000" smtClean="0"/>
              <a:t>cin</a:t>
            </a:r>
            <a:r>
              <a:rPr lang="fr-FR" sz="2000" smtClean="0"/>
              <a:t> = h</a:t>
            </a:r>
            <a:r>
              <a:rPr lang="fr-FR" sz="2000" smtClean="0">
                <a:latin typeface="Symbol" pitchFamily="18" charset="2"/>
              </a:rPr>
              <a:t>n</a:t>
            </a:r>
            <a:r>
              <a:rPr lang="fr-FR" sz="2000" smtClean="0"/>
              <a:t> - E</a:t>
            </a:r>
            <a:r>
              <a:rPr lang="fr-FR" sz="2000" baseline="-25000" smtClean="0"/>
              <a:t>extraction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33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433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43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ext Box 2"/>
          <p:cNvSpPr txBox="1">
            <a:spLocks noChangeArrowheads="1"/>
          </p:cNvSpPr>
          <p:nvPr/>
        </p:nvSpPr>
        <p:spPr bwMode="auto">
          <a:xfrm>
            <a:off x="990600" y="304800"/>
            <a:ext cx="763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L’exemple de la monnaie n’est pas très physique, mais il existe beaucoup de systèmes simples à 2 états.</a:t>
            </a:r>
          </a:p>
        </p:txBody>
      </p:sp>
      <p:sp>
        <p:nvSpPr>
          <p:cNvPr id="134147" name="Text Box 3"/>
          <p:cNvSpPr txBox="1">
            <a:spLocks noChangeArrowheads="1"/>
          </p:cNvSpPr>
          <p:nvPr/>
        </p:nvSpPr>
        <p:spPr bwMode="auto">
          <a:xfrm>
            <a:off x="3657600" y="1066800"/>
            <a:ext cx="19859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Spin de l’électron</a:t>
            </a:r>
          </a:p>
        </p:txBody>
      </p:sp>
      <p:pic>
        <p:nvPicPr>
          <p:cNvPr id="134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828800"/>
            <a:ext cx="6781800" cy="542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4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2819400" cy="165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4150" name="AutoShape 6"/>
          <p:cNvSpPr>
            <a:spLocks noChangeArrowheads="1"/>
          </p:cNvSpPr>
          <p:nvPr/>
        </p:nvSpPr>
        <p:spPr bwMode="auto">
          <a:xfrm>
            <a:off x="3276600" y="1219200"/>
            <a:ext cx="381000" cy="76200"/>
          </a:xfrm>
          <a:prstGeom prst="rightArrow">
            <a:avLst>
              <a:gd name="adj1" fmla="val 50000"/>
              <a:gd name="adj2" fmla="val 1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4151" name="Text Box 7"/>
          <p:cNvSpPr txBox="1">
            <a:spLocks noChangeArrowheads="1"/>
          </p:cNvSpPr>
          <p:nvPr/>
        </p:nvSpPr>
        <p:spPr bwMode="auto">
          <a:xfrm>
            <a:off x="228600" y="4724400"/>
            <a:ext cx="14636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Polarisation de la lumière</a:t>
            </a:r>
          </a:p>
        </p:txBody>
      </p:sp>
      <p:sp>
        <p:nvSpPr>
          <p:cNvPr id="134152" name="AutoShape 8"/>
          <p:cNvSpPr>
            <a:spLocks noChangeArrowheads="1"/>
          </p:cNvSpPr>
          <p:nvPr/>
        </p:nvSpPr>
        <p:spPr bwMode="auto">
          <a:xfrm>
            <a:off x="1828800" y="4724400"/>
            <a:ext cx="304800" cy="685800"/>
          </a:xfrm>
          <a:prstGeom prst="left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2"/>
          <p:cNvSpPr txBox="1">
            <a:spLocks noChangeArrowheads="1"/>
          </p:cNvSpPr>
          <p:nvPr/>
        </p:nvSpPr>
        <p:spPr bwMode="auto">
          <a:xfrm>
            <a:off x="822325" y="623888"/>
            <a:ext cx="1571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Observables :</a:t>
            </a:r>
          </a:p>
        </p:txBody>
      </p:sp>
      <p:sp>
        <p:nvSpPr>
          <p:cNvPr id="135171" name="Text Box 3"/>
          <p:cNvSpPr txBox="1">
            <a:spLocks noChangeArrowheads="1"/>
          </p:cNvSpPr>
          <p:nvPr/>
        </p:nvSpPr>
        <p:spPr bwMode="auto">
          <a:xfrm>
            <a:off x="898525" y="1081088"/>
            <a:ext cx="763587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Un opérateur qui peut être associé à une observable doit coïncider avec son adjoint (propriété d’hermiticité) et on a alors :</a:t>
            </a:r>
          </a:p>
          <a:p>
            <a:pPr eaLnBrk="1" hangingPunct="1"/>
            <a:endParaRPr lang="fr-FR" sz="2000"/>
          </a:p>
          <a:p>
            <a:pPr eaLnBrk="1" hangingPunct="1"/>
            <a:r>
              <a:rPr lang="fr-FR" sz="2000"/>
              <a:t>		&lt; u</a:t>
            </a:r>
            <a:r>
              <a:rPr lang="fr-FR" sz="2000" baseline="-25000"/>
              <a:t>i</a:t>
            </a:r>
            <a:r>
              <a:rPr lang="fr-FR" sz="2000"/>
              <a:t> | </a:t>
            </a:r>
            <a:r>
              <a:rPr lang="fr-FR" sz="2000" b="1" i="1"/>
              <a:t>A</a:t>
            </a:r>
            <a:r>
              <a:rPr lang="fr-FR" sz="2000" baseline="30000"/>
              <a:t> </a:t>
            </a:r>
            <a:r>
              <a:rPr lang="fr-FR" sz="2000"/>
              <a:t>| u</a:t>
            </a:r>
            <a:r>
              <a:rPr lang="fr-FR" sz="2000" baseline="-25000"/>
              <a:t>j</a:t>
            </a:r>
            <a:r>
              <a:rPr lang="fr-FR" sz="2000">
                <a:latin typeface="Symbol" pitchFamily="18" charset="2"/>
              </a:rPr>
              <a:t> </a:t>
            </a:r>
            <a:r>
              <a:rPr lang="fr-FR" sz="2000"/>
              <a:t>&gt; = &lt; u</a:t>
            </a:r>
            <a:r>
              <a:rPr lang="fr-FR" sz="2000" baseline="-25000"/>
              <a:t>j</a:t>
            </a:r>
            <a:r>
              <a:rPr lang="fr-FR" sz="2000" baseline="-25000">
                <a:latin typeface="Symbol" pitchFamily="18" charset="2"/>
              </a:rPr>
              <a:t> </a:t>
            </a:r>
            <a:r>
              <a:rPr lang="fr-FR" sz="2000">
                <a:latin typeface="Symbol" pitchFamily="18" charset="2"/>
              </a:rPr>
              <a:t> </a:t>
            </a:r>
            <a:r>
              <a:rPr lang="fr-FR" sz="2000"/>
              <a:t>| </a:t>
            </a:r>
            <a:r>
              <a:rPr lang="fr-FR" sz="2000" b="1" i="1"/>
              <a:t>A </a:t>
            </a:r>
            <a:r>
              <a:rPr lang="fr-FR" sz="2000"/>
              <a:t>|u</a:t>
            </a:r>
            <a:r>
              <a:rPr lang="fr-FR" sz="2000" baseline="-25000"/>
              <a:t>i</a:t>
            </a:r>
            <a:r>
              <a:rPr lang="fr-FR" sz="2000"/>
              <a:t>&gt;*</a:t>
            </a:r>
            <a:endParaRPr lang="fr-FR" sz="2000" baseline="30000"/>
          </a:p>
          <a:p>
            <a:pPr eaLnBrk="1" hangingPunct="1"/>
            <a:endParaRPr lang="fr-FR" sz="2000"/>
          </a:p>
          <a:p>
            <a:pPr eaLnBrk="1" hangingPunct="1"/>
            <a:r>
              <a:rPr lang="fr-FR" sz="2000"/>
              <a:t>Au niveau de la matrice représentant l’opérateur, cela signifie que :</a:t>
            </a:r>
          </a:p>
          <a:p>
            <a:pPr eaLnBrk="1" hangingPunct="1"/>
            <a:r>
              <a:rPr lang="fr-FR" sz="2000"/>
              <a:t>	* Les éléments symétriques par rapport à la diagonale 	principale sont complexes conjugués.</a:t>
            </a:r>
          </a:p>
          <a:p>
            <a:pPr eaLnBrk="1" hangingPunct="1"/>
            <a:r>
              <a:rPr lang="fr-FR" sz="2000"/>
              <a:t>	* Les éléments sur la diagonale principale sont réels.</a:t>
            </a:r>
          </a:p>
          <a:p>
            <a:pPr eaLnBrk="1" hangingPunct="1"/>
            <a:r>
              <a:rPr lang="fr-FR" sz="2000"/>
              <a:t>	</a:t>
            </a:r>
          </a:p>
        </p:txBody>
      </p:sp>
      <p:sp>
        <p:nvSpPr>
          <p:cNvPr id="135172" name="Text Box 4"/>
          <p:cNvSpPr txBox="1">
            <a:spLocks noChangeArrowheads="1"/>
          </p:cNvSpPr>
          <p:nvPr/>
        </p:nvSpPr>
        <p:spPr bwMode="auto">
          <a:xfrm>
            <a:off x="5546725" y="12334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sp>
        <p:nvSpPr>
          <p:cNvPr id="135173" name="Text Box 5"/>
          <p:cNvSpPr txBox="1">
            <a:spLocks noChangeArrowheads="1"/>
          </p:cNvSpPr>
          <p:nvPr/>
        </p:nvSpPr>
        <p:spPr bwMode="auto">
          <a:xfrm>
            <a:off x="381000" y="4281488"/>
            <a:ext cx="1676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Exemple d’observable :</a:t>
            </a:r>
          </a:p>
        </p:txBody>
      </p:sp>
      <p:graphicFrame>
        <p:nvGraphicFramePr>
          <p:cNvPr id="135174" name="Object 6"/>
          <p:cNvGraphicFramePr>
            <a:graphicFrameLocks noChangeAspect="1"/>
          </p:cNvGraphicFramePr>
          <p:nvPr/>
        </p:nvGraphicFramePr>
        <p:xfrm>
          <a:off x="2286000" y="4495800"/>
          <a:ext cx="2590800" cy="1171575"/>
        </p:xfrm>
        <a:graphic>
          <a:graphicData uri="http://schemas.openxmlformats.org/presentationml/2006/ole">
            <mc:AlternateContent xmlns:mc="http://schemas.openxmlformats.org/markup-compatibility/2006">
              <mc:Choice xmlns:v="urn:schemas-microsoft-com:vml" Requires="v">
                <p:oleObj spid="_x0000_s135178" name="Equation" r:id="rId3" imgW="1459866" imgH="660113" progId="Equation.3">
                  <p:embed/>
                </p:oleObj>
              </mc:Choice>
              <mc:Fallback>
                <p:oleObj name="Equation" r:id="rId3" imgW="1459866" imgH="660113"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495800"/>
                        <a:ext cx="2590800" cy="1171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5175" name="Line 7"/>
          <p:cNvSpPr>
            <a:spLocks noChangeShapeType="1"/>
          </p:cNvSpPr>
          <p:nvPr/>
        </p:nvSpPr>
        <p:spPr bwMode="auto">
          <a:xfrm>
            <a:off x="2438400" y="4343400"/>
            <a:ext cx="2819400" cy="1524000"/>
          </a:xfrm>
          <a:prstGeom prst="line">
            <a:avLst/>
          </a:prstGeom>
          <a:noFill/>
          <a:ln w="63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35176" name="Text Box 8"/>
          <p:cNvSpPr txBox="1">
            <a:spLocks noChangeArrowheads="1"/>
          </p:cNvSpPr>
          <p:nvPr/>
        </p:nvSpPr>
        <p:spPr bwMode="auto">
          <a:xfrm>
            <a:off x="3276600" y="5943600"/>
            <a:ext cx="23034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Diagonale principale</a:t>
            </a:r>
          </a:p>
        </p:txBody>
      </p:sp>
      <p:sp>
        <p:nvSpPr>
          <p:cNvPr id="135177" name="Text Box 9"/>
          <p:cNvSpPr txBox="1">
            <a:spLocks noChangeArrowheads="1"/>
          </p:cNvSpPr>
          <p:nvPr/>
        </p:nvSpPr>
        <p:spPr bwMode="auto">
          <a:xfrm>
            <a:off x="5943600" y="4876800"/>
            <a:ext cx="3352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NB : une matrice réelle symétrique  non nulle est toujours une observable</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ext Box 2"/>
          <p:cNvSpPr txBox="1">
            <a:spLocks noChangeArrowheads="1"/>
          </p:cNvSpPr>
          <p:nvPr/>
        </p:nvSpPr>
        <p:spPr bwMode="auto">
          <a:xfrm>
            <a:off x="669925" y="623888"/>
            <a:ext cx="816927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Recherche des états propres et des valeurs propres associées à un opérateur :</a:t>
            </a:r>
          </a:p>
          <a:p>
            <a:pPr eaLnBrk="1" hangingPunct="1"/>
            <a:endParaRPr lang="fr-FR" sz="2000"/>
          </a:p>
          <a:p>
            <a:pPr eaLnBrk="1" hangingPunct="1"/>
            <a:r>
              <a:rPr lang="fr-FR" sz="2000"/>
              <a:t>La résolution de l’équation </a:t>
            </a:r>
          </a:p>
          <a:p>
            <a:pPr eaLnBrk="1" hangingPunct="1"/>
            <a:r>
              <a:rPr lang="fr-FR" sz="2000"/>
              <a:t>		</a:t>
            </a:r>
          </a:p>
          <a:p>
            <a:pPr eaLnBrk="1" hangingPunct="1"/>
            <a:r>
              <a:rPr lang="fr-FR" sz="2000"/>
              <a:t>		</a:t>
            </a:r>
            <a:r>
              <a:rPr lang="fr-FR" sz="2000" b="1" i="1"/>
              <a:t>A</a:t>
            </a:r>
            <a:r>
              <a:rPr lang="fr-FR" sz="2000"/>
              <a:t>| </a:t>
            </a:r>
            <a:r>
              <a:rPr lang="fr-FR" sz="2000">
                <a:latin typeface="Symbol" pitchFamily="18" charset="2"/>
              </a:rPr>
              <a:t>y</a:t>
            </a:r>
            <a:r>
              <a:rPr lang="fr-FR" sz="2000"/>
              <a:t> &gt; = </a:t>
            </a:r>
            <a:r>
              <a:rPr lang="fr-FR" sz="2000">
                <a:latin typeface="Symbol" pitchFamily="18" charset="2"/>
              </a:rPr>
              <a:t>l</a:t>
            </a:r>
            <a:r>
              <a:rPr lang="fr-FR" sz="2000"/>
              <a:t>| </a:t>
            </a:r>
            <a:r>
              <a:rPr lang="fr-FR" sz="2000">
                <a:latin typeface="Symbol" pitchFamily="18" charset="2"/>
              </a:rPr>
              <a:t>y</a:t>
            </a:r>
            <a:r>
              <a:rPr lang="fr-FR" sz="2000"/>
              <a:t>&gt; </a:t>
            </a:r>
          </a:p>
          <a:p>
            <a:pPr eaLnBrk="1" hangingPunct="1"/>
            <a:endParaRPr lang="fr-FR" sz="2000"/>
          </a:p>
          <a:p>
            <a:pPr eaLnBrk="1" hangingPunct="1"/>
            <a:r>
              <a:rPr lang="fr-FR" sz="2000"/>
              <a:t>est bien connue en algèbre linéaire. La diagonalisation de A permet de déterminer les valeurs de </a:t>
            </a:r>
            <a:r>
              <a:rPr lang="fr-FR" sz="2000">
                <a:latin typeface="Symbol" pitchFamily="18" charset="2"/>
              </a:rPr>
              <a:t>l</a:t>
            </a:r>
            <a:r>
              <a:rPr lang="fr-FR" sz="2000"/>
              <a:t> et les kets | </a:t>
            </a:r>
            <a:r>
              <a:rPr lang="fr-FR" sz="2000">
                <a:latin typeface="Symbol" pitchFamily="18" charset="2"/>
              </a:rPr>
              <a:t>y</a:t>
            </a:r>
            <a:r>
              <a:rPr lang="fr-FR" sz="2000"/>
              <a:t>&gt; associés.</a:t>
            </a:r>
          </a:p>
        </p:txBody>
      </p:sp>
      <p:sp>
        <p:nvSpPr>
          <p:cNvPr id="136195" name="Text Box 3"/>
          <p:cNvSpPr txBox="1">
            <a:spLocks noChangeArrowheads="1"/>
          </p:cNvSpPr>
          <p:nvPr/>
        </p:nvSpPr>
        <p:spPr bwMode="auto">
          <a:xfrm>
            <a:off x="1828800" y="3352800"/>
            <a:ext cx="5349875" cy="711200"/>
          </a:xfrm>
          <a:prstGeom prst="rect">
            <a:avLst/>
          </a:prstGeom>
          <a:solidFill>
            <a:srgbClr val="FF99CC"/>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VOUS DEVEZ ABSOLUMENT SAVOIR DIAGONALISER UNE MATRICE.</a:t>
            </a:r>
          </a:p>
        </p:txBody>
      </p:sp>
      <p:sp>
        <p:nvSpPr>
          <p:cNvPr id="136196" name="Rectangle 4"/>
          <p:cNvSpPr>
            <a:spLocks noChangeArrowheads="1"/>
          </p:cNvSpPr>
          <p:nvPr/>
        </p:nvSpPr>
        <p:spPr bwMode="auto">
          <a:xfrm>
            <a:off x="5943600" y="45720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6197" name="Text Box 5"/>
          <p:cNvSpPr txBox="1">
            <a:spLocks noChangeArrowheads="1"/>
          </p:cNvSpPr>
          <p:nvPr/>
        </p:nvSpPr>
        <p:spPr bwMode="auto">
          <a:xfrm>
            <a:off x="898525" y="4357688"/>
            <a:ext cx="7864475"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faisant court :</a:t>
            </a:r>
          </a:p>
          <a:p>
            <a:pPr eaLnBrk="1" hangingPunct="1"/>
            <a:r>
              <a:rPr lang="fr-FR" sz="2000"/>
              <a:t>	1) Les valeurs propres sont les solutions de :      det(</a:t>
            </a:r>
            <a:r>
              <a:rPr lang="fr-FR" sz="2000" b="1" i="1"/>
              <a:t>A</a:t>
            </a:r>
            <a:r>
              <a:rPr lang="fr-FR" sz="2000"/>
              <a:t> - </a:t>
            </a:r>
            <a:r>
              <a:rPr lang="fr-FR" sz="2000">
                <a:latin typeface="Symbol" pitchFamily="18" charset="2"/>
              </a:rPr>
              <a:t>l</a:t>
            </a:r>
            <a:r>
              <a:rPr lang="fr-FR" b="1" i="1"/>
              <a:t>1 </a:t>
            </a:r>
            <a:r>
              <a:rPr lang="fr-FR" sz="2000"/>
              <a:t>) = 0</a:t>
            </a:r>
          </a:p>
          <a:p>
            <a:pPr eaLnBrk="1" hangingPunct="1"/>
            <a:r>
              <a:rPr lang="fr-FR" sz="2000"/>
              <a:t>	2) On trouve les fonctions propres en résolvant le système 	d’équations pour chaque valeur de </a:t>
            </a:r>
            <a:r>
              <a:rPr lang="fr-FR" sz="2000">
                <a:latin typeface="Symbol" pitchFamily="18" charset="2"/>
              </a:rPr>
              <a:t>l</a:t>
            </a:r>
            <a:r>
              <a:rPr lang="fr-FR" sz="2000"/>
              <a:t>.</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ext Box 2"/>
          <p:cNvSpPr txBox="1">
            <a:spLocks noChangeArrowheads="1"/>
          </p:cNvSpPr>
          <p:nvPr/>
        </p:nvSpPr>
        <p:spPr bwMode="auto">
          <a:xfrm>
            <a:off x="898525" y="776288"/>
            <a:ext cx="687387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Propriétés utiles :</a:t>
            </a:r>
          </a:p>
          <a:p>
            <a:pPr eaLnBrk="1" hangingPunct="1"/>
            <a:endParaRPr lang="fr-FR" sz="2000"/>
          </a:p>
          <a:p>
            <a:pPr eaLnBrk="1" hangingPunct="1">
              <a:buFontTx/>
              <a:buChar char="•"/>
            </a:pPr>
            <a:r>
              <a:rPr lang="fr-FR" sz="2000"/>
              <a:t> Les vecteurs propre d’un opérateur sont orthogonaux. </a:t>
            </a:r>
          </a:p>
          <a:p>
            <a:pPr eaLnBrk="1" hangingPunct="1">
              <a:buFontTx/>
              <a:buChar char="•"/>
            </a:pPr>
            <a:r>
              <a:rPr lang="fr-FR" sz="2000"/>
              <a:t> La matrice de l’opérateur, représentée dans la base de ses vecteurs propres est diagonale. Les éléments diagonaux sont les valeurs propres.</a:t>
            </a:r>
          </a:p>
          <a:p>
            <a:pPr eaLnBrk="1" hangingPunct="1">
              <a:buFontTx/>
              <a:buChar char="•"/>
            </a:pPr>
            <a:r>
              <a:rPr lang="fr-FR" sz="2000"/>
              <a:t> Les valeurs propres d’une observable sont réelles.</a:t>
            </a:r>
          </a:p>
          <a:p>
            <a:pPr eaLnBrk="1" hangingPunct="1">
              <a:buFontTx/>
              <a:buChar char="•"/>
            </a:pPr>
            <a:r>
              <a:rPr lang="fr-FR" sz="2000"/>
              <a:t> Le nombre d’états propres est égal à la dimension de la matrice.</a:t>
            </a:r>
          </a:p>
          <a:p>
            <a:pPr eaLnBrk="1" hangingPunct="1">
              <a:buFontTx/>
              <a:buChar char="•"/>
            </a:pPr>
            <a:r>
              <a:rPr lang="fr-FR" sz="2000"/>
              <a:t> La même valeur propre peut être associée à plusieurs états propres. On dit qu’elle est dégénérée.</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685800" y="609600"/>
            <a:ext cx="4876800" cy="762000"/>
          </a:xfrm>
          <a:solidFill>
            <a:schemeClr val="hlink"/>
          </a:solidFill>
        </p:spPr>
        <p:txBody>
          <a:bodyPr/>
          <a:lstStyle/>
          <a:p>
            <a:pPr eaLnBrk="1" hangingPunct="1"/>
            <a:r>
              <a:rPr lang="fr-FR" sz="2400" smtClean="0"/>
              <a:t>VIII) L’oscillateur Harmonique</a:t>
            </a:r>
          </a:p>
        </p:txBody>
      </p:sp>
      <p:grpSp>
        <p:nvGrpSpPr>
          <p:cNvPr id="138243" name="Group 3"/>
          <p:cNvGrpSpPr>
            <a:grpSpLocks/>
          </p:cNvGrpSpPr>
          <p:nvPr/>
        </p:nvGrpSpPr>
        <p:grpSpPr bwMode="auto">
          <a:xfrm>
            <a:off x="990600" y="1752600"/>
            <a:ext cx="2460625" cy="3252788"/>
            <a:chOff x="2047" y="393"/>
            <a:chExt cx="1550" cy="2049"/>
          </a:xfrm>
        </p:grpSpPr>
        <p:grpSp>
          <p:nvGrpSpPr>
            <p:cNvPr id="138247" name="Group 4"/>
            <p:cNvGrpSpPr>
              <a:grpSpLocks/>
            </p:cNvGrpSpPr>
            <p:nvPr/>
          </p:nvGrpSpPr>
          <p:grpSpPr bwMode="auto">
            <a:xfrm>
              <a:off x="2047" y="432"/>
              <a:ext cx="1550" cy="2010"/>
              <a:chOff x="2047" y="432"/>
              <a:chExt cx="1550" cy="2010"/>
            </a:xfrm>
          </p:grpSpPr>
          <p:pic>
            <p:nvPicPr>
              <p:cNvPr id="138250" name="Picture 5"/>
              <p:cNvPicPr>
                <a:picLocks noChangeAspect="1" noChangeArrowheads="1"/>
              </p:cNvPicPr>
              <p:nvPr/>
            </p:nvPicPr>
            <p:blipFill>
              <a:blip r:embed="rId2">
                <a:extLst>
                  <a:ext uri="{28A0092B-C50C-407E-A947-70E740481C1C}">
                    <a14:useLocalDpi xmlns:a14="http://schemas.microsoft.com/office/drawing/2010/main" val="0"/>
                  </a:ext>
                </a:extLst>
              </a:blip>
              <a:srcRect l="23227" r="21808"/>
              <a:stretch>
                <a:fillRect/>
              </a:stretch>
            </p:blipFill>
            <p:spPr bwMode="auto">
              <a:xfrm>
                <a:off x="2047" y="432"/>
                <a:ext cx="1550" cy="2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8251" name="Line 6"/>
              <p:cNvSpPr>
                <a:spLocks noChangeShapeType="1"/>
              </p:cNvSpPr>
              <p:nvPr/>
            </p:nvSpPr>
            <p:spPr bwMode="auto">
              <a:xfrm flipV="1">
                <a:off x="2736" y="480"/>
                <a:ext cx="0" cy="15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pSp>
        <p:sp>
          <p:nvSpPr>
            <p:cNvPr id="138248" name="Text Box 7"/>
            <p:cNvSpPr txBox="1">
              <a:spLocks noChangeArrowheads="1"/>
            </p:cNvSpPr>
            <p:nvPr/>
          </p:nvSpPr>
          <p:spPr bwMode="auto">
            <a:xfrm>
              <a:off x="2534" y="393"/>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t>
              </a:r>
            </a:p>
          </p:txBody>
        </p:sp>
        <p:sp>
          <p:nvSpPr>
            <p:cNvPr id="138249" name="Text Box 8"/>
            <p:cNvSpPr txBox="1">
              <a:spLocks noChangeArrowheads="1"/>
            </p:cNvSpPr>
            <p:nvPr/>
          </p:nvSpPr>
          <p:spPr bwMode="auto">
            <a:xfrm>
              <a:off x="3408" y="2046"/>
              <a:ext cx="1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x</a:t>
              </a:r>
            </a:p>
          </p:txBody>
        </p:sp>
      </p:grpSp>
      <p:sp>
        <p:nvSpPr>
          <p:cNvPr id="138244" name="Text Box 9"/>
          <p:cNvSpPr txBox="1">
            <a:spLocks noChangeArrowheads="1"/>
          </p:cNvSpPr>
          <p:nvPr/>
        </p:nvSpPr>
        <p:spPr bwMode="auto">
          <a:xfrm>
            <a:off x="4038600" y="1752600"/>
            <a:ext cx="48006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potentiel harmonique est le potentiel du ressort.</a:t>
            </a:r>
          </a:p>
          <a:p>
            <a:pPr eaLnBrk="1" hangingPunct="1"/>
            <a:r>
              <a:rPr lang="fr-FR" sz="2000"/>
              <a:t>Une grande variété de modèles physiques s’appuient sur l’oscillateur harmonique lorsque l’on étudie un système proche de sa géométrie d’équilibre.</a:t>
            </a:r>
          </a:p>
        </p:txBody>
      </p:sp>
      <p:pic>
        <p:nvPicPr>
          <p:cNvPr id="138245" name="Picture 10" descr="L'image “http://perso.orange.fr/patrick.kohl/images/spectro_oem/spectro_8_22.gif”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962400"/>
            <a:ext cx="2822575"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6" name="Text Box 11"/>
          <p:cNvSpPr txBox="1">
            <a:spLocks noChangeArrowheads="1"/>
          </p:cNvSpPr>
          <p:nvPr/>
        </p:nvSpPr>
        <p:spPr bwMode="auto">
          <a:xfrm>
            <a:off x="5715000" y="6248400"/>
            <a:ext cx="1951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Liaison chimique</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9266" name="Group 2"/>
          <p:cNvGrpSpPr>
            <a:grpSpLocks/>
          </p:cNvGrpSpPr>
          <p:nvPr/>
        </p:nvGrpSpPr>
        <p:grpSpPr bwMode="auto">
          <a:xfrm>
            <a:off x="990600" y="685800"/>
            <a:ext cx="2460625" cy="3252788"/>
            <a:chOff x="2047" y="393"/>
            <a:chExt cx="1550" cy="2049"/>
          </a:xfrm>
        </p:grpSpPr>
        <p:grpSp>
          <p:nvGrpSpPr>
            <p:cNvPr id="139278" name="Group 3"/>
            <p:cNvGrpSpPr>
              <a:grpSpLocks/>
            </p:cNvGrpSpPr>
            <p:nvPr/>
          </p:nvGrpSpPr>
          <p:grpSpPr bwMode="auto">
            <a:xfrm>
              <a:off x="2047" y="432"/>
              <a:ext cx="1550" cy="2010"/>
              <a:chOff x="2047" y="432"/>
              <a:chExt cx="1550" cy="2010"/>
            </a:xfrm>
          </p:grpSpPr>
          <p:pic>
            <p:nvPicPr>
              <p:cNvPr id="139281" name="Picture 4"/>
              <p:cNvPicPr>
                <a:picLocks noChangeAspect="1" noChangeArrowheads="1"/>
              </p:cNvPicPr>
              <p:nvPr/>
            </p:nvPicPr>
            <p:blipFill>
              <a:blip r:embed="rId3">
                <a:extLst>
                  <a:ext uri="{28A0092B-C50C-407E-A947-70E740481C1C}">
                    <a14:useLocalDpi xmlns:a14="http://schemas.microsoft.com/office/drawing/2010/main" val="0"/>
                  </a:ext>
                </a:extLst>
              </a:blip>
              <a:srcRect l="23227" r="21808"/>
              <a:stretch>
                <a:fillRect/>
              </a:stretch>
            </p:blipFill>
            <p:spPr bwMode="auto">
              <a:xfrm>
                <a:off x="2047" y="432"/>
                <a:ext cx="1550" cy="2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9282" name="Line 5"/>
              <p:cNvSpPr>
                <a:spLocks noChangeShapeType="1"/>
              </p:cNvSpPr>
              <p:nvPr/>
            </p:nvSpPr>
            <p:spPr bwMode="auto">
              <a:xfrm flipV="1">
                <a:off x="2736" y="480"/>
                <a:ext cx="0" cy="15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pSp>
        <p:sp>
          <p:nvSpPr>
            <p:cNvPr id="139279" name="Text Box 6"/>
            <p:cNvSpPr txBox="1">
              <a:spLocks noChangeArrowheads="1"/>
            </p:cNvSpPr>
            <p:nvPr/>
          </p:nvSpPr>
          <p:spPr bwMode="auto">
            <a:xfrm>
              <a:off x="2534" y="393"/>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t>
              </a:r>
            </a:p>
          </p:txBody>
        </p:sp>
        <p:sp>
          <p:nvSpPr>
            <p:cNvPr id="139280" name="Text Box 7"/>
            <p:cNvSpPr txBox="1">
              <a:spLocks noChangeArrowheads="1"/>
            </p:cNvSpPr>
            <p:nvPr/>
          </p:nvSpPr>
          <p:spPr bwMode="auto">
            <a:xfrm>
              <a:off x="3408" y="2046"/>
              <a:ext cx="1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x</a:t>
              </a:r>
            </a:p>
          </p:txBody>
        </p:sp>
      </p:grpSp>
      <p:sp>
        <p:nvSpPr>
          <p:cNvPr id="139267" name="Text Box 8"/>
          <p:cNvSpPr txBox="1">
            <a:spLocks noChangeArrowheads="1"/>
          </p:cNvSpPr>
          <p:nvPr/>
        </p:nvSpPr>
        <p:spPr bwMode="auto">
          <a:xfrm>
            <a:off x="4175125" y="1157288"/>
            <a:ext cx="4359275" cy="2424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place la coordonnée de référence à la position d’équilibre :</a:t>
            </a:r>
          </a:p>
          <a:p>
            <a:pPr eaLnBrk="1" hangingPunct="1"/>
            <a:endParaRPr lang="fr-FR" sz="2000"/>
          </a:p>
          <a:p>
            <a:pPr eaLnBrk="1" hangingPunct="1"/>
            <a:r>
              <a:rPr lang="fr-FR" sz="2000"/>
              <a:t>x = r – r</a:t>
            </a:r>
            <a:r>
              <a:rPr lang="fr-FR" sz="2000" baseline="-25000"/>
              <a:t>equilibre</a:t>
            </a:r>
          </a:p>
          <a:p>
            <a:pPr eaLnBrk="1" hangingPunct="1"/>
            <a:endParaRPr lang="fr-FR" sz="2000" baseline="-25000"/>
          </a:p>
          <a:p>
            <a:pPr eaLnBrk="1" hangingPunct="1"/>
            <a:r>
              <a:rPr lang="fr-FR" sz="2000"/>
              <a:t>Et le potentiel s’exprime alors par</a:t>
            </a:r>
          </a:p>
          <a:p>
            <a:pPr eaLnBrk="1" hangingPunct="1"/>
            <a:endParaRPr lang="fr-FR" sz="2000"/>
          </a:p>
          <a:p>
            <a:pPr eaLnBrk="1" hangingPunct="1"/>
            <a:endParaRPr lang="fr-FR" sz="2000"/>
          </a:p>
        </p:txBody>
      </p:sp>
      <p:graphicFrame>
        <p:nvGraphicFramePr>
          <p:cNvPr id="139268" name="Object 9"/>
          <p:cNvGraphicFramePr>
            <a:graphicFrameLocks noChangeAspect="1"/>
          </p:cNvGraphicFramePr>
          <p:nvPr/>
        </p:nvGraphicFramePr>
        <p:xfrm>
          <a:off x="4248150" y="3232150"/>
          <a:ext cx="1162050" cy="706438"/>
        </p:xfrm>
        <a:graphic>
          <a:graphicData uri="http://schemas.openxmlformats.org/presentationml/2006/ole">
            <mc:AlternateContent xmlns:mc="http://schemas.openxmlformats.org/markup-compatibility/2006">
              <mc:Choice xmlns:v="urn:schemas-microsoft-com:vml" Requires="v">
                <p:oleObj spid="_x0000_s139283" name="Equation" r:id="rId4" imgW="647419" imgH="393529" progId="Equation.DSMT4">
                  <p:embed/>
                </p:oleObj>
              </mc:Choice>
              <mc:Fallback>
                <p:oleObj name="Equation" r:id="rId4" imgW="647419" imgH="393529" progId="Equation.DSMT4">
                  <p:embed/>
                  <p:pic>
                    <p:nvPicPr>
                      <p:cNvPr id="0"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8150" y="3232150"/>
                        <a:ext cx="1162050" cy="70643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9269" name="Text Box 10"/>
          <p:cNvSpPr txBox="1">
            <a:spLocks noChangeArrowheads="1"/>
          </p:cNvSpPr>
          <p:nvPr/>
        </p:nvSpPr>
        <p:spPr bwMode="auto">
          <a:xfrm>
            <a:off x="5775325" y="3367088"/>
            <a:ext cx="2835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k est la constante de rappel de l’oscillateur.</a:t>
            </a:r>
          </a:p>
        </p:txBody>
      </p:sp>
      <p:sp>
        <p:nvSpPr>
          <p:cNvPr id="139270" name="Rectangle 11"/>
          <p:cNvSpPr>
            <a:spLocks noChangeArrowheads="1"/>
          </p:cNvSpPr>
          <p:nvPr/>
        </p:nvSpPr>
        <p:spPr bwMode="auto">
          <a:xfrm>
            <a:off x="4724400" y="64770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9271" name="Text Box 12"/>
          <p:cNvSpPr txBox="1">
            <a:spLocks noChangeArrowheads="1"/>
          </p:cNvSpPr>
          <p:nvPr/>
        </p:nvSpPr>
        <p:spPr bwMode="auto">
          <a:xfrm>
            <a:off x="974725" y="4357688"/>
            <a:ext cx="7254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mécanique classique, une particule soumise à un tel potentiel fait une oscillation autour de sa position d’équilibre, avec une pulsation</a:t>
            </a:r>
          </a:p>
        </p:txBody>
      </p:sp>
      <p:graphicFrame>
        <p:nvGraphicFramePr>
          <p:cNvPr id="139272" name="Object 13"/>
          <p:cNvGraphicFramePr>
            <a:graphicFrameLocks noChangeAspect="1"/>
          </p:cNvGraphicFramePr>
          <p:nvPr/>
        </p:nvGraphicFramePr>
        <p:xfrm>
          <a:off x="914400" y="5105400"/>
          <a:ext cx="1371600" cy="1090613"/>
        </p:xfrm>
        <a:graphic>
          <a:graphicData uri="http://schemas.openxmlformats.org/presentationml/2006/ole">
            <mc:AlternateContent xmlns:mc="http://schemas.openxmlformats.org/markup-compatibility/2006">
              <mc:Choice xmlns:v="urn:schemas-microsoft-com:vml" Requires="v">
                <p:oleObj spid="_x0000_s139284" name="Equation" r:id="rId6" imgW="558558" imgH="444307" progId="Equation.DSMT4">
                  <p:embed/>
                </p:oleObj>
              </mc:Choice>
              <mc:Fallback>
                <p:oleObj name="Equation" r:id="rId6" imgW="558558" imgH="444307" progId="Equation.DSMT4">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5105400"/>
                        <a:ext cx="1371600" cy="1090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9273" name="Text Box 14"/>
          <p:cNvSpPr txBox="1">
            <a:spLocks noChangeArrowheads="1"/>
          </p:cNvSpPr>
          <p:nvPr/>
        </p:nvSpPr>
        <p:spPr bwMode="auto">
          <a:xfrm>
            <a:off x="2514600" y="5486400"/>
            <a:ext cx="3578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a:t>
            </a:r>
            <a:r>
              <a:rPr lang="fr-FR" sz="2000" i="1"/>
              <a:t>m</a:t>
            </a:r>
            <a:r>
              <a:rPr lang="fr-FR" sz="2000"/>
              <a:t> est la masse de la particule.</a:t>
            </a:r>
          </a:p>
        </p:txBody>
      </p:sp>
      <p:sp>
        <p:nvSpPr>
          <p:cNvPr id="139274" name="Text Box 15"/>
          <p:cNvSpPr txBox="1">
            <a:spLocks noChangeArrowheads="1"/>
          </p:cNvSpPr>
          <p:nvPr/>
        </p:nvSpPr>
        <p:spPr bwMode="auto">
          <a:xfrm>
            <a:off x="6308725" y="55006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graphicFrame>
        <p:nvGraphicFramePr>
          <p:cNvPr id="139275" name="Object 16"/>
          <p:cNvGraphicFramePr>
            <a:graphicFrameLocks noChangeAspect="1"/>
          </p:cNvGraphicFramePr>
          <p:nvPr/>
        </p:nvGraphicFramePr>
        <p:xfrm>
          <a:off x="6934200" y="5334000"/>
          <a:ext cx="1295400" cy="742950"/>
        </p:xfrm>
        <a:graphic>
          <a:graphicData uri="http://schemas.openxmlformats.org/presentationml/2006/ole">
            <mc:AlternateContent xmlns:mc="http://schemas.openxmlformats.org/markup-compatibility/2006">
              <mc:Choice xmlns:v="urn:schemas-microsoft-com:vml" Requires="v">
                <p:oleObj spid="_x0000_s139285" name="Equation" r:id="rId8" imgW="685800" imgH="393700" progId="Equation.DSMT4">
                  <p:embed/>
                </p:oleObj>
              </mc:Choice>
              <mc:Fallback>
                <p:oleObj name="Equation" r:id="rId8" imgW="685800" imgH="393700" progId="Equation.DSMT4">
                  <p:embed/>
                  <p:pic>
                    <p:nvPicPr>
                      <p:cNvPr id="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34200" y="5334000"/>
                        <a:ext cx="1295400" cy="74295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9276" name="AutoShape 17"/>
          <p:cNvSpPr>
            <a:spLocks noChangeArrowheads="1"/>
          </p:cNvSpPr>
          <p:nvPr/>
        </p:nvSpPr>
        <p:spPr bwMode="auto">
          <a:xfrm>
            <a:off x="6248400" y="5638800"/>
            <a:ext cx="381000" cy="76200"/>
          </a:xfrm>
          <a:prstGeom prst="rightArrow">
            <a:avLst>
              <a:gd name="adj1" fmla="val 50000"/>
              <a:gd name="adj2" fmla="val 1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39277" name="Text Box 18"/>
          <p:cNvSpPr txBox="1">
            <a:spLocks noChangeArrowheads="1"/>
          </p:cNvSpPr>
          <p:nvPr/>
        </p:nvSpPr>
        <p:spPr bwMode="auto">
          <a:xfrm>
            <a:off x="1279525" y="6262688"/>
            <a:ext cx="5778500" cy="406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i="1"/>
              <a:t>k</a:t>
            </a:r>
            <a:r>
              <a:rPr lang="fr-FR" sz="2000"/>
              <a:t> et </a:t>
            </a:r>
            <a:r>
              <a:rPr lang="fr-FR" sz="2000" i="1"/>
              <a:t>m</a:t>
            </a:r>
            <a:r>
              <a:rPr lang="fr-FR" sz="2000"/>
              <a:t> sont les deux paramètres physiques du problème</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p:cNvSpPr txBox="1">
            <a:spLocks noChangeArrowheads="1"/>
          </p:cNvSpPr>
          <p:nvPr/>
        </p:nvSpPr>
        <p:spPr bwMode="auto">
          <a:xfrm>
            <a:off x="685800" y="609600"/>
            <a:ext cx="1514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Hamiltonien </a:t>
            </a:r>
          </a:p>
        </p:txBody>
      </p:sp>
      <p:sp>
        <p:nvSpPr>
          <p:cNvPr id="140291" name="Text Box 3"/>
          <p:cNvSpPr txBox="1">
            <a:spLocks noChangeArrowheads="1"/>
          </p:cNvSpPr>
          <p:nvPr/>
        </p:nvSpPr>
        <p:spPr bwMode="auto">
          <a:xfrm>
            <a:off x="898525" y="1157288"/>
            <a:ext cx="78692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fonction des opérateurs position X et impulsion P, l’hamiltonien s’écrit :</a:t>
            </a:r>
          </a:p>
        </p:txBody>
      </p:sp>
      <p:graphicFrame>
        <p:nvGraphicFramePr>
          <p:cNvPr id="140292" name="Object 4"/>
          <p:cNvGraphicFramePr>
            <a:graphicFrameLocks noChangeAspect="1"/>
          </p:cNvGraphicFramePr>
          <p:nvPr/>
        </p:nvGraphicFramePr>
        <p:xfrm>
          <a:off x="3048000" y="1905000"/>
          <a:ext cx="2514600" cy="828675"/>
        </p:xfrm>
        <a:graphic>
          <a:graphicData uri="http://schemas.openxmlformats.org/presentationml/2006/ole">
            <mc:AlternateContent xmlns:mc="http://schemas.openxmlformats.org/markup-compatibility/2006">
              <mc:Choice xmlns:v="urn:schemas-microsoft-com:vml" Requires="v">
                <p:oleObj spid="_x0000_s140299" name="Equation" r:id="rId3" imgW="1270000" imgH="419100" progId="Equation.DSMT4">
                  <p:embed/>
                </p:oleObj>
              </mc:Choice>
              <mc:Fallback>
                <p:oleObj name="Equation" r:id="rId3" imgW="1270000" imgH="4191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1905000"/>
                        <a:ext cx="2514600" cy="828675"/>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0293" name="Line 5"/>
          <p:cNvSpPr>
            <a:spLocks noChangeShapeType="1"/>
          </p:cNvSpPr>
          <p:nvPr/>
        </p:nvSpPr>
        <p:spPr bwMode="auto">
          <a:xfrm flipV="1">
            <a:off x="3352800" y="2895600"/>
            <a:ext cx="3810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0294" name="Line 6"/>
          <p:cNvSpPr>
            <a:spLocks noChangeShapeType="1"/>
          </p:cNvSpPr>
          <p:nvPr/>
        </p:nvSpPr>
        <p:spPr bwMode="auto">
          <a:xfrm flipH="1" flipV="1">
            <a:off x="4953000" y="2895600"/>
            <a:ext cx="1524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0295" name="Text Box 7"/>
          <p:cNvSpPr txBox="1">
            <a:spLocks noChangeArrowheads="1"/>
          </p:cNvSpPr>
          <p:nvPr/>
        </p:nvSpPr>
        <p:spPr bwMode="auto">
          <a:xfrm>
            <a:off x="2498725" y="3443288"/>
            <a:ext cx="1838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Terme cinétique</a:t>
            </a:r>
          </a:p>
        </p:txBody>
      </p:sp>
      <p:sp>
        <p:nvSpPr>
          <p:cNvPr id="140296" name="Text Box 8"/>
          <p:cNvSpPr txBox="1">
            <a:spLocks noChangeArrowheads="1"/>
          </p:cNvSpPr>
          <p:nvPr/>
        </p:nvSpPr>
        <p:spPr bwMode="auto">
          <a:xfrm>
            <a:off x="4876800" y="3505200"/>
            <a:ext cx="17954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Terme potentiel</a:t>
            </a:r>
          </a:p>
        </p:txBody>
      </p:sp>
      <p:sp>
        <p:nvSpPr>
          <p:cNvPr id="140297" name="Text Box 9"/>
          <p:cNvSpPr txBox="1">
            <a:spLocks noChangeArrowheads="1"/>
          </p:cNvSpPr>
          <p:nvPr/>
        </p:nvSpPr>
        <p:spPr bwMode="auto">
          <a:xfrm>
            <a:off x="762000" y="4038600"/>
            <a:ext cx="7848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H étant indépendant du temps, nous allons chercher à résoudre l’équation de Shrödinger indépendant du temps :</a:t>
            </a:r>
          </a:p>
        </p:txBody>
      </p:sp>
      <p:graphicFrame>
        <p:nvGraphicFramePr>
          <p:cNvPr id="140298" name="Object 10"/>
          <p:cNvGraphicFramePr>
            <a:graphicFrameLocks noChangeAspect="1"/>
          </p:cNvGraphicFramePr>
          <p:nvPr/>
        </p:nvGraphicFramePr>
        <p:xfrm>
          <a:off x="3567113" y="5029200"/>
          <a:ext cx="2009775" cy="574675"/>
        </p:xfrm>
        <a:graphic>
          <a:graphicData uri="http://schemas.openxmlformats.org/presentationml/2006/ole">
            <mc:AlternateContent xmlns:mc="http://schemas.openxmlformats.org/markup-compatibility/2006">
              <mc:Choice xmlns:v="urn:schemas-microsoft-com:vml" Requires="v">
                <p:oleObj spid="_x0000_s140300" name="Equation" r:id="rId5" imgW="888614" imgH="253890" progId="Equation.DSMT4">
                  <p:embed/>
                </p:oleObj>
              </mc:Choice>
              <mc:Fallback>
                <p:oleObj name="Equation" r:id="rId5" imgW="888614" imgH="253890" progId="Equation.DSMT4">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7113" y="5029200"/>
                        <a:ext cx="2009775" cy="574675"/>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822325" y="623888"/>
            <a:ext cx="7712075"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Remarques :</a:t>
            </a:r>
          </a:p>
          <a:p>
            <a:pPr eaLnBrk="1" hangingPunct="1"/>
            <a:endParaRPr lang="fr-FR" sz="2000"/>
          </a:p>
          <a:p>
            <a:pPr eaLnBrk="1" hangingPunct="1"/>
            <a:r>
              <a:rPr lang="fr-FR" sz="2000"/>
              <a:t>	* Les valeurs propres de l’hamiltonien sont positives. En effet, 	le minimum du potentiel est V=0 à x=0, et l’énergie cinétique 	est positive.</a:t>
            </a:r>
          </a:p>
          <a:p>
            <a:pPr eaLnBrk="1" hangingPunct="1"/>
            <a:endParaRPr lang="fr-FR" sz="2000"/>
          </a:p>
          <a:p>
            <a:pPr eaLnBrk="1" hangingPunct="1"/>
            <a:r>
              <a:rPr lang="fr-FR" sz="2000"/>
              <a:t>	* Le potentiel est symétrique par rapport à l’axe x=0. Comme 	dans le cas des puits rectangulaires, la densité de probabilité doit 	refléter cette parité. Les fonctions propres seront donc paires ou 	impaires par rapport à x=0.</a:t>
            </a:r>
          </a:p>
          <a:p>
            <a:pPr eaLnBrk="1" hangingPunct="1"/>
            <a:endParaRPr lang="fr-FR" sz="2000"/>
          </a:p>
          <a:p>
            <a:pPr eaLnBrk="1" hangingPunct="1"/>
            <a:r>
              <a:rPr lang="fr-FR" sz="2000"/>
              <a:t>	* Le potentiel est borné de chaque coté du domaine de variation. 	L’énergie du système sera donc quantifiée.</a:t>
            </a:r>
          </a:p>
        </p:txBody>
      </p:sp>
      <p:sp>
        <p:nvSpPr>
          <p:cNvPr id="141315" name="AutoShape 3"/>
          <p:cNvSpPr>
            <a:spLocks noChangeArrowheads="1"/>
          </p:cNvSpPr>
          <p:nvPr/>
        </p:nvSpPr>
        <p:spPr bwMode="auto">
          <a:xfrm>
            <a:off x="685800" y="1600200"/>
            <a:ext cx="685800" cy="228600"/>
          </a:xfrm>
          <a:prstGeom prst="rightArrow">
            <a:avLst>
              <a:gd name="adj1" fmla="val 50000"/>
              <a:gd name="adj2" fmla="val 75000"/>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
        <p:nvSpPr>
          <p:cNvPr id="141316" name="AutoShape 4"/>
          <p:cNvSpPr>
            <a:spLocks noChangeArrowheads="1"/>
          </p:cNvSpPr>
          <p:nvPr/>
        </p:nvSpPr>
        <p:spPr bwMode="auto">
          <a:xfrm>
            <a:off x="762000" y="3048000"/>
            <a:ext cx="685800" cy="228600"/>
          </a:xfrm>
          <a:prstGeom prst="rightArrow">
            <a:avLst>
              <a:gd name="adj1" fmla="val 50000"/>
              <a:gd name="adj2" fmla="val 75000"/>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
        <p:nvSpPr>
          <p:cNvPr id="141317" name="AutoShape 5"/>
          <p:cNvSpPr>
            <a:spLocks noChangeArrowheads="1"/>
          </p:cNvSpPr>
          <p:nvPr/>
        </p:nvSpPr>
        <p:spPr bwMode="auto">
          <a:xfrm>
            <a:off x="762000" y="4267200"/>
            <a:ext cx="685800" cy="228600"/>
          </a:xfrm>
          <a:prstGeom prst="rightArrow">
            <a:avLst>
              <a:gd name="adj1" fmla="val 50000"/>
              <a:gd name="adj2" fmla="val 75000"/>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974725" y="623888"/>
            <a:ext cx="73310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Pour simplifier les calculs, il est commode d’introduire les opérateurs sans dimensions :</a:t>
            </a:r>
          </a:p>
          <a:p>
            <a:pPr eaLnBrk="1" hangingPunct="1"/>
            <a:endParaRPr lang="fr-FR" sz="2000"/>
          </a:p>
          <a:p>
            <a:pPr eaLnBrk="1" hangingPunct="1"/>
            <a:endParaRPr lang="fr-FR" sz="2000"/>
          </a:p>
        </p:txBody>
      </p:sp>
      <p:graphicFrame>
        <p:nvGraphicFramePr>
          <p:cNvPr id="142339" name="Object 3"/>
          <p:cNvGraphicFramePr>
            <a:graphicFrameLocks noChangeAspect="1"/>
          </p:cNvGraphicFramePr>
          <p:nvPr/>
        </p:nvGraphicFramePr>
        <p:xfrm>
          <a:off x="3657600" y="1905000"/>
          <a:ext cx="2209800" cy="1208088"/>
        </p:xfrm>
        <a:graphic>
          <a:graphicData uri="http://schemas.openxmlformats.org/presentationml/2006/ole">
            <mc:AlternateContent xmlns:mc="http://schemas.openxmlformats.org/markup-compatibility/2006">
              <mc:Choice xmlns:v="urn:schemas-microsoft-com:vml" Requires="v">
                <p:oleObj spid="_x0000_s142359" name="Equation" r:id="rId3" imgW="812447" imgH="444307" progId="Equation.DSMT4">
                  <p:embed/>
                </p:oleObj>
              </mc:Choice>
              <mc:Fallback>
                <p:oleObj name="Equation" r:id="rId3" imgW="812447" imgH="444307"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905000"/>
                        <a:ext cx="2209800" cy="1208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2340" name="Object 4"/>
          <p:cNvGraphicFramePr>
            <a:graphicFrameLocks noChangeAspect="1"/>
          </p:cNvGraphicFramePr>
          <p:nvPr/>
        </p:nvGraphicFramePr>
        <p:xfrm>
          <a:off x="3810000" y="4724400"/>
          <a:ext cx="2514600" cy="1187450"/>
        </p:xfrm>
        <a:graphic>
          <a:graphicData uri="http://schemas.openxmlformats.org/presentationml/2006/ole">
            <mc:AlternateContent xmlns:mc="http://schemas.openxmlformats.org/markup-compatibility/2006">
              <mc:Choice xmlns:v="urn:schemas-microsoft-com:vml" Requires="v">
                <p:oleObj spid="_x0000_s142360" name="Equation" r:id="rId5" imgW="889000" imgH="419100" progId="Equation.DSMT4">
                  <p:embed/>
                </p:oleObj>
              </mc:Choice>
              <mc:Fallback>
                <p:oleObj name="Equation" r:id="rId5" imgW="889000" imgH="4191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0" y="4724400"/>
                        <a:ext cx="2514600"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2341" name="Line 5"/>
          <p:cNvSpPr>
            <a:spLocks noChangeShapeType="1"/>
          </p:cNvSpPr>
          <p:nvPr/>
        </p:nvSpPr>
        <p:spPr bwMode="auto">
          <a:xfrm flipV="1">
            <a:off x="5486400" y="1676400"/>
            <a:ext cx="4572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2342" name="Line 6"/>
          <p:cNvSpPr>
            <a:spLocks noChangeShapeType="1"/>
          </p:cNvSpPr>
          <p:nvPr/>
        </p:nvSpPr>
        <p:spPr bwMode="auto">
          <a:xfrm flipV="1">
            <a:off x="5029200" y="1524000"/>
            <a:ext cx="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2343" name="Line 7"/>
          <p:cNvSpPr>
            <a:spLocks noChangeShapeType="1"/>
          </p:cNvSpPr>
          <p:nvPr/>
        </p:nvSpPr>
        <p:spPr bwMode="auto">
          <a:xfrm>
            <a:off x="5257800" y="2895600"/>
            <a:ext cx="6858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2344" name="Text Box 8"/>
          <p:cNvSpPr txBox="1">
            <a:spLocks noChangeArrowheads="1"/>
          </p:cNvSpPr>
          <p:nvPr/>
        </p:nvSpPr>
        <p:spPr bwMode="auto">
          <a:xfrm>
            <a:off x="4708525" y="1157288"/>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kg</a:t>
            </a:r>
          </a:p>
        </p:txBody>
      </p:sp>
      <p:sp>
        <p:nvSpPr>
          <p:cNvPr id="142345" name="Text Box 9"/>
          <p:cNvSpPr txBox="1">
            <a:spLocks noChangeArrowheads="1"/>
          </p:cNvSpPr>
          <p:nvPr/>
        </p:nvSpPr>
        <p:spPr bwMode="auto">
          <a:xfrm>
            <a:off x="5927725" y="1462088"/>
            <a:ext cx="420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a:t>
            </a:r>
            <a:r>
              <a:rPr lang="fr-FR" sz="2000" baseline="30000"/>
              <a:t>-1</a:t>
            </a:r>
          </a:p>
        </p:txBody>
      </p:sp>
      <p:sp>
        <p:nvSpPr>
          <p:cNvPr id="142346" name="Text Box 10"/>
          <p:cNvSpPr txBox="1">
            <a:spLocks noChangeArrowheads="1"/>
          </p:cNvSpPr>
          <p:nvPr/>
        </p:nvSpPr>
        <p:spPr bwMode="auto">
          <a:xfrm>
            <a:off x="6080125" y="2757488"/>
            <a:ext cx="264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J s=kg m</a:t>
            </a:r>
            <a:r>
              <a:rPr lang="fr-FR" sz="2000" baseline="30000"/>
              <a:t>2 </a:t>
            </a:r>
            <a:r>
              <a:rPr lang="fr-FR" sz="2000"/>
              <a:t>s</a:t>
            </a:r>
            <a:r>
              <a:rPr lang="fr-FR" sz="2000" baseline="30000"/>
              <a:t>-2</a:t>
            </a:r>
            <a:r>
              <a:rPr lang="fr-FR" sz="2000"/>
              <a:t>s= kg m</a:t>
            </a:r>
            <a:r>
              <a:rPr lang="fr-FR" sz="2000" baseline="30000"/>
              <a:t>2 </a:t>
            </a:r>
            <a:r>
              <a:rPr lang="fr-FR" sz="2000"/>
              <a:t>s</a:t>
            </a:r>
            <a:r>
              <a:rPr lang="fr-FR" sz="2000" baseline="30000"/>
              <a:t>-1</a:t>
            </a:r>
            <a:endParaRPr lang="fr-FR" sz="2000"/>
          </a:p>
        </p:txBody>
      </p:sp>
      <p:sp>
        <p:nvSpPr>
          <p:cNvPr id="142347" name="Text Box 11"/>
          <p:cNvSpPr txBox="1">
            <a:spLocks noChangeArrowheads="1"/>
          </p:cNvSpPr>
          <p:nvPr/>
        </p:nvSpPr>
        <p:spPr bwMode="auto">
          <a:xfrm>
            <a:off x="4953000" y="3429000"/>
            <a:ext cx="5191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m</a:t>
            </a:r>
            <a:r>
              <a:rPr lang="fr-FR" sz="2000" baseline="30000">
                <a:solidFill>
                  <a:srgbClr val="FF3300"/>
                </a:solidFill>
              </a:rPr>
              <a:t>-1</a:t>
            </a:r>
          </a:p>
        </p:txBody>
      </p:sp>
      <p:sp>
        <p:nvSpPr>
          <p:cNvPr id="142348" name="Line 12"/>
          <p:cNvSpPr>
            <a:spLocks noChangeShapeType="1"/>
          </p:cNvSpPr>
          <p:nvPr/>
        </p:nvSpPr>
        <p:spPr bwMode="auto">
          <a:xfrm flipH="1">
            <a:off x="4800600" y="5867400"/>
            <a:ext cx="228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2349" name="Line 13"/>
          <p:cNvSpPr>
            <a:spLocks noChangeShapeType="1"/>
          </p:cNvSpPr>
          <p:nvPr/>
        </p:nvSpPr>
        <p:spPr bwMode="auto">
          <a:xfrm>
            <a:off x="5334000" y="5867400"/>
            <a:ext cx="152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2350" name="Line 14"/>
          <p:cNvSpPr>
            <a:spLocks noChangeShapeType="1"/>
          </p:cNvSpPr>
          <p:nvPr/>
        </p:nvSpPr>
        <p:spPr bwMode="auto">
          <a:xfrm>
            <a:off x="5867400" y="5791200"/>
            <a:ext cx="6096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2351" name="Text Box 15"/>
          <p:cNvSpPr txBox="1">
            <a:spLocks noChangeArrowheads="1"/>
          </p:cNvSpPr>
          <p:nvPr/>
        </p:nvSpPr>
        <p:spPr bwMode="auto">
          <a:xfrm>
            <a:off x="4419600" y="5943600"/>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kg</a:t>
            </a:r>
          </a:p>
        </p:txBody>
      </p:sp>
      <p:sp>
        <p:nvSpPr>
          <p:cNvPr id="142352" name="Text Box 16"/>
          <p:cNvSpPr txBox="1">
            <a:spLocks noChangeArrowheads="1"/>
          </p:cNvSpPr>
          <p:nvPr/>
        </p:nvSpPr>
        <p:spPr bwMode="auto">
          <a:xfrm>
            <a:off x="4953000" y="6324600"/>
            <a:ext cx="1058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kg m</a:t>
            </a:r>
            <a:r>
              <a:rPr lang="fr-FR" sz="2000" baseline="30000"/>
              <a:t>2 </a:t>
            </a:r>
            <a:r>
              <a:rPr lang="fr-FR" sz="2000"/>
              <a:t>s</a:t>
            </a:r>
            <a:r>
              <a:rPr lang="fr-FR" sz="2000" baseline="30000"/>
              <a:t>-1</a:t>
            </a:r>
            <a:endParaRPr lang="fr-FR" sz="2000"/>
          </a:p>
        </p:txBody>
      </p:sp>
      <p:sp>
        <p:nvSpPr>
          <p:cNvPr id="142353" name="Text Box 17"/>
          <p:cNvSpPr txBox="1">
            <a:spLocks noChangeArrowheads="1"/>
          </p:cNvSpPr>
          <p:nvPr/>
        </p:nvSpPr>
        <p:spPr bwMode="auto">
          <a:xfrm>
            <a:off x="6553200" y="5791200"/>
            <a:ext cx="420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a:t>
            </a:r>
            <a:r>
              <a:rPr lang="fr-FR" sz="2000" baseline="30000"/>
              <a:t>-1</a:t>
            </a:r>
          </a:p>
        </p:txBody>
      </p:sp>
      <p:sp>
        <p:nvSpPr>
          <p:cNvPr id="142354" name="Text Box 18"/>
          <p:cNvSpPr txBox="1">
            <a:spLocks noChangeArrowheads="1"/>
          </p:cNvSpPr>
          <p:nvPr/>
        </p:nvSpPr>
        <p:spPr bwMode="auto">
          <a:xfrm>
            <a:off x="4724400" y="3962400"/>
            <a:ext cx="1282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(kg m</a:t>
            </a:r>
            <a:r>
              <a:rPr lang="fr-FR" sz="2000" baseline="30000">
                <a:solidFill>
                  <a:srgbClr val="FF3300"/>
                </a:solidFill>
              </a:rPr>
              <a:t> </a:t>
            </a:r>
            <a:r>
              <a:rPr lang="fr-FR" sz="2000">
                <a:solidFill>
                  <a:srgbClr val="FF3300"/>
                </a:solidFill>
              </a:rPr>
              <a:t>s</a:t>
            </a:r>
            <a:r>
              <a:rPr lang="fr-FR" sz="2000" baseline="30000">
                <a:solidFill>
                  <a:srgbClr val="FF3300"/>
                </a:solidFill>
              </a:rPr>
              <a:t>-1</a:t>
            </a:r>
            <a:r>
              <a:rPr lang="fr-FR" sz="2000">
                <a:solidFill>
                  <a:srgbClr val="FF3300"/>
                </a:solidFill>
              </a:rPr>
              <a:t>)</a:t>
            </a:r>
            <a:r>
              <a:rPr lang="fr-FR" sz="2000" baseline="30000">
                <a:solidFill>
                  <a:srgbClr val="FF3300"/>
                </a:solidFill>
              </a:rPr>
              <a:t>-1</a:t>
            </a:r>
            <a:endParaRPr lang="fr-FR" sz="2000">
              <a:solidFill>
                <a:srgbClr val="FF3300"/>
              </a:solidFill>
            </a:endParaRPr>
          </a:p>
        </p:txBody>
      </p:sp>
      <p:sp>
        <p:nvSpPr>
          <p:cNvPr id="142355" name="AutoShape 19"/>
          <p:cNvSpPr>
            <a:spLocks noChangeArrowheads="1"/>
          </p:cNvSpPr>
          <p:nvPr/>
        </p:nvSpPr>
        <p:spPr bwMode="auto">
          <a:xfrm>
            <a:off x="4953000" y="3124200"/>
            <a:ext cx="304800" cy="381000"/>
          </a:xfrm>
          <a:prstGeom prst="downArrow">
            <a:avLst>
              <a:gd name="adj1" fmla="val 50000"/>
              <a:gd name="adj2" fmla="val 31250"/>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
        <p:nvSpPr>
          <p:cNvPr id="142356" name="AutoShape 20"/>
          <p:cNvSpPr>
            <a:spLocks noChangeArrowheads="1"/>
          </p:cNvSpPr>
          <p:nvPr/>
        </p:nvSpPr>
        <p:spPr bwMode="auto">
          <a:xfrm>
            <a:off x="5105400" y="4343400"/>
            <a:ext cx="304800" cy="304800"/>
          </a:xfrm>
          <a:prstGeom prst="upArrow">
            <a:avLst>
              <a:gd name="adj1" fmla="val 50000"/>
              <a:gd name="adj2" fmla="val 25000"/>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42357" name="AutoShape 21"/>
          <p:cNvSpPr>
            <a:spLocks/>
          </p:cNvSpPr>
          <p:nvPr/>
        </p:nvSpPr>
        <p:spPr bwMode="auto">
          <a:xfrm>
            <a:off x="2743200" y="1600200"/>
            <a:ext cx="533400" cy="4800600"/>
          </a:xfrm>
          <a:prstGeom prst="leftBrace">
            <a:avLst>
              <a:gd name="adj1" fmla="val 75000"/>
              <a:gd name="adj2" fmla="val 500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42358" name="Text Box 22"/>
          <p:cNvSpPr txBox="1">
            <a:spLocks noChangeArrowheads="1"/>
          </p:cNvSpPr>
          <p:nvPr/>
        </p:nvSpPr>
        <p:spPr bwMode="auto">
          <a:xfrm>
            <a:off x="533400" y="3581400"/>
            <a:ext cx="2057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L’unité disparaît avec la constante</a:t>
            </a: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Text Box 2"/>
          <p:cNvSpPr txBox="1">
            <a:spLocks noChangeArrowheads="1"/>
          </p:cNvSpPr>
          <p:nvPr/>
        </p:nvSpPr>
        <p:spPr bwMode="auto">
          <a:xfrm>
            <a:off x="822325" y="700088"/>
            <a:ext cx="2576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L’hamiltonien devient :</a:t>
            </a:r>
          </a:p>
        </p:txBody>
      </p:sp>
      <p:graphicFrame>
        <p:nvGraphicFramePr>
          <p:cNvPr id="143363" name="Object 3"/>
          <p:cNvGraphicFramePr>
            <a:graphicFrameLocks noChangeAspect="1"/>
          </p:cNvGraphicFramePr>
          <p:nvPr/>
        </p:nvGraphicFramePr>
        <p:xfrm>
          <a:off x="2487613" y="1420813"/>
          <a:ext cx="1535112" cy="530225"/>
        </p:xfrm>
        <a:graphic>
          <a:graphicData uri="http://schemas.openxmlformats.org/presentationml/2006/ole">
            <mc:AlternateContent xmlns:mc="http://schemas.openxmlformats.org/markup-compatibility/2006">
              <mc:Choice xmlns:v="urn:schemas-microsoft-com:vml" Requires="v">
                <p:oleObj spid="_x0000_s143371" name="Equation" r:id="rId3" imgW="698500" imgH="241300" progId="Equation.DSMT4">
                  <p:embed/>
                </p:oleObj>
              </mc:Choice>
              <mc:Fallback>
                <p:oleObj name="Equation" r:id="rId3" imgW="698500" imgH="2413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7613" y="1420813"/>
                        <a:ext cx="1535112"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364" name="Text Box 4"/>
          <p:cNvSpPr txBox="1">
            <a:spLocks noChangeArrowheads="1"/>
          </p:cNvSpPr>
          <p:nvPr/>
        </p:nvSpPr>
        <p:spPr bwMode="auto">
          <a:xfrm>
            <a:off x="1143000" y="2971800"/>
            <a:ext cx="649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a:t>
            </a:r>
          </a:p>
        </p:txBody>
      </p:sp>
      <p:graphicFrame>
        <p:nvGraphicFramePr>
          <p:cNvPr id="143365" name="Object 5"/>
          <p:cNvGraphicFramePr>
            <a:graphicFrameLocks noChangeAspect="1"/>
          </p:cNvGraphicFramePr>
          <p:nvPr/>
        </p:nvGraphicFramePr>
        <p:xfrm>
          <a:off x="2819400" y="3505200"/>
          <a:ext cx="2457450" cy="865188"/>
        </p:xfrm>
        <a:graphic>
          <a:graphicData uri="http://schemas.openxmlformats.org/presentationml/2006/ole">
            <mc:AlternateContent xmlns:mc="http://schemas.openxmlformats.org/markup-compatibility/2006">
              <mc:Choice xmlns:v="urn:schemas-microsoft-com:vml" Requires="v">
                <p:oleObj spid="_x0000_s143372" name="Equation" r:id="rId5" imgW="1117115" imgH="393529" progId="Equation.DSMT4">
                  <p:embed/>
                </p:oleObj>
              </mc:Choice>
              <mc:Fallback>
                <p:oleObj name="Equation" r:id="rId5" imgW="1117115" imgH="393529"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3505200"/>
                        <a:ext cx="2457450" cy="86518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3366" name="Rectangle 6"/>
          <p:cNvSpPr>
            <a:spLocks noChangeArrowheads="1"/>
          </p:cNvSpPr>
          <p:nvPr/>
        </p:nvSpPr>
        <p:spPr bwMode="auto">
          <a:xfrm>
            <a:off x="3657600" y="61722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43367" name="Line 7"/>
          <p:cNvSpPr>
            <a:spLocks noChangeShapeType="1"/>
          </p:cNvSpPr>
          <p:nvPr/>
        </p:nvSpPr>
        <p:spPr bwMode="auto">
          <a:xfrm flipH="1">
            <a:off x="2819400" y="1905000"/>
            <a:ext cx="3810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3368" name="Text Box 8"/>
          <p:cNvSpPr txBox="1">
            <a:spLocks noChangeArrowheads="1"/>
          </p:cNvSpPr>
          <p:nvPr/>
        </p:nvSpPr>
        <p:spPr bwMode="auto">
          <a:xfrm>
            <a:off x="2422525" y="2224088"/>
            <a:ext cx="444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J s</a:t>
            </a:r>
          </a:p>
        </p:txBody>
      </p:sp>
      <p:sp>
        <p:nvSpPr>
          <p:cNvPr id="143369" name="Line 9"/>
          <p:cNvSpPr>
            <a:spLocks noChangeShapeType="1"/>
          </p:cNvSpPr>
          <p:nvPr/>
        </p:nvSpPr>
        <p:spPr bwMode="auto">
          <a:xfrm>
            <a:off x="3505200" y="1905000"/>
            <a:ext cx="76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3370" name="Text Box 10"/>
          <p:cNvSpPr txBox="1">
            <a:spLocks noChangeArrowheads="1"/>
          </p:cNvSpPr>
          <p:nvPr/>
        </p:nvSpPr>
        <p:spPr bwMode="auto">
          <a:xfrm>
            <a:off x="3413125" y="2224088"/>
            <a:ext cx="420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a:t>
            </a:r>
            <a:r>
              <a:rPr lang="fr-FR" sz="2000" baseline="30000"/>
              <a:t>-1</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Theochem\lequere\lequere\MES_Documents\ENSEIGNEMENT\Enseignement MECA Q\figs_cours1\photoelectr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609600"/>
            <a:ext cx="70104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Text Box 2"/>
          <p:cNvSpPr txBox="1">
            <a:spLocks noChangeArrowheads="1"/>
          </p:cNvSpPr>
          <p:nvPr/>
        </p:nvSpPr>
        <p:spPr bwMode="auto">
          <a:xfrm>
            <a:off x="990600" y="990600"/>
            <a:ext cx="4648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Comme les opérateurs positions et quantité de mouvement ne commutent pas :</a:t>
            </a:r>
          </a:p>
        </p:txBody>
      </p:sp>
      <p:graphicFrame>
        <p:nvGraphicFramePr>
          <p:cNvPr id="144387" name="Object 3"/>
          <p:cNvGraphicFramePr>
            <a:graphicFrameLocks noChangeAspect="1"/>
          </p:cNvGraphicFramePr>
          <p:nvPr/>
        </p:nvGraphicFramePr>
        <p:xfrm>
          <a:off x="5943600" y="1066800"/>
          <a:ext cx="1524000" cy="1219200"/>
        </p:xfrm>
        <a:graphic>
          <a:graphicData uri="http://schemas.openxmlformats.org/presentationml/2006/ole">
            <mc:AlternateContent xmlns:mc="http://schemas.openxmlformats.org/markup-compatibility/2006">
              <mc:Choice xmlns:v="urn:schemas-microsoft-com:vml" Requires="v">
                <p:oleObj spid="_x0000_s144393" name="Equation" r:id="rId3" imgW="698500" imgH="558800" progId="Equation.DSMT4">
                  <p:embed/>
                </p:oleObj>
              </mc:Choice>
              <mc:Fallback>
                <p:oleObj name="Equation" r:id="rId3" imgW="698500" imgH="558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066800"/>
                        <a:ext cx="15240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4388" name="Text Box 4"/>
          <p:cNvSpPr txBox="1">
            <a:spLocks noChangeArrowheads="1"/>
          </p:cNvSpPr>
          <p:nvPr/>
        </p:nvSpPr>
        <p:spPr bwMode="auto">
          <a:xfrm>
            <a:off x="1127125" y="2452688"/>
            <a:ext cx="2827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est impossible d’écrire :</a:t>
            </a:r>
          </a:p>
        </p:txBody>
      </p:sp>
      <p:graphicFrame>
        <p:nvGraphicFramePr>
          <p:cNvPr id="144389" name="Object 5"/>
          <p:cNvGraphicFramePr>
            <a:graphicFrameLocks noChangeAspect="1"/>
          </p:cNvGraphicFramePr>
          <p:nvPr/>
        </p:nvGraphicFramePr>
        <p:xfrm>
          <a:off x="4514850" y="3338513"/>
          <a:ext cx="114300" cy="177800"/>
        </p:xfrm>
        <a:graphic>
          <a:graphicData uri="http://schemas.openxmlformats.org/presentationml/2006/ole">
            <mc:AlternateContent xmlns:mc="http://schemas.openxmlformats.org/markup-compatibility/2006">
              <mc:Choice xmlns:v="urn:schemas-microsoft-com:vml" Requires="v">
                <p:oleObj spid="_x0000_s144394" name="Equation" r:id="rId5" imgW="114102" imgH="177492" progId="Equation.DSMT4">
                  <p:embed/>
                </p:oleObj>
              </mc:Choice>
              <mc:Fallback>
                <p:oleObj name="Equation" r:id="rId5" imgW="114102" imgH="177492"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338513"/>
                        <a:ext cx="114300" cy="177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4390" name="Object 6"/>
          <p:cNvGraphicFramePr>
            <a:graphicFrameLocks noChangeAspect="1"/>
          </p:cNvGraphicFramePr>
          <p:nvPr/>
        </p:nvGraphicFramePr>
        <p:xfrm>
          <a:off x="1773238" y="3505200"/>
          <a:ext cx="4551362" cy="865188"/>
        </p:xfrm>
        <a:graphic>
          <a:graphicData uri="http://schemas.openxmlformats.org/presentationml/2006/ole">
            <mc:AlternateContent xmlns:mc="http://schemas.openxmlformats.org/markup-compatibility/2006">
              <mc:Choice xmlns:v="urn:schemas-microsoft-com:vml" Requires="v">
                <p:oleObj spid="_x0000_s144395" name="Equation" r:id="rId7" imgW="2070100" imgH="393700" progId="Equation.DSMT4">
                  <p:embed/>
                </p:oleObj>
              </mc:Choice>
              <mc:Fallback>
                <p:oleObj name="Equation" r:id="rId7" imgW="2070100" imgH="3937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3238" y="3505200"/>
                        <a:ext cx="4551362" cy="865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4391" name="Line 7"/>
          <p:cNvSpPr>
            <a:spLocks noChangeShapeType="1"/>
          </p:cNvSpPr>
          <p:nvPr/>
        </p:nvSpPr>
        <p:spPr bwMode="auto">
          <a:xfrm flipV="1">
            <a:off x="2133600" y="3200400"/>
            <a:ext cx="3733800" cy="16764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4392" name="Line 8"/>
          <p:cNvSpPr>
            <a:spLocks noChangeShapeType="1"/>
          </p:cNvSpPr>
          <p:nvPr/>
        </p:nvSpPr>
        <p:spPr bwMode="auto">
          <a:xfrm>
            <a:off x="2362200" y="3048000"/>
            <a:ext cx="3429000" cy="19812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2"/>
          <p:cNvSpPr txBox="1">
            <a:spLocks noChangeArrowheads="1"/>
          </p:cNvSpPr>
          <p:nvPr/>
        </p:nvSpPr>
        <p:spPr bwMode="auto">
          <a:xfrm>
            <a:off x="669925" y="776288"/>
            <a:ext cx="786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Introduisons quand même les deux opérateurs suivants qui vont nous permettre de simplifier les calculs :</a:t>
            </a:r>
          </a:p>
        </p:txBody>
      </p:sp>
      <p:graphicFrame>
        <p:nvGraphicFramePr>
          <p:cNvPr id="145411" name="Object 3"/>
          <p:cNvGraphicFramePr>
            <a:graphicFrameLocks noChangeAspect="1"/>
          </p:cNvGraphicFramePr>
          <p:nvPr/>
        </p:nvGraphicFramePr>
        <p:xfrm>
          <a:off x="2819400" y="1524000"/>
          <a:ext cx="2262188" cy="922338"/>
        </p:xfrm>
        <a:graphic>
          <a:graphicData uri="http://schemas.openxmlformats.org/presentationml/2006/ole">
            <mc:AlternateContent xmlns:mc="http://schemas.openxmlformats.org/markup-compatibility/2006">
              <mc:Choice xmlns:v="urn:schemas-microsoft-com:vml" Requires="v">
                <p:oleObj spid="_x0000_s145417" name="Equation" r:id="rId3" imgW="1028700" imgH="419100" progId="Equation.DSMT4">
                  <p:embed/>
                </p:oleObj>
              </mc:Choice>
              <mc:Fallback>
                <p:oleObj name="Equation" r:id="rId3" imgW="1028700" imgH="4191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1524000"/>
                        <a:ext cx="2262188" cy="922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5412" name="Object 4"/>
          <p:cNvGraphicFramePr>
            <a:graphicFrameLocks noChangeAspect="1"/>
          </p:cNvGraphicFramePr>
          <p:nvPr/>
        </p:nvGraphicFramePr>
        <p:xfrm>
          <a:off x="2819400" y="2438400"/>
          <a:ext cx="2317750" cy="922338"/>
        </p:xfrm>
        <a:graphic>
          <a:graphicData uri="http://schemas.openxmlformats.org/presentationml/2006/ole">
            <mc:AlternateContent xmlns:mc="http://schemas.openxmlformats.org/markup-compatibility/2006">
              <mc:Choice xmlns:v="urn:schemas-microsoft-com:vml" Requires="v">
                <p:oleObj spid="_x0000_s145418" name="Equation" r:id="rId5" imgW="1054100" imgH="419100" progId="Equation.DSMT4">
                  <p:embed/>
                </p:oleObj>
              </mc:Choice>
              <mc:Fallback>
                <p:oleObj name="Equation" r:id="rId5" imgW="1054100" imgH="4191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2438400"/>
                        <a:ext cx="2317750" cy="922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5413" name="Text Box 5"/>
          <p:cNvSpPr txBox="1">
            <a:spLocks noChangeArrowheads="1"/>
          </p:cNvSpPr>
          <p:nvPr/>
        </p:nvSpPr>
        <p:spPr bwMode="auto">
          <a:xfrm>
            <a:off x="5562600" y="2667000"/>
            <a:ext cx="2459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Opérateur adjoint de </a:t>
            </a:r>
            <a:r>
              <a:rPr lang="fr-FR" sz="2000" i="1"/>
              <a:t>a</a:t>
            </a:r>
          </a:p>
        </p:txBody>
      </p:sp>
      <p:graphicFrame>
        <p:nvGraphicFramePr>
          <p:cNvPr id="145414" name="Object 6"/>
          <p:cNvGraphicFramePr>
            <a:graphicFrameLocks noChangeAspect="1"/>
          </p:cNvGraphicFramePr>
          <p:nvPr/>
        </p:nvGraphicFramePr>
        <p:xfrm>
          <a:off x="2743200" y="3810000"/>
          <a:ext cx="2346325" cy="922338"/>
        </p:xfrm>
        <a:graphic>
          <a:graphicData uri="http://schemas.openxmlformats.org/presentationml/2006/ole">
            <mc:AlternateContent xmlns:mc="http://schemas.openxmlformats.org/markup-compatibility/2006">
              <mc:Choice xmlns:v="urn:schemas-microsoft-com:vml" Requires="v">
                <p:oleObj spid="_x0000_s145419" name="Equation" r:id="rId7" imgW="1066800" imgH="419100" progId="Equation.DSMT4">
                  <p:embed/>
                </p:oleObj>
              </mc:Choice>
              <mc:Fallback>
                <p:oleObj name="Equation" r:id="rId7" imgW="1066800" imgH="4191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3810000"/>
                        <a:ext cx="2346325" cy="922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5415" name="Object 7"/>
          <p:cNvGraphicFramePr>
            <a:graphicFrameLocks noChangeAspect="1"/>
          </p:cNvGraphicFramePr>
          <p:nvPr/>
        </p:nvGraphicFramePr>
        <p:xfrm>
          <a:off x="2743200" y="5029200"/>
          <a:ext cx="2206625" cy="922338"/>
        </p:xfrm>
        <a:graphic>
          <a:graphicData uri="http://schemas.openxmlformats.org/presentationml/2006/ole">
            <mc:AlternateContent xmlns:mc="http://schemas.openxmlformats.org/markup-compatibility/2006">
              <mc:Choice xmlns:v="urn:schemas-microsoft-com:vml" Requires="v">
                <p:oleObj spid="_x0000_s145420" name="Equation" r:id="rId9" imgW="1002865" imgH="418918" progId="Equation.DSMT4">
                  <p:embed/>
                </p:oleObj>
              </mc:Choice>
              <mc:Fallback>
                <p:oleObj name="Equation" r:id="rId9" imgW="1002865" imgH="418918"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43200" y="5029200"/>
                        <a:ext cx="2206625" cy="922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5416" name="Text Box 8"/>
          <p:cNvSpPr txBox="1">
            <a:spLocks noChangeArrowheads="1"/>
          </p:cNvSpPr>
          <p:nvPr/>
        </p:nvSpPr>
        <p:spPr bwMode="auto">
          <a:xfrm>
            <a:off x="822325" y="3443288"/>
            <a:ext cx="1839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Dont on déduit :</a:t>
            </a: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ext Box 2"/>
          <p:cNvSpPr txBox="1">
            <a:spLocks noChangeArrowheads="1"/>
          </p:cNvSpPr>
          <p:nvPr/>
        </p:nvSpPr>
        <p:spPr bwMode="auto">
          <a:xfrm>
            <a:off x="746125" y="623888"/>
            <a:ext cx="1711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Commutateur :</a:t>
            </a:r>
          </a:p>
        </p:txBody>
      </p:sp>
      <p:graphicFrame>
        <p:nvGraphicFramePr>
          <p:cNvPr id="146435" name="Object 3"/>
          <p:cNvGraphicFramePr>
            <a:graphicFrameLocks noChangeAspect="1"/>
          </p:cNvGraphicFramePr>
          <p:nvPr/>
        </p:nvGraphicFramePr>
        <p:xfrm>
          <a:off x="609600" y="1219200"/>
          <a:ext cx="8153400" cy="3108325"/>
        </p:xfrm>
        <a:graphic>
          <a:graphicData uri="http://schemas.openxmlformats.org/presentationml/2006/ole">
            <mc:AlternateContent xmlns:mc="http://schemas.openxmlformats.org/markup-compatibility/2006">
              <mc:Choice xmlns:v="urn:schemas-microsoft-com:vml" Requires="v">
                <p:oleObj spid="_x0000_s146446" name="Equation" r:id="rId3" imgW="3797300" imgH="1447800" progId="Equation.DSMT4">
                  <p:embed/>
                </p:oleObj>
              </mc:Choice>
              <mc:Fallback>
                <p:oleObj name="Equation" r:id="rId3" imgW="3797300" imgH="1447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219200"/>
                        <a:ext cx="8153400" cy="3108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6436" name="Line 4"/>
          <p:cNvSpPr>
            <a:spLocks noChangeShapeType="1"/>
          </p:cNvSpPr>
          <p:nvPr/>
        </p:nvSpPr>
        <p:spPr bwMode="auto">
          <a:xfrm>
            <a:off x="2590800" y="3733800"/>
            <a:ext cx="609600" cy="5334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6437" name="Text Box 5"/>
          <p:cNvSpPr txBox="1">
            <a:spLocks noChangeArrowheads="1"/>
          </p:cNvSpPr>
          <p:nvPr/>
        </p:nvSpPr>
        <p:spPr bwMode="auto">
          <a:xfrm>
            <a:off x="3184525" y="4129088"/>
            <a:ext cx="338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-i</a:t>
            </a:r>
          </a:p>
        </p:txBody>
      </p:sp>
      <p:sp>
        <p:nvSpPr>
          <p:cNvPr id="146438" name="Line 6"/>
          <p:cNvSpPr>
            <a:spLocks noChangeShapeType="1"/>
          </p:cNvSpPr>
          <p:nvPr/>
        </p:nvSpPr>
        <p:spPr bwMode="auto">
          <a:xfrm>
            <a:off x="3978275" y="3795713"/>
            <a:ext cx="609600" cy="5334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6439" name="Text Box 7"/>
          <p:cNvSpPr txBox="1">
            <a:spLocks noChangeArrowheads="1"/>
          </p:cNvSpPr>
          <p:nvPr/>
        </p:nvSpPr>
        <p:spPr bwMode="auto">
          <a:xfrm>
            <a:off x="4572000" y="4191000"/>
            <a:ext cx="25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i</a:t>
            </a:r>
          </a:p>
        </p:txBody>
      </p:sp>
      <p:sp>
        <p:nvSpPr>
          <p:cNvPr id="146440" name="Line 8"/>
          <p:cNvSpPr>
            <a:spLocks noChangeShapeType="1"/>
          </p:cNvSpPr>
          <p:nvPr/>
        </p:nvSpPr>
        <p:spPr bwMode="auto">
          <a:xfrm flipV="1">
            <a:off x="2362200" y="2209800"/>
            <a:ext cx="533400"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6441" name="Line 9"/>
          <p:cNvSpPr>
            <a:spLocks noChangeShapeType="1"/>
          </p:cNvSpPr>
          <p:nvPr/>
        </p:nvSpPr>
        <p:spPr bwMode="auto">
          <a:xfrm flipV="1">
            <a:off x="4648200" y="2209800"/>
            <a:ext cx="533400"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6442" name="Line 10"/>
          <p:cNvSpPr>
            <a:spLocks noChangeShapeType="1"/>
          </p:cNvSpPr>
          <p:nvPr/>
        </p:nvSpPr>
        <p:spPr bwMode="auto">
          <a:xfrm flipV="1">
            <a:off x="5638800" y="2286000"/>
            <a:ext cx="533400"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6443" name="Line 11"/>
          <p:cNvSpPr>
            <a:spLocks noChangeShapeType="1"/>
          </p:cNvSpPr>
          <p:nvPr/>
        </p:nvSpPr>
        <p:spPr bwMode="auto">
          <a:xfrm flipV="1">
            <a:off x="7924800" y="2286000"/>
            <a:ext cx="533400"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46444" name="Text Box 12"/>
          <p:cNvSpPr txBox="1">
            <a:spLocks noChangeArrowheads="1"/>
          </p:cNvSpPr>
          <p:nvPr/>
        </p:nvSpPr>
        <p:spPr bwMode="auto">
          <a:xfrm>
            <a:off x="593725" y="5043488"/>
            <a:ext cx="366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a:t>
            </a:r>
          </a:p>
        </p:txBody>
      </p:sp>
      <p:graphicFrame>
        <p:nvGraphicFramePr>
          <p:cNvPr id="146445" name="Object 13"/>
          <p:cNvGraphicFramePr>
            <a:graphicFrameLocks noChangeAspect="1"/>
          </p:cNvGraphicFramePr>
          <p:nvPr/>
        </p:nvGraphicFramePr>
        <p:xfrm>
          <a:off x="1676400" y="5181600"/>
          <a:ext cx="5029200" cy="658813"/>
        </p:xfrm>
        <a:graphic>
          <a:graphicData uri="http://schemas.openxmlformats.org/presentationml/2006/ole">
            <mc:AlternateContent xmlns:mc="http://schemas.openxmlformats.org/markup-compatibility/2006">
              <mc:Choice xmlns:v="urn:schemas-microsoft-com:vml" Requires="v">
                <p:oleObj spid="_x0000_s146447" name="Equation" r:id="rId5" imgW="2133600" imgH="279400" progId="Equation.DSMT4">
                  <p:embed/>
                </p:oleObj>
              </mc:Choice>
              <mc:Fallback>
                <p:oleObj name="Equation" r:id="rId5" imgW="2133600" imgH="279400" progId="Equation.DSMT4">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5181600"/>
                        <a:ext cx="5029200" cy="65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Text Box 2"/>
          <p:cNvSpPr txBox="1">
            <a:spLocks noChangeArrowheads="1"/>
          </p:cNvSpPr>
          <p:nvPr/>
        </p:nvSpPr>
        <p:spPr bwMode="auto">
          <a:xfrm>
            <a:off x="746125" y="852488"/>
            <a:ext cx="223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Que vaut               ? </a:t>
            </a:r>
          </a:p>
        </p:txBody>
      </p:sp>
      <p:graphicFrame>
        <p:nvGraphicFramePr>
          <p:cNvPr id="147459" name="Object 3"/>
          <p:cNvGraphicFramePr>
            <a:graphicFrameLocks noChangeAspect="1"/>
          </p:cNvGraphicFramePr>
          <p:nvPr/>
        </p:nvGraphicFramePr>
        <p:xfrm>
          <a:off x="1905000" y="762000"/>
          <a:ext cx="590550" cy="449263"/>
        </p:xfrm>
        <a:graphic>
          <a:graphicData uri="http://schemas.openxmlformats.org/presentationml/2006/ole">
            <mc:AlternateContent xmlns:mc="http://schemas.openxmlformats.org/markup-compatibility/2006">
              <mc:Choice xmlns:v="urn:schemas-microsoft-com:vml" Requires="v">
                <p:oleObj spid="_x0000_s147464" name="Equation" r:id="rId3" imgW="266469" imgH="203024" progId="Equation.DSMT4">
                  <p:embed/>
                </p:oleObj>
              </mc:Choice>
              <mc:Fallback>
                <p:oleObj name="Equation" r:id="rId3" imgW="266469" imgH="203024"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762000"/>
                        <a:ext cx="590550" cy="44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7460" name="Object 4"/>
          <p:cNvGraphicFramePr>
            <a:graphicFrameLocks noChangeAspect="1"/>
          </p:cNvGraphicFramePr>
          <p:nvPr/>
        </p:nvGraphicFramePr>
        <p:xfrm>
          <a:off x="4114800" y="3328988"/>
          <a:ext cx="914400" cy="198437"/>
        </p:xfrm>
        <a:graphic>
          <a:graphicData uri="http://schemas.openxmlformats.org/presentationml/2006/ole">
            <mc:AlternateContent xmlns:mc="http://schemas.openxmlformats.org/markup-compatibility/2006">
              <mc:Choice xmlns:v="urn:schemas-microsoft-com:vml" Requires="v">
                <p:oleObj spid="_x0000_s147465" name="Equation" r:id="rId5" imgW="435285" imgH="677109" progId="Equation.DSMT4">
                  <p:embed/>
                </p:oleObj>
              </mc:Choice>
              <mc:Fallback>
                <p:oleObj name="Equation" r:id="rId5" imgW="435285" imgH="677109"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4800" y="3328988"/>
                        <a:ext cx="914400" cy="198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7461" name="Object 5"/>
          <p:cNvGraphicFramePr>
            <a:graphicFrameLocks noChangeAspect="1"/>
          </p:cNvGraphicFramePr>
          <p:nvPr/>
        </p:nvGraphicFramePr>
        <p:xfrm>
          <a:off x="1905000" y="1447800"/>
          <a:ext cx="3429000" cy="2944813"/>
        </p:xfrm>
        <a:graphic>
          <a:graphicData uri="http://schemas.openxmlformats.org/presentationml/2006/ole">
            <mc:AlternateContent xmlns:mc="http://schemas.openxmlformats.org/markup-compatibility/2006">
              <mc:Choice xmlns:v="urn:schemas-microsoft-com:vml" Requires="v">
                <p:oleObj spid="_x0000_s147466" name="Equation" r:id="rId7" imgW="1892300" imgH="1625600" progId="Equation.DSMT4">
                  <p:embed/>
                </p:oleObj>
              </mc:Choice>
              <mc:Fallback>
                <p:oleObj name="Equation" r:id="rId7" imgW="1892300" imgH="16256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1447800"/>
                        <a:ext cx="3429000" cy="294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7462" name="Object 6"/>
          <p:cNvGraphicFramePr>
            <a:graphicFrameLocks noChangeAspect="1"/>
          </p:cNvGraphicFramePr>
          <p:nvPr/>
        </p:nvGraphicFramePr>
        <p:xfrm>
          <a:off x="3810000" y="5181600"/>
          <a:ext cx="1600200" cy="800100"/>
        </p:xfrm>
        <a:graphic>
          <a:graphicData uri="http://schemas.openxmlformats.org/presentationml/2006/ole">
            <mc:AlternateContent xmlns:mc="http://schemas.openxmlformats.org/markup-compatibility/2006">
              <mc:Choice xmlns:v="urn:schemas-microsoft-com:vml" Requires="v">
                <p:oleObj spid="_x0000_s147467" name="Equation" r:id="rId9" imgW="787058" imgH="393529" progId="Equation.DSMT4">
                  <p:embed/>
                </p:oleObj>
              </mc:Choice>
              <mc:Fallback>
                <p:oleObj name="Equation" r:id="rId9" imgW="787058" imgH="393529" progId="Equation.DSMT4">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0" y="5181600"/>
                        <a:ext cx="1600200" cy="8001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7463" name="Text Box 7"/>
          <p:cNvSpPr txBox="1">
            <a:spLocks noChangeArrowheads="1"/>
          </p:cNvSpPr>
          <p:nvPr/>
        </p:nvSpPr>
        <p:spPr bwMode="auto">
          <a:xfrm>
            <a:off x="2514600" y="5410200"/>
            <a:ext cx="735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ext Box 2"/>
          <p:cNvSpPr txBox="1">
            <a:spLocks noChangeArrowheads="1"/>
          </p:cNvSpPr>
          <p:nvPr/>
        </p:nvSpPr>
        <p:spPr bwMode="auto">
          <a:xfrm>
            <a:off x="974725" y="693738"/>
            <a:ext cx="3009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a:t>
            </a:r>
            <a:r>
              <a:rPr lang="fr-FR" sz="2000">
                <a:latin typeface="Symbol" pitchFamily="18" charset="2"/>
              </a:rPr>
              <a:t>y</a:t>
            </a:r>
            <a:r>
              <a:rPr lang="fr-FR" sz="2000"/>
              <a:t>&gt; est un état propre de </a:t>
            </a:r>
          </a:p>
        </p:txBody>
      </p:sp>
      <p:graphicFrame>
        <p:nvGraphicFramePr>
          <p:cNvPr id="148483" name="Object 3"/>
          <p:cNvGraphicFramePr>
            <a:graphicFrameLocks noChangeAspect="1"/>
          </p:cNvGraphicFramePr>
          <p:nvPr/>
        </p:nvGraphicFramePr>
        <p:xfrm>
          <a:off x="2286000" y="1371600"/>
          <a:ext cx="4318000" cy="3159125"/>
        </p:xfrm>
        <a:graphic>
          <a:graphicData uri="http://schemas.openxmlformats.org/presentationml/2006/ole">
            <mc:AlternateContent xmlns:mc="http://schemas.openxmlformats.org/markup-compatibility/2006">
              <mc:Choice xmlns:v="urn:schemas-microsoft-com:vml" Requires="v">
                <p:oleObj spid="_x0000_s148489" name="Equation" r:id="rId3" imgW="2082800" imgH="1524000" progId="Equation.DSMT4">
                  <p:embed/>
                </p:oleObj>
              </mc:Choice>
              <mc:Fallback>
                <p:oleObj name="Equation" r:id="rId3" imgW="2082800" imgH="15240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371600"/>
                        <a:ext cx="4318000" cy="3159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48484" name="Object 4"/>
          <p:cNvGraphicFramePr>
            <a:graphicFrameLocks noChangeAspect="1"/>
          </p:cNvGraphicFramePr>
          <p:nvPr/>
        </p:nvGraphicFramePr>
        <p:xfrm>
          <a:off x="3962400" y="609600"/>
          <a:ext cx="590550" cy="449263"/>
        </p:xfrm>
        <a:graphic>
          <a:graphicData uri="http://schemas.openxmlformats.org/presentationml/2006/ole">
            <mc:AlternateContent xmlns:mc="http://schemas.openxmlformats.org/markup-compatibility/2006">
              <mc:Choice xmlns:v="urn:schemas-microsoft-com:vml" Requires="v">
                <p:oleObj spid="_x0000_s148490" name="Equation" r:id="rId5" imgW="266469" imgH="203024" progId="Equation.DSMT4">
                  <p:embed/>
                </p:oleObj>
              </mc:Choice>
              <mc:Fallback>
                <p:oleObj name="Equation" r:id="rId5" imgW="266469" imgH="203024"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609600"/>
                        <a:ext cx="590550" cy="44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48485" name="Group 5"/>
          <p:cNvGrpSpPr>
            <a:grpSpLocks/>
          </p:cNvGrpSpPr>
          <p:nvPr/>
        </p:nvGrpSpPr>
        <p:grpSpPr bwMode="auto">
          <a:xfrm>
            <a:off x="1066800" y="4876800"/>
            <a:ext cx="7620000" cy="1066800"/>
            <a:chOff x="816" y="3072"/>
            <a:chExt cx="4800" cy="672"/>
          </a:xfrm>
        </p:grpSpPr>
        <p:sp>
          <p:nvSpPr>
            <p:cNvPr id="148486" name="Text Box 6"/>
            <p:cNvSpPr txBox="1">
              <a:spLocks noChangeArrowheads="1"/>
            </p:cNvSpPr>
            <p:nvPr/>
          </p:nvSpPr>
          <p:spPr bwMode="auto">
            <a:xfrm>
              <a:off x="854" y="3177"/>
              <a:ext cx="4440"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Finalement, en cherchant les valeurs propres et vecteurs propres de </a:t>
              </a:r>
            </a:p>
            <a:p>
              <a:pPr eaLnBrk="1" hangingPunct="1"/>
              <a:r>
                <a:rPr lang="fr-FR" sz="2000"/>
                <a:t>On trouvera aussi celle de </a:t>
              </a:r>
              <a:r>
                <a:rPr lang="fr-FR" sz="2000" b="1" i="1"/>
                <a:t>H</a:t>
              </a:r>
              <a:r>
                <a:rPr lang="fr-FR" sz="2000"/>
                <a:t>.</a:t>
              </a:r>
            </a:p>
          </p:txBody>
        </p:sp>
        <p:graphicFrame>
          <p:nvGraphicFramePr>
            <p:cNvPr id="148487" name="Object 7"/>
            <p:cNvGraphicFramePr>
              <a:graphicFrameLocks noChangeAspect="1"/>
            </p:cNvGraphicFramePr>
            <p:nvPr/>
          </p:nvGraphicFramePr>
          <p:xfrm>
            <a:off x="5232" y="3120"/>
            <a:ext cx="372" cy="283"/>
          </p:xfrm>
          <a:graphic>
            <a:graphicData uri="http://schemas.openxmlformats.org/presentationml/2006/ole">
              <mc:AlternateContent xmlns:mc="http://schemas.openxmlformats.org/markup-compatibility/2006">
                <mc:Choice xmlns:v="urn:schemas-microsoft-com:vml" Requires="v">
                  <p:oleObj spid="_x0000_s148491" name="Equation" r:id="rId7" imgW="266469" imgH="203024" progId="Equation.DSMT4">
                    <p:embed/>
                  </p:oleObj>
                </mc:Choice>
                <mc:Fallback>
                  <p:oleObj name="Equation" r:id="rId7" imgW="266469" imgH="203024"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2" y="3120"/>
                          <a:ext cx="372" cy="2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8488" name="Rectangle 8"/>
            <p:cNvSpPr>
              <a:spLocks noChangeArrowheads="1"/>
            </p:cNvSpPr>
            <p:nvPr/>
          </p:nvSpPr>
          <p:spPr bwMode="auto">
            <a:xfrm>
              <a:off x="816" y="3072"/>
              <a:ext cx="4800" cy="672"/>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Text Box 2"/>
          <p:cNvSpPr txBox="1">
            <a:spLocks noChangeArrowheads="1"/>
          </p:cNvSpPr>
          <p:nvPr/>
        </p:nvSpPr>
        <p:spPr bwMode="auto">
          <a:xfrm>
            <a:off x="593725" y="623888"/>
            <a:ext cx="30019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Recherche des solutions de </a:t>
            </a:r>
          </a:p>
        </p:txBody>
      </p:sp>
      <p:graphicFrame>
        <p:nvGraphicFramePr>
          <p:cNvPr id="149507" name="Object 3"/>
          <p:cNvGraphicFramePr>
            <a:graphicFrameLocks noChangeAspect="1"/>
          </p:cNvGraphicFramePr>
          <p:nvPr/>
        </p:nvGraphicFramePr>
        <p:xfrm>
          <a:off x="3276600" y="1143000"/>
          <a:ext cx="2052638" cy="631825"/>
        </p:xfrm>
        <a:graphic>
          <a:graphicData uri="http://schemas.openxmlformats.org/presentationml/2006/ole">
            <mc:AlternateContent xmlns:mc="http://schemas.openxmlformats.org/markup-compatibility/2006">
              <mc:Choice xmlns:v="urn:schemas-microsoft-com:vml" Requires="v">
                <p:oleObj spid="_x0000_s149512" name="Equation" r:id="rId3" imgW="990170" imgH="304668" progId="Equation.DSMT4">
                  <p:embed/>
                </p:oleObj>
              </mc:Choice>
              <mc:Fallback>
                <p:oleObj name="Equation" r:id="rId3" imgW="990170" imgH="304668"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1143000"/>
                        <a:ext cx="2052638"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9508" name="Text Box 4"/>
          <p:cNvSpPr txBox="1">
            <a:spLocks noChangeArrowheads="1"/>
          </p:cNvSpPr>
          <p:nvPr/>
        </p:nvSpPr>
        <p:spPr bwMode="auto">
          <a:xfrm>
            <a:off x="746125" y="1995488"/>
            <a:ext cx="5330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valeurs de </a:t>
            </a:r>
            <a:r>
              <a:rPr lang="fr-FR" sz="2000" i="1"/>
              <a:t>v</a:t>
            </a:r>
            <a:r>
              <a:rPr lang="fr-FR" sz="2000"/>
              <a:t> sont positives ou nulles. En effet :</a:t>
            </a:r>
          </a:p>
        </p:txBody>
      </p:sp>
      <p:graphicFrame>
        <p:nvGraphicFramePr>
          <p:cNvPr id="149509" name="Object 5"/>
          <p:cNvGraphicFramePr>
            <a:graphicFrameLocks noChangeAspect="1"/>
          </p:cNvGraphicFramePr>
          <p:nvPr/>
        </p:nvGraphicFramePr>
        <p:xfrm>
          <a:off x="2362200" y="2438400"/>
          <a:ext cx="3762375" cy="736600"/>
        </p:xfrm>
        <a:graphic>
          <a:graphicData uri="http://schemas.openxmlformats.org/presentationml/2006/ole">
            <mc:AlternateContent xmlns:mc="http://schemas.openxmlformats.org/markup-compatibility/2006">
              <mc:Choice xmlns:v="urn:schemas-microsoft-com:vml" Requires="v">
                <p:oleObj spid="_x0000_s149513" name="Equation" r:id="rId5" imgW="1815312" imgH="355446" progId="Equation.DSMT4">
                  <p:embed/>
                </p:oleObj>
              </mc:Choice>
              <mc:Fallback>
                <p:oleObj name="Equation" r:id="rId5" imgW="1815312" imgH="355446"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2200" y="2438400"/>
                        <a:ext cx="3762375" cy="73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49510" name="Text Box 6"/>
          <p:cNvSpPr txBox="1">
            <a:spLocks noChangeArrowheads="1"/>
          </p:cNvSpPr>
          <p:nvPr/>
        </p:nvSpPr>
        <p:spPr bwMode="auto">
          <a:xfrm>
            <a:off x="898525" y="3367088"/>
            <a:ext cx="286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le cas ou v = 0, on a </a:t>
            </a:r>
          </a:p>
        </p:txBody>
      </p:sp>
      <p:graphicFrame>
        <p:nvGraphicFramePr>
          <p:cNvPr id="149511" name="Object 7"/>
          <p:cNvGraphicFramePr>
            <a:graphicFrameLocks noChangeAspect="1"/>
          </p:cNvGraphicFramePr>
          <p:nvPr/>
        </p:nvGraphicFramePr>
        <p:xfrm>
          <a:off x="3657600" y="3657600"/>
          <a:ext cx="1262063" cy="631825"/>
        </p:xfrm>
        <a:graphic>
          <a:graphicData uri="http://schemas.openxmlformats.org/presentationml/2006/ole">
            <mc:AlternateContent xmlns:mc="http://schemas.openxmlformats.org/markup-compatibility/2006">
              <mc:Choice xmlns:v="urn:schemas-microsoft-com:vml" Requires="v">
                <p:oleObj spid="_x0000_s149514" name="Equation" r:id="rId7" imgW="609336" imgH="304668" progId="Equation.DSMT4">
                  <p:embed/>
                </p:oleObj>
              </mc:Choice>
              <mc:Fallback>
                <p:oleObj name="Equation" r:id="rId7" imgW="609336" imgH="304668"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7600" y="3657600"/>
                        <a:ext cx="1262063"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ext Box 2"/>
          <p:cNvSpPr txBox="1">
            <a:spLocks noChangeArrowheads="1"/>
          </p:cNvSpPr>
          <p:nvPr/>
        </p:nvSpPr>
        <p:spPr bwMode="auto">
          <a:xfrm>
            <a:off x="517525" y="595313"/>
            <a:ext cx="1331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Calculons :</a:t>
            </a:r>
          </a:p>
        </p:txBody>
      </p:sp>
      <p:graphicFrame>
        <p:nvGraphicFramePr>
          <p:cNvPr id="150531" name="Object 3"/>
          <p:cNvGraphicFramePr>
            <a:graphicFrameLocks noChangeAspect="1"/>
          </p:cNvGraphicFramePr>
          <p:nvPr/>
        </p:nvGraphicFramePr>
        <p:xfrm>
          <a:off x="1905000" y="914400"/>
          <a:ext cx="3429000" cy="2044700"/>
        </p:xfrm>
        <a:graphic>
          <a:graphicData uri="http://schemas.openxmlformats.org/presentationml/2006/ole">
            <mc:AlternateContent xmlns:mc="http://schemas.openxmlformats.org/markup-compatibility/2006">
              <mc:Choice xmlns:v="urn:schemas-microsoft-com:vml" Requires="v">
                <p:oleObj spid="_x0000_s150546" name="Equation" r:id="rId3" imgW="2044700" imgH="1219200" progId="Equation.DSMT4">
                  <p:embed/>
                </p:oleObj>
              </mc:Choice>
              <mc:Fallback>
                <p:oleObj name="Equation" r:id="rId3" imgW="2044700" imgH="12192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914400"/>
                        <a:ext cx="3429000" cy="204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0532" name="Text Box 4"/>
          <p:cNvSpPr txBox="1">
            <a:spLocks noChangeArrowheads="1"/>
          </p:cNvSpPr>
          <p:nvPr/>
        </p:nvSpPr>
        <p:spPr bwMode="auto">
          <a:xfrm>
            <a:off x="685800" y="3048000"/>
            <a:ext cx="798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 </a:t>
            </a:r>
          </a:p>
        </p:txBody>
      </p:sp>
      <p:graphicFrame>
        <p:nvGraphicFramePr>
          <p:cNvPr id="150533" name="Object 5"/>
          <p:cNvGraphicFramePr>
            <a:graphicFrameLocks noChangeAspect="1"/>
          </p:cNvGraphicFramePr>
          <p:nvPr/>
        </p:nvGraphicFramePr>
        <p:xfrm>
          <a:off x="1525588" y="2921000"/>
          <a:ext cx="776287" cy="622300"/>
        </p:xfrm>
        <a:graphic>
          <a:graphicData uri="http://schemas.openxmlformats.org/presentationml/2006/ole">
            <mc:AlternateContent xmlns:mc="http://schemas.openxmlformats.org/markup-compatibility/2006">
              <mc:Choice xmlns:v="urn:schemas-microsoft-com:vml" Requires="v">
                <p:oleObj spid="_x0000_s150547" name="Equation" r:id="rId5" imgW="380835" imgH="304668" progId="Equation.DSMT4">
                  <p:embed/>
                </p:oleObj>
              </mc:Choice>
              <mc:Fallback>
                <p:oleObj name="Equation" r:id="rId5" imgW="380835" imgH="304668"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5588" y="2921000"/>
                        <a:ext cx="776287"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0534" name="Text Box 6"/>
          <p:cNvSpPr txBox="1">
            <a:spLocks noChangeArrowheads="1"/>
          </p:cNvSpPr>
          <p:nvPr/>
        </p:nvSpPr>
        <p:spPr bwMode="auto">
          <a:xfrm>
            <a:off x="2362200" y="3048000"/>
            <a:ext cx="2465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est fonction propre de </a:t>
            </a:r>
          </a:p>
        </p:txBody>
      </p:sp>
      <p:graphicFrame>
        <p:nvGraphicFramePr>
          <p:cNvPr id="150535" name="Object 7"/>
          <p:cNvGraphicFramePr>
            <a:graphicFrameLocks noChangeAspect="1"/>
          </p:cNvGraphicFramePr>
          <p:nvPr/>
        </p:nvGraphicFramePr>
        <p:xfrm>
          <a:off x="4816475" y="2957513"/>
          <a:ext cx="590550" cy="449262"/>
        </p:xfrm>
        <a:graphic>
          <a:graphicData uri="http://schemas.openxmlformats.org/presentationml/2006/ole">
            <mc:AlternateContent xmlns:mc="http://schemas.openxmlformats.org/markup-compatibility/2006">
              <mc:Choice xmlns:v="urn:schemas-microsoft-com:vml" Requires="v">
                <p:oleObj spid="_x0000_s150548" name="Equation" r:id="rId7" imgW="266469" imgH="203024" progId="Equation.DSMT4">
                  <p:embed/>
                </p:oleObj>
              </mc:Choice>
              <mc:Fallback>
                <p:oleObj name="Equation" r:id="rId7" imgW="266469" imgH="203024"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6475" y="2957513"/>
                        <a:ext cx="590550"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0536" name="Text Box 8"/>
          <p:cNvSpPr txBox="1">
            <a:spLocks noChangeArrowheads="1"/>
          </p:cNvSpPr>
          <p:nvPr/>
        </p:nvSpPr>
        <p:spPr bwMode="auto">
          <a:xfrm>
            <a:off x="5426075" y="3033713"/>
            <a:ext cx="2873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 la valeur propre (</a:t>
            </a:r>
            <a:r>
              <a:rPr lang="fr-FR" sz="2000" i="1"/>
              <a:t>v</a:t>
            </a:r>
            <a:r>
              <a:rPr lang="fr-FR" sz="2000"/>
              <a:t>-1)</a:t>
            </a:r>
          </a:p>
        </p:txBody>
      </p:sp>
      <p:sp>
        <p:nvSpPr>
          <p:cNvPr id="150537" name="Line 9"/>
          <p:cNvSpPr>
            <a:spLocks noChangeShapeType="1"/>
          </p:cNvSpPr>
          <p:nvPr/>
        </p:nvSpPr>
        <p:spPr bwMode="auto">
          <a:xfrm>
            <a:off x="381000" y="3505200"/>
            <a:ext cx="0" cy="31242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aphicFrame>
        <p:nvGraphicFramePr>
          <p:cNvPr id="150538" name="Object 10"/>
          <p:cNvGraphicFramePr>
            <a:graphicFrameLocks noChangeAspect="1"/>
          </p:cNvGraphicFramePr>
          <p:nvPr/>
        </p:nvGraphicFramePr>
        <p:xfrm>
          <a:off x="1941513" y="3810000"/>
          <a:ext cx="3813175" cy="2044700"/>
        </p:xfrm>
        <a:graphic>
          <a:graphicData uri="http://schemas.openxmlformats.org/presentationml/2006/ole">
            <mc:AlternateContent xmlns:mc="http://schemas.openxmlformats.org/markup-compatibility/2006">
              <mc:Choice xmlns:v="urn:schemas-microsoft-com:vml" Requires="v">
                <p:oleObj spid="_x0000_s150549" name="Equation" r:id="rId9" imgW="2273300" imgH="1219200" progId="Equation.DSMT4">
                  <p:embed/>
                </p:oleObj>
              </mc:Choice>
              <mc:Fallback>
                <p:oleObj name="Equation" r:id="rId9" imgW="2273300" imgH="1219200" progId="Equation.DSMT4">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41513" y="3810000"/>
                        <a:ext cx="3813175" cy="204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0539" name="Text Box 11"/>
          <p:cNvSpPr txBox="1">
            <a:spLocks noChangeArrowheads="1"/>
          </p:cNvSpPr>
          <p:nvPr/>
        </p:nvSpPr>
        <p:spPr bwMode="auto">
          <a:xfrm>
            <a:off x="838200" y="6096000"/>
            <a:ext cx="798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 </a:t>
            </a:r>
          </a:p>
        </p:txBody>
      </p:sp>
      <p:graphicFrame>
        <p:nvGraphicFramePr>
          <p:cNvPr id="150540" name="Object 12"/>
          <p:cNvGraphicFramePr>
            <a:graphicFrameLocks noChangeAspect="1"/>
          </p:cNvGraphicFramePr>
          <p:nvPr/>
        </p:nvGraphicFramePr>
        <p:xfrm>
          <a:off x="1612900" y="5969000"/>
          <a:ext cx="906463" cy="622300"/>
        </p:xfrm>
        <a:graphic>
          <a:graphicData uri="http://schemas.openxmlformats.org/presentationml/2006/ole">
            <mc:AlternateContent xmlns:mc="http://schemas.openxmlformats.org/markup-compatibility/2006">
              <mc:Choice xmlns:v="urn:schemas-microsoft-com:vml" Requires="v">
                <p:oleObj spid="_x0000_s150550" name="Equation" r:id="rId11" imgW="444114" imgH="304536" progId="Equation.DSMT4">
                  <p:embed/>
                </p:oleObj>
              </mc:Choice>
              <mc:Fallback>
                <p:oleObj name="Equation" r:id="rId11" imgW="444114" imgH="304536" progId="Equation.DSMT4">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12900" y="5969000"/>
                        <a:ext cx="906463"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0541" name="Text Box 13"/>
          <p:cNvSpPr txBox="1">
            <a:spLocks noChangeArrowheads="1"/>
          </p:cNvSpPr>
          <p:nvPr/>
        </p:nvSpPr>
        <p:spPr bwMode="auto">
          <a:xfrm>
            <a:off x="2514600" y="6096000"/>
            <a:ext cx="2465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est fonction propre de </a:t>
            </a:r>
          </a:p>
        </p:txBody>
      </p:sp>
      <p:graphicFrame>
        <p:nvGraphicFramePr>
          <p:cNvPr id="150542" name="Object 14"/>
          <p:cNvGraphicFramePr>
            <a:graphicFrameLocks noChangeAspect="1"/>
          </p:cNvGraphicFramePr>
          <p:nvPr/>
        </p:nvGraphicFramePr>
        <p:xfrm>
          <a:off x="4968875" y="6005513"/>
          <a:ext cx="590550" cy="449262"/>
        </p:xfrm>
        <a:graphic>
          <a:graphicData uri="http://schemas.openxmlformats.org/presentationml/2006/ole">
            <mc:AlternateContent xmlns:mc="http://schemas.openxmlformats.org/markup-compatibility/2006">
              <mc:Choice xmlns:v="urn:schemas-microsoft-com:vml" Requires="v">
                <p:oleObj spid="_x0000_s150551" name="Equation" r:id="rId13" imgW="266469" imgH="203024" progId="Equation.DSMT4">
                  <p:embed/>
                </p:oleObj>
              </mc:Choice>
              <mc:Fallback>
                <p:oleObj name="Equation" r:id="rId13" imgW="266469" imgH="203024" progId="Equation.DSMT4">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68875" y="6005513"/>
                        <a:ext cx="590550"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0543" name="Text Box 15"/>
          <p:cNvSpPr txBox="1">
            <a:spLocks noChangeArrowheads="1"/>
          </p:cNvSpPr>
          <p:nvPr/>
        </p:nvSpPr>
        <p:spPr bwMode="auto">
          <a:xfrm>
            <a:off x="5578475" y="6081713"/>
            <a:ext cx="2873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 la valeur propre (</a:t>
            </a:r>
            <a:r>
              <a:rPr lang="fr-FR" sz="2000" i="1"/>
              <a:t>v</a:t>
            </a:r>
            <a:r>
              <a:rPr lang="fr-FR" sz="2000"/>
              <a:t>-2)</a:t>
            </a:r>
          </a:p>
        </p:txBody>
      </p:sp>
      <p:sp>
        <p:nvSpPr>
          <p:cNvPr id="150544" name="Rectangle 16"/>
          <p:cNvSpPr>
            <a:spLocks noChangeArrowheads="1"/>
          </p:cNvSpPr>
          <p:nvPr/>
        </p:nvSpPr>
        <p:spPr bwMode="auto">
          <a:xfrm>
            <a:off x="1828800" y="2438400"/>
            <a:ext cx="2895600" cy="533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50545" name="Freeform 17"/>
          <p:cNvSpPr>
            <a:spLocks/>
          </p:cNvSpPr>
          <p:nvPr/>
        </p:nvSpPr>
        <p:spPr bwMode="auto">
          <a:xfrm>
            <a:off x="4572000" y="2743200"/>
            <a:ext cx="406400" cy="1600200"/>
          </a:xfrm>
          <a:custGeom>
            <a:avLst/>
            <a:gdLst>
              <a:gd name="T0" fmla="*/ 241935000 w 256"/>
              <a:gd name="T1" fmla="*/ 0 h 1008"/>
              <a:gd name="T2" fmla="*/ 604837500 w 256"/>
              <a:gd name="T3" fmla="*/ 1814512500 h 1008"/>
              <a:gd name="T4" fmla="*/ 0 w 256"/>
              <a:gd name="T5" fmla="*/ 2147483647 h 1008"/>
              <a:gd name="T6" fmla="*/ 0 60000 65536"/>
              <a:gd name="T7" fmla="*/ 0 60000 65536"/>
              <a:gd name="T8" fmla="*/ 0 60000 65536"/>
            </a:gdLst>
            <a:ahLst/>
            <a:cxnLst>
              <a:cxn ang="T6">
                <a:pos x="T0" y="T1"/>
              </a:cxn>
              <a:cxn ang="T7">
                <a:pos x="T2" y="T3"/>
              </a:cxn>
              <a:cxn ang="T8">
                <a:pos x="T4" y="T5"/>
              </a:cxn>
            </a:cxnLst>
            <a:rect l="0" t="0" r="r" b="b"/>
            <a:pathLst>
              <a:path w="256" h="1008">
                <a:moveTo>
                  <a:pt x="96" y="0"/>
                </a:moveTo>
                <a:cubicBezTo>
                  <a:pt x="176" y="276"/>
                  <a:pt x="256" y="552"/>
                  <a:pt x="240" y="720"/>
                </a:cubicBezTo>
                <a:cubicBezTo>
                  <a:pt x="224" y="888"/>
                  <a:pt x="40" y="960"/>
                  <a:pt x="0" y="1008"/>
                </a:cubicBezTo>
              </a:path>
            </a:pathLst>
          </a:custGeom>
          <a:noFill/>
          <a:ln w="9525" cap="flat" cmpd="sng">
            <a:solidFill>
              <a:srgbClr val="FF33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ext Box 2"/>
          <p:cNvSpPr txBox="1">
            <a:spLocks noChangeArrowheads="1"/>
          </p:cNvSpPr>
          <p:nvPr/>
        </p:nvSpPr>
        <p:spPr bwMode="auto">
          <a:xfrm>
            <a:off x="746125" y="623888"/>
            <a:ext cx="4021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arrive donc à la relation générale :</a:t>
            </a:r>
          </a:p>
        </p:txBody>
      </p:sp>
      <p:graphicFrame>
        <p:nvGraphicFramePr>
          <p:cNvPr id="151555" name="Object 3"/>
          <p:cNvGraphicFramePr>
            <a:graphicFrameLocks noChangeAspect="1"/>
          </p:cNvGraphicFramePr>
          <p:nvPr/>
        </p:nvGraphicFramePr>
        <p:xfrm>
          <a:off x="2514600" y="1219200"/>
          <a:ext cx="3981450" cy="708025"/>
        </p:xfrm>
        <a:graphic>
          <a:graphicData uri="http://schemas.openxmlformats.org/presentationml/2006/ole">
            <mc:AlternateContent xmlns:mc="http://schemas.openxmlformats.org/markup-compatibility/2006">
              <mc:Choice xmlns:v="urn:schemas-microsoft-com:vml" Requires="v">
                <p:oleObj spid="_x0000_s151568" name="Equation" r:id="rId3" imgW="1714500" imgH="304800" progId="Equation.DSMT4">
                  <p:embed/>
                </p:oleObj>
              </mc:Choice>
              <mc:Fallback>
                <p:oleObj name="Equation" r:id="rId3" imgW="1714500" imgH="304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219200"/>
                        <a:ext cx="3981450" cy="70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1556" name="Text Box 4"/>
          <p:cNvSpPr txBox="1">
            <a:spLocks noChangeArrowheads="1"/>
          </p:cNvSpPr>
          <p:nvPr/>
        </p:nvSpPr>
        <p:spPr bwMode="auto">
          <a:xfrm>
            <a:off x="990600" y="2133600"/>
            <a:ext cx="798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 </a:t>
            </a:r>
          </a:p>
        </p:txBody>
      </p:sp>
      <p:graphicFrame>
        <p:nvGraphicFramePr>
          <p:cNvPr id="151557" name="Object 5"/>
          <p:cNvGraphicFramePr>
            <a:graphicFrameLocks noChangeAspect="1"/>
          </p:cNvGraphicFramePr>
          <p:nvPr/>
        </p:nvGraphicFramePr>
        <p:xfrm>
          <a:off x="1752600" y="2057400"/>
          <a:ext cx="906463" cy="622300"/>
        </p:xfrm>
        <a:graphic>
          <a:graphicData uri="http://schemas.openxmlformats.org/presentationml/2006/ole">
            <mc:AlternateContent xmlns:mc="http://schemas.openxmlformats.org/markup-compatibility/2006">
              <mc:Choice xmlns:v="urn:schemas-microsoft-com:vml" Requires="v">
                <p:oleObj spid="_x0000_s151569" name="Equation" r:id="rId5" imgW="444114" imgH="304536" progId="Equation.DSMT4">
                  <p:embed/>
                </p:oleObj>
              </mc:Choice>
              <mc:Fallback>
                <p:oleObj name="Equation" r:id="rId5" imgW="444114" imgH="304536"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2057400"/>
                        <a:ext cx="906463"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1558" name="Text Box 6"/>
          <p:cNvSpPr txBox="1">
            <a:spLocks noChangeArrowheads="1"/>
          </p:cNvSpPr>
          <p:nvPr/>
        </p:nvSpPr>
        <p:spPr bwMode="auto">
          <a:xfrm>
            <a:off x="2667000" y="2133600"/>
            <a:ext cx="2465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est fonction propre de </a:t>
            </a:r>
          </a:p>
        </p:txBody>
      </p:sp>
      <p:graphicFrame>
        <p:nvGraphicFramePr>
          <p:cNvPr id="151559" name="Object 7"/>
          <p:cNvGraphicFramePr>
            <a:graphicFrameLocks noChangeAspect="1"/>
          </p:cNvGraphicFramePr>
          <p:nvPr/>
        </p:nvGraphicFramePr>
        <p:xfrm>
          <a:off x="5121275" y="2043113"/>
          <a:ext cx="590550" cy="449262"/>
        </p:xfrm>
        <a:graphic>
          <a:graphicData uri="http://schemas.openxmlformats.org/presentationml/2006/ole">
            <mc:AlternateContent xmlns:mc="http://schemas.openxmlformats.org/markup-compatibility/2006">
              <mc:Choice xmlns:v="urn:schemas-microsoft-com:vml" Requires="v">
                <p:oleObj spid="_x0000_s151570" name="Equation" r:id="rId7" imgW="266469" imgH="203024" progId="Equation.DSMT4">
                  <p:embed/>
                </p:oleObj>
              </mc:Choice>
              <mc:Fallback>
                <p:oleObj name="Equation" r:id="rId7" imgW="266469" imgH="203024"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21275" y="2043113"/>
                        <a:ext cx="590550"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1560" name="Text Box 8"/>
          <p:cNvSpPr txBox="1">
            <a:spLocks noChangeArrowheads="1"/>
          </p:cNvSpPr>
          <p:nvPr/>
        </p:nvSpPr>
        <p:spPr bwMode="auto">
          <a:xfrm>
            <a:off x="5730875" y="2119313"/>
            <a:ext cx="2873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 la valeur propre (</a:t>
            </a:r>
            <a:r>
              <a:rPr lang="fr-FR" sz="2000" i="1"/>
              <a:t>v-n</a:t>
            </a:r>
            <a:r>
              <a:rPr lang="fr-FR" sz="2000"/>
              <a:t>)</a:t>
            </a:r>
          </a:p>
        </p:txBody>
      </p:sp>
      <p:sp>
        <p:nvSpPr>
          <p:cNvPr id="151561" name="Text Box 9"/>
          <p:cNvSpPr txBox="1">
            <a:spLocks noChangeArrowheads="1"/>
          </p:cNvSpPr>
          <p:nvPr/>
        </p:nvSpPr>
        <p:spPr bwMode="auto">
          <a:xfrm>
            <a:off x="746125" y="3062288"/>
            <a:ext cx="3951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montre de la même manière que :</a:t>
            </a:r>
          </a:p>
        </p:txBody>
      </p:sp>
      <p:graphicFrame>
        <p:nvGraphicFramePr>
          <p:cNvPr id="151562" name="Object 10"/>
          <p:cNvGraphicFramePr>
            <a:graphicFrameLocks noChangeAspect="1"/>
          </p:cNvGraphicFramePr>
          <p:nvPr/>
        </p:nvGraphicFramePr>
        <p:xfrm>
          <a:off x="2362200" y="3733800"/>
          <a:ext cx="4217988" cy="708025"/>
        </p:xfrm>
        <a:graphic>
          <a:graphicData uri="http://schemas.openxmlformats.org/presentationml/2006/ole">
            <mc:AlternateContent xmlns:mc="http://schemas.openxmlformats.org/markup-compatibility/2006">
              <mc:Choice xmlns:v="urn:schemas-microsoft-com:vml" Requires="v">
                <p:oleObj spid="_x0000_s151571" name="Equation" r:id="rId9" imgW="1815312" imgH="304668" progId="Equation.DSMT4">
                  <p:embed/>
                </p:oleObj>
              </mc:Choice>
              <mc:Fallback>
                <p:oleObj name="Equation" r:id="rId9" imgW="1815312" imgH="304668" progId="Equation.DSMT4">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62200" y="3733800"/>
                        <a:ext cx="4217988" cy="70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1563" name="Text Box 11"/>
          <p:cNvSpPr txBox="1">
            <a:spLocks noChangeArrowheads="1"/>
          </p:cNvSpPr>
          <p:nvPr/>
        </p:nvSpPr>
        <p:spPr bwMode="auto">
          <a:xfrm>
            <a:off x="1066800" y="4724400"/>
            <a:ext cx="798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 </a:t>
            </a:r>
          </a:p>
        </p:txBody>
      </p:sp>
      <p:graphicFrame>
        <p:nvGraphicFramePr>
          <p:cNvPr id="151564" name="Object 12"/>
          <p:cNvGraphicFramePr>
            <a:graphicFrameLocks noChangeAspect="1"/>
          </p:cNvGraphicFramePr>
          <p:nvPr/>
        </p:nvGraphicFramePr>
        <p:xfrm>
          <a:off x="1778000" y="4648200"/>
          <a:ext cx="1009650" cy="622300"/>
        </p:xfrm>
        <a:graphic>
          <a:graphicData uri="http://schemas.openxmlformats.org/presentationml/2006/ole">
            <mc:AlternateContent xmlns:mc="http://schemas.openxmlformats.org/markup-compatibility/2006">
              <mc:Choice xmlns:v="urn:schemas-microsoft-com:vml" Requires="v">
                <p:oleObj spid="_x0000_s151572" name="Equation" r:id="rId11" imgW="494870" imgH="304536" progId="Equation.DSMT4">
                  <p:embed/>
                </p:oleObj>
              </mc:Choice>
              <mc:Fallback>
                <p:oleObj name="Equation" r:id="rId11" imgW="494870" imgH="304536" progId="Equation.DSMT4">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78000" y="4648200"/>
                        <a:ext cx="1009650" cy="62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1565" name="Text Box 13"/>
          <p:cNvSpPr txBox="1">
            <a:spLocks noChangeArrowheads="1"/>
          </p:cNvSpPr>
          <p:nvPr/>
        </p:nvSpPr>
        <p:spPr bwMode="auto">
          <a:xfrm>
            <a:off x="2743200" y="4724400"/>
            <a:ext cx="2465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est fonction propre de </a:t>
            </a:r>
          </a:p>
        </p:txBody>
      </p:sp>
      <p:graphicFrame>
        <p:nvGraphicFramePr>
          <p:cNvPr id="151566" name="Object 14"/>
          <p:cNvGraphicFramePr>
            <a:graphicFrameLocks noChangeAspect="1"/>
          </p:cNvGraphicFramePr>
          <p:nvPr/>
        </p:nvGraphicFramePr>
        <p:xfrm>
          <a:off x="5197475" y="4633913"/>
          <a:ext cx="590550" cy="449262"/>
        </p:xfrm>
        <a:graphic>
          <a:graphicData uri="http://schemas.openxmlformats.org/presentationml/2006/ole">
            <mc:AlternateContent xmlns:mc="http://schemas.openxmlformats.org/markup-compatibility/2006">
              <mc:Choice xmlns:v="urn:schemas-microsoft-com:vml" Requires="v">
                <p:oleObj spid="_x0000_s151573" name="Equation" r:id="rId13" imgW="266469" imgH="203024" progId="Equation.DSMT4">
                  <p:embed/>
                </p:oleObj>
              </mc:Choice>
              <mc:Fallback>
                <p:oleObj name="Equation" r:id="rId13" imgW="266469" imgH="203024" progId="Equation.DSMT4">
                  <p:embed/>
                  <p:pic>
                    <p:nvPicPr>
                      <p:cNvPr id="0" name="Object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97475" y="4633913"/>
                        <a:ext cx="590550" cy="4492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1567" name="Text Box 15"/>
          <p:cNvSpPr txBox="1">
            <a:spLocks noChangeArrowheads="1"/>
          </p:cNvSpPr>
          <p:nvPr/>
        </p:nvSpPr>
        <p:spPr bwMode="auto">
          <a:xfrm>
            <a:off x="5807075" y="4710113"/>
            <a:ext cx="2960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 la valeur propre (</a:t>
            </a:r>
            <a:r>
              <a:rPr lang="fr-FR" sz="2000" i="1"/>
              <a:t>v+n</a:t>
            </a:r>
            <a:r>
              <a:rPr lang="fr-FR" sz="2000"/>
              <a:t>)</a:t>
            </a:r>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ext Box 2"/>
          <p:cNvSpPr txBox="1">
            <a:spLocks noChangeArrowheads="1"/>
          </p:cNvSpPr>
          <p:nvPr/>
        </p:nvSpPr>
        <p:spPr bwMode="auto">
          <a:xfrm>
            <a:off x="457200" y="2286000"/>
            <a:ext cx="847407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a:t>
            </a:r>
            <a:r>
              <a:rPr lang="fr-FR" sz="2000" i="1"/>
              <a:t>v</a:t>
            </a:r>
            <a:r>
              <a:rPr lang="fr-FR" sz="2000"/>
              <a:t> est réel, on peut toujours trouver un entier</a:t>
            </a:r>
            <a:r>
              <a:rPr lang="fr-FR" sz="2000" i="1"/>
              <a:t> n</a:t>
            </a:r>
            <a:r>
              <a:rPr lang="fr-FR" sz="2000"/>
              <a:t> supérieur à </a:t>
            </a:r>
            <a:r>
              <a:rPr lang="fr-FR" sz="2000" i="1"/>
              <a:t>v, </a:t>
            </a:r>
            <a:r>
              <a:rPr lang="fr-FR" sz="2000"/>
              <a:t>et on finira ainsi par avoir des valeurs propres négatives, ce qui n’est pas possible !</a:t>
            </a:r>
          </a:p>
          <a:p>
            <a:pPr eaLnBrk="1" hangingPunct="1"/>
            <a:r>
              <a:rPr lang="fr-FR" sz="2000"/>
              <a:t>Le seul cas non défavorable est si </a:t>
            </a:r>
            <a:r>
              <a:rPr lang="fr-FR" sz="2000" i="1"/>
              <a:t>v</a:t>
            </a:r>
            <a:r>
              <a:rPr lang="fr-FR" sz="2000"/>
              <a:t> est un entier : lorsque n sera égal à </a:t>
            </a:r>
            <a:r>
              <a:rPr lang="fr-FR" sz="2000" i="1"/>
              <a:t>v, </a:t>
            </a:r>
            <a:r>
              <a:rPr lang="fr-FR" sz="2000"/>
              <a:t>la relation sera </a:t>
            </a:r>
          </a:p>
          <a:p>
            <a:pPr eaLnBrk="1" hangingPunct="1"/>
            <a:endParaRPr lang="fr-FR" sz="2000"/>
          </a:p>
          <a:p>
            <a:pPr eaLnBrk="1" hangingPunct="1"/>
            <a:endParaRPr lang="fr-FR" sz="2000"/>
          </a:p>
          <a:p>
            <a:pPr eaLnBrk="1" hangingPunct="1"/>
            <a:endParaRPr lang="fr-FR" sz="2000"/>
          </a:p>
          <a:p>
            <a:pPr eaLnBrk="1" hangingPunct="1"/>
            <a:r>
              <a:rPr lang="fr-FR" sz="2000"/>
              <a:t>Toute application ultérieure de </a:t>
            </a:r>
            <a:r>
              <a:rPr lang="fr-FR" sz="2000" i="1"/>
              <a:t>a</a:t>
            </a:r>
            <a:r>
              <a:rPr lang="fr-FR" sz="2000"/>
              <a:t> sera également nulle car </a:t>
            </a:r>
            <a:endParaRPr lang="fr-FR" sz="2000" i="1"/>
          </a:p>
        </p:txBody>
      </p:sp>
      <p:graphicFrame>
        <p:nvGraphicFramePr>
          <p:cNvPr id="152579" name="Object 3"/>
          <p:cNvGraphicFramePr>
            <a:graphicFrameLocks noChangeAspect="1"/>
          </p:cNvGraphicFramePr>
          <p:nvPr/>
        </p:nvGraphicFramePr>
        <p:xfrm>
          <a:off x="2830513" y="3657600"/>
          <a:ext cx="1393825" cy="631825"/>
        </p:xfrm>
        <a:graphic>
          <a:graphicData uri="http://schemas.openxmlformats.org/presentationml/2006/ole">
            <mc:AlternateContent xmlns:mc="http://schemas.openxmlformats.org/markup-compatibility/2006">
              <mc:Choice xmlns:v="urn:schemas-microsoft-com:vml" Requires="v">
                <p:oleObj spid="_x0000_s152585" name="Equation" r:id="rId3" imgW="672808" imgH="304668" progId="Equation.DSMT4">
                  <p:embed/>
                </p:oleObj>
              </mc:Choice>
              <mc:Fallback>
                <p:oleObj name="Equation" r:id="rId3" imgW="672808" imgH="304668"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30513" y="3657600"/>
                        <a:ext cx="1393825"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2580" name="Text Box 4"/>
          <p:cNvSpPr txBox="1">
            <a:spLocks noChangeArrowheads="1"/>
          </p:cNvSpPr>
          <p:nvPr/>
        </p:nvSpPr>
        <p:spPr bwMode="auto">
          <a:xfrm>
            <a:off x="2743200" y="28194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graphicFrame>
        <p:nvGraphicFramePr>
          <p:cNvPr id="152581" name="Object 5"/>
          <p:cNvGraphicFramePr>
            <a:graphicFrameLocks noChangeAspect="1"/>
          </p:cNvGraphicFramePr>
          <p:nvPr/>
        </p:nvGraphicFramePr>
        <p:xfrm>
          <a:off x="2971800" y="4876800"/>
          <a:ext cx="4102100" cy="684213"/>
        </p:xfrm>
        <a:graphic>
          <a:graphicData uri="http://schemas.openxmlformats.org/presentationml/2006/ole">
            <mc:AlternateContent xmlns:mc="http://schemas.openxmlformats.org/markup-compatibility/2006">
              <mc:Choice xmlns:v="urn:schemas-microsoft-com:vml" Requires="v">
                <p:oleObj spid="_x0000_s152586" name="Equation" r:id="rId5" imgW="1981200" imgH="330200" progId="Equation.DSMT4">
                  <p:embed/>
                </p:oleObj>
              </mc:Choice>
              <mc:Fallback>
                <p:oleObj name="Equation" r:id="rId5" imgW="1981200" imgH="3302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1800" y="4876800"/>
                        <a:ext cx="4102100" cy="68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2582" name="Object 6"/>
          <p:cNvGraphicFramePr>
            <a:graphicFrameLocks noChangeAspect="1"/>
          </p:cNvGraphicFramePr>
          <p:nvPr/>
        </p:nvGraphicFramePr>
        <p:xfrm>
          <a:off x="2514600" y="1219200"/>
          <a:ext cx="3981450" cy="708025"/>
        </p:xfrm>
        <a:graphic>
          <a:graphicData uri="http://schemas.openxmlformats.org/presentationml/2006/ole">
            <mc:AlternateContent xmlns:mc="http://schemas.openxmlformats.org/markup-compatibility/2006">
              <mc:Choice xmlns:v="urn:schemas-microsoft-com:vml" Requires="v">
                <p:oleObj spid="_x0000_s152587" name="Equation" r:id="rId7" imgW="1714500" imgH="304800" progId="Equation.DSMT4">
                  <p:embed/>
                </p:oleObj>
              </mc:Choice>
              <mc:Fallback>
                <p:oleObj name="Equation" r:id="rId7" imgW="1714500" imgH="3048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1219200"/>
                        <a:ext cx="3981450" cy="70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2583" name="Text Box 7"/>
          <p:cNvSpPr txBox="1">
            <a:spLocks noChangeArrowheads="1"/>
          </p:cNvSpPr>
          <p:nvPr/>
        </p:nvSpPr>
        <p:spPr bwMode="auto">
          <a:xfrm>
            <a:off x="822325" y="1309688"/>
            <a:ext cx="735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a:t>
            </a:r>
          </a:p>
        </p:txBody>
      </p:sp>
      <p:sp>
        <p:nvSpPr>
          <p:cNvPr id="152584" name="Text Box 8"/>
          <p:cNvSpPr txBox="1">
            <a:spLocks noChangeArrowheads="1"/>
          </p:cNvSpPr>
          <p:nvPr/>
        </p:nvSpPr>
        <p:spPr bwMode="auto">
          <a:xfrm>
            <a:off x="533400" y="5715000"/>
            <a:ext cx="7793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toutes les valeurs propres seront bien positives ou nulles, comme requis.</a:t>
            </a: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ext Box 2"/>
          <p:cNvSpPr txBox="1">
            <a:spLocks noChangeArrowheads="1"/>
          </p:cNvSpPr>
          <p:nvPr/>
        </p:nvSpPr>
        <p:spPr bwMode="auto">
          <a:xfrm>
            <a:off x="746125" y="623888"/>
            <a:ext cx="8016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Nous avons montré que l’énergie de l’oscillateur harmonique est quantifiée et que ses niveaux d’énergie sont donnés par la relation</a:t>
            </a:r>
          </a:p>
        </p:txBody>
      </p:sp>
      <p:graphicFrame>
        <p:nvGraphicFramePr>
          <p:cNvPr id="153603" name="Object 3"/>
          <p:cNvGraphicFramePr>
            <a:graphicFrameLocks noChangeAspect="1"/>
          </p:cNvGraphicFramePr>
          <p:nvPr/>
        </p:nvGraphicFramePr>
        <p:xfrm>
          <a:off x="2414588" y="1600200"/>
          <a:ext cx="5243512" cy="815975"/>
        </p:xfrm>
        <a:graphic>
          <a:graphicData uri="http://schemas.openxmlformats.org/presentationml/2006/ole">
            <mc:AlternateContent xmlns:mc="http://schemas.openxmlformats.org/markup-compatibility/2006">
              <mc:Choice xmlns:v="urn:schemas-microsoft-com:vml" Requires="v">
                <p:oleObj spid="_x0000_s153617" name="Equation" r:id="rId3" imgW="2527300" imgH="393700" progId="Equation.DSMT4">
                  <p:embed/>
                </p:oleObj>
              </mc:Choice>
              <mc:Fallback>
                <p:oleObj name="Equation" r:id="rId3" imgW="2527300" imgH="3937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4588" y="1600200"/>
                        <a:ext cx="5243512" cy="815975"/>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53604" name="Group 4"/>
          <p:cNvGrpSpPr>
            <a:grpSpLocks/>
          </p:cNvGrpSpPr>
          <p:nvPr/>
        </p:nvGrpSpPr>
        <p:grpSpPr bwMode="auto">
          <a:xfrm>
            <a:off x="1219200" y="2743200"/>
            <a:ext cx="2460625" cy="3252788"/>
            <a:chOff x="2047" y="393"/>
            <a:chExt cx="1550" cy="2049"/>
          </a:xfrm>
        </p:grpSpPr>
        <p:grpSp>
          <p:nvGrpSpPr>
            <p:cNvPr id="153612" name="Group 5"/>
            <p:cNvGrpSpPr>
              <a:grpSpLocks/>
            </p:cNvGrpSpPr>
            <p:nvPr/>
          </p:nvGrpSpPr>
          <p:grpSpPr bwMode="auto">
            <a:xfrm>
              <a:off x="2047" y="432"/>
              <a:ext cx="1550" cy="2010"/>
              <a:chOff x="2047" y="432"/>
              <a:chExt cx="1550" cy="2010"/>
            </a:xfrm>
          </p:grpSpPr>
          <p:pic>
            <p:nvPicPr>
              <p:cNvPr id="153615" name="Picture 6"/>
              <p:cNvPicPr>
                <a:picLocks noChangeAspect="1" noChangeArrowheads="1"/>
              </p:cNvPicPr>
              <p:nvPr/>
            </p:nvPicPr>
            <p:blipFill>
              <a:blip r:embed="rId5">
                <a:extLst>
                  <a:ext uri="{28A0092B-C50C-407E-A947-70E740481C1C}">
                    <a14:useLocalDpi xmlns:a14="http://schemas.microsoft.com/office/drawing/2010/main" val="0"/>
                  </a:ext>
                </a:extLst>
              </a:blip>
              <a:srcRect l="23227" r="21808"/>
              <a:stretch>
                <a:fillRect/>
              </a:stretch>
            </p:blipFill>
            <p:spPr bwMode="auto">
              <a:xfrm>
                <a:off x="2047" y="432"/>
                <a:ext cx="1550" cy="2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16" name="Line 7"/>
              <p:cNvSpPr>
                <a:spLocks noChangeShapeType="1"/>
              </p:cNvSpPr>
              <p:nvPr/>
            </p:nvSpPr>
            <p:spPr bwMode="auto">
              <a:xfrm flipV="1">
                <a:off x="2736" y="480"/>
                <a:ext cx="0" cy="158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pSp>
        <p:sp>
          <p:nvSpPr>
            <p:cNvPr id="153613" name="Text Box 8"/>
            <p:cNvSpPr txBox="1">
              <a:spLocks noChangeArrowheads="1"/>
            </p:cNvSpPr>
            <p:nvPr/>
          </p:nvSpPr>
          <p:spPr bwMode="auto">
            <a:xfrm>
              <a:off x="2534" y="393"/>
              <a:ext cx="23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t>
              </a:r>
            </a:p>
          </p:txBody>
        </p:sp>
        <p:sp>
          <p:nvSpPr>
            <p:cNvPr id="153614" name="Text Box 9"/>
            <p:cNvSpPr txBox="1">
              <a:spLocks noChangeArrowheads="1"/>
            </p:cNvSpPr>
            <p:nvPr/>
          </p:nvSpPr>
          <p:spPr bwMode="auto">
            <a:xfrm>
              <a:off x="3408" y="2046"/>
              <a:ext cx="1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x</a:t>
              </a:r>
            </a:p>
          </p:txBody>
        </p:sp>
      </p:grpSp>
      <p:sp>
        <p:nvSpPr>
          <p:cNvPr id="153605" name="Rectangle 10"/>
          <p:cNvSpPr>
            <a:spLocks noChangeArrowheads="1"/>
          </p:cNvSpPr>
          <p:nvPr/>
        </p:nvSpPr>
        <p:spPr bwMode="auto">
          <a:xfrm>
            <a:off x="6400800" y="57150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53606" name="Text Box 11"/>
          <p:cNvSpPr txBox="1">
            <a:spLocks noChangeArrowheads="1"/>
          </p:cNvSpPr>
          <p:nvPr/>
        </p:nvSpPr>
        <p:spPr bwMode="auto">
          <a:xfrm>
            <a:off x="4022725" y="2833688"/>
            <a:ext cx="4598988"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niveaux sont équidistants et séparés de </a:t>
            </a:r>
          </a:p>
          <a:p>
            <a:pPr eaLnBrk="1" hangingPunct="1"/>
            <a:endParaRPr lang="fr-FR" sz="2000"/>
          </a:p>
          <a:p>
            <a:pPr eaLnBrk="1" hangingPunct="1"/>
            <a:endParaRPr lang="fr-FR" sz="2000"/>
          </a:p>
          <a:p>
            <a:pPr eaLnBrk="1" hangingPunct="1"/>
            <a:endParaRPr lang="fr-FR" sz="2000"/>
          </a:p>
          <a:p>
            <a:pPr eaLnBrk="1" hangingPunct="1"/>
            <a:r>
              <a:rPr lang="fr-FR" sz="2000"/>
              <a:t>Il y a une énergie de point zéro qui vaut </a:t>
            </a:r>
          </a:p>
        </p:txBody>
      </p:sp>
      <p:graphicFrame>
        <p:nvGraphicFramePr>
          <p:cNvPr id="153607" name="Object 12"/>
          <p:cNvGraphicFramePr>
            <a:graphicFrameLocks noChangeAspect="1"/>
          </p:cNvGraphicFramePr>
          <p:nvPr/>
        </p:nvGraphicFramePr>
        <p:xfrm>
          <a:off x="4724400" y="3429000"/>
          <a:ext cx="1435100" cy="436563"/>
        </p:xfrm>
        <a:graphic>
          <a:graphicData uri="http://schemas.openxmlformats.org/presentationml/2006/ole">
            <mc:AlternateContent xmlns:mc="http://schemas.openxmlformats.org/markup-compatibility/2006">
              <mc:Choice xmlns:v="urn:schemas-microsoft-com:vml" Requires="v">
                <p:oleObj spid="_x0000_s153618" name="Equation" r:id="rId6" imgW="583693" imgH="177646" progId="Equation.DSMT4">
                  <p:embed/>
                </p:oleObj>
              </mc:Choice>
              <mc:Fallback>
                <p:oleObj name="Equation" r:id="rId6" imgW="583693" imgH="177646" progId="Equation.DSMT4">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4400" y="3429000"/>
                        <a:ext cx="1435100"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608" name="Object 13"/>
          <p:cNvGraphicFramePr>
            <a:graphicFrameLocks noChangeAspect="1"/>
          </p:cNvGraphicFramePr>
          <p:nvPr/>
        </p:nvGraphicFramePr>
        <p:xfrm>
          <a:off x="5105400" y="4648200"/>
          <a:ext cx="1600200" cy="936625"/>
        </p:xfrm>
        <a:graphic>
          <a:graphicData uri="http://schemas.openxmlformats.org/presentationml/2006/ole">
            <mc:AlternateContent xmlns:mc="http://schemas.openxmlformats.org/markup-compatibility/2006">
              <mc:Choice xmlns:v="urn:schemas-microsoft-com:vml" Requires="v">
                <p:oleObj spid="_x0000_s153619" name="Equation" r:id="rId8" imgW="672808" imgH="393529" progId="Equation.DSMT4">
                  <p:embed/>
                </p:oleObj>
              </mc:Choice>
              <mc:Fallback>
                <p:oleObj name="Equation" r:id="rId8" imgW="672808" imgH="393529" progId="Equation.DSMT4">
                  <p:embed/>
                  <p:pic>
                    <p:nvPicPr>
                      <p:cNvPr id="0" name="Object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05400" y="4648200"/>
                        <a:ext cx="1600200" cy="936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09" name="Line 14"/>
          <p:cNvSpPr>
            <a:spLocks noChangeShapeType="1"/>
          </p:cNvSpPr>
          <p:nvPr/>
        </p:nvSpPr>
        <p:spPr bwMode="auto">
          <a:xfrm>
            <a:off x="3505200" y="3962400"/>
            <a:ext cx="0" cy="609600"/>
          </a:xfrm>
          <a:prstGeom prst="line">
            <a:avLst/>
          </a:prstGeom>
          <a:noFill/>
          <a:ln w="952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3610" name="Line 15"/>
          <p:cNvSpPr>
            <a:spLocks noChangeShapeType="1"/>
          </p:cNvSpPr>
          <p:nvPr/>
        </p:nvSpPr>
        <p:spPr bwMode="auto">
          <a:xfrm flipV="1">
            <a:off x="3581400" y="3733800"/>
            <a:ext cx="9906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3611" name="Line 16"/>
          <p:cNvSpPr>
            <a:spLocks noChangeShapeType="1"/>
          </p:cNvSpPr>
          <p:nvPr/>
        </p:nvSpPr>
        <p:spPr bwMode="auto">
          <a:xfrm>
            <a:off x="3581400" y="5105400"/>
            <a:ext cx="1219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fr-FR" sz="2400" smtClean="0"/>
              <a:t>Spectres atomiques</a:t>
            </a:r>
          </a:p>
        </p:txBody>
      </p:sp>
      <p:sp>
        <p:nvSpPr>
          <p:cNvPr id="16387" name="Rectangle 3"/>
          <p:cNvSpPr>
            <a:spLocks noGrp="1" noChangeArrowheads="1"/>
          </p:cNvSpPr>
          <p:nvPr>
            <p:ph idx="1"/>
          </p:nvPr>
        </p:nvSpPr>
        <p:spPr>
          <a:xfrm>
            <a:off x="685800" y="1524000"/>
            <a:ext cx="7772400" cy="4114800"/>
          </a:xfrm>
        </p:spPr>
        <p:txBody>
          <a:bodyPr/>
          <a:lstStyle/>
          <a:p>
            <a:pPr eaLnBrk="1" hangingPunct="1">
              <a:lnSpc>
                <a:spcPct val="90000"/>
              </a:lnSpc>
            </a:pPr>
            <a:r>
              <a:rPr lang="fr-FR" sz="1800" smtClean="0"/>
              <a:t>Un modèle simple utilisant le photon serait de considérer que l’atome ne peut prendre que certains états (niveaux) d’énergie et qu’il peut passer d’un état à un autre en absorbant ou émettant un photon.</a:t>
            </a:r>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endParaRPr lang="fr-FR" sz="1800" smtClean="0"/>
          </a:p>
          <a:p>
            <a:pPr eaLnBrk="1" hangingPunct="1">
              <a:lnSpc>
                <a:spcPct val="90000"/>
              </a:lnSpc>
            </a:pPr>
            <a:r>
              <a:rPr lang="fr-FR" sz="1800" smtClean="0"/>
              <a:t>Reste à comprendre l’origine de ces états particuliers …</a:t>
            </a:r>
          </a:p>
        </p:txBody>
      </p:sp>
      <p:pic>
        <p:nvPicPr>
          <p:cNvPr id="1638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514600"/>
            <a:ext cx="4724400" cy="321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ext Box 2"/>
          <p:cNvSpPr txBox="1">
            <a:spLocks noChangeArrowheads="1"/>
          </p:cNvSpPr>
          <p:nvPr/>
        </p:nvSpPr>
        <p:spPr bwMode="auto">
          <a:xfrm>
            <a:off x="669925" y="623888"/>
            <a:ext cx="52181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Recherche des fonctions propres de l’hamiltonien</a:t>
            </a:r>
          </a:p>
        </p:txBody>
      </p:sp>
      <p:graphicFrame>
        <p:nvGraphicFramePr>
          <p:cNvPr id="154627" name="Object 3"/>
          <p:cNvGraphicFramePr>
            <a:graphicFrameLocks noChangeAspect="1"/>
          </p:cNvGraphicFramePr>
          <p:nvPr/>
        </p:nvGraphicFramePr>
        <p:xfrm>
          <a:off x="2605088" y="1143000"/>
          <a:ext cx="3167062" cy="576263"/>
        </p:xfrm>
        <a:graphic>
          <a:graphicData uri="http://schemas.openxmlformats.org/presentationml/2006/ole">
            <mc:AlternateContent xmlns:mc="http://schemas.openxmlformats.org/markup-compatibility/2006">
              <mc:Choice xmlns:v="urn:schemas-microsoft-com:vml" Requires="v">
                <p:oleObj spid="_x0000_s154637" name="Equation" r:id="rId3" imgW="1675673" imgH="304668" progId="Equation.DSMT4">
                  <p:embed/>
                </p:oleObj>
              </mc:Choice>
              <mc:Fallback>
                <p:oleObj name="Equation" r:id="rId3" imgW="1675673" imgH="304668"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088" y="1143000"/>
                        <a:ext cx="3167062" cy="576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4628" name="Text Box 4"/>
          <p:cNvSpPr txBox="1">
            <a:spLocks noChangeArrowheads="1"/>
          </p:cNvSpPr>
          <p:nvPr/>
        </p:nvSpPr>
        <p:spPr bwMode="auto">
          <a:xfrm>
            <a:off x="746125" y="1912938"/>
            <a:ext cx="6523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Mais </a:t>
            </a:r>
            <a:r>
              <a:rPr lang="fr-FR" sz="2000" i="1"/>
              <a:t>(v+1)</a:t>
            </a:r>
            <a:r>
              <a:rPr lang="fr-FR" sz="2000"/>
              <a:t> est une valeur propre de </a:t>
            </a:r>
            <a:r>
              <a:rPr lang="fr-FR" sz="2000" i="1"/>
              <a:t>a</a:t>
            </a:r>
            <a:r>
              <a:rPr lang="fr-FR" sz="2000" i="1" baseline="30000"/>
              <a:t>+</a:t>
            </a:r>
            <a:r>
              <a:rPr lang="fr-FR" sz="2000" i="1"/>
              <a:t>a</a:t>
            </a:r>
            <a:r>
              <a:rPr lang="fr-FR" sz="2000"/>
              <a:t> associée au ket |</a:t>
            </a:r>
            <a:r>
              <a:rPr lang="fr-FR" sz="2000">
                <a:latin typeface="Symbol" pitchFamily="18" charset="2"/>
              </a:rPr>
              <a:t>j</a:t>
            </a:r>
            <a:r>
              <a:rPr lang="fr-FR" sz="2000" i="1" baseline="-25000"/>
              <a:t>v+1</a:t>
            </a:r>
            <a:r>
              <a:rPr lang="fr-FR" sz="2000"/>
              <a:t>&gt;</a:t>
            </a:r>
          </a:p>
        </p:txBody>
      </p:sp>
      <p:graphicFrame>
        <p:nvGraphicFramePr>
          <p:cNvPr id="154629" name="Object 5"/>
          <p:cNvGraphicFramePr>
            <a:graphicFrameLocks noChangeAspect="1"/>
          </p:cNvGraphicFramePr>
          <p:nvPr/>
        </p:nvGraphicFramePr>
        <p:xfrm>
          <a:off x="2667000" y="2362200"/>
          <a:ext cx="2838450" cy="554038"/>
        </p:xfrm>
        <a:graphic>
          <a:graphicData uri="http://schemas.openxmlformats.org/presentationml/2006/ole">
            <mc:AlternateContent xmlns:mc="http://schemas.openxmlformats.org/markup-compatibility/2006">
              <mc:Choice xmlns:v="urn:schemas-microsoft-com:vml" Requires="v">
                <p:oleObj spid="_x0000_s154638" name="Equation" r:id="rId5" imgW="1562100" imgH="304800" progId="Equation.DSMT4">
                  <p:embed/>
                </p:oleObj>
              </mc:Choice>
              <mc:Fallback>
                <p:oleObj name="Equation" r:id="rId5" imgW="1562100" imgH="304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2362200"/>
                        <a:ext cx="2838450" cy="554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4630" name="Text Box 6"/>
          <p:cNvSpPr txBox="1">
            <a:spLocks noChangeArrowheads="1"/>
          </p:cNvSpPr>
          <p:nvPr/>
        </p:nvSpPr>
        <p:spPr bwMode="auto">
          <a:xfrm>
            <a:off x="838200" y="3124200"/>
            <a:ext cx="7864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en déduit que </a:t>
            </a:r>
            <a:r>
              <a:rPr lang="fr-FR" sz="2000" i="1"/>
              <a:t>a</a:t>
            </a:r>
            <a:r>
              <a:rPr lang="fr-FR" sz="2000" i="1" baseline="30000"/>
              <a:t>+</a:t>
            </a:r>
            <a:r>
              <a:rPr lang="fr-FR" sz="2000" i="1"/>
              <a:t>|</a:t>
            </a:r>
            <a:r>
              <a:rPr lang="fr-FR" sz="2000">
                <a:latin typeface="Symbol" pitchFamily="18" charset="2"/>
              </a:rPr>
              <a:t>j</a:t>
            </a:r>
            <a:r>
              <a:rPr lang="fr-FR" sz="2000" i="1" baseline="-25000"/>
              <a:t>v</a:t>
            </a:r>
            <a:r>
              <a:rPr lang="fr-FR" sz="2000"/>
              <a:t>&gt; et |</a:t>
            </a:r>
            <a:r>
              <a:rPr lang="fr-FR" sz="2000">
                <a:latin typeface="Symbol" pitchFamily="18" charset="2"/>
              </a:rPr>
              <a:t>j</a:t>
            </a:r>
            <a:r>
              <a:rPr lang="fr-FR" sz="2000" i="1" baseline="-25000"/>
              <a:t>v+1</a:t>
            </a:r>
            <a:r>
              <a:rPr lang="fr-FR" sz="2000"/>
              <a:t>&gt;  sont proportionnels </a:t>
            </a:r>
          </a:p>
        </p:txBody>
      </p:sp>
      <p:graphicFrame>
        <p:nvGraphicFramePr>
          <p:cNvPr id="154631" name="Object 7"/>
          <p:cNvGraphicFramePr>
            <a:graphicFrameLocks noChangeAspect="1"/>
          </p:cNvGraphicFramePr>
          <p:nvPr/>
        </p:nvGraphicFramePr>
        <p:xfrm>
          <a:off x="2986088" y="3733800"/>
          <a:ext cx="2162175" cy="603250"/>
        </p:xfrm>
        <a:graphic>
          <a:graphicData uri="http://schemas.openxmlformats.org/presentationml/2006/ole">
            <mc:AlternateContent xmlns:mc="http://schemas.openxmlformats.org/markup-compatibility/2006">
              <mc:Choice xmlns:v="urn:schemas-microsoft-com:vml" Requires="v">
                <p:oleObj spid="_x0000_s154639" name="Equation" r:id="rId7" imgW="1091726" imgH="304668" progId="Equation.DSMT4">
                  <p:embed/>
                </p:oleObj>
              </mc:Choice>
              <mc:Fallback>
                <p:oleObj name="Equation" r:id="rId7" imgW="1091726" imgH="304668"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86088" y="3733800"/>
                        <a:ext cx="2162175" cy="603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4632" name="Text Box 8"/>
          <p:cNvSpPr txBox="1">
            <a:spLocks noChangeArrowheads="1"/>
          </p:cNvSpPr>
          <p:nvPr/>
        </p:nvSpPr>
        <p:spPr bwMode="auto">
          <a:xfrm>
            <a:off x="974725" y="4357688"/>
            <a:ext cx="493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car</a:t>
            </a:r>
          </a:p>
        </p:txBody>
      </p:sp>
      <p:graphicFrame>
        <p:nvGraphicFramePr>
          <p:cNvPr id="154633" name="Object 9"/>
          <p:cNvGraphicFramePr>
            <a:graphicFrameLocks noChangeAspect="1"/>
          </p:cNvGraphicFramePr>
          <p:nvPr/>
        </p:nvGraphicFramePr>
        <p:xfrm>
          <a:off x="2659063" y="5029200"/>
          <a:ext cx="3335337" cy="576263"/>
        </p:xfrm>
        <a:graphic>
          <a:graphicData uri="http://schemas.openxmlformats.org/presentationml/2006/ole">
            <mc:AlternateContent xmlns:mc="http://schemas.openxmlformats.org/markup-compatibility/2006">
              <mc:Choice xmlns:v="urn:schemas-microsoft-com:vml" Requires="v">
                <p:oleObj spid="_x0000_s154640" name="Equation" r:id="rId9" imgW="1764534" imgH="304668" progId="Equation.DSMT4">
                  <p:embed/>
                </p:oleObj>
              </mc:Choice>
              <mc:Fallback>
                <p:oleObj name="Equation" r:id="rId9" imgW="1764534" imgH="304668"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59063" y="5029200"/>
                        <a:ext cx="3335337" cy="576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4634" name="Line 10"/>
          <p:cNvSpPr>
            <a:spLocks noChangeShapeType="1"/>
          </p:cNvSpPr>
          <p:nvPr/>
        </p:nvSpPr>
        <p:spPr bwMode="auto">
          <a:xfrm flipV="1">
            <a:off x="3200400" y="5029200"/>
            <a:ext cx="381000"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4635" name="Line 11"/>
          <p:cNvSpPr>
            <a:spLocks noChangeShapeType="1"/>
          </p:cNvSpPr>
          <p:nvPr/>
        </p:nvSpPr>
        <p:spPr bwMode="auto">
          <a:xfrm flipV="1">
            <a:off x="5029200" y="5029200"/>
            <a:ext cx="381000"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4636" name="Text Box 12"/>
          <p:cNvSpPr txBox="1">
            <a:spLocks noChangeArrowheads="1"/>
          </p:cNvSpPr>
          <p:nvPr/>
        </p:nvSpPr>
        <p:spPr bwMode="auto">
          <a:xfrm>
            <a:off x="914400" y="1219200"/>
            <a:ext cx="1419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vu que</a:t>
            </a: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ext Box 2"/>
          <p:cNvSpPr txBox="1">
            <a:spLocks noChangeArrowheads="1"/>
          </p:cNvSpPr>
          <p:nvPr/>
        </p:nvSpPr>
        <p:spPr bwMode="auto">
          <a:xfrm>
            <a:off x="1050925" y="700088"/>
            <a:ext cx="1311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Partons de </a:t>
            </a:r>
          </a:p>
        </p:txBody>
      </p:sp>
      <p:graphicFrame>
        <p:nvGraphicFramePr>
          <p:cNvPr id="155651" name="Object 3"/>
          <p:cNvGraphicFramePr>
            <a:graphicFrameLocks noChangeAspect="1"/>
          </p:cNvGraphicFramePr>
          <p:nvPr/>
        </p:nvGraphicFramePr>
        <p:xfrm>
          <a:off x="2719388" y="1143000"/>
          <a:ext cx="1919287" cy="631825"/>
        </p:xfrm>
        <a:graphic>
          <a:graphicData uri="http://schemas.openxmlformats.org/presentationml/2006/ole">
            <mc:AlternateContent xmlns:mc="http://schemas.openxmlformats.org/markup-compatibility/2006">
              <mc:Choice xmlns:v="urn:schemas-microsoft-com:vml" Requires="v">
                <p:oleObj spid="_x0000_s155667" name="Equation" r:id="rId3" imgW="926698" imgH="304668" progId="Equation.DSMT4">
                  <p:embed/>
                </p:oleObj>
              </mc:Choice>
              <mc:Fallback>
                <p:oleObj name="Equation" r:id="rId3" imgW="926698" imgH="304668"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9388" y="1143000"/>
                        <a:ext cx="1919287"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5652" name="Text Box 4"/>
          <p:cNvSpPr txBox="1">
            <a:spLocks noChangeArrowheads="1"/>
          </p:cNvSpPr>
          <p:nvPr/>
        </p:nvSpPr>
        <p:spPr bwMode="auto">
          <a:xfrm>
            <a:off x="990600" y="1822450"/>
            <a:ext cx="2266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normalisons |</a:t>
            </a:r>
            <a:r>
              <a:rPr lang="fr-FR" sz="2000">
                <a:latin typeface="Symbol" pitchFamily="18" charset="2"/>
              </a:rPr>
              <a:t>j</a:t>
            </a:r>
            <a:r>
              <a:rPr lang="fr-FR" sz="2000" baseline="-25000"/>
              <a:t>1</a:t>
            </a:r>
            <a:r>
              <a:rPr lang="fr-FR" sz="2000"/>
              <a:t>&gt; </a:t>
            </a:r>
          </a:p>
        </p:txBody>
      </p:sp>
      <p:sp>
        <p:nvSpPr>
          <p:cNvPr id="155653" name="Text Box 5"/>
          <p:cNvSpPr txBox="1">
            <a:spLocks noChangeArrowheads="1"/>
          </p:cNvSpPr>
          <p:nvPr/>
        </p:nvSpPr>
        <p:spPr bwMode="auto">
          <a:xfrm>
            <a:off x="5165725" y="1303338"/>
            <a:ext cx="2393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a:t>
            </a:r>
            <a:r>
              <a:rPr lang="fr-FR" sz="2000">
                <a:latin typeface="Symbol" pitchFamily="18" charset="2"/>
              </a:rPr>
              <a:t>j</a:t>
            </a:r>
            <a:r>
              <a:rPr lang="fr-FR" sz="2000" baseline="-25000"/>
              <a:t>0</a:t>
            </a:r>
            <a:r>
              <a:rPr lang="fr-FR" sz="2000"/>
              <a:t>&gt; est normalisé</a:t>
            </a:r>
          </a:p>
        </p:txBody>
      </p:sp>
      <p:graphicFrame>
        <p:nvGraphicFramePr>
          <p:cNvPr id="155654" name="Object 6"/>
          <p:cNvGraphicFramePr>
            <a:graphicFrameLocks noChangeAspect="1"/>
          </p:cNvGraphicFramePr>
          <p:nvPr/>
        </p:nvGraphicFramePr>
        <p:xfrm>
          <a:off x="1768475" y="2347913"/>
          <a:ext cx="5600700" cy="684212"/>
        </p:xfrm>
        <a:graphic>
          <a:graphicData uri="http://schemas.openxmlformats.org/presentationml/2006/ole">
            <mc:AlternateContent xmlns:mc="http://schemas.openxmlformats.org/markup-compatibility/2006">
              <mc:Choice xmlns:v="urn:schemas-microsoft-com:vml" Requires="v">
                <p:oleObj spid="_x0000_s155668" name="Equation" r:id="rId5" imgW="2705100" imgH="330200" progId="Equation.DSMT4">
                  <p:embed/>
                </p:oleObj>
              </mc:Choice>
              <mc:Fallback>
                <p:oleObj name="Equation" r:id="rId5" imgW="2705100" imgH="3302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8475" y="2347913"/>
                        <a:ext cx="5600700" cy="68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5655" name="Text Box 7"/>
          <p:cNvSpPr txBox="1">
            <a:spLocks noChangeArrowheads="1"/>
          </p:cNvSpPr>
          <p:nvPr/>
        </p:nvSpPr>
        <p:spPr bwMode="auto">
          <a:xfrm>
            <a:off x="1066800" y="3276600"/>
            <a:ext cx="2432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déjà montré que </a:t>
            </a:r>
          </a:p>
        </p:txBody>
      </p:sp>
      <p:graphicFrame>
        <p:nvGraphicFramePr>
          <p:cNvPr id="155656" name="Object 8"/>
          <p:cNvGraphicFramePr>
            <a:graphicFrameLocks noChangeAspect="1"/>
          </p:cNvGraphicFramePr>
          <p:nvPr/>
        </p:nvGraphicFramePr>
        <p:xfrm>
          <a:off x="3749675" y="3186113"/>
          <a:ext cx="2514600" cy="508000"/>
        </p:xfrm>
        <a:graphic>
          <a:graphicData uri="http://schemas.openxmlformats.org/presentationml/2006/ole">
            <mc:AlternateContent xmlns:mc="http://schemas.openxmlformats.org/markup-compatibility/2006">
              <mc:Choice xmlns:v="urn:schemas-microsoft-com:vml" Requires="v">
                <p:oleObj spid="_x0000_s155669" name="Equation" r:id="rId7" imgW="1384300" imgH="279400" progId="Equation.DSMT4">
                  <p:embed/>
                </p:oleObj>
              </mc:Choice>
              <mc:Fallback>
                <p:oleObj name="Equation" r:id="rId7" imgW="1384300" imgH="2794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9675" y="3186113"/>
                        <a:ext cx="25146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5657" name="Text Box 9"/>
          <p:cNvSpPr txBox="1">
            <a:spLocks noChangeArrowheads="1"/>
          </p:cNvSpPr>
          <p:nvPr/>
        </p:nvSpPr>
        <p:spPr bwMode="auto">
          <a:xfrm>
            <a:off x="1143000" y="3962400"/>
            <a:ext cx="735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graphicFrame>
        <p:nvGraphicFramePr>
          <p:cNvPr id="155658" name="Object 10"/>
          <p:cNvGraphicFramePr>
            <a:graphicFrameLocks noChangeAspect="1"/>
          </p:cNvGraphicFramePr>
          <p:nvPr/>
        </p:nvGraphicFramePr>
        <p:xfrm>
          <a:off x="717550" y="4468813"/>
          <a:ext cx="7704138" cy="711200"/>
        </p:xfrm>
        <a:graphic>
          <a:graphicData uri="http://schemas.openxmlformats.org/presentationml/2006/ole">
            <mc:AlternateContent xmlns:mc="http://schemas.openxmlformats.org/markup-compatibility/2006">
              <mc:Choice xmlns:v="urn:schemas-microsoft-com:vml" Requires="v">
                <p:oleObj spid="_x0000_s155670" name="Equation" r:id="rId9" imgW="3721100" imgH="342900" progId="Equation.DSMT4">
                  <p:embed/>
                </p:oleObj>
              </mc:Choice>
              <mc:Fallback>
                <p:oleObj name="Equation" r:id="rId9" imgW="3721100" imgH="342900" progId="Equation.DSMT4">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7550" y="4468813"/>
                        <a:ext cx="7704138"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5659" name="Line 11"/>
          <p:cNvSpPr>
            <a:spLocks noChangeShapeType="1"/>
          </p:cNvSpPr>
          <p:nvPr/>
        </p:nvSpPr>
        <p:spPr bwMode="auto">
          <a:xfrm>
            <a:off x="6035675" y="5167313"/>
            <a:ext cx="76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5660" name="Text Box 12"/>
          <p:cNvSpPr txBox="1">
            <a:spLocks noChangeArrowheads="1"/>
          </p:cNvSpPr>
          <p:nvPr/>
        </p:nvSpPr>
        <p:spPr bwMode="auto">
          <a:xfrm>
            <a:off x="3749675" y="5486400"/>
            <a:ext cx="34131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		     =0</a:t>
            </a:r>
          </a:p>
          <a:p>
            <a:pPr eaLnBrk="1" hangingPunct="1"/>
            <a:r>
              <a:rPr lang="fr-FR" sz="2000"/>
              <a:t>	Car |</a:t>
            </a:r>
            <a:r>
              <a:rPr lang="fr-FR" sz="2000">
                <a:latin typeface="Symbol" pitchFamily="18" charset="2"/>
              </a:rPr>
              <a:t>j</a:t>
            </a:r>
            <a:r>
              <a:rPr lang="fr-FR" sz="2000" baseline="-25000"/>
              <a:t>0</a:t>
            </a:r>
            <a:r>
              <a:rPr lang="fr-FR" sz="2000"/>
              <a:t>&gt; est fonction 	propre de </a:t>
            </a:r>
            <a:r>
              <a:rPr lang="fr-FR" sz="2000" i="1"/>
              <a:t>a</a:t>
            </a:r>
            <a:r>
              <a:rPr lang="fr-FR" sz="2000" i="1" baseline="30000"/>
              <a:t>+</a:t>
            </a:r>
            <a:r>
              <a:rPr lang="fr-FR" sz="2000" i="1"/>
              <a:t>a</a:t>
            </a:r>
            <a:r>
              <a:rPr lang="fr-FR" sz="2000"/>
              <a:t> avec la 	valeur propre 0 </a:t>
            </a:r>
          </a:p>
        </p:txBody>
      </p:sp>
      <p:sp>
        <p:nvSpPr>
          <p:cNvPr id="155661" name="Line 13"/>
          <p:cNvSpPr>
            <a:spLocks noChangeShapeType="1"/>
          </p:cNvSpPr>
          <p:nvPr/>
        </p:nvSpPr>
        <p:spPr bwMode="auto">
          <a:xfrm>
            <a:off x="7788275" y="5319713"/>
            <a:ext cx="3810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5662" name="Text Box 14"/>
          <p:cNvSpPr txBox="1">
            <a:spLocks noChangeArrowheads="1"/>
          </p:cNvSpPr>
          <p:nvPr/>
        </p:nvSpPr>
        <p:spPr bwMode="auto">
          <a:xfrm>
            <a:off x="7848600" y="5638800"/>
            <a:ext cx="454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=1</a:t>
            </a:r>
          </a:p>
        </p:txBody>
      </p:sp>
      <p:graphicFrame>
        <p:nvGraphicFramePr>
          <p:cNvPr id="155663" name="Object 15"/>
          <p:cNvGraphicFramePr>
            <a:graphicFrameLocks noChangeAspect="1"/>
          </p:cNvGraphicFramePr>
          <p:nvPr/>
        </p:nvGraphicFramePr>
        <p:xfrm>
          <a:off x="1692275" y="4994275"/>
          <a:ext cx="1143000" cy="1146175"/>
        </p:xfrm>
        <a:graphic>
          <a:graphicData uri="http://schemas.openxmlformats.org/presentationml/2006/ole">
            <mc:AlternateContent xmlns:mc="http://schemas.openxmlformats.org/markup-compatibility/2006">
              <mc:Choice xmlns:v="urn:schemas-microsoft-com:vml" Requires="v">
                <p:oleObj spid="_x0000_s155671" name="Equation" r:id="rId11" imgW="583947" imgH="583947" progId="Equation.DSMT4">
                  <p:embed/>
                </p:oleObj>
              </mc:Choice>
              <mc:Fallback>
                <p:oleObj name="Equation" r:id="rId11" imgW="583947" imgH="583947" progId="Equation.DSMT4">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92275" y="4994275"/>
                        <a:ext cx="1143000" cy="1146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5664" name="Rectangle 16"/>
          <p:cNvSpPr>
            <a:spLocks noChangeArrowheads="1"/>
          </p:cNvSpPr>
          <p:nvPr/>
        </p:nvSpPr>
        <p:spPr bwMode="auto">
          <a:xfrm>
            <a:off x="2057400" y="5638800"/>
            <a:ext cx="762000" cy="533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55665" name="Rectangle 17"/>
          <p:cNvSpPr>
            <a:spLocks noChangeArrowheads="1"/>
          </p:cNvSpPr>
          <p:nvPr/>
        </p:nvSpPr>
        <p:spPr bwMode="auto">
          <a:xfrm>
            <a:off x="3924300" y="2420938"/>
            <a:ext cx="1079500" cy="6477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55666" name="Rectangle 18"/>
          <p:cNvSpPr>
            <a:spLocks noChangeArrowheads="1"/>
          </p:cNvSpPr>
          <p:nvPr/>
        </p:nvSpPr>
        <p:spPr bwMode="auto">
          <a:xfrm>
            <a:off x="2987675" y="2420938"/>
            <a:ext cx="936625" cy="647700"/>
          </a:xfrm>
          <a:prstGeom prst="rect">
            <a:avLst/>
          </a:prstGeom>
          <a:noFill/>
          <a:ln w="9525">
            <a:solidFill>
              <a:srgbClr val="CC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ext Box 2"/>
          <p:cNvSpPr txBox="1">
            <a:spLocks noChangeArrowheads="1"/>
          </p:cNvSpPr>
          <p:nvPr/>
        </p:nvSpPr>
        <p:spPr bwMode="auto">
          <a:xfrm>
            <a:off x="1050925" y="700088"/>
            <a:ext cx="2571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Continuons à partir de  </a:t>
            </a:r>
          </a:p>
        </p:txBody>
      </p:sp>
      <p:graphicFrame>
        <p:nvGraphicFramePr>
          <p:cNvPr id="156675" name="Object 3"/>
          <p:cNvGraphicFramePr>
            <a:graphicFrameLocks noChangeAspect="1"/>
          </p:cNvGraphicFramePr>
          <p:nvPr/>
        </p:nvGraphicFramePr>
        <p:xfrm>
          <a:off x="2706688" y="1143000"/>
          <a:ext cx="1946275" cy="631825"/>
        </p:xfrm>
        <a:graphic>
          <a:graphicData uri="http://schemas.openxmlformats.org/presentationml/2006/ole">
            <mc:AlternateContent xmlns:mc="http://schemas.openxmlformats.org/markup-compatibility/2006">
              <mc:Choice xmlns:v="urn:schemas-microsoft-com:vml" Requires="v">
                <p:oleObj spid="_x0000_s156688" name="Equation" r:id="rId3" imgW="939392" imgH="304668" progId="Equation.DSMT4">
                  <p:embed/>
                </p:oleObj>
              </mc:Choice>
              <mc:Fallback>
                <p:oleObj name="Equation" r:id="rId3" imgW="939392" imgH="304668"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6688" y="1143000"/>
                        <a:ext cx="1946275"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6676" name="Text Box 4"/>
          <p:cNvSpPr txBox="1">
            <a:spLocks noChangeArrowheads="1"/>
          </p:cNvSpPr>
          <p:nvPr/>
        </p:nvSpPr>
        <p:spPr bwMode="auto">
          <a:xfrm>
            <a:off x="990600" y="1822450"/>
            <a:ext cx="2266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normalisons |</a:t>
            </a:r>
            <a:r>
              <a:rPr lang="fr-FR" sz="2000">
                <a:latin typeface="Symbol" pitchFamily="18" charset="2"/>
              </a:rPr>
              <a:t>j</a:t>
            </a:r>
            <a:r>
              <a:rPr lang="fr-FR" sz="2000" baseline="-25000"/>
              <a:t>2</a:t>
            </a:r>
            <a:r>
              <a:rPr lang="fr-FR" sz="2000"/>
              <a:t>&gt; </a:t>
            </a:r>
          </a:p>
        </p:txBody>
      </p:sp>
      <p:graphicFrame>
        <p:nvGraphicFramePr>
          <p:cNvPr id="156677" name="Object 5"/>
          <p:cNvGraphicFramePr>
            <a:graphicFrameLocks noChangeAspect="1"/>
          </p:cNvGraphicFramePr>
          <p:nvPr/>
        </p:nvGraphicFramePr>
        <p:xfrm>
          <a:off x="1755775" y="2347913"/>
          <a:ext cx="5627688" cy="684212"/>
        </p:xfrm>
        <a:graphic>
          <a:graphicData uri="http://schemas.openxmlformats.org/presentationml/2006/ole">
            <mc:AlternateContent xmlns:mc="http://schemas.openxmlformats.org/markup-compatibility/2006">
              <mc:Choice xmlns:v="urn:schemas-microsoft-com:vml" Requires="v">
                <p:oleObj spid="_x0000_s156689" name="Equation" r:id="rId5" imgW="2717800" imgH="330200" progId="Equation.DSMT4">
                  <p:embed/>
                </p:oleObj>
              </mc:Choice>
              <mc:Fallback>
                <p:oleObj name="Equation" r:id="rId5" imgW="2717800" imgH="3302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5775" y="2347913"/>
                        <a:ext cx="5627688" cy="68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6678" name="Text Box 6"/>
          <p:cNvSpPr txBox="1">
            <a:spLocks noChangeArrowheads="1"/>
          </p:cNvSpPr>
          <p:nvPr/>
        </p:nvSpPr>
        <p:spPr bwMode="auto">
          <a:xfrm>
            <a:off x="1066800" y="3276600"/>
            <a:ext cx="2432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déjà montré que </a:t>
            </a:r>
          </a:p>
        </p:txBody>
      </p:sp>
      <p:graphicFrame>
        <p:nvGraphicFramePr>
          <p:cNvPr id="156679" name="Object 7"/>
          <p:cNvGraphicFramePr>
            <a:graphicFrameLocks noChangeAspect="1"/>
          </p:cNvGraphicFramePr>
          <p:nvPr/>
        </p:nvGraphicFramePr>
        <p:xfrm>
          <a:off x="3749675" y="3186113"/>
          <a:ext cx="2514600" cy="508000"/>
        </p:xfrm>
        <a:graphic>
          <a:graphicData uri="http://schemas.openxmlformats.org/presentationml/2006/ole">
            <mc:AlternateContent xmlns:mc="http://schemas.openxmlformats.org/markup-compatibility/2006">
              <mc:Choice xmlns:v="urn:schemas-microsoft-com:vml" Requires="v">
                <p:oleObj spid="_x0000_s156690" name="Equation" r:id="rId7" imgW="1384300" imgH="279400" progId="Equation.DSMT4">
                  <p:embed/>
                </p:oleObj>
              </mc:Choice>
              <mc:Fallback>
                <p:oleObj name="Equation" r:id="rId7" imgW="1384300" imgH="2794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49675" y="3186113"/>
                        <a:ext cx="25146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6680" name="Text Box 8"/>
          <p:cNvSpPr txBox="1">
            <a:spLocks noChangeArrowheads="1"/>
          </p:cNvSpPr>
          <p:nvPr/>
        </p:nvSpPr>
        <p:spPr bwMode="auto">
          <a:xfrm>
            <a:off x="1143000" y="3962400"/>
            <a:ext cx="735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graphicFrame>
        <p:nvGraphicFramePr>
          <p:cNvPr id="156681" name="Object 9"/>
          <p:cNvGraphicFramePr>
            <a:graphicFrameLocks noChangeAspect="1"/>
          </p:cNvGraphicFramePr>
          <p:nvPr/>
        </p:nvGraphicFramePr>
        <p:xfrm>
          <a:off x="742950" y="4468813"/>
          <a:ext cx="7651750" cy="711200"/>
        </p:xfrm>
        <a:graphic>
          <a:graphicData uri="http://schemas.openxmlformats.org/presentationml/2006/ole">
            <mc:AlternateContent xmlns:mc="http://schemas.openxmlformats.org/markup-compatibility/2006">
              <mc:Choice xmlns:v="urn:schemas-microsoft-com:vml" Requires="v">
                <p:oleObj spid="_x0000_s156691" name="Equation" r:id="rId9" imgW="3695700" imgH="342900" progId="Equation.DSMT4">
                  <p:embed/>
                </p:oleObj>
              </mc:Choice>
              <mc:Fallback>
                <p:oleObj name="Equation" r:id="rId9" imgW="3695700" imgH="342900"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2950" y="4468813"/>
                        <a:ext cx="765175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6682" name="Line 10"/>
          <p:cNvSpPr>
            <a:spLocks noChangeShapeType="1"/>
          </p:cNvSpPr>
          <p:nvPr/>
        </p:nvSpPr>
        <p:spPr bwMode="auto">
          <a:xfrm>
            <a:off x="6035675" y="5167313"/>
            <a:ext cx="76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6683" name="Text Box 11"/>
          <p:cNvSpPr txBox="1">
            <a:spLocks noChangeArrowheads="1"/>
          </p:cNvSpPr>
          <p:nvPr/>
        </p:nvSpPr>
        <p:spPr bwMode="auto">
          <a:xfrm>
            <a:off x="3749675" y="5486400"/>
            <a:ext cx="43275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		     =1</a:t>
            </a:r>
          </a:p>
          <a:p>
            <a:pPr eaLnBrk="1" hangingPunct="1"/>
            <a:r>
              <a:rPr lang="fr-FR" sz="2000"/>
              <a:t>	Car |</a:t>
            </a:r>
            <a:r>
              <a:rPr lang="fr-FR" sz="2000">
                <a:latin typeface="Symbol" pitchFamily="18" charset="2"/>
              </a:rPr>
              <a:t>j</a:t>
            </a:r>
            <a:r>
              <a:rPr lang="fr-FR" sz="2000" baseline="-25000"/>
              <a:t>1</a:t>
            </a:r>
            <a:r>
              <a:rPr lang="fr-FR" sz="2000"/>
              <a:t>&gt; est fonction propre 	de </a:t>
            </a:r>
            <a:r>
              <a:rPr lang="fr-FR" sz="2000" i="1"/>
              <a:t>a</a:t>
            </a:r>
            <a:r>
              <a:rPr lang="fr-FR" sz="2000" i="1" baseline="30000"/>
              <a:t>+</a:t>
            </a:r>
            <a:r>
              <a:rPr lang="fr-FR" sz="2000" i="1"/>
              <a:t>a</a:t>
            </a:r>
            <a:r>
              <a:rPr lang="fr-FR" sz="2000"/>
              <a:t> avec la valeur propre 1</a:t>
            </a:r>
          </a:p>
        </p:txBody>
      </p:sp>
      <p:sp>
        <p:nvSpPr>
          <p:cNvPr id="156684" name="Line 12"/>
          <p:cNvSpPr>
            <a:spLocks noChangeShapeType="1"/>
          </p:cNvSpPr>
          <p:nvPr/>
        </p:nvSpPr>
        <p:spPr bwMode="auto">
          <a:xfrm>
            <a:off x="7788275" y="5319713"/>
            <a:ext cx="3810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6685" name="Text Box 13"/>
          <p:cNvSpPr txBox="1">
            <a:spLocks noChangeArrowheads="1"/>
          </p:cNvSpPr>
          <p:nvPr/>
        </p:nvSpPr>
        <p:spPr bwMode="auto">
          <a:xfrm>
            <a:off x="7848600" y="5638800"/>
            <a:ext cx="454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=1</a:t>
            </a:r>
          </a:p>
        </p:txBody>
      </p:sp>
      <p:graphicFrame>
        <p:nvGraphicFramePr>
          <p:cNvPr id="156686" name="Object 14"/>
          <p:cNvGraphicFramePr>
            <a:graphicFrameLocks noChangeAspect="1"/>
          </p:cNvGraphicFramePr>
          <p:nvPr/>
        </p:nvGraphicFramePr>
        <p:xfrm>
          <a:off x="1676400" y="5105400"/>
          <a:ext cx="1416050" cy="1495425"/>
        </p:xfrm>
        <a:graphic>
          <a:graphicData uri="http://schemas.openxmlformats.org/presentationml/2006/ole">
            <mc:AlternateContent xmlns:mc="http://schemas.openxmlformats.org/markup-compatibility/2006">
              <mc:Choice xmlns:v="urn:schemas-microsoft-com:vml" Requires="v">
                <p:oleObj spid="_x0000_s156692" name="Equation" r:id="rId11" imgW="723586" imgH="761669" progId="Equation.DSMT4">
                  <p:embed/>
                </p:oleObj>
              </mc:Choice>
              <mc:Fallback>
                <p:oleObj name="Equation" r:id="rId11" imgW="723586" imgH="761669" progId="Equation.DSMT4">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76400" y="5105400"/>
                        <a:ext cx="1416050" cy="149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6687" name="Rectangle 15"/>
          <p:cNvSpPr>
            <a:spLocks noChangeArrowheads="1"/>
          </p:cNvSpPr>
          <p:nvPr/>
        </p:nvSpPr>
        <p:spPr bwMode="auto">
          <a:xfrm>
            <a:off x="2057400" y="5791200"/>
            <a:ext cx="1143000" cy="838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2"/>
          <p:cNvSpPr txBox="1">
            <a:spLocks noChangeArrowheads="1"/>
          </p:cNvSpPr>
          <p:nvPr/>
        </p:nvSpPr>
        <p:spPr bwMode="auto">
          <a:xfrm>
            <a:off x="822325" y="623888"/>
            <a:ext cx="4394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généralisant, on voit que l’on obtient :</a:t>
            </a:r>
          </a:p>
        </p:txBody>
      </p:sp>
      <p:graphicFrame>
        <p:nvGraphicFramePr>
          <p:cNvPr id="157699" name="Object 3"/>
          <p:cNvGraphicFramePr>
            <a:graphicFrameLocks noChangeAspect="1"/>
          </p:cNvGraphicFramePr>
          <p:nvPr/>
        </p:nvGraphicFramePr>
        <p:xfrm>
          <a:off x="5410200" y="457200"/>
          <a:ext cx="1143000" cy="877888"/>
        </p:xfrm>
        <a:graphic>
          <a:graphicData uri="http://schemas.openxmlformats.org/presentationml/2006/ole">
            <mc:AlternateContent xmlns:mc="http://schemas.openxmlformats.org/markup-compatibility/2006">
              <mc:Choice xmlns:v="urn:schemas-microsoft-com:vml" Requires="v">
                <p:oleObj spid="_x0000_s157710" name="Equation" r:id="rId3" imgW="545863" imgH="418918" progId="Equation.DSMT4">
                  <p:embed/>
                </p:oleObj>
              </mc:Choice>
              <mc:Fallback>
                <p:oleObj name="Equation" r:id="rId3" imgW="545863" imgH="418918"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457200"/>
                        <a:ext cx="1143000" cy="877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7700" name="Object 4"/>
          <p:cNvGraphicFramePr>
            <a:graphicFrameLocks noChangeAspect="1"/>
          </p:cNvGraphicFramePr>
          <p:nvPr/>
        </p:nvGraphicFramePr>
        <p:xfrm>
          <a:off x="1905000" y="2057400"/>
          <a:ext cx="3128963" cy="1738313"/>
        </p:xfrm>
        <a:graphic>
          <a:graphicData uri="http://schemas.openxmlformats.org/presentationml/2006/ole">
            <mc:AlternateContent xmlns:mc="http://schemas.openxmlformats.org/markup-compatibility/2006">
              <mc:Choice xmlns:v="urn:schemas-microsoft-com:vml" Requires="v">
                <p:oleObj spid="_x0000_s157711" name="Equation" r:id="rId5" imgW="1511300" imgH="838200" progId="Equation.DSMT4">
                  <p:embed/>
                </p:oleObj>
              </mc:Choice>
              <mc:Fallback>
                <p:oleObj name="Equation" r:id="rId5" imgW="1511300" imgH="838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057400"/>
                        <a:ext cx="3128963" cy="173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7701" name="Text Box 5"/>
          <p:cNvSpPr txBox="1">
            <a:spLocks noChangeArrowheads="1"/>
          </p:cNvSpPr>
          <p:nvPr/>
        </p:nvSpPr>
        <p:spPr bwMode="auto">
          <a:xfrm>
            <a:off x="822325" y="1538288"/>
            <a:ext cx="1262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donc, si</a:t>
            </a:r>
          </a:p>
        </p:txBody>
      </p:sp>
      <p:sp>
        <p:nvSpPr>
          <p:cNvPr id="157702" name="Rectangle 6"/>
          <p:cNvSpPr>
            <a:spLocks noChangeArrowheads="1"/>
          </p:cNvSpPr>
          <p:nvPr/>
        </p:nvSpPr>
        <p:spPr bwMode="auto">
          <a:xfrm>
            <a:off x="2286000" y="2971800"/>
            <a:ext cx="2819400" cy="10668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57703" name="Text Box 7"/>
          <p:cNvSpPr txBox="1">
            <a:spLocks noChangeArrowheads="1"/>
          </p:cNvSpPr>
          <p:nvPr/>
        </p:nvSpPr>
        <p:spPr bwMode="auto">
          <a:xfrm>
            <a:off x="898525" y="4357688"/>
            <a:ext cx="2825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montre de même que :</a:t>
            </a:r>
          </a:p>
        </p:txBody>
      </p:sp>
      <p:graphicFrame>
        <p:nvGraphicFramePr>
          <p:cNvPr id="157704" name="Object 8"/>
          <p:cNvGraphicFramePr>
            <a:graphicFrameLocks noChangeAspect="1"/>
          </p:cNvGraphicFramePr>
          <p:nvPr/>
        </p:nvGraphicFramePr>
        <p:xfrm>
          <a:off x="2514600" y="5105400"/>
          <a:ext cx="2365375" cy="631825"/>
        </p:xfrm>
        <a:graphic>
          <a:graphicData uri="http://schemas.openxmlformats.org/presentationml/2006/ole">
            <mc:AlternateContent xmlns:mc="http://schemas.openxmlformats.org/markup-compatibility/2006">
              <mc:Choice xmlns:v="urn:schemas-microsoft-com:vml" Requires="v">
                <p:oleObj spid="_x0000_s157712" name="Equation" r:id="rId7" imgW="1143000" imgH="304560" progId="Equation.DSMT4">
                  <p:embed/>
                </p:oleObj>
              </mc:Choice>
              <mc:Fallback>
                <p:oleObj name="Equation" r:id="rId7" imgW="1143000" imgH="30456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5105400"/>
                        <a:ext cx="2365375"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7705" name="Rectangle 9"/>
          <p:cNvSpPr>
            <a:spLocks noChangeArrowheads="1"/>
          </p:cNvSpPr>
          <p:nvPr/>
        </p:nvSpPr>
        <p:spPr bwMode="auto">
          <a:xfrm>
            <a:off x="2286000" y="4876800"/>
            <a:ext cx="2895600" cy="1219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57706" name="Text Box 10"/>
          <p:cNvSpPr txBox="1">
            <a:spLocks noChangeArrowheads="1"/>
          </p:cNvSpPr>
          <p:nvPr/>
        </p:nvSpPr>
        <p:spPr bwMode="auto">
          <a:xfrm>
            <a:off x="5470525" y="2757488"/>
            <a:ext cx="3292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i="1">
                <a:solidFill>
                  <a:srgbClr val="FF3300"/>
                </a:solidFill>
              </a:rPr>
              <a:t>a</a:t>
            </a:r>
            <a:r>
              <a:rPr lang="fr-FR" sz="2000" baseline="30000">
                <a:solidFill>
                  <a:srgbClr val="FF3300"/>
                </a:solidFill>
              </a:rPr>
              <a:t>+</a:t>
            </a:r>
            <a:r>
              <a:rPr lang="fr-FR" sz="2000">
                <a:solidFill>
                  <a:srgbClr val="FF3300"/>
                </a:solidFill>
              </a:rPr>
              <a:t> est l’opérateur création</a:t>
            </a:r>
            <a:r>
              <a:rPr lang="fr-FR" sz="2000"/>
              <a:t>, il fait passer le système d’un état |</a:t>
            </a:r>
            <a:r>
              <a:rPr lang="fr-FR" sz="2000">
                <a:latin typeface="Symbol" pitchFamily="18" charset="2"/>
              </a:rPr>
              <a:t>j</a:t>
            </a:r>
            <a:r>
              <a:rPr lang="fr-FR" sz="2000" baseline="-25000"/>
              <a:t>n</a:t>
            </a:r>
            <a:r>
              <a:rPr lang="fr-FR" sz="2000"/>
              <a:t>&gt; d’énergie E</a:t>
            </a:r>
            <a:r>
              <a:rPr lang="fr-FR" sz="2000" baseline="-25000"/>
              <a:t>n</a:t>
            </a:r>
            <a:r>
              <a:rPr lang="fr-FR" sz="2000"/>
              <a:t> à un état |</a:t>
            </a:r>
            <a:r>
              <a:rPr lang="fr-FR" sz="2000">
                <a:latin typeface="Symbol" pitchFamily="18" charset="2"/>
              </a:rPr>
              <a:t>j</a:t>
            </a:r>
            <a:r>
              <a:rPr lang="fr-FR" sz="2000" baseline="-25000"/>
              <a:t>n+1</a:t>
            </a:r>
            <a:r>
              <a:rPr lang="fr-FR" sz="2000"/>
              <a:t>&gt; d’énergie E</a:t>
            </a:r>
            <a:r>
              <a:rPr lang="fr-FR" sz="2000" baseline="-25000"/>
              <a:t>n</a:t>
            </a:r>
            <a:r>
              <a:rPr lang="fr-FR" sz="2000"/>
              <a:t>+   </a:t>
            </a:r>
            <a:r>
              <a:rPr lang="fr-FR" sz="2000">
                <a:latin typeface="Symbol" pitchFamily="18" charset="2"/>
              </a:rPr>
              <a:t>w</a:t>
            </a:r>
          </a:p>
        </p:txBody>
      </p:sp>
      <p:graphicFrame>
        <p:nvGraphicFramePr>
          <p:cNvPr id="157707" name="Object 11"/>
          <p:cNvGraphicFramePr>
            <a:graphicFrameLocks noChangeAspect="1"/>
          </p:cNvGraphicFramePr>
          <p:nvPr/>
        </p:nvGraphicFramePr>
        <p:xfrm>
          <a:off x="7632700" y="3733800"/>
          <a:ext cx="234950" cy="304800"/>
        </p:xfrm>
        <a:graphic>
          <a:graphicData uri="http://schemas.openxmlformats.org/presentationml/2006/ole">
            <mc:AlternateContent xmlns:mc="http://schemas.openxmlformats.org/markup-compatibility/2006">
              <mc:Choice xmlns:v="urn:schemas-microsoft-com:vml" Requires="v">
                <p:oleObj spid="_x0000_s157713" name="Equation" r:id="rId9" imgW="126780" imgH="164814" progId="Equation.DSMT4">
                  <p:embed/>
                </p:oleObj>
              </mc:Choice>
              <mc:Fallback>
                <p:oleObj name="Equation" r:id="rId9" imgW="126780" imgH="164814" progId="Equation.DSMT4">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32700" y="3733800"/>
                        <a:ext cx="23495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7708" name="Text Box 12"/>
          <p:cNvSpPr txBox="1">
            <a:spLocks noChangeArrowheads="1"/>
          </p:cNvSpPr>
          <p:nvPr/>
        </p:nvSpPr>
        <p:spPr bwMode="auto">
          <a:xfrm>
            <a:off x="5562600" y="4800600"/>
            <a:ext cx="3292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i="1">
                <a:solidFill>
                  <a:srgbClr val="FF3300"/>
                </a:solidFill>
              </a:rPr>
              <a:t>a</a:t>
            </a:r>
            <a:r>
              <a:rPr lang="fr-FR" sz="2000">
                <a:solidFill>
                  <a:srgbClr val="FF3300"/>
                </a:solidFill>
              </a:rPr>
              <a:t> est l’opérateur annihilation</a:t>
            </a:r>
            <a:r>
              <a:rPr lang="fr-FR" sz="2000"/>
              <a:t>, il fait passer le système d’un état |</a:t>
            </a:r>
            <a:r>
              <a:rPr lang="fr-FR" sz="2000">
                <a:latin typeface="Symbol" pitchFamily="18" charset="2"/>
              </a:rPr>
              <a:t>j</a:t>
            </a:r>
            <a:r>
              <a:rPr lang="fr-FR" sz="2000" baseline="-25000"/>
              <a:t>n</a:t>
            </a:r>
            <a:r>
              <a:rPr lang="fr-FR" sz="2000"/>
              <a:t>&gt; d’énergie E</a:t>
            </a:r>
            <a:r>
              <a:rPr lang="fr-FR" sz="2000" baseline="-25000"/>
              <a:t>n</a:t>
            </a:r>
            <a:r>
              <a:rPr lang="fr-FR" sz="2000"/>
              <a:t> à un état |</a:t>
            </a:r>
            <a:r>
              <a:rPr lang="fr-FR" sz="2000">
                <a:latin typeface="Symbol" pitchFamily="18" charset="2"/>
              </a:rPr>
              <a:t>j</a:t>
            </a:r>
            <a:r>
              <a:rPr lang="fr-FR" sz="2000" baseline="-25000"/>
              <a:t>n-1</a:t>
            </a:r>
            <a:r>
              <a:rPr lang="fr-FR" sz="2000"/>
              <a:t>&gt; d’énergie E</a:t>
            </a:r>
            <a:r>
              <a:rPr lang="fr-FR" sz="2000" baseline="-25000"/>
              <a:t>n</a:t>
            </a:r>
            <a:r>
              <a:rPr lang="fr-FR" sz="2000"/>
              <a:t>-   </a:t>
            </a:r>
            <a:r>
              <a:rPr lang="fr-FR" sz="2000">
                <a:latin typeface="Symbol" pitchFamily="18" charset="2"/>
              </a:rPr>
              <a:t>w</a:t>
            </a:r>
          </a:p>
        </p:txBody>
      </p:sp>
      <p:graphicFrame>
        <p:nvGraphicFramePr>
          <p:cNvPr id="157709" name="Object 13"/>
          <p:cNvGraphicFramePr>
            <a:graphicFrameLocks noChangeAspect="1"/>
          </p:cNvGraphicFramePr>
          <p:nvPr/>
        </p:nvGraphicFramePr>
        <p:xfrm>
          <a:off x="7632700" y="5791200"/>
          <a:ext cx="234950" cy="304800"/>
        </p:xfrm>
        <a:graphic>
          <a:graphicData uri="http://schemas.openxmlformats.org/presentationml/2006/ole">
            <mc:AlternateContent xmlns:mc="http://schemas.openxmlformats.org/markup-compatibility/2006">
              <mc:Choice xmlns:v="urn:schemas-microsoft-com:vml" Requires="v">
                <p:oleObj spid="_x0000_s157714" name="Equation" r:id="rId11" imgW="126780" imgH="164814" progId="Equation.DSMT4">
                  <p:embed/>
                </p:oleObj>
              </mc:Choice>
              <mc:Fallback>
                <p:oleObj name="Equation" r:id="rId11" imgW="126780" imgH="164814" progId="Equation.DSMT4">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32700" y="5791200"/>
                        <a:ext cx="23495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ext Box 2"/>
          <p:cNvSpPr txBox="1">
            <a:spLocks noChangeArrowheads="1"/>
          </p:cNvSpPr>
          <p:nvPr/>
        </p:nvSpPr>
        <p:spPr bwMode="auto">
          <a:xfrm>
            <a:off x="822325" y="700088"/>
            <a:ext cx="7864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suffit donc de connaître UNE fonction propre de </a:t>
            </a:r>
            <a:r>
              <a:rPr lang="fr-FR" sz="2000" i="1"/>
              <a:t>a</a:t>
            </a:r>
            <a:r>
              <a:rPr lang="fr-FR" sz="2000" i="1" baseline="30000"/>
              <a:t>+</a:t>
            </a:r>
            <a:r>
              <a:rPr lang="fr-FR" sz="2000" i="1"/>
              <a:t>a</a:t>
            </a:r>
            <a:r>
              <a:rPr lang="fr-FR" sz="2000"/>
              <a:t> pour pouvoir les déterminer toutes en utilisant les opérateurs création et annihilation.</a:t>
            </a:r>
          </a:p>
          <a:p>
            <a:pPr eaLnBrk="1" hangingPunct="1"/>
            <a:r>
              <a:rPr lang="fr-FR" sz="2000"/>
              <a:t>NB : On avait montré que les fonctions propres de </a:t>
            </a:r>
            <a:r>
              <a:rPr lang="fr-FR" sz="2000" i="1"/>
              <a:t>a</a:t>
            </a:r>
            <a:r>
              <a:rPr lang="fr-FR" sz="2000" i="1" baseline="30000"/>
              <a:t>+</a:t>
            </a:r>
            <a:r>
              <a:rPr lang="fr-FR" sz="2000" i="1"/>
              <a:t>a</a:t>
            </a:r>
            <a:r>
              <a:rPr lang="fr-FR" sz="2000"/>
              <a:t> sont aussi fonctions propres de </a:t>
            </a:r>
            <a:r>
              <a:rPr lang="fr-FR" sz="2000" b="1" i="1"/>
              <a:t>H</a:t>
            </a:r>
            <a:r>
              <a:rPr lang="fr-FR" sz="2000"/>
              <a:t>.</a:t>
            </a:r>
          </a:p>
        </p:txBody>
      </p:sp>
      <p:sp>
        <p:nvSpPr>
          <p:cNvPr id="158723" name="Text Box 3"/>
          <p:cNvSpPr txBox="1">
            <a:spLocks noChangeArrowheads="1"/>
          </p:cNvSpPr>
          <p:nvPr/>
        </p:nvSpPr>
        <p:spPr bwMode="auto">
          <a:xfrm>
            <a:off x="914400" y="2209800"/>
            <a:ext cx="5387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Recherchons la plus simple ! On avait montré que :</a:t>
            </a:r>
          </a:p>
        </p:txBody>
      </p:sp>
      <p:graphicFrame>
        <p:nvGraphicFramePr>
          <p:cNvPr id="158724" name="Object 4"/>
          <p:cNvGraphicFramePr>
            <a:graphicFrameLocks noChangeAspect="1"/>
          </p:cNvGraphicFramePr>
          <p:nvPr/>
        </p:nvGraphicFramePr>
        <p:xfrm>
          <a:off x="3597275" y="2728913"/>
          <a:ext cx="1262063" cy="631825"/>
        </p:xfrm>
        <a:graphic>
          <a:graphicData uri="http://schemas.openxmlformats.org/presentationml/2006/ole">
            <mc:AlternateContent xmlns:mc="http://schemas.openxmlformats.org/markup-compatibility/2006">
              <mc:Choice xmlns:v="urn:schemas-microsoft-com:vml" Requires="v">
                <p:oleObj spid="_x0000_s158730" name="Equation" r:id="rId3" imgW="609336" imgH="304668" progId="Equation.DSMT4">
                  <p:embed/>
                </p:oleObj>
              </mc:Choice>
              <mc:Fallback>
                <p:oleObj name="Equation" r:id="rId3" imgW="609336" imgH="304668"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7275" y="2728913"/>
                        <a:ext cx="1262063"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8725" name="Text Box 5"/>
          <p:cNvSpPr txBox="1">
            <a:spLocks noChangeArrowheads="1"/>
          </p:cNvSpPr>
          <p:nvPr/>
        </p:nvSpPr>
        <p:spPr bwMode="auto">
          <a:xfrm>
            <a:off x="1082675" y="3414713"/>
            <a:ext cx="903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que </a:t>
            </a:r>
          </a:p>
        </p:txBody>
      </p:sp>
      <p:graphicFrame>
        <p:nvGraphicFramePr>
          <p:cNvPr id="158726" name="Object 6"/>
          <p:cNvGraphicFramePr>
            <a:graphicFrameLocks noChangeAspect="1"/>
          </p:cNvGraphicFramePr>
          <p:nvPr/>
        </p:nvGraphicFramePr>
        <p:xfrm>
          <a:off x="2530475" y="3262313"/>
          <a:ext cx="1981200" cy="808037"/>
        </p:xfrm>
        <a:graphic>
          <a:graphicData uri="http://schemas.openxmlformats.org/presentationml/2006/ole">
            <mc:AlternateContent xmlns:mc="http://schemas.openxmlformats.org/markup-compatibility/2006">
              <mc:Choice xmlns:v="urn:schemas-microsoft-com:vml" Requires="v">
                <p:oleObj spid="_x0000_s158731" name="Equation" r:id="rId5" imgW="1028700" imgH="419100" progId="Equation.DSMT4">
                  <p:embed/>
                </p:oleObj>
              </mc:Choice>
              <mc:Fallback>
                <p:oleObj name="Equation" r:id="rId5" imgW="1028700" imgH="4191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30475" y="3262313"/>
                        <a:ext cx="1981200" cy="808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8727" name="Object 7"/>
          <p:cNvGraphicFramePr>
            <a:graphicFrameLocks noChangeAspect="1"/>
          </p:cNvGraphicFramePr>
          <p:nvPr/>
        </p:nvGraphicFramePr>
        <p:xfrm>
          <a:off x="2005013" y="4481513"/>
          <a:ext cx="2881312" cy="915987"/>
        </p:xfrm>
        <a:graphic>
          <a:graphicData uri="http://schemas.openxmlformats.org/presentationml/2006/ole">
            <mc:AlternateContent xmlns:mc="http://schemas.openxmlformats.org/markup-compatibility/2006">
              <mc:Choice xmlns:v="urn:schemas-microsoft-com:vml" Requires="v">
                <p:oleObj spid="_x0000_s158732" name="Equation" r:id="rId7" imgW="1396394" imgH="444307" progId="Equation.DSMT4">
                  <p:embed/>
                </p:oleObj>
              </mc:Choice>
              <mc:Fallback>
                <p:oleObj name="Equation" r:id="rId7" imgW="1396394" imgH="444307"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05013" y="4481513"/>
                        <a:ext cx="2881312" cy="915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8728" name="Object 8"/>
          <p:cNvGraphicFramePr>
            <a:graphicFrameLocks noChangeAspect="1"/>
          </p:cNvGraphicFramePr>
          <p:nvPr/>
        </p:nvGraphicFramePr>
        <p:xfrm>
          <a:off x="1997075" y="5548313"/>
          <a:ext cx="4022725" cy="1008062"/>
        </p:xfrm>
        <a:graphic>
          <a:graphicData uri="http://schemas.openxmlformats.org/presentationml/2006/ole">
            <mc:AlternateContent xmlns:mc="http://schemas.openxmlformats.org/markup-compatibility/2006">
              <mc:Choice xmlns:v="urn:schemas-microsoft-com:vml" Requires="v">
                <p:oleObj spid="_x0000_s158733" name="Equation" r:id="rId9" imgW="1676400" imgH="419100" progId="Equation.DSMT4">
                  <p:embed/>
                </p:oleObj>
              </mc:Choice>
              <mc:Fallback>
                <p:oleObj name="Equation" r:id="rId9" imgW="1676400" imgH="4191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97075" y="5548313"/>
                        <a:ext cx="4022725" cy="1008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8729" name="Text Box 9"/>
          <p:cNvSpPr txBox="1">
            <a:spLocks noChangeArrowheads="1"/>
          </p:cNvSpPr>
          <p:nvPr/>
        </p:nvSpPr>
        <p:spPr bwMode="auto">
          <a:xfrm>
            <a:off x="1066800" y="4648200"/>
            <a:ext cx="649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a:t>
            </a: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Text Box 2"/>
          <p:cNvSpPr txBox="1">
            <a:spLocks noChangeArrowheads="1"/>
          </p:cNvSpPr>
          <p:nvPr/>
        </p:nvSpPr>
        <p:spPr bwMode="auto">
          <a:xfrm>
            <a:off x="1050925" y="852488"/>
            <a:ext cx="5843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donc a résoudre l’équation différentielle suivante :</a:t>
            </a:r>
          </a:p>
        </p:txBody>
      </p:sp>
      <p:graphicFrame>
        <p:nvGraphicFramePr>
          <p:cNvPr id="159747" name="Object 3"/>
          <p:cNvGraphicFramePr>
            <a:graphicFrameLocks noChangeAspect="1"/>
          </p:cNvGraphicFramePr>
          <p:nvPr/>
        </p:nvGraphicFramePr>
        <p:xfrm>
          <a:off x="2133600" y="2971800"/>
          <a:ext cx="2463800" cy="747713"/>
        </p:xfrm>
        <a:graphic>
          <a:graphicData uri="http://schemas.openxmlformats.org/presentationml/2006/ole">
            <mc:AlternateContent xmlns:mc="http://schemas.openxmlformats.org/markup-compatibility/2006">
              <mc:Choice xmlns:v="urn:schemas-microsoft-com:vml" Requires="v">
                <p:oleObj spid="_x0000_s159756" name="Equation" r:id="rId3" imgW="1422400" imgH="431800" progId="Equation.DSMT4">
                  <p:embed/>
                </p:oleObj>
              </mc:Choice>
              <mc:Fallback>
                <p:oleObj name="Equation" r:id="rId3" imgW="1422400" imgH="431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971800"/>
                        <a:ext cx="2463800" cy="747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9748" name="Object 4"/>
          <p:cNvGraphicFramePr>
            <a:graphicFrameLocks noChangeAspect="1"/>
          </p:cNvGraphicFramePr>
          <p:nvPr/>
        </p:nvGraphicFramePr>
        <p:xfrm>
          <a:off x="1985963" y="1457325"/>
          <a:ext cx="3675062" cy="881063"/>
        </p:xfrm>
        <a:graphic>
          <a:graphicData uri="http://schemas.openxmlformats.org/presentationml/2006/ole">
            <mc:AlternateContent xmlns:mc="http://schemas.openxmlformats.org/markup-compatibility/2006">
              <mc:Choice xmlns:v="urn:schemas-microsoft-com:vml" Requires="v">
                <p:oleObj spid="_x0000_s159757" name="Equation" r:id="rId5" imgW="2120900" imgH="508000" progId="Equation.DSMT4">
                  <p:embed/>
                </p:oleObj>
              </mc:Choice>
              <mc:Fallback>
                <p:oleObj name="Equation" r:id="rId5" imgW="2120900" imgH="5080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5963" y="1457325"/>
                        <a:ext cx="3675062" cy="881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9749" name="Text Box 5"/>
          <p:cNvSpPr txBox="1">
            <a:spLocks noChangeArrowheads="1"/>
          </p:cNvSpPr>
          <p:nvPr/>
        </p:nvSpPr>
        <p:spPr bwMode="auto">
          <a:xfrm>
            <a:off x="1279525" y="2376488"/>
            <a:ext cx="2105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Qui se simplifie en</a:t>
            </a:r>
          </a:p>
        </p:txBody>
      </p:sp>
      <p:sp>
        <p:nvSpPr>
          <p:cNvPr id="159750" name="Text Box 6"/>
          <p:cNvSpPr txBox="1">
            <a:spLocks noChangeArrowheads="1"/>
          </p:cNvSpPr>
          <p:nvPr/>
        </p:nvSpPr>
        <p:spPr bwMode="auto">
          <a:xfrm>
            <a:off x="1279525" y="4052888"/>
            <a:ext cx="4933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solution (normalisée) de cette équation est :</a:t>
            </a:r>
          </a:p>
        </p:txBody>
      </p:sp>
      <p:graphicFrame>
        <p:nvGraphicFramePr>
          <p:cNvPr id="159751" name="Object 7"/>
          <p:cNvGraphicFramePr>
            <a:graphicFrameLocks noChangeAspect="1"/>
          </p:cNvGraphicFramePr>
          <p:nvPr/>
        </p:nvGraphicFramePr>
        <p:xfrm>
          <a:off x="1828800" y="4800600"/>
          <a:ext cx="4114800" cy="1325563"/>
        </p:xfrm>
        <a:graphic>
          <a:graphicData uri="http://schemas.openxmlformats.org/presentationml/2006/ole">
            <mc:AlternateContent xmlns:mc="http://schemas.openxmlformats.org/markup-compatibility/2006">
              <mc:Choice xmlns:v="urn:schemas-microsoft-com:vml" Requires="v">
                <p:oleObj spid="_x0000_s159758" name="Equation" r:id="rId7" imgW="1497950" imgH="482391" progId="Equation.DSMT4">
                  <p:embed/>
                </p:oleObj>
              </mc:Choice>
              <mc:Fallback>
                <p:oleObj name="Equation" r:id="rId7" imgW="1497950" imgH="482391"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28800" y="4800600"/>
                        <a:ext cx="4114800" cy="1325563"/>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9752" name="Rectangle 8"/>
          <p:cNvSpPr>
            <a:spLocks noChangeArrowheads="1"/>
          </p:cNvSpPr>
          <p:nvPr/>
        </p:nvSpPr>
        <p:spPr bwMode="auto">
          <a:xfrm>
            <a:off x="7391400" y="57912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59753" name="Line 9"/>
          <p:cNvSpPr>
            <a:spLocks noChangeShapeType="1"/>
          </p:cNvSpPr>
          <p:nvPr/>
        </p:nvSpPr>
        <p:spPr bwMode="auto">
          <a:xfrm flipV="1">
            <a:off x="5943600" y="4724400"/>
            <a:ext cx="762000" cy="5334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59754" name="Text Box 10"/>
          <p:cNvSpPr txBox="1">
            <a:spLocks noChangeArrowheads="1"/>
          </p:cNvSpPr>
          <p:nvPr/>
        </p:nvSpPr>
        <p:spPr bwMode="auto">
          <a:xfrm>
            <a:off x="6765925" y="4205288"/>
            <a:ext cx="22256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fonction en</a:t>
            </a:r>
          </a:p>
          <a:p>
            <a:pPr eaLnBrk="1" hangingPunct="1"/>
            <a:endParaRPr lang="fr-FR" sz="2000"/>
          </a:p>
          <a:p>
            <a:pPr eaLnBrk="1" hangingPunct="1"/>
            <a:endParaRPr lang="fr-FR" sz="2000"/>
          </a:p>
          <a:p>
            <a:pPr eaLnBrk="1" hangingPunct="1"/>
            <a:r>
              <a:rPr lang="fr-FR" sz="2000"/>
              <a:t>est appelée « Gaussienne »</a:t>
            </a:r>
          </a:p>
        </p:txBody>
      </p:sp>
      <p:graphicFrame>
        <p:nvGraphicFramePr>
          <p:cNvPr id="159755" name="Object 11"/>
          <p:cNvGraphicFramePr>
            <a:graphicFrameLocks noChangeAspect="1"/>
          </p:cNvGraphicFramePr>
          <p:nvPr/>
        </p:nvGraphicFramePr>
        <p:xfrm>
          <a:off x="7162800" y="4572000"/>
          <a:ext cx="977900" cy="517525"/>
        </p:xfrm>
        <a:graphic>
          <a:graphicData uri="http://schemas.openxmlformats.org/presentationml/2006/ole">
            <mc:AlternateContent xmlns:mc="http://schemas.openxmlformats.org/markup-compatibility/2006">
              <mc:Choice xmlns:v="urn:schemas-microsoft-com:vml" Requires="v">
                <p:oleObj spid="_x0000_s159759" name="Equation" r:id="rId9" imgW="431613" imgH="228501" progId="Equation.DSMT4">
                  <p:embed/>
                </p:oleObj>
              </mc:Choice>
              <mc:Fallback>
                <p:oleObj name="Equation" r:id="rId9" imgW="431613" imgH="228501" progId="Equation.DSMT4">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62800" y="4572000"/>
                        <a:ext cx="977900"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ext Box 2"/>
          <p:cNvSpPr txBox="1">
            <a:spLocks noChangeArrowheads="1"/>
          </p:cNvSpPr>
          <p:nvPr/>
        </p:nvSpPr>
        <p:spPr bwMode="auto">
          <a:xfrm>
            <a:off x="517525" y="547688"/>
            <a:ext cx="8016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autres fonctions propres de </a:t>
            </a:r>
            <a:r>
              <a:rPr lang="fr-FR" sz="2000" b="1" i="1"/>
              <a:t>H</a:t>
            </a:r>
            <a:r>
              <a:rPr lang="fr-FR" sz="2000"/>
              <a:t> que l’on obtiens à partir de </a:t>
            </a:r>
            <a:r>
              <a:rPr lang="fr-FR" sz="2000">
                <a:latin typeface="Symbol" pitchFamily="18" charset="2"/>
              </a:rPr>
              <a:t>j</a:t>
            </a:r>
            <a:r>
              <a:rPr lang="fr-FR" sz="2000" baseline="-25000"/>
              <a:t>0</a:t>
            </a:r>
            <a:r>
              <a:rPr lang="fr-FR" sz="2000"/>
              <a:t>(x) sont des fonctions mathématiques qui s’expriment en fonction des polynômes d’Hermite </a:t>
            </a:r>
            <a:r>
              <a:rPr lang="fr-FR" sz="2000" i="1"/>
              <a:t>H</a:t>
            </a:r>
            <a:r>
              <a:rPr lang="fr-FR" sz="2000" baseline="-25000"/>
              <a:t>n</a:t>
            </a:r>
            <a:endParaRPr lang="fr-FR" sz="2000" b="1" i="1" baseline="-25000"/>
          </a:p>
        </p:txBody>
      </p:sp>
      <p:pic>
        <p:nvPicPr>
          <p:cNvPr id="160771" name="Picture 3" descr="L'image “http://upload.wikimedia.org/math/3/3/0/330d4ffa8b08ff51ed8a178f6fc3af7b.png”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l="11749"/>
          <a:stretch>
            <a:fillRect/>
          </a:stretch>
        </p:blipFill>
        <p:spPr bwMode="auto">
          <a:xfrm>
            <a:off x="2057400" y="1905000"/>
            <a:ext cx="6126163"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0772" name="Object 4"/>
          <p:cNvGraphicFramePr>
            <a:graphicFrameLocks noChangeAspect="1"/>
          </p:cNvGraphicFramePr>
          <p:nvPr/>
        </p:nvGraphicFramePr>
        <p:xfrm>
          <a:off x="1066800" y="1981200"/>
          <a:ext cx="990600" cy="660400"/>
        </p:xfrm>
        <a:graphic>
          <a:graphicData uri="http://schemas.openxmlformats.org/presentationml/2006/ole">
            <mc:AlternateContent xmlns:mc="http://schemas.openxmlformats.org/markup-compatibility/2006">
              <mc:Choice xmlns:v="urn:schemas-microsoft-com:vml" Requires="v">
                <p:oleObj spid="_x0000_s160780" name="Equation" r:id="rId4" imgW="380835" imgH="253890" progId="Equation.DSMT4">
                  <p:embed/>
                </p:oleObj>
              </mc:Choice>
              <mc:Fallback>
                <p:oleObj name="Equation" r:id="rId4" imgW="380835" imgH="25389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981200"/>
                        <a:ext cx="990600" cy="66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60773" name="Picture 5" descr="L'image “http://upload.wikimedia.org/math/2/e/b/2ebfff5cf804432caac4f533ce2928d7.png” ne peut être affichée car elle contient des erreu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3200400"/>
            <a:ext cx="342900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4" name="Text Box 6"/>
          <p:cNvSpPr txBox="1">
            <a:spLocks noChangeArrowheads="1"/>
          </p:cNvSpPr>
          <p:nvPr/>
        </p:nvSpPr>
        <p:spPr bwMode="auto">
          <a:xfrm>
            <a:off x="762000" y="3962400"/>
            <a:ext cx="4038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(Attention, malgré leur notation proche, rien a voir entre le polynôme d’Hermite et l’hamiltonien…)</a:t>
            </a:r>
          </a:p>
        </p:txBody>
      </p:sp>
      <p:sp>
        <p:nvSpPr>
          <p:cNvPr id="160775" name="Text Box 7"/>
          <p:cNvSpPr txBox="1">
            <a:spLocks noChangeArrowheads="1"/>
          </p:cNvSpPr>
          <p:nvPr/>
        </p:nvSpPr>
        <p:spPr bwMode="auto">
          <a:xfrm>
            <a:off x="914400" y="3352800"/>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a:t>
            </a:r>
          </a:p>
        </p:txBody>
      </p:sp>
      <p:pic>
        <p:nvPicPr>
          <p:cNvPr id="160776" name="Picture 8" descr="L'image “http://hyperphysics.phy-astr.gsu.edu/hbase/quantum/imgqua/hermite.gif” ne peut être affichée car elle contient des erreu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7400" y="2971800"/>
            <a:ext cx="297021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7" name="Text Box 9"/>
          <p:cNvSpPr txBox="1">
            <a:spLocks noChangeArrowheads="1"/>
          </p:cNvSpPr>
          <p:nvPr/>
        </p:nvSpPr>
        <p:spPr bwMode="auto">
          <a:xfrm>
            <a:off x="5638800" y="6324600"/>
            <a:ext cx="3365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Premiers polynômes d’Hermite</a:t>
            </a:r>
          </a:p>
        </p:txBody>
      </p:sp>
      <p:sp>
        <p:nvSpPr>
          <p:cNvPr id="160778" name="Line 10"/>
          <p:cNvSpPr>
            <a:spLocks noChangeShapeType="1"/>
          </p:cNvSpPr>
          <p:nvPr/>
        </p:nvSpPr>
        <p:spPr bwMode="auto">
          <a:xfrm flipH="1">
            <a:off x="4038600" y="4648200"/>
            <a:ext cx="1752600" cy="9906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0779" name="Text Box 11"/>
          <p:cNvSpPr txBox="1">
            <a:spLocks noChangeArrowheads="1"/>
          </p:cNvSpPr>
          <p:nvPr/>
        </p:nvSpPr>
        <p:spPr bwMode="auto">
          <a:xfrm>
            <a:off x="533400" y="5638800"/>
            <a:ext cx="53435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Notez la succession de fonctions paires et impaires</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descr="L'image “http://hyperphysics.phy-astr.gsu.edu/hbase/quantum/imgqua/hoscom2.gif”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381000"/>
            <a:ext cx="5851525"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5" name="Picture 3" descr="L'image “http://hyperphysics.phy-astr.gsu.edu/hbase/quantum/imgqua/hoscwf4.gif”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09600"/>
            <a:ext cx="2697163" cy="354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1796" name="Text Box 4"/>
          <p:cNvSpPr txBox="1">
            <a:spLocks noChangeArrowheads="1"/>
          </p:cNvSpPr>
          <p:nvPr/>
        </p:nvSpPr>
        <p:spPr bwMode="auto">
          <a:xfrm>
            <a:off x="609600" y="5029200"/>
            <a:ext cx="8305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Visualisation et comparaison avec la distribution classique : </a:t>
            </a:r>
            <a:r>
              <a:rPr lang="fr-FR" sz="2000">
                <a:hlinkClick r:id="rId4"/>
              </a:rPr>
              <a:t>ici</a:t>
            </a:r>
            <a:endParaRPr lang="fr-FR" sz="2000"/>
          </a:p>
          <a:p>
            <a:pPr eaLnBrk="1" hangingPunct="1"/>
            <a:r>
              <a:rPr lang="fr-FR" sz="2000"/>
              <a:t>Attention, l’auteur de l’applet a oublié qu’il y avait une énergie de point zéro</a:t>
            </a: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ext Box 2"/>
          <p:cNvSpPr txBox="1">
            <a:spLocks noChangeArrowheads="1"/>
          </p:cNvSpPr>
          <p:nvPr/>
        </p:nvSpPr>
        <p:spPr bwMode="auto">
          <a:xfrm>
            <a:off x="1143000" y="762000"/>
            <a:ext cx="6481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Dynamique de paquet d’ondes dans un potentiel harmonique :</a:t>
            </a:r>
          </a:p>
        </p:txBody>
      </p:sp>
      <p:pic>
        <p:nvPicPr>
          <p:cNvPr id="162819" name="Picture 3" descr="fig1_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3657600"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820" name="Picture 4" descr="wp_i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295400"/>
            <a:ext cx="3810000"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1676400" y="4800600"/>
            <a:ext cx="4648200" cy="381000"/>
          </a:xfrm>
          <a:prstGeom prst="rect">
            <a:avLst/>
          </a:prstGeom>
          <a:solidFill>
            <a:srgbClr val="CC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63843" name="Text Box 3"/>
          <p:cNvSpPr txBox="1">
            <a:spLocks noChangeArrowheads="1"/>
          </p:cNvSpPr>
          <p:nvPr/>
        </p:nvSpPr>
        <p:spPr bwMode="auto">
          <a:xfrm>
            <a:off x="2209800" y="381000"/>
            <a:ext cx="4870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Dynamique dans un potentiel Harmonique 2D</a:t>
            </a:r>
          </a:p>
        </p:txBody>
      </p:sp>
      <p:pic>
        <p:nvPicPr>
          <p:cNvPr id="163844" name="Picture 4" descr="fly_movi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838200"/>
            <a:ext cx="2895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45" name="Picture 5" descr="L'image “http://www.weizmann.ac.il/chemphys/tannor/Book/ch6/eig_spec_2d.gif”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886200"/>
            <a:ext cx="7543800"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6" name="Text Box 6"/>
          <p:cNvSpPr txBox="1">
            <a:spLocks noChangeArrowheads="1"/>
          </p:cNvSpPr>
          <p:nvPr/>
        </p:nvSpPr>
        <p:spPr bwMode="auto">
          <a:xfrm>
            <a:off x="1143000" y="3124200"/>
            <a:ext cx="846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hlinkClick r:id="rId4"/>
              </a:rPr>
              <a:t>source</a:t>
            </a:r>
            <a:endParaRPr lang="fr-FR" sz="20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ochem\lequere\lequere\MES_Documents\ENSEIGNEMENT\Enseignement MECA Q\figs_cours1\thomas-you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990600"/>
            <a:ext cx="19177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Theochem\lequere\lequere\MES_Documents\ENSEIGNEMENT\Enseignement MECA Q\figs_cours1\doublesl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838200"/>
            <a:ext cx="382905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4"/>
          <p:cNvSpPr txBox="1">
            <a:spLocks noChangeArrowheads="1"/>
          </p:cNvSpPr>
          <p:nvPr/>
        </p:nvSpPr>
        <p:spPr bwMode="auto">
          <a:xfrm>
            <a:off x="990600" y="3886200"/>
            <a:ext cx="1014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Young</a:t>
            </a:r>
          </a:p>
        </p:txBody>
      </p:sp>
      <p:sp>
        <p:nvSpPr>
          <p:cNvPr id="17413" name="Text Box 5"/>
          <p:cNvSpPr txBox="1">
            <a:spLocks noChangeArrowheads="1"/>
          </p:cNvSpPr>
          <p:nvPr/>
        </p:nvSpPr>
        <p:spPr bwMode="auto">
          <a:xfrm>
            <a:off x="1584325" y="346075"/>
            <a:ext cx="5173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Et les figures d’interférences de Young ?</a:t>
            </a:r>
          </a:p>
        </p:txBody>
      </p:sp>
      <p:sp>
        <p:nvSpPr>
          <p:cNvPr id="17414" name="Text Box 6"/>
          <p:cNvSpPr txBox="1">
            <a:spLocks noChangeArrowheads="1"/>
          </p:cNvSpPr>
          <p:nvPr/>
        </p:nvSpPr>
        <p:spPr bwMode="auto">
          <a:xfrm>
            <a:off x="304800" y="4800600"/>
            <a:ext cx="84582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Même en envoyant la lumière photon par photon (très faible intensité), les interférences se forment !</a:t>
            </a:r>
          </a:p>
          <a:p>
            <a:pPr eaLnBrk="1" hangingPunct="1"/>
            <a:r>
              <a:rPr lang="fr-FR"/>
              <a:t>=&gt; En passant par une des fentes, le photon semble « savoir » que l’autre fente est présente ! </a:t>
            </a:r>
            <a:r>
              <a:rPr lang="fr-FR">
                <a:solidFill>
                  <a:srgbClr val="FF0000"/>
                </a:solidFill>
              </a:rPr>
              <a:t>La particule garde sa qualité d’onde</a:t>
            </a:r>
            <a:r>
              <a:rPr lang="fr-FR"/>
              <a:t>.</a:t>
            </a:r>
          </a:p>
          <a:p>
            <a:pPr eaLnBrk="1" hangingPunct="1"/>
            <a:endParaRPr lang="fr-F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2"/>
          <p:cNvSpPr txBox="1">
            <a:spLocks noChangeArrowheads="1"/>
          </p:cNvSpPr>
          <p:nvPr/>
        </p:nvSpPr>
        <p:spPr bwMode="auto">
          <a:xfrm>
            <a:off x="1812925" y="852488"/>
            <a:ext cx="5262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Encore de la dynamique dans un potentiel 2D : </a:t>
            </a:r>
            <a:r>
              <a:rPr lang="fr-FR" sz="2000">
                <a:hlinkClick r:id="rId2"/>
              </a:rPr>
              <a:t>ici</a:t>
            </a:r>
            <a:endParaRPr lang="fr-FR" sz="2000"/>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L'image “http://content.answers.com/main/content/wp/en-commons/thumb/8/84/400px-Morse-potential.png”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33600"/>
            <a:ext cx="3657600"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1" name="Text Box 3"/>
          <p:cNvSpPr txBox="1">
            <a:spLocks noChangeArrowheads="1"/>
          </p:cNvSpPr>
          <p:nvPr/>
        </p:nvSpPr>
        <p:spPr bwMode="auto">
          <a:xfrm>
            <a:off x="746125" y="471488"/>
            <a:ext cx="5807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Au delà de l’oscillateur harmonique pour décrire la liaison chimique : le potentiel de Morse</a:t>
            </a:r>
          </a:p>
        </p:txBody>
      </p:sp>
      <p:graphicFrame>
        <p:nvGraphicFramePr>
          <p:cNvPr id="165892" name="Object 4"/>
          <p:cNvGraphicFramePr>
            <a:graphicFrameLocks noChangeAspect="1"/>
          </p:cNvGraphicFramePr>
          <p:nvPr/>
        </p:nvGraphicFramePr>
        <p:xfrm>
          <a:off x="3276600" y="2159000"/>
          <a:ext cx="914400" cy="198438"/>
        </p:xfrm>
        <a:graphic>
          <a:graphicData uri="http://schemas.openxmlformats.org/presentationml/2006/ole">
            <mc:AlternateContent xmlns:mc="http://schemas.openxmlformats.org/markup-compatibility/2006">
              <mc:Choice xmlns:v="urn:schemas-microsoft-com:vml" Requires="v">
                <p:oleObj spid="_x0000_s165901" name="Equation" r:id="rId4" imgW="435285" imgH="677109" progId="Equation.DSMT4">
                  <p:embed/>
                </p:oleObj>
              </mc:Choice>
              <mc:Fallback>
                <p:oleObj name="Equation" r:id="rId4" imgW="435285" imgH="677109"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6600" y="2159000"/>
                        <a:ext cx="914400" cy="198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65893" name="Picture 5" descr="L'image “http://upload.wikimedia.org/math/e/a/4/ea414f2ce8df7694333e3c43ed002b35.png” ne peut être affichée car elle contient des erreu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1371600"/>
            <a:ext cx="37338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1981200"/>
            <a:ext cx="1524000" cy="414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895" name="Line 7"/>
          <p:cNvSpPr>
            <a:spLocks noChangeShapeType="1"/>
          </p:cNvSpPr>
          <p:nvPr/>
        </p:nvSpPr>
        <p:spPr bwMode="auto">
          <a:xfrm>
            <a:off x="6324600" y="2438400"/>
            <a:ext cx="3048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5896" name="Text Box 8"/>
          <p:cNvSpPr txBox="1">
            <a:spLocks noChangeArrowheads="1"/>
          </p:cNvSpPr>
          <p:nvPr/>
        </p:nvSpPr>
        <p:spPr bwMode="auto">
          <a:xfrm>
            <a:off x="5715000" y="2909888"/>
            <a:ext cx="26670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Valeur de </a:t>
            </a:r>
            <a:r>
              <a:rPr lang="fr-FR" sz="2000" i="1"/>
              <a:t>k</a:t>
            </a:r>
            <a:r>
              <a:rPr lang="fr-FR" sz="2000"/>
              <a:t> au minimum (le même que celui de l’approximation harmonique)</a:t>
            </a:r>
          </a:p>
        </p:txBody>
      </p:sp>
      <p:pic>
        <p:nvPicPr>
          <p:cNvPr id="165897"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5715000"/>
            <a:ext cx="449580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5898" name="Line 10"/>
          <p:cNvSpPr>
            <a:spLocks noChangeShapeType="1"/>
          </p:cNvSpPr>
          <p:nvPr/>
        </p:nvSpPr>
        <p:spPr bwMode="auto">
          <a:xfrm>
            <a:off x="5562600" y="6096000"/>
            <a:ext cx="457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5899" name="Text Box 11"/>
          <p:cNvSpPr txBox="1">
            <a:spLocks noChangeArrowheads="1"/>
          </p:cNvSpPr>
          <p:nvPr/>
        </p:nvSpPr>
        <p:spPr bwMode="auto">
          <a:xfrm>
            <a:off x="6019800" y="6248400"/>
            <a:ext cx="2922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Constante d’anharmonicité</a:t>
            </a:r>
          </a:p>
        </p:txBody>
      </p:sp>
      <p:sp>
        <p:nvSpPr>
          <p:cNvPr id="165900" name="Line 12"/>
          <p:cNvSpPr>
            <a:spLocks noChangeShapeType="1"/>
          </p:cNvSpPr>
          <p:nvPr/>
        </p:nvSpPr>
        <p:spPr bwMode="auto">
          <a:xfrm>
            <a:off x="5257800" y="60960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219200"/>
            <a:ext cx="464820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6915" name="Picture 3" descr="L'image “http://hyperphysics.phy-astr.gsu.edu/hbase/quantum/imgqua/hoscom2.gif” ne peut être affichée car elle contient des erreurs."/>
          <p:cNvPicPr>
            <a:picLocks noChangeAspect="1" noChangeArrowheads="1"/>
          </p:cNvPicPr>
          <p:nvPr/>
        </p:nvPicPr>
        <p:blipFill>
          <a:blip r:embed="rId4">
            <a:extLst>
              <a:ext uri="{28A0092B-C50C-407E-A947-70E740481C1C}">
                <a14:useLocalDpi xmlns:a14="http://schemas.microsoft.com/office/drawing/2010/main" val="0"/>
              </a:ext>
            </a:extLst>
          </a:blip>
          <a:srcRect l="32556" t="14177" r="34889" b="43295"/>
          <a:stretch>
            <a:fillRect/>
          </a:stretch>
        </p:blipFill>
        <p:spPr bwMode="auto">
          <a:xfrm>
            <a:off x="685800" y="1447800"/>
            <a:ext cx="3406775"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6" name="Line 4"/>
          <p:cNvSpPr>
            <a:spLocks noChangeShapeType="1"/>
          </p:cNvSpPr>
          <p:nvPr/>
        </p:nvSpPr>
        <p:spPr bwMode="auto">
          <a:xfrm flipV="1">
            <a:off x="2133600" y="3429000"/>
            <a:ext cx="0" cy="3810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17" name="Line 5"/>
          <p:cNvSpPr>
            <a:spLocks noChangeShapeType="1"/>
          </p:cNvSpPr>
          <p:nvPr/>
        </p:nvSpPr>
        <p:spPr bwMode="auto">
          <a:xfrm flipV="1">
            <a:off x="1981200" y="2895600"/>
            <a:ext cx="0" cy="4572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18" name="Line 6"/>
          <p:cNvSpPr>
            <a:spLocks noChangeShapeType="1"/>
          </p:cNvSpPr>
          <p:nvPr/>
        </p:nvSpPr>
        <p:spPr bwMode="auto">
          <a:xfrm flipV="1">
            <a:off x="1828800" y="2438400"/>
            <a:ext cx="0" cy="4572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19" name="Line 7"/>
          <p:cNvSpPr>
            <a:spLocks noChangeShapeType="1"/>
          </p:cNvSpPr>
          <p:nvPr/>
        </p:nvSpPr>
        <p:spPr bwMode="auto">
          <a:xfrm flipV="1">
            <a:off x="2286000" y="2895600"/>
            <a:ext cx="0" cy="91440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20" name="Line 8"/>
          <p:cNvSpPr>
            <a:spLocks noChangeShapeType="1"/>
          </p:cNvSpPr>
          <p:nvPr/>
        </p:nvSpPr>
        <p:spPr bwMode="auto">
          <a:xfrm flipV="1">
            <a:off x="2514600" y="2438400"/>
            <a:ext cx="0" cy="1371600"/>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21" name="Line 9"/>
          <p:cNvSpPr>
            <a:spLocks noChangeShapeType="1"/>
          </p:cNvSpPr>
          <p:nvPr/>
        </p:nvSpPr>
        <p:spPr bwMode="auto">
          <a:xfrm flipV="1">
            <a:off x="2667000" y="2438400"/>
            <a:ext cx="0" cy="91440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22" name="Line 10"/>
          <p:cNvSpPr>
            <a:spLocks noChangeShapeType="1"/>
          </p:cNvSpPr>
          <p:nvPr/>
        </p:nvSpPr>
        <p:spPr bwMode="auto">
          <a:xfrm flipV="1">
            <a:off x="1524000" y="5194300"/>
            <a:ext cx="0" cy="5334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23" name="Line 11"/>
          <p:cNvSpPr>
            <a:spLocks noChangeShapeType="1"/>
          </p:cNvSpPr>
          <p:nvPr/>
        </p:nvSpPr>
        <p:spPr bwMode="auto">
          <a:xfrm flipV="1">
            <a:off x="2133600" y="5194300"/>
            <a:ext cx="0"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24" name="Line 12"/>
          <p:cNvSpPr>
            <a:spLocks noChangeShapeType="1"/>
          </p:cNvSpPr>
          <p:nvPr/>
        </p:nvSpPr>
        <p:spPr bwMode="auto">
          <a:xfrm flipV="1">
            <a:off x="2743200" y="5194300"/>
            <a:ext cx="0" cy="533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25" name="Line 13"/>
          <p:cNvSpPr>
            <a:spLocks noChangeShapeType="1"/>
          </p:cNvSpPr>
          <p:nvPr/>
        </p:nvSpPr>
        <p:spPr bwMode="auto">
          <a:xfrm>
            <a:off x="1524000" y="6184900"/>
            <a:ext cx="6096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26" name="Line 14"/>
          <p:cNvSpPr>
            <a:spLocks noChangeShapeType="1"/>
          </p:cNvSpPr>
          <p:nvPr/>
        </p:nvSpPr>
        <p:spPr bwMode="auto">
          <a:xfrm>
            <a:off x="2133600" y="6184900"/>
            <a:ext cx="609600" cy="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aphicFrame>
        <p:nvGraphicFramePr>
          <p:cNvPr id="166927" name="Object 15"/>
          <p:cNvGraphicFramePr>
            <a:graphicFrameLocks noChangeAspect="1"/>
          </p:cNvGraphicFramePr>
          <p:nvPr/>
        </p:nvGraphicFramePr>
        <p:xfrm>
          <a:off x="1676400" y="6337300"/>
          <a:ext cx="381000" cy="280988"/>
        </p:xfrm>
        <a:graphic>
          <a:graphicData uri="http://schemas.openxmlformats.org/presentationml/2006/ole">
            <mc:AlternateContent xmlns:mc="http://schemas.openxmlformats.org/markup-compatibility/2006">
              <mc:Choice xmlns:v="urn:schemas-microsoft-com:vml" Requires="v">
                <p:oleObj spid="_x0000_s166985" name="Equation" r:id="rId5" imgW="241091" imgH="177646" progId="Equation.DSMT4">
                  <p:embed/>
                </p:oleObj>
              </mc:Choice>
              <mc:Fallback>
                <p:oleObj name="Equation" r:id="rId5" imgW="241091" imgH="177646" progId="Equation.DSMT4">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6337300"/>
                        <a:ext cx="381000" cy="28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6928" name="Object 16"/>
          <p:cNvGraphicFramePr>
            <a:graphicFrameLocks noChangeAspect="1"/>
          </p:cNvGraphicFramePr>
          <p:nvPr/>
        </p:nvGraphicFramePr>
        <p:xfrm>
          <a:off x="2286000" y="6337300"/>
          <a:ext cx="381000" cy="280988"/>
        </p:xfrm>
        <a:graphic>
          <a:graphicData uri="http://schemas.openxmlformats.org/presentationml/2006/ole">
            <mc:AlternateContent xmlns:mc="http://schemas.openxmlformats.org/markup-compatibility/2006">
              <mc:Choice xmlns:v="urn:schemas-microsoft-com:vml" Requires="v">
                <p:oleObj spid="_x0000_s166986" name="Equation" r:id="rId7" imgW="241091" imgH="177646" progId="Equation.DSMT4">
                  <p:embed/>
                </p:oleObj>
              </mc:Choice>
              <mc:Fallback>
                <p:oleObj name="Equation" r:id="rId7" imgW="241091" imgH="177646" progId="Equation.DSMT4">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0" y="6337300"/>
                        <a:ext cx="381000" cy="280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6929" name="Line 17"/>
          <p:cNvSpPr>
            <a:spLocks noChangeShapeType="1"/>
          </p:cNvSpPr>
          <p:nvPr/>
        </p:nvSpPr>
        <p:spPr bwMode="auto">
          <a:xfrm flipV="1">
            <a:off x="990600" y="4813300"/>
            <a:ext cx="0" cy="914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30" name="Line 18"/>
          <p:cNvSpPr>
            <a:spLocks noChangeShapeType="1"/>
          </p:cNvSpPr>
          <p:nvPr/>
        </p:nvSpPr>
        <p:spPr bwMode="auto">
          <a:xfrm flipV="1">
            <a:off x="5680075" y="3762375"/>
            <a:ext cx="0" cy="4064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31" name="Line 19"/>
          <p:cNvSpPr>
            <a:spLocks noChangeShapeType="1"/>
          </p:cNvSpPr>
          <p:nvPr/>
        </p:nvSpPr>
        <p:spPr bwMode="auto">
          <a:xfrm flipV="1">
            <a:off x="5654675" y="3394075"/>
            <a:ext cx="3175" cy="3429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32" name="Line 20"/>
          <p:cNvSpPr>
            <a:spLocks noChangeShapeType="1"/>
          </p:cNvSpPr>
          <p:nvPr/>
        </p:nvSpPr>
        <p:spPr bwMode="auto">
          <a:xfrm flipV="1">
            <a:off x="5600700" y="3057525"/>
            <a:ext cx="3175" cy="3429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33" name="Line 21"/>
          <p:cNvSpPr>
            <a:spLocks noChangeShapeType="1"/>
          </p:cNvSpPr>
          <p:nvPr/>
        </p:nvSpPr>
        <p:spPr bwMode="auto">
          <a:xfrm flipV="1">
            <a:off x="5581650" y="2759075"/>
            <a:ext cx="0" cy="28892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34" name="Line 22"/>
          <p:cNvSpPr>
            <a:spLocks noChangeShapeType="1"/>
          </p:cNvSpPr>
          <p:nvPr/>
        </p:nvSpPr>
        <p:spPr bwMode="auto">
          <a:xfrm flipV="1">
            <a:off x="5559425" y="2498725"/>
            <a:ext cx="0" cy="26987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35" name="Line 23"/>
          <p:cNvSpPr>
            <a:spLocks noChangeShapeType="1"/>
          </p:cNvSpPr>
          <p:nvPr/>
        </p:nvSpPr>
        <p:spPr bwMode="auto">
          <a:xfrm flipV="1">
            <a:off x="5534025" y="2251075"/>
            <a:ext cx="0" cy="24447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36" name="Line 24"/>
          <p:cNvSpPr>
            <a:spLocks noChangeShapeType="1"/>
          </p:cNvSpPr>
          <p:nvPr/>
        </p:nvSpPr>
        <p:spPr bwMode="auto">
          <a:xfrm flipV="1">
            <a:off x="5508625" y="2089150"/>
            <a:ext cx="0" cy="15557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37" name="Line 25"/>
          <p:cNvSpPr>
            <a:spLocks noChangeShapeType="1"/>
          </p:cNvSpPr>
          <p:nvPr/>
        </p:nvSpPr>
        <p:spPr bwMode="auto">
          <a:xfrm flipV="1">
            <a:off x="5486400" y="1920875"/>
            <a:ext cx="0" cy="155575"/>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38" name="Line 26"/>
          <p:cNvSpPr>
            <a:spLocks noChangeShapeType="1"/>
          </p:cNvSpPr>
          <p:nvPr/>
        </p:nvSpPr>
        <p:spPr bwMode="auto">
          <a:xfrm flipV="1">
            <a:off x="5756275" y="3400425"/>
            <a:ext cx="0" cy="762000"/>
          </a:xfrm>
          <a:prstGeom prst="line">
            <a:avLst/>
          </a:prstGeom>
          <a:noFill/>
          <a:ln w="952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39" name="Line 27"/>
          <p:cNvSpPr>
            <a:spLocks noChangeShapeType="1"/>
          </p:cNvSpPr>
          <p:nvPr/>
        </p:nvSpPr>
        <p:spPr bwMode="auto">
          <a:xfrm flipV="1">
            <a:off x="5826125" y="3067050"/>
            <a:ext cx="0" cy="1098550"/>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40" name="Line 28"/>
          <p:cNvSpPr>
            <a:spLocks noChangeShapeType="1"/>
          </p:cNvSpPr>
          <p:nvPr/>
        </p:nvSpPr>
        <p:spPr bwMode="auto">
          <a:xfrm flipV="1">
            <a:off x="5876925" y="2765425"/>
            <a:ext cx="19050" cy="1400175"/>
          </a:xfrm>
          <a:prstGeom prst="line">
            <a:avLst/>
          </a:prstGeom>
          <a:noFill/>
          <a:ln w="9525">
            <a:solidFill>
              <a:srgbClr val="CC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41" name="Line 29"/>
          <p:cNvSpPr>
            <a:spLocks noChangeShapeType="1"/>
          </p:cNvSpPr>
          <p:nvPr/>
        </p:nvSpPr>
        <p:spPr bwMode="auto">
          <a:xfrm flipV="1">
            <a:off x="6035675" y="5243513"/>
            <a:ext cx="1588" cy="5334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42" name="Line 30"/>
          <p:cNvSpPr>
            <a:spLocks noChangeShapeType="1"/>
          </p:cNvSpPr>
          <p:nvPr/>
        </p:nvSpPr>
        <p:spPr bwMode="auto">
          <a:xfrm flipV="1">
            <a:off x="6505575" y="5248275"/>
            <a:ext cx="1588" cy="5334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43" name="Line 31"/>
          <p:cNvSpPr>
            <a:spLocks noChangeShapeType="1"/>
          </p:cNvSpPr>
          <p:nvPr/>
        </p:nvSpPr>
        <p:spPr bwMode="auto">
          <a:xfrm flipV="1">
            <a:off x="6853238" y="5238750"/>
            <a:ext cx="1587" cy="5334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44" name="Line 32"/>
          <p:cNvSpPr>
            <a:spLocks noChangeShapeType="1"/>
          </p:cNvSpPr>
          <p:nvPr/>
        </p:nvSpPr>
        <p:spPr bwMode="auto">
          <a:xfrm>
            <a:off x="5502275" y="5776913"/>
            <a:ext cx="281940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45" name="Line 33"/>
          <p:cNvSpPr>
            <a:spLocks noChangeShapeType="1"/>
          </p:cNvSpPr>
          <p:nvPr/>
        </p:nvSpPr>
        <p:spPr bwMode="auto">
          <a:xfrm flipV="1">
            <a:off x="5502275" y="4862513"/>
            <a:ext cx="1588" cy="914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46" name="Text Box 34"/>
          <p:cNvSpPr txBox="1">
            <a:spLocks noChangeArrowheads="1"/>
          </p:cNvSpPr>
          <p:nvPr/>
        </p:nvSpPr>
        <p:spPr bwMode="auto">
          <a:xfrm>
            <a:off x="5334000" y="5791200"/>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0</a:t>
            </a:r>
          </a:p>
        </p:txBody>
      </p:sp>
      <p:graphicFrame>
        <p:nvGraphicFramePr>
          <p:cNvPr id="166947" name="Object 35"/>
          <p:cNvGraphicFramePr>
            <a:graphicFrameLocks noChangeAspect="1"/>
          </p:cNvGraphicFramePr>
          <p:nvPr/>
        </p:nvGraphicFramePr>
        <p:xfrm>
          <a:off x="5883275" y="5853113"/>
          <a:ext cx="381000" cy="280987"/>
        </p:xfrm>
        <a:graphic>
          <a:graphicData uri="http://schemas.openxmlformats.org/presentationml/2006/ole">
            <mc:AlternateContent xmlns:mc="http://schemas.openxmlformats.org/markup-compatibility/2006">
              <mc:Choice xmlns:v="urn:schemas-microsoft-com:vml" Requires="v">
                <p:oleObj spid="_x0000_s166987" name="Equation" r:id="rId9" imgW="241091" imgH="177646" progId="Equation.DSMT4">
                  <p:embed/>
                </p:oleObj>
              </mc:Choice>
              <mc:Fallback>
                <p:oleObj name="Equation" r:id="rId9" imgW="241091" imgH="177646" progId="Equation.DSMT4">
                  <p:embed/>
                  <p:pic>
                    <p:nvPicPr>
                      <p:cNvPr id="0" name="Object 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3275" y="5853113"/>
                        <a:ext cx="381000" cy="280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6948" name="Object 36"/>
          <p:cNvGraphicFramePr>
            <a:graphicFrameLocks noChangeAspect="1"/>
          </p:cNvGraphicFramePr>
          <p:nvPr/>
        </p:nvGraphicFramePr>
        <p:xfrm>
          <a:off x="6432550" y="5853113"/>
          <a:ext cx="501650" cy="280987"/>
        </p:xfrm>
        <a:graphic>
          <a:graphicData uri="http://schemas.openxmlformats.org/presentationml/2006/ole">
            <mc:AlternateContent xmlns:mc="http://schemas.openxmlformats.org/markup-compatibility/2006">
              <mc:Choice xmlns:v="urn:schemas-microsoft-com:vml" Requires="v">
                <p:oleObj spid="_x0000_s166988" name="Equation" r:id="rId10" imgW="317087" imgH="177569" progId="Equation.DSMT4">
                  <p:embed/>
                </p:oleObj>
              </mc:Choice>
              <mc:Fallback>
                <p:oleObj name="Equation" r:id="rId10" imgW="317087" imgH="177569" progId="Equation.DSMT4">
                  <p:embed/>
                  <p:pic>
                    <p:nvPicPr>
                      <p:cNvPr id="0" name="Object 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32550" y="5853113"/>
                        <a:ext cx="501650" cy="280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6949" name="Object 37"/>
          <p:cNvGraphicFramePr>
            <a:graphicFrameLocks noChangeAspect="1"/>
          </p:cNvGraphicFramePr>
          <p:nvPr/>
        </p:nvGraphicFramePr>
        <p:xfrm>
          <a:off x="6977063" y="5853113"/>
          <a:ext cx="481012" cy="280987"/>
        </p:xfrm>
        <a:graphic>
          <a:graphicData uri="http://schemas.openxmlformats.org/presentationml/2006/ole">
            <mc:AlternateContent xmlns:mc="http://schemas.openxmlformats.org/markup-compatibility/2006">
              <mc:Choice xmlns:v="urn:schemas-microsoft-com:vml" Requires="v">
                <p:oleObj spid="_x0000_s166989" name="Equation" r:id="rId12" imgW="304404" imgH="177569" progId="Equation.DSMT4">
                  <p:embed/>
                </p:oleObj>
              </mc:Choice>
              <mc:Fallback>
                <p:oleObj name="Equation" r:id="rId12" imgW="304404" imgH="177569" progId="Equation.DSMT4">
                  <p:embed/>
                  <p:pic>
                    <p:nvPicPr>
                      <p:cNvPr id="0" name="Object 3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977063" y="5853113"/>
                        <a:ext cx="481012" cy="280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6950" name="Line 38"/>
          <p:cNvSpPr>
            <a:spLocks noChangeShapeType="1"/>
          </p:cNvSpPr>
          <p:nvPr/>
        </p:nvSpPr>
        <p:spPr bwMode="auto">
          <a:xfrm flipV="1">
            <a:off x="7119938" y="5243513"/>
            <a:ext cx="1587" cy="533400"/>
          </a:xfrm>
          <a:prstGeom prst="line">
            <a:avLst/>
          </a:prstGeom>
          <a:noFill/>
          <a:ln w="9525">
            <a:solidFill>
              <a:srgbClr val="CC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51" name="Line 39"/>
          <p:cNvSpPr>
            <a:spLocks noChangeShapeType="1"/>
          </p:cNvSpPr>
          <p:nvPr/>
        </p:nvSpPr>
        <p:spPr bwMode="auto">
          <a:xfrm flipV="1">
            <a:off x="6002338" y="5348288"/>
            <a:ext cx="1587" cy="423862"/>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2" name="Line 40"/>
          <p:cNvSpPr>
            <a:spLocks noChangeShapeType="1"/>
          </p:cNvSpPr>
          <p:nvPr/>
        </p:nvSpPr>
        <p:spPr bwMode="auto">
          <a:xfrm flipV="1">
            <a:off x="5969000" y="5457825"/>
            <a:ext cx="1588" cy="309563"/>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3" name="Line 41"/>
          <p:cNvSpPr>
            <a:spLocks noChangeShapeType="1"/>
          </p:cNvSpPr>
          <p:nvPr/>
        </p:nvSpPr>
        <p:spPr bwMode="auto">
          <a:xfrm flipH="1" flipV="1">
            <a:off x="5918200" y="5534025"/>
            <a:ext cx="7938" cy="238125"/>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4" name="Line 42"/>
          <p:cNvSpPr>
            <a:spLocks noChangeShapeType="1"/>
          </p:cNvSpPr>
          <p:nvPr/>
        </p:nvSpPr>
        <p:spPr bwMode="auto">
          <a:xfrm flipV="1">
            <a:off x="6472238" y="5381625"/>
            <a:ext cx="1587" cy="395288"/>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5" name="Line 43"/>
          <p:cNvSpPr>
            <a:spLocks noChangeShapeType="1"/>
          </p:cNvSpPr>
          <p:nvPr/>
        </p:nvSpPr>
        <p:spPr bwMode="auto">
          <a:xfrm flipV="1">
            <a:off x="6434138" y="5434013"/>
            <a:ext cx="1587" cy="33337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6" name="Line 44"/>
          <p:cNvSpPr>
            <a:spLocks noChangeShapeType="1"/>
          </p:cNvSpPr>
          <p:nvPr/>
        </p:nvSpPr>
        <p:spPr bwMode="auto">
          <a:xfrm flipV="1">
            <a:off x="6396038" y="5510213"/>
            <a:ext cx="1587" cy="252412"/>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7" name="Line 45"/>
          <p:cNvSpPr>
            <a:spLocks noChangeShapeType="1"/>
          </p:cNvSpPr>
          <p:nvPr/>
        </p:nvSpPr>
        <p:spPr bwMode="auto">
          <a:xfrm flipV="1">
            <a:off x="6819900" y="5348288"/>
            <a:ext cx="1588" cy="423862"/>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8" name="Line 46"/>
          <p:cNvSpPr>
            <a:spLocks noChangeShapeType="1"/>
          </p:cNvSpPr>
          <p:nvPr/>
        </p:nvSpPr>
        <p:spPr bwMode="auto">
          <a:xfrm flipV="1">
            <a:off x="6781800" y="5419725"/>
            <a:ext cx="1588" cy="352425"/>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59" name="Line 47"/>
          <p:cNvSpPr>
            <a:spLocks noChangeShapeType="1"/>
          </p:cNvSpPr>
          <p:nvPr/>
        </p:nvSpPr>
        <p:spPr bwMode="auto">
          <a:xfrm flipV="1">
            <a:off x="6748463" y="5495925"/>
            <a:ext cx="1587" cy="266700"/>
          </a:xfrm>
          <a:prstGeom prst="line">
            <a:avLst/>
          </a:prstGeom>
          <a:noFill/>
          <a:ln w="952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60" name="Line 48"/>
          <p:cNvSpPr>
            <a:spLocks noChangeShapeType="1"/>
          </p:cNvSpPr>
          <p:nvPr/>
        </p:nvSpPr>
        <p:spPr bwMode="auto">
          <a:xfrm flipV="1">
            <a:off x="7081838" y="5395913"/>
            <a:ext cx="1587" cy="371475"/>
          </a:xfrm>
          <a:prstGeom prst="line">
            <a:avLst/>
          </a:prstGeom>
          <a:noFill/>
          <a:ln w="9525">
            <a:solidFill>
              <a:srgbClr val="CC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61" name="Line 49"/>
          <p:cNvSpPr>
            <a:spLocks noChangeShapeType="1"/>
          </p:cNvSpPr>
          <p:nvPr/>
        </p:nvSpPr>
        <p:spPr bwMode="auto">
          <a:xfrm flipV="1">
            <a:off x="7048500" y="5443538"/>
            <a:ext cx="1588" cy="333375"/>
          </a:xfrm>
          <a:prstGeom prst="line">
            <a:avLst/>
          </a:prstGeom>
          <a:noFill/>
          <a:ln w="9525">
            <a:solidFill>
              <a:srgbClr val="CC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62" name="Line 50"/>
          <p:cNvSpPr>
            <a:spLocks noChangeShapeType="1"/>
          </p:cNvSpPr>
          <p:nvPr/>
        </p:nvSpPr>
        <p:spPr bwMode="auto">
          <a:xfrm flipH="1" flipV="1">
            <a:off x="7011988" y="5505450"/>
            <a:ext cx="3175" cy="261938"/>
          </a:xfrm>
          <a:prstGeom prst="line">
            <a:avLst/>
          </a:prstGeom>
          <a:noFill/>
          <a:ln w="9525">
            <a:solidFill>
              <a:srgbClr val="CC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63" name="Text Box 51"/>
          <p:cNvSpPr txBox="1">
            <a:spLocks noChangeArrowheads="1"/>
          </p:cNvSpPr>
          <p:nvPr/>
        </p:nvSpPr>
        <p:spPr bwMode="auto">
          <a:xfrm>
            <a:off x="8213725" y="5805488"/>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a:t>
            </a:r>
          </a:p>
        </p:txBody>
      </p:sp>
      <p:sp>
        <p:nvSpPr>
          <p:cNvPr id="166964" name="Text Box 52"/>
          <p:cNvSpPr txBox="1">
            <a:spLocks noChangeArrowheads="1"/>
          </p:cNvSpPr>
          <p:nvPr/>
        </p:nvSpPr>
        <p:spPr bwMode="auto">
          <a:xfrm>
            <a:off x="822325" y="547688"/>
            <a:ext cx="6946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Effet de l’anharmonicité sur le spectre infra rouge des diatomiques</a:t>
            </a:r>
          </a:p>
        </p:txBody>
      </p:sp>
      <p:sp>
        <p:nvSpPr>
          <p:cNvPr id="166965" name="Line 53"/>
          <p:cNvSpPr>
            <a:spLocks noChangeShapeType="1"/>
          </p:cNvSpPr>
          <p:nvPr/>
        </p:nvSpPr>
        <p:spPr bwMode="auto">
          <a:xfrm flipV="1">
            <a:off x="6048375" y="5776913"/>
            <a:ext cx="0"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66" name="Line 54"/>
          <p:cNvSpPr>
            <a:spLocks noChangeShapeType="1"/>
          </p:cNvSpPr>
          <p:nvPr/>
        </p:nvSpPr>
        <p:spPr bwMode="auto">
          <a:xfrm>
            <a:off x="6629400" y="5776913"/>
            <a:ext cx="0" cy="66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67" name="Line 55"/>
          <p:cNvSpPr>
            <a:spLocks noChangeShapeType="1"/>
          </p:cNvSpPr>
          <p:nvPr/>
        </p:nvSpPr>
        <p:spPr bwMode="auto">
          <a:xfrm>
            <a:off x="7181850" y="5772150"/>
            <a:ext cx="0" cy="619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68" name="Text Box 56"/>
          <p:cNvSpPr txBox="1">
            <a:spLocks noChangeArrowheads="1"/>
          </p:cNvSpPr>
          <p:nvPr/>
        </p:nvSpPr>
        <p:spPr bwMode="auto">
          <a:xfrm>
            <a:off x="5927725" y="6134100"/>
            <a:ext cx="2082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(Effet très exagéré !)</a:t>
            </a:r>
          </a:p>
        </p:txBody>
      </p:sp>
      <p:sp>
        <p:nvSpPr>
          <p:cNvPr id="166969" name="Line 57"/>
          <p:cNvSpPr>
            <a:spLocks noChangeShapeType="1"/>
          </p:cNvSpPr>
          <p:nvPr/>
        </p:nvSpPr>
        <p:spPr bwMode="auto">
          <a:xfrm>
            <a:off x="998538" y="5732463"/>
            <a:ext cx="281940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70" name="Text Box 58"/>
          <p:cNvSpPr txBox="1">
            <a:spLocks noChangeArrowheads="1"/>
          </p:cNvSpPr>
          <p:nvPr/>
        </p:nvSpPr>
        <p:spPr bwMode="auto">
          <a:xfrm>
            <a:off x="825500" y="5765800"/>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0</a:t>
            </a:r>
          </a:p>
        </p:txBody>
      </p:sp>
      <p:graphicFrame>
        <p:nvGraphicFramePr>
          <p:cNvPr id="166971" name="Object 59"/>
          <p:cNvGraphicFramePr>
            <a:graphicFrameLocks noChangeAspect="1"/>
          </p:cNvGraphicFramePr>
          <p:nvPr/>
        </p:nvGraphicFramePr>
        <p:xfrm>
          <a:off x="1374775" y="5827713"/>
          <a:ext cx="381000" cy="280987"/>
        </p:xfrm>
        <a:graphic>
          <a:graphicData uri="http://schemas.openxmlformats.org/presentationml/2006/ole">
            <mc:AlternateContent xmlns:mc="http://schemas.openxmlformats.org/markup-compatibility/2006">
              <mc:Choice xmlns:v="urn:schemas-microsoft-com:vml" Requires="v">
                <p:oleObj spid="_x0000_s166990" name="Equation" r:id="rId14" imgW="241091" imgH="177646" progId="Equation.DSMT4">
                  <p:embed/>
                </p:oleObj>
              </mc:Choice>
              <mc:Fallback>
                <p:oleObj name="Equation" r:id="rId14" imgW="241091" imgH="177646" progId="Equation.DSMT4">
                  <p:embed/>
                  <p:pic>
                    <p:nvPicPr>
                      <p:cNvPr id="0" name="Object 5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4775" y="5827713"/>
                        <a:ext cx="381000" cy="280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6972" name="Object 60"/>
          <p:cNvGraphicFramePr>
            <a:graphicFrameLocks noChangeAspect="1"/>
          </p:cNvGraphicFramePr>
          <p:nvPr/>
        </p:nvGraphicFramePr>
        <p:xfrm>
          <a:off x="1924050" y="5827713"/>
          <a:ext cx="501650" cy="280987"/>
        </p:xfrm>
        <a:graphic>
          <a:graphicData uri="http://schemas.openxmlformats.org/presentationml/2006/ole">
            <mc:AlternateContent xmlns:mc="http://schemas.openxmlformats.org/markup-compatibility/2006">
              <mc:Choice xmlns:v="urn:schemas-microsoft-com:vml" Requires="v">
                <p:oleObj spid="_x0000_s166991" name="Equation" r:id="rId15" imgW="317087" imgH="177569" progId="Equation.DSMT4">
                  <p:embed/>
                </p:oleObj>
              </mc:Choice>
              <mc:Fallback>
                <p:oleObj name="Equation" r:id="rId15" imgW="317087" imgH="177569" progId="Equation.DSMT4">
                  <p:embed/>
                  <p:pic>
                    <p:nvPicPr>
                      <p:cNvPr id="0" name="Object 6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24050" y="5827713"/>
                        <a:ext cx="501650" cy="280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6973" name="Object 61"/>
          <p:cNvGraphicFramePr>
            <a:graphicFrameLocks noChangeAspect="1"/>
          </p:cNvGraphicFramePr>
          <p:nvPr/>
        </p:nvGraphicFramePr>
        <p:xfrm>
          <a:off x="2468563" y="5827713"/>
          <a:ext cx="481012" cy="280987"/>
        </p:xfrm>
        <a:graphic>
          <a:graphicData uri="http://schemas.openxmlformats.org/presentationml/2006/ole">
            <mc:AlternateContent xmlns:mc="http://schemas.openxmlformats.org/markup-compatibility/2006">
              <mc:Choice xmlns:v="urn:schemas-microsoft-com:vml" Requires="v">
                <p:oleObj spid="_x0000_s166992" name="Equation" r:id="rId16" imgW="304404" imgH="177569" progId="Equation.DSMT4">
                  <p:embed/>
                </p:oleObj>
              </mc:Choice>
              <mc:Fallback>
                <p:oleObj name="Equation" r:id="rId16" imgW="304404" imgH="177569" progId="Equation.DSMT4">
                  <p:embed/>
                  <p:pic>
                    <p:nvPicPr>
                      <p:cNvPr id="0" name="Object 6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68563" y="5827713"/>
                        <a:ext cx="481012" cy="2809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66974" name="Text Box 62"/>
          <p:cNvSpPr txBox="1">
            <a:spLocks noChangeArrowheads="1"/>
          </p:cNvSpPr>
          <p:nvPr/>
        </p:nvSpPr>
        <p:spPr bwMode="auto">
          <a:xfrm>
            <a:off x="3705225" y="5780088"/>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a:t>
            </a:r>
          </a:p>
        </p:txBody>
      </p:sp>
      <p:sp>
        <p:nvSpPr>
          <p:cNvPr id="166975" name="Line 63"/>
          <p:cNvSpPr>
            <a:spLocks noChangeShapeType="1"/>
          </p:cNvSpPr>
          <p:nvPr/>
        </p:nvSpPr>
        <p:spPr bwMode="auto">
          <a:xfrm flipV="1">
            <a:off x="1520825" y="5751513"/>
            <a:ext cx="0"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76" name="Line 64"/>
          <p:cNvSpPr>
            <a:spLocks noChangeShapeType="1"/>
          </p:cNvSpPr>
          <p:nvPr/>
        </p:nvSpPr>
        <p:spPr bwMode="auto">
          <a:xfrm>
            <a:off x="2139950" y="5751513"/>
            <a:ext cx="0" cy="66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77" name="Line 65"/>
          <p:cNvSpPr>
            <a:spLocks noChangeShapeType="1"/>
          </p:cNvSpPr>
          <p:nvPr/>
        </p:nvSpPr>
        <p:spPr bwMode="auto">
          <a:xfrm>
            <a:off x="2744788" y="5746750"/>
            <a:ext cx="0" cy="619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78" name="Line 66"/>
          <p:cNvSpPr>
            <a:spLocks noChangeShapeType="1"/>
          </p:cNvSpPr>
          <p:nvPr/>
        </p:nvSpPr>
        <p:spPr bwMode="auto">
          <a:xfrm flipV="1">
            <a:off x="2286000" y="4648200"/>
            <a:ext cx="990600" cy="508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66979" name="Line 67"/>
          <p:cNvSpPr>
            <a:spLocks noChangeShapeType="1"/>
          </p:cNvSpPr>
          <p:nvPr/>
        </p:nvSpPr>
        <p:spPr bwMode="auto">
          <a:xfrm flipV="1">
            <a:off x="2819400" y="4648200"/>
            <a:ext cx="4572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80" name="Text Box 68"/>
          <p:cNvSpPr txBox="1">
            <a:spLocks noChangeArrowheads="1"/>
          </p:cNvSpPr>
          <p:nvPr/>
        </p:nvSpPr>
        <p:spPr bwMode="auto">
          <a:xfrm>
            <a:off x="3336925" y="4357688"/>
            <a:ext cx="15509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Harmoniques</a:t>
            </a:r>
          </a:p>
          <a:p>
            <a:pPr eaLnBrk="1" hangingPunct="1"/>
            <a:r>
              <a:rPr lang="fr-FR" sz="2000"/>
              <a:t>de </a:t>
            </a:r>
          </a:p>
        </p:txBody>
      </p:sp>
      <p:sp>
        <p:nvSpPr>
          <p:cNvPr id="166981" name="Line 69"/>
          <p:cNvSpPr>
            <a:spLocks noChangeShapeType="1"/>
          </p:cNvSpPr>
          <p:nvPr/>
        </p:nvSpPr>
        <p:spPr bwMode="auto">
          <a:xfrm>
            <a:off x="5791200" y="5181600"/>
            <a:ext cx="304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82" name="Line 70"/>
          <p:cNvSpPr>
            <a:spLocks noChangeShapeType="1"/>
          </p:cNvSpPr>
          <p:nvPr/>
        </p:nvSpPr>
        <p:spPr bwMode="auto">
          <a:xfrm flipV="1">
            <a:off x="5943600" y="49530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6983" name="Text Box 71"/>
          <p:cNvSpPr txBox="1">
            <a:spLocks noChangeArrowheads="1"/>
          </p:cNvSpPr>
          <p:nvPr/>
        </p:nvSpPr>
        <p:spPr bwMode="auto">
          <a:xfrm>
            <a:off x="5622925" y="4610100"/>
            <a:ext cx="1968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Partiels (overtones)</a:t>
            </a:r>
          </a:p>
        </p:txBody>
      </p:sp>
      <p:sp>
        <p:nvSpPr>
          <p:cNvPr id="166984" name="Line 72"/>
          <p:cNvSpPr>
            <a:spLocks noChangeShapeType="1"/>
          </p:cNvSpPr>
          <p:nvPr/>
        </p:nvSpPr>
        <p:spPr bwMode="auto">
          <a:xfrm>
            <a:off x="3810000" y="4724400"/>
            <a:ext cx="0" cy="3048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ext Box 2"/>
          <p:cNvSpPr txBox="1">
            <a:spLocks noChangeArrowheads="1"/>
          </p:cNvSpPr>
          <p:nvPr/>
        </p:nvSpPr>
        <p:spPr bwMode="auto">
          <a:xfrm>
            <a:off x="1203325" y="1081088"/>
            <a:ext cx="7102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Lors de la transition entre deux niveaux, la forme de la fonction d’onde évolue entre les deux états propres.</a:t>
            </a:r>
          </a:p>
        </p:txBody>
      </p:sp>
      <p:pic>
        <p:nvPicPr>
          <p:cNvPr id="167939" name="Picture 3" descr="HO_i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905000"/>
            <a:ext cx="342900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40" name="Text Box 4"/>
          <p:cNvSpPr txBox="1">
            <a:spLocks noChangeArrowheads="1"/>
          </p:cNvSpPr>
          <p:nvPr/>
        </p:nvSpPr>
        <p:spPr bwMode="auto">
          <a:xfrm>
            <a:off x="1127125" y="4814888"/>
            <a:ext cx="74834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Pour décrire cette évolution, il est nécessaire de rajouter dans l’hamiltonien un terme dépendant du temps décrivant l’interaction entre l’oscillateur et le champ électrique oscillant du photon.</a:t>
            </a:r>
          </a:p>
          <a:p>
            <a:pPr eaLnBrk="1" hangingPunct="1"/>
            <a:r>
              <a:rPr lang="fr-FR" sz="2000"/>
              <a:t>Une transition se produit lorsqu’il y a </a:t>
            </a:r>
            <a:r>
              <a:rPr lang="fr-FR" sz="2000" u="sng"/>
              <a:t>résonance</a:t>
            </a:r>
            <a:r>
              <a:rPr lang="fr-FR" sz="2000"/>
              <a:t> entre ces deux oscillateurs.</a:t>
            </a:r>
          </a:p>
        </p:txBody>
      </p:sp>
      <p:sp>
        <p:nvSpPr>
          <p:cNvPr id="167941" name="Line 5"/>
          <p:cNvSpPr>
            <a:spLocks noChangeShapeType="1"/>
          </p:cNvSpPr>
          <p:nvPr/>
        </p:nvSpPr>
        <p:spPr bwMode="auto">
          <a:xfrm>
            <a:off x="5410200" y="2209800"/>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7942" name="Text Box 6"/>
          <p:cNvSpPr txBox="1">
            <a:spLocks noChangeArrowheads="1"/>
          </p:cNvSpPr>
          <p:nvPr/>
        </p:nvSpPr>
        <p:spPr bwMode="auto">
          <a:xfrm>
            <a:off x="6156325" y="1843088"/>
            <a:ext cx="2530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Attention, dans notre notation, il s’agit d’une transition entre </a:t>
            </a:r>
            <a:r>
              <a:rPr lang="fr-FR" sz="2000" i="1"/>
              <a:t>v=1</a:t>
            </a:r>
            <a:r>
              <a:rPr lang="fr-FR" sz="2000"/>
              <a:t> et </a:t>
            </a:r>
            <a:r>
              <a:rPr lang="fr-FR" sz="2000" i="1"/>
              <a:t>v=0</a:t>
            </a: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Text Box 2"/>
          <p:cNvSpPr txBox="1">
            <a:spLocks noChangeArrowheads="1"/>
          </p:cNvSpPr>
          <p:nvPr/>
        </p:nvSpPr>
        <p:spPr bwMode="auto">
          <a:xfrm>
            <a:off x="1050925" y="574675"/>
            <a:ext cx="3159125" cy="457200"/>
          </a:xfrm>
          <a:prstGeom prst="rect">
            <a:avLst/>
          </a:prstGeom>
          <a:solidFill>
            <a:srgbClr val="CCFFFF"/>
          </a:solidFill>
          <a:ln>
            <a:noFill/>
          </a:ln>
          <a:effectLst/>
          <a:extLs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a:solidFill>
                  <a:srgbClr val="000000"/>
                </a:solidFill>
                <a:ea typeface="Lucida Sans Unicode" pitchFamily="34" charset="0"/>
                <a:cs typeface="Lucida Sans Unicode" pitchFamily="34" charset="0"/>
              </a:rPr>
              <a:t>IX) Moments angulaires</a:t>
            </a:r>
          </a:p>
        </p:txBody>
      </p:sp>
      <p:sp>
        <p:nvSpPr>
          <p:cNvPr id="168963" name="Text Box 3"/>
          <p:cNvSpPr txBox="1">
            <a:spLocks noChangeArrowheads="1"/>
          </p:cNvSpPr>
          <p:nvPr/>
        </p:nvSpPr>
        <p:spPr bwMode="auto">
          <a:xfrm>
            <a:off x="746125" y="1412875"/>
            <a:ext cx="7940675"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Le moment cinétique, </a:t>
            </a:r>
            <a:r>
              <a:rPr lang="fr-FR" sz="2000">
                <a:solidFill>
                  <a:srgbClr val="000000"/>
                </a:solidFill>
                <a:latin typeface="Georgia" pitchFamily="18" charset="0"/>
                <a:ea typeface="Lucida Sans Unicode" pitchFamily="34" charset="0"/>
                <a:cs typeface="Lucida Sans Unicode" pitchFamily="34" charset="0"/>
              </a:rPr>
              <a:t>L</a:t>
            </a:r>
            <a:r>
              <a:rPr lang="fr-FR" sz="2000">
                <a:solidFill>
                  <a:srgbClr val="000000"/>
                </a:solidFill>
                <a:ea typeface="Lucida Sans Unicode" pitchFamily="34" charset="0"/>
                <a:cs typeface="Lucida Sans Unicode" pitchFamily="34" charset="0"/>
              </a:rPr>
              <a:t>, de la mécanique classique est défini par le produit vectoriel :</a:t>
            </a:r>
          </a:p>
        </p:txBody>
      </p:sp>
      <p:graphicFrame>
        <p:nvGraphicFramePr>
          <p:cNvPr id="168964" name="Object 4"/>
          <p:cNvGraphicFramePr>
            <a:graphicFrameLocks noChangeAspect="1"/>
          </p:cNvGraphicFramePr>
          <p:nvPr/>
        </p:nvGraphicFramePr>
        <p:xfrm>
          <a:off x="3048000" y="2209800"/>
          <a:ext cx="1368425" cy="541338"/>
        </p:xfrm>
        <a:graphic>
          <a:graphicData uri="http://schemas.openxmlformats.org/presentationml/2006/ole">
            <mc:AlternateContent xmlns:mc="http://schemas.openxmlformats.org/markup-compatibility/2006">
              <mc:Choice xmlns:v="urn:schemas-microsoft-com:vml" Requires="v">
                <p:oleObj spid="_x0000_s168978" name="Equation" r:id="rId4" imgW="622030" imgH="241195" progId="Equation.DSMT4">
                  <p:embed/>
                </p:oleObj>
              </mc:Choice>
              <mc:Fallback>
                <p:oleObj name="Equation" r:id="rId4" imgW="622030" imgH="241195"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0" y="2209800"/>
                        <a:ext cx="1368425" cy="5413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168965" name="Group 5"/>
          <p:cNvGrpSpPr>
            <a:grpSpLocks/>
          </p:cNvGrpSpPr>
          <p:nvPr/>
        </p:nvGrpSpPr>
        <p:grpSpPr bwMode="auto">
          <a:xfrm>
            <a:off x="898525" y="2895600"/>
            <a:ext cx="7940675" cy="1630363"/>
            <a:chOff x="566" y="1824"/>
            <a:chExt cx="5002" cy="1027"/>
          </a:xfrm>
        </p:grpSpPr>
        <p:sp>
          <p:nvSpPr>
            <p:cNvPr id="168975" name="Text Box 6"/>
            <p:cNvSpPr txBox="1">
              <a:spLocks noChangeArrowheads="1"/>
            </p:cNvSpPr>
            <p:nvPr/>
          </p:nvSpPr>
          <p:spPr bwMode="auto">
            <a:xfrm>
              <a:off x="566" y="1833"/>
              <a:ext cx="5002" cy="10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Où </a:t>
              </a:r>
              <a:r>
                <a:rPr lang="fr-FR" sz="2000" i="1">
                  <a:solidFill>
                    <a:srgbClr val="000000"/>
                  </a:solidFill>
                  <a:ea typeface="Lucida Sans Unicode" pitchFamily="34" charset="0"/>
                  <a:cs typeface="Lucida Sans Unicode" pitchFamily="34" charset="0"/>
                </a:rPr>
                <a:t>   </a:t>
              </a:r>
              <a:r>
                <a:rPr lang="fr-FR" sz="2000">
                  <a:solidFill>
                    <a:srgbClr val="000000"/>
                  </a:solidFill>
                  <a:ea typeface="Lucida Sans Unicode" pitchFamily="34" charset="0"/>
                  <a:cs typeface="Lucida Sans Unicode" pitchFamily="34" charset="0"/>
                </a:rPr>
                <a:t> est le vecteur distance à l’origine et </a:t>
              </a:r>
              <a:r>
                <a:rPr lang="fr-FR" sz="2000" i="1">
                  <a:solidFill>
                    <a:srgbClr val="000000"/>
                  </a:solidFill>
                  <a:ea typeface="Lucida Sans Unicode" pitchFamily="34" charset="0"/>
                  <a:cs typeface="Lucida Sans Unicode" pitchFamily="34" charset="0"/>
                </a:rPr>
                <a:t>   </a:t>
              </a:r>
              <a:r>
                <a:rPr lang="fr-FR" sz="2000">
                  <a:solidFill>
                    <a:srgbClr val="000000"/>
                  </a:solidFill>
                  <a:ea typeface="Lucida Sans Unicode" pitchFamily="34" charset="0"/>
                  <a:cs typeface="Lucida Sans Unicode" pitchFamily="34" charset="0"/>
                </a:rPr>
                <a:t> le vecteur quantité de mouvement.</a:t>
              </a:r>
            </a:p>
            <a:p>
              <a:pPr eaLnBrk="1" hangingPunct="1">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Les composantes de </a:t>
              </a:r>
              <a:r>
                <a:rPr lang="fr-FR" sz="2000">
                  <a:solidFill>
                    <a:srgbClr val="000000"/>
                  </a:solidFill>
                  <a:latin typeface="Georgia" pitchFamily="18" charset="0"/>
                  <a:ea typeface="Lucida Sans Unicode" pitchFamily="34" charset="0"/>
                  <a:cs typeface="Lucida Sans Unicode" pitchFamily="34" charset="0"/>
                </a:rPr>
                <a:t>L</a:t>
              </a:r>
              <a:r>
                <a:rPr lang="fr-FR" sz="2000">
                  <a:solidFill>
                    <a:srgbClr val="000000"/>
                  </a:solidFill>
                  <a:ea typeface="Lucida Sans Unicode" pitchFamily="34" charset="0"/>
                  <a:cs typeface="Lucida Sans Unicode" pitchFamily="34" charset="0"/>
                </a:rPr>
                <a:t> sont données par :</a:t>
              </a:r>
            </a:p>
            <a:p>
              <a:pPr eaLnBrk="1" hangingPunct="1">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p:txBody>
        </p:sp>
        <p:graphicFrame>
          <p:nvGraphicFramePr>
            <p:cNvPr id="168976" name="Object 7"/>
            <p:cNvGraphicFramePr>
              <a:graphicFrameLocks noChangeAspect="1"/>
            </p:cNvGraphicFramePr>
            <p:nvPr/>
          </p:nvGraphicFramePr>
          <p:xfrm>
            <a:off x="864" y="1824"/>
            <a:ext cx="188" cy="244"/>
          </p:xfrm>
          <a:graphic>
            <a:graphicData uri="http://schemas.openxmlformats.org/presentationml/2006/ole">
              <mc:AlternateContent xmlns:mc="http://schemas.openxmlformats.org/markup-compatibility/2006">
                <mc:Choice xmlns:v="urn:schemas-microsoft-com:vml" Requires="v">
                  <p:oleObj spid="_x0000_s168979" r:id="rId6" imgW="3048120" imgH="3962520" progId="">
                    <p:embed/>
                  </p:oleObj>
                </mc:Choice>
                <mc:Fallback>
                  <p:oleObj r:id="rId6" imgW="3048120" imgH="3962520" progId="">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4" y="1824"/>
                          <a:ext cx="188" cy="24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68977" name="Object 8"/>
            <p:cNvGraphicFramePr>
              <a:graphicFrameLocks noChangeAspect="1"/>
            </p:cNvGraphicFramePr>
            <p:nvPr/>
          </p:nvGraphicFramePr>
          <p:xfrm>
            <a:off x="3264" y="1824"/>
            <a:ext cx="228" cy="304"/>
          </p:xfrm>
          <a:graphic>
            <a:graphicData uri="http://schemas.openxmlformats.org/presentationml/2006/ole">
              <mc:AlternateContent xmlns:mc="http://schemas.openxmlformats.org/markup-compatibility/2006">
                <mc:Choice xmlns:v="urn:schemas-microsoft-com:vml" Requires="v">
                  <p:oleObj spid="_x0000_s168980" r:id="rId8" imgW="3657600" imgH="4876920" progId="">
                    <p:embed/>
                  </p:oleObj>
                </mc:Choice>
                <mc:Fallback>
                  <p:oleObj r:id="rId8" imgW="3657600" imgH="4876920" progId="">
                    <p:embed/>
                    <p:pic>
                      <p:nvPicPr>
                        <p:cNvPr id="0"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64" y="1824"/>
                          <a:ext cx="228" cy="304"/>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68966" name="Line 9"/>
          <p:cNvSpPr>
            <a:spLocks noChangeShapeType="1"/>
          </p:cNvSpPr>
          <p:nvPr/>
        </p:nvSpPr>
        <p:spPr bwMode="auto">
          <a:xfrm>
            <a:off x="3048000" y="3810000"/>
            <a:ext cx="228600" cy="1588"/>
          </a:xfrm>
          <a:prstGeom prst="line">
            <a:avLst/>
          </a:prstGeom>
          <a:noFill/>
          <a:ln w="936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68967" name="Line 10"/>
          <p:cNvSpPr>
            <a:spLocks noChangeShapeType="1"/>
          </p:cNvSpPr>
          <p:nvPr/>
        </p:nvSpPr>
        <p:spPr bwMode="auto">
          <a:xfrm>
            <a:off x="3048000" y="1447800"/>
            <a:ext cx="228600" cy="1588"/>
          </a:xfrm>
          <a:prstGeom prst="line">
            <a:avLst/>
          </a:prstGeom>
          <a:noFill/>
          <a:ln w="936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graphicFrame>
        <p:nvGraphicFramePr>
          <p:cNvPr id="168968" name="Object 11"/>
          <p:cNvGraphicFramePr>
            <a:graphicFrameLocks noChangeAspect="1"/>
          </p:cNvGraphicFramePr>
          <p:nvPr/>
        </p:nvGraphicFramePr>
        <p:xfrm>
          <a:off x="1143000" y="4495800"/>
          <a:ext cx="1974850" cy="1781175"/>
        </p:xfrm>
        <a:graphic>
          <a:graphicData uri="http://schemas.openxmlformats.org/presentationml/2006/ole">
            <mc:AlternateContent xmlns:mc="http://schemas.openxmlformats.org/markup-compatibility/2006">
              <mc:Choice xmlns:v="urn:schemas-microsoft-com:vml" Requires="v">
                <p:oleObj spid="_x0000_s168981" r:id="rId10" imgW="11796120" imgH="11796120" progId="">
                  <p:embed/>
                </p:oleObj>
              </mc:Choice>
              <mc:Fallback>
                <p:oleObj r:id="rId10" imgW="11796120" imgH="11796120" progId="">
                  <p:embed/>
                  <p:pic>
                    <p:nvPicPr>
                      <p:cNvPr id="0" name="Object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3000" y="4495800"/>
                        <a:ext cx="1974850" cy="17811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68969"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67400" y="3505200"/>
            <a:ext cx="2857500" cy="2286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8970" name="Text Box 13"/>
          <p:cNvSpPr txBox="1">
            <a:spLocks noChangeArrowheads="1"/>
          </p:cNvSpPr>
          <p:nvPr/>
        </p:nvSpPr>
        <p:spPr bwMode="auto">
          <a:xfrm>
            <a:off x="5638800" y="5943600"/>
            <a:ext cx="3276600" cy="701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Si </a:t>
            </a:r>
            <a:r>
              <a:rPr lang="fr-FR" sz="2000" i="1">
                <a:solidFill>
                  <a:srgbClr val="000000"/>
                </a:solidFill>
                <a:ea typeface="Lucida Sans Unicode" pitchFamily="34" charset="0"/>
                <a:cs typeface="Lucida Sans Unicode" pitchFamily="34" charset="0"/>
              </a:rPr>
              <a:t>r</a:t>
            </a:r>
            <a:r>
              <a:rPr lang="fr-FR" sz="2000">
                <a:solidFill>
                  <a:srgbClr val="000000"/>
                </a:solidFill>
                <a:ea typeface="Lucida Sans Unicode" pitchFamily="34" charset="0"/>
                <a:cs typeface="Lucida Sans Unicode" pitchFamily="34" charset="0"/>
              </a:rPr>
              <a:t> est perpendiculaire à </a:t>
            </a:r>
            <a:r>
              <a:rPr lang="fr-FR" sz="2000" i="1">
                <a:solidFill>
                  <a:srgbClr val="000000"/>
                </a:solidFill>
                <a:ea typeface="Lucida Sans Unicode" pitchFamily="34" charset="0"/>
                <a:cs typeface="Lucida Sans Unicode" pitchFamily="34" charset="0"/>
              </a:rPr>
              <a:t>p</a:t>
            </a:r>
            <a:r>
              <a:rPr lang="fr-FR" sz="2000">
                <a:solidFill>
                  <a:srgbClr val="000000"/>
                </a:solidFill>
                <a:ea typeface="Lucida Sans Unicode" pitchFamily="34" charset="0"/>
                <a:cs typeface="Lucida Sans Unicode" pitchFamily="34" charset="0"/>
              </a:rPr>
              <a:t>, le mouvement est circulaire.</a:t>
            </a:r>
          </a:p>
        </p:txBody>
      </p:sp>
      <p:sp>
        <p:nvSpPr>
          <p:cNvPr id="168971" name="Text Box 14"/>
          <p:cNvSpPr txBox="1">
            <a:spLocks noChangeArrowheads="1"/>
          </p:cNvSpPr>
          <p:nvPr/>
        </p:nvSpPr>
        <p:spPr bwMode="auto">
          <a:xfrm>
            <a:off x="5219700" y="2254250"/>
            <a:ext cx="2089150" cy="436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a:solidFill>
                  <a:srgbClr val="000000"/>
                </a:solidFill>
                <a:ea typeface="Lucida Sans Unicode" pitchFamily="34" charset="0"/>
                <a:cs typeface="Lucida Sans Unicode" pitchFamily="34" charset="0"/>
              </a:rPr>
              <a:t>en kg m</a:t>
            </a:r>
            <a:r>
              <a:rPr lang="fr-FR" baseline="33000">
                <a:solidFill>
                  <a:srgbClr val="000000"/>
                </a:solidFill>
                <a:ea typeface="Lucida Sans Unicode" pitchFamily="34" charset="0"/>
                <a:cs typeface="Lucida Sans Unicode" pitchFamily="34" charset="0"/>
              </a:rPr>
              <a:t>2</a:t>
            </a:r>
            <a:r>
              <a:rPr lang="fr-FR">
                <a:solidFill>
                  <a:srgbClr val="000000"/>
                </a:solidFill>
                <a:ea typeface="Lucida Sans Unicode" pitchFamily="34" charset="0"/>
                <a:cs typeface="Lucida Sans Unicode" pitchFamily="34" charset="0"/>
              </a:rPr>
              <a:t>s</a:t>
            </a:r>
            <a:r>
              <a:rPr lang="fr-FR" baseline="33000">
                <a:solidFill>
                  <a:srgbClr val="000000"/>
                </a:solidFill>
                <a:ea typeface="Lucida Sans Unicode" pitchFamily="34" charset="0"/>
                <a:cs typeface="Lucida Sans Unicode" pitchFamily="34" charset="0"/>
              </a:rPr>
              <a:t>-1 </a:t>
            </a:r>
            <a:r>
              <a:rPr lang="fr-FR">
                <a:solidFill>
                  <a:srgbClr val="000000"/>
                </a:solidFill>
                <a:ea typeface="Lucida Sans Unicode" pitchFamily="34" charset="0"/>
                <a:cs typeface="Lucida Sans Unicode" pitchFamily="34" charset="0"/>
              </a:rPr>
              <a:t>= Js</a:t>
            </a:r>
          </a:p>
        </p:txBody>
      </p:sp>
      <p:sp>
        <p:nvSpPr>
          <p:cNvPr id="168972" name="Line 15"/>
          <p:cNvSpPr>
            <a:spLocks noChangeShapeType="1"/>
          </p:cNvSpPr>
          <p:nvPr/>
        </p:nvSpPr>
        <p:spPr bwMode="auto">
          <a:xfrm>
            <a:off x="8305800" y="6019800"/>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8973" name="Line 16"/>
          <p:cNvSpPr>
            <a:spLocks noChangeShapeType="1"/>
          </p:cNvSpPr>
          <p:nvPr/>
        </p:nvSpPr>
        <p:spPr bwMode="auto">
          <a:xfrm>
            <a:off x="6019800" y="6019800"/>
            <a:ext cx="228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68974" name="Text Box 17"/>
          <p:cNvSpPr txBox="1">
            <a:spLocks noChangeArrowheads="1"/>
          </p:cNvSpPr>
          <p:nvPr/>
        </p:nvSpPr>
        <p:spPr bwMode="auto">
          <a:xfrm>
            <a:off x="1355725" y="1017588"/>
            <a:ext cx="19732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u="sng">
                <a:ea typeface="Lucida Sans Unicode" pitchFamily="34" charset="0"/>
                <a:cs typeface="Lucida Sans Unicode" pitchFamily="34" charset="0"/>
              </a:rPr>
              <a:t>1) Etude générale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5400"/>
            <a:ext cx="7172325" cy="34575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9987" name="Text Box 3"/>
          <p:cNvSpPr txBox="1">
            <a:spLocks noChangeArrowheads="1"/>
          </p:cNvSpPr>
          <p:nvPr/>
        </p:nvSpPr>
        <p:spPr bwMode="auto">
          <a:xfrm>
            <a:off x="6553200" y="4343400"/>
            <a:ext cx="1089025" cy="3238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600" b="1">
                <a:solidFill>
                  <a:srgbClr val="009900"/>
                </a:solidFill>
                <a:latin typeface="Arial" charset="0"/>
              </a:rPr>
              <a:t>(Instable)</a:t>
            </a:r>
          </a:p>
        </p:txBody>
      </p:sp>
      <p:sp>
        <p:nvSpPr>
          <p:cNvPr id="169988" name="Text Box 4"/>
          <p:cNvSpPr txBox="1">
            <a:spLocks noChangeArrowheads="1"/>
          </p:cNvSpPr>
          <p:nvPr/>
        </p:nvSpPr>
        <p:spPr bwMode="auto">
          <a:xfrm>
            <a:off x="304800" y="762000"/>
            <a:ext cx="861060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Quelle fonctions d’onde s’attend on à trouver pour un tel « mouvement » orbital ?</a:t>
            </a:r>
          </a:p>
        </p:txBody>
      </p:sp>
      <p:sp>
        <p:nvSpPr>
          <p:cNvPr id="169989" name="Text Box 5"/>
          <p:cNvSpPr txBox="1">
            <a:spLocks noChangeArrowheads="1"/>
          </p:cNvSpPr>
          <p:nvPr/>
        </p:nvSpPr>
        <p:spPr bwMode="auto">
          <a:xfrm>
            <a:off x="1676400" y="5105400"/>
            <a:ext cx="6094413"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Seules certaines ondes vérifieront la condition de stabilité </a:t>
            </a:r>
          </a:p>
          <a:p>
            <a:pPr eaLnBrk="1" hangingPunct="1">
              <a:lnSpc>
                <a:spcPct val="95000"/>
              </a:lnSpc>
              <a:buClr>
                <a:srgbClr val="000000"/>
              </a:buClr>
              <a:buSzPct val="100000"/>
              <a:buFont typeface="Times New Roman" pitchFamily="18" charset="0"/>
              <a:buNone/>
            </a:pPr>
            <a:r>
              <a:rPr lang="fr-FR" sz="2000"/>
              <a:t>=&gt; Il y aura quantification du moment cinétique orbital.</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ChangeArrowheads="1"/>
          </p:cNvSpPr>
          <p:nvPr/>
        </p:nvSpPr>
        <p:spPr bwMode="auto">
          <a:xfrm>
            <a:off x="685800" y="609600"/>
            <a:ext cx="8001000"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p>
            <a:pPr defTabSz="449263">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fr-FR" sz="2000">
                <a:solidFill>
                  <a:srgbClr val="000000"/>
                </a:solidFill>
                <a:ea typeface="Lucida Sans Unicode" pitchFamily="34" charset="0"/>
                <a:cs typeface="Lucida Sans Unicode" pitchFamily="34" charset="0"/>
              </a:rPr>
              <a:t>Comme précédemment, nous allons introduire l’opérateur quantique correspondant en utilisant les opérateurs quantiques </a:t>
            </a:r>
            <a:r>
              <a:rPr lang="fr-FR" sz="2000" b="1" i="1">
                <a:solidFill>
                  <a:srgbClr val="000000"/>
                </a:solidFill>
                <a:ea typeface="Lucida Sans Unicode" pitchFamily="34" charset="0"/>
                <a:cs typeface="Lucida Sans Unicode" pitchFamily="34" charset="0"/>
              </a:rPr>
              <a:t>X</a:t>
            </a:r>
            <a:r>
              <a:rPr lang="fr-FR" sz="2000">
                <a:solidFill>
                  <a:srgbClr val="000000"/>
                </a:solidFill>
                <a:ea typeface="Lucida Sans Unicode" pitchFamily="34" charset="0"/>
                <a:cs typeface="Lucida Sans Unicode" pitchFamily="34" charset="0"/>
              </a:rPr>
              <a:t> et </a:t>
            </a:r>
            <a:r>
              <a:rPr lang="fr-FR" sz="2000" b="1" i="1">
                <a:solidFill>
                  <a:srgbClr val="000000"/>
                </a:solidFill>
                <a:ea typeface="Lucida Sans Unicode" pitchFamily="34" charset="0"/>
                <a:cs typeface="Lucida Sans Unicode" pitchFamily="34" charset="0"/>
              </a:rPr>
              <a:t>P</a:t>
            </a:r>
            <a:r>
              <a:rPr lang="fr-FR" sz="2000">
                <a:solidFill>
                  <a:srgbClr val="000000"/>
                </a:solidFill>
                <a:ea typeface="Lucida Sans Unicode" pitchFamily="34" charset="0"/>
                <a:cs typeface="Lucida Sans Unicode" pitchFamily="34" charset="0"/>
              </a:rPr>
              <a:t> que nous avons déjà définis.</a:t>
            </a:r>
          </a:p>
        </p:txBody>
      </p:sp>
      <p:graphicFrame>
        <p:nvGraphicFramePr>
          <p:cNvPr id="171011" name="Object 3"/>
          <p:cNvGraphicFramePr>
            <a:graphicFrameLocks noChangeAspect="1"/>
          </p:cNvGraphicFramePr>
          <p:nvPr/>
        </p:nvGraphicFramePr>
        <p:xfrm>
          <a:off x="2819400" y="1981200"/>
          <a:ext cx="2590800" cy="2212975"/>
        </p:xfrm>
        <a:graphic>
          <a:graphicData uri="http://schemas.openxmlformats.org/presentationml/2006/ole">
            <mc:AlternateContent xmlns:mc="http://schemas.openxmlformats.org/markup-compatibility/2006">
              <mc:Choice xmlns:v="urn:schemas-microsoft-com:vml" Requires="v">
                <p:oleObj spid="_x0000_s171013" name="Equation" r:id="rId4" imgW="939392" imgH="812447" progId="Equation.DSMT4">
                  <p:embed/>
                </p:oleObj>
              </mc:Choice>
              <mc:Fallback>
                <p:oleObj name="Equation" r:id="rId4" imgW="939392" imgH="812447"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1981200"/>
                        <a:ext cx="2590800" cy="22129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1012" name="Text Box 4"/>
          <p:cNvSpPr txBox="1">
            <a:spLocks noChangeArrowheads="1"/>
          </p:cNvSpPr>
          <p:nvPr/>
        </p:nvSpPr>
        <p:spPr bwMode="auto">
          <a:xfrm>
            <a:off x="838200" y="4876800"/>
            <a:ext cx="7559675"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(NB : l’opérateur </a:t>
            </a:r>
            <a:r>
              <a:rPr lang="fr-FR" sz="2000" b="1" i="1">
                <a:solidFill>
                  <a:srgbClr val="000000"/>
                </a:solidFill>
                <a:ea typeface="Lucida Sans Unicode" pitchFamily="34" charset="0"/>
                <a:cs typeface="Lucida Sans Unicode" pitchFamily="34" charset="0"/>
              </a:rPr>
              <a:t>L</a:t>
            </a:r>
            <a:r>
              <a:rPr lang="fr-FR" sz="2000">
                <a:solidFill>
                  <a:srgbClr val="000000"/>
                </a:solidFill>
                <a:ea typeface="Lucida Sans Unicode" pitchFamily="34" charset="0"/>
                <a:cs typeface="Lucida Sans Unicode" pitchFamily="34" charset="0"/>
              </a:rPr>
              <a:t> a une signification de moment orbital. Nous verrons qu’il existe d’autres moments angulaires et nous adoptons donc un opérateur général : </a:t>
            </a:r>
            <a:r>
              <a:rPr lang="fr-FR" sz="2000" b="1" i="1">
                <a:solidFill>
                  <a:srgbClr val="000000"/>
                </a:solidFill>
                <a:ea typeface="Lucida Sans Unicode" pitchFamily="34" charset="0"/>
                <a:cs typeface="Lucida Sans Unicode" pitchFamily="34" charset="0"/>
              </a:rPr>
              <a:t>J</a:t>
            </a:r>
            <a:r>
              <a:rPr lang="fr-FR" sz="2000">
                <a:solidFill>
                  <a:srgbClr val="000000"/>
                </a:solidFill>
                <a:ea typeface="Lucida Sans Unicode" pitchFamily="34" charset="0"/>
                <a:cs typeface="Lucida Sans Unicode" pitchFamily="34" charset="0"/>
              </a:rPr>
              <a:t>)</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Text Box 2"/>
          <p:cNvSpPr txBox="1">
            <a:spLocks noChangeArrowheads="1"/>
          </p:cNvSpPr>
          <p:nvPr/>
        </p:nvSpPr>
        <p:spPr bwMode="auto">
          <a:xfrm>
            <a:off x="669925" y="547688"/>
            <a:ext cx="7940675" cy="2530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Nous cherchons une fois de plus à déterminer les états propres et valeurs propres de cet opérateur moment cinétique. Il suffirait de faire cela pour chacune de ses composantes </a:t>
            </a:r>
            <a:r>
              <a:rPr lang="fr-FR" sz="2000" b="1" i="1">
                <a:solidFill>
                  <a:srgbClr val="000000"/>
                </a:solidFill>
                <a:ea typeface="Lucida Sans Unicode" pitchFamily="34" charset="0"/>
                <a:cs typeface="Lucida Sans Unicode" pitchFamily="34" charset="0"/>
              </a:rPr>
              <a:t>J</a:t>
            </a:r>
            <a:r>
              <a:rPr lang="fr-FR" sz="2000" b="1" i="1" baseline="-25000">
                <a:solidFill>
                  <a:srgbClr val="000000"/>
                </a:solidFill>
                <a:ea typeface="Lucida Sans Unicode" pitchFamily="34" charset="0"/>
                <a:cs typeface="Lucida Sans Unicode" pitchFamily="34" charset="0"/>
              </a:rPr>
              <a:t>x</a:t>
            </a:r>
            <a:r>
              <a:rPr lang="fr-FR" sz="2000" b="1" i="1">
                <a:solidFill>
                  <a:srgbClr val="000000"/>
                </a:solidFill>
                <a:ea typeface="Lucida Sans Unicode" pitchFamily="34" charset="0"/>
                <a:cs typeface="Lucida Sans Unicode" pitchFamily="34" charset="0"/>
              </a:rPr>
              <a:t> J</a:t>
            </a:r>
            <a:r>
              <a:rPr lang="fr-FR" sz="2000" b="1" i="1" baseline="-25000">
                <a:solidFill>
                  <a:srgbClr val="000000"/>
                </a:solidFill>
                <a:ea typeface="Lucida Sans Unicode" pitchFamily="34" charset="0"/>
                <a:cs typeface="Lucida Sans Unicode" pitchFamily="34" charset="0"/>
              </a:rPr>
              <a:t>y</a:t>
            </a:r>
            <a:r>
              <a:rPr lang="fr-FR" sz="2000">
                <a:solidFill>
                  <a:srgbClr val="000000"/>
                </a:solidFill>
                <a:ea typeface="Lucida Sans Unicode" pitchFamily="34" charset="0"/>
                <a:cs typeface="Lucida Sans Unicode" pitchFamily="34" charset="0"/>
              </a:rPr>
              <a:t> et </a:t>
            </a:r>
            <a:r>
              <a:rPr lang="fr-FR" sz="2000" b="1" i="1">
                <a:solidFill>
                  <a:srgbClr val="000000"/>
                </a:solidFill>
                <a:ea typeface="Lucida Sans Unicode" pitchFamily="34" charset="0"/>
                <a:cs typeface="Lucida Sans Unicode" pitchFamily="34" charset="0"/>
              </a:rPr>
              <a:t>J</a:t>
            </a:r>
            <a:r>
              <a:rPr lang="fr-FR" sz="2000" b="1" i="1" baseline="-25000">
                <a:solidFill>
                  <a:srgbClr val="000000"/>
                </a:solidFill>
                <a:ea typeface="Lucida Sans Unicode" pitchFamily="34" charset="0"/>
                <a:cs typeface="Lucida Sans Unicode" pitchFamily="34" charset="0"/>
              </a:rPr>
              <a:t>z</a:t>
            </a:r>
            <a:r>
              <a:rPr lang="fr-FR" sz="2000" b="1" i="1">
                <a:solidFill>
                  <a:srgbClr val="000000"/>
                </a:solidFill>
                <a:ea typeface="Lucida Sans Unicode" pitchFamily="34" charset="0"/>
                <a:cs typeface="Lucida Sans Unicode" pitchFamily="34" charset="0"/>
              </a:rPr>
              <a:t> </a:t>
            </a:r>
            <a:r>
              <a:rPr lang="fr-FR" sz="2000">
                <a:solidFill>
                  <a:srgbClr val="000000"/>
                </a:solidFill>
                <a:ea typeface="Lucida Sans Unicode" pitchFamily="34" charset="0"/>
                <a:cs typeface="Lucida Sans Unicode" pitchFamily="34" charset="0"/>
              </a:rPr>
              <a:t>….. </a:t>
            </a:r>
          </a:p>
          <a:p>
            <a:pPr eaLnBrk="1" hangingPunct="1">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MAIS ce n’est pas possible car les composantes ne commutent pas entre elles.</a:t>
            </a:r>
          </a:p>
          <a:p>
            <a:pPr eaLnBrk="1" hangingPunct="1">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En effet :</a:t>
            </a:r>
          </a:p>
        </p:txBody>
      </p:sp>
      <p:graphicFrame>
        <p:nvGraphicFramePr>
          <p:cNvPr id="172035" name="Object 3"/>
          <p:cNvGraphicFramePr>
            <a:graphicFrameLocks noChangeAspect="1"/>
          </p:cNvGraphicFramePr>
          <p:nvPr/>
        </p:nvGraphicFramePr>
        <p:xfrm>
          <a:off x="2160588" y="2700338"/>
          <a:ext cx="5940425" cy="3779837"/>
        </p:xfrm>
        <a:graphic>
          <a:graphicData uri="http://schemas.openxmlformats.org/presentationml/2006/ole">
            <mc:AlternateContent xmlns:mc="http://schemas.openxmlformats.org/markup-compatibility/2006">
              <mc:Choice xmlns:v="urn:schemas-microsoft-com:vml" Requires="v">
                <p:oleObj spid="_x0000_s172038" r:id="rId4" imgW="11796120" imgH="11796120" progId="">
                  <p:embed/>
                </p:oleObj>
              </mc:Choice>
              <mc:Fallback>
                <p:oleObj r:id="rId4" imgW="11796120" imgH="11796120"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588" y="2700338"/>
                        <a:ext cx="5940425" cy="37798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2036" name="Object 4"/>
          <p:cNvGraphicFramePr>
            <a:graphicFrameLocks noChangeAspect="1"/>
          </p:cNvGraphicFramePr>
          <p:nvPr/>
        </p:nvGraphicFramePr>
        <p:xfrm>
          <a:off x="1720850" y="4394200"/>
          <a:ext cx="66675" cy="168275"/>
        </p:xfrm>
        <a:graphic>
          <a:graphicData uri="http://schemas.openxmlformats.org/presentationml/2006/ole">
            <mc:AlternateContent xmlns:mc="http://schemas.openxmlformats.org/markup-compatibility/2006">
              <mc:Choice xmlns:v="urn:schemas-microsoft-com:vml" Requires="v">
                <p:oleObj spid="_x0000_s172039" r:id="rId6" imgW="66960" imgH="167400" progId="">
                  <p:embed/>
                </p:oleObj>
              </mc:Choice>
              <mc:Fallback>
                <p:oleObj r:id="rId6" imgW="66960" imgH="167400" progId="">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0850" y="4394200"/>
                        <a:ext cx="66675" cy="1682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2037" name="Line 5"/>
          <p:cNvSpPr>
            <a:spLocks noChangeShapeType="1"/>
          </p:cNvSpPr>
          <p:nvPr/>
        </p:nvSpPr>
        <p:spPr bwMode="auto">
          <a:xfrm>
            <a:off x="533400" y="1828800"/>
            <a:ext cx="0" cy="5334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Text Box 2"/>
          <p:cNvSpPr txBox="1">
            <a:spLocks noChangeArrowheads="1"/>
          </p:cNvSpPr>
          <p:nvPr/>
        </p:nvSpPr>
        <p:spPr bwMode="auto">
          <a:xfrm>
            <a:off x="900113" y="1079500"/>
            <a:ext cx="3217862"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On arrive alors aux relations :</a:t>
            </a:r>
          </a:p>
        </p:txBody>
      </p:sp>
      <p:graphicFrame>
        <p:nvGraphicFramePr>
          <p:cNvPr id="173059" name="Object 3"/>
          <p:cNvGraphicFramePr>
            <a:graphicFrameLocks noChangeAspect="1"/>
          </p:cNvGraphicFramePr>
          <p:nvPr/>
        </p:nvGraphicFramePr>
        <p:xfrm>
          <a:off x="1619250" y="1620838"/>
          <a:ext cx="2520950" cy="3240087"/>
        </p:xfrm>
        <a:graphic>
          <a:graphicData uri="http://schemas.openxmlformats.org/presentationml/2006/ole">
            <mc:AlternateContent xmlns:mc="http://schemas.openxmlformats.org/markup-compatibility/2006">
              <mc:Choice xmlns:v="urn:schemas-microsoft-com:vml" Requires="v">
                <p:oleObj spid="_x0000_s173070" r:id="rId4" imgW="11796120" imgH="11796120" progId="">
                  <p:embed/>
                </p:oleObj>
              </mc:Choice>
              <mc:Fallback>
                <p:oleObj r:id="rId4" imgW="11796120" imgH="11796120"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1620838"/>
                        <a:ext cx="2520950" cy="32400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3060" name="Text Box 4"/>
          <p:cNvSpPr txBox="1">
            <a:spLocks noChangeArrowheads="1"/>
          </p:cNvSpPr>
          <p:nvPr/>
        </p:nvSpPr>
        <p:spPr bwMode="auto">
          <a:xfrm>
            <a:off x="4859338" y="2103438"/>
            <a:ext cx="3600450" cy="66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Notez la permutation circulaire des indices</a:t>
            </a:r>
          </a:p>
        </p:txBody>
      </p:sp>
      <p:sp>
        <p:nvSpPr>
          <p:cNvPr id="173061" name="Text Box 5"/>
          <p:cNvSpPr txBox="1">
            <a:spLocks noChangeArrowheads="1"/>
          </p:cNvSpPr>
          <p:nvPr/>
        </p:nvSpPr>
        <p:spPr bwMode="auto">
          <a:xfrm>
            <a:off x="574675" y="4140200"/>
            <a:ext cx="7345363" cy="379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Il est donc impossible de définir plus d'une composante de</a:t>
            </a:r>
            <a:r>
              <a:rPr lang="fr-FR" sz="2000" b="1" i="1">
                <a:solidFill>
                  <a:srgbClr val="000000"/>
                </a:solidFill>
                <a:ea typeface="Lucida Sans Unicode" pitchFamily="34" charset="0"/>
                <a:cs typeface="Lucida Sans Unicode" pitchFamily="34" charset="0"/>
              </a:rPr>
              <a:t> J </a:t>
            </a:r>
            <a:r>
              <a:rPr lang="fr-FR" sz="2000">
                <a:solidFill>
                  <a:srgbClr val="000000"/>
                </a:solidFill>
                <a:ea typeface="Lucida Sans Unicode" pitchFamily="34" charset="0"/>
                <a:cs typeface="Lucida Sans Unicode" pitchFamily="34" charset="0"/>
              </a:rPr>
              <a:t>à la fois !</a:t>
            </a:r>
          </a:p>
        </p:txBody>
      </p:sp>
      <p:sp>
        <p:nvSpPr>
          <p:cNvPr id="173062" name="Line 6"/>
          <p:cNvSpPr>
            <a:spLocks noChangeShapeType="1"/>
          </p:cNvSpPr>
          <p:nvPr/>
        </p:nvSpPr>
        <p:spPr bwMode="auto">
          <a:xfrm>
            <a:off x="6781800" y="2895600"/>
            <a:ext cx="3810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3063" name="Line 7"/>
          <p:cNvSpPr>
            <a:spLocks noChangeShapeType="1"/>
          </p:cNvSpPr>
          <p:nvPr/>
        </p:nvSpPr>
        <p:spPr bwMode="auto">
          <a:xfrm flipH="1">
            <a:off x="6477000" y="3505200"/>
            <a:ext cx="5334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3064" name="Line 8"/>
          <p:cNvSpPr>
            <a:spLocks noChangeShapeType="1"/>
          </p:cNvSpPr>
          <p:nvPr/>
        </p:nvSpPr>
        <p:spPr bwMode="auto">
          <a:xfrm flipV="1">
            <a:off x="6324600" y="2971800"/>
            <a:ext cx="3048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3065" name="Text Box 9"/>
          <p:cNvSpPr txBox="1">
            <a:spLocks noChangeArrowheads="1"/>
          </p:cNvSpPr>
          <p:nvPr/>
        </p:nvSpPr>
        <p:spPr bwMode="auto">
          <a:xfrm>
            <a:off x="6537325" y="2493963"/>
            <a:ext cx="336550" cy="4397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a:solidFill>
                  <a:schemeClr val="bg1"/>
                </a:solidFill>
              </a:rPr>
              <a:t>x</a:t>
            </a:r>
          </a:p>
        </p:txBody>
      </p:sp>
      <p:sp>
        <p:nvSpPr>
          <p:cNvPr id="173066" name="Text Box 10"/>
          <p:cNvSpPr txBox="1">
            <a:spLocks noChangeArrowheads="1"/>
          </p:cNvSpPr>
          <p:nvPr/>
        </p:nvSpPr>
        <p:spPr bwMode="auto">
          <a:xfrm>
            <a:off x="6553200" y="2438400"/>
            <a:ext cx="319088" cy="4397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i="1"/>
              <a:t>x</a:t>
            </a:r>
          </a:p>
        </p:txBody>
      </p:sp>
      <p:sp>
        <p:nvSpPr>
          <p:cNvPr id="173067" name="Text Box 11"/>
          <p:cNvSpPr txBox="1">
            <a:spLocks noChangeArrowheads="1"/>
          </p:cNvSpPr>
          <p:nvPr/>
        </p:nvSpPr>
        <p:spPr bwMode="auto">
          <a:xfrm>
            <a:off x="7299325" y="3408363"/>
            <a:ext cx="319088" cy="43973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i="1"/>
              <a:t>y</a:t>
            </a:r>
          </a:p>
        </p:txBody>
      </p:sp>
      <p:sp>
        <p:nvSpPr>
          <p:cNvPr id="173068" name="Text Box 12"/>
          <p:cNvSpPr txBox="1">
            <a:spLocks noChangeArrowheads="1"/>
          </p:cNvSpPr>
          <p:nvPr/>
        </p:nvSpPr>
        <p:spPr bwMode="auto">
          <a:xfrm>
            <a:off x="6019800" y="3429000"/>
            <a:ext cx="303213" cy="4397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i="1"/>
              <a:t>z</a:t>
            </a:r>
          </a:p>
        </p:txBody>
      </p:sp>
      <p:sp>
        <p:nvSpPr>
          <p:cNvPr id="173069" name="Line 13"/>
          <p:cNvSpPr>
            <a:spLocks noChangeShapeType="1"/>
          </p:cNvSpPr>
          <p:nvPr/>
        </p:nvSpPr>
        <p:spPr bwMode="auto">
          <a:xfrm>
            <a:off x="685800" y="4572000"/>
            <a:ext cx="708660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ext Box 2"/>
          <p:cNvSpPr txBox="1">
            <a:spLocks noChangeArrowheads="1"/>
          </p:cNvSpPr>
          <p:nvPr/>
        </p:nvSpPr>
        <p:spPr bwMode="auto">
          <a:xfrm>
            <a:off x="539750" y="539750"/>
            <a:ext cx="7920038" cy="96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Essayons de voir s'il est possible de déterminer la norme du vecteur en plus d'une de ses composantes.</a:t>
            </a:r>
          </a:p>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Pour cela, étudions l'opérateur </a:t>
            </a:r>
            <a:r>
              <a:rPr lang="fr-FR" sz="2000" b="1" i="1">
                <a:solidFill>
                  <a:srgbClr val="000000"/>
                </a:solidFill>
                <a:ea typeface="Lucida Sans Unicode" pitchFamily="34" charset="0"/>
                <a:cs typeface="Lucida Sans Unicode" pitchFamily="34" charset="0"/>
              </a:rPr>
              <a:t>J </a:t>
            </a:r>
            <a:r>
              <a:rPr lang="fr-FR" sz="2000" baseline="33000">
                <a:solidFill>
                  <a:srgbClr val="000000"/>
                </a:solidFill>
                <a:ea typeface="Lucida Sans Unicode" pitchFamily="34" charset="0"/>
                <a:cs typeface="Lucida Sans Unicode" pitchFamily="34" charset="0"/>
              </a:rPr>
              <a:t>2</a:t>
            </a:r>
          </a:p>
        </p:txBody>
      </p:sp>
      <p:graphicFrame>
        <p:nvGraphicFramePr>
          <p:cNvPr id="174083" name="Object 3"/>
          <p:cNvGraphicFramePr>
            <a:graphicFrameLocks noChangeAspect="1"/>
          </p:cNvGraphicFramePr>
          <p:nvPr/>
        </p:nvGraphicFramePr>
        <p:xfrm>
          <a:off x="2466975" y="1916113"/>
          <a:ext cx="2643188" cy="625475"/>
        </p:xfrm>
        <a:graphic>
          <a:graphicData uri="http://schemas.openxmlformats.org/presentationml/2006/ole">
            <mc:AlternateContent xmlns:mc="http://schemas.openxmlformats.org/markup-compatibility/2006">
              <mc:Choice xmlns:v="urn:schemas-microsoft-com:vml" Requires="v">
                <p:oleObj spid="_x0000_s174088" r:id="rId4" imgW="11796120" imgH="6705720" progId="">
                  <p:embed/>
                </p:oleObj>
              </mc:Choice>
              <mc:Fallback>
                <p:oleObj r:id="rId4" imgW="11796120" imgH="6705720"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6975" y="1916113"/>
                        <a:ext cx="2643188" cy="6254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084" name="Text Box 4"/>
          <p:cNvSpPr txBox="1">
            <a:spLocks noChangeArrowheads="1"/>
          </p:cNvSpPr>
          <p:nvPr/>
        </p:nvSpPr>
        <p:spPr bwMode="auto">
          <a:xfrm>
            <a:off x="820738" y="2519363"/>
            <a:ext cx="4752975" cy="460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Et voyons si il commute avec </a:t>
            </a:r>
            <a:r>
              <a:rPr lang="fr-FR" sz="2000" b="1" i="1">
                <a:solidFill>
                  <a:srgbClr val="000000"/>
                </a:solidFill>
                <a:ea typeface="Lucida Sans Unicode" pitchFamily="34" charset="0"/>
                <a:cs typeface="Lucida Sans Unicode" pitchFamily="34" charset="0"/>
              </a:rPr>
              <a:t>J</a:t>
            </a:r>
            <a:r>
              <a:rPr lang="fr-FR" sz="2000" baseline="-33000">
                <a:solidFill>
                  <a:srgbClr val="000000"/>
                </a:solidFill>
                <a:ea typeface="Lucida Sans Unicode" pitchFamily="34" charset="0"/>
                <a:cs typeface="Lucida Sans Unicode" pitchFamily="34" charset="0"/>
              </a:rPr>
              <a:t>z</a:t>
            </a:r>
            <a:r>
              <a:rPr lang="fr-FR" sz="2000">
                <a:solidFill>
                  <a:srgbClr val="000000"/>
                </a:solidFill>
                <a:ea typeface="Lucida Sans Unicode" pitchFamily="34" charset="0"/>
                <a:cs typeface="Lucida Sans Unicode" pitchFamily="34" charset="0"/>
              </a:rPr>
              <a:t> par exemple</a:t>
            </a:r>
          </a:p>
        </p:txBody>
      </p:sp>
      <p:graphicFrame>
        <p:nvGraphicFramePr>
          <p:cNvPr id="174085" name="Object 5"/>
          <p:cNvGraphicFramePr>
            <a:graphicFrameLocks noChangeAspect="1"/>
          </p:cNvGraphicFramePr>
          <p:nvPr/>
        </p:nvGraphicFramePr>
        <p:xfrm>
          <a:off x="179388" y="3240088"/>
          <a:ext cx="8643937" cy="3081337"/>
        </p:xfrm>
        <a:graphic>
          <a:graphicData uri="http://schemas.openxmlformats.org/presentationml/2006/ole">
            <mc:AlternateContent xmlns:mc="http://schemas.openxmlformats.org/markup-compatibility/2006">
              <mc:Choice xmlns:v="urn:schemas-microsoft-com:vml" Requires="v">
                <p:oleObj spid="_x0000_s174089" r:id="rId6" imgW="11796120" imgH="11796120" progId="">
                  <p:embed/>
                </p:oleObj>
              </mc:Choice>
              <mc:Fallback>
                <p:oleObj r:id="rId6" imgW="11796120" imgH="11796120" progId="">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3240088"/>
                        <a:ext cx="8643937" cy="308133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4086" name="Line 6"/>
          <p:cNvSpPr>
            <a:spLocks noChangeShapeType="1"/>
          </p:cNvSpPr>
          <p:nvPr/>
        </p:nvSpPr>
        <p:spPr bwMode="auto">
          <a:xfrm flipV="1">
            <a:off x="5759450" y="3597275"/>
            <a:ext cx="539750" cy="363538"/>
          </a:xfrm>
          <a:prstGeom prst="line">
            <a:avLst/>
          </a:prstGeom>
          <a:noFill/>
          <a:ln w="9525">
            <a:solidFill>
              <a:srgbClr val="DC2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4087" name="Text Box 7"/>
          <p:cNvSpPr txBox="1">
            <a:spLocks noChangeArrowheads="1"/>
          </p:cNvSpPr>
          <p:nvPr/>
        </p:nvSpPr>
        <p:spPr bwMode="auto">
          <a:xfrm>
            <a:off x="6327775" y="3240088"/>
            <a:ext cx="333375" cy="4333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a:solidFill>
                  <a:srgbClr val="000000"/>
                </a:solidFill>
                <a:ea typeface="Lucida Sans Unicode" pitchFamily="34" charset="0"/>
                <a:cs typeface="Lucida Sans Unicode" pitchFamily="34" charset="0"/>
              </a:rPr>
              <a:t>0</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fr-FR" sz="2400" smtClean="0"/>
              <a:t>Généralisation</a:t>
            </a:r>
          </a:p>
        </p:txBody>
      </p:sp>
      <p:sp>
        <p:nvSpPr>
          <p:cNvPr id="18435" name="Rectangle 3"/>
          <p:cNvSpPr>
            <a:spLocks noGrp="1" noChangeArrowheads="1"/>
          </p:cNvSpPr>
          <p:nvPr>
            <p:ph idx="1"/>
          </p:nvPr>
        </p:nvSpPr>
        <p:spPr>
          <a:xfrm>
            <a:off x="4191000" y="1981200"/>
            <a:ext cx="4495800" cy="4114800"/>
          </a:xfrm>
        </p:spPr>
        <p:txBody>
          <a:bodyPr/>
          <a:lstStyle/>
          <a:p>
            <a:pPr eaLnBrk="1" hangingPunct="1"/>
            <a:r>
              <a:rPr lang="fr-FR" sz="2000" smtClean="0"/>
              <a:t>Puisque la lumière que l’on prenait pour une onde est aussi une particule, pourquoi les particules connues n’auraient elles pas des comportements d’onde ?</a:t>
            </a:r>
          </a:p>
          <a:p>
            <a:pPr eaLnBrk="1" hangingPunct="1"/>
            <a:r>
              <a:rPr lang="fr-FR" sz="2000" smtClean="0"/>
              <a:t>En 1923 Louis de Broglie propose cette dualité onde-corpuscule qui associe une onde à toute particule. La longueur d’onde, </a:t>
            </a:r>
            <a:r>
              <a:rPr lang="fr-FR" sz="2000" smtClean="0">
                <a:latin typeface="Symbol" pitchFamily="18" charset="2"/>
              </a:rPr>
              <a:t>l</a:t>
            </a:r>
            <a:r>
              <a:rPr lang="fr-FR" sz="2000" smtClean="0"/>
              <a:t>, dépend de la masse et de la vitesse de la particule : 		</a:t>
            </a:r>
            <a:r>
              <a:rPr lang="fr-FR" sz="2000" smtClean="0">
                <a:latin typeface="Symbol" pitchFamily="18" charset="2"/>
              </a:rPr>
              <a:t>l</a:t>
            </a:r>
            <a:r>
              <a:rPr lang="fr-FR" sz="2000" smtClean="0"/>
              <a:t>=h/(mv).</a:t>
            </a:r>
          </a:p>
        </p:txBody>
      </p:sp>
      <p:pic>
        <p:nvPicPr>
          <p:cNvPr id="18436" name="Picture 4" descr="\\Theochem\lequere\lequere\MES_Documents\ENSEIGNEMENT\Enseignement MECA Q\figs_cours1\Portrait_Broglie_tablea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81200"/>
            <a:ext cx="4191000"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2"/>
          <p:cNvSpPr txBox="1">
            <a:spLocks noChangeArrowheads="1"/>
          </p:cNvSpPr>
          <p:nvPr/>
        </p:nvSpPr>
        <p:spPr bwMode="auto">
          <a:xfrm>
            <a:off x="898525" y="720725"/>
            <a:ext cx="7740650" cy="676275"/>
          </a:xfrm>
          <a:prstGeom prst="rect">
            <a:avLst/>
          </a:prstGeom>
          <a:noFill/>
          <a:ln w="9525">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On peut  donc déterminer simultanément la norme du moment angulaire et une de ses composantes.</a:t>
            </a:r>
          </a:p>
        </p:txBody>
      </p:sp>
      <p:grpSp>
        <p:nvGrpSpPr>
          <p:cNvPr id="175107" name="Group 3"/>
          <p:cNvGrpSpPr>
            <a:grpSpLocks/>
          </p:cNvGrpSpPr>
          <p:nvPr/>
        </p:nvGrpSpPr>
        <p:grpSpPr bwMode="auto">
          <a:xfrm>
            <a:off x="5300663" y="1439863"/>
            <a:ext cx="2438400" cy="3814762"/>
            <a:chOff x="3339" y="907"/>
            <a:chExt cx="1536" cy="2403"/>
          </a:xfrm>
        </p:grpSpPr>
        <p:sp>
          <p:nvSpPr>
            <p:cNvPr id="175113" name="Text Box 4"/>
            <p:cNvSpPr txBox="1">
              <a:spLocks noChangeArrowheads="1"/>
            </p:cNvSpPr>
            <p:nvPr/>
          </p:nvSpPr>
          <p:spPr bwMode="auto">
            <a:xfrm>
              <a:off x="4110" y="907"/>
              <a:ext cx="195" cy="2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z</a:t>
              </a:r>
            </a:p>
          </p:txBody>
        </p:sp>
        <p:grpSp>
          <p:nvGrpSpPr>
            <p:cNvPr id="175114" name="Group 5"/>
            <p:cNvGrpSpPr>
              <a:grpSpLocks/>
            </p:cNvGrpSpPr>
            <p:nvPr/>
          </p:nvGrpSpPr>
          <p:grpSpPr bwMode="auto">
            <a:xfrm>
              <a:off x="3339" y="1043"/>
              <a:ext cx="1536" cy="2267"/>
              <a:chOff x="3339" y="1043"/>
              <a:chExt cx="1536" cy="2267"/>
            </a:xfrm>
          </p:grpSpPr>
          <p:sp>
            <p:nvSpPr>
              <p:cNvPr id="175115" name="Oval 6"/>
              <p:cNvSpPr>
                <a:spLocks noChangeArrowheads="1"/>
              </p:cNvSpPr>
              <p:nvPr/>
            </p:nvSpPr>
            <p:spPr bwMode="auto">
              <a:xfrm>
                <a:off x="3339" y="1361"/>
                <a:ext cx="1497" cy="227"/>
              </a:xfrm>
              <a:prstGeom prst="ellipse">
                <a:avLst/>
              </a:prstGeom>
              <a:solidFill>
                <a:srgbClr val="BBE0E3"/>
              </a:solidFill>
              <a:ln w="9360">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sp>
            <p:nvSpPr>
              <p:cNvPr id="175116" name="Line 7"/>
              <p:cNvSpPr>
                <a:spLocks noChangeShapeType="1"/>
              </p:cNvSpPr>
              <p:nvPr/>
            </p:nvSpPr>
            <p:spPr bwMode="auto">
              <a:xfrm flipV="1">
                <a:off x="4110" y="1042"/>
                <a:ext cx="1" cy="2270"/>
              </a:xfrm>
              <a:prstGeom prst="line">
                <a:avLst/>
              </a:prstGeom>
              <a:noFill/>
              <a:ln w="1908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5117" name="Line 8"/>
              <p:cNvSpPr>
                <a:spLocks noChangeShapeType="1"/>
              </p:cNvSpPr>
              <p:nvPr/>
            </p:nvSpPr>
            <p:spPr bwMode="auto">
              <a:xfrm flipV="1">
                <a:off x="4110" y="1496"/>
                <a:ext cx="726" cy="1816"/>
              </a:xfrm>
              <a:prstGeom prst="line">
                <a:avLst/>
              </a:prstGeom>
              <a:noFill/>
              <a:ln w="936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5118" name="Line 9"/>
              <p:cNvSpPr>
                <a:spLocks noChangeShapeType="1"/>
              </p:cNvSpPr>
              <p:nvPr/>
            </p:nvSpPr>
            <p:spPr bwMode="auto">
              <a:xfrm flipH="1" flipV="1">
                <a:off x="3339" y="1496"/>
                <a:ext cx="772" cy="1816"/>
              </a:xfrm>
              <a:prstGeom prst="line">
                <a:avLst/>
              </a:prstGeom>
              <a:noFill/>
              <a:ln w="9360">
                <a:solidFill>
                  <a:srgbClr val="00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5119" name="Text Box 10"/>
              <p:cNvSpPr txBox="1">
                <a:spLocks noChangeArrowheads="1"/>
              </p:cNvSpPr>
              <p:nvPr/>
            </p:nvSpPr>
            <p:spPr bwMode="auto">
              <a:xfrm>
                <a:off x="4655" y="1992"/>
                <a:ext cx="221" cy="2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6800" rIns="90000" bIns="468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buClr>
                    <a:srgbClr val="000000"/>
                  </a:buClr>
                  <a:buSzPct val="100000"/>
                  <a:buFont typeface="Times New Roman" pitchFamily="18" charset="0"/>
                  <a:buNone/>
                </a:pPr>
                <a:r>
                  <a:rPr lang="fr-FR" sz="2000" b="1" i="1">
                    <a:solidFill>
                      <a:srgbClr val="000000"/>
                    </a:solidFill>
                    <a:ea typeface="Lucida Sans Unicode" pitchFamily="34" charset="0"/>
                    <a:cs typeface="Lucida Sans Unicode" pitchFamily="34" charset="0"/>
                  </a:rPr>
                  <a:t>J</a:t>
                </a:r>
              </a:p>
            </p:txBody>
          </p:sp>
        </p:grpSp>
      </p:grpSp>
      <p:sp>
        <p:nvSpPr>
          <p:cNvPr id="175108" name="Line 11"/>
          <p:cNvSpPr>
            <a:spLocks noChangeShapeType="1"/>
          </p:cNvSpPr>
          <p:nvPr/>
        </p:nvSpPr>
        <p:spPr bwMode="auto">
          <a:xfrm>
            <a:off x="6561138" y="5219700"/>
            <a:ext cx="1079500" cy="1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5109" name="Line 12"/>
          <p:cNvSpPr>
            <a:spLocks noChangeShapeType="1"/>
          </p:cNvSpPr>
          <p:nvPr/>
        </p:nvSpPr>
        <p:spPr bwMode="auto">
          <a:xfrm flipH="1">
            <a:off x="6019800" y="5219700"/>
            <a:ext cx="542925" cy="5397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5110" name="Text Box 13"/>
          <p:cNvSpPr txBox="1">
            <a:spLocks noChangeArrowheads="1"/>
          </p:cNvSpPr>
          <p:nvPr/>
        </p:nvSpPr>
        <p:spPr bwMode="auto">
          <a:xfrm>
            <a:off x="1439863" y="3060700"/>
            <a:ext cx="3060700" cy="182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Le moment angulaire se trouve donc défini par la génératrice d'un cône de révolution dont l'axe de symétrie est l'axe de projection.</a:t>
            </a:r>
          </a:p>
        </p:txBody>
      </p:sp>
      <p:sp>
        <p:nvSpPr>
          <p:cNvPr id="175111" name="Line 14"/>
          <p:cNvSpPr>
            <a:spLocks noChangeShapeType="1"/>
          </p:cNvSpPr>
          <p:nvPr/>
        </p:nvSpPr>
        <p:spPr bwMode="auto">
          <a:xfrm flipV="1">
            <a:off x="6524625" y="2274888"/>
            <a:ext cx="1588" cy="2982912"/>
          </a:xfrm>
          <a:prstGeom prst="line">
            <a:avLst/>
          </a:prstGeom>
          <a:noFill/>
          <a:ln w="95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fr-FR"/>
          </a:p>
        </p:txBody>
      </p:sp>
      <p:sp>
        <p:nvSpPr>
          <p:cNvPr id="175112" name="Text Box 15"/>
          <p:cNvSpPr txBox="1">
            <a:spLocks noChangeArrowheads="1"/>
          </p:cNvSpPr>
          <p:nvPr/>
        </p:nvSpPr>
        <p:spPr bwMode="auto">
          <a:xfrm>
            <a:off x="6094413" y="2530475"/>
            <a:ext cx="385762"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i="1">
                <a:solidFill>
                  <a:srgbClr val="000000"/>
                </a:solidFill>
                <a:ea typeface="Lucida Sans Unicode" pitchFamily="34" charset="0"/>
                <a:cs typeface="Lucida Sans Unicode" pitchFamily="34" charset="0"/>
              </a:rPr>
              <a:t>J</a:t>
            </a:r>
            <a:r>
              <a:rPr lang="fr-FR" i="1" baseline="-33000">
                <a:solidFill>
                  <a:srgbClr val="000000"/>
                </a:solidFill>
                <a:ea typeface="Lucida Sans Unicode" pitchFamily="34" charset="0"/>
                <a:cs typeface="Lucida Sans Unicode" pitchFamily="34" charset="0"/>
              </a:rPr>
              <a:t>z</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2"/>
          <p:cNvSpPr txBox="1">
            <a:spLocks noChangeArrowheads="1"/>
          </p:cNvSpPr>
          <p:nvPr/>
        </p:nvSpPr>
        <p:spPr bwMode="auto">
          <a:xfrm>
            <a:off x="527050" y="900113"/>
            <a:ext cx="8293100" cy="355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Un vecteur d'état de moment angulaire sera  vecteur propre de </a:t>
            </a:r>
            <a:r>
              <a:rPr lang="fr-FR" sz="2000" i="1">
                <a:solidFill>
                  <a:srgbClr val="000000"/>
                </a:solidFill>
                <a:ea typeface="Lucida Sans Unicode" pitchFamily="34" charset="0"/>
                <a:cs typeface="Lucida Sans Unicode" pitchFamily="34" charset="0"/>
              </a:rPr>
              <a:t>J</a:t>
            </a:r>
            <a:r>
              <a:rPr lang="fr-FR" sz="2000" baseline="-33000">
                <a:solidFill>
                  <a:srgbClr val="000000"/>
                </a:solidFill>
                <a:ea typeface="Lucida Sans Unicode" pitchFamily="34" charset="0"/>
                <a:cs typeface="Lucida Sans Unicode" pitchFamily="34" charset="0"/>
              </a:rPr>
              <a:t>z</a:t>
            </a:r>
            <a:r>
              <a:rPr lang="fr-FR" sz="2000">
                <a:solidFill>
                  <a:srgbClr val="000000"/>
                </a:solidFill>
                <a:ea typeface="Lucida Sans Unicode" pitchFamily="34" charset="0"/>
                <a:cs typeface="Lucida Sans Unicode" pitchFamily="34" charset="0"/>
              </a:rPr>
              <a:t> et de </a:t>
            </a:r>
            <a:r>
              <a:rPr lang="fr-FR" sz="2000" i="1">
                <a:solidFill>
                  <a:srgbClr val="000000"/>
                </a:solidFill>
                <a:ea typeface="Lucida Sans Unicode" pitchFamily="34" charset="0"/>
                <a:cs typeface="Lucida Sans Unicode" pitchFamily="34" charset="0"/>
              </a:rPr>
              <a:t>J </a:t>
            </a:r>
            <a:r>
              <a:rPr lang="fr-FR" sz="2000" i="1" baseline="33000">
                <a:solidFill>
                  <a:srgbClr val="000000"/>
                </a:solidFill>
                <a:ea typeface="Lucida Sans Unicode" pitchFamily="34" charset="0"/>
                <a:cs typeface="Lucida Sans Unicode" pitchFamily="34" charset="0"/>
              </a:rPr>
              <a:t>2</a:t>
            </a:r>
            <a:r>
              <a:rPr lang="fr-FR" sz="2000">
                <a:solidFill>
                  <a:srgbClr val="000000"/>
                </a:solidFill>
                <a:ea typeface="Lucida Sans Unicode" pitchFamily="34" charset="0"/>
                <a:cs typeface="Lucida Sans Unicode" pitchFamily="34" charset="0"/>
              </a:rPr>
              <a:t> (c'est à dire qu'il possède une norme et une projection sur z). Cependant la valeur propre sera différente pour les deux opérateurs.</a:t>
            </a:r>
          </a:p>
          <a:p>
            <a:pPr eaLnBrk="1" hangingPunct="1">
              <a:lnSpc>
                <a:spcPct val="95000"/>
              </a:lnSpc>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La valeur propre de </a:t>
            </a:r>
            <a:r>
              <a:rPr lang="fr-FR" sz="2000" i="1">
                <a:solidFill>
                  <a:srgbClr val="000000"/>
                </a:solidFill>
                <a:ea typeface="Lucida Sans Unicode" pitchFamily="34" charset="0"/>
                <a:cs typeface="Lucida Sans Unicode" pitchFamily="34" charset="0"/>
              </a:rPr>
              <a:t>J</a:t>
            </a:r>
            <a:r>
              <a:rPr lang="fr-FR" sz="2000" baseline="-33000">
                <a:solidFill>
                  <a:srgbClr val="000000"/>
                </a:solidFill>
                <a:ea typeface="Lucida Sans Unicode" pitchFamily="34" charset="0"/>
                <a:cs typeface="Lucida Sans Unicode" pitchFamily="34" charset="0"/>
              </a:rPr>
              <a:t>z</a:t>
            </a:r>
            <a:r>
              <a:rPr lang="fr-FR" sz="2000">
                <a:solidFill>
                  <a:srgbClr val="000000"/>
                </a:solidFill>
                <a:ea typeface="Lucida Sans Unicode" pitchFamily="34" charset="0"/>
                <a:cs typeface="Lucida Sans Unicode" pitchFamily="34" charset="0"/>
              </a:rPr>
              <a:t> sera notée :               où </a:t>
            </a:r>
            <a:r>
              <a:rPr lang="fr-FR" sz="2000" i="1">
                <a:solidFill>
                  <a:srgbClr val="000000"/>
                </a:solidFill>
                <a:ea typeface="Lucida Sans Unicode" pitchFamily="34" charset="0"/>
                <a:cs typeface="Lucida Sans Unicode" pitchFamily="34" charset="0"/>
              </a:rPr>
              <a:t>m</a:t>
            </a:r>
            <a:r>
              <a:rPr lang="fr-FR" sz="2000">
                <a:solidFill>
                  <a:srgbClr val="000000"/>
                </a:solidFill>
                <a:ea typeface="Lucida Sans Unicode" pitchFamily="34" charset="0"/>
                <a:cs typeface="Lucida Sans Unicode" pitchFamily="34" charset="0"/>
              </a:rPr>
              <a:t> est sans dimension.</a:t>
            </a:r>
          </a:p>
          <a:p>
            <a:pPr eaLnBrk="1" hangingPunct="1">
              <a:lnSpc>
                <a:spcPct val="95000"/>
              </a:lnSpc>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La valeur propre de </a:t>
            </a:r>
            <a:r>
              <a:rPr lang="fr-FR" sz="2000" i="1">
                <a:solidFill>
                  <a:srgbClr val="000000"/>
                </a:solidFill>
                <a:ea typeface="Lucida Sans Unicode" pitchFamily="34" charset="0"/>
                <a:cs typeface="Lucida Sans Unicode" pitchFamily="34" charset="0"/>
              </a:rPr>
              <a:t>J </a:t>
            </a:r>
            <a:r>
              <a:rPr lang="fr-FR" sz="2000" i="1" baseline="33000">
                <a:solidFill>
                  <a:srgbClr val="000000"/>
                </a:solidFill>
                <a:ea typeface="Lucida Sans Unicode" pitchFamily="34" charset="0"/>
                <a:cs typeface="Lucida Sans Unicode" pitchFamily="34" charset="0"/>
              </a:rPr>
              <a:t>2 </a:t>
            </a:r>
            <a:r>
              <a:rPr lang="fr-FR" sz="2000">
                <a:solidFill>
                  <a:srgbClr val="000000"/>
                </a:solidFill>
                <a:ea typeface="Lucida Sans Unicode" pitchFamily="34" charset="0"/>
                <a:cs typeface="Lucida Sans Unicode" pitchFamily="34" charset="0"/>
              </a:rPr>
              <a:t>sera notée :               où </a:t>
            </a:r>
            <a:r>
              <a:rPr lang="fr-FR" sz="2000" i="1">
                <a:solidFill>
                  <a:srgbClr val="000000"/>
                </a:solidFill>
                <a:latin typeface="Symbol" pitchFamily="18" charset="2"/>
                <a:ea typeface="Lucida Sans Unicode" pitchFamily="34" charset="0"/>
                <a:cs typeface="Lucida Sans Unicode" pitchFamily="34" charset="0"/>
              </a:rPr>
              <a:t>l</a:t>
            </a:r>
            <a:r>
              <a:rPr lang="fr-FR" sz="2000">
                <a:solidFill>
                  <a:srgbClr val="000000"/>
                </a:solidFill>
                <a:ea typeface="Lucida Sans Unicode" pitchFamily="34" charset="0"/>
                <a:cs typeface="Lucida Sans Unicode" pitchFamily="34" charset="0"/>
              </a:rPr>
              <a:t> est sans dimension et          . </a:t>
            </a:r>
          </a:p>
          <a:p>
            <a:pPr eaLnBrk="1" hangingPunct="1">
              <a:lnSpc>
                <a:spcPct val="95000"/>
              </a:lnSpc>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Par commodité ultérieure, il sera pratique d'écrire </a:t>
            </a:r>
            <a:r>
              <a:rPr lang="fr-FR" sz="2000" i="1">
                <a:solidFill>
                  <a:srgbClr val="000000"/>
                </a:solidFill>
                <a:latin typeface="Symbol" pitchFamily="18" charset="2"/>
                <a:ea typeface="Lucida Sans Unicode" pitchFamily="34" charset="0"/>
                <a:cs typeface="Lucida Sans Unicode" pitchFamily="34" charset="0"/>
              </a:rPr>
              <a:t>l</a:t>
            </a:r>
            <a:r>
              <a:rPr lang="fr-FR" sz="2000">
                <a:solidFill>
                  <a:srgbClr val="000000"/>
                </a:solidFill>
                <a:ea typeface="Lucida Sans Unicode" pitchFamily="34" charset="0"/>
                <a:cs typeface="Lucida Sans Unicode" pitchFamily="34" charset="0"/>
              </a:rPr>
              <a:t> sous la forme </a:t>
            </a:r>
            <a:r>
              <a:rPr lang="fr-FR" sz="2000" i="1">
                <a:solidFill>
                  <a:srgbClr val="000000"/>
                </a:solidFill>
                <a:ea typeface="Lucida Sans Unicode" pitchFamily="34" charset="0"/>
                <a:cs typeface="Lucida Sans Unicode" pitchFamily="34" charset="0"/>
              </a:rPr>
              <a:t>j</a:t>
            </a:r>
            <a:r>
              <a:rPr lang="fr-FR" sz="2000">
                <a:solidFill>
                  <a:srgbClr val="000000"/>
                </a:solidFill>
                <a:ea typeface="Lucida Sans Unicode" pitchFamily="34" charset="0"/>
                <a:cs typeface="Lucida Sans Unicode" pitchFamily="34" charset="0"/>
              </a:rPr>
              <a:t>( </a:t>
            </a:r>
            <a:r>
              <a:rPr lang="fr-FR" sz="2000" i="1">
                <a:solidFill>
                  <a:srgbClr val="000000"/>
                </a:solidFill>
                <a:ea typeface="Lucida Sans Unicode" pitchFamily="34" charset="0"/>
                <a:cs typeface="Lucida Sans Unicode" pitchFamily="34" charset="0"/>
              </a:rPr>
              <a:t>j </a:t>
            </a:r>
            <a:r>
              <a:rPr lang="fr-FR" sz="2000">
                <a:solidFill>
                  <a:srgbClr val="000000"/>
                </a:solidFill>
                <a:ea typeface="Lucida Sans Unicode" pitchFamily="34" charset="0"/>
                <a:cs typeface="Lucida Sans Unicode" pitchFamily="34" charset="0"/>
              </a:rPr>
              <a:t>+1) </a:t>
            </a:r>
          </a:p>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avec </a:t>
            </a:r>
          </a:p>
          <a:p>
            <a:pPr eaLnBrk="1" hangingPunct="1">
              <a:lnSpc>
                <a:spcPct val="95000"/>
              </a:lnSpc>
              <a:buClr>
                <a:srgbClr val="000000"/>
              </a:buClr>
              <a:buSzPct val="100000"/>
              <a:buFont typeface="Times New Roman" pitchFamily="18" charset="0"/>
              <a:buNone/>
            </a:pPr>
            <a:endParaRPr lang="fr-FR" sz="2000">
              <a:solidFill>
                <a:srgbClr val="000000"/>
              </a:solidFill>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Le ket | </a:t>
            </a:r>
            <a:r>
              <a:rPr lang="fr-FR" sz="2000" i="1">
                <a:solidFill>
                  <a:srgbClr val="000000"/>
                </a:solidFill>
                <a:ea typeface="Lucida Sans Unicode" pitchFamily="34" charset="0"/>
                <a:cs typeface="Lucida Sans Unicode" pitchFamily="34" charset="0"/>
              </a:rPr>
              <a:t>j ,m</a:t>
            </a:r>
            <a:r>
              <a:rPr lang="fr-FR" sz="2000">
                <a:solidFill>
                  <a:srgbClr val="000000"/>
                </a:solidFill>
                <a:ea typeface="Lucida Sans Unicode" pitchFamily="34" charset="0"/>
                <a:cs typeface="Lucida Sans Unicode" pitchFamily="34" charset="0"/>
              </a:rPr>
              <a:t>&gt; déterminera donc cet état  avec : </a:t>
            </a:r>
          </a:p>
        </p:txBody>
      </p:sp>
      <p:graphicFrame>
        <p:nvGraphicFramePr>
          <p:cNvPr id="176131" name="Object 3"/>
          <p:cNvGraphicFramePr>
            <a:graphicFrameLocks noChangeAspect="1"/>
          </p:cNvGraphicFramePr>
          <p:nvPr/>
        </p:nvGraphicFramePr>
        <p:xfrm>
          <a:off x="4246563" y="2065338"/>
          <a:ext cx="614362" cy="454025"/>
        </p:xfrm>
        <a:graphic>
          <a:graphicData uri="http://schemas.openxmlformats.org/presentationml/2006/ole">
            <mc:AlternateContent xmlns:mc="http://schemas.openxmlformats.org/markup-compatibility/2006">
              <mc:Choice xmlns:v="urn:schemas-microsoft-com:vml" Requires="v">
                <p:oleObj spid="_x0000_s176137" r:id="rId4" imgW="6095880" imgH="4876920" progId="">
                  <p:embed/>
                </p:oleObj>
              </mc:Choice>
              <mc:Fallback>
                <p:oleObj r:id="rId4" imgW="6095880" imgH="4876920"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6563" y="2065338"/>
                        <a:ext cx="614362" cy="454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6132" name="Object 4"/>
          <p:cNvGraphicFramePr>
            <a:graphicFrameLocks noChangeAspect="1"/>
          </p:cNvGraphicFramePr>
          <p:nvPr/>
        </p:nvGraphicFramePr>
        <p:xfrm>
          <a:off x="4267200" y="2514600"/>
          <a:ext cx="706438" cy="511175"/>
        </p:xfrm>
        <a:graphic>
          <a:graphicData uri="http://schemas.openxmlformats.org/presentationml/2006/ole">
            <mc:AlternateContent xmlns:mc="http://schemas.openxmlformats.org/markup-compatibility/2006">
              <mc:Choice xmlns:v="urn:schemas-microsoft-com:vml" Requires="v">
                <p:oleObj spid="_x0000_s176138" r:id="rId6" imgW="7010280" imgH="5486400" progId="">
                  <p:embed/>
                </p:oleObj>
              </mc:Choice>
              <mc:Fallback>
                <p:oleObj r:id="rId6" imgW="7010280" imgH="5486400" progId="">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7200" y="2514600"/>
                        <a:ext cx="706438" cy="51117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6133" name="Object 5"/>
          <p:cNvGraphicFramePr>
            <a:graphicFrameLocks noChangeAspect="1"/>
          </p:cNvGraphicFramePr>
          <p:nvPr/>
        </p:nvGraphicFramePr>
        <p:xfrm>
          <a:off x="2273300" y="4748213"/>
          <a:ext cx="4027488" cy="1192212"/>
        </p:xfrm>
        <a:graphic>
          <a:graphicData uri="http://schemas.openxmlformats.org/presentationml/2006/ole">
            <mc:AlternateContent xmlns:mc="http://schemas.openxmlformats.org/markup-compatibility/2006">
              <mc:Choice xmlns:v="urn:schemas-microsoft-com:vml" Requires="v">
                <p:oleObj spid="_x0000_s176139" r:id="rId8" imgW="11796120" imgH="11796120" progId="">
                  <p:embed/>
                </p:oleObj>
              </mc:Choice>
              <mc:Fallback>
                <p:oleObj r:id="rId8" imgW="11796120" imgH="11796120" progId="">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3300" y="4748213"/>
                        <a:ext cx="4027488" cy="11922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6134" name="AutoShape 6"/>
          <p:cNvSpPr>
            <a:spLocks noChangeArrowheads="1"/>
          </p:cNvSpPr>
          <p:nvPr/>
        </p:nvSpPr>
        <p:spPr bwMode="auto">
          <a:xfrm>
            <a:off x="2160588" y="4679950"/>
            <a:ext cx="4319587" cy="1439863"/>
          </a:xfrm>
          <a:prstGeom prst="roundRect">
            <a:avLst>
              <a:gd name="adj" fmla="val 106"/>
            </a:avLst>
          </a:prstGeom>
          <a:noFill/>
          <a:ln w="9525">
            <a:solidFill>
              <a:srgbClr val="DC23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p>
        </p:txBody>
      </p:sp>
      <p:graphicFrame>
        <p:nvGraphicFramePr>
          <p:cNvPr id="176135" name="Object 7"/>
          <p:cNvGraphicFramePr>
            <a:graphicFrameLocks noChangeAspect="1"/>
          </p:cNvGraphicFramePr>
          <p:nvPr/>
        </p:nvGraphicFramePr>
        <p:xfrm>
          <a:off x="1295400" y="3505200"/>
          <a:ext cx="685800" cy="393700"/>
        </p:xfrm>
        <a:graphic>
          <a:graphicData uri="http://schemas.openxmlformats.org/presentationml/2006/ole">
            <mc:AlternateContent xmlns:mc="http://schemas.openxmlformats.org/markup-compatibility/2006">
              <mc:Choice xmlns:v="urn:schemas-microsoft-com:vml" Requires="v">
                <p:oleObj spid="_x0000_s176140" name="Equation" r:id="rId10" imgW="355292" imgH="203024" progId="Equation.DSMT4">
                  <p:embed/>
                </p:oleObj>
              </mc:Choice>
              <mc:Fallback>
                <p:oleObj name="Equation" r:id="rId10" imgW="355292" imgH="203024" progId="Equation.DSMT4">
                  <p:embed/>
                  <p:pic>
                    <p:nvPicPr>
                      <p:cNvPr id="0" name="Object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95400" y="3505200"/>
                        <a:ext cx="685800"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76136" name="Object 8"/>
          <p:cNvGraphicFramePr>
            <a:graphicFrameLocks noChangeAspect="1"/>
          </p:cNvGraphicFramePr>
          <p:nvPr/>
        </p:nvGraphicFramePr>
        <p:xfrm>
          <a:off x="7772400" y="2667000"/>
          <a:ext cx="457200" cy="336550"/>
        </p:xfrm>
        <a:graphic>
          <a:graphicData uri="http://schemas.openxmlformats.org/presentationml/2006/ole">
            <mc:AlternateContent xmlns:mc="http://schemas.openxmlformats.org/markup-compatibility/2006">
              <mc:Choice xmlns:v="urn:schemas-microsoft-com:vml" Requires="v">
                <p:oleObj spid="_x0000_s176141" name="Equation" r:id="rId12" imgW="241091" imgH="177646" progId="Equation.DSMT4">
                  <p:embed/>
                </p:oleObj>
              </mc:Choice>
              <mc:Fallback>
                <p:oleObj name="Equation" r:id="rId12" imgW="241091" imgH="177646" progId="Equation.DSMT4">
                  <p:embed/>
                  <p:pic>
                    <p:nvPicPr>
                      <p:cNvPr id="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772400" y="2667000"/>
                        <a:ext cx="4572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 Box 2"/>
          <p:cNvSpPr txBox="1">
            <a:spLocks noChangeArrowheads="1"/>
          </p:cNvSpPr>
          <p:nvPr/>
        </p:nvSpPr>
        <p:spPr bwMode="auto">
          <a:xfrm>
            <a:off x="900113" y="1079500"/>
            <a:ext cx="7559675" cy="74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DC23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Comme dans l'étude de l'oscillateur harmonique, nous allons définir les opérateurs </a:t>
            </a:r>
            <a:r>
              <a:rPr lang="fr-FR" sz="2000" i="1">
                <a:solidFill>
                  <a:srgbClr val="000000"/>
                </a:solidFill>
                <a:ea typeface="Lucida Sans Unicode" pitchFamily="34" charset="0"/>
                <a:cs typeface="Lucida Sans Unicode" pitchFamily="34" charset="0"/>
              </a:rPr>
              <a:t>J</a:t>
            </a:r>
            <a:r>
              <a:rPr lang="fr-FR" sz="2000" i="1" baseline="-33000">
                <a:solidFill>
                  <a:srgbClr val="000000"/>
                </a:solidFill>
                <a:ea typeface="Lucida Sans Unicode" pitchFamily="34" charset="0"/>
                <a:cs typeface="Lucida Sans Unicode" pitchFamily="34" charset="0"/>
              </a:rPr>
              <a:t>+</a:t>
            </a:r>
            <a:r>
              <a:rPr lang="fr-FR" sz="2000">
                <a:solidFill>
                  <a:srgbClr val="000000"/>
                </a:solidFill>
                <a:ea typeface="Lucida Sans Unicode" pitchFamily="34" charset="0"/>
                <a:cs typeface="Lucida Sans Unicode" pitchFamily="34" charset="0"/>
              </a:rPr>
              <a:t> et </a:t>
            </a:r>
            <a:r>
              <a:rPr lang="fr-FR" sz="2000" i="1">
                <a:solidFill>
                  <a:srgbClr val="000000"/>
                </a:solidFill>
                <a:ea typeface="Lucida Sans Unicode" pitchFamily="34" charset="0"/>
                <a:cs typeface="Lucida Sans Unicode" pitchFamily="34" charset="0"/>
              </a:rPr>
              <a:t>J</a:t>
            </a:r>
            <a:r>
              <a:rPr lang="fr-FR" sz="2000" i="1" baseline="-33000">
                <a:solidFill>
                  <a:srgbClr val="000000"/>
                </a:solidFill>
                <a:ea typeface="Lucida Sans Unicode" pitchFamily="34" charset="0"/>
                <a:cs typeface="Lucida Sans Unicode" pitchFamily="34" charset="0"/>
              </a:rPr>
              <a:t>-</a:t>
            </a:r>
          </a:p>
        </p:txBody>
      </p:sp>
      <p:graphicFrame>
        <p:nvGraphicFramePr>
          <p:cNvPr id="177155" name="Object 3"/>
          <p:cNvGraphicFramePr>
            <a:graphicFrameLocks noChangeAspect="1"/>
          </p:cNvGraphicFramePr>
          <p:nvPr/>
        </p:nvGraphicFramePr>
        <p:xfrm>
          <a:off x="3505200" y="1600200"/>
          <a:ext cx="1985963" cy="1147763"/>
        </p:xfrm>
        <a:graphic>
          <a:graphicData uri="http://schemas.openxmlformats.org/presentationml/2006/ole">
            <mc:AlternateContent xmlns:mc="http://schemas.openxmlformats.org/markup-compatibility/2006">
              <mc:Choice xmlns:v="urn:schemas-microsoft-com:vml" Requires="v">
                <p:oleObj spid="_x0000_s177160" name="Equation" r:id="rId4" imgW="812447" imgH="533169" progId="Equation.DSMT4">
                  <p:embed/>
                </p:oleObj>
              </mc:Choice>
              <mc:Fallback>
                <p:oleObj name="Equation" r:id="rId4" imgW="812447" imgH="533169"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1600200"/>
                        <a:ext cx="1985963" cy="1147763"/>
                      </a:xfrm>
                      <a:prstGeom prst="rect">
                        <a:avLst/>
                      </a:prstGeom>
                      <a:noFill/>
                      <a:ln w="9525">
                        <a:solidFill>
                          <a:srgbClr val="FF0000"/>
                        </a:solidFill>
                        <a:miter lim="800000"/>
                        <a:headEnd/>
                        <a:tailEnd/>
                      </a:ln>
                      <a:effectLst/>
                      <a:extLst>
                        <a:ext uri="{909E8E84-426E-40DD-AFC4-6F175D3DCCD1}">
                          <a14:hiddenFill xmlns:a14="http://schemas.microsoft.com/office/drawing/2010/main">
                            <a:blipFill dpi="0" rotWithShape="0">
                              <a:blip/>
                              <a:srcRect/>
                              <a:stretch>
                                <a:fillRect/>
                              </a:stretch>
                            </a:blip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7156" name="Text Box 4"/>
          <p:cNvSpPr txBox="1">
            <a:spLocks noChangeArrowheads="1"/>
          </p:cNvSpPr>
          <p:nvPr/>
        </p:nvSpPr>
        <p:spPr bwMode="auto">
          <a:xfrm>
            <a:off x="1130300" y="2700338"/>
            <a:ext cx="669925"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On a</a:t>
            </a:r>
          </a:p>
        </p:txBody>
      </p:sp>
      <p:graphicFrame>
        <p:nvGraphicFramePr>
          <p:cNvPr id="177157" name="Object 5"/>
          <p:cNvGraphicFramePr>
            <a:graphicFrameLocks noChangeAspect="1"/>
          </p:cNvGraphicFramePr>
          <p:nvPr/>
        </p:nvGraphicFramePr>
        <p:xfrm>
          <a:off x="2438400" y="2717800"/>
          <a:ext cx="5181600" cy="3917950"/>
        </p:xfrm>
        <a:graphic>
          <a:graphicData uri="http://schemas.openxmlformats.org/presentationml/2006/ole">
            <mc:AlternateContent xmlns:mc="http://schemas.openxmlformats.org/markup-compatibility/2006">
              <mc:Choice xmlns:v="urn:schemas-microsoft-com:vml" Requires="v">
                <p:oleObj spid="_x0000_s177161" name="Equation" r:id="rId6" imgW="2273300" imgH="1955800" progId="Equation.DSMT4">
                  <p:embed/>
                </p:oleObj>
              </mc:Choice>
              <mc:Fallback>
                <p:oleObj name="Equation" r:id="rId6" imgW="2273300" imgH="1955800" progId="Equation.DSMT4">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38400" y="2717800"/>
                        <a:ext cx="5181600" cy="39179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7158" name="Line 6"/>
          <p:cNvSpPr>
            <a:spLocks noChangeShapeType="1"/>
          </p:cNvSpPr>
          <p:nvPr/>
        </p:nvSpPr>
        <p:spPr bwMode="auto">
          <a:xfrm>
            <a:off x="5715000" y="4648200"/>
            <a:ext cx="190500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77159" name="Line 7"/>
          <p:cNvSpPr>
            <a:spLocks noChangeShapeType="1"/>
          </p:cNvSpPr>
          <p:nvPr/>
        </p:nvSpPr>
        <p:spPr bwMode="auto">
          <a:xfrm>
            <a:off x="5638800" y="6705600"/>
            <a:ext cx="182880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ext Box 2"/>
          <p:cNvSpPr txBox="1">
            <a:spLocks noChangeArrowheads="1"/>
          </p:cNvSpPr>
          <p:nvPr/>
        </p:nvSpPr>
        <p:spPr bwMode="auto">
          <a:xfrm>
            <a:off x="990600" y="685800"/>
            <a:ext cx="963613"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Et donc</a:t>
            </a:r>
          </a:p>
        </p:txBody>
      </p:sp>
      <p:graphicFrame>
        <p:nvGraphicFramePr>
          <p:cNvPr id="178179" name="Object 3"/>
          <p:cNvGraphicFramePr>
            <a:graphicFrameLocks noChangeAspect="1"/>
          </p:cNvGraphicFramePr>
          <p:nvPr/>
        </p:nvGraphicFramePr>
        <p:xfrm>
          <a:off x="2133600" y="1143000"/>
          <a:ext cx="3397250" cy="828675"/>
        </p:xfrm>
        <a:graphic>
          <a:graphicData uri="http://schemas.openxmlformats.org/presentationml/2006/ole">
            <mc:AlternateContent xmlns:mc="http://schemas.openxmlformats.org/markup-compatibility/2006">
              <mc:Choice xmlns:v="urn:schemas-microsoft-com:vml" Requires="v">
                <p:oleObj spid="_x0000_s178182" name="Equation" r:id="rId4" imgW="1612900" imgH="393700" progId="Equation.DSMT4">
                  <p:embed/>
                </p:oleObj>
              </mc:Choice>
              <mc:Fallback>
                <p:oleObj name="Equation" r:id="rId4" imgW="1612900" imgH="3937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143000"/>
                        <a:ext cx="3397250" cy="8286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8180" name="Text Box 4"/>
          <p:cNvSpPr txBox="1">
            <a:spLocks noChangeArrowheads="1"/>
          </p:cNvSpPr>
          <p:nvPr/>
        </p:nvSpPr>
        <p:spPr bwMode="auto">
          <a:xfrm>
            <a:off x="914400" y="2590800"/>
            <a:ext cx="4354513" cy="377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1pPr>
            <a:lvl2pPr marL="742950" indent="-28575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2pPr>
            <a:lvl3pPr marL="11430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3pPr>
            <a:lvl4pPr marL="16002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4pPr>
            <a:lvl5pPr marL="2057400" indent="-228600" defTabSz="449263"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solidFill>
                  <a:srgbClr val="000000"/>
                </a:solidFill>
                <a:ea typeface="Lucida Sans Unicode" pitchFamily="34" charset="0"/>
                <a:cs typeface="Lucida Sans Unicode" pitchFamily="34" charset="0"/>
              </a:rPr>
              <a:t>On a aussi les relations de commutation :</a:t>
            </a:r>
          </a:p>
        </p:txBody>
      </p:sp>
      <p:graphicFrame>
        <p:nvGraphicFramePr>
          <p:cNvPr id="178181" name="Object 5"/>
          <p:cNvGraphicFramePr>
            <a:graphicFrameLocks noChangeAspect="1"/>
          </p:cNvGraphicFramePr>
          <p:nvPr/>
        </p:nvGraphicFramePr>
        <p:xfrm>
          <a:off x="1447800" y="3124200"/>
          <a:ext cx="5638800" cy="2843213"/>
        </p:xfrm>
        <a:graphic>
          <a:graphicData uri="http://schemas.openxmlformats.org/presentationml/2006/ole">
            <mc:AlternateContent xmlns:mc="http://schemas.openxmlformats.org/markup-compatibility/2006">
              <mc:Choice xmlns:v="urn:schemas-microsoft-com:vml" Requires="v">
                <p:oleObj spid="_x0000_s178183" name="Equation" r:id="rId6" imgW="2082800" imgH="1219200" progId="Equation.DSMT4">
                  <p:embed/>
                </p:oleObj>
              </mc:Choice>
              <mc:Fallback>
                <p:oleObj name="Equation" r:id="rId6" imgW="2082800" imgH="1219200" progId="Equation.DSMT4">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7800" y="3124200"/>
                        <a:ext cx="5638800" cy="28432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 Box 2"/>
          <p:cNvSpPr txBox="1">
            <a:spLocks noChangeArrowheads="1"/>
          </p:cNvSpPr>
          <p:nvPr/>
        </p:nvSpPr>
        <p:spPr bwMode="auto">
          <a:xfrm>
            <a:off x="838200" y="581025"/>
            <a:ext cx="72691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Écrivons que le carré de la norme de </a:t>
            </a:r>
            <a:r>
              <a:rPr lang="fr-FR" sz="2000" i="1"/>
              <a:t>J</a:t>
            </a:r>
            <a:r>
              <a:rPr lang="fr-FR" sz="2000" i="1" baseline="-25000"/>
              <a:t>+</a:t>
            </a:r>
            <a:r>
              <a:rPr lang="fr-FR" sz="2000" i="1"/>
              <a:t>|j,m&gt;</a:t>
            </a:r>
            <a:r>
              <a:rPr lang="fr-FR" sz="2000"/>
              <a:t> et de </a:t>
            </a:r>
            <a:r>
              <a:rPr lang="fr-FR" sz="2000" i="1"/>
              <a:t>J</a:t>
            </a:r>
            <a:r>
              <a:rPr lang="fr-FR" sz="2000" i="1" baseline="-25000"/>
              <a:t>-</a:t>
            </a:r>
            <a:r>
              <a:rPr lang="fr-FR" sz="2000" i="1"/>
              <a:t>|j,m&gt;</a:t>
            </a:r>
            <a:r>
              <a:rPr lang="fr-FR" sz="2000"/>
              <a:t> est positif :</a:t>
            </a:r>
          </a:p>
        </p:txBody>
      </p:sp>
      <p:graphicFrame>
        <p:nvGraphicFramePr>
          <p:cNvPr id="179203" name="Object 3"/>
          <p:cNvGraphicFramePr>
            <a:graphicFrameLocks noChangeAspect="1"/>
          </p:cNvGraphicFramePr>
          <p:nvPr/>
        </p:nvGraphicFramePr>
        <p:xfrm>
          <a:off x="1295400" y="1143000"/>
          <a:ext cx="4864100" cy="1422400"/>
        </p:xfrm>
        <a:graphic>
          <a:graphicData uri="http://schemas.openxmlformats.org/presentationml/2006/ole">
            <mc:AlternateContent xmlns:mc="http://schemas.openxmlformats.org/markup-compatibility/2006">
              <mc:Choice xmlns:v="urn:schemas-microsoft-com:vml" Requires="v">
                <p:oleObj spid="_x0000_s179206" name="Equation" r:id="rId4" imgW="2260600" imgH="660400" progId="Equation.DSMT4">
                  <p:embed/>
                </p:oleObj>
              </mc:Choice>
              <mc:Fallback>
                <p:oleObj name="Equation" r:id="rId4" imgW="2260600" imgH="660400" progId="Equation.DSMT4">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1143000"/>
                        <a:ext cx="4864100" cy="1422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79204" name="Text Box 4"/>
          <p:cNvSpPr txBox="1">
            <a:spLocks noChangeArrowheads="1"/>
          </p:cNvSpPr>
          <p:nvPr/>
        </p:nvSpPr>
        <p:spPr bwMode="auto">
          <a:xfrm>
            <a:off x="6248400" y="1676400"/>
            <a:ext cx="266700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Car </a:t>
            </a:r>
            <a:r>
              <a:rPr lang="fr-FR" sz="2000" i="1"/>
              <a:t>J</a:t>
            </a:r>
            <a:r>
              <a:rPr lang="fr-FR" sz="2000" i="1" baseline="-25000"/>
              <a:t>+</a:t>
            </a:r>
            <a:r>
              <a:rPr lang="fr-FR" sz="2000"/>
              <a:t> et </a:t>
            </a:r>
            <a:r>
              <a:rPr lang="fr-FR" sz="2000" i="1"/>
              <a:t>J</a:t>
            </a:r>
            <a:r>
              <a:rPr lang="fr-FR" sz="2000" i="1" baseline="-25000"/>
              <a:t>-</a:t>
            </a:r>
            <a:r>
              <a:rPr lang="fr-FR" sz="2000"/>
              <a:t> sont adjoints</a:t>
            </a:r>
          </a:p>
        </p:txBody>
      </p:sp>
      <p:graphicFrame>
        <p:nvGraphicFramePr>
          <p:cNvPr id="179205" name="Object 5"/>
          <p:cNvGraphicFramePr>
            <a:graphicFrameLocks noChangeAspect="1"/>
          </p:cNvGraphicFramePr>
          <p:nvPr/>
        </p:nvGraphicFramePr>
        <p:xfrm>
          <a:off x="1143000" y="3200400"/>
          <a:ext cx="5902325" cy="3117850"/>
        </p:xfrm>
        <a:graphic>
          <a:graphicData uri="http://schemas.openxmlformats.org/presentationml/2006/ole">
            <mc:AlternateContent xmlns:mc="http://schemas.openxmlformats.org/markup-compatibility/2006">
              <mc:Choice xmlns:v="urn:schemas-microsoft-com:vml" Requires="v">
                <p:oleObj spid="_x0000_s179207" name="Equation" r:id="rId6" imgW="2743200" imgH="1447560" progId="Equation.DSMT4">
                  <p:embed/>
                </p:oleObj>
              </mc:Choice>
              <mc:Fallback>
                <p:oleObj name="Equation" r:id="rId6" imgW="2743200" imgH="1447560" progId="Equation.DSMT4">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000" y="3200400"/>
                        <a:ext cx="5902325" cy="311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822325" y="712788"/>
            <a:ext cx="8683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Donc :</a:t>
            </a:r>
          </a:p>
        </p:txBody>
      </p:sp>
      <p:graphicFrame>
        <p:nvGraphicFramePr>
          <p:cNvPr id="180227" name="Object 3"/>
          <p:cNvGraphicFramePr>
            <a:graphicFrameLocks noChangeAspect="1"/>
          </p:cNvGraphicFramePr>
          <p:nvPr/>
        </p:nvGraphicFramePr>
        <p:xfrm>
          <a:off x="152400" y="1447800"/>
          <a:ext cx="4635500" cy="1192213"/>
        </p:xfrm>
        <a:graphic>
          <a:graphicData uri="http://schemas.openxmlformats.org/presentationml/2006/ole">
            <mc:AlternateContent xmlns:mc="http://schemas.openxmlformats.org/markup-compatibility/2006">
              <mc:Choice xmlns:v="urn:schemas-microsoft-com:vml" Requires="v">
                <p:oleObj spid="_x0000_s180253" name="Equation" r:id="rId3" imgW="2565400" imgH="660400" progId="Equation.DSMT4">
                  <p:embed/>
                </p:oleObj>
              </mc:Choice>
              <mc:Fallback>
                <p:oleObj name="Equation" r:id="rId3" imgW="2565400" imgH="6604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1447800"/>
                        <a:ext cx="4635500" cy="1192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0228" name="Line 4"/>
          <p:cNvSpPr>
            <a:spLocks noChangeShapeType="1"/>
          </p:cNvSpPr>
          <p:nvPr/>
        </p:nvSpPr>
        <p:spPr bwMode="auto">
          <a:xfrm flipV="1">
            <a:off x="7086600" y="1143000"/>
            <a:ext cx="0" cy="2819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80229" name="Line 5"/>
          <p:cNvSpPr>
            <a:spLocks noChangeShapeType="1"/>
          </p:cNvSpPr>
          <p:nvPr/>
        </p:nvSpPr>
        <p:spPr bwMode="auto">
          <a:xfrm>
            <a:off x="5105400" y="2971800"/>
            <a:ext cx="3352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80230" name="Text Box 6"/>
          <p:cNvSpPr txBox="1">
            <a:spLocks noChangeArrowheads="1"/>
          </p:cNvSpPr>
          <p:nvPr/>
        </p:nvSpPr>
        <p:spPr bwMode="auto">
          <a:xfrm>
            <a:off x="8366125" y="2922588"/>
            <a:ext cx="38100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m</a:t>
            </a:r>
          </a:p>
        </p:txBody>
      </p:sp>
      <p:sp>
        <p:nvSpPr>
          <p:cNvPr id="180231" name="Text Box 7"/>
          <p:cNvSpPr txBox="1">
            <a:spLocks noChangeArrowheads="1"/>
          </p:cNvSpPr>
          <p:nvPr/>
        </p:nvSpPr>
        <p:spPr bwMode="auto">
          <a:xfrm>
            <a:off x="7451725" y="2922588"/>
            <a:ext cx="25400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j</a:t>
            </a:r>
          </a:p>
        </p:txBody>
      </p:sp>
      <p:sp>
        <p:nvSpPr>
          <p:cNvPr id="180232" name="Text Box 8"/>
          <p:cNvSpPr txBox="1">
            <a:spLocks noChangeArrowheads="1"/>
          </p:cNvSpPr>
          <p:nvPr/>
        </p:nvSpPr>
        <p:spPr bwMode="auto">
          <a:xfrm>
            <a:off x="6080125" y="2922588"/>
            <a:ext cx="5492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-j-1</a:t>
            </a:r>
          </a:p>
        </p:txBody>
      </p:sp>
      <p:sp>
        <p:nvSpPr>
          <p:cNvPr id="180233" name="Line 9"/>
          <p:cNvSpPr>
            <a:spLocks noChangeShapeType="1"/>
          </p:cNvSpPr>
          <p:nvPr/>
        </p:nvSpPr>
        <p:spPr bwMode="auto">
          <a:xfrm>
            <a:off x="5791200" y="1143000"/>
            <a:ext cx="2590800" cy="266700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80234" name="Text Box 10"/>
          <p:cNvSpPr txBox="1">
            <a:spLocks noChangeArrowheads="1"/>
          </p:cNvSpPr>
          <p:nvPr/>
        </p:nvSpPr>
        <p:spPr bwMode="auto">
          <a:xfrm>
            <a:off x="8061325" y="3836988"/>
            <a:ext cx="53498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j-m</a:t>
            </a:r>
          </a:p>
        </p:txBody>
      </p:sp>
      <p:sp>
        <p:nvSpPr>
          <p:cNvPr id="180235" name="Line 11"/>
          <p:cNvSpPr>
            <a:spLocks noChangeShapeType="1"/>
          </p:cNvSpPr>
          <p:nvPr/>
        </p:nvSpPr>
        <p:spPr bwMode="auto">
          <a:xfrm flipV="1">
            <a:off x="5410200" y="1447800"/>
            <a:ext cx="2667000" cy="21336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0236" name="Text Box 12"/>
          <p:cNvSpPr txBox="1">
            <a:spLocks noChangeArrowheads="1"/>
          </p:cNvSpPr>
          <p:nvPr/>
        </p:nvSpPr>
        <p:spPr bwMode="auto">
          <a:xfrm>
            <a:off x="7680325" y="1093788"/>
            <a:ext cx="86360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j+m+1</a:t>
            </a:r>
          </a:p>
        </p:txBody>
      </p:sp>
      <p:sp>
        <p:nvSpPr>
          <p:cNvPr id="180237" name="Line 13"/>
          <p:cNvSpPr>
            <a:spLocks noChangeShapeType="1"/>
          </p:cNvSpPr>
          <p:nvPr/>
        </p:nvSpPr>
        <p:spPr bwMode="auto">
          <a:xfrm>
            <a:off x="7620000" y="990600"/>
            <a:ext cx="0" cy="358140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0238" name="Line 14"/>
          <p:cNvSpPr>
            <a:spLocks noChangeShapeType="1"/>
          </p:cNvSpPr>
          <p:nvPr/>
        </p:nvSpPr>
        <p:spPr bwMode="auto">
          <a:xfrm>
            <a:off x="6248400" y="1143000"/>
            <a:ext cx="0" cy="335280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0239" name="Line 15"/>
          <p:cNvSpPr>
            <a:spLocks noChangeShapeType="1"/>
          </p:cNvSpPr>
          <p:nvPr/>
        </p:nvSpPr>
        <p:spPr bwMode="auto">
          <a:xfrm>
            <a:off x="5562600" y="4419600"/>
            <a:ext cx="685800" cy="0"/>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0240" name="Text Box 16"/>
          <p:cNvSpPr txBox="1">
            <a:spLocks noChangeArrowheads="1"/>
          </p:cNvSpPr>
          <p:nvPr/>
        </p:nvSpPr>
        <p:spPr bwMode="auto">
          <a:xfrm>
            <a:off x="5546725" y="4446588"/>
            <a:ext cx="6080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Neg</a:t>
            </a:r>
          </a:p>
        </p:txBody>
      </p:sp>
      <p:sp>
        <p:nvSpPr>
          <p:cNvPr id="180241" name="Line 17"/>
          <p:cNvSpPr>
            <a:spLocks noChangeShapeType="1"/>
          </p:cNvSpPr>
          <p:nvPr/>
        </p:nvSpPr>
        <p:spPr bwMode="auto">
          <a:xfrm>
            <a:off x="6248400" y="4419600"/>
            <a:ext cx="1371600" cy="0"/>
          </a:xfrm>
          <a:prstGeom prst="line">
            <a:avLst/>
          </a:prstGeom>
          <a:noFill/>
          <a:ln w="9525">
            <a:solidFill>
              <a:schemeClr val="accent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0242" name="Text Box 18"/>
          <p:cNvSpPr txBox="1">
            <a:spLocks noChangeArrowheads="1"/>
          </p:cNvSpPr>
          <p:nvPr/>
        </p:nvSpPr>
        <p:spPr bwMode="auto">
          <a:xfrm>
            <a:off x="6689725" y="4446588"/>
            <a:ext cx="5508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Pos</a:t>
            </a:r>
          </a:p>
        </p:txBody>
      </p:sp>
      <p:sp>
        <p:nvSpPr>
          <p:cNvPr id="180243" name="Line 19"/>
          <p:cNvSpPr>
            <a:spLocks noChangeShapeType="1"/>
          </p:cNvSpPr>
          <p:nvPr/>
        </p:nvSpPr>
        <p:spPr bwMode="auto">
          <a:xfrm flipH="1">
            <a:off x="7620000" y="4419600"/>
            <a:ext cx="838200" cy="0"/>
          </a:xfrm>
          <a:prstGeom prst="line">
            <a:avLst/>
          </a:prstGeom>
          <a:noFill/>
          <a:ln w="952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0244" name="Text Box 20"/>
          <p:cNvSpPr txBox="1">
            <a:spLocks noChangeArrowheads="1"/>
          </p:cNvSpPr>
          <p:nvPr/>
        </p:nvSpPr>
        <p:spPr bwMode="auto">
          <a:xfrm>
            <a:off x="7772400" y="4495800"/>
            <a:ext cx="6080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Neg</a:t>
            </a:r>
          </a:p>
        </p:txBody>
      </p:sp>
      <p:sp>
        <p:nvSpPr>
          <p:cNvPr id="180245" name="Rectangle 21"/>
          <p:cNvSpPr>
            <a:spLocks noChangeArrowheads="1"/>
          </p:cNvSpPr>
          <p:nvPr/>
        </p:nvSpPr>
        <p:spPr bwMode="auto">
          <a:xfrm>
            <a:off x="4876800" y="685800"/>
            <a:ext cx="4038600" cy="472440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80246" name="Rectangle 22"/>
          <p:cNvSpPr>
            <a:spLocks noChangeArrowheads="1"/>
          </p:cNvSpPr>
          <p:nvPr/>
        </p:nvSpPr>
        <p:spPr bwMode="auto">
          <a:xfrm>
            <a:off x="2362200" y="1284288"/>
            <a:ext cx="2524125" cy="60960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cxnSp>
        <p:nvCxnSpPr>
          <p:cNvPr id="180247" name="AutoShape 23"/>
          <p:cNvCxnSpPr>
            <a:cxnSpLocks noChangeShapeType="1"/>
            <a:stCxn id="180246" idx="0"/>
            <a:endCxn id="180245" idx="0"/>
          </p:cNvCxnSpPr>
          <p:nvPr/>
        </p:nvCxnSpPr>
        <p:spPr bwMode="auto">
          <a:xfrm rot="-5400000">
            <a:off x="4960938" y="-650875"/>
            <a:ext cx="598488" cy="3271837"/>
          </a:xfrm>
          <a:prstGeom prst="curvedConnector3">
            <a:avLst>
              <a:gd name="adj1" fmla="val 138194"/>
            </a:avLst>
          </a:prstGeom>
          <a:noFill/>
          <a:ln w="9525">
            <a:solidFill>
              <a:schemeClr val="tx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0248" name="Text Box 24"/>
          <p:cNvSpPr txBox="1">
            <a:spLocks noChangeArrowheads="1"/>
          </p:cNvSpPr>
          <p:nvPr/>
        </p:nvSpPr>
        <p:spPr bwMode="auto">
          <a:xfrm>
            <a:off x="974725" y="3151188"/>
            <a:ext cx="70643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D’où</a:t>
            </a:r>
          </a:p>
        </p:txBody>
      </p:sp>
      <p:graphicFrame>
        <p:nvGraphicFramePr>
          <p:cNvPr id="180249" name="Object 25"/>
          <p:cNvGraphicFramePr>
            <a:graphicFrameLocks noChangeAspect="1"/>
          </p:cNvGraphicFramePr>
          <p:nvPr/>
        </p:nvGraphicFramePr>
        <p:xfrm>
          <a:off x="442913" y="3886200"/>
          <a:ext cx="2695575" cy="985838"/>
        </p:xfrm>
        <a:graphic>
          <a:graphicData uri="http://schemas.openxmlformats.org/presentationml/2006/ole">
            <mc:AlternateContent xmlns:mc="http://schemas.openxmlformats.org/markup-compatibility/2006">
              <mc:Choice xmlns:v="urn:schemas-microsoft-com:vml" Requires="v">
                <p:oleObj spid="_x0000_s180254" name="Equation" r:id="rId5" imgW="1180588" imgH="431613" progId="Equation.DSMT4">
                  <p:embed/>
                </p:oleObj>
              </mc:Choice>
              <mc:Fallback>
                <p:oleObj name="Equation" r:id="rId5" imgW="1180588" imgH="431613" progId="Equation.DSMT4">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913" y="3886200"/>
                        <a:ext cx="2695575" cy="985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0250" name="Line 26"/>
          <p:cNvSpPr>
            <a:spLocks noChangeShapeType="1"/>
          </p:cNvSpPr>
          <p:nvPr/>
        </p:nvSpPr>
        <p:spPr bwMode="auto">
          <a:xfrm flipH="1">
            <a:off x="3200400" y="4114800"/>
            <a:ext cx="1676400" cy="0"/>
          </a:xfrm>
          <a:prstGeom prst="line">
            <a:avLst/>
          </a:prstGeom>
          <a:noFill/>
          <a:ln w="9525">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0251" name="Text Box 27"/>
          <p:cNvSpPr txBox="1">
            <a:spLocks noChangeArrowheads="1"/>
          </p:cNvSpPr>
          <p:nvPr/>
        </p:nvSpPr>
        <p:spPr bwMode="auto">
          <a:xfrm>
            <a:off x="898525" y="5056188"/>
            <a:ext cx="5492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soit</a:t>
            </a:r>
          </a:p>
        </p:txBody>
      </p:sp>
      <p:graphicFrame>
        <p:nvGraphicFramePr>
          <p:cNvPr id="180252" name="Object 28"/>
          <p:cNvGraphicFramePr>
            <a:graphicFrameLocks noChangeAspect="1"/>
          </p:cNvGraphicFramePr>
          <p:nvPr/>
        </p:nvGraphicFramePr>
        <p:xfrm>
          <a:off x="1600200" y="5334000"/>
          <a:ext cx="2362200" cy="644525"/>
        </p:xfrm>
        <a:graphic>
          <a:graphicData uri="http://schemas.openxmlformats.org/presentationml/2006/ole">
            <mc:AlternateContent xmlns:mc="http://schemas.openxmlformats.org/markup-compatibility/2006">
              <mc:Choice xmlns:v="urn:schemas-microsoft-com:vml" Requires="v">
                <p:oleObj spid="_x0000_s180255" name="Equation" r:id="rId7" imgW="698500" imgH="190500" progId="Equation.DSMT4">
                  <p:embed/>
                </p:oleObj>
              </mc:Choice>
              <mc:Fallback>
                <p:oleObj name="Equation" r:id="rId7" imgW="698500" imgH="190500" progId="Equation.DSMT4">
                  <p:embed/>
                  <p:pic>
                    <p:nvPicPr>
                      <p:cNvPr id="0" name="Object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0200" y="5334000"/>
                        <a:ext cx="2362200" cy="6445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2"/>
          <p:cNvSpPr txBox="1">
            <a:spLocks noChangeArrowheads="1"/>
          </p:cNvSpPr>
          <p:nvPr/>
        </p:nvSpPr>
        <p:spPr bwMode="auto">
          <a:xfrm>
            <a:off x="822325" y="712788"/>
            <a:ext cx="77120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On peut montrer que </a:t>
            </a:r>
            <a:r>
              <a:rPr lang="fr-FR" sz="2000" i="1"/>
              <a:t>J</a:t>
            </a:r>
            <a:r>
              <a:rPr lang="fr-FR" sz="2000" i="1" baseline="-25000"/>
              <a:t>-</a:t>
            </a:r>
            <a:r>
              <a:rPr lang="fr-FR" sz="2000" i="1"/>
              <a:t> |j,m&gt;</a:t>
            </a:r>
            <a:r>
              <a:rPr lang="fr-FR" sz="2000"/>
              <a:t> est une fonction propre de </a:t>
            </a:r>
            <a:r>
              <a:rPr lang="fr-FR" sz="2000" i="1"/>
              <a:t>J</a:t>
            </a:r>
            <a:r>
              <a:rPr lang="fr-FR" sz="2000" i="1" baseline="-25000"/>
              <a:t>z</a:t>
            </a:r>
            <a:r>
              <a:rPr lang="fr-FR" sz="2000"/>
              <a:t> avec la valeur propre </a:t>
            </a:r>
            <a:r>
              <a:rPr lang="fr-FR" sz="2000" i="1"/>
              <a:t>(m-1)</a:t>
            </a:r>
          </a:p>
        </p:txBody>
      </p:sp>
      <p:graphicFrame>
        <p:nvGraphicFramePr>
          <p:cNvPr id="181251" name="Object 3"/>
          <p:cNvGraphicFramePr>
            <a:graphicFrameLocks noChangeAspect="1"/>
          </p:cNvGraphicFramePr>
          <p:nvPr/>
        </p:nvGraphicFramePr>
        <p:xfrm>
          <a:off x="2514600" y="1600200"/>
          <a:ext cx="3695700" cy="561975"/>
        </p:xfrm>
        <a:graphic>
          <a:graphicData uri="http://schemas.openxmlformats.org/presentationml/2006/ole">
            <mc:AlternateContent xmlns:mc="http://schemas.openxmlformats.org/markup-compatibility/2006">
              <mc:Choice xmlns:v="urn:schemas-microsoft-com:vml" Requires="v">
                <p:oleObj spid="_x0000_s181258" name="Equation" r:id="rId3" imgW="1752600" imgH="266700" progId="Equation.DSMT4">
                  <p:embed/>
                </p:oleObj>
              </mc:Choice>
              <mc:Fallback>
                <p:oleObj name="Equation" r:id="rId3" imgW="1752600" imgH="2667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600200"/>
                        <a:ext cx="3695700"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1252" name="Text Box 4"/>
          <p:cNvSpPr txBox="1">
            <a:spLocks noChangeArrowheads="1"/>
          </p:cNvSpPr>
          <p:nvPr/>
        </p:nvSpPr>
        <p:spPr bwMode="auto">
          <a:xfrm>
            <a:off x="1127125" y="2236788"/>
            <a:ext cx="22209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Notons que comme </a:t>
            </a:r>
          </a:p>
        </p:txBody>
      </p:sp>
      <p:graphicFrame>
        <p:nvGraphicFramePr>
          <p:cNvPr id="181253" name="Object 5"/>
          <p:cNvGraphicFramePr>
            <a:graphicFrameLocks noChangeAspect="1"/>
          </p:cNvGraphicFramePr>
          <p:nvPr/>
        </p:nvGraphicFramePr>
        <p:xfrm>
          <a:off x="2874963" y="2590800"/>
          <a:ext cx="2222500" cy="538163"/>
        </p:xfrm>
        <a:graphic>
          <a:graphicData uri="http://schemas.openxmlformats.org/presentationml/2006/ole">
            <mc:AlternateContent xmlns:mc="http://schemas.openxmlformats.org/markup-compatibility/2006">
              <mc:Choice xmlns:v="urn:schemas-microsoft-com:vml" Requires="v">
                <p:oleObj spid="_x0000_s181259" name="Equation" r:id="rId5" imgW="787400" imgH="190500" progId="Equation.DSMT4">
                  <p:embed/>
                </p:oleObj>
              </mc:Choice>
              <mc:Fallback>
                <p:oleObj name="Equation" r:id="rId5" imgW="787400" imgH="1905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74963" y="2590800"/>
                        <a:ext cx="2222500" cy="538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1254" name="Object 6"/>
          <p:cNvGraphicFramePr>
            <a:graphicFrameLocks noChangeAspect="1"/>
          </p:cNvGraphicFramePr>
          <p:nvPr/>
        </p:nvGraphicFramePr>
        <p:xfrm>
          <a:off x="2265363" y="3276600"/>
          <a:ext cx="4043362" cy="561975"/>
        </p:xfrm>
        <a:graphic>
          <a:graphicData uri="http://schemas.openxmlformats.org/presentationml/2006/ole">
            <mc:AlternateContent xmlns:mc="http://schemas.openxmlformats.org/markup-compatibility/2006">
              <mc:Choice xmlns:v="urn:schemas-microsoft-com:vml" Requires="v">
                <p:oleObj spid="_x0000_s181260" name="Equation" r:id="rId7" imgW="1916868" imgH="266584" progId="Equation.DSMT4">
                  <p:embed/>
                </p:oleObj>
              </mc:Choice>
              <mc:Fallback>
                <p:oleObj name="Equation" r:id="rId7" imgW="1916868" imgH="266584"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65363" y="3276600"/>
                        <a:ext cx="4043362"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1255" name="Text Box 7"/>
          <p:cNvSpPr txBox="1">
            <a:spLocks noChangeArrowheads="1"/>
          </p:cNvSpPr>
          <p:nvPr/>
        </p:nvSpPr>
        <p:spPr bwMode="auto">
          <a:xfrm>
            <a:off x="6461125" y="3379788"/>
            <a:ext cx="14081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doit être nul</a:t>
            </a:r>
          </a:p>
        </p:txBody>
      </p:sp>
      <p:sp>
        <p:nvSpPr>
          <p:cNvPr id="181256" name="Text Box 8"/>
          <p:cNvSpPr txBox="1">
            <a:spLocks noChangeArrowheads="1"/>
          </p:cNvSpPr>
          <p:nvPr/>
        </p:nvSpPr>
        <p:spPr bwMode="auto">
          <a:xfrm>
            <a:off x="1203325" y="4294188"/>
            <a:ext cx="103028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Et donc </a:t>
            </a:r>
          </a:p>
        </p:txBody>
      </p:sp>
      <p:graphicFrame>
        <p:nvGraphicFramePr>
          <p:cNvPr id="181257" name="Object 9"/>
          <p:cNvGraphicFramePr>
            <a:graphicFrameLocks noChangeAspect="1"/>
          </p:cNvGraphicFramePr>
          <p:nvPr/>
        </p:nvGraphicFramePr>
        <p:xfrm>
          <a:off x="2590800" y="4648200"/>
          <a:ext cx="1768475" cy="561975"/>
        </p:xfrm>
        <a:graphic>
          <a:graphicData uri="http://schemas.openxmlformats.org/presentationml/2006/ole">
            <mc:AlternateContent xmlns:mc="http://schemas.openxmlformats.org/markup-compatibility/2006">
              <mc:Choice xmlns:v="urn:schemas-microsoft-com:vml" Requires="v">
                <p:oleObj spid="_x0000_s181261" name="Equation" r:id="rId9" imgW="837836" imgH="266584" progId="Equation.DSMT4">
                  <p:embed/>
                </p:oleObj>
              </mc:Choice>
              <mc:Fallback>
                <p:oleObj name="Equation" r:id="rId9" imgW="837836" imgH="266584"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90800" y="4648200"/>
                        <a:ext cx="1768475"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ext Box 2"/>
          <p:cNvSpPr txBox="1">
            <a:spLocks noChangeArrowheads="1"/>
          </p:cNvSpPr>
          <p:nvPr/>
        </p:nvSpPr>
        <p:spPr bwMode="auto">
          <a:xfrm>
            <a:off x="822325" y="712788"/>
            <a:ext cx="77120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De même, on peut montrer que </a:t>
            </a:r>
            <a:r>
              <a:rPr lang="fr-FR" sz="2000" i="1"/>
              <a:t>J</a:t>
            </a:r>
            <a:r>
              <a:rPr lang="fr-FR" sz="2000" i="1" baseline="-25000"/>
              <a:t>+</a:t>
            </a:r>
            <a:r>
              <a:rPr lang="fr-FR" sz="2000" i="1"/>
              <a:t> |j,m&gt;</a:t>
            </a:r>
            <a:r>
              <a:rPr lang="fr-FR" sz="2000"/>
              <a:t> est une fonction propre de </a:t>
            </a:r>
            <a:r>
              <a:rPr lang="fr-FR" sz="2000" i="1"/>
              <a:t>J</a:t>
            </a:r>
            <a:r>
              <a:rPr lang="fr-FR" sz="2000" i="1" baseline="-25000"/>
              <a:t>z</a:t>
            </a:r>
            <a:r>
              <a:rPr lang="fr-FR" sz="2000"/>
              <a:t> avec la valeur propre </a:t>
            </a:r>
            <a:r>
              <a:rPr lang="fr-FR" sz="2000" i="1"/>
              <a:t>(m+1)</a:t>
            </a:r>
          </a:p>
        </p:txBody>
      </p:sp>
      <p:graphicFrame>
        <p:nvGraphicFramePr>
          <p:cNvPr id="182275" name="Object 3"/>
          <p:cNvGraphicFramePr>
            <a:graphicFrameLocks noChangeAspect="1"/>
          </p:cNvGraphicFramePr>
          <p:nvPr/>
        </p:nvGraphicFramePr>
        <p:xfrm>
          <a:off x="2514600" y="1600200"/>
          <a:ext cx="3695700" cy="561975"/>
        </p:xfrm>
        <a:graphic>
          <a:graphicData uri="http://schemas.openxmlformats.org/presentationml/2006/ole">
            <mc:AlternateContent xmlns:mc="http://schemas.openxmlformats.org/markup-compatibility/2006">
              <mc:Choice xmlns:v="urn:schemas-microsoft-com:vml" Requires="v">
                <p:oleObj spid="_x0000_s182282" name="Equation" r:id="rId3" imgW="1752600" imgH="266700" progId="Equation.DSMT4">
                  <p:embed/>
                </p:oleObj>
              </mc:Choice>
              <mc:Fallback>
                <p:oleObj name="Equation" r:id="rId3" imgW="1752600" imgH="2667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600200"/>
                        <a:ext cx="3695700"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2276" name="Text Box 4"/>
          <p:cNvSpPr txBox="1">
            <a:spLocks noChangeArrowheads="1"/>
          </p:cNvSpPr>
          <p:nvPr/>
        </p:nvSpPr>
        <p:spPr bwMode="auto">
          <a:xfrm>
            <a:off x="1127125" y="2236788"/>
            <a:ext cx="22209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Notons que comme </a:t>
            </a:r>
          </a:p>
        </p:txBody>
      </p:sp>
      <p:graphicFrame>
        <p:nvGraphicFramePr>
          <p:cNvPr id="182277" name="Object 5"/>
          <p:cNvGraphicFramePr>
            <a:graphicFrameLocks noChangeAspect="1"/>
          </p:cNvGraphicFramePr>
          <p:nvPr/>
        </p:nvGraphicFramePr>
        <p:xfrm>
          <a:off x="3000375" y="2590800"/>
          <a:ext cx="1970088" cy="538163"/>
        </p:xfrm>
        <a:graphic>
          <a:graphicData uri="http://schemas.openxmlformats.org/presentationml/2006/ole">
            <mc:AlternateContent xmlns:mc="http://schemas.openxmlformats.org/markup-compatibility/2006">
              <mc:Choice xmlns:v="urn:schemas-microsoft-com:vml" Requires="v">
                <p:oleObj spid="_x0000_s182283" name="Equation" r:id="rId5" imgW="698500" imgH="190500" progId="Equation.DSMT4">
                  <p:embed/>
                </p:oleObj>
              </mc:Choice>
              <mc:Fallback>
                <p:oleObj name="Equation" r:id="rId5" imgW="698500" imgH="1905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00375" y="2590800"/>
                        <a:ext cx="1970088" cy="538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2278" name="Object 6"/>
          <p:cNvGraphicFramePr>
            <a:graphicFrameLocks noChangeAspect="1"/>
          </p:cNvGraphicFramePr>
          <p:nvPr/>
        </p:nvGraphicFramePr>
        <p:xfrm>
          <a:off x="2546350" y="3276600"/>
          <a:ext cx="3479800" cy="561975"/>
        </p:xfrm>
        <a:graphic>
          <a:graphicData uri="http://schemas.openxmlformats.org/presentationml/2006/ole">
            <mc:AlternateContent xmlns:mc="http://schemas.openxmlformats.org/markup-compatibility/2006">
              <mc:Choice xmlns:v="urn:schemas-microsoft-com:vml" Requires="v">
                <p:oleObj spid="_x0000_s182284" name="Equation" r:id="rId7" imgW="1651000" imgH="266700" progId="Equation.DSMT4">
                  <p:embed/>
                </p:oleObj>
              </mc:Choice>
              <mc:Fallback>
                <p:oleObj name="Equation" r:id="rId7" imgW="1651000" imgH="2667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46350" y="3276600"/>
                        <a:ext cx="3479800"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2279" name="Text Box 7"/>
          <p:cNvSpPr txBox="1">
            <a:spLocks noChangeArrowheads="1"/>
          </p:cNvSpPr>
          <p:nvPr/>
        </p:nvSpPr>
        <p:spPr bwMode="auto">
          <a:xfrm>
            <a:off x="6461125" y="3379788"/>
            <a:ext cx="14081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doit être nul</a:t>
            </a:r>
          </a:p>
        </p:txBody>
      </p:sp>
      <p:sp>
        <p:nvSpPr>
          <p:cNvPr id="182280" name="Text Box 8"/>
          <p:cNvSpPr txBox="1">
            <a:spLocks noChangeArrowheads="1"/>
          </p:cNvSpPr>
          <p:nvPr/>
        </p:nvSpPr>
        <p:spPr bwMode="auto">
          <a:xfrm>
            <a:off x="1203325" y="4294188"/>
            <a:ext cx="103028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Et donc </a:t>
            </a:r>
          </a:p>
        </p:txBody>
      </p:sp>
      <p:graphicFrame>
        <p:nvGraphicFramePr>
          <p:cNvPr id="182281" name="Object 9"/>
          <p:cNvGraphicFramePr>
            <a:graphicFrameLocks noChangeAspect="1"/>
          </p:cNvGraphicFramePr>
          <p:nvPr/>
        </p:nvGraphicFramePr>
        <p:xfrm>
          <a:off x="2684463" y="4648200"/>
          <a:ext cx="1581150" cy="561975"/>
        </p:xfrm>
        <a:graphic>
          <a:graphicData uri="http://schemas.openxmlformats.org/presentationml/2006/ole">
            <mc:AlternateContent xmlns:mc="http://schemas.openxmlformats.org/markup-compatibility/2006">
              <mc:Choice xmlns:v="urn:schemas-microsoft-com:vml" Requires="v">
                <p:oleObj spid="_x0000_s182285" name="Equation" r:id="rId9" imgW="748975" imgH="266584" progId="Equation.DSMT4">
                  <p:embed/>
                </p:oleObj>
              </mc:Choice>
              <mc:Fallback>
                <p:oleObj name="Equation" r:id="rId9" imgW="748975" imgH="266584"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84463" y="4648200"/>
                        <a:ext cx="1581150"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3298" name="Object 2"/>
          <p:cNvGraphicFramePr>
            <a:graphicFrameLocks noChangeAspect="1"/>
          </p:cNvGraphicFramePr>
          <p:nvPr/>
        </p:nvGraphicFramePr>
        <p:xfrm>
          <a:off x="1981200" y="1219200"/>
          <a:ext cx="6262688" cy="444500"/>
        </p:xfrm>
        <a:graphic>
          <a:graphicData uri="http://schemas.openxmlformats.org/presentationml/2006/ole">
            <mc:AlternateContent xmlns:mc="http://schemas.openxmlformats.org/markup-compatibility/2006">
              <mc:Choice xmlns:v="urn:schemas-microsoft-com:vml" Requires="v">
                <p:oleObj spid="_x0000_s183304" name="Equation" r:id="rId3" imgW="2870200" imgH="203200" progId="Equation.DSMT4">
                  <p:embed/>
                </p:oleObj>
              </mc:Choice>
              <mc:Fallback>
                <p:oleObj name="Equation" r:id="rId3" imgW="2870200" imgH="2032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219200"/>
                        <a:ext cx="6262688" cy="444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3299" name="Text Box 3"/>
          <p:cNvSpPr txBox="1">
            <a:spLocks noChangeArrowheads="1"/>
          </p:cNvSpPr>
          <p:nvPr/>
        </p:nvSpPr>
        <p:spPr bwMode="auto">
          <a:xfrm>
            <a:off x="898525" y="788988"/>
            <a:ext cx="21240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Nous avons vu que</a:t>
            </a:r>
          </a:p>
        </p:txBody>
      </p:sp>
      <p:sp>
        <p:nvSpPr>
          <p:cNvPr id="183300" name="Text Box 4"/>
          <p:cNvSpPr txBox="1">
            <a:spLocks noChangeArrowheads="1"/>
          </p:cNvSpPr>
          <p:nvPr/>
        </p:nvSpPr>
        <p:spPr bwMode="auto">
          <a:xfrm>
            <a:off x="898525" y="1703388"/>
            <a:ext cx="34274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Il doit exister un entier </a:t>
            </a:r>
            <a:r>
              <a:rPr lang="fr-FR" sz="2000" i="1">
                <a:ea typeface="Lucida Sans Unicode" pitchFamily="34" charset="0"/>
                <a:cs typeface="Lucida Sans Unicode" pitchFamily="34" charset="0"/>
              </a:rPr>
              <a:t>p</a:t>
            </a:r>
            <a:r>
              <a:rPr lang="fr-FR" sz="2000">
                <a:ea typeface="Lucida Sans Unicode" pitchFamily="34" charset="0"/>
                <a:cs typeface="Lucida Sans Unicode" pitchFamily="34" charset="0"/>
              </a:rPr>
              <a:t> tel que</a:t>
            </a:r>
          </a:p>
        </p:txBody>
      </p:sp>
      <p:graphicFrame>
        <p:nvGraphicFramePr>
          <p:cNvPr id="183301" name="Object 5"/>
          <p:cNvGraphicFramePr>
            <a:graphicFrameLocks noChangeAspect="1"/>
          </p:cNvGraphicFramePr>
          <p:nvPr/>
        </p:nvGraphicFramePr>
        <p:xfrm>
          <a:off x="1816100" y="2209800"/>
          <a:ext cx="7008813" cy="554038"/>
        </p:xfrm>
        <a:graphic>
          <a:graphicData uri="http://schemas.openxmlformats.org/presentationml/2006/ole">
            <mc:AlternateContent xmlns:mc="http://schemas.openxmlformats.org/markup-compatibility/2006">
              <mc:Choice xmlns:v="urn:schemas-microsoft-com:vml" Requires="v">
                <p:oleObj spid="_x0000_s183305" name="Equation" r:id="rId5" imgW="3213100" imgH="254000" progId="Equation.DSMT4">
                  <p:embed/>
                </p:oleObj>
              </mc:Choice>
              <mc:Fallback>
                <p:oleObj name="Equation" r:id="rId5" imgW="3213100" imgH="2540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16100" y="2209800"/>
                        <a:ext cx="7008813" cy="554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3302" name="Text Box 6"/>
          <p:cNvSpPr txBox="1">
            <a:spLocks noChangeArrowheads="1"/>
          </p:cNvSpPr>
          <p:nvPr/>
        </p:nvSpPr>
        <p:spPr bwMode="auto">
          <a:xfrm>
            <a:off x="974725" y="3151188"/>
            <a:ext cx="7712075" cy="28098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En appliquant </a:t>
            </a:r>
            <a:r>
              <a:rPr lang="fr-FR" sz="2000" i="1">
                <a:ea typeface="Lucida Sans Unicode" pitchFamily="34" charset="0"/>
                <a:cs typeface="Lucida Sans Unicode" pitchFamily="34" charset="0"/>
              </a:rPr>
              <a:t>p</a:t>
            </a:r>
            <a:r>
              <a:rPr lang="fr-FR" sz="2000">
                <a:ea typeface="Lucida Sans Unicode" pitchFamily="34" charset="0"/>
                <a:cs typeface="Lucida Sans Unicode" pitchFamily="34" charset="0"/>
              </a:rPr>
              <a:t> fois l’opérateur </a:t>
            </a:r>
            <a:r>
              <a:rPr lang="fr-FR" sz="2000" i="1">
                <a:ea typeface="Lucida Sans Unicode" pitchFamily="34" charset="0"/>
                <a:cs typeface="Lucida Sans Unicode" pitchFamily="34" charset="0"/>
              </a:rPr>
              <a:t>J</a:t>
            </a:r>
            <a:r>
              <a:rPr lang="fr-FR" sz="2000" i="1" baseline="-25000">
                <a:ea typeface="Lucida Sans Unicode" pitchFamily="34" charset="0"/>
                <a:cs typeface="Lucida Sans Unicode" pitchFamily="34" charset="0"/>
              </a:rPr>
              <a:t>- </a:t>
            </a:r>
            <a:r>
              <a:rPr lang="fr-FR" sz="2000">
                <a:ea typeface="Lucida Sans Unicode" pitchFamily="34" charset="0"/>
                <a:cs typeface="Lucida Sans Unicode" pitchFamily="34" charset="0"/>
              </a:rPr>
              <a:t> au ket </a:t>
            </a:r>
            <a:r>
              <a:rPr lang="fr-FR" sz="2000" i="1">
                <a:ea typeface="Lucida Sans Unicode" pitchFamily="34" charset="0"/>
                <a:cs typeface="Lucida Sans Unicode" pitchFamily="34" charset="0"/>
              </a:rPr>
              <a:t>|j,m&gt; </a:t>
            </a:r>
            <a:r>
              <a:rPr lang="fr-FR" sz="2000">
                <a:ea typeface="Lucida Sans Unicode" pitchFamily="34" charset="0"/>
                <a:cs typeface="Lucida Sans Unicode" pitchFamily="34" charset="0"/>
              </a:rPr>
              <a:t>on va arriver à une valeur propre </a:t>
            </a:r>
            <a:r>
              <a:rPr lang="fr-FR" sz="2000" i="1">
                <a:ea typeface="Lucida Sans Unicode" pitchFamily="34" charset="0"/>
                <a:cs typeface="Lucida Sans Unicode" pitchFamily="34" charset="0"/>
              </a:rPr>
              <a:t>(m-p) </a:t>
            </a:r>
            <a:r>
              <a:rPr lang="fr-FR" sz="2000">
                <a:ea typeface="Lucida Sans Unicode" pitchFamily="34" charset="0"/>
                <a:cs typeface="Lucida Sans Unicode" pitchFamily="34" charset="0"/>
              </a:rPr>
              <a:t>mais toute nouvelle application de </a:t>
            </a:r>
            <a:r>
              <a:rPr lang="fr-FR" sz="2000" i="1">
                <a:ea typeface="Lucida Sans Unicode" pitchFamily="34" charset="0"/>
                <a:cs typeface="Lucida Sans Unicode" pitchFamily="34" charset="0"/>
              </a:rPr>
              <a:t>J</a:t>
            </a:r>
            <a:r>
              <a:rPr lang="fr-FR" sz="2000" i="1" baseline="-25000">
                <a:ea typeface="Lucida Sans Unicode" pitchFamily="34" charset="0"/>
                <a:cs typeface="Lucida Sans Unicode" pitchFamily="34" charset="0"/>
              </a:rPr>
              <a:t>-  </a:t>
            </a:r>
            <a:r>
              <a:rPr lang="fr-FR" sz="2000">
                <a:ea typeface="Lucida Sans Unicode" pitchFamily="34" charset="0"/>
                <a:cs typeface="Lucida Sans Unicode" pitchFamily="34" charset="0"/>
              </a:rPr>
              <a:t>donnera une valeur interdite par la relation                 . </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Sauf si</a:t>
            </a:r>
          </a:p>
          <a:p>
            <a:pPr eaLnBrk="1" hangingPunct="1">
              <a:lnSpc>
                <a:spcPct val="95000"/>
              </a:lnSpc>
              <a:buClr>
                <a:srgbClr val="000000"/>
              </a:buClr>
              <a:buSzPct val="100000"/>
              <a:buFont typeface="Times New Roman" pitchFamily="18" charset="0"/>
              <a:buNone/>
            </a:pPr>
            <a:endParaRPr lang="fr-FR" sz="2000">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a:ea typeface="Lucida Sans Unicode" pitchFamily="34" charset="0"/>
                <a:cs typeface="Lucida Sans Unicode" pitchFamily="34" charset="0"/>
              </a:rPr>
              <a:t>				 </a:t>
            </a:r>
            <a:r>
              <a:rPr lang="fr-FR" i="1">
                <a:ea typeface="Lucida Sans Unicode" pitchFamily="34" charset="0"/>
                <a:cs typeface="Lucida Sans Unicode" pitchFamily="34" charset="0"/>
              </a:rPr>
              <a:t>m - p= -j </a:t>
            </a:r>
          </a:p>
          <a:p>
            <a:pPr eaLnBrk="1" hangingPunct="1">
              <a:lnSpc>
                <a:spcPct val="95000"/>
              </a:lnSpc>
              <a:buClr>
                <a:srgbClr val="000000"/>
              </a:buClr>
              <a:buSzPct val="100000"/>
              <a:buFont typeface="Times New Roman" pitchFamily="18" charset="0"/>
              <a:buNone/>
            </a:pPr>
            <a:endParaRPr lang="fr-FR" i="1">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Car cette valeur propre est associée au ket </a:t>
            </a:r>
            <a:r>
              <a:rPr lang="fr-FR" sz="2000" i="1">
                <a:ea typeface="Lucida Sans Unicode" pitchFamily="34" charset="0"/>
                <a:cs typeface="Lucida Sans Unicode" pitchFamily="34" charset="0"/>
              </a:rPr>
              <a:t>|j,-j&gt;</a:t>
            </a:r>
            <a:r>
              <a:rPr lang="fr-FR" sz="2000">
                <a:ea typeface="Lucida Sans Unicode" pitchFamily="34" charset="0"/>
                <a:cs typeface="Lucida Sans Unicode" pitchFamily="34" charset="0"/>
              </a:rPr>
              <a:t> et on a vu que toute application de </a:t>
            </a:r>
            <a:r>
              <a:rPr lang="fr-FR" sz="2000" i="1">
                <a:ea typeface="Lucida Sans Unicode" pitchFamily="34" charset="0"/>
                <a:cs typeface="Lucida Sans Unicode" pitchFamily="34" charset="0"/>
              </a:rPr>
              <a:t>J</a:t>
            </a:r>
            <a:r>
              <a:rPr lang="fr-FR" sz="2000" i="1" baseline="-25000">
                <a:ea typeface="Lucida Sans Unicode" pitchFamily="34" charset="0"/>
                <a:cs typeface="Lucida Sans Unicode" pitchFamily="34" charset="0"/>
              </a:rPr>
              <a:t>- </a:t>
            </a:r>
            <a:r>
              <a:rPr lang="fr-FR" sz="2000">
                <a:ea typeface="Lucida Sans Unicode" pitchFamily="34" charset="0"/>
                <a:cs typeface="Lucida Sans Unicode" pitchFamily="34" charset="0"/>
              </a:rPr>
              <a:t>sur</a:t>
            </a:r>
            <a:r>
              <a:rPr lang="fr-FR" sz="2000" i="1">
                <a:ea typeface="Lucida Sans Unicode" pitchFamily="34" charset="0"/>
                <a:cs typeface="Lucida Sans Unicode" pitchFamily="34" charset="0"/>
              </a:rPr>
              <a:t> |j,-j&gt;</a:t>
            </a:r>
            <a:r>
              <a:rPr lang="fr-FR" sz="2000">
                <a:ea typeface="Lucida Sans Unicode" pitchFamily="34" charset="0"/>
                <a:cs typeface="Lucida Sans Unicode" pitchFamily="34" charset="0"/>
              </a:rPr>
              <a:t> est nulle</a:t>
            </a:r>
          </a:p>
        </p:txBody>
      </p:sp>
      <p:graphicFrame>
        <p:nvGraphicFramePr>
          <p:cNvPr id="183303" name="Object 7"/>
          <p:cNvGraphicFramePr>
            <a:graphicFrameLocks noChangeAspect="1"/>
          </p:cNvGraphicFramePr>
          <p:nvPr/>
        </p:nvGraphicFramePr>
        <p:xfrm>
          <a:off x="3429000" y="3733800"/>
          <a:ext cx="1054100" cy="395288"/>
        </p:xfrm>
        <a:graphic>
          <a:graphicData uri="http://schemas.openxmlformats.org/presentationml/2006/ole">
            <mc:AlternateContent xmlns:mc="http://schemas.openxmlformats.org/markup-compatibility/2006">
              <mc:Choice xmlns:v="urn:schemas-microsoft-com:vml" Requires="v">
                <p:oleObj spid="_x0000_s183306" name="Equation" r:id="rId7" imgW="508000" imgH="190500" progId="Equation.DSMT4">
                  <p:embed/>
                </p:oleObj>
              </mc:Choice>
              <mc:Fallback>
                <p:oleObj name="Equation" r:id="rId7" imgW="508000" imgH="1905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3733800"/>
                        <a:ext cx="1054100" cy="39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ext Box 2"/>
          <p:cNvSpPr txBox="1">
            <a:spLocks noChangeArrowheads="1"/>
          </p:cNvSpPr>
          <p:nvPr/>
        </p:nvSpPr>
        <p:spPr bwMode="auto">
          <a:xfrm>
            <a:off x="898525" y="1703388"/>
            <a:ext cx="45196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De même, il doit exister un entier </a:t>
            </a:r>
            <a:r>
              <a:rPr lang="fr-FR" sz="2000" i="1">
                <a:ea typeface="Lucida Sans Unicode" pitchFamily="34" charset="0"/>
                <a:cs typeface="Lucida Sans Unicode" pitchFamily="34" charset="0"/>
              </a:rPr>
              <a:t>q</a:t>
            </a:r>
            <a:r>
              <a:rPr lang="fr-FR" sz="2000">
                <a:ea typeface="Lucida Sans Unicode" pitchFamily="34" charset="0"/>
                <a:cs typeface="Lucida Sans Unicode" pitchFamily="34" charset="0"/>
              </a:rPr>
              <a:t> tel que</a:t>
            </a:r>
          </a:p>
        </p:txBody>
      </p:sp>
      <p:graphicFrame>
        <p:nvGraphicFramePr>
          <p:cNvPr id="184323" name="Object 3"/>
          <p:cNvGraphicFramePr>
            <a:graphicFrameLocks noChangeAspect="1"/>
          </p:cNvGraphicFramePr>
          <p:nvPr/>
        </p:nvGraphicFramePr>
        <p:xfrm>
          <a:off x="2133600" y="2286000"/>
          <a:ext cx="2271713" cy="442913"/>
        </p:xfrm>
        <a:graphic>
          <a:graphicData uri="http://schemas.openxmlformats.org/presentationml/2006/ole">
            <mc:AlternateContent xmlns:mc="http://schemas.openxmlformats.org/markup-compatibility/2006">
              <mc:Choice xmlns:v="urn:schemas-microsoft-com:vml" Requires="v">
                <p:oleObj spid="_x0000_s184326" name="Equation" r:id="rId3" imgW="1040948" imgH="203112" progId="Equation.DSMT4">
                  <p:embed/>
                </p:oleObj>
              </mc:Choice>
              <mc:Fallback>
                <p:oleObj name="Equation" r:id="rId3" imgW="1040948" imgH="203112"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286000"/>
                        <a:ext cx="2271713" cy="442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324" name="Text Box 4"/>
          <p:cNvSpPr txBox="1">
            <a:spLocks noChangeArrowheads="1"/>
          </p:cNvSpPr>
          <p:nvPr/>
        </p:nvSpPr>
        <p:spPr bwMode="auto">
          <a:xfrm>
            <a:off x="974725" y="3151188"/>
            <a:ext cx="7712075" cy="28098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En appliquant </a:t>
            </a:r>
            <a:r>
              <a:rPr lang="fr-FR" sz="2000" i="1">
                <a:ea typeface="Lucida Sans Unicode" pitchFamily="34" charset="0"/>
                <a:cs typeface="Lucida Sans Unicode" pitchFamily="34" charset="0"/>
              </a:rPr>
              <a:t>q</a:t>
            </a:r>
            <a:r>
              <a:rPr lang="fr-FR" sz="2000">
                <a:ea typeface="Lucida Sans Unicode" pitchFamily="34" charset="0"/>
                <a:cs typeface="Lucida Sans Unicode" pitchFamily="34" charset="0"/>
              </a:rPr>
              <a:t> fois l’opérateur </a:t>
            </a:r>
            <a:r>
              <a:rPr lang="fr-FR" sz="2000" i="1">
                <a:ea typeface="Lucida Sans Unicode" pitchFamily="34" charset="0"/>
                <a:cs typeface="Lucida Sans Unicode" pitchFamily="34" charset="0"/>
              </a:rPr>
              <a:t>J</a:t>
            </a:r>
            <a:r>
              <a:rPr lang="fr-FR" sz="2000" i="1" baseline="-25000">
                <a:ea typeface="Lucida Sans Unicode" pitchFamily="34" charset="0"/>
                <a:cs typeface="Lucida Sans Unicode" pitchFamily="34" charset="0"/>
              </a:rPr>
              <a:t>+ </a:t>
            </a:r>
            <a:r>
              <a:rPr lang="fr-FR" sz="2000">
                <a:ea typeface="Lucida Sans Unicode" pitchFamily="34" charset="0"/>
                <a:cs typeface="Lucida Sans Unicode" pitchFamily="34" charset="0"/>
              </a:rPr>
              <a:t> au ket </a:t>
            </a:r>
            <a:r>
              <a:rPr lang="fr-FR" sz="2000" i="1">
                <a:ea typeface="Lucida Sans Unicode" pitchFamily="34" charset="0"/>
                <a:cs typeface="Lucida Sans Unicode" pitchFamily="34" charset="0"/>
              </a:rPr>
              <a:t>|j,m&gt; </a:t>
            </a:r>
            <a:r>
              <a:rPr lang="fr-FR" sz="2000">
                <a:ea typeface="Lucida Sans Unicode" pitchFamily="34" charset="0"/>
                <a:cs typeface="Lucida Sans Unicode" pitchFamily="34" charset="0"/>
              </a:rPr>
              <a:t>on va arriver à une valeur propre </a:t>
            </a:r>
            <a:r>
              <a:rPr lang="fr-FR" sz="2000" i="1">
                <a:ea typeface="Lucida Sans Unicode" pitchFamily="34" charset="0"/>
                <a:cs typeface="Lucida Sans Unicode" pitchFamily="34" charset="0"/>
              </a:rPr>
              <a:t>(m+q) </a:t>
            </a:r>
            <a:r>
              <a:rPr lang="fr-FR" sz="2000">
                <a:ea typeface="Lucida Sans Unicode" pitchFamily="34" charset="0"/>
                <a:cs typeface="Lucida Sans Unicode" pitchFamily="34" charset="0"/>
              </a:rPr>
              <a:t>mais toute nouvelle application de </a:t>
            </a:r>
            <a:r>
              <a:rPr lang="fr-FR" sz="2000" i="1">
                <a:ea typeface="Lucida Sans Unicode" pitchFamily="34" charset="0"/>
                <a:cs typeface="Lucida Sans Unicode" pitchFamily="34" charset="0"/>
              </a:rPr>
              <a:t>J</a:t>
            </a:r>
            <a:r>
              <a:rPr lang="fr-FR" sz="2000" i="1" baseline="-25000">
                <a:ea typeface="Lucida Sans Unicode" pitchFamily="34" charset="0"/>
                <a:cs typeface="Lucida Sans Unicode" pitchFamily="34" charset="0"/>
              </a:rPr>
              <a:t>+  </a:t>
            </a:r>
            <a:r>
              <a:rPr lang="fr-FR" sz="2000">
                <a:ea typeface="Lucida Sans Unicode" pitchFamily="34" charset="0"/>
                <a:cs typeface="Lucida Sans Unicode" pitchFamily="34" charset="0"/>
              </a:rPr>
              <a:t>donnera une valeur interdite par la relation </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Sauf si</a:t>
            </a:r>
          </a:p>
          <a:p>
            <a:pPr eaLnBrk="1" hangingPunct="1">
              <a:lnSpc>
                <a:spcPct val="95000"/>
              </a:lnSpc>
              <a:buClr>
                <a:srgbClr val="000000"/>
              </a:buClr>
              <a:buSzPct val="100000"/>
              <a:buFont typeface="Times New Roman" pitchFamily="18" charset="0"/>
              <a:buNone/>
            </a:pPr>
            <a:endParaRPr lang="fr-FR" sz="2000">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a:ea typeface="Lucida Sans Unicode" pitchFamily="34" charset="0"/>
                <a:cs typeface="Lucida Sans Unicode" pitchFamily="34" charset="0"/>
              </a:rPr>
              <a:t>				 </a:t>
            </a:r>
            <a:r>
              <a:rPr lang="fr-FR" i="1">
                <a:ea typeface="Lucida Sans Unicode" pitchFamily="34" charset="0"/>
                <a:cs typeface="Lucida Sans Unicode" pitchFamily="34" charset="0"/>
              </a:rPr>
              <a:t>m + q= j</a:t>
            </a:r>
          </a:p>
          <a:p>
            <a:pPr eaLnBrk="1" hangingPunct="1">
              <a:lnSpc>
                <a:spcPct val="95000"/>
              </a:lnSpc>
              <a:buClr>
                <a:srgbClr val="000000"/>
              </a:buClr>
              <a:buSzPct val="100000"/>
              <a:buFont typeface="Times New Roman" pitchFamily="18" charset="0"/>
              <a:buNone/>
            </a:pPr>
            <a:endParaRPr lang="fr-FR" i="1">
              <a:ea typeface="Lucida Sans Unicode" pitchFamily="34" charset="0"/>
              <a:cs typeface="Lucida Sans Unicode" pitchFamily="34" charset="0"/>
            </a:endParaRP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Car cette valeur propre est associée au ket </a:t>
            </a:r>
            <a:r>
              <a:rPr lang="fr-FR" sz="2000" i="1">
                <a:ea typeface="Lucida Sans Unicode" pitchFamily="34" charset="0"/>
                <a:cs typeface="Lucida Sans Unicode" pitchFamily="34" charset="0"/>
              </a:rPr>
              <a:t>|j, j&gt;</a:t>
            </a:r>
            <a:r>
              <a:rPr lang="fr-FR" sz="2000">
                <a:ea typeface="Lucida Sans Unicode" pitchFamily="34" charset="0"/>
                <a:cs typeface="Lucida Sans Unicode" pitchFamily="34" charset="0"/>
              </a:rPr>
              <a:t> et on a vu que toute application de </a:t>
            </a:r>
            <a:r>
              <a:rPr lang="fr-FR" sz="2000" i="1">
                <a:ea typeface="Lucida Sans Unicode" pitchFamily="34" charset="0"/>
                <a:cs typeface="Lucida Sans Unicode" pitchFamily="34" charset="0"/>
              </a:rPr>
              <a:t>J</a:t>
            </a:r>
            <a:r>
              <a:rPr lang="fr-FR" sz="2000" i="1" baseline="-25000">
                <a:ea typeface="Lucida Sans Unicode" pitchFamily="34" charset="0"/>
                <a:cs typeface="Lucida Sans Unicode" pitchFamily="34" charset="0"/>
              </a:rPr>
              <a:t>+ </a:t>
            </a:r>
            <a:r>
              <a:rPr lang="fr-FR" sz="2000">
                <a:ea typeface="Lucida Sans Unicode" pitchFamily="34" charset="0"/>
                <a:cs typeface="Lucida Sans Unicode" pitchFamily="34" charset="0"/>
              </a:rPr>
              <a:t>sur</a:t>
            </a:r>
            <a:r>
              <a:rPr lang="fr-FR" sz="2000" i="1">
                <a:ea typeface="Lucida Sans Unicode" pitchFamily="34" charset="0"/>
                <a:cs typeface="Lucida Sans Unicode" pitchFamily="34" charset="0"/>
              </a:rPr>
              <a:t> |j,j&gt;</a:t>
            </a:r>
            <a:r>
              <a:rPr lang="fr-FR" sz="2000">
                <a:ea typeface="Lucida Sans Unicode" pitchFamily="34" charset="0"/>
                <a:cs typeface="Lucida Sans Unicode" pitchFamily="34" charset="0"/>
              </a:rPr>
              <a:t> est nulle</a:t>
            </a:r>
          </a:p>
        </p:txBody>
      </p:sp>
      <p:graphicFrame>
        <p:nvGraphicFramePr>
          <p:cNvPr id="184325" name="Object 5"/>
          <p:cNvGraphicFramePr>
            <a:graphicFrameLocks noChangeAspect="1"/>
          </p:cNvGraphicFramePr>
          <p:nvPr/>
        </p:nvGraphicFramePr>
        <p:xfrm>
          <a:off x="3521075" y="3733800"/>
          <a:ext cx="869950" cy="395288"/>
        </p:xfrm>
        <a:graphic>
          <a:graphicData uri="http://schemas.openxmlformats.org/presentationml/2006/ole">
            <mc:AlternateContent xmlns:mc="http://schemas.openxmlformats.org/markup-compatibility/2006">
              <mc:Choice xmlns:v="urn:schemas-microsoft-com:vml" Requires="v">
                <p:oleObj spid="_x0000_s184327" name="Equation" r:id="rId5" imgW="419100" imgH="190500" progId="Equation.DSMT4">
                  <p:embed/>
                </p:oleObj>
              </mc:Choice>
              <mc:Fallback>
                <p:oleObj name="Equation" r:id="rId5" imgW="419100" imgH="1905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21075" y="3733800"/>
                        <a:ext cx="869950" cy="39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fr-FR" sz="2400" smtClean="0"/>
              <a:t>Preuve expérimentale </a:t>
            </a:r>
          </a:p>
        </p:txBody>
      </p:sp>
      <p:sp>
        <p:nvSpPr>
          <p:cNvPr id="19459" name="Rectangle 3"/>
          <p:cNvSpPr>
            <a:spLocks noGrp="1" noChangeArrowheads="1"/>
          </p:cNvSpPr>
          <p:nvPr>
            <p:ph idx="1"/>
          </p:nvPr>
        </p:nvSpPr>
        <p:spPr/>
        <p:txBody>
          <a:bodyPr/>
          <a:lstStyle/>
          <a:p>
            <a:pPr eaLnBrk="1" hangingPunct="1"/>
            <a:r>
              <a:rPr lang="fr-FR" sz="2000" smtClean="0"/>
              <a:t>Les ondes associées à des électrons doivent pouvoir interférer, mais il faut des fentes très rapprochées (quelques angstrœms) !</a:t>
            </a:r>
          </a:p>
          <a:p>
            <a:pPr eaLnBrk="1" hangingPunct="1"/>
            <a:r>
              <a:rPr lang="fr-FR" sz="2000" smtClean="0"/>
              <a:t>Davisson et Germer utilisent les structures cristallines pour leurs expériences de diffraction électronique</a:t>
            </a:r>
          </a:p>
          <a:p>
            <a:pPr eaLnBrk="1" hangingPunct="1"/>
            <a:endParaRPr lang="fr-FR" sz="2000" smtClean="0"/>
          </a:p>
        </p:txBody>
      </p:sp>
      <p:pic>
        <p:nvPicPr>
          <p:cNvPr id="19460" name="Picture 4" descr="\\Theochem\lequere\lequere\MES_Documents\ENSEIGNEMENT\Enseignement MECA Q\figs_cours1\Davisson-Germe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3505200"/>
            <a:ext cx="29273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Theochem\lequere\lequere\MES_Documents\ENSEIGNEMENT\Enseignement MECA Q\figs_cours1\davgerme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124200"/>
            <a:ext cx="292417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ChangeArrowheads="1"/>
          </p:cNvSpPr>
          <p:nvPr/>
        </p:nvSpPr>
        <p:spPr bwMode="auto">
          <a:xfrm>
            <a:off x="1371600" y="685800"/>
            <a:ext cx="1355725" cy="4397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5000"/>
              </a:lnSpc>
              <a:buClr>
                <a:srgbClr val="000000"/>
              </a:buClr>
              <a:buSzPct val="100000"/>
              <a:buFont typeface="Times New Roman" pitchFamily="18" charset="0"/>
              <a:buNone/>
            </a:pPr>
            <a:r>
              <a:rPr lang="fr-FR" i="1"/>
              <a:t>m - p= -j </a:t>
            </a:r>
          </a:p>
        </p:txBody>
      </p:sp>
      <p:sp>
        <p:nvSpPr>
          <p:cNvPr id="185347" name="Rectangle 3"/>
          <p:cNvSpPr>
            <a:spLocks noChangeArrowheads="1"/>
          </p:cNvSpPr>
          <p:nvPr/>
        </p:nvSpPr>
        <p:spPr bwMode="auto">
          <a:xfrm>
            <a:off x="1371600" y="1143000"/>
            <a:ext cx="1282700" cy="4397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95000"/>
              </a:lnSpc>
              <a:buClr>
                <a:srgbClr val="000000"/>
              </a:buClr>
              <a:buSzPct val="100000"/>
              <a:buFont typeface="Times New Roman" pitchFamily="18" charset="0"/>
              <a:buNone/>
            </a:pPr>
            <a:r>
              <a:rPr lang="fr-FR" i="1"/>
              <a:t>m + q= j</a:t>
            </a:r>
          </a:p>
        </p:txBody>
      </p:sp>
      <p:sp>
        <p:nvSpPr>
          <p:cNvPr id="185348" name="AutoShape 4"/>
          <p:cNvSpPr>
            <a:spLocks/>
          </p:cNvSpPr>
          <p:nvPr/>
        </p:nvSpPr>
        <p:spPr bwMode="auto">
          <a:xfrm>
            <a:off x="1219200" y="685800"/>
            <a:ext cx="76200" cy="914400"/>
          </a:xfrm>
          <a:prstGeom prst="leftBrace">
            <a:avLst>
              <a:gd name="adj1" fmla="val 100000"/>
              <a:gd name="adj2" fmla="val 50000"/>
            </a:avLst>
          </a:prstGeom>
          <a:noFill/>
          <a:ln w="9525">
            <a:solidFill>
              <a:srgbClr val="FF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85349" name="Text Box 5"/>
          <p:cNvSpPr txBox="1">
            <a:spLocks noChangeArrowheads="1"/>
          </p:cNvSpPr>
          <p:nvPr/>
        </p:nvSpPr>
        <p:spPr bwMode="auto">
          <a:xfrm>
            <a:off x="3810000" y="990600"/>
            <a:ext cx="21637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Donc      </a:t>
            </a:r>
            <a:r>
              <a:rPr lang="fr-FR" sz="2000" i="1"/>
              <a:t>p + q = 2j</a:t>
            </a:r>
          </a:p>
        </p:txBody>
      </p:sp>
      <p:sp>
        <p:nvSpPr>
          <p:cNvPr id="185350" name="Text Box 6"/>
          <p:cNvSpPr txBox="1">
            <a:spLocks noChangeArrowheads="1"/>
          </p:cNvSpPr>
          <p:nvPr/>
        </p:nvSpPr>
        <p:spPr bwMode="auto">
          <a:xfrm>
            <a:off x="1219200" y="2209800"/>
            <a:ext cx="7559675" cy="18256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Comme </a:t>
            </a:r>
            <a:r>
              <a:rPr lang="fr-FR" sz="2000" i="1"/>
              <a:t>p</a:t>
            </a:r>
            <a:r>
              <a:rPr lang="fr-FR" sz="2000"/>
              <a:t> et </a:t>
            </a:r>
            <a:r>
              <a:rPr lang="fr-FR" sz="2000" i="1"/>
              <a:t>q</a:t>
            </a:r>
            <a:r>
              <a:rPr lang="fr-FR" sz="2000"/>
              <a:t> sont des entiers, on peut en conclure que </a:t>
            </a:r>
            <a:r>
              <a:rPr lang="fr-FR" sz="2000" i="1"/>
              <a:t>j </a:t>
            </a:r>
            <a:r>
              <a:rPr lang="fr-FR" sz="2000"/>
              <a:t>doit être entier ou demi entier.</a:t>
            </a:r>
          </a:p>
          <a:p>
            <a:pPr eaLnBrk="1" hangingPunct="1">
              <a:lnSpc>
                <a:spcPct val="95000"/>
              </a:lnSpc>
              <a:buClr>
                <a:srgbClr val="000000"/>
              </a:buClr>
              <a:buSzPct val="100000"/>
              <a:buFont typeface="Times New Roman" pitchFamily="18" charset="0"/>
              <a:buNone/>
            </a:pPr>
            <a:endParaRPr lang="fr-FR" sz="2000"/>
          </a:p>
          <a:p>
            <a:pPr eaLnBrk="1" hangingPunct="1">
              <a:lnSpc>
                <a:spcPct val="95000"/>
              </a:lnSpc>
              <a:buClr>
                <a:srgbClr val="000000"/>
              </a:buClr>
              <a:buSzPct val="100000"/>
              <a:buFont typeface="Times New Roman" pitchFamily="18" charset="0"/>
              <a:buNone/>
            </a:pPr>
            <a:r>
              <a:rPr lang="fr-FR" sz="2000" i="1"/>
              <a:t>j </a:t>
            </a:r>
            <a:r>
              <a:rPr lang="fr-FR" sz="2000"/>
              <a:t>= 0, ½, 1, 3/2, 2, 5/2 ….</a:t>
            </a:r>
          </a:p>
          <a:p>
            <a:pPr eaLnBrk="1" hangingPunct="1">
              <a:lnSpc>
                <a:spcPct val="95000"/>
              </a:lnSpc>
              <a:buClr>
                <a:srgbClr val="000000"/>
              </a:buClr>
              <a:buSzPct val="100000"/>
              <a:buFont typeface="Times New Roman" pitchFamily="18" charset="0"/>
              <a:buNone/>
            </a:pPr>
            <a:endParaRPr lang="fr-FR" sz="2000"/>
          </a:p>
          <a:p>
            <a:pPr eaLnBrk="1" hangingPunct="1">
              <a:lnSpc>
                <a:spcPct val="95000"/>
              </a:lnSpc>
              <a:buClr>
                <a:srgbClr val="000000"/>
              </a:buClr>
              <a:buSzPct val="100000"/>
              <a:buFont typeface="Times New Roman" pitchFamily="18" charset="0"/>
              <a:buNone/>
            </a:pPr>
            <a:r>
              <a:rPr lang="fr-FR" sz="2000"/>
              <a:t>Et </a:t>
            </a:r>
            <a:r>
              <a:rPr lang="fr-FR" sz="2000" i="1"/>
              <a:t>m</a:t>
            </a:r>
            <a:r>
              <a:rPr lang="fr-FR" sz="2000"/>
              <a:t> variera par pas de 1 entre </a:t>
            </a:r>
            <a:r>
              <a:rPr lang="fr-FR" sz="2000" i="1"/>
              <a:t>–j</a:t>
            </a:r>
            <a:r>
              <a:rPr lang="fr-FR" sz="2000"/>
              <a:t> et </a:t>
            </a:r>
            <a:r>
              <a:rPr lang="fr-FR" sz="2000" i="1"/>
              <a:t>+j, </a:t>
            </a:r>
            <a:r>
              <a:rPr lang="fr-FR" sz="2000"/>
              <a:t>(2</a:t>
            </a:r>
            <a:r>
              <a:rPr lang="fr-FR" sz="2000" i="1"/>
              <a:t>j </a:t>
            </a:r>
            <a:r>
              <a:rPr lang="fr-FR" sz="2000"/>
              <a:t>+1) valeurs possibles.</a:t>
            </a:r>
            <a:endParaRPr lang="fr-FR" sz="2000" i="1"/>
          </a:p>
        </p:txBody>
      </p:sp>
      <p:sp>
        <p:nvSpPr>
          <p:cNvPr id="185351" name="Rectangle 7"/>
          <p:cNvSpPr>
            <a:spLocks noChangeArrowheads="1"/>
          </p:cNvSpPr>
          <p:nvPr/>
        </p:nvSpPr>
        <p:spPr bwMode="auto">
          <a:xfrm>
            <a:off x="914400" y="1828800"/>
            <a:ext cx="7848600" cy="2514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85352" name="Text Box 8"/>
          <p:cNvSpPr txBox="1">
            <a:spLocks noChangeArrowheads="1"/>
          </p:cNvSpPr>
          <p:nvPr/>
        </p:nvSpPr>
        <p:spPr bwMode="auto">
          <a:xfrm>
            <a:off x="898525" y="4598988"/>
            <a:ext cx="621188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t>La normalisation des équations aux valeurs propres donne :</a:t>
            </a:r>
          </a:p>
        </p:txBody>
      </p:sp>
      <p:graphicFrame>
        <p:nvGraphicFramePr>
          <p:cNvPr id="185353" name="Object 9"/>
          <p:cNvGraphicFramePr>
            <a:graphicFrameLocks noChangeAspect="1"/>
          </p:cNvGraphicFramePr>
          <p:nvPr/>
        </p:nvGraphicFramePr>
        <p:xfrm>
          <a:off x="1905000" y="5105400"/>
          <a:ext cx="5638800" cy="1239838"/>
        </p:xfrm>
        <a:graphic>
          <a:graphicData uri="http://schemas.openxmlformats.org/presentationml/2006/ole">
            <mc:AlternateContent xmlns:mc="http://schemas.openxmlformats.org/markup-compatibility/2006">
              <mc:Choice xmlns:v="urn:schemas-microsoft-com:vml" Requires="v">
                <p:oleObj spid="_x0000_s185354" name="Equation" r:id="rId3" imgW="2540000" imgH="558800" progId="Equation.DSMT4">
                  <p:embed/>
                </p:oleObj>
              </mc:Choice>
              <mc:Fallback>
                <p:oleObj name="Equation" r:id="rId3" imgW="2540000" imgH="558800" progId="Equation.DSMT4">
                  <p:embed/>
                  <p:pic>
                    <p:nvPicPr>
                      <p:cNvPr id="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5105400"/>
                        <a:ext cx="5638800" cy="1239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ext Box 2"/>
          <p:cNvSpPr txBox="1">
            <a:spLocks noChangeArrowheads="1"/>
          </p:cNvSpPr>
          <p:nvPr/>
        </p:nvSpPr>
        <p:spPr bwMode="auto">
          <a:xfrm>
            <a:off x="898525" y="788988"/>
            <a:ext cx="282733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Interprétation vectorielle :</a:t>
            </a:r>
          </a:p>
        </p:txBody>
      </p:sp>
      <p:sp>
        <p:nvSpPr>
          <p:cNvPr id="186371" name="Text Box 3"/>
          <p:cNvSpPr txBox="1">
            <a:spLocks noChangeArrowheads="1"/>
          </p:cNvSpPr>
          <p:nvPr/>
        </p:nvSpPr>
        <p:spPr bwMode="auto">
          <a:xfrm>
            <a:off x="304800" y="5943600"/>
            <a:ext cx="845820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Seules certaines orientations du vecteur sont possibles du fait de la quantification</a:t>
            </a:r>
          </a:p>
        </p:txBody>
      </p:sp>
      <p:grpSp>
        <p:nvGrpSpPr>
          <p:cNvPr id="186372" name="Group 4"/>
          <p:cNvGrpSpPr>
            <a:grpSpLocks/>
          </p:cNvGrpSpPr>
          <p:nvPr/>
        </p:nvGrpSpPr>
        <p:grpSpPr bwMode="auto">
          <a:xfrm>
            <a:off x="990600" y="1447800"/>
            <a:ext cx="7748588" cy="4454525"/>
            <a:chOff x="720" y="890"/>
            <a:chExt cx="4881" cy="2806"/>
          </a:xfrm>
        </p:grpSpPr>
        <p:pic>
          <p:nvPicPr>
            <p:cNvPr id="186373" name="Picture 5" descr="L'image “http://hyperphysics.phy-astr.gsu.edu/hbase/quantum/imgqua/vecL2.gif”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 y="1008"/>
              <a:ext cx="1937" cy="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74" name="Arc 6"/>
            <p:cNvSpPr>
              <a:spLocks/>
            </p:cNvSpPr>
            <p:nvPr/>
          </p:nvSpPr>
          <p:spPr bwMode="auto">
            <a:xfrm flipV="1">
              <a:off x="2400" y="2544"/>
              <a:ext cx="96" cy="432"/>
            </a:xfrm>
            <a:custGeom>
              <a:avLst/>
              <a:gdLst>
                <a:gd name="T0" fmla="*/ 0 w 21600"/>
                <a:gd name="T1" fmla="*/ 0 h 21600"/>
                <a:gd name="T2" fmla="*/ 0 w 21600"/>
                <a:gd name="T3" fmla="*/ 9 h 21600"/>
                <a:gd name="T4" fmla="*/ 0 w 21600"/>
                <a:gd name="T5" fmla="*/ 9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FF0000"/>
              </a:solidFill>
              <a:round/>
              <a:headEnd/>
              <a:tailEnd type="triangle" w="med" len="me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86375" name="Text Box 7"/>
            <p:cNvSpPr txBox="1">
              <a:spLocks noChangeArrowheads="1"/>
            </p:cNvSpPr>
            <p:nvPr/>
          </p:nvSpPr>
          <p:spPr bwMode="auto">
            <a:xfrm>
              <a:off x="2496" y="2640"/>
              <a:ext cx="237" cy="2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J</a:t>
              </a:r>
              <a:r>
                <a:rPr lang="fr-FR" sz="2000" baseline="-25000">
                  <a:ea typeface="Lucida Sans Unicode" pitchFamily="34" charset="0"/>
                  <a:cs typeface="Lucida Sans Unicode" pitchFamily="34" charset="0"/>
                </a:rPr>
                <a:t>+</a:t>
              </a:r>
              <a:endParaRPr lang="fr-FR" sz="2000">
                <a:ea typeface="Lucida Sans Unicode" pitchFamily="34" charset="0"/>
                <a:cs typeface="Lucida Sans Unicode" pitchFamily="34" charset="0"/>
              </a:endParaRPr>
            </a:p>
          </p:txBody>
        </p:sp>
        <p:sp>
          <p:nvSpPr>
            <p:cNvPr id="186376" name="Arc 8"/>
            <p:cNvSpPr>
              <a:spLocks/>
            </p:cNvSpPr>
            <p:nvPr/>
          </p:nvSpPr>
          <p:spPr bwMode="auto">
            <a:xfrm>
              <a:off x="2400" y="2016"/>
              <a:ext cx="144" cy="384"/>
            </a:xfrm>
            <a:custGeom>
              <a:avLst/>
              <a:gdLst>
                <a:gd name="T0" fmla="*/ 0 w 21600"/>
                <a:gd name="T1" fmla="*/ 0 h 21600"/>
                <a:gd name="T2" fmla="*/ 1 w 21600"/>
                <a:gd name="T3" fmla="*/ 7 h 21600"/>
                <a:gd name="T4" fmla="*/ 0 w 21600"/>
                <a:gd name="T5" fmla="*/ 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FF0000"/>
              </a:solidFill>
              <a:round/>
              <a:headEnd/>
              <a:tailEnd type="triangle" w="med" len="me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86377" name="Text Box 9"/>
            <p:cNvSpPr txBox="1">
              <a:spLocks noChangeArrowheads="1"/>
            </p:cNvSpPr>
            <p:nvPr/>
          </p:nvSpPr>
          <p:spPr bwMode="auto">
            <a:xfrm>
              <a:off x="2582" y="1985"/>
              <a:ext cx="213" cy="24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J</a:t>
              </a:r>
              <a:r>
                <a:rPr lang="fr-FR" sz="2000" baseline="-25000">
                  <a:ea typeface="Lucida Sans Unicode" pitchFamily="34" charset="0"/>
                  <a:cs typeface="Lucida Sans Unicode" pitchFamily="34" charset="0"/>
                </a:rPr>
                <a:t>-</a:t>
              </a:r>
            </a:p>
          </p:txBody>
        </p:sp>
        <p:sp>
          <p:nvSpPr>
            <p:cNvPr id="186378" name="Text Box 10"/>
            <p:cNvSpPr txBox="1">
              <a:spLocks noChangeArrowheads="1"/>
            </p:cNvSpPr>
            <p:nvPr/>
          </p:nvSpPr>
          <p:spPr bwMode="auto">
            <a:xfrm>
              <a:off x="1632" y="1008"/>
              <a:ext cx="160"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j</a:t>
              </a:r>
            </a:p>
          </p:txBody>
        </p:sp>
        <p:sp>
          <p:nvSpPr>
            <p:cNvPr id="186379" name="Text Box 11"/>
            <p:cNvSpPr txBox="1">
              <a:spLocks noChangeArrowheads="1"/>
            </p:cNvSpPr>
            <p:nvPr/>
          </p:nvSpPr>
          <p:spPr bwMode="auto">
            <a:xfrm>
              <a:off x="1557" y="1234"/>
              <a:ext cx="384" cy="24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 J |</a:t>
              </a:r>
            </a:p>
          </p:txBody>
        </p:sp>
        <p:sp>
          <p:nvSpPr>
            <p:cNvPr id="186380" name="Text Box 12"/>
            <p:cNvSpPr txBox="1">
              <a:spLocks noChangeArrowheads="1"/>
            </p:cNvSpPr>
            <p:nvPr/>
          </p:nvSpPr>
          <p:spPr bwMode="auto">
            <a:xfrm>
              <a:off x="1750" y="1832"/>
              <a:ext cx="154" cy="20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600" b="1">
                  <a:ea typeface="Lucida Sans Unicode" pitchFamily="34" charset="0"/>
                  <a:cs typeface="Lucida Sans Unicode" pitchFamily="34" charset="0"/>
                </a:rPr>
                <a:t>J</a:t>
              </a:r>
              <a:endParaRPr lang="fr-FR" sz="1600">
                <a:ea typeface="Lucida Sans Unicode" pitchFamily="34" charset="0"/>
                <a:cs typeface="Lucida Sans Unicode" pitchFamily="34" charset="0"/>
              </a:endParaRPr>
            </a:p>
          </p:txBody>
        </p:sp>
        <p:sp>
          <p:nvSpPr>
            <p:cNvPr id="186381" name="Line 13"/>
            <p:cNvSpPr>
              <a:spLocks noChangeShapeType="1"/>
            </p:cNvSpPr>
            <p:nvPr/>
          </p:nvSpPr>
          <p:spPr bwMode="auto">
            <a:xfrm flipV="1">
              <a:off x="4285" y="1071"/>
              <a:ext cx="0" cy="240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82" name="Line 14"/>
            <p:cNvSpPr>
              <a:spLocks noChangeShapeType="1"/>
            </p:cNvSpPr>
            <p:nvPr/>
          </p:nvSpPr>
          <p:spPr bwMode="auto">
            <a:xfrm flipV="1">
              <a:off x="3424" y="1752"/>
              <a:ext cx="1951" cy="90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83" name="Line 15"/>
            <p:cNvSpPr>
              <a:spLocks noChangeShapeType="1"/>
            </p:cNvSpPr>
            <p:nvPr/>
          </p:nvSpPr>
          <p:spPr bwMode="auto">
            <a:xfrm>
              <a:off x="3424" y="1843"/>
              <a:ext cx="1996" cy="95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84" name="Oval 16"/>
            <p:cNvSpPr>
              <a:spLocks noChangeArrowheads="1"/>
            </p:cNvSpPr>
            <p:nvPr/>
          </p:nvSpPr>
          <p:spPr bwMode="auto">
            <a:xfrm>
              <a:off x="3424" y="1389"/>
              <a:ext cx="1724" cy="1679"/>
            </a:xfrm>
            <a:prstGeom prst="ellipse">
              <a:avLst/>
            </a:prstGeom>
            <a:solidFill>
              <a:srgbClr val="BBE0E3">
                <a:alpha val="32156"/>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6385" name="Oval 17"/>
            <p:cNvSpPr>
              <a:spLocks noChangeArrowheads="1"/>
            </p:cNvSpPr>
            <p:nvPr/>
          </p:nvSpPr>
          <p:spPr bwMode="auto">
            <a:xfrm>
              <a:off x="3696" y="1525"/>
              <a:ext cx="1179" cy="181"/>
            </a:xfrm>
            <a:prstGeom prst="ellipse">
              <a:avLst/>
            </a:prstGeom>
            <a:solidFill>
              <a:srgbClr val="BBE0E3">
                <a:alpha val="749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6386" name="Oval 18"/>
            <p:cNvSpPr>
              <a:spLocks noChangeArrowheads="1"/>
            </p:cNvSpPr>
            <p:nvPr/>
          </p:nvSpPr>
          <p:spPr bwMode="auto">
            <a:xfrm>
              <a:off x="3742" y="2795"/>
              <a:ext cx="1088" cy="136"/>
            </a:xfrm>
            <a:prstGeom prst="ellipse">
              <a:avLst/>
            </a:prstGeom>
            <a:solidFill>
              <a:srgbClr val="BBE0E3">
                <a:alpha val="749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6387" name="Oval 19"/>
            <p:cNvSpPr>
              <a:spLocks noChangeArrowheads="1"/>
            </p:cNvSpPr>
            <p:nvPr/>
          </p:nvSpPr>
          <p:spPr bwMode="auto">
            <a:xfrm>
              <a:off x="3470" y="1842"/>
              <a:ext cx="1633" cy="227"/>
            </a:xfrm>
            <a:prstGeom prst="ellipse">
              <a:avLst/>
            </a:prstGeom>
            <a:solidFill>
              <a:srgbClr val="BBE0E3">
                <a:alpha val="749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6388" name="Oval 20"/>
            <p:cNvSpPr>
              <a:spLocks noChangeArrowheads="1"/>
            </p:cNvSpPr>
            <p:nvPr/>
          </p:nvSpPr>
          <p:spPr bwMode="auto">
            <a:xfrm>
              <a:off x="3515" y="2432"/>
              <a:ext cx="1542" cy="272"/>
            </a:xfrm>
            <a:prstGeom prst="ellipse">
              <a:avLst/>
            </a:prstGeom>
            <a:solidFill>
              <a:srgbClr val="BBE0E3">
                <a:alpha val="749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6389" name="Oval 21"/>
            <p:cNvSpPr>
              <a:spLocks noChangeArrowheads="1"/>
            </p:cNvSpPr>
            <p:nvPr/>
          </p:nvSpPr>
          <p:spPr bwMode="auto">
            <a:xfrm>
              <a:off x="3424" y="2115"/>
              <a:ext cx="1724" cy="272"/>
            </a:xfrm>
            <a:prstGeom prst="ellipse">
              <a:avLst/>
            </a:prstGeom>
            <a:solidFill>
              <a:srgbClr val="BBE0E3">
                <a:alpha val="74901"/>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86390" name="Text Box 22"/>
            <p:cNvSpPr txBox="1">
              <a:spLocks noChangeArrowheads="1"/>
            </p:cNvSpPr>
            <p:nvPr/>
          </p:nvSpPr>
          <p:spPr bwMode="auto">
            <a:xfrm>
              <a:off x="5329" y="2795"/>
              <a:ext cx="2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i="1"/>
                <a:t>J</a:t>
              </a:r>
              <a:r>
                <a:rPr lang="en-GB" sz="1800" i="1" baseline="-25000"/>
                <a:t>x</a:t>
              </a:r>
              <a:endParaRPr lang="en-US" sz="1800" i="1" baseline="-25000"/>
            </a:p>
          </p:txBody>
        </p:sp>
        <p:sp>
          <p:nvSpPr>
            <p:cNvPr id="186391" name="Text Box 23"/>
            <p:cNvSpPr txBox="1">
              <a:spLocks noChangeArrowheads="1"/>
            </p:cNvSpPr>
            <p:nvPr/>
          </p:nvSpPr>
          <p:spPr bwMode="auto">
            <a:xfrm>
              <a:off x="5329" y="1616"/>
              <a:ext cx="2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i="1"/>
                <a:t>J</a:t>
              </a:r>
              <a:r>
                <a:rPr lang="en-GB" sz="1800" i="1" baseline="-25000"/>
                <a:t>y</a:t>
              </a:r>
              <a:endParaRPr lang="en-US" sz="1800" i="1" baseline="-25000"/>
            </a:p>
          </p:txBody>
        </p:sp>
        <p:sp>
          <p:nvSpPr>
            <p:cNvPr id="186392" name="Text Box 24"/>
            <p:cNvSpPr txBox="1">
              <a:spLocks noChangeArrowheads="1"/>
            </p:cNvSpPr>
            <p:nvPr/>
          </p:nvSpPr>
          <p:spPr bwMode="auto">
            <a:xfrm>
              <a:off x="4241" y="890"/>
              <a:ext cx="45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i="1"/>
                <a:t>J</a:t>
              </a:r>
              <a:r>
                <a:rPr lang="en-GB" sz="1800" i="1" baseline="-25000"/>
                <a:t>z</a:t>
              </a:r>
              <a:endParaRPr lang="en-US" sz="1800" i="1" baseline="-25000"/>
            </a:p>
          </p:txBody>
        </p:sp>
        <p:sp>
          <p:nvSpPr>
            <p:cNvPr id="186393" name="Line 25"/>
            <p:cNvSpPr>
              <a:spLocks noChangeShapeType="1"/>
            </p:cNvSpPr>
            <p:nvPr/>
          </p:nvSpPr>
          <p:spPr bwMode="auto">
            <a:xfrm flipV="1">
              <a:off x="4286" y="1616"/>
              <a:ext cx="590" cy="63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94" name="Line 26"/>
            <p:cNvSpPr>
              <a:spLocks noChangeShapeType="1"/>
            </p:cNvSpPr>
            <p:nvPr/>
          </p:nvSpPr>
          <p:spPr bwMode="auto">
            <a:xfrm flipH="1" flipV="1">
              <a:off x="3696" y="1616"/>
              <a:ext cx="590" cy="63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95" name="Line 27"/>
            <p:cNvSpPr>
              <a:spLocks noChangeShapeType="1"/>
            </p:cNvSpPr>
            <p:nvPr/>
          </p:nvSpPr>
          <p:spPr bwMode="auto">
            <a:xfrm flipH="1" flipV="1">
              <a:off x="4286" y="2251"/>
              <a:ext cx="544" cy="589"/>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96" name="Line 28"/>
            <p:cNvSpPr>
              <a:spLocks noChangeShapeType="1"/>
            </p:cNvSpPr>
            <p:nvPr/>
          </p:nvSpPr>
          <p:spPr bwMode="auto">
            <a:xfrm flipV="1">
              <a:off x="3742" y="2251"/>
              <a:ext cx="544" cy="635"/>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97" name="Line 29"/>
            <p:cNvSpPr>
              <a:spLocks noChangeShapeType="1"/>
            </p:cNvSpPr>
            <p:nvPr/>
          </p:nvSpPr>
          <p:spPr bwMode="auto">
            <a:xfrm flipV="1">
              <a:off x="3560" y="1933"/>
              <a:ext cx="1543" cy="635"/>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98" name="Line 30"/>
            <p:cNvSpPr>
              <a:spLocks noChangeShapeType="1"/>
            </p:cNvSpPr>
            <p:nvPr/>
          </p:nvSpPr>
          <p:spPr bwMode="auto">
            <a:xfrm>
              <a:off x="3470" y="1933"/>
              <a:ext cx="1587" cy="635"/>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86399" name="Rectangle 31"/>
            <p:cNvSpPr>
              <a:spLocks noChangeArrowheads="1"/>
            </p:cNvSpPr>
            <p:nvPr/>
          </p:nvSpPr>
          <p:spPr bwMode="auto">
            <a:xfrm>
              <a:off x="876" y="1584"/>
              <a:ext cx="48" cy="1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pSp>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7394" name="Object 2"/>
          <p:cNvGraphicFramePr>
            <a:graphicFrameLocks noChangeAspect="1"/>
          </p:cNvGraphicFramePr>
          <p:nvPr/>
        </p:nvGraphicFramePr>
        <p:xfrm>
          <a:off x="1066800" y="1676400"/>
          <a:ext cx="4572000" cy="2998788"/>
        </p:xfrm>
        <a:graphic>
          <a:graphicData uri="http://schemas.openxmlformats.org/presentationml/2006/ole">
            <mc:AlternateContent xmlns:mc="http://schemas.openxmlformats.org/markup-compatibility/2006">
              <mc:Choice xmlns:v="urn:schemas-microsoft-com:vml" Requires="v">
                <p:oleObj spid="_x0000_s187397" name="Equation" r:id="rId3" imgW="2120900" imgH="1397000" progId="Equation.DSMT4">
                  <p:embed/>
                </p:oleObj>
              </mc:Choice>
              <mc:Fallback>
                <p:oleObj name="Equation" r:id="rId3" imgW="2120900" imgH="13970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676400"/>
                        <a:ext cx="4572000" cy="2998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7395" name="Text Box 3"/>
          <p:cNvSpPr txBox="1">
            <a:spLocks noChangeArrowheads="1"/>
          </p:cNvSpPr>
          <p:nvPr/>
        </p:nvSpPr>
        <p:spPr bwMode="auto">
          <a:xfrm>
            <a:off x="1127125" y="865188"/>
            <a:ext cx="31543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u="sng"/>
              <a:t>2) Moment cinétique Orbital </a:t>
            </a:r>
          </a:p>
        </p:txBody>
      </p:sp>
      <p:sp>
        <p:nvSpPr>
          <p:cNvPr id="187396" name="Text Box 4"/>
          <p:cNvSpPr txBox="1">
            <a:spLocks noChangeArrowheads="1"/>
          </p:cNvSpPr>
          <p:nvPr/>
        </p:nvSpPr>
        <p:spPr bwMode="auto">
          <a:xfrm>
            <a:off x="5867400" y="2743200"/>
            <a:ext cx="29114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Moment cinétique en coordonnées cartésiennes</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ext Box 2"/>
          <p:cNvSpPr txBox="1">
            <a:spLocks noChangeArrowheads="1"/>
          </p:cNvSpPr>
          <p:nvPr/>
        </p:nvSpPr>
        <p:spPr bwMode="auto">
          <a:xfrm>
            <a:off x="822325" y="712788"/>
            <a:ext cx="78644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Il est plus pratique d’utiliser des coordonnées sphériques (r,</a:t>
            </a:r>
            <a:r>
              <a:rPr lang="fr-FR" sz="2000">
                <a:latin typeface="Symbol" pitchFamily="18" charset="2"/>
                <a:ea typeface="Lucida Sans Unicode" pitchFamily="34" charset="0"/>
                <a:cs typeface="Lucida Sans Unicode" pitchFamily="34" charset="0"/>
              </a:rPr>
              <a:t>q</a:t>
            </a:r>
            <a:r>
              <a:rPr lang="fr-FR" sz="2000">
                <a:ea typeface="Lucida Sans Unicode" pitchFamily="34" charset="0"/>
                <a:cs typeface="Lucida Sans Unicode" pitchFamily="34" charset="0"/>
              </a:rPr>
              <a:t>,</a:t>
            </a:r>
            <a:r>
              <a:rPr lang="fr-FR" sz="2000">
                <a:latin typeface="Symbol" pitchFamily="18" charset="2"/>
                <a:ea typeface="Lucida Sans Unicode" pitchFamily="34" charset="0"/>
                <a:cs typeface="Lucida Sans Unicode" pitchFamily="34" charset="0"/>
              </a:rPr>
              <a:t>j</a:t>
            </a:r>
            <a:r>
              <a:rPr lang="fr-FR" sz="2000">
                <a:ea typeface="Lucida Sans Unicode" pitchFamily="34" charset="0"/>
                <a:cs typeface="Lucida Sans Unicode" pitchFamily="34" charset="0"/>
              </a:rPr>
              <a:t>)  pour étudier la rotation</a:t>
            </a:r>
          </a:p>
        </p:txBody>
      </p:sp>
      <p:pic>
        <p:nvPicPr>
          <p:cNvPr id="188419" name="Picture 3" descr="L'image “http://www.chimix.com/an7/sup/image/ai607.gif”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6925" y="3886200"/>
            <a:ext cx="4537075"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8420" name="Group 4"/>
          <p:cNvGrpSpPr>
            <a:grpSpLocks/>
          </p:cNvGrpSpPr>
          <p:nvPr/>
        </p:nvGrpSpPr>
        <p:grpSpPr bwMode="auto">
          <a:xfrm>
            <a:off x="3124200" y="1295400"/>
            <a:ext cx="3124200" cy="2424113"/>
            <a:chOff x="1344" y="864"/>
            <a:chExt cx="1968" cy="1527"/>
          </a:xfrm>
        </p:grpSpPr>
        <p:pic>
          <p:nvPicPr>
            <p:cNvPr id="18843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 y="864"/>
              <a:ext cx="1968" cy="152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8432" name="Text Box 6"/>
            <p:cNvSpPr txBox="1">
              <a:spLocks noChangeArrowheads="1"/>
            </p:cNvSpPr>
            <p:nvPr/>
          </p:nvSpPr>
          <p:spPr bwMode="auto">
            <a:xfrm>
              <a:off x="1848" y="2008"/>
              <a:ext cx="154" cy="18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400">
                  <a:latin typeface="Symbol" pitchFamily="18" charset="2"/>
                  <a:ea typeface="Lucida Sans Unicode" pitchFamily="34" charset="0"/>
                  <a:cs typeface="Lucida Sans Unicode" pitchFamily="34" charset="0"/>
                </a:rPr>
                <a:t>j</a:t>
              </a:r>
            </a:p>
          </p:txBody>
        </p:sp>
      </p:grpSp>
      <p:sp>
        <p:nvSpPr>
          <p:cNvPr id="188421" name="Text Box 7"/>
          <p:cNvSpPr txBox="1">
            <a:spLocks noChangeArrowheads="1"/>
          </p:cNvSpPr>
          <p:nvPr/>
        </p:nvSpPr>
        <p:spPr bwMode="auto">
          <a:xfrm>
            <a:off x="609600" y="3886200"/>
            <a:ext cx="28305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L’élément de volume est :</a:t>
            </a:r>
          </a:p>
        </p:txBody>
      </p:sp>
      <p:graphicFrame>
        <p:nvGraphicFramePr>
          <p:cNvPr id="188422" name="Object 8"/>
          <p:cNvGraphicFramePr>
            <a:graphicFrameLocks noChangeAspect="1"/>
          </p:cNvGraphicFramePr>
          <p:nvPr/>
        </p:nvGraphicFramePr>
        <p:xfrm>
          <a:off x="204788" y="5029200"/>
          <a:ext cx="3857625" cy="857250"/>
        </p:xfrm>
        <a:graphic>
          <a:graphicData uri="http://schemas.openxmlformats.org/presentationml/2006/ole">
            <mc:AlternateContent xmlns:mc="http://schemas.openxmlformats.org/markup-compatibility/2006">
              <mc:Choice xmlns:v="urn:schemas-microsoft-com:vml" Requires="v">
                <p:oleObj spid="_x0000_s188433" name="Equation" r:id="rId5" imgW="2057400" imgH="457200" progId="Equation.DSMT4">
                  <p:embed/>
                </p:oleObj>
              </mc:Choice>
              <mc:Fallback>
                <p:oleObj name="Equation" r:id="rId5" imgW="2057400" imgH="457200" progId="Equation.DSMT4">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788" y="5029200"/>
                        <a:ext cx="3857625"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8423" name="Line 9"/>
          <p:cNvSpPr>
            <a:spLocks noChangeShapeType="1"/>
          </p:cNvSpPr>
          <p:nvPr/>
        </p:nvSpPr>
        <p:spPr bwMode="auto">
          <a:xfrm>
            <a:off x="1447800" y="54864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8424" name="Line 10"/>
          <p:cNvSpPr>
            <a:spLocks noChangeShapeType="1"/>
          </p:cNvSpPr>
          <p:nvPr/>
        </p:nvSpPr>
        <p:spPr bwMode="auto">
          <a:xfrm>
            <a:off x="2743200" y="5486400"/>
            <a:ext cx="1219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cxnSp>
        <p:nvCxnSpPr>
          <p:cNvPr id="188425" name="AutoShape 11"/>
          <p:cNvCxnSpPr>
            <a:cxnSpLocks noChangeShapeType="1"/>
          </p:cNvCxnSpPr>
          <p:nvPr/>
        </p:nvCxnSpPr>
        <p:spPr bwMode="auto">
          <a:xfrm rot="5400000" flipV="1">
            <a:off x="2399506" y="4839494"/>
            <a:ext cx="1588" cy="1295400"/>
          </a:xfrm>
          <a:prstGeom prst="curvedConnector3">
            <a:avLst>
              <a:gd name="adj1" fmla="val 21599995"/>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8426" name="Text Box 12"/>
          <p:cNvSpPr txBox="1">
            <a:spLocks noChangeArrowheads="1"/>
          </p:cNvSpPr>
          <p:nvPr/>
        </p:nvSpPr>
        <p:spPr bwMode="auto">
          <a:xfrm>
            <a:off x="1295400" y="5889625"/>
            <a:ext cx="2870200" cy="352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800">
                <a:ea typeface="Lucida Sans Unicode" pitchFamily="34" charset="0"/>
                <a:cs typeface="Lucida Sans Unicode" pitchFamily="34" charset="0"/>
              </a:rPr>
              <a:t>Élément de volume angulaire</a:t>
            </a:r>
          </a:p>
        </p:txBody>
      </p:sp>
      <p:sp>
        <p:nvSpPr>
          <p:cNvPr id="188427" name="Line 13"/>
          <p:cNvSpPr>
            <a:spLocks noChangeShapeType="1"/>
          </p:cNvSpPr>
          <p:nvPr/>
        </p:nvSpPr>
        <p:spPr bwMode="auto">
          <a:xfrm>
            <a:off x="990600" y="50292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8428" name="Line 14"/>
          <p:cNvSpPr>
            <a:spLocks noChangeShapeType="1"/>
          </p:cNvSpPr>
          <p:nvPr/>
        </p:nvSpPr>
        <p:spPr bwMode="auto">
          <a:xfrm flipH="1">
            <a:off x="1219200" y="4724400"/>
            <a:ext cx="3810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88429" name="Text Box 15"/>
          <p:cNvSpPr txBox="1">
            <a:spLocks noChangeArrowheads="1"/>
          </p:cNvSpPr>
          <p:nvPr/>
        </p:nvSpPr>
        <p:spPr bwMode="auto">
          <a:xfrm>
            <a:off x="1355725" y="4392613"/>
            <a:ext cx="2540000" cy="352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800">
                <a:ea typeface="Lucida Sans Unicode" pitchFamily="34" charset="0"/>
                <a:cs typeface="Lucida Sans Unicode" pitchFamily="34" charset="0"/>
              </a:rPr>
              <a:t>Élément de volume radial</a:t>
            </a:r>
          </a:p>
        </p:txBody>
      </p:sp>
      <p:graphicFrame>
        <p:nvGraphicFramePr>
          <p:cNvPr id="188430" name="Object 16"/>
          <p:cNvGraphicFramePr>
            <a:graphicFrameLocks noChangeAspect="1"/>
          </p:cNvGraphicFramePr>
          <p:nvPr/>
        </p:nvGraphicFramePr>
        <p:xfrm>
          <a:off x="6705600" y="1981200"/>
          <a:ext cx="1524000" cy="958850"/>
        </p:xfrm>
        <a:graphic>
          <a:graphicData uri="http://schemas.openxmlformats.org/presentationml/2006/ole">
            <mc:AlternateContent xmlns:mc="http://schemas.openxmlformats.org/markup-compatibility/2006">
              <mc:Choice xmlns:v="urn:schemas-microsoft-com:vml" Requires="v">
                <p:oleObj spid="_x0000_s188434" name="Equation" r:id="rId7" imgW="685800" imgH="431640" progId="Equation.DSMT4">
                  <p:embed/>
                </p:oleObj>
              </mc:Choice>
              <mc:Fallback>
                <p:oleObj name="Equation" r:id="rId7" imgW="685800" imgH="431640" progId="Equation.DSMT4">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5600" y="1981200"/>
                        <a:ext cx="1524000" cy="958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ext Box 2"/>
          <p:cNvSpPr txBox="1">
            <a:spLocks noChangeArrowheads="1"/>
          </p:cNvSpPr>
          <p:nvPr/>
        </p:nvSpPr>
        <p:spPr bwMode="auto">
          <a:xfrm>
            <a:off x="746125" y="560388"/>
            <a:ext cx="65690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Dans les coordonnées sphériques, le moment cinétique s’écrit :</a:t>
            </a:r>
          </a:p>
        </p:txBody>
      </p:sp>
      <p:graphicFrame>
        <p:nvGraphicFramePr>
          <p:cNvPr id="189443" name="Object 3"/>
          <p:cNvGraphicFramePr>
            <a:graphicFrameLocks noChangeAspect="1"/>
          </p:cNvGraphicFramePr>
          <p:nvPr/>
        </p:nvGraphicFramePr>
        <p:xfrm>
          <a:off x="1589088" y="1066800"/>
          <a:ext cx="3451225" cy="2443163"/>
        </p:xfrm>
        <a:graphic>
          <a:graphicData uri="http://schemas.openxmlformats.org/presentationml/2006/ole">
            <mc:AlternateContent xmlns:mc="http://schemas.openxmlformats.org/markup-compatibility/2006">
              <mc:Choice xmlns:v="urn:schemas-microsoft-com:vml" Requires="v">
                <p:oleObj spid="_x0000_s189446" name="Equation" r:id="rId3" imgW="1955800" imgH="1384300" progId="Equation.DSMT4">
                  <p:embed/>
                </p:oleObj>
              </mc:Choice>
              <mc:Fallback>
                <p:oleObj name="Equation" r:id="rId3" imgW="1955800" imgH="13843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9088" y="1066800"/>
                        <a:ext cx="3451225" cy="244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9444" name="Object 4"/>
          <p:cNvGraphicFramePr>
            <a:graphicFrameLocks noChangeAspect="1"/>
          </p:cNvGraphicFramePr>
          <p:nvPr/>
        </p:nvGraphicFramePr>
        <p:xfrm>
          <a:off x="1600200" y="3886200"/>
          <a:ext cx="4819650" cy="2792413"/>
        </p:xfrm>
        <a:graphic>
          <a:graphicData uri="http://schemas.openxmlformats.org/presentationml/2006/ole">
            <mc:AlternateContent xmlns:mc="http://schemas.openxmlformats.org/markup-compatibility/2006">
              <mc:Choice xmlns:v="urn:schemas-microsoft-com:vml" Requires="v">
                <p:oleObj spid="_x0000_s189447" name="Equation" r:id="rId5" imgW="2476500" imgH="1435100" progId="Equation.DSMT4">
                  <p:embed/>
                </p:oleObj>
              </mc:Choice>
              <mc:Fallback>
                <p:oleObj name="Equation" r:id="rId5" imgW="2476500" imgH="14351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3886200"/>
                        <a:ext cx="4819650" cy="2792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9445" name="Text Box 5"/>
          <p:cNvSpPr txBox="1">
            <a:spLocks noChangeArrowheads="1"/>
          </p:cNvSpPr>
          <p:nvPr/>
        </p:nvSpPr>
        <p:spPr bwMode="auto">
          <a:xfrm>
            <a:off x="746125" y="3455988"/>
            <a:ext cx="39782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Et les opérateurs vus précédemment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2"/>
          <p:cNvSpPr txBox="1">
            <a:spLocks noChangeArrowheads="1"/>
          </p:cNvSpPr>
          <p:nvPr/>
        </p:nvSpPr>
        <p:spPr bwMode="auto">
          <a:xfrm>
            <a:off x="898525" y="554038"/>
            <a:ext cx="78644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Les fonctions propres </a:t>
            </a:r>
            <a:r>
              <a:rPr lang="fr-FR" sz="2000" i="1">
                <a:latin typeface="Symbol" pitchFamily="18" charset="2"/>
                <a:ea typeface="Lucida Sans Unicode" pitchFamily="34" charset="0"/>
                <a:cs typeface="Lucida Sans Unicode" pitchFamily="34" charset="0"/>
              </a:rPr>
              <a:t>y </a:t>
            </a:r>
            <a:r>
              <a:rPr lang="fr-FR" sz="2000" i="1">
                <a:ea typeface="Lucida Sans Unicode" pitchFamily="34" charset="0"/>
                <a:cs typeface="Lucida Sans Unicode" pitchFamily="34" charset="0"/>
              </a:rPr>
              <a:t>(r,</a:t>
            </a:r>
            <a:r>
              <a:rPr lang="fr-FR" sz="2000" i="1">
                <a:latin typeface="Symbol" pitchFamily="18" charset="2"/>
                <a:ea typeface="Lucida Sans Unicode" pitchFamily="34" charset="0"/>
                <a:cs typeface="Lucida Sans Unicode" pitchFamily="34" charset="0"/>
              </a:rPr>
              <a:t>q,j </a:t>
            </a:r>
            <a:r>
              <a:rPr lang="fr-FR" sz="2000" i="1">
                <a:ea typeface="Lucida Sans Unicode" pitchFamily="34" charset="0"/>
                <a:cs typeface="Lucida Sans Unicode" pitchFamily="34" charset="0"/>
              </a:rPr>
              <a:t>) </a:t>
            </a:r>
            <a:r>
              <a:rPr lang="fr-FR" sz="2000">
                <a:ea typeface="Lucida Sans Unicode" pitchFamily="34" charset="0"/>
                <a:cs typeface="Lucida Sans Unicode" pitchFamily="34" charset="0"/>
              </a:rPr>
              <a:t>associées aux valeurs propres                   de L</a:t>
            </a:r>
            <a:r>
              <a:rPr lang="fr-FR" sz="2000" baseline="30000">
                <a:ea typeface="Lucida Sans Unicode" pitchFamily="34" charset="0"/>
                <a:cs typeface="Lucida Sans Unicode" pitchFamily="34" charset="0"/>
              </a:rPr>
              <a:t>2</a:t>
            </a:r>
            <a:r>
              <a:rPr lang="fr-FR" sz="2000">
                <a:ea typeface="Lucida Sans Unicode" pitchFamily="34" charset="0"/>
                <a:cs typeface="Lucida Sans Unicode" pitchFamily="34" charset="0"/>
              </a:rPr>
              <a:t>  et aux valeurs propres          de L</a:t>
            </a:r>
            <a:r>
              <a:rPr lang="fr-FR" sz="2000" baseline="-25000">
                <a:ea typeface="Lucida Sans Unicode" pitchFamily="34" charset="0"/>
                <a:cs typeface="Lucida Sans Unicode" pitchFamily="34" charset="0"/>
              </a:rPr>
              <a:t>z </a:t>
            </a:r>
            <a:r>
              <a:rPr lang="fr-FR" sz="2000">
                <a:ea typeface="Lucida Sans Unicode" pitchFamily="34" charset="0"/>
                <a:cs typeface="Lucida Sans Unicode" pitchFamily="34" charset="0"/>
              </a:rPr>
              <a:t>vérifient donc :</a:t>
            </a:r>
            <a:endParaRPr lang="fr-FR" sz="2000" i="1">
              <a:ea typeface="Lucida Sans Unicode" pitchFamily="34" charset="0"/>
              <a:cs typeface="Lucida Sans Unicode" pitchFamily="34" charset="0"/>
            </a:endParaRPr>
          </a:p>
        </p:txBody>
      </p:sp>
      <p:graphicFrame>
        <p:nvGraphicFramePr>
          <p:cNvPr id="190467" name="Object 3"/>
          <p:cNvGraphicFramePr>
            <a:graphicFrameLocks noChangeAspect="1"/>
          </p:cNvGraphicFramePr>
          <p:nvPr/>
        </p:nvGraphicFramePr>
        <p:xfrm>
          <a:off x="7366000" y="558800"/>
          <a:ext cx="965200" cy="395288"/>
        </p:xfrm>
        <a:graphic>
          <a:graphicData uri="http://schemas.openxmlformats.org/presentationml/2006/ole">
            <mc:AlternateContent xmlns:mc="http://schemas.openxmlformats.org/markup-compatibility/2006">
              <mc:Choice xmlns:v="urn:schemas-microsoft-com:vml" Requires="v">
                <p:oleObj spid="_x0000_s190475" name="Equation" r:id="rId3" imgW="558800" imgH="228600" progId="Equation.DSMT4">
                  <p:embed/>
                </p:oleObj>
              </mc:Choice>
              <mc:Fallback>
                <p:oleObj name="Equation" r:id="rId3" imgW="558800" imgH="2286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6000" y="558800"/>
                        <a:ext cx="965200" cy="39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0468" name="Object 4"/>
          <p:cNvGraphicFramePr>
            <a:graphicFrameLocks noChangeAspect="1"/>
          </p:cNvGraphicFramePr>
          <p:nvPr/>
        </p:nvGraphicFramePr>
        <p:xfrm>
          <a:off x="4038600" y="838200"/>
          <a:ext cx="501650" cy="369888"/>
        </p:xfrm>
        <a:graphic>
          <a:graphicData uri="http://schemas.openxmlformats.org/presentationml/2006/ole">
            <mc:AlternateContent xmlns:mc="http://schemas.openxmlformats.org/markup-compatibility/2006">
              <mc:Choice xmlns:v="urn:schemas-microsoft-com:vml" Requires="v">
                <p:oleObj spid="_x0000_s190476" name="Equation" r:id="rId5" imgW="241091" imgH="177646" progId="Equation.DSMT4">
                  <p:embed/>
                </p:oleObj>
              </mc:Choice>
              <mc:Fallback>
                <p:oleObj name="Equation" r:id="rId5" imgW="241091" imgH="177646"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838200"/>
                        <a:ext cx="501650" cy="369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0469" name="Object 5"/>
          <p:cNvGraphicFramePr>
            <a:graphicFrameLocks noChangeAspect="1"/>
          </p:cNvGraphicFramePr>
          <p:nvPr/>
        </p:nvGraphicFramePr>
        <p:xfrm>
          <a:off x="1066800" y="1828800"/>
          <a:ext cx="7291388" cy="1778000"/>
        </p:xfrm>
        <a:graphic>
          <a:graphicData uri="http://schemas.openxmlformats.org/presentationml/2006/ole">
            <mc:AlternateContent xmlns:mc="http://schemas.openxmlformats.org/markup-compatibility/2006">
              <mc:Choice xmlns:v="urn:schemas-microsoft-com:vml" Requires="v">
                <p:oleObj spid="_x0000_s190477" name="Equation" r:id="rId7" imgW="3746500" imgH="914400" progId="Equation.DSMT4">
                  <p:embed/>
                </p:oleObj>
              </mc:Choice>
              <mc:Fallback>
                <p:oleObj name="Equation" r:id="rId7" imgW="3746500" imgH="914400"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1828800"/>
                        <a:ext cx="7291388"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0470" name="AutoShape 6"/>
          <p:cNvSpPr>
            <a:spLocks/>
          </p:cNvSpPr>
          <p:nvPr/>
        </p:nvSpPr>
        <p:spPr bwMode="auto">
          <a:xfrm>
            <a:off x="838200" y="1828800"/>
            <a:ext cx="76200" cy="1752600"/>
          </a:xfrm>
          <a:prstGeom prst="leftBrace">
            <a:avLst>
              <a:gd name="adj1" fmla="val 191667"/>
              <a:gd name="adj2" fmla="val 50000"/>
            </a:avLst>
          </a:prstGeom>
          <a:noFill/>
          <a:ln w="9525">
            <a:solidFill>
              <a:schemeClr val="tx1"/>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90471" name="Text Box 7"/>
          <p:cNvSpPr txBox="1">
            <a:spLocks noChangeArrowheads="1"/>
          </p:cNvSpPr>
          <p:nvPr/>
        </p:nvSpPr>
        <p:spPr bwMode="auto">
          <a:xfrm>
            <a:off x="762000" y="3810000"/>
            <a:ext cx="8148638"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Comme il n’y a aucun terme en r dans les opérateurs, on peut écrire </a:t>
            </a:r>
            <a:r>
              <a:rPr lang="fr-FR" sz="2000" i="1">
                <a:latin typeface="Symbol" pitchFamily="18" charset="2"/>
                <a:ea typeface="Lucida Sans Unicode" pitchFamily="34" charset="0"/>
                <a:cs typeface="Lucida Sans Unicode" pitchFamily="34" charset="0"/>
              </a:rPr>
              <a:t>y </a:t>
            </a:r>
            <a:r>
              <a:rPr lang="fr-FR" sz="2000" i="1">
                <a:ea typeface="Lucida Sans Unicode" pitchFamily="34" charset="0"/>
                <a:cs typeface="Lucida Sans Unicode" pitchFamily="34" charset="0"/>
              </a:rPr>
              <a:t>(r,</a:t>
            </a:r>
            <a:r>
              <a:rPr lang="fr-FR" sz="2000" i="1">
                <a:latin typeface="Symbol" pitchFamily="18" charset="2"/>
                <a:ea typeface="Lucida Sans Unicode" pitchFamily="34" charset="0"/>
                <a:cs typeface="Lucida Sans Unicode" pitchFamily="34" charset="0"/>
              </a:rPr>
              <a:t>q,j </a:t>
            </a:r>
            <a:r>
              <a:rPr lang="fr-FR" sz="2000" i="1">
                <a:ea typeface="Lucida Sans Unicode" pitchFamily="34" charset="0"/>
                <a:cs typeface="Lucida Sans Unicode" pitchFamily="34" charset="0"/>
              </a:rPr>
              <a:t>) </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Sous la forme :</a:t>
            </a:r>
          </a:p>
        </p:txBody>
      </p:sp>
      <p:graphicFrame>
        <p:nvGraphicFramePr>
          <p:cNvPr id="190472" name="Object 8"/>
          <p:cNvGraphicFramePr>
            <a:graphicFrameLocks noChangeAspect="1"/>
          </p:cNvGraphicFramePr>
          <p:nvPr/>
        </p:nvGraphicFramePr>
        <p:xfrm>
          <a:off x="2667000" y="4572000"/>
          <a:ext cx="3429000" cy="581025"/>
        </p:xfrm>
        <a:graphic>
          <a:graphicData uri="http://schemas.openxmlformats.org/presentationml/2006/ole">
            <mc:AlternateContent xmlns:mc="http://schemas.openxmlformats.org/markup-compatibility/2006">
              <mc:Choice xmlns:v="urn:schemas-microsoft-com:vml" Requires="v">
                <p:oleObj spid="_x0000_s190478" name="Equation" r:id="rId9" imgW="1574117" imgH="266584" progId="Equation.DSMT4">
                  <p:embed/>
                </p:oleObj>
              </mc:Choice>
              <mc:Fallback>
                <p:oleObj name="Equation" r:id="rId9" imgW="1574117" imgH="266584"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67000" y="4572000"/>
                        <a:ext cx="3429000" cy="5810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0473" name="Text Box 9"/>
          <p:cNvSpPr txBox="1">
            <a:spLocks noChangeArrowheads="1"/>
          </p:cNvSpPr>
          <p:nvPr/>
        </p:nvSpPr>
        <p:spPr bwMode="auto">
          <a:xfrm>
            <a:off x="822325" y="5132388"/>
            <a:ext cx="10985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Et alors :</a:t>
            </a:r>
          </a:p>
        </p:txBody>
      </p:sp>
      <p:graphicFrame>
        <p:nvGraphicFramePr>
          <p:cNvPr id="190474" name="Object 10"/>
          <p:cNvGraphicFramePr>
            <a:graphicFrameLocks noChangeAspect="1"/>
          </p:cNvGraphicFramePr>
          <p:nvPr/>
        </p:nvGraphicFramePr>
        <p:xfrm>
          <a:off x="2438400" y="5410200"/>
          <a:ext cx="4419600" cy="1246188"/>
        </p:xfrm>
        <a:graphic>
          <a:graphicData uri="http://schemas.openxmlformats.org/presentationml/2006/ole">
            <mc:AlternateContent xmlns:mc="http://schemas.openxmlformats.org/markup-compatibility/2006">
              <mc:Choice xmlns:v="urn:schemas-microsoft-com:vml" Requires="v">
                <p:oleObj spid="_x0000_s190479" name="Equation" r:id="rId11" imgW="1892300" imgH="533400" progId="Equation.DSMT4">
                  <p:embed/>
                </p:oleObj>
              </mc:Choice>
              <mc:Fallback>
                <p:oleObj name="Equation" r:id="rId11" imgW="1892300" imgH="533400" progId="Equation.DSMT4">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38400" y="5410200"/>
                        <a:ext cx="4419600" cy="1246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1490" name="Object 2"/>
          <p:cNvGraphicFramePr>
            <a:graphicFrameLocks noChangeAspect="1"/>
          </p:cNvGraphicFramePr>
          <p:nvPr/>
        </p:nvGraphicFramePr>
        <p:xfrm>
          <a:off x="2133600" y="1295400"/>
          <a:ext cx="3608388" cy="814388"/>
        </p:xfrm>
        <a:graphic>
          <a:graphicData uri="http://schemas.openxmlformats.org/presentationml/2006/ole">
            <mc:AlternateContent xmlns:mc="http://schemas.openxmlformats.org/markup-compatibility/2006">
              <mc:Choice xmlns:v="urn:schemas-microsoft-com:vml" Requires="v">
                <p:oleObj spid="_x0000_s191499" name="Equation" r:id="rId3" imgW="1854200" imgH="419100" progId="Equation.DSMT4">
                  <p:embed/>
                </p:oleObj>
              </mc:Choice>
              <mc:Fallback>
                <p:oleObj name="Equation" r:id="rId3" imgW="1854200" imgH="4191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1295400"/>
                        <a:ext cx="3608388" cy="814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1491" name="Text Box 3"/>
          <p:cNvSpPr txBox="1">
            <a:spLocks noChangeArrowheads="1"/>
          </p:cNvSpPr>
          <p:nvPr/>
        </p:nvSpPr>
        <p:spPr bwMode="auto">
          <a:xfrm>
            <a:off x="822325" y="712788"/>
            <a:ext cx="43243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La seconde équation devient simplement</a:t>
            </a:r>
          </a:p>
        </p:txBody>
      </p:sp>
      <p:sp>
        <p:nvSpPr>
          <p:cNvPr id="191492" name="Text Box 4"/>
          <p:cNvSpPr txBox="1">
            <a:spLocks noChangeArrowheads="1"/>
          </p:cNvSpPr>
          <p:nvPr/>
        </p:nvSpPr>
        <p:spPr bwMode="auto">
          <a:xfrm>
            <a:off x="898525" y="2154238"/>
            <a:ext cx="59801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Et l’on voit que la partie en </a:t>
            </a:r>
            <a:r>
              <a:rPr lang="fr-FR" sz="2000">
                <a:latin typeface="Symbol" pitchFamily="18" charset="2"/>
                <a:ea typeface="Lucida Sans Unicode" pitchFamily="34" charset="0"/>
                <a:cs typeface="Lucida Sans Unicode" pitchFamily="34" charset="0"/>
              </a:rPr>
              <a:t>q</a:t>
            </a:r>
            <a:r>
              <a:rPr lang="fr-FR" sz="2000">
                <a:ea typeface="Lucida Sans Unicode" pitchFamily="34" charset="0"/>
                <a:cs typeface="Lucida Sans Unicode" pitchFamily="34" charset="0"/>
              </a:rPr>
              <a:t> est également factorisable :</a:t>
            </a:r>
          </a:p>
        </p:txBody>
      </p:sp>
      <p:graphicFrame>
        <p:nvGraphicFramePr>
          <p:cNvPr id="191493" name="Object 5"/>
          <p:cNvGraphicFramePr>
            <a:graphicFrameLocks noChangeAspect="1"/>
          </p:cNvGraphicFramePr>
          <p:nvPr/>
        </p:nvGraphicFramePr>
        <p:xfrm>
          <a:off x="2492375" y="2667000"/>
          <a:ext cx="2952750" cy="590550"/>
        </p:xfrm>
        <a:graphic>
          <a:graphicData uri="http://schemas.openxmlformats.org/presentationml/2006/ole">
            <mc:AlternateContent xmlns:mc="http://schemas.openxmlformats.org/markup-compatibility/2006">
              <mc:Choice xmlns:v="urn:schemas-microsoft-com:vml" Requires="v">
                <p:oleObj spid="_x0000_s191500" name="Equation" r:id="rId5" imgW="1332921" imgH="266584" progId="Equation.DSMT4">
                  <p:embed/>
                </p:oleObj>
              </mc:Choice>
              <mc:Fallback>
                <p:oleObj name="Equation" r:id="rId5" imgW="1332921" imgH="266584"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2375" y="2667000"/>
                        <a:ext cx="2952750" cy="590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1494" name="Text Box 6"/>
          <p:cNvSpPr txBox="1">
            <a:spLocks noChangeArrowheads="1"/>
          </p:cNvSpPr>
          <p:nvPr/>
        </p:nvSpPr>
        <p:spPr bwMode="auto">
          <a:xfrm>
            <a:off x="974725" y="3608388"/>
            <a:ext cx="7500938"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Conditions aux limites :</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La fonction d’onde en </a:t>
            </a:r>
            <a:r>
              <a:rPr lang="fr-FR" sz="2000">
                <a:latin typeface="Symbol" pitchFamily="18" charset="2"/>
                <a:ea typeface="Lucida Sans Unicode" pitchFamily="34" charset="0"/>
                <a:cs typeface="Lucida Sans Unicode" pitchFamily="34" charset="0"/>
              </a:rPr>
              <a:t>j=0</a:t>
            </a:r>
            <a:r>
              <a:rPr lang="fr-FR" sz="2000">
                <a:ea typeface="Lucida Sans Unicode" pitchFamily="34" charset="0"/>
                <a:cs typeface="Lucida Sans Unicode" pitchFamily="34" charset="0"/>
              </a:rPr>
              <a:t> doit être égale à la fonction d’onde en </a:t>
            </a:r>
            <a:r>
              <a:rPr lang="fr-FR" sz="2000">
                <a:latin typeface="Symbol" pitchFamily="18" charset="2"/>
                <a:ea typeface="Lucida Sans Unicode" pitchFamily="34" charset="0"/>
                <a:cs typeface="Lucida Sans Unicode" pitchFamily="34" charset="0"/>
              </a:rPr>
              <a:t>j=2p</a:t>
            </a:r>
            <a:r>
              <a:rPr lang="fr-FR" sz="2000">
                <a:ea typeface="Lucida Sans Unicode" pitchFamily="34" charset="0"/>
                <a:cs typeface="Lucida Sans Unicode" pitchFamily="34" charset="0"/>
              </a:rPr>
              <a:t>.</a:t>
            </a:r>
          </a:p>
        </p:txBody>
      </p:sp>
      <p:graphicFrame>
        <p:nvGraphicFramePr>
          <p:cNvPr id="191495" name="Object 7"/>
          <p:cNvGraphicFramePr>
            <a:graphicFrameLocks noChangeAspect="1"/>
          </p:cNvGraphicFramePr>
          <p:nvPr/>
        </p:nvGraphicFramePr>
        <p:xfrm>
          <a:off x="3124200" y="4495800"/>
          <a:ext cx="2667000" cy="514350"/>
        </p:xfrm>
        <a:graphic>
          <a:graphicData uri="http://schemas.openxmlformats.org/presentationml/2006/ole">
            <mc:AlternateContent xmlns:mc="http://schemas.openxmlformats.org/markup-compatibility/2006">
              <mc:Choice xmlns:v="urn:schemas-microsoft-com:vml" Requires="v">
                <p:oleObj spid="_x0000_s191501" name="Equation" r:id="rId7" imgW="1054100" imgH="203200" progId="Equation.DSMT4">
                  <p:embed/>
                </p:oleObj>
              </mc:Choice>
              <mc:Fallback>
                <p:oleObj name="Equation" r:id="rId7" imgW="1054100" imgH="2032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4200" y="4495800"/>
                        <a:ext cx="266700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1496" name="Text Box 8"/>
          <p:cNvSpPr txBox="1">
            <a:spLocks noChangeArrowheads="1"/>
          </p:cNvSpPr>
          <p:nvPr/>
        </p:nvSpPr>
        <p:spPr bwMode="auto">
          <a:xfrm>
            <a:off x="1143000" y="5638800"/>
            <a:ext cx="6831013" cy="6794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a:t>
            </a:r>
            <a:r>
              <a:rPr lang="fr-FR" sz="2000">
                <a:ea typeface="Lucida Sans Unicode" pitchFamily="34" charset="0"/>
                <a:cs typeface="Lucida Sans Unicode" pitchFamily="34" charset="0"/>
              </a:rPr>
              <a:t> doit donc être entier, ce qui implique que </a:t>
            </a:r>
            <a:r>
              <a:rPr lang="fr-FR" sz="2000" i="1">
                <a:ea typeface="Lucida Sans Unicode" pitchFamily="34" charset="0"/>
                <a:cs typeface="Lucida Sans Unicode" pitchFamily="34" charset="0"/>
              </a:rPr>
              <a:t>l</a:t>
            </a:r>
            <a:r>
              <a:rPr lang="fr-FR" sz="2000">
                <a:ea typeface="Lucida Sans Unicode" pitchFamily="34" charset="0"/>
                <a:cs typeface="Lucida Sans Unicode" pitchFamily="34" charset="0"/>
              </a:rPr>
              <a:t> est également entier</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Puisqu on a vu que                       avec un incrément de 1.</a:t>
            </a:r>
          </a:p>
        </p:txBody>
      </p:sp>
      <p:graphicFrame>
        <p:nvGraphicFramePr>
          <p:cNvPr id="191497" name="Object 9"/>
          <p:cNvGraphicFramePr>
            <a:graphicFrameLocks noChangeAspect="1"/>
          </p:cNvGraphicFramePr>
          <p:nvPr/>
        </p:nvGraphicFramePr>
        <p:xfrm>
          <a:off x="3200400" y="5943600"/>
          <a:ext cx="1314450" cy="360363"/>
        </p:xfrm>
        <a:graphic>
          <a:graphicData uri="http://schemas.openxmlformats.org/presentationml/2006/ole">
            <mc:AlternateContent xmlns:mc="http://schemas.openxmlformats.org/markup-compatibility/2006">
              <mc:Choice xmlns:v="urn:schemas-microsoft-com:vml" Requires="v">
                <p:oleObj spid="_x0000_s191502" name="Equation" r:id="rId9" imgW="647419" imgH="177723" progId="Equation.DSMT4">
                  <p:embed/>
                </p:oleObj>
              </mc:Choice>
              <mc:Fallback>
                <p:oleObj name="Equation" r:id="rId9" imgW="647419" imgH="177723"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0400" y="5943600"/>
                        <a:ext cx="1314450" cy="360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1498" name="Line 10"/>
          <p:cNvSpPr>
            <a:spLocks noChangeShapeType="1"/>
          </p:cNvSpPr>
          <p:nvPr/>
        </p:nvSpPr>
        <p:spPr bwMode="auto">
          <a:xfrm>
            <a:off x="4495800" y="5105400"/>
            <a:ext cx="1295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Text Box 2"/>
          <p:cNvSpPr txBox="1">
            <a:spLocks noChangeArrowheads="1"/>
          </p:cNvSpPr>
          <p:nvPr/>
        </p:nvSpPr>
        <p:spPr bwMode="auto">
          <a:xfrm>
            <a:off x="669925" y="630238"/>
            <a:ext cx="7507288"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Pour déterminer F(</a:t>
            </a:r>
            <a:r>
              <a:rPr lang="fr-FR" sz="2000">
                <a:latin typeface="Symbol" pitchFamily="18" charset="2"/>
                <a:ea typeface="Lucida Sans Unicode" pitchFamily="34" charset="0"/>
                <a:cs typeface="Lucida Sans Unicode" pitchFamily="34" charset="0"/>
              </a:rPr>
              <a:t>q</a:t>
            </a:r>
            <a:r>
              <a:rPr lang="fr-FR" sz="2000">
                <a:ea typeface="Lucida Sans Unicode" pitchFamily="34" charset="0"/>
                <a:cs typeface="Lucida Sans Unicode" pitchFamily="34" charset="0"/>
              </a:rPr>
              <a:t>) nous allons utiliser la relation vue précédemment :</a:t>
            </a:r>
          </a:p>
          <a:p>
            <a:pPr eaLnBrk="1" hangingPunct="1">
              <a:lnSpc>
                <a:spcPct val="95000"/>
              </a:lnSpc>
              <a:buClr>
                <a:srgbClr val="000000"/>
              </a:buClr>
              <a:buSzPct val="100000"/>
              <a:buFont typeface="Times New Roman" pitchFamily="18" charset="0"/>
              <a:buNone/>
            </a:pPr>
            <a:endParaRPr lang="fr-FR" sz="2000">
              <a:ea typeface="Lucida Sans Unicode" pitchFamily="34" charset="0"/>
              <a:cs typeface="Lucida Sans Unicode" pitchFamily="34" charset="0"/>
            </a:endParaRPr>
          </a:p>
        </p:txBody>
      </p:sp>
      <p:graphicFrame>
        <p:nvGraphicFramePr>
          <p:cNvPr id="192515" name="Object 3"/>
          <p:cNvGraphicFramePr>
            <a:graphicFrameLocks noChangeAspect="1"/>
          </p:cNvGraphicFramePr>
          <p:nvPr/>
        </p:nvGraphicFramePr>
        <p:xfrm>
          <a:off x="3429000" y="1219200"/>
          <a:ext cx="1581150" cy="561975"/>
        </p:xfrm>
        <a:graphic>
          <a:graphicData uri="http://schemas.openxmlformats.org/presentationml/2006/ole">
            <mc:AlternateContent xmlns:mc="http://schemas.openxmlformats.org/markup-compatibility/2006">
              <mc:Choice xmlns:v="urn:schemas-microsoft-com:vml" Requires="v">
                <p:oleObj spid="_x0000_s192520" name="Equation" r:id="rId3" imgW="748975" imgH="266584" progId="Equation.DSMT4">
                  <p:embed/>
                </p:oleObj>
              </mc:Choice>
              <mc:Fallback>
                <p:oleObj name="Equation" r:id="rId3" imgW="748975" imgH="266584"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219200"/>
                        <a:ext cx="1581150" cy="56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2516" name="Text Box 4"/>
          <p:cNvSpPr txBox="1">
            <a:spLocks noChangeArrowheads="1"/>
          </p:cNvSpPr>
          <p:nvPr/>
        </p:nvSpPr>
        <p:spPr bwMode="auto">
          <a:xfrm>
            <a:off x="838200" y="1905000"/>
            <a:ext cx="362108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Qui dans notre cas prend la forme</a:t>
            </a:r>
          </a:p>
        </p:txBody>
      </p:sp>
      <p:graphicFrame>
        <p:nvGraphicFramePr>
          <p:cNvPr id="192517" name="Object 5"/>
          <p:cNvGraphicFramePr>
            <a:graphicFrameLocks noChangeAspect="1"/>
          </p:cNvGraphicFramePr>
          <p:nvPr/>
        </p:nvGraphicFramePr>
        <p:xfrm>
          <a:off x="1752600" y="2362200"/>
          <a:ext cx="4449763" cy="2551113"/>
        </p:xfrm>
        <a:graphic>
          <a:graphicData uri="http://schemas.openxmlformats.org/presentationml/2006/ole">
            <mc:AlternateContent xmlns:mc="http://schemas.openxmlformats.org/markup-compatibility/2006">
              <mc:Choice xmlns:v="urn:schemas-microsoft-com:vml" Requires="v">
                <p:oleObj spid="_x0000_s192521" name="Equation" r:id="rId5" imgW="2082800" imgH="1193800" progId="Equation.DSMT4">
                  <p:embed/>
                </p:oleObj>
              </mc:Choice>
              <mc:Fallback>
                <p:oleObj name="Equation" r:id="rId5" imgW="2082800" imgH="1193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2362200"/>
                        <a:ext cx="4449763" cy="2551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2518" name="Text Box 6"/>
          <p:cNvSpPr txBox="1">
            <a:spLocks noChangeArrowheads="1"/>
          </p:cNvSpPr>
          <p:nvPr/>
        </p:nvSpPr>
        <p:spPr bwMode="auto">
          <a:xfrm>
            <a:off x="746125" y="5132388"/>
            <a:ext cx="229552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Dont la solution est :</a:t>
            </a:r>
          </a:p>
        </p:txBody>
      </p:sp>
      <p:graphicFrame>
        <p:nvGraphicFramePr>
          <p:cNvPr id="192519" name="Object 7"/>
          <p:cNvGraphicFramePr>
            <a:graphicFrameLocks noChangeAspect="1"/>
          </p:cNvGraphicFramePr>
          <p:nvPr/>
        </p:nvGraphicFramePr>
        <p:xfrm>
          <a:off x="2590800" y="5715000"/>
          <a:ext cx="2895600" cy="706438"/>
        </p:xfrm>
        <a:graphic>
          <a:graphicData uri="http://schemas.openxmlformats.org/presentationml/2006/ole">
            <mc:AlternateContent xmlns:mc="http://schemas.openxmlformats.org/markup-compatibility/2006">
              <mc:Choice xmlns:v="urn:schemas-microsoft-com:vml" Requires="v">
                <p:oleObj spid="_x0000_s192522" name="Equation" r:id="rId7" imgW="1091726" imgH="266584" progId="Equation.DSMT4">
                  <p:embed/>
                </p:oleObj>
              </mc:Choice>
              <mc:Fallback>
                <p:oleObj name="Equation" r:id="rId7" imgW="1091726" imgH="266584"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90800" y="5715000"/>
                        <a:ext cx="2895600"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ext Box 2"/>
          <p:cNvSpPr txBox="1">
            <a:spLocks noChangeArrowheads="1"/>
          </p:cNvSpPr>
          <p:nvPr/>
        </p:nvSpPr>
        <p:spPr bwMode="auto">
          <a:xfrm>
            <a:off x="746125" y="484188"/>
            <a:ext cx="13239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Finalement</a:t>
            </a:r>
          </a:p>
        </p:txBody>
      </p:sp>
      <p:graphicFrame>
        <p:nvGraphicFramePr>
          <p:cNvPr id="193539" name="Object 3"/>
          <p:cNvGraphicFramePr>
            <a:graphicFrameLocks noChangeAspect="1"/>
          </p:cNvGraphicFramePr>
          <p:nvPr/>
        </p:nvGraphicFramePr>
        <p:xfrm>
          <a:off x="1981200" y="1143000"/>
          <a:ext cx="2914650" cy="550863"/>
        </p:xfrm>
        <a:graphic>
          <a:graphicData uri="http://schemas.openxmlformats.org/presentationml/2006/ole">
            <mc:AlternateContent xmlns:mc="http://schemas.openxmlformats.org/markup-compatibility/2006">
              <mc:Choice xmlns:v="urn:schemas-microsoft-com:vml" Requires="v">
                <p:oleObj spid="_x0000_s193549" name="Equation" r:id="rId3" imgW="1409088" imgH="266584" progId="Equation.DSMT4">
                  <p:embed/>
                </p:oleObj>
              </mc:Choice>
              <mc:Fallback>
                <p:oleObj name="Equation" r:id="rId3" imgW="1409088" imgH="266584"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143000"/>
                        <a:ext cx="2914650" cy="55086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3540" name="Text Box 4"/>
          <p:cNvSpPr txBox="1">
            <a:spLocks noChangeArrowheads="1"/>
          </p:cNvSpPr>
          <p:nvPr/>
        </p:nvSpPr>
        <p:spPr bwMode="auto">
          <a:xfrm>
            <a:off x="5562600" y="990600"/>
            <a:ext cx="26828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Où </a:t>
            </a:r>
            <a:r>
              <a:rPr lang="fr-FR" sz="2000" i="1">
                <a:ea typeface="Lucida Sans Unicode" pitchFamily="34" charset="0"/>
                <a:cs typeface="Lucida Sans Unicode" pitchFamily="34" charset="0"/>
              </a:rPr>
              <a:t>c</a:t>
            </a:r>
            <a:r>
              <a:rPr lang="fr-FR" sz="2000" i="1" baseline="-25000">
                <a:ea typeface="Lucida Sans Unicode" pitchFamily="34" charset="0"/>
                <a:cs typeface="Lucida Sans Unicode" pitchFamily="34" charset="0"/>
              </a:rPr>
              <a:t>l</a:t>
            </a:r>
            <a:r>
              <a:rPr lang="fr-FR" sz="2000">
                <a:ea typeface="Lucida Sans Unicode" pitchFamily="34" charset="0"/>
                <a:cs typeface="Lucida Sans Unicode" pitchFamily="34" charset="0"/>
              </a:rPr>
              <a:t> est une constante de normalisation</a:t>
            </a:r>
          </a:p>
        </p:txBody>
      </p:sp>
      <p:sp>
        <p:nvSpPr>
          <p:cNvPr id="193541" name="Text Box 5"/>
          <p:cNvSpPr txBox="1">
            <a:spLocks noChangeArrowheads="1"/>
          </p:cNvSpPr>
          <p:nvPr/>
        </p:nvSpPr>
        <p:spPr bwMode="auto">
          <a:xfrm>
            <a:off x="898525" y="2160588"/>
            <a:ext cx="80930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Il suffit ensuit d’appliquer L</a:t>
            </a:r>
            <a:r>
              <a:rPr lang="fr-FR" sz="2000" baseline="-25000">
                <a:ea typeface="Lucida Sans Unicode" pitchFamily="34" charset="0"/>
                <a:cs typeface="Lucida Sans Unicode" pitchFamily="34" charset="0"/>
              </a:rPr>
              <a:t>-</a:t>
            </a:r>
            <a:r>
              <a:rPr lang="fr-FR" sz="2000">
                <a:ea typeface="Lucida Sans Unicode" pitchFamily="34" charset="0"/>
                <a:cs typeface="Lucida Sans Unicode" pitchFamily="34" charset="0"/>
              </a:rPr>
              <a:t> pour trouver           et de recommencer pour trouver les autres fonctions jusqu’à </a:t>
            </a:r>
            <a:endParaRPr lang="fr-FR" sz="2000" baseline="-25000">
              <a:ea typeface="Lucida Sans Unicode" pitchFamily="34" charset="0"/>
              <a:cs typeface="Lucida Sans Unicode" pitchFamily="34" charset="0"/>
            </a:endParaRPr>
          </a:p>
        </p:txBody>
      </p:sp>
      <p:graphicFrame>
        <p:nvGraphicFramePr>
          <p:cNvPr id="193542" name="Object 6"/>
          <p:cNvGraphicFramePr>
            <a:graphicFrameLocks noChangeAspect="1"/>
          </p:cNvGraphicFramePr>
          <p:nvPr/>
        </p:nvGraphicFramePr>
        <p:xfrm>
          <a:off x="5334000" y="2133600"/>
          <a:ext cx="514350" cy="514350"/>
        </p:xfrm>
        <a:graphic>
          <a:graphicData uri="http://schemas.openxmlformats.org/presentationml/2006/ole">
            <mc:AlternateContent xmlns:mc="http://schemas.openxmlformats.org/markup-compatibility/2006">
              <mc:Choice xmlns:v="urn:schemas-microsoft-com:vml" Requires="v">
                <p:oleObj spid="_x0000_s193550" name="Equation" r:id="rId5" imgW="266353" imgH="266353" progId="Equation.DSMT4">
                  <p:embed/>
                </p:oleObj>
              </mc:Choice>
              <mc:Fallback>
                <p:oleObj name="Equation" r:id="rId5" imgW="266353" imgH="266353"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2133600"/>
                        <a:ext cx="514350"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3543" name="Object 7"/>
          <p:cNvGraphicFramePr>
            <a:graphicFrameLocks noChangeAspect="1"/>
          </p:cNvGraphicFramePr>
          <p:nvPr/>
        </p:nvGraphicFramePr>
        <p:xfrm>
          <a:off x="4684713" y="2438400"/>
          <a:ext cx="439737" cy="514350"/>
        </p:xfrm>
        <a:graphic>
          <a:graphicData uri="http://schemas.openxmlformats.org/presentationml/2006/ole">
            <mc:AlternateContent xmlns:mc="http://schemas.openxmlformats.org/markup-compatibility/2006">
              <mc:Choice xmlns:v="urn:schemas-microsoft-com:vml" Requires="v">
                <p:oleObj spid="_x0000_s193551" name="Equation" r:id="rId7" imgW="228501" imgH="266584" progId="Equation.DSMT4">
                  <p:embed/>
                </p:oleObj>
              </mc:Choice>
              <mc:Fallback>
                <p:oleObj name="Equation" r:id="rId7" imgW="228501" imgH="266584"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84713" y="2438400"/>
                        <a:ext cx="439737" cy="51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3544" name="Object 8"/>
          <p:cNvGraphicFramePr>
            <a:graphicFrameLocks noChangeAspect="1"/>
          </p:cNvGraphicFramePr>
          <p:nvPr/>
        </p:nvGraphicFramePr>
        <p:xfrm>
          <a:off x="1676400" y="3733800"/>
          <a:ext cx="5943600" cy="615950"/>
        </p:xfrm>
        <a:graphic>
          <a:graphicData uri="http://schemas.openxmlformats.org/presentationml/2006/ole">
            <mc:AlternateContent xmlns:mc="http://schemas.openxmlformats.org/markup-compatibility/2006">
              <mc:Choice xmlns:v="urn:schemas-microsoft-com:vml" Requires="v">
                <p:oleObj spid="_x0000_s193552" name="Equation" r:id="rId9" imgW="2692400" imgH="279400" progId="Equation.DSMT4">
                  <p:embed/>
                </p:oleObj>
              </mc:Choice>
              <mc:Fallback>
                <p:oleObj name="Equation" r:id="rId9" imgW="2692400" imgH="2794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76400" y="3733800"/>
                        <a:ext cx="5943600" cy="615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3545" name="Text Box 9"/>
          <p:cNvSpPr txBox="1">
            <a:spLocks noChangeArrowheads="1"/>
          </p:cNvSpPr>
          <p:nvPr/>
        </p:nvSpPr>
        <p:spPr bwMode="auto">
          <a:xfrm>
            <a:off x="974725" y="2998788"/>
            <a:ext cx="399891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On peut montrer la relation générale :</a:t>
            </a:r>
          </a:p>
        </p:txBody>
      </p:sp>
      <p:sp>
        <p:nvSpPr>
          <p:cNvPr id="193546" name="Text Box 10"/>
          <p:cNvSpPr txBox="1">
            <a:spLocks noChangeArrowheads="1"/>
          </p:cNvSpPr>
          <p:nvPr/>
        </p:nvSpPr>
        <p:spPr bwMode="auto">
          <a:xfrm>
            <a:off x="1066800" y="4495800"/>
            <a:ext cx="658018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Les fonctions                  sont appelées harmoniques sphériques</a:t>
            </a:r>
          </a:p>
        </p:txBody>
      </p:sp>
      <p:graphicFrame>
        <p:nvGraphicFramePr>
          <p:cNvPr id="193547" name="Object 11"/>
          <p:cNvGraphicFramePr>
            <a:graphicFrameLocks noChangeAspect="1"/>
          </p:cNvGraphicFramePr>
          <p:nvPr/>
        </p:nvGraphicFramePr>
        <p:xfrm>
          <a:off x="2606675" y="4468813"/>
          <a:ext cx="971550" cy="454025"/>
        </p:xfrm>
        <a:graphic>
          <a:graphicData uri="http://schemas.openxmlformats.org/presentationml/2006/ole">
            <mc:AlternateContent xmlns:mc="http://schemas.openxmlformats.org/markup-compatibility/2006">
              <mc:Choice xmlns:v="urn:schemas-microsoft-com:vml" Requires="v">
                <p:oleObj spid="_x0000_s193553" name="Equation" r:id="rId11" imgW="571252" imgH="266584" progId="Equation.DSMT4">
                  <p:embed/>
                </p:oleObj>
              </mc:Choice>
              <mc:Fallback>
                <p:oleObj name="Equation" r:id="rId11" imgW="571252" imgH="266584" progId="Equation.DSMT4">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06675" y="4468813"/>
                        <a:ext cx="971550"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3548" name="Line 12"/>
          <p:cNvSpPr>
            <a:spLocks noChangeShapeType="1"/>
          </p:cNvSpPr>
          <p:nvPr/>
        </p:nvSpPr>
        <p:spPr bwMode="auto">
          <a:xfrm>
            <a:off x="5121275" y="4926013"/>
            <a:ext cx="243840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ext Box 2"/>
          <p:cNvSpPr txBox="1">
            <a:spLocks noChangeArrowheads="1"/>
          </p:cNvSpPr>
          <p:nvPr/>
        </p:nvSpPr>
        <p:spPr bwMode="auto">
          <a:xfrm>
            <a:off x="762000" y="762000"/>
            <a:ext cx="8153400" cy="15367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Lorsque </a:t>
            </a:r>
            <a:r>
              <a:rPr lang="fr-FR" sz="2000" i="1">
                <a:ea typeface="Lucida Sans Unicode" pitchFamily="34" charset="0"/>
                <a:cs typeface="Lucida Sans Unicode" pitchFamily="34" charset="0"/>
              </a:rPr>
              <a:t>l</a:t>
            </a:r>
            <a:r>
              <a:rPr lang="fr-FR" sz="2000">
                <a:ea typeface="Lucida Sans Unicode" pitchFamily="34" charset="0"/>
                <a:cs typeface="Lucida Sans Unicode" pitchFamily="34" charset="0"/>
              </a:rPr>
              <a:t>=0 l’harmonique sphérique est une fonction réelle, sinon c’est une fonction complexe.</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Cependant, pour un système isolé, l’énergie provenant de la rotation ne dépend que du nombre quantique </a:t>
            </a:r>
            <a:r>
              <a:rPr lang="fr-FR" sz="2000" i="1">
                <a:ea typeface="Lucida Sans Unicode" pitchFamily="34" charset="0"/>
                <a:cs typeface="Lucida Sans Unicode" pitchFamily="34" charset="0"/>
              </a:rPr>
              <a:t>l.</a:t>
            </a:r>
            <a:r>
              <a:rPr lang="fr-FR" sz="2000">
                <a:ea typeface="Lucida Sans Unicode" pitchFamily="34" charset="0"/>
                <a:cs typeface="Lucida Sans Unicode" pitchFamily="34" charset="0"/>
              </a:rPr>
              <a:t> En effet, l’énergie classique d’une particule de masse </a:t>
            </a:r>
            <a:r>
              <a:rPr lang="fr-FR" sz="2000" i="1">
                <a:latin typeface="Symbol" pitchFamily="18" charset="2"/>
                <a:ea typeface="Lucida Sans Unicode" pitchFamily="34" charset="0"/>
                <a:cs typeface="Lucida Sans Unicode" pitchFamily="34" charset="0"/>
              </a:rPr>
              <a:t>m</a:t>
            </a:r>
            <a:r>
              <a:rPr lang="fr-FR" sz="2000">
                <a:ea typeface="Lucida Sans Unicode" pitchFamily="34" charset="0"/>
                <a:cs typeface="Lucida Sans Unicode" pitchFamily="34" charset="0"/>
              </a:rPr>
              <a:t> en mouvement circulaire de rayon </a:t>
            </a:r>
            <a:r>
              <a:rPr lang="fr-FR" sz="2000" i="1">
                <a:ea typeface="Lucida Sans Unicode" pitchFamily="34" charset="0"/>
                <a:cs typeface="Lucida Sans Unicode" pitchFamily="34" charset="0"/>
              </a:rPr>
              <a:t>r</a:t>
            </a:r>
            <a:r>
              <a:rPr lang="fr-FR" sz="2000">
                <a:ea typeface="Lucida Sans Unicode" pitchFamily="34" charset="0"/>
                <a:cs typeface="Lucida Sans Unicode" pitchFamily="34" charset="0"/>
              </a:rPr>
              <a:t> vaut :</a:t>
            </a:r>
            <a:endParaRPr lang="fr-FR" sz="2000" i="1">
              <a:ea typeface="Lucida Sans Unicode" pitchFamily="34" charset="0"/>
              <a:cs typeface="Lucida Sans Unicode" pitchFamily="34" charset="0"/>
            </a:endParaRPr>
          </a:p>
        </p:txBody>
      </p:sp>
      <p:graphicFrame>
        <p:nvGraphicFramePr>
          <p:cNvPr id="194563" name="Object 3"/>
          <p:cNvGraphicFramePr>
            <a:graphicFrameLocks noChangeAspect="1"/>
          </p:cNvGraphicFramePr>
          <p:nvPr/>
        </p:nvGraphicFramePr>
        <p:xfrm>
          <a:off x="3475038" y="2263775"/>
          <a:ext cx="1385887" cy="808038"/>
        </p:xfrm>
        <a:graphic>
          <a:graphicData uri="http://schemas.openxmlformats.org/presentationml/2006/ole">
            <mc:AlternateContent xmlns:mc="http://schemas.openxmlformats.org/markup-compatibility/2006">
              <mc:Choice xmlns:v="urn:schemas-microsoft-com:vml" Requires="v">
                <p:oleObj spid="_x0000_s194567" name="Equation" r:id="rId3" imgW="761669" imgH="444307" progId="Equation.DSMT4">
                  <p:embed/>
                </p:oleObj>
              </mc:Choice>
              <mc:Fallback>
                <p:oleObj name="Equation" r:id="rId3" imgW="761669" imgH="444307"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5038" y="2263775"/>
                        <a:ext cx="1385887" cy="808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4564" name="Text Box 4"/>
          <p:cNvSpPr txBox="1">
            <a:spLocks noChangeArrowheads="1"/>
          </p:cNvSpPr>
          <p:nvPr/>
        </p:nvSpPr>
        <p:spPr bwMode="auto">
          <a:xfrm>
            <a:off x="914400" y="3505200"/>
            <a:ext cx="79406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En termes quantiques, si le système se trouve dans un état représenté par une harmonique sphérique               on aura :</a:t>
            </a:r>
          </a:p>
        </p:txBody>
      </p:sp>
      <p:graphicFrame>
        <p:nvGraphicFramePr>
          <p:cNvPr id="194565" name="Object 5"/>
          <p:cNvGraphicFramePr>
            <a:graphicFrameLocks noChangeAspect="1"/>
          </p:cNvGraphicFramePr>
          <p:nvPr/>
        </p:nvGraphicFramePr>
        <p:xfrm>
          <a:off x="3733800" y="3886200"/>
          <a:ext cx="773113" cy="361950"/>
        </p:xfrm>
        <a:graphic>
          <a:graphicData uri="http://schemas.openxmlformats.org/presentationml/2006/ole">
            <mc:AlternateContent xmlns:mc="http://schemas.openxmlformats.org/markup-compatibility/2006">
              <mc:Choice xmlns:v="urn:schemas-microsoft-com:vml" Requires="v">
                <p:oleObj spid="_x0000_s194568" name="Equation" r:id="rId5" imgW="571252" imgH="266584" progId="Equation.DSMT4">
                  <p:embed/>
                </p:oleObj>
              </mc:Choice>
              <mc:Fallback>
                <p:oleObj name="Equation" r:id="rId5" imgW="571252" imgH="266584"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3886200"/>
                        <a:ext cx="773113"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566" name="Object 6"/>
          <p:cNvGraphicFramePr>
            <a:graphicFrameLocks noChangeAspect="1"/>
          </p:cNvGraphicFramePr>
          <p:nvPr/>
        </p:nvGraphicFramePr>
        <p:xfrm>
          <a:off x="2819400" y="4572000"/>
          <a:ext cx="3022600" cy="847725"/>
        </p:xfrm>
        <a:graphic>
          <a:graphicData uri="http://schemas.openxmlformats.org/presentationml/2006/ole">
            <mc:AlternateContent xmlns:mc="http://schemas.openxmlformats.org/markup-compatibility/2006">
              <mc:Choice xmlns:v="urn:schemas-microsoft-com:vml" Requires="v">
                <p:oleObj spid="_x0000_s194569" name="Equation" r:id="rId7" imgW="1586811" imgH="444307" progId="Equation.DSMT4">
                  <p:embed/>
                </p:oleObj>
              </mc:Choice>
              <mc:Fallback>
                <p:oleObj name="Equation" r:id="rId7" imgW="1586811" imgH="444307"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4572000"/>
                        <a:ext cx="3022600" cy="847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Theochem\lequere\lequere\MES_Documents\ENSEIGNEMENT\Enseignement MECA Q\figs_cours1\diffra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81000"/>
            <a:ext cx="226695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Theochem\lequere\lequere\MES_Documents\ENSEIGNEMENT\Enseignement MECA Q\figs_cours1\omatter017a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28600"/>
            <a:ext cx="3759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p:cNvSpPr txBox="1">
            <a:spLocks noChangeArrowheads="1"/>
          </p:cNvSpPr>
          <p:nvPr/>
        </p:nvSpPr>
        <p:spPr bwMode="auto">
          <a:xfrm>
            <a:off x="762000" y="5867400"/>
            <a:ext cx="40116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Electron double slit experiment</a:t>
            </a:r>
          </a:p>
        </p:txBody>
      </p:sp>
      <p:sp>
        <p:nvSpPr>
          <p:cNvPr id="20485" name="Text Box 5"/>
          <p:cNvSpPr txBox="1">
            <a:spLocks noChangeArrowheads="1"/>
          </p:cNvSpPr>
          <p:nvPr/>
        </p:nvSpPr>
        <p:spPr bwMode="auto">
          <a:xfrm>
            <a:off x="5318125" y="5908675"/>
            <a:ext cx="2574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Electron diffraction</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5586" name="Object 2"/>
          <p:cNvGraphicFramePr>
            <a:graphicFrameLocks noChangeAspect="1"/>
          </p:cNvGraphicFramePr>
          <p:nvPr/>
        </p:nvGraphicFramePr>
        <p:xfrm>
          <a:off x="2678113" y="1676400"/>
          <a:ext cx="3481387" cy="628650"/>
        </p:xfrm>
        <a:graphic>
          <a:graphicData uri="http://schemas.openxmlformats.org/presentationml/2006/ole">
            <mc:AlternateContent xmlns:mc="http://schemas.openxmlformats.org/markup-compatibility/2006">
              <mc:Choice xmlns:v="urn:schemas-microsoft-com:vml" Requires="v">
                <p:oleObj spid="_x0000_s195592" name="Equation" r:id="rId3" imgW="1828800" imgH="330120" progId="Equation.DSMT4">
                  <p:embed/>
                </p:oleObj>
              </mc:Choice>
              <mc:Fallback>
                <p:oleObj name="Equation" r:id="rId3" imgW="1828800" imgH="33012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8113" y="1676400"/>
                        <a:ext cx="3481387" cy="62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5587" name="Text Box 3"/>
          <p:cNvSpPr txBox="1">
            <a:spLocks noChangeArrowheads="1"/>
          </p:cNvSpPr>
          <p:nvPr/>
        </p:nvSpPr>
        <p:spPr bwMode="auto">
          <a:xfrm>
            <a:off x="381000" y="838200"/>
            <a:ext cx="64690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On peut de plus montrer qu’il existe la relation suivante entre </a:t>
            </a:r>
          </a:p>
        </p:txBody>
      </p:sp>
      <p:graphicFrame>
        <p:nvGraphicFramePr>
          <p:cNvPr id="195588" name="Object 4"/>
          <p:cNvGraphicFramePr>
            <a:graphicFrameLocks noChangeAspect="1"/>
          </p:cNvGraphicFramePr>
          <p:nvPr/>
        </p:nvGraphicFramePr>
        <p:xfrm>
          <a:off x="6705600" y="838200"/>
          <a:ext cx="2133600" cy="419100"/>
        </p:xfrm>
        <a:graphic>
          <a:graphicData uri="http://schemas.openxmlformats.org/presentationml/2006/ole">
            <mc:AlternateContent xmlns:mc="http://schemas.openxmlformats.org/markup-compatibility/2006">
              <mc:Choice xmlns:v="urn:schemas-microsoft-com:vml" Requires="v">
                <p:oleObj spid="_x0000_s195593" name="Equation" r:id="rId5" imgW="1358310" imgH="266584" progId="Equation.DSMT4">
                  <p:embed/>
                </p:oleObj>
              </mc:Choice>
              <mc:Fallback>
                <p:oleObj name="Equation" r:id="rId5" imgW="1358310" imgH="266584"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5600" y="838200"/>
                        <a:ext cx="2133600" cy="419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5589" name="Text Box 5"/>
          <p:cNvSpPr txBox="1">
            <a:spLocks noChangeArrowheads="1"/>
          </p:cNvSpPr>
          <p:nvPr/>
        </p:nvSpPr>
        <p:spPr bwMode="auto">
          <a:xfrm>
            <a:off x="746125" y="2693988"/>
            <a:ext cx="8016875" cy="9588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Comme nous l’avons déjà montré, toute combinaison de fonctions propres ayant la même valeur propre est aussi fonction propre pour la même valeur propre. On va donc pouvoir écrire :</a:t>
            </a:r>
          </a:p>
        </p:txBody>
      </p:sp>
      <p:graphicFrame>
        <p:nvGraphicFramePr>
          <p:cNvPr id="195590" name="Object 6"/>
          <p:cNvGraphicFramePr>
            <a:graphicFrameLocks noChangeAspect="1"/>
          </p:cNvGraphicFramePr>
          <p:nvPr/>
        </p:nvGraphicFramePr>
        <p:xfrm>
          <a:off x="2027238" y="3733800"/>
          <a:ext cx="4678362" cy="1624013"/>
        </p:xfrm>
        <a:graphic>
          <a:graphicData uri="http://schemas.openxmlformats.org/presentationml/2006/ole">
            <mc:AlternateContent xmlns:mc="http://schemas.openxmlformats.org/markup-compatibility/2006">
              <mc:Choice xmlns:v="urn:schemas-microsoft-com:vml" Requires="v">
                <p:oleObj spid="_x0000_s195594" name="Equation" r:id="rId7" imgW="2489200" imgH="863600" progId="Equation.DSMT4">
                  <p:embed/>
                </p:oleObj>
              </mc:Choice>
              <mc:Fallback>
                <p:oleObj name="Equation" r:id="rId7" imgW="2489200" imgH="8636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27238" y="3733800"/>
                        <a:ext cx="4678362" cy="1624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5591" name="Text Box 7"/>
          <p:cNvSpPr txBox="1">
            <a:spLocks noChangeArrowheads="1"/>
          </p:cNvSpPr>
          <p:nvPr/>
        </p:nvSpPr>
        <p:spPr bwMode="auto">
          <a:xfrm>
            <a:off x="990600" y="5410200"/>
            <a:ext cx="74072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Ces fonctions seront réelles, car le terme entre parenthèse sera soit un cosinus, soit un sinus en </a:t>
            </a:r>
            <a:r>
              <a:rPr lang="fr-FR" sz="2000">
                <a:latin typeface="Symbol" pitchFamily="18" charset="2"/>
                <a:ea typeface="Lucida Sans Unicode" pitchFamily="34" charset="0"/>
                <a:cs typeface="Lucida Sans Unicode" pitchFamily="34" charset="0"/>
              </a:rPr>
              <a:t>j</a:t>
            </a:r>
            <a:r>
              <a:rPr lang="fr-FR" sz="2000">
                <a:ea typeface="Lucida Sans Unicode" pitchFamily="34" charset="0"/>
                <a:cs typeface="Lucida Sans Unicode" pitchFamily="34" charset="0"/>
              </a:rPr>
              <a:t>, suivant le signe de</a:t>
            </a:r>
            <a:r>
              <a:rPr lang="fr-FR" sz="2000" i="1">
                <a:ea typeface="Lucida Sans Unicode" pitchFamily="34" charset="0"/>
                <a:cs typeface="Lucida Sans Unicode" pitchFamily="34" charset="0"/>
              </a:rPr>
              <a:t> m.</a:t>
            </a:r>
            <a:endParaRPr lang="fr-FR" sz="2000" i="1" baseline="30000">
              <a:ea typeface="Lucida Sans Unicode" pitchFamily="34" charset="0"/>
              <a:cs typeface="Lucida Sans Unicode" pitchFamily="34" charset="0"/>
            </a:endParaRP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descr="L'image “http://www.sjbrown.co.uk/images/sh-basis1.png”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r="42647"/>
          <a:stretch>
            <a:fillRect/>
          </a:stretch>
        </p:blipFill>
        <p:spPr bwMode="auto">
          <a:xfrm>
            <a:off x="152400" y="685800"/>
            <a:ext cx="28956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1" name="Text Box 3"/>
          <p:cNvSpPr txBox="1">
            <a:spLocks noChangeArrowheads="1"/>
          </p:cNvSpPr>
          <p:nvPr/>
        </p:nvSpPr>
        <p:spPr bwMode="auto">
          <a:xfrm>
            <a:off x="228600" y="228600"/>
            <a:ext cx="89217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Remarque :                 et on a omis la barre sur le </a:t>
            </a:r>
            <a:r>
              <a:rPr lang="fr-FR" sz="2000" i="1">
                <a:ea typeface="Lucida Sans Unicode" pitchFamily="34" charset="0"/>
                <a:cs typeface="Lucida Sans Unicode" pitchFamily="34" charset="0"/>
              </a:rPr>
              <a:t>Y </a:t>
            </a:r>
            <a:r>
              <a:rPr lang="fr-FR" sz="2000">
                <a:ea typeface="Lucida Sans Unicode" pitchFamily="34" charset="0"/>
                <a:cs typeface="Lucida Sans Unicode" pitchFamily="34" charset="0"/>
              </a:rPr>
              <a:t>montrant ses combinaisons réelles.</a:t>
            </a:r>
          </a:p>
        </p:txBody>
      </p:sp>
      <p:graphicFrame>
        <p:nvGraphicFramePr>
          <p:cNvPr id="196612" name="Object 4"/>
          <p:cNvGraphicFramePr>
            <a:graphicFrameLocks noChangeAspect="1"/>
          </p:cNvGraphicFramePr>
          <p:nvPr/>
        </p:nvGraphicFramePr>
        <p:xfrm>
          <a:off x="1676400" y="228600"/>
          <a:ext cx="717550" cy="395288"/>
        </p:xfrm>
        <a:graphic>
          <a:graphicData uri="http://schemas.openxmlformats.org/presentationml/2006/ole">
            <mc:AlternateContent xmlns:mc="http://schemas.openxmlformats.org/markup-compatibility/2006">
              <mc:Choice xmlns:v="urn:schemas-microsoft-com:vml" Requires="v">
                <p:oleObj spid="_x0000_s196627" name="Equation" r:id="rId4" imgW="368140" imgH="203112" progId="Equation.DSMT4">
                  <p:embed/>
                </p:oleObj>
              </mc:Choice>
              <mc:Fallback>
                <p:oleObj name="Equation" r:id="rId4" imgW="368140" imgH="203112"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228600"/>
                        <a:ext cx="717550" cy="395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9661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685800"/>
            <a:ext cx="5619750" cy="49101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6614" name="Text Box 6"/>
          <p:cNvSpPr txBox="1">
            <a:spLocks noChangeArrowheads="1"/>
          </p:cNvSpPr>
          <p:nvPr/>
        </p:nvSpPr>
        <p:spPr bwMode="auto">
          <a:xfrm>
            <a:off x="2971800" y="5715000"/>
            <a:ext cx="6667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m=0</a:t>
            </a:r>
          </a:p>
        </p:txBody>
      </p:sp>
      <p:sp>
        <p:nvSpPr>
          <p:cNvPr id="196615" name="Text Box 7"/>
          <p:cNvSpPr txBox="1">
            <a:spLocks noChangeArrowheads="1"/>
          </p:cNvSpPr>
          <p:nvPr/>
        </p:nvSpPr>
        <p:spPr bwMode="auto">
          <a:xfrm>
            <a:off x="3962400" y="5715000"/>
            <a:ext cx="6667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m=1</a:t>
            </a:r>
          </a:p>
        </p:txBody>
      </p:sp>
      <p:sp>
        <p:nvSpPr>
          <p:cNvPr id="196616" name="Text Box 8"/>
          <p:cNvSpPr txBox="1">
            <a:spLocks noChangeArrowheads="1"/>
          </p:cNvSpPr>
          <p:nvPr/>
        </p:nvSpPr>
        <p:spPr bwMode="auto">
          <a:xfrm>
            <a:off x="4953000" y="5715000"/>
            <a:ext cx="6667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m=2</a:t>
            </a:r>
          </a:p>
        </p:txBody>
      </p:sp>
      <p:sp>
        <p:nvSpPr>
          <p:cNvPr id="196617" name="Text Box 9"/>
          <p:cNvSpPr txBox="1">
            <a:spLocks noChangeArrowheads="1"/>
          </p:cNvSpPr>
          <p:nvPr/>
        </p:nvSpPr>
        <p:spPr bwMode="auto">
          <a:xfrm>
            <a:off x="5943600" y="5715000"/>
            <a:ext cx="6667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m=3</a:t>
            </a:r>
          </a:p>
        </p:txBody>
      </p:sp>
      <p:sp>
        <p:nvSpPr>
          <p:cNvPr id="196618" name="Text Box 10"/>
          <p:cNvSpPr txBox="1">
            <a:spLocks noChangeArrowheads="1"/>
          </p:cNvSpPr>
          <p:nvPr/>
        </p:nvSpPr>
        <p:spPr bwMode="auto">
          <a:xfrm>
            <a:off x="6858000" y="5715000"/>
            <a:ext cx="6667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m=4</a:t>
            </a:r>
          </a:p>
        </p:txBody>
      </p:sp>
      <p:sp>
        <p:nvSpPr>
          <p:cNvPr id="196619" name="Text Box 11"/>
          <p:cNvSpPr txBox="1">
            <a:spLocks noChangeArrowheads="1"/>
          </p:cNvSpPr>
          <p:nvPr/>
        </p:nvSpPr>
        <p:spPr bwMode="auto">
          <a:xfrm>
            <a:off x="7848600" y="5715000"/>
            <a:ext cx="6667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m=5</a:t>
            </a:r>
          </a:p>
        </p:txBody>
      </p:sp>
      <p:sp>
        <p:nvSpPr>
          <p:cNvPr id="196620" name="Text Box 12"/>
          <p:cNvSpPr txBox="1">
            <a:spLocks noChangeArrowheads="1"/>
          </p:cNvSpPr>
          <p:nvPr/>
        </p:nvSpPr>
        <p:spPr bwMode="auto">
          <a:xfrm>
            <a:off x="8518525" y="712788"/>
            <a:ext cx="5524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l=0</a:t>
            </a:r>
          </a:p>
        </p:txBody>
      </p:sp>
      <p:sp>
        <p:nvSpPr>
          <p:cNvPr id="196621" name="Text Box 13"/>
          <p:cNvSpPr txBox="1">
            <a:spLocks noChangeArrowheads="1"/>
          </p:cNvSpPr>
          <p:nvPr/>
        </p:nvSpPr>
        <p:spPr bwMode="auto">
          <a:xfrm>
            <a:off x="8496300" y="1498600"/>
            <a:ext cx="5524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l=1</a:t>
            </a:r>
          </a:p>
        </p:txBody>
      </p:sp>
      <p:sp>
        <p:nvSpPr>
          <p:cNvPr id="196622" name="Text Box 14"/>
          <p:cNvSpPr txBox="1">
            <a:spLocks noChangeArrowheads="1"/>
          </p:cNvSpPr>
          <p:nvPr/>
        </p:nvSpPr>
        <p:spPr bwMode="auto">
          <a:xfrm>
            <a:off x="8509000" y="2349500"/>
            <a:ext cx="5524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l=2</a:t>
            </a:r>
          </a:p>
        </p:txBody>
      </p:sp>
      <p:sp>
        <p:nvSpPr>
          <p:cNvPr id="196623" name="Text Box 15"/>
          <p:cNvSpPr txBox="1">
            <a:spLocks noChangeArrowheads="1"/>
          </p:cNvSpPr>
          <p:nvPr/>
        </p:nvSpPr>
        <p:spPr bwMode="auto">
          <a:xfrm>
            <a:off x="8509000" y="3200400"/>
            <a:ext cx="5524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l=3</a:t>
            </a:r>
          </a:p>
        </p:txBody>
      </p:sp>
      <p:sp>
        <p:nvSpPr>
          <p:cNvPr id="196624" name="Text Box 16"/>
          <p:cNvSpPr txBox="1">
            <a:spLocks noChangeArrowheads="1"/>
          </p:cNvSpPr>
          <p:nvPr/>
        </p:nvSpPr>
        <p:spPr bwMode="auto">
          <a:xfrm>
            <a:off x="8496300" y="4114800"/>
            <a:ext cx="5524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l=4</a:t>
            </a:r>
          </a:p>
        </p:txBody>
      </p:sp>
      <p:sp>
        <p:nvSpPr>
          <p:cNvPr id="196625" name="Text Box 17"/>
          <p:cNvSpPr txBox="1">
            <a:spLocks noChangeArrowheads="1"/>
          </p:cNvSpPr>
          <p:nvPr/>
        </p:nvSpPr>
        <p:spPr bwMode="auto">
          <a:xfrm>
            <a:off x="8531225" y="5043488"/>
            <a:ext cx="5524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l=5</a:t>
            </a:r>
          </a:p>
        </p:txBody>
      </p:sp>
      <p:sp>
        <p:nvSpPr>
          <p:cNvPr id="196626" name="Text Box 18"/>
          <p:cNvSpPr txBox="1">
            <a:spLocks noChangeArrowheads="1"/>
          </p:cNvSpPr>
          <p:nvPr/>
        </p:nvSpPr>
        <p:spPr bwMode="auto">
          <a:xfrm>
            <a:off x="533400" y="6019800"/>
            <a:ext cx="8380413"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Projection sur une sphère : la couleur dépend de la valeur de la fonction, noir : 0 </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bleu : valeurs positives ;  rouge : valeurs négatives.</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7634" name="Group 2"/>
          <p:cNvGrpSpPr>
            <a:grpSpLocks/>
          </p:cNvGrpSpPr>
          <p:nvPr/>
        </p:nvGrpSpPr>
        <p:grpSpPr bwMode="auto">
          <a:xfrm>
            <a:off x="2654300" y="673100"/>
            <a:ext cx="6337300" cy="4508500"/>
            <a:chOff x="1672" y="424"/>
            <a:chExt cx="3752" cy="2604"/>
          </a:xfrm>
        </p:grpSpPr>
        <p:pic>
          <p:nvPicPr>
            <p:cNvPr id="19763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4" y="432"/>
              <a:ext cx="3600" cy="259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7638" name="Rectangle 4"/>
            <p:cNvSpPr>
              <a:spLocks noChangeArrowheads="1"/>
            </p:cNvSpPr>
            <p:nvPr/>
          </p:nvSpPr>
          <p:spPr bwMode="auto">
            <a:xfrm>
              <a:off x="1672" y="424"/>
              <a:ext cx="432" cy="2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pSp>
      <p:pic>
        <p:nvPicPr>
          <p:cNvPr id="197635" name="Picture 5" descr="L'image “http://www.sjbrown.co.uk/images/sh-basis1.png”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r="42647"/>
          <a:stretch>
            <a:fillRect/>
          </a:stretch>
        </p:blipFill>
        <p:spPr bwMode="auto">
          <a:xfrm>
            <a:off x="152400" y="457200"/>
            <a:ext cx="2895600" cy="476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636" name="Text Box 6"/>
          <p:cNvSpPr txBox="1">
            <a:spLocks noChangeArrowheads="1"/>
          </p:cNvSpPr>
          <p:nvPr/>
        </p:nvSpPr>
        <p:spPr bwMode="auto">
          <a:xfrm>
            <a:off x="1752600" y="5638800"/>
            <a:ext cx="7086600" cy="9588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Autre représentation : Pour chaque valeur de </a:t>
            </a:r>
            <a:r>
              <a:rPr lang="fr-FR" sz="2000">
                <a:latin typeface="Symbol" pitchFamily="18" charset="2"/>
                <a:ea typeface="Lucida Sans Unicode" pitchFamily="34" charset="0"/>
                <a:cs typeface="Lucida Sans Unicode" pitchFamily="34" charset="0"/>
              </a:rPr>
              <a:t>(q,j)</a:t>
            </a:r>
            <a:r>
              <a:rPr lang="fr-FR" sz="2000">
                <a:ea typeface="Lucida Sans Unicode" pitchFamily="34" charset="0"/>
                <a:cs typeface="Lucida Sans Unicode" pitchFamily="34" charset="0"/>
              </a:rPr>
              <a:t> on trace un trait dont la longueur est proportionnelle à la valeur absolue de la fonction. (rouge : valeurs positives ; bleu : valeurs négatives)</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ext Box 2"/>
          <p:cNvSpPr txBox="1">
            <a:spLocks noChangeArrowheads="1"/>
          </p:cNvSpPr>
          <p:nvPr/>
        </p:nvSpPr>
        <p:spPr bwMode="auto">
          <a:xfrm>
            <a:off x="974725" y="484188"/>
            <a:ext cx="38385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u="sng">
                <a:ea typeface="Lucida Sans Unicode" pitchFamily="34" charset="0"/>
                <a:cs typeface="Lucida Sans Unicode" pitchFamily="34" charset="0"/>
              </a:rPr>
              <a:t>3) Moment cinétique de spin (1922)</a:t>
            </a:r>
          </a:p>
        </p:txBody>
      </p:sp>
      <p:pic>
        <p:nvPicPr>
          <p:cNvPr id="1986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752600"/>
            <a:ext cx="2430463" cy="33528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86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752600"/>
            <a:ext cx="2343150" cy="33337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8661" name="Text Box 5"/>
          <p:cNvSpPr txBox="1">
            <a:spLocks noChangeArrowheads="1"/>
          </p:cNvSpPr>
          <p:nvPr/>
        </p:nvSpPr>
        <p:spPr bwMode="auto">
          <a:xfrm>
            <a:off x="5241925" y="5208588"/>
            <a:ext cx="123348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Otto Stern</a:t>
            </a:r>
          </a:p>
        </p:txBody>
      </p:sp>
      <p:sp>
        <p:nvSpPr>
          <p:cNvPr id="198662" name="Text Box 6"/>
          <p:cNvSpPr txBox="1">
            <a:spLocks noChangeArrowheads="1"/>
          </p:cNvSpPr>
          <p:nvPr/>
        </p:nvSpPr>
        <p:spPr bwMode="auto">
          <a:xfrm>
            <a:off x="2270125" y="5208588"/>
            <a:ext cx="173990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Walter Gerlach</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Text Box 2"/>
          <p:cNvSpPr txBox="1">
            <a:spLocks noChangeArrowheads="1"/>
          </p:cNvSpPr>
          <p:nvPr/>
        </p:nvSpPr>
        <p:spPr bwMode="auto">
          <a:xfrm>
            <a:off x="1050925" y="788988"/>
            <a:ext cx="7788275" cy="9588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Nous admettrons que tout système possédant un moment cinétique,     , que l’on connaît par les états propres de </a:t>
            </a:r>
            <a:r>
              <a:rPr lang="fr-FR" sz="2000" i="1">
                <a:ea typeface="Lucida Sans Unicode" pitchFamily="34" charset="0"/>
                <a:cs typeface="Lucida Sans Unicode" pitchFamily="34" charset="0"/>
              </a:rPr>
              <a:t>J</a:t>
            </a:r>
            <a:r>
              <a:rPr lang="fr-FR" sz="2000" baseline="30000">
                <a:ea typeface="Lucida Sans Unicode" pitchFamily="34" charset="0"/>
                <a:cs typeface="Lucida Sans Unicode" pitchFamily="34" charset="0"/>
              </a:rPr>
              <a:t>2 </a:t>
            </a:r>
            <a:r>
              <a:rPr lang="fr-FR" sz="2000">
                <a:ea typeface="Lucida Sans Unicode" pitchFamily="34" charset="0"/>
                <a:cs typeface="Lucida Sans Unicode" pitchFamily="34" charset="0"/>
              </a:rPr>
              <a:t>, possède un moment magnétique         tel que</a:t>
            </a:r>
            <a:endParaRPr lang="fr-FR" sz="2000">
              <a:latin typeface="Symbol" pitchFamily="18" charset="2"/>
              <a:ea typeface="Lucida Sans Unicode" pitchFamily="34" charset="0"/>
              <a:cs typeface="Lucida Sans Unicode" pitchFamily="34" charset="0"/>
            </a:endParaRPr>
          </a:p>
        </p:txBody>
      </p:sp>
      <p:graphicFrame>
        <p:nvGraphicFramePr>
          <p:cNvPr id="199683" name="Object 3"/>
          <p:cNvGraphicFramePr>
            <a:graphicFrameLocks noChangeAspect="1"/>
          </p:cNvGraphicFramePr>
          <p:nvPr/>
        </p:nvGraphicFramePr>
        <p:xfrm>
          <a:off x="2362200" y="1371600"/>
          <a:ext cx="304800" cy="406400"/>
        </p:xfrm>
        <a:graphic>
          <a:graphicData uri="http://schemas.openxmlformats.org/presentationml/2006/ole">
            <mc:AlternateContent xmlns:mc="http://schemas.openxmlformats.org/markup-compatibility/2006">
              <mc:Choice xmlns:v="urn:schemas-microsoft-com:vml" Requires="v">
                <p:oleObj spid="_x0000_s199699" name="Equation" r:id="rId3" imgW="152268" imgH="203024" progId="Equation.DSMT4">
                  <p:embed/>
                </p:oleObj>
              </mc:Choice>
              <mc:Fallback>
                <p:oleObj name="Equation" r:id="rId3" imgW="152268" imgH="203024"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371600"/>
                        <a:ext cx="3048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9684" name="Object 4"/>
          <p:cNvGraphicFramePr>
            <a:graphicFrameLocks noChangeAspect="1"/>
          </p:cNvGraphicFramePr>
          <p:nvPr/>
        </p:nvGraphicFramePr>
        <p:xfrm>
          <a:off x="7924800" y="762000"/>
          <a:ext cx="295275" cy="457200"/>
        </p:xfrm>
        <a:graphic>
          <a:graphicData uri="http://schemas.openxmlformats.org/presentationml/2006/ole">
            <mc:AlternateContent xmlns:mc="http://schemas.openxmlformats.org/markup-compatibility/2006">
              <mc:Choice xmlns:v="urn:schemas-microsoft-com:vml" Requires="v">
                <p:oleObj spid="_x0000_s199700" name="Equation" r:id="rId5" imgW="139579" imgH="215713" progId="Equation.DSMT4">
                  <p:embed/>
                </p:oleObj>
              </mc:Choice>
              <mc:Fallback>
                <p:oleObj name="Equation" r:id="rId5" imgW="139579" imgH="215713"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762000"/>
                        <a:ext cx="295275"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9685" name="Object 5"/>
          <p:cNvGraphicFramePr>
            <a:graphicFrameLocks noChangeAspect="1"/>
          </p:cNvGraphicFramePr>
          <p:nvPr/>
        </p:nvGraphicFramePr>
        <p:xfrm>
          <a:off x="3200400" y="2209800"/>
          <a:ext cx="1155700" cy="577850"/>
        </p:xfrm>
        <a:graphic>
          <a:graphicData uri="http://schemas.openxmlformats.org/presentationml/2006/ole">
            <mc:AlternateContent xmlns:mc="http://schemas.openxmlformats.org/markup-compatibility/2006">
              <mc:Choice xmlns:v="urn:schemas-microsoft-com:vml" Requires="v">
                <p:oleObj spid="_x0000_s199701" name="Equation" r:id="rId7" imgW="482391" imgH="241195" progId="Equation.DSMT4">
                  <p:embed/>
                </p:oleObj>
              </mc:Choice>
              <mc:Fallback>
                <p:oleObj name="Equation" r:id="rId7" imgW="482391" imgH="241195" progId="Equation.DSMT4">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0400" y="2209800"/>
                        <a:ext cx="1155700"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9686" name="Line 6"/>
          <p:cNvSpPr>
            <a:spLocks noChangeShapeType="1"/>
          </p:cNvSpPr>
          <p:nvPr/>
        </p:nvSpPr>
        <p:spPr bwMode="auto">
          <a:xfrm flipV="1">
            <a:off x="2895600" y="2743200"/>
            <a:ext cx="3048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99687" name="Line 7"/>
          <p:cNvSpPr>
            <a:spLocks noChangeShapeType="1"/>
          </p:cNvSpPr>
          <p:nvPr/>
        </p:nvSpPr>
        <p:spPr bwMode="auto">
          <a:xfrm flipH="1" flipV="1">
            <a:off x="3962400" y="2667000"/>
            <a:ext cx="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199688" name="Line 8"/>
          <p:cNvSpPr>
            <a:spLocks noChangeShapeType="1"/>
          </p:cNvSpPr>
          <p:nvPr/>
        </p:nvSpPr>
        <p:spPr bwMode="auto">
          <a:xfrm flipH="1" flipV="1">
            <a:off x="4343400" y="2667000"/>
            <a:ext cx="6858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99689" name="Text Box 9"/>
          <p:cNvSpPr txBox="1">
            <a:spLocks noChangeArrowheads="1"/>
          </p:cNvSpPr>
          <p:nvPr/>
        </p:nvSpPr>
        <p:spPr bwMode="auto">
          <a:xfrm>
            <a:off x="1524000" y="3048000"/>
            <a:ext cx="2082800" cy="352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800">
                <a:ea typeface="Lucida Sans Unicode" pitchFamily="34" charset="0"/>
                <a:cs typeface="Lucida Sans Unicode" pitchFamily="34" charset="0"/>
              </a:rPr>
              <a:t>Moment magnétique</a:t>
            </a:r>
          </a:p>
        </p:txBody>
      </p:sp>
      <p:sp>
        <p:nvSpPr>
          <p:cNvPr id="199690" name="Text Box 10"/>
          <p:cNvSpPr txBox="1">
            <a:spLocks noChangeArrowheads="1"/>
          </p:cNvSpPr>
          <p:nvPr/>
        </p:nvSpPr>
        <p:spPr bwMode="auto">
          <a:xfrm>
            <a:off x="5165725" y="2868613"/>
            <a:ext cx="1854200" cy="352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800">
                <a:ea typeface="Lucida Sans Unicode" pitchFamily="34" charset="0"/>
                <a:cs typeface="Lucida Sans Unicode" pitchFamily="34" charset="0"/>
              </a:rPr>
              <a:t>Moment cinétique</a:t>
            </a:r>
          </a:p>
        </p:txBody>
      </p:sp>
      <p:sp>
        <p:nvSpPr>
          <p:cNvPr id="199691" name="Text Box 11"/>
          <p:cNvSpPr txBox="1">
            <a:spLocks noChangeArrowheads="1"/>
          </p:cNvSpPr>
          <p:nvPr/>
        </p:nvSpPr>
        <p:spPr bwMode="auto">
          <a:xfrm>
            <a:off x="3489325" y="3554413"/>
            <a:ext cx="2413000" cy="352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800">
                <a:ea typeface="Lucida Sans Unicode" pitchFamily="34" charset="0"/>
                <a:cs typeface="Lucida Sans Unicode" pitchFamily="34" charset="0"/>
              </a:rPr>
              <a:t>Facteur gyromagnétique</a:t>
            </a:r>
          </a:p>
        </p:txBody>
      </p:sp>
      <p:sp>
        <p:nvSpPr>
          <p:cNvPr id="199692" name="Rectangle 12"/>
          <p:cNvSpPr>
            <a:spLocks noChangeArrowheads="1"/>
          </p:cNvSpPr>
          <p:nvPr/>
        </p:nvSpPr>
        <p:spPr bwMode="auto">
          <a:xfrm>
            <a:off x="3124200" y="2133600"/>
            <a:ext cx="1295400" cy="685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199693" name="Text Box 13"/>
          <p:cNvSpPr txBox="1">
            <a:spLocks noChangeArrowheads="1"/>
          </p:cNvSpPr>
          <p:nvPr/>
        </p:nvSpPr>
        <p:spPr bwMode="auto">
          <a:xfrm>
            <a:off x="1279525" y="4370388"/>
            <a:ext cx="76358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Si l’on plonge le système dans un champs magnétique       l’opérateur énergie magnétique est donné par :</a:t>
            </a:r>
          </a:p>
        </p:txBody>
      </p:sp>
      <p:graphicFrame>
        <p:nvGraphicFramePr>
          <p:cNvPr id="199694" name="Object 14"/>
          <p:cNvGraphicFramePr>
            <a:graphicFrameLocks noChangeAspect="1"/>
          </p:cNvGraphicFramePr>
          <p:nvPr/>
        </p:nvGraphicFramePr>
        <p:xfrm>
          <a:off x="6858000" y="4343400"/>
          <a:ext cx="304800" cy="406400"/>
        </p:xfrm>
        <a:graphic>
          <a:graphicData uri="http://schemas.openxmlformats.org/presentationml/2006/ole">
            <mc:AlternateContent xmlns:mc="http://schemas.openxmlformats.org/markup-compatibility/2006">
              <mc:Choice xmlns:v="urn:schemas-microsoft-com:vml" Requires="v">
                <p:oleObj spid="_x0000_s199702" name="Equation" r:id="rId9" imgW="152268" imgH="203024" progId="Equation.DSMT4">
                  <p:embed/>
                </p:oleObj>
              </mc:Choice>
              <mc:Fallback>
                <p:oleObj name="Equation" r:id="rId9" imgW="152268" imgH="203024" progId="Equation.DSMT4">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58000" y="4343400"/>
                        <a:ext cx="304800" cy="406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9695" name="Object 15"/>
          <p:cNvGraphicFramePr>
            <a:graphicFrameLocks noChangeAspect="1"/>
          </p:cNvGraphicFramePr>
          <p:nvPr/>
        </p:nvGraphicFramePr>
        <p:xfrm>
          <a:off x="2376488" y="5181600"/>
          <a:ext cx="3933825" cy="669925"/>
        </p:xfrm>
        <a:graphic>
          <a:graphicData uri="http://schemas.openxmlformats.org/presentationml/2006/ole">
            <mc:AlternateContent xmlns:mc="http://schemas.openxmlformats.org/markup-compatibility/2006">
              <mc:Choice xmlns:v="urn:schemas-microsoft-com:vml" Requires="v">
                <p:oleObj spid="_x0000_s199703" name="Equation" r:id="rId11" imgW="1714500" imgH="292100" progId="Equation.DSMT4">
                  <p:embed/>
                </p:oleObj>
              </mc:Choice>
              <mc:Fallback>
                <p:oleObj name="Equation" r:id="rId11" imgW="1714500" imgH="292100" progId="Equation.DSMT4">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76488" y="5181600"/>
                        <a:ext cx="3933825" cy="66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9696" name="Line 16"/>
          <p:cNvSpPr>
            <a:spLocks noChangeShapeType="1"/>
          </p:cNvSpPr>
          <p:nvPr/>
        </p:nvSpPr>
        <p:spPr bwMode="auto">
          <a:xfrm>
            <a:off x="5486400" y="5638800"/>
            <a:ext cx="762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99697" name="Line 17"/>
          <p:cNvSpPr>
            <a:spLocks noChangeShapeType="1"/>
          </p:cNvSpPr>
          <p:nvPr/>
        </p:nvSpPr>
        <p:spPr bwMode="auto">
          <a:xfrm>
            <a:off x="5791200" y="5638800"/>
            <a:ext cx="7620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199698" name="Text Box 18"/>
          <p:cNvSpPr txBox="1">
            <a:spLocks noChangeArrowheads="1"/>
          </p:cNvSpPr>
          <p:nvPr/>
        </p:nvSpPr>
        <p:spPr bwMode="auto">
          <a:xfrm>
            <a:off x="6613525" y="5840413"/>
            <a:ext cx="2387600" cy="352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800">
                <a:ea typeface="Lucida Sans Unicode" pitchFamily="34" charset="0"/>
                <a:cs typeface="Lucida Sans Unicode" pitchFamily="34" charset="0"/>
              </a:rPr>
              <a:t>Angle entre les vecteurs</a:t>
            </a: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Text Box 2"/>
          <p:cNvSpPr txBox="1">
            <a:spLocks noChangeArrowheads="1"/>
          </p:cNvSpPr>
          <p:nvPr/>
        </p:nvSpPr>
        <p:spPr bwMode="auto">
          <a:xfrm>
            <a:off x="822325" y="636588"/>
            <a:ext cx="80930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On voit que les harmoniques sphériques             seront fonctions propres de cet opérateur. Les valeurs propres seront :</a:t>
            </a:r>
          </a:p>
        </p:txBody>
      </p:sp>
      <p:graphicFrame>
        <p:nvGraphicFramePr>
          <p:cNvPr id="200707" name="Object 3"/>
          <p:cNvGraphicFramePr>
            <a:graphicFrameLocks noChangeAspect="1"/>
          </p:cNvGraphicFramePr>
          <p:nvPr/>
        </p:nvGraphicFramePr>
        <p:xfrm>
          <a:off x="2819400" y="1600200"/>
          <a:ext cx="3048000" cy="666750"/>
        </p:xfrm>
        <a:graphic>
          <a:graphicData uri="http://schemas.openxmlformats.org/presentationml/2006/ole">
            <mc:AlternateContent xmlns:mc="http://schemas.openxmlformats.org/markup-compatibility/2006">
              <mc:Choice xmlns:v="urn:schemas-microsoft-com:vml" Requires="v">
                <p:oleObj spid="_x0000_s200711" name="Equation" r:id="rId3" imgW="1218671" imgH="266584" progId="Equation.DSMT4">
                  <p:embed/>
                </p:oleObj>
              </mc:Choice>
              <mc:Fallback>
                <p:oleObj name="Equation" r:id="rId3" imgW="1218671" imgH="266584"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1600200"/>
                        <a:ext cx="3048000" cy="66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0708" name="Text Box 4"/>
          <p:cNvSpPr txBox="1">
            <a:spLocks noChangeArrowheads="1"/>
          </p:cNvSpPr>
          <p:nvPr/>
        </p:nvSpPr>
        <p:spPr bwMode="auto">
          <a:xfrm>
            <a:off x="974725" y="2465388"/>
            <a:ext cx="7635875" cy="9588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Cette fois, l’énergie du système dépend aussi du nombre quantique </a:t>
            </a:r>
            <a:r>
              <a:rPr lang="fr-FR" sz="2000" i="1">
                <a:ea typeface="Lucida Sans Unicode" pitchFamily="34" charset="0"/>
                <a:cs typeface="Lucida Sans Unicode" pitchFamily="34" charset="0"/>
              </a:rPr>
              <a:t>m</a:t>
            </a:r>
            <a:r>
              <a:rPr lang="fr-FR" sz="2000">
                <a:ea typeface="Lucida Sans Unicode" pitchFamily="34" charset="0"/>
                <a:cs typeface="Lucida Sans Unicode" pitchFamily="34" charset="0"/>
              </a:rPr>
              <a:t>.</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Il y a levée de dégénérescence de l’énergie des harmoniques sphériques pour </a:t>
            </a:r>
            <a:r>
              <a:rPr lang="fr-FR" sz="2000" i="1">
                <a:ea typeface="Lucida Sans Unicode" pitchFamily="34" charset="0"/>
                <a:cs typeface="Lucida Sans Unicode" pitchFamily="34" charset="0"/>
              </a:rPr>
              <a:t>l </a:t>
            </a:r>
            <a:r>
              <a:rPr lang="fr-FR" sz="2000">
                <a:ea typeface="Lucida Sans Unicode" pitchFamily="34" charset="0"/>
                <a:cs typeface="Lucida Sans Unicode" pitchFamily="34" charset="0"/>
              </a:rPr>
              <a:t>donné.</a:t>
            </a:r>
            <a:endParaRPr lang="fr-FR" sz="2000" i="1">
              <a:ea typeface="Lucida Sans Unicode" pitchFamily="34" charset="0"/>
              <a:cs typeface="Lucida Sans Unicode" pitchFamily="34" charset="0"/>
            </a:endParaRPr>
          </a:p>
        </p:txBody>
      </p:sp>
      <p:graphicFrame>
        <p:nvGraphicFramePr>
          <p:cNvPr id="200709" name="Object 5"/>
          <p:cNvGraphicFramePr>
            <a:graphicFrameLocks noChangeAspect="1"/>
          </p:cNvGraphicFramePr>
          <p:nvPr/>
        </p:nvGraphicFramePr>
        <p:xfrm>
          <a:off x="5181600" y="533400"/>
          <a:ext cx="554038" cy="685800"/>
        </p:xfrm>
        <a:graphic>
          <a:graphicData uri="http://schemas.openxmlformats.org/presentationml/2006/ole">
            <mc:AlternateContent xmlns:mc="http://schemas.openxmlformats.org/markup-compatibility/2006">
              <mc:Choice xmlns:v="urn:schemas-microsoft-com:vml" Requires="v">
                <p:oleObj spid="_x0000_s200712" name="Equation" r:id="rId5" imgW="215619" imgH="266353" progId="Equation.DSMT4">
                  <p:embed/>
                </p:oleObj>
              </mc:Choice>
              <mc:Fallback>
                <p:oleObj name="Equation" r:id="rId5" imgW="215619" imgH="266353"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81600" y="533400"/>
                        <a:ext cx="554038"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0710" name="Rectangle 6"/>
          <p:cNvSpPr>
            <a:spLocks noChangeArrowheads="1"/>
          </p:cNvSpPr>
          <p:nvPr/>
        </p:nvSpPr>
        <p:spPr bwMode="auto">
          <a:xfrm>
            <a:off x="762000" y="2286000"/>
            <a:ext cx="7848600" cy="1447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ext Box 2"/>
          <p:cNvSpPr txBox="1">
            <a:spLocks noChangeArrowheads="1"/>
          </p:cNvSpPr>
          <p:nvPr/>
        </p:nvSpPr>
        <p:spPr bwMode="auto">
          <a:xfrm>
            <a:off x="1431925" y="5818188"/>
            <a:ext cx="656907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Historique sur l’expérience de Stern et Gerlach : </a:t>
            </a:r>
            <a:r>
              <a:rPr lang="fr-FR" sz="2000">
                <a:ea typeface="Lucida Sans Unicode" pitchFamily="34" charset="0"/>
                <a:cs typeface="Lucida Sans Unicode" pitchFamily="34" charset="0"/>
                <a:hlinkClick r:id="rId2"/>
              </a:rPr>
              <a:t>clic ici</a:t>
            </a:r>
            <a:endParaRPr lang="fr-FR" sz="2000">
              <a:ea typeface="Lucida Sans Unicode" pitchFamily="34" charset="0"/>
              <a:cs typeface="Lucida Sans Unicode" pitchFamily="34" charset="0"/>
            </a:endParaRPr>
          </a:p>
        </p:txBody>
      </p:sp>
      <p:sp>
        <p:nvSpPr>
          <p:cNvPr id="201731" name="Text Box 3"/>
          <p:cNvSpPr txBox="1">
            <a:spLocks noChangeArrowheads="1"/>
          </p:cNvSpPr>
          <p:nvPr/>
        </p:nvSpPr>
        <p:spPr bwMode="auto">
          <a:xfrm>
            <a:off x="685800" y="685800"/>
            <a:ext cx="793432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Stern et Gerlach ont imaginé une expérience permettant d’observer cet effet.</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Ils ont utilisé un faisceau d’atomes d’argents. </a:t>
            </a:r>
          </a:p>
        </p:txBody>
      </p:sp>
      <p:pic>
        <p:nvPicPr>
          <p:cNvPr id="2017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47800"/>
            <a:ext cx="3352800" cy="25098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1733" name="Line 5"/>
          <p:cNvSpPr>
            <a:spLocks noChangeShapeType="1"/>
          </p:cNvSpPr>
          <p:nvPr/>
        </p:nvSpPr>
        <p:spPr bwMode="auto">
          <a:xfrm flipH="1">
            <a:off x="4038600" y="1981200"/>
            <a:ext cx="11430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1734" name="Text Box 6"/>
          <p:cNvSpPr txBox="1">
            <a:spLocks noChangeArrowheads="1"/>
          </p:cNvSpPr>
          <p:nvPr/>
        </p:nvSpPr>
        <p:spPr bwMode="auto">
          <a:xfrm>
            <a:off x="5241925" y="1703388"/>
            <a:ext cx="3063875" cy="8731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1800">
                <a:ea typeface="Lucida Sans Unicode" pitchFamily="34" charset="0"/>
                <a:cs typeface="Lucida Sans Unicode" pitchFamily="34" charset="0"/>
              </a:rPr>
              <a:t>Résultat classique : pas de quantification de </a:t>
            </a:r>
            <a:r>
              <a:rPr lang="fr-FR" sz="1800" i="1">
                <a:ea typeface="Lucida Sans Unicode" pitchFamily="34" charset="0"/>
                <a:cs typeface="Lucida Sans Unicode" pitchFamily="34" charset="0"/>
              </a:rPr>
              <a:t>m</a:t>
            </a:r>
            <a:r>
              <a:rPr lang="fr-FR" sz="1800">
                <a:ea typeface="Lucida Sans Unicode" pitchFamily="34" charset="0"/>
                <a:cs typeface="Lucida Sans Unicode" pitchFamily="34" charset="0"/>
              </a:rPr>
              <a:t>, toutes les valeurs sont possibles</a:t>
            </a:r>
          </a:p>
        </p:txBody>
      </p:sp>
      <p:sp>
        <p:nvSpPr>
          <p:cNvPr id="201735" name="Line 7"/>
          <p:cNvSpPr>
            <a:spLocks noChangeShapeType="1"/>
          </p:cNvSpPr>
          <p:nvPr/>
        </p:nvSpPr>
        <p:spPr bwMode="auto">
          <a:xfrm flipH="1" flipV="1">
            <a:off x="2895600" y="2286000"/>
            <a:ext cx="609600" cy="2362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1736" name="Text Box 8"/>
          <p:cNvSpPr txBox="1">
            <a:spLocks noChangeArrowheads="1"/>
          </p:cNvSpPr>
          <p:nvPr/>
        </p:nvSpPr>
        <p:spPr bwMode="auto">
          <a:xfrm>
            <a:off x="1965325" y="4751388"/>
            <a:ext cx="564832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Résultat quantique, on obtient un trait par valeur de </a:t>
            </a:r>
            <a:r>
              <a:rPr lang="fr-FR" sz="2000" i="1">
                <a:ea typeface="Lucida Sans Unicode" pitchFamily="34" charset="0"/>
                <a:cs typeface="Lucida Sans Unicode" pitchFamily="34" charset="0"/>
              </a:rPr>
              <a:t>m</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2"/>
          <p:cNvPicPr>
            <a:picLocks noChangeAspect="1" noChangeArrowheads="1"/>
          </p:cNvPicPr>
          <p:nvPr/>
        </p:nvPicPr>
        <p:blipFill>
          <a:blip r:embed="rId3">
            <a:extLst>
              <a:ext uri="{28A0092B-C50C-407E-A947-70E740481C1C}">
                <a14:useLocalDpi xmlns:a14="http://schemas.microsoft.com/office/drawing/2010/main" val="0"/>
              </a:ext>
            </a:extLst>
          </a:blip>
          <a:srcRect l="58763"/>
          <a:stretch>
            <a:fillRect/>
          </a:stretch>
        </p:blipFill>
        <p:spPr bwMode="auto">
          <a:xfrm>
            <a:off x="3048000" y="533400"/>
            <a:ext cx="3048000" cy="21320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2755" name="Text Box 3"/>
          <p:cNvSpPr txBox="1">
            <a:spLocks noChangeArrowheads="1"/>
          </p:cNvSpPr>
          <p:nvPr/>
        </p:nvSpPr>
        <p:spPr bwMode="auto">
          <a:xfrm>
            <a:off x="2743200" y="2971800"/>
            <a:ext cx="3475038"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La figure historique : 2 TRAITS</a:t>
            </a:r>
          </a:p>
        </p:txBody>
      </p:sp>
      <p:sp>
        <p:nvSpPr>
          <p:cNvPr id="202756" name="Text Box 4"/>
          <p:cNvSpPr txBox="1">
            <a:spLocks noChangeArrowheads="1"/>
          </p:cNvSpPr>
          <p:nvPr/>
        </p:nvSpPr>
        <p:spPr bwMode="auto">
          <a:xfrm>
            <a:off x="914400" y="3429000"/>
            <a:ext cx="5961063"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i="1">
                <a:ea typeface="Lucida Sans Unicode" pitchFamily="34" charset="0"/>
                <a:cs typeface="Lucida Sans Unicode" pitchFamily="34" charset="0"/>
              </a:rPr>
              <a:t>m</a:t>
            </a:r>
            <a:r>
              <a:rPr lang="fr-FR" sz="2000">
                <a:ea typeface="Lucida Sans Unicode" pitchFamily="34" charset="0"/>
                <a:cs typeface="Lucida Sans Unicode" pitchFamily="34" charset="0"/>
              </a:rPr>
              <a:t> ne peut prendre que deux valeur ! Ceci implique que : </a:t>
            </a:r>
          </a:p>
        </p:txBody>
      </p:sp>
      <p:graphicFrame>
        <p:nvGraphicFramePr>
          <p:cNvPr id="202757" name="Object 5"/>
          <p:cNvGraphicFramePr>
            <a:graphicFrameLocks noChangeAspect="1"/>
          </p:cNvGraphicFramePr>
          <p:nvPr/>
        </p:nvGraphicFramePr>
        <p:xfrm>
          <a:off x="2514600" y="3810000"/>
          <a:ext cx="3300413" cy="922338"/>
        </p:xfrm>
        <a:graphic>
          <a:graphicData uri="http://schemas.openxmlformats.org/presentationml/2006/ole">
            <mc:AlternateContent xmlns:mc="http://schemas.openxmlformats.org/markup-compatibility/2006">
              <mc:Choice xmlns:v="urn:schemas-microsoft-com:vml" Requires="v">
                <p:oleObj spid="_x0000_s202760" name="Equation" r:id="rId4" imgW="1409088" imgH="393529" progId="Equation.DSMT4">
                  <p:embed/>
                </p:oleObj>
              </mc:Choice>
              <mc:Fallback>
                <p:oleObj name="Equation" r:id="rId4" imgW="1409088" imgH="393529" progId="Equation.DSMT4">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810000"/>
                        <a:ext cx="3300413" cy="922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2758" name="Text Box 6"/>
          <p:cNvSpPr txBox="1">
            <a:spLocks noChangeArrowheads="1"/>
          </p:cNvSpPr>
          <p:nvPr/>
        </p:nvSpPr>
        <p:spPr bwMode="auto">
          <a:xfrm>
            <a:off x="822325" y="4903788"/>
            <a:ext cx="8093075"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Nous avons vu qu’il était possible d’avoir des valeurs de</a:t>
            </a:r>
            <a:r>
              <a:rPr lang="fr-FR" sz="2000" i="1">
                <a:ea typeface="Lucida Sans Unicode" pitchFamily="34" charset="0"/>
                <a:cs typeface="Lucida Sans Unicode" pitchFamily="34" charset="0"/>
              </a:rPr>
              <a:t> j</a:t>
            </a:r>
            <a:r>
              <a:rPr lang="fr-FR" sz="2000">
                <a:ea typeface="Lucida Sans Unicode" pitchFamily="34" charset="0"/>
                <a:cs typeface="Lucida Sans Unicode" pitchFamily="34" charset="0"/>
              </a:rPr>
              <a:t> demi entières, mais les moments cinétiques orbitaux ont des valeurs de </a:t>
            </a:r>
            <a:r>
              <a:rPr lang="fr-FR" sz="2000" i="1">
                <a:ea typeface="Lucida Sans Unicode" pitchFamily="34" charset="0"/>
                <a:cs typeface="Lucida Sans Unicode" pitchFamily="34" charset="0"/>
              </a:rPr>
              <a:t>j</a:t>
            </a:r>
            <a:r>
              <a:rPr lang="fr-FR" sz="2000">
                <a:ea typeface="Lucida Sans Unicode" pitchFamily="34" charset="0"/>
                <a:cs typeface="Lucida Sans Unicode" pitchFamily="34" charset="0"/>
              </a:rPr>
              <a:t> entières !</a:t>
            </a:r>
          </a:p>
        </p:txBody>
      </p:sp>
      <p:sp>
        <p:nvSpPr>
          <p:cNvPr id="202759" name="Text Box 7"/>
          <p:cNvSpPr txBox="1">
            <a:spLocks noChangeArrowheads="1"/>
          </p:cNvSpPr>
          <p:nvPr/>
        </p:nvSpPr>
        <p:spPr bwMode="auto">
          <a:xfrm>
            <a:off x="898525" y="5665788"/>
            <a:ext cx="7864475" cy="6794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Cette expérience met en évidence un moment cinétique qui n’est pas un moment cinétique orbital : LE SPIN.</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Text Box 2"/>
          <p:cNvSpPr txBox="1">
            <a:spLocks noChangeArrowheads="1"/>
          </p:cNvSpPr>
          <p:nvPr/>
        </p:nvSpPr>
        <p:spPr bwMode="auto">
          <a:xfrm>
            <a:off x="914400" y="228600"/>
            <a:ext cx="8016875" cy="21145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Le spin est une propriété intrinsèque des particules au même titre que leur masse ou leur charge.</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C’est une propriété quantique, qui n’a pas d’équivalent classique (ce n’est PAS un mouvement de rotation de la particule sur elle même).</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On notera </a:t>
            </a:r>
            <a:r>
              <a:rPr lang="fr-FR" sz="2000">
                <a:solidFill>
                  <a:srgbClr val="FF0000"/>
                </a:solidFill>
                <a:ea typeface="Lucida Sans Unicode" pitchFamily="34" charset="0"/>
                <a:cs typeface="Lucida Sans Unicode" pitchFamily="34" charset="0"/>
              </a:rPr>
              <a:t>s et m</a:t>
            </a:r>
            <a:r>
              <a:rPr lang="fr-FR" sz="2000" baseline="-25000">
                <a:solidFill>
                  <a:srgbClr val="FF0000"/>
                </a:solidFill>
                <a:ea typeface="Lucida Sans Unicode" pitchFamily="34" charset="0"/>
                <a:cs typeface="Lucida Sans Unicode" pitchFamily="34" charset="0"/>
              </a:rPr>
              <a:t>s</a:t>
            </a:r>
            <a:r>
              <a:rPr lang="fr-FR" sz="2000" baseline="-25000">
                <a:ea typeface="Lucida Sans Unicode" pitchFamily="34" charset="0"/>
                <a:cs typeface="Lucida Sans Unicode" pitchFamily="34" charset="0"/>
              </a:rPr>
              <a:t> </a:t>
            </a:r>
            <a:r>
              <a:rPr lang="fr-FR" sz="2000">
                <a:ea typeface="Lucida Sans Unicode" pitchFamily="34" charset="0"/>
                <a:cs typeface="Lucida Sans Unicode" pitchFamily="34" charset="0"/>
              </a:rPr>
              <a:t>les nombres quantiques associés à ce moment cinétique.</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Le spin peut être entier ou demi entier.</a:t>
            </a:r>
          </a:p>
          <a:p>
            <a:pPr eaLnBrk="1" hangingPunct="1">
              <a:lnSpc>
                <a:spcPct val="95000"/>
              </a:lnSpc>
              <a:buClr>
                <a:srgbClr val="000000"/>
              </a:buClr>
              <a:buSzPct val="100000"/>
              <a:buFont typeface="Times New Roman" pitchFamily="18" charset="0"/>
              <a:buNone/>
            </a:pPr>
            <a:endParaRPr lang="fr-FR" sz="2000">
              <a:ea typeface="Lucida Sans Unicode" pitchFamily="34" charset="0"/>
              <a:cs typeface="Lucida Sans Unicode" pitchFamily="34" charset="0"/>
            </a:endParaRPr>
          </a:p>
        </p:txBody>
      </p:sp>
      <p:pic>
        <p:nvPicPr>
          <p:cNvPr id="2037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6000"/>
            <a:ext cx="5257800" cy="44164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3780" name="AutoShape 4"/>
          <p:cNvSpPr>
            <a:spLocks/>
          </p:cNvSpPr>
          <p:nvPr/>
        </p:nvSpPr>
        <p:spPr bwMode="auto">
          <a:xfrm>
            <a:off x="1524000" y="2362200"/>
            <a:ext cx="76200" cy="1676400"/>
          </a:xfrm>
          <a:prstGeom prst="leftBrace">
            <a:avLst>
              <a:gd name="adj1" fmla="val 183333"/>
              <a:gd name="adj2" fmla="val 50000"/>
            </a:avLst>
          </a:prstGeom>
          <a:noFill/>
          <a:ln w="9525">
            <a:solidFill>
              <a:srgbClr val="FF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03781" name="AutoShape 5"/>
          <p:cNvSpPr>
            <a:spLocks/>
          </p:cNvSpPr>
          <p:nvPr/>
        </p:nvSpPr>
        <p:spPr bwMode="auto">
          <a:xfrm>
            <a:off x="1600200" y="4114800"/>
            <a:ext cx="76200" cy="2514600"/>
          </a:xfrm>
          <a:prstGeom prst="leftBrace">
            <a:avLst>
              <a:gd name="adj1" fmla="val 275000"/>
              <a:gd name="adj2" fmla="val 50000"/>
            </a:avLst>
          </a:prstGeom>
          <a:noFill/>
          <a:ln w="9525">
            <a:solidFill>
              <a:srgbClr val="FF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03782" name="Text Box 6"/>
          <p:cNvSpPr txBox="1">
            <a:spLocks noChangeArrowheads="1"/>
          </p:cNvSpPr>
          <p:nvPr/>
        </p:nvSpPr>
        <p:spPr bwMode="auto">
          <a:xfrm>
            <a:off x="288925" y="2770188"/>
            <a:ext cx="12890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Spin entier</a:t>
            </a:r>
          </a:p>
        </p:txBody>
      </p:sp>
      <p:sp>
        <p:nvSpPr>
          <p:cNvPr id="203783" name="Text Box 7"/>
          <p:cNvSpPr txBox="1">
            <a:spLocks noChangeArrowheads="1"/>
          </p:cNvSpPr>
          <p:nvPr/>
        </p:nvSpPr>
        <p:spPr bwMode="auto">
          <a:xfrm>
            <a:off x="228600" y="4876800"/>
            <a:ext cx="1282700" cy="6699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Spin demi </a:t>
            </a:r>
          </a:p>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entier</a:t>
            </a:r>
          </a:p>
        </p:txBody>
      </p:sp>
      <p:sp>
        <p:nvSpPr>
          <p:cNvPr id="203784" name="Line 8"/>
          <p:cNvSpPr>
            <a:spLocks noChangeShapeType="1"/>
          </p:cNvSpPr>
          <p:nvPr/>
        </p:nvSpPr>
        <p:spPr bwMode="auto">
          <a:xfrm flipV="1">
            <a:off x="6705600" y="4267200"/>
            <a:ext cx="685800" cy="3810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3785" name="Line 9"/>
          <p:cNvSpPr>
            <a:spLocks noChangeShapeType="1"/>
          </p:cNvSpPr>
          <p:nvPr/>
        </p:nvSpPr>
        <p:spPr bwMode="auto">
          <a:xfrm>
            <a:off x="6705600" y="4953000"/>
            <a:ext cx="685800" cy="30480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3786" name="Text Box 10"/>
          <p:cNvSpPr txBox="1">
            <a:spLocks noChangeArrowheads="1"/>
          </p:cNvSpPr>
          <p:nvPr/>
        </p:nvSpPr>
        <p:spPr bwMode="auto">
          <a:xfrm>
            <a:off x="7451725" y="3989388"/>
            <a:ext cx="1657350"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Proton (s=1/2)</a:t>
            </a:r>
          </a:p>
        </p:txBody>
      </p:sp>
      <p:sp>
        <p:nvSpPr>
          <p:cNvPr id="203787" name="Text Box 11"/>
          <p:cNvSpPr txBox="1">
            <a:spLocks noChangeArrowheads="1"/>
          </p:cNvSpPr>
          <p:nvPr/>
        </p:nvSpPr>
        <p:spPr bwMode="auto">
          <a:xfrm>
            <a:off x="7435850" y="5106988"/>
            <a:ext cx="1812925" cy="3810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5000"/>
              </a:lnSpc>
              <a:buClr>
                <a:srgbClr val="000000"/>
              </a:buClr>
              <a:buSzPct val="100000"/>
              <a:buFont typeface="Times New Roman" pitchFamily="18" charset="0"/>
              <a:buNone/>
            </a:pPr>
            <a:r>
              <a:rPr lang="fr-FR" sz="2000">
                <a:ea typeface="Lucida Sans Unicode" pitchFamily="34" charset="0"/>
                <a:cs typeface="Lucida Sans Unicode" pitchFamily="34" charset="0"/>
              </a:rPr>
              <a:t>Neutron (s=1/2)</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Text Box 2"/>
          <p:cNvSpPr txBox="1">
            <a:spLocks noChangeArrowheads="1"/>
          </p:cNvSpPr>
          <p:nvPr/>
        </p:nvSpPr>
        <p:spPr bwMode="auto">
          <a:xfrm>
            <a:off x="914400" y="685800"/>
            <a:ext cx="3873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Opérateur moment cinétique de spin</a:t>
            </a:r>
          </a:p>
        </p:txBody>
      </p:sp>
      <p:sp>
        <p:nvSpPr>
          <p:cNvPr id="204803" name="Text Box 3"/>
          <p:cNvSpPr txBox="1">
            <a:spLocks noChangeArrowheads="1"/>
          </p:cNvSpPr>
          <p:nvPr/>
        </p:nvSpPr>
        <p:spPr bwMode="auto">
          <a:xfrm>
            <a:off x="1066800" y="3200400"/>
            <a:ext cx="66135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se restreint ici à l’étude de l’électron de qui a un spin </a:t>
            </a:r>
            <a:r>
              <a:rPr lang="fr-FR" sz="2000" i="1"/>
              <a:t>s </a:t>
            </a:r>
            <a:r>
              <a:rPr lang="fr-FR" sz="2000"/>
              <a:t>= ½.</a:t>
            </a:r>
          </a:p>
          <a:p>
            <a:pPr eaLnBrk="1" hangingPunct="1"/>
            <a:r>
              <a:rPr lang="fr-FR" sz="2000"/>
              <a:t>On a donc uniquement deux états propres possibles :</a:t>
            </a:r>
          </a:p>
        </p:txBody>
      </p:sp>
      <p:graphicFrame>
        <p:nvGraphicFramePr>
          <p:cNvPr id="204804" name="Object 4"/>
          <p:cNvGraphicFramePr>
            <a:graphicFrameLocks noChangeAspect="1"/>
          </p:cNvGraphicFramePr>
          <p:nvPr/>
        </p:nvGraphicFramePr>
        <p:xfrm>
          <a:off x="2438400" y="1676400"/>
          <a:ext cx="3454400" cy="1219200"/>
        </p:xfrm>
        <a:graphic>
          <a:graphicData uri="http://schemas.openxmlformats.org/presentationml/2006/ole">
            <mc:AlternateContent xmlns:mc="http://schemas.openxmlformats.org/markup-compatibility/2006">
              <mc:Choice xmlns:v="urn:schemas-microsoft-com:vml" Requires="v">
                <p:oleObj spid="_x0000_s204809" name="Equation" r:id="rId3" imgW="1727200" imgH="609600" progId="Equation.DSMT4">
                  <p:embed/>
                </p:oleObj>
              </mc:Choice>
              <mc:Fallback>
                <p:oleObj name="Equation" r:id="rId3" imgW="1727200" imgH="6096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1676400"/>
                        <a:ext cx="3454400" cy="1219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805" name="Text Box 5"/>
          <p:cNvSpPr txBox="1">
            <a:spLocks noChangeArrowheads="1"/>
          </p:cNvSpPr>
          <p:nvPr/>
        </p:nvSpPr>
        <p:spPr bwMode="auto">
          <a:xfrm>
            <a:off x="974725" y="1081088"/>
            <a:ext cx="4559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vérifie les relations vues précédemment :</a:t>
            </a:r>
          </a:p>
        </p:txBody>
      </p:sp>
      <p:graphicFrame>
        <p:nvGraphicFramePr>
          <p:cNvPr id="204806" name="Object 6"/>
          <p:cNvGraphicFramePr>
            <a:graphicFrameLocks noChangeAspect="1"/>
          </p:cNvGraphicFramePr>
          <p:nvPr/>
        </p:nvGraphicFramePr>
        <p:xfrm>
          <a:off x="3048000" y="3962400"/>
          <a:ext cx="1849438" cy="1905000"/>
        </p:xfrm>
        <a:graphic>
          <a:graphicData uri="http://schemas.openxmlformats.org/presentationml/2006/ole">
            <mc:AlternateContent xmlns:mc="http://schemas.openxmlformats.org/markup-compatibility/2006">
              <mc:Choice xmlns:v="urn:schemas-microsoft-com:vml" Requires="v">
                <p:oleObj spid="_x0000_s204810" name="Equation" r:id="rId5" imgW="863225" imgH="888614" progId="Equation.DSMT4">
                  <p:embed/>
                </p:oleObj>
              </mc:Choice>
              <mc:Fallback>
                <p:oleObj name="Equation" r:id="rId5" imgW="863225" imgH="888614"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3962400"/>
                        <a:ext cx="1849438" cy="190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4807" name="Line 7"/>
          <p:cNvSpPr>
            <a:spLocks noChangeShapeType="1"/>
          </p:cNvSpPr>
          <p:nvPr/>
        </p:nvSpPr>
        <p:spPr bwMode="auto">
          <a:xfrm flipV="1">
            <a:off x="4572000" y="5867400"/>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4808" name="Text Box 8"/>
          <p:cNvSpPr txBox="1">
            <a:spLocks noChangeArrowheads="1"/>
          </p:cNvSpPr>
          <p:nvPr/>
        </p:nvSpPr>
        <p:spPr bwMode="auto">
          <a:xfrm>
            <a:off x="4495800" y="6248400"/>
            <a:ext cx="1071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Notation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fr-FR" smtClean="0"/>
              <a:t>Bibliographie</a:t>
            </a:r>
          </a:p>
        </p:txBody>
      </p:sp>
      <p:sp>
        <p:nvSpPr>
          <p:cNvPr id="3075" name="Rectangle 3"/>
          <p:cNvSpPr>
            <a:spLocks noGrp="1" noChangeArrowheads="1"/>
          </p:cNvSpPr>
          <p:nvPr>
            <p:ph idx="1"/>
          </p:nvPr>
        </p:nvSpPr>
        <p:spPr>
          <a:xfrm>
            <a:off x="228600" y="1981200"/>
            <a:ext cx="8915400" cy="4114800"/>
          </a:xfrm>
        </p:spPr>
        <p:txBody>
          <a:bodyPr/>
          <a:lstStyle/>
          <a:p>
            <a:pPr eaLnBrk="1" hangingPunct="1"/>
            <a:r>
              <a:rPr lang="fr-FR" sz="2000" smtClean="0"/>
              <a:t>P.H. Communay « physique quantique » Groupe de recherche et édition.</a:t>
            </a:r>
          </a:p>
          <a:p>
            <a:pPr eaLnBrk="1" hangingPunct="1"/>
            <a:r>
              <a:rPr lang="fr-FR" sz="2000" smtClean="0"/>
              <a:t>Berkeley « Cours de physique » vol 4 : Méca quantique Armand Colin</a:t>
            </a:r>
          </a:p>
          <a:p>
            <a:pPr eaLnBrk="1" hangingPunct="1"/>
            <a:endParaRPr lang="fr-FR" sz="2000" smtClean="0"/>
          </a:p>
          <a:p>
            <a:pPr eaLnBrk="1" hangingPunct="1"/>
            <a:r>
              <a:rPr lang="fr-FR" sz="2000" smtClean="0"/>
              <a:t>C. Leforestier « Introduction à la Chimie Quantique » Dunod</a:t>
            </a:r>
          </a:p>
          <a:p>
            <a:pPr eaLnBrk="1" hangingPunct="1"/>
            <a:r>
              <a:rPr lang="fr-FR" sz="2000" smtClean="0"/>
              <a:t>Y. Ayant E.Belorizky « Cours de mécanique quantique » Dunod</a:t>
            </a:r>
          </a:p>
          <a:p>
            <a:pPr eaLnBrk="1" hangingPunct="1"/>
            <a:endParaRPr lang="fr-FR" sz="2000" smtClean="0"/>
          </a:p>
          <a:p>
            <a:pPr eaLnBrk="1" hangingPunct="1"/>
            <a:r>
              <a:rPr lang="fr-FR" sz="2000" smtClean="0"/>
              <a:t>C. Cohen Tanoudji, B. Diu, F. Laloé « Mécanique Quantique » Herman.</a:t>
            </a:r>
          </a:p>
          <a:p>
            <a:pPr eaLnBrk="1" hangingPunct="1"/>
            <a:endParaRPr lang="fr-FR" sz="2000" smtClean="0"/>
          </a:p>
          <a:p>
            <a:pPr eaLnBrk="1" hangingPunct="1"/>
            <a:r>
              <a:rPr lang="fr-FR" sz="2000" smtClean="0"/>
              <a:t>http://alpha.univ-mlv.fr/meca/mecaQ.html</a:t>
            </a:r>
          </a:p>
          <a:p>
            <a:pPr algn="r" eaLnBrk="1" hangingPunct="1">
              <a:buFontTx/>
              <a:buNone/>
            </a:pPr>
            <a:r>
              <a:rPr lang="fr-FR" smtClean="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solidFill>
            <a:srgbClr val="CCFFFF"/>
          </a:solidFill>
        </p:spPr>
        <p:txBody>
          <a:bodyPr/>
          <a:lstStyle/>
          <a:p>
            <a:pPr eaLnBrk="1" hangingPunct="1"/>
            <a:r>
              <a:rPr lang="fr-FR" sz="2400" u="sng" smtClean="0"/>
              <a:t>II) Comportement corpusculaire des ondes</a:t>
            </a:r>
          </a:p>
        </p:txBody>
      </p:sp>
      <p:sp>
        <p:nvSpPr>
          <p:cNvPr id="21507" name="Rectangle 3"/>
          <p:cNvSpPr>
            <a:spLocks noGrp="1" noChangeArrowheads="1"/>
          </p:cNvSpPr>
          <p:nvPr>
            <p:ph idx="1"/>
          </p:nvPr>
        </p:nvSpPr>
        <p:spPr>
          <a:xfrm>
            <a:off x="685800" y="1981200"/>
            <a:ext cx="7772400" cy="1981200"/>
          </a:xfrm>
          <a:solidFill>
            <a:srgbClr val="FFFFFF"/>
          </a:solidFill>
        </p:spPr>
        <p:txBody>
          <a:bodyPr/>
          <a:lstStyle/>
          <a:p>
            <a:pPr eaLnBrk="1" hangingPunct="1"/>
            <a:r>
              <a:rPr lang="fr-FR" sz="2000" u="sng" smtClean="0"/>
              <a:t>1) Formalisme mathématique des phénomènes ondulatoires.</a:t>
            </a:r>
          </a:p>
          <a:p>
            <a:pPr eaLnBrk="1" hangingPunct="1">
              <a:buFontTx/>
              <a:buNone/>
            </a:pPr>
            <a:r>
              <a:rPr lang="fr-FR" sz="2000" smtClean="0"/>
              <a:t>	Une onde monochromatique se propage dans un milieu homogène unidimensionnel (x) en vérifiant l’équation :</a:t>
            </a:r>
          </a:p>
          <a:p>
            <a:pPr eaLnBrk="1" hangingPunct="1">
              <a:buFontTx/>
              <a:buNone/>
            </a:pPr>
            <a:endParaRPr lang="fr-FR" sz="2000" smtClean="0"/>
          </a:p>
        </p:txBody>
      </p:sp>
      <p:graphicFrame>
        <p:nvGraphicFramePr>
          <p:cNvPr id="21508" name="Object 4"/>
          <p:cNvGraphicFramePr>
            <a:graphicFrameLocks noChangeAspect="1"/>
          </p:cNvGraphicFramePr>
          <p:nvPr/>
        </p:nvGraphicFramePr>
        <p:xfrm>
          <a:off x="1600200" y="3124200"/>
          <a:ext cx="2284413" cy="612775"/>
        </p:xfrm>
        <a:graphic>
          <a:graphicData uri="http://schemas.openxmlformats.org/presentationml/2006/ole">
            <mc:AlternateContent xmlns:mc="http://schemas.openxmlformats.org/markup-compatibility/2006">
              <mc:Choice xmlns:v="urn:schemas-microsoft-com:vml" Requires="v">
                <p:oleObj spid="_x0000_s21515" name="Equation" r:id="rId3" imgW="1422400" imgH="381000" progId="Equation.3">
                  <p:embed/>
                </p:oleObj>
              </mc:Choice>
              <mc:Fallback>
                <p:oleObj name="Equation" r:id="rId3" imgW="1422400" imgH="381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124200"/>
                        <a:ext cx="2284413" cy="61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09" name="Text Box 5"/>
          <p:cNvSpPr txBox="1">
            <a:spLocks noChangeArrowheads="1"/>
          </p:cNvSpPr>
          <p:nvPr/>
        </p:nvSpPr>
        <p:spPr bwMode="auto">
          <a:xfrm>
            <a:off x="762000" y="374015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pic>
        <p:nvPicPr>
          <p:cNvPr id="2151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3733800"/>
            <a:ext cx="3810000" cy="188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11" name="Line 7"/>
          <p:cNvSpPr>
            <a:spLocks noChangeShapeType="1"/>
          </p:cNvSpPr>
          <p:nvPr/>
        </p:nvSpPr>
        <p:spPr bwMode="auto">
          <a:xfrm>
            <a:off x="5956300" y="5224463"/>
            <a:ext cx="457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21512" name="Object 8"/>
          <p:cNvGraphicFramePr>
            <a:graphicFrameLocks noChangeAspect="1"/>
          </p:cNvGraphicFramePr>
          <p:nvPr/>
        </p:nvGraphicFramePr>
        <p:xfrm>
          <a:off x="6019800" y="5257800"/>
          <a:ext cx="330200" cy="241300"/>
        </p:xfrm>
        <a:graphic>
          <a:graphicData uri="http://schemas.openxmlformats.org/presentationml/2006/ole">
            <mc:AlternateContent xmlns:mc="http://schemas.openxmlformats.org/markup-compatibility/2006">
              <mc:Choice xmlns:v="urn:schemas-microsoft-com:vml" Requires="v">
                <p:oleObj spid="_x0000_s21516" name="Equation" r:id="rId6" imgW="330057" imgH="241195" progId="Equation.3">
                  <p:embed/>
                </p:oleObj>
              </mc:Choice>
              <mc:Fallback>
                <p:oleObj name="Equation" r:id="rId6" imgW="330057" imgH="241195"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9800" y="5257800"/>
                        <a:ext cx="330200" cy="241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513" name="Object 9"/>
          <p:cNvGraphicFramePr>
            <a:graphicFrameLocks noChangeAspect="1"/>
          </p:cNvGraphicFramePr>
          <p:nvPr/>
        </p:nvGraphicFramePr>
        <p:xfrm>
          <a:off x="5181600" y="4267200"/>
          <a:ext cx="254000" cy="292100"/>
        </p:xfrm>
        <a:graphic>
          <a:graphicData uri="http://schemas.openxmlformats.org/presentationml/2006/ole">
            <mc:AlternateContent xmlns:mc="http://schemas.openxmlformats.org/markup-compatibility/2006">
              <mc:Choice xmlns:v="urn:schemas-microsoft-com:vml" Requires="v">
                <p:oleObj spid="_x0000_s21517" name="Equation" r:id="rId8" imgW="253890" imgH="291973" progId="Equation.3">
                  <p:embed/>
                </p:oleObj>
              </mc:Choice>
              <mc:Fallback>
                <p:oleObj name="Equation" r:id="rId8" imgW="253890" imgH="291973" progId="Equation.3">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1600" y="4267200"/>
                        <a:ext cx="254000" cy="292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14" name="Text Box 10"/>
          <p:cNvSpPr txBox="1">
            <a:spLocks noChangeArrowheads="1"/>
          </p:cNvSpPr>
          <p:nvPr/>
        </p:nvSpPr>
        <p:spPr bwMode="auto">
          <a:xfrm>
            <a:off x="457200" y="3733800"/>
            <a:ext cx="4052888" cy="234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 typeface="Symbol" pitchFamily="18" charset="2"/>
              <a:buChar char="Y"/>
            </a:pPr>
            <a:r>
              <a:rPr lang="fr-FR" sz="2000" i="1">
                <a:latin typeface="Symbol" pitchFamily="18" charset="2"/>
              </a:rPr>
              <a:t>:</a:t>
            </a:r>
            <a:r>
              <a:rPr lang="fr-FR" i="1">
                <a:latin typeface="Symbol" pitchFamily="18" charset="2"/>
              </a:rPr>
              <a:t> </a:t>
            </a:r>
            <a:r>
              <a:rPr lang="fr-FR" sz="2000"/>
              <a:t>Élongation d’un point x au temps t</a:t>
            </a:r>
          </a:p>
          <a:p>
            <a:pPr eaLnBrk="1" hangingPunct="1">
              <a:buFont typeface="Symbol" pitchFamily="18" charset="2"/>
              <a:buChar char="Y"/>
            </a:pPr>
            <a:r>
              <a:rPr lang="fr-FR" baseline="-25000">
                <a:latin typeface="Symbol" pitchFamily="18" charset="2"/>
              </a:rPr>
              <a:t>0 </a:t>
            </a:r>
            <a:r>
              <a:rPr lang="fr-FR">
                <a:latin typeface="Symbol" pitchFamily="18" charset="2"/>
              </a:rPr>
              <a:t>:</a:t>
            </a:r>
            <a:r>
              <a:rPr lang="fr-FR" sz="2000"/>
              <a:t>Elongation maximale</a:t>
            </a:r>
          </a:p>
          <a:p>
            <a:pPr eaLnBrk="1" hangingPunct="1">
              <a:buFont typeface="Symbol" pitchFamily="18" charset="2"/>
              <a:buNone/>
            </a:pPr>
            <a:r>
              <a:rPr lang="fr-FR">
                <a:latin typeface="Symbol" pitchFamily="18" charset="2"/>
              </a:rPr>
              <a:t>w:</a:t>
            </a:r>
            <a:r>
              <a:rPr lang="fr-FR" sz="2000" baseline="-25000"/>
              <a:t> </a:t>
            </a:r>
            <a:r>
              <a:rPr lang="fr-FR" sz="2000"/>
              <a:t>pulsation de l’onde</a:t>
            </a:r>
          </a:p>
          <a:p>
            <a:pPr eaLnBrk="1" hangingPunct="1">
              <a:buFont typeface="Symbol" pitchFamily="18" charset="2"/>
              <a:buNone/>
            </a:pPr>
            <a:r>
              <a:rPr lang="fr-FR" sz="2000"/>
              <a:t>V</a:t>
            </a:r>
            <a:r>
              <a:rPr lang="fr-FR" sz="2000" baseline="-25000"/>
              <a:t>phase</a:t>
            </a:r>
            <a:r>
              <a:rPr lang="fr-FR" sz="2000"/>
              <a:t> : vitesse de phase</a:t>
            </a:r>
          </a:p>
          <a:p>
            <a:pPr eaLnBrk="1" hangingPunct="1">
              <a:buFont typeface="Symbol" pitchFamily="18" charset="2"/>
              <a:buNone/>
            </a:pPr>
            <a:endParaRPr lang="fr-FR" sz="2000"/>
          </a:p>
          <a:p>
            <a:pPr eaLnBrk="1" hangingPunct="1">
              <a:buFont typeface="Symbol" pitchFamily="18" charset="2"/>
              <a:buChar char="W"/>
            </a:pPr>
            <a:endParaRPr lang="fr-FR" sz="2000"/>
          </a:p>
          <a:p>
            <a:pPr eaLnBrk="1" hangingPunct="1">
              <a:buFont typeface="Symbol" pitchFamily="18" charset="2"/>
              <a:buChar char="W"/>
            </a:pPr>
            <a:endParaRPr lang="fr-FR" baseline="-25000">
              <a:latin typeface="Symbol" pitchFamily="18" charset="2"/>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826" name="Object 2"/>
          <p:cNvGraphicFramePr>
            <a:graphicFrameLocks noChangeAspect="1"/>
          </p:cNvGraphicFramePr>
          <p:nvPr/>
        </p:nvGraphicFramePr>
        <p:xfrm>
          <a:off x="1828800" y="1219200"/>
          <a:ext cx="2082800" cy="1625600"/>
        </p:xfrm>
        <a:graphic>
          <a:graphicData uri="http://schemas.openxmlformats.org/presentationml/2006/ole">
            <mc:AlternateContent xmlns:mc="http://schemas.openxmlformats.org/markup-compatibility/2006">
              <mc:Choice xmlns:v="urn:schemas-microsoft-com:vml" Requires="v">
                <p:oleObj spid="_x0000_s205836" name="Equation" r:id="rId3" imgW="1040948" imgH="812447" progId="Equation.DSMT4">
                  <p:embed/>
                </p:oleObj>
              </mc:Choice>
              <mc:Fallback>
                <p:oleObj name="Equation" r:id="rId3" imgW="1040948" imgH="812447"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219200"/>
                        <a:ext cx="2082800" cy="1625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827" name="Text Box 3"/>
          <p:cNvSpPr txBox="1">
            <a:spLocks noChangeArrowheads="1"/>
          </p:cNvSpPr>
          <p:nvPr/>
        </p:nvSpPr>
        <p:spPr bwMode="auto">
          <a:xfrm>
            <a:off x="593725" y="700088"/>
            <a:ext cx="3486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relations se réduisent donc à</a:t>
            </a:r>
          </a:p>
        </p:txBody>
      </p:sp>
      <p:sp>
        <p:nvSpPr>
          <p:cNvPr id="205828" name="Text Box 4"/>
          <p:cNvSpPr txBox="1">
            <a:spLocks noChangeArrowheads="1"/>
          </p:cNvSpPr>
          <p:nvPr/>
        </p:nvSpPr>
        <p:spPr bwMode="auto">
          <a:xfrm>
            <a:off x="1600200" y="3048000"/>
            <a:ext cx="7224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forment une base complète et orthonormée pour les opérateurs </a:t>
            </a:r>
            <a:r>
              <a:rPr lang="fr-FR" sz="2000" b="1" i="1"/>
              <a:t>S</a:t>
            </a:r>
            <a:r>
              <a:rPr lang="fr-FR" sz="2000"/>
              <a:t> et </a:t>
            </a:r>
            <a:r>
              <a:rPr lang="fr-FR" sz="2000" i="1"/>
              <a:t>S</a:t>
            </a:r>
            <a:r>
              <a:rPr lang="fr-FR" sz="2000" i="1" baseline="-25000"/>
              <a:t>z</a:t>
            </a:r>
          </a:p>
        </p:txBody>
      </p:sp>
      <p:graphicFrame>
        <p:nvGraphicFramePr>
          <p:cNvPr id="205829" name="Object 5"/>
          <p:cNvGraphicFramePr>
            <a:graphicFrameLocks noChangeAspect="1"/>
          </p:cNvGraphicFramePr>
          <p:nvPr/>
        </p:nvGraphicFramePr>
        <p:xfrm>
          <a:off x="5715000" y="4038600"/>
          <a:ext cx="2057400" cy="979488"/>
        </p:xfrm>
        <a:graphic>
          <a:graphicData uri="http://schemas.openxmlformats.org/presentationml/2006/ole">
            <mc:AlternateContent xmlns:mc="http://schemas.openxmlformats.org/markup-compatibility/2006">
              <mc:Choice xmlns:v="urn:schemas-microsoft-com:vml" Requires="v">
                <p:oleObj spid="_x0000_s205837" name="Equation" r:id="rId5" imgW="1066800" imgH="508000" progId="Equation.DSMT4">
                  <p:embed/>
                </p:oleObj>
              </mc:Choice>
              <mc:Fallback>
                <p:oleObj name="Equation" r:id="rId5" imgW="1066800" imgH="5080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4038600"/>
                        <a:ext cx="2057400" cy="979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830" name="AutoShape 6"/>
          <p:cNvSpPr>
            <a:spLocks/>
          </p:cNvSpPr>
          <p:nvPr/>
        </p:nvSpPr>
        <p:spPr bwMode="auto">
          <a:xfrm>
            <a:off x="5562600" y="4114800"/>
            <a:ext cx="76200" cy="914400"/>
          </a:xfrm>
          <a:prstGeom prst="leftBrace">
            <a:avLst>
              <a:gd name="adj1" fmla="val 10000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aphicFrame>
        <p:nvGraphicFramePr>
          <p:cNvPr id="205831" name="Object 7"/>
          <p:cNvGraphicFramePr>
            <a:graphicFrameLocks noChangeAspect="1"/>
          </p:cNvGraphicFramePr>
          <p:nvPr/>
        </p:nvGraphicFramePr>
        <p:xfrm>
          <a:off x="304800" y="3048000"/>
          <a:ext cx="1250950" cy="471488"/>
        </p:xfrm>
        <a:graphic>
          <a:graphicData uri="http://schemas.openxmlformats.org/presentationml/2006/ole">
            <mc:AlternateContent xmlns:mc="http://schemas.openxmlformats.org/markup-compatibility/2006">
              <mc:Choice xmlns:v="urn:schemas-microsoft-com:vml" Requires="v">
                <p:oleObj spid="_x0000_s205838" name="Equation" r:id="rId7" imgW="672808" imgH="253890" progId="Equation.DSMT4">
                  <p:embed/>
                </p:oleObj>
              </mc:Choice>
              <mc:Fallback>
                <p:oleObj name="Equation" r:id="rId7" imgW="672808" imgH="25389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3048000"/>
                        <a:ext cx="1250950" cy="471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5832" name="Object 8"/>
          <p:cNvGraphicFramePr>
            <a:graphicFrameLocks noChangeAspect="1"/>
          </p:cNvGraphicFramePr>
          <p:nvPr/>
        </p:nvGraphicFramePr>
        <p:xfrm>
          <a:off x="1600200" y="4343400"/>
          <a:ext cx="2286000" cy="525463"/>
        </p:xfrm>
        <a:graphic>
          <a:graphicData uri="http://schemas.openxmlformats.org/presentationml/2006/ole">
            <mc:AlternateContent xmlns:mc="http://schemas.openxmlformats.org/markup-compatibility/2006">
              <mc:Choice xmlns:v="urn:schemas-microsoft-com:vml" Requires="v">
                <p:oleObj spid="_x0000_s205839" name="Equation" r:id="rId9" imgW="1104900" imgH="254000" progId="Equation.DSMT4">
                  <p:embed/>
                </p:oleObj>
              </mc:Choice>
              <mc:Fallback>
                <p:oleObj name="Equation" r:id="rId9" imgW="1104900" imgH="2540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0200" y="4343400"/>
                        <a:ext cx="2286000"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833" name="Line 9"/>
          <p:cNvSpPr>
            <a:spLocks noChangeShapeType="1"/>
          </p:cNvSpPr>
          <p:nvPr/>
        </p:nvSpPr>
        <p:spPr bwMode="auto">
          <a:xfrm flipH="1">
            <a:off x="3048000" y="3505200"/>
            <a:ext cx="8382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5834" name="Line 10"/>
          <p:cNvSpPr>
            <a:spLocks noChangeShapeType="1"/>
          </p:cNvSpPr>
          <p:nvPr/>
        </p:nvSpPr>
        <p:spPr bwMode="auto">
          <a:xfrm>
            <a:off x="5334000" y="3429000"/>
            <a:ext cx="15240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5835" name="Text Box 11"/>
          <p:cNvSpPr txBox="1">
            <a:spLocks noChangeArrowheads="1"/>
          </p:cNvSpPr>
          <p:nvPr/>
        </p:nvSpPr>
        <p:spPr bwMode="auto">
          <a:xfrm>
            <a:off x="1447800" y="5029200"/>
            <a:ext cx="2393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Relation de fermeture</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Text Box 2"/>
          <p:cNvSpPr txBox="1">
            <a:spLocks noChangeArrowheads="1"/>
          </p:cNvSpPr>
          <p:nvPr/>
        </p:nvSpPr>
        <p:spPr bwMode="auto">
          <a:xfrm>
            <a:off x="898525" y="623888"/>
            <a:ext cx="786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Notons que tout vecteur de l’espace des états de spin ½ est fonction propre de l’opérateur </a:t>
            </a:r>
            <a:r>
              <a:rPr lang="fr-FR" sz="2000" b="1"/>
              <a:t>S</a:t>
            </a:r>
            <a:r>
              <a:rPr lang="fr-FR" sz="2000" b="1" baseline="30000"/>
              <a:t>2</a:t>
            </a:r>
            <a:r>
              <a:rPr lang="fr-FR" sz="2000"/>
              <a:t>. En effet</a:t>
            </a:r>
            <a:endParaRPr lang="fr-FR" sz="2000" b="1" baseline="30000"/>
          </a:p>
        </p:txBody>
      </p:sp>
      <p:graphicFrame>
        <p:nvGraphicFramePr>
          <p:cNvPr id="206851" name="Object 3"/>
          <p:cNvGraphicFramePr>
            <a:graphicFrameLocks noChangeAspect="1"/>
          </p:cNvGraphicFramePr>
          <p:nvPr/>
        </p:nvGraphicFramePr>
        <p:xfrm>
          <a:off x="1524000" y="1447800"/>
          <a:ext cx="4473575" cy="1770063"/>
        </p:xfrm>
        <a:graphic>
          <a:graphicData uri="http://schemas.openxmlformats.org/presentationml/2006/ole">
            <mc:AlternateContent xmlns:mc="http://schemas.openxmlformats.org/markup-compatibility/2006">
              <mc:Choice xmlns:v="urn:schemas-microsoft-com:vml" Requires="v">
                <p:oleObj spid="_x0000_s206859" name="Equation" r:id="rId3" imgW="2374900" imgH="939800" progId="Equation.DSMT4">
                  <p:embed/>
                </p:oleObj>
              </mc:Choice>
              <mc:Fallback>
                <p:oleObj name="Equation" r:id="rId3" imgW="2374900" imgH="939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447800"/>
                        <a:ext cx="4473575" cy="177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6852" name="Text Box 4"/>
          <p:cNvSpPr txBox="1">
            <a:spLocks noChangeArrowheads="1"/>
          </p:cNvSpPr>
          <p:nvPr/>
        </p:nvSpPr>
        <p:spPr bwMode="auto">
          <a:xfrm>
            <a:off x="615950" y="1438275"/>
            <a:ext cx="592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Soit</a:t>
            </a:r>
          </a:p>
        </p:txBody>
      </p:sp>
      <p:sp>
        <p:nvSpPr>
          <p:cNvPr id="206853" name="Text Box 5"/>
          <p:cNvSpPr txBox="1">
            <a:spLocks noChangeArrowheads="1"/>
          </p:cNvSpPr>
          <p:nvPr/>
        </p:nvSpPr>
        <p:spPr bwMode="auto">
          <a:xfrm>
            <a:off x="615950" y="1971675"/>
            <a:ext cx="747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Alors</a:t>
            </a:r>
          </a:p>
        </p:txBody>
      </p:sp>
      <p:sp>
        <p:nvSpPr>
          <p:cNvPr id="206854" name="Text Box 6"/>
          <p:cNvSpPr txBox="1">
            <a:spLocks noChangeArrowheads="1"/>
          </p:cNvSpPr>
          <p:nvPr/>
        </p:nvSpPr>
        <p:spPr bwMode="auto">
          <a:xfrm>
            <a:off x="1149350" y="3419475"/>
            <a:ext cx="763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existe un opérateur qui possède une propriété similaire, c’est l’opérateur identité :</a:t>
            </a:r>
          </a:p>
        </p:txBody>
      </p:sp>
      <p:graphicFrame>
        <p:nvGraphicFramePr>
          <p:cNvPr id="206855" name="Object 7"/>
          <p:cNvGraphicFramePr>
            <a:graphicFrameLocks noChangeAspect="1"/>
          </p:cNvGraphicFramePr>
          <p:nvPr/>
        </p:nvGraphicFramePr>
        <p:xfrm>
          <a:off x="3908425" y="4014788"/>
          <a:ext cx="1219200" cy="442912"/>
        </p:xfrm>
        <a:graphic>
          <a:graphicData uri="http://schemas.openxmlformats.org/presentationml/2006/ole">
            <mc:AlternateContent xmlns:mc="http://schemas.openxmlformats.org/markup-compatibility/2006">
              <mc:Choice xmlns:v="urn:schemas-microsoft-com:vml" Requires="v">
                <p:oleObj spid="_x0000_s206860" name="Equation" r:id="rId5" imgW="698197" imgH="253890" progId="Equation.DSMT4">
                  <p:embed/>
                </p:oleObj>
              </mc:Choice>
              <mc:Fallback>
                <p:oleObj name="Equation" r:id="rId5" imgW="698197" imgH="253890"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08425" y="4014788"/>
                        <a:ext cx="1219200" cy="442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6856" name="Text Box 8"/>
          <p:cNvSpPr txBox="1">
            <a:spLocks noChangeArrowheads="1"/>
          </p:cNvSpPr>
          <p:nvPr/>
        </p:nvSpPr>
        <p:spPr bwMode="auto">
          <a:xfrm>
            <a:off x="555625" y="4548188"/>
            <a:ext cx="7980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en déduit que l’opérateur </a:t>
            </a:r>
            <a:r>
              <a:rPr lang="fr-FR" sz="2000" b="1" i="1"/>
              <a:t>S</a:t>
            </a:r>
            <a:r>
              <a:rPr lang="fr-FR" sz="2000" b="1" i="1" baseline="30000"/>
              <a:t>2</a:t>
            </a:r>
            <a:r>
              <a:rPr lang="fr-FR" sz="2000"/>
              <a:t> est représenté dans la base                      par :</a:t>
            </a:r>
          </a:p>
        </p:txBody>
      </p:sp>
      <p:graphicFrame>
        <p:nvGraphicFramePr>
          <p:cNvPr id="206857" name="Object 9"/>
          <p:cNvGraphicFramePr>
            <a:graphicFrameLocks noChangeAspect="1"/>
          </p:cNvGraphicFramePr>
          <p:nvPr/>
        </p:nvGraphicFramePr>
        <p:xfrm>
          <a:off x="6727825" y="4471988"/>
          <a:ext cx="1203325" cy="517525"/>
        </p:xfrm>
        <a:graphic>
          <a:graphicData uri="http://schemas.openxmlformats.org/presentationml/2006/ole">
            <mc:AlternateContent xmlns:mc="http://schemas.openxmlformats.org/markup-compatibility/2006">
              <mc:Choice xmlns:v="urn:schemas-microsoft-com:vml" Requires="v">
                <p:oleObj spid="_x0000_s206861" name="Equation" r:id="rId7" imgW="647700" imgH="279400" progId="Equation.DSMT4">
                  <p:embed/>
                </p:oleObj>
              </mc:Choice>
              <mc:Fallback>
                <p:oleObj name="Equation" r:id="rId7" imgW="647700" imgH="279400" progId="Equation.DSMT4">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27825" y="4471988"/>
                        <a:ext cx="1203325"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6858" name="Object 10"/>
          <p:cNvGraphicFramePr>
            <a:graphicFrameLocks noChangeAspect="1"/>
          </p:cNvGraphicFramePr>
          <p:nvPr/>
        </p:nvGraphicFramePr>
        <p:xfrm>
          <a:off x="2667000" y="4953000"/>
          <a:ext cx="3352800" cy="1663700"/>
        </p:xfrm>
        <a:graphic>
          <a:graphicData uri="http://schemas.openxmlformats.org/presentationml/2006/ole">
            <mc:AlternateContent xmlns:mc="http://schemas.openxmlformats.org/markup-compatibility/2006">
              <mc:Choice xmlns:v="urn:schemas-microsoft-com:vml" Requires="v">
                <p:oleObj spid="_x0000_s206862" name="Equation" r:id="rId9" imgW="1689100" imgH="838200" progId="Equation.DSMT4">
                  <p:embed/>
                </p:oleObj>
              </mc:Choice>
              <mc:Fallback>
                <p:oleObj name="Equation" r:id="rId9" imgW="1689100" imgH="838200" progId="Equation.DSMT4">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67000" y="4953000"/>
                        <a:ext cx="3352800" cy="166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Text Box 2"/>
          <p:cNvSpPr txBox="1">
            <a:spLocks noChangeArrowheads="1"/>
          </p:cNvSpPr>
          <p:nvPr/>
        </p:nvSpPr>
        <p:spPr bwMode="auto">
          <a:xfrm>
            <a:off x="746125" y="471488"/>
            <a:ext cx="3357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L’action des opérateurs </a:t>
            </a:r>
            <a:r>
              <a:rPr lang="fr-FR" sz="2000" i="1"/>
              <a:t>S</a:t>
            </a:r>
            <a:r>
              <a:rPr lang="fr-FR" sz="2000" i="1" baseline="-25000"/>
              <a:t>+</a:t>
            </a:r>
            <a:r>
              <a:rPr lang="fr-FR" sz="2000"/>
              <a:t> et </a:t>
            </a:r>
            <a:r>
              <a:rPr lang="fr-FR" sz="2000" i="1"/>
              <a:t>S</a:t>
            </a:r>
            <a:r>
              <a:rPr lang="fr-FR" sz="2000" i="1" baseline="-25000"/>
              <a:t>-</a:t>
            </a:r>
            <a:endParaRPr lang="fr-FR" sz="2000"/>
          </a:p>
        </p:txBody>
      </p:sp>
      <p:graphicFrame>
        <p:nvGraphicFramePr>
          <p:cNvPr id="207875" name="Object 3"/>
          <p:cNvGraphicFramePr>
            <a:graphicFrameLocks noChangeAspect="1"/>
          </p:cNvGraphicFramePr>
          <p:nvPr/>
        </p:nvGraphicFramePr>
        <p:xfrm>
          <a:off x="4876800" y="304800"/>
          <a:ext cx="1473200" cy="966788"/>
        </p:xfrm>
        <a:graphic>
          <a:graphicData uri="http://schemas.openxmlformats.org/presentationml/2006/ole">
            <mc:AlternateContent xmlns:mc="http://schemas.openxmlformats.org/markup-compatibility/2006">
              <mc:Choice xmlns:v="urn:schemas-microsoft-com:vml" Requires="v">
                <p:oleObj spid="_x0000_s207885" name="Equation" r:id="rId3" imgW="812447" imgH="533169" progId="Equation.DSMT4">
                  <p:embed/>
                </p:oleObj>
              </mc:Choice>
              <mc:Fallback>
                <p:oleObj name="Equation" r:id="rId3" imgW="812447" imgH="533169"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04800"/>
                        <a:ext cx="1473200" cy="966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7876" name="Text Box 4"/>
          <p:cNvSpPr txBox="1">
            <a:spLocks noChangeArrowheads="1"/>
          </p:cNvSpPr>
          <p:nvPr/>
        </p:nvSpPr>
        <p:spPr bwMode="auto">
          <a:xfrm>
            <a:off x="914400" y="1752600"/>
            <a:ext cx="3597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est très simple</a:t>
            </a:r>
          </a:p>
        </p:txBody>
      </p:sp>
      <p:graphicFrame>
        <p:nvGraphicFramePr>
          <p:cNvPr id="207877" name="Object 5"/>
          <p:cNvGraphicFramePr>
            <a:graphicFrameLocks noChangeAspect="1"/>
          </p:cNvGraphicFramePr>
          <p:nvPr/>
        </p:nvGraphicFramePr>
        <p:xfrm>
          <a:off x="3276600" y="1600200"/>
          <a:ext cx="3435350" cy="995363"/>
        </p:xfrm>
        <a:graphic>
          <a:graphicData uri="http://schemas.openxmlformats.org/presentationml/2006/ole">
            <mc:AlternateContent xmlns:mc="http://schemas.openxmlformats.org/markup-compatibility/2006">
              <mc:Choice xmlns:v="urn:schemas-microsoft-com:vml" Requires="v">
                <p:oleObj spid="_x0000_s207886" name="Equation" r:id="rId5" imgW="1841500" imgH="533400" progId="Equation.DSMT4">
                  <p:embed/>
                </p:oleObj>
              </mc:Choice>
              <mc:Fallback>
                <p:oleObj name="Equation" r:id="rId5" imgW="1841500" imgH="5334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1600200"/>
                        <a:ext cx="3435350" cy="995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7878" name="Rectangle 6"/>
          <p:cNvSpPr>
            <a:spLocks noChangeArrowheads="1"/>
          </p:cNvSpPr>
          <p:nvPr/>
        </p:nvSpPr>
        <p:spPr bwMode="auto">
          <a:xfrm>
            <a:off x="3124200" y="1524000"/>
            <a:ext cx="3886200" cy="1219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07879" name="Text Box 7"/>
          <p:cNvSpPr txBox="1">
            <a:spLocks noChangeArrowheads="1"/>
          </p:cNvSpPr>
          <p:nvPr/>
        </p:nvSpPr>
        <p:spPr bwMode="auto">
          <a:xfrm>
            <a:off x="381000" y="3352800"/>
            <a:ext cx="1050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Comme </a:t>
            </a:r>
          </a:p>
        </p:txBody>
      </p:sp>
      <p:graphicFrame>
        <p:nvGraphicFramePr>
          <p:cNvPr id="207880" name="Object 8"/>
          <p:cNvGraphicFramePr>
            <a:graphicFrameLocks noChangeAspect="1"/>
          </p:cNvGraphicFramePr>
          <p:nvPr/>
        </p:nvGraphicFramePr>
        <p:xfrm>
          <a:off x="990600" y="4038600"/>
          <a:ext cx="2032000" cy="1547813"/>
        </p:xfrm>
        <a:graphic>
          <a:graphicData uri="http://schemas.openxmlformats.org/presentationml/2006/ole">
            <mc:AlternateContent xmlns:mc="http://schemas.openxmlformats.org/markup-compatibility/2006">
              <mc:Choice xmlns:v="urn:schemas-microsoft-com:vml" Requires="v">
                <p:oleObj spid="_x0000_s207887" name="Equation" r:id="rId7" imgW="1066800" imgH="812800" progId="Equation.DSMT4">
                  <p:embed/>
                </p:oleObj>
              </mc:Choice>
              <mc:Fallback>
                <p:oleObj name="Equation" r:id="rId7" imgW="1066800" imgH="8128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0600" y="4038600"/>
                        <a:ext cx="2032000" cy="1547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7881" name="Object 9"/>
          <p:cNvGraphicFramePr>
            <a:graphicFrameLocks noChangeAspect="1"/>
          </p:cNvGraphicFramePr>
          <p:nvPr/>
        </p:nvGraphicFramePr>
        <p:xfrm>
          <a:off x="4572000" y="3200400"/>
          <a:ext cx="4303713" cy="3095625"/>
        </p:xfrm>
        <a:graphic>
          <a:graphicData uri="http://schemas.openxmlformats.org/presentationml/2006/ole">
            <mc:AlternateContent xmlns:mc="http://schemas.openxmlformats.org/markup-compatibility/2006">
              <mc:Choice xmlns:v="urn:schemas-microsoft-com:vml" Requires="v">
                <p:oleObj spid="_x0000_s207888" name="Equation" r:id="rId9" imgW="2260600" imgH="1625600" progId="Equation.DSMT4">
                  <p:embed/>
                </p:oleObj>
              </mc:Choice>
              <mc:Fallback>
                <p:oleObj name="Equation" r:id="rId9" imgW="2260600" imgH="1625600"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3200400"/>
                        <a:ext cx="4303713" cy="3095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7882" name="AutoShape 10"/>
          <p:cNvSpPr>
            <a:spLocks/>
          </p:cNvSpPr>
          <p:nvPr/>
        </p:nvSpPr>
        <p:spPr bwMode="auto">
          <a:xfrm>
            <a:off x="4114800" y="3352800"/>
            <a:ext cx="304800" cy="2819400"/>
          </a:xfrm>
          <a:prstGeom prst="leftBrace">
            <a:avLst>
              <a:gd name="adj1" fmla="val 7708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07883" name="AutoShape 11"/>
          <p:cNvSpPr>
            <a:spLocks/>
          </p:cNvSpPr>
          <p:nvPr/>
        </p:nvSpPr>
        <p:spPr bwMode="auto">
          <a:xfrm>
            <a:off x="2971800" y="4038600"/>
            <a:ext cx="304800" cy="1524000"/>
          </a:xfrm>
          <a:prstGeom prst="rightBrace">
            <a:avLst>
              <a:gd name="adj1" fmla="val 41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07884" name="AutoShape 12"/>
          <p:cNvSpPr>
            <a:spLocks noChangeArrowheads="1"/>
          </p:cNvSpPr>
          <p:nvPr/>
        </p:nvSpPr>
        <p:spPr bwMode="auto">
          <a:xfrm>
            <a:off x="3581400" y="4724400"/>
            <a:ext cx="381000" cy="152400"/>
          </a:xfrm>
          <a:prstGeom prst="rightArrow">
            <a:avLst>
              <a:gd name="adj1" fmla="val 50000"/>
              <a:gd name="adj2" fmla="val 625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8898" name="Object 2"/>
          <p:cNvGraphicFramePr>
            <a:graphicFrameLocks noChangeAspect="1"/>
          </p:cNvGraphicFramePr>
          <p:nvPr/>
        </p:nvGraphicFramePr>
        <p:xfrm>
          <a:off x="1524000" y="1219200"/>
          <a:ext cx="5946775" cy="2322513"/>
        </p:xfrm>
        <a:graphic>
          <a:graphicData uri="http://schemas.openxmlformats.org/presentationml/2006/ole">
            <mc:AlternateContent xmlns:mc="http://schemas.openxmlformats.org/markup-compatibility/2006">
              <mc:Choice xmlns:v="urn:schemas-microsoft-com:vml" Requires="v">
                <p:oleObj spid="_x0000_s208909" name="Equation" r:id="rId3" imgW="3124200" imgH="1219200" progId="Equation.DSMT4">
                  <p:embed/>
                </p:oleObj>
              </mc:Choice>
              <mc:Fallback>
                <p:oleObj name="Equation" r:id="rId3" imgW="3124200" imgH="12192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219200"/>
                        <a:ext cx="5946775" cy="2322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8899" name="Text Box 3"/>
          <p:cNvSpPr txBox="1">
            <a:spLocks noChangeArrowheads="1"/>
          </p:cNvSpPr>
          <p:nvPr/>
        </p:nvSpPr>
        <p:spPr bwMode="auto">
          <a:xfrm>
            <a:off x="669925" y="547688"/>
            <a:ext cx="1395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résumé :</a:t>
            </a:r>
          </a:p>
        </p:txBody>
      </p:sp>
      <p:sp>
        <p:nvSpPr>
          <p:cNvPr id="208900" name="Text Box 4"/>
          <p:cNvSpPr txBox="1">
            <a:spLocks noChangeArrowheads="1"/>
          </p:cNvSpPr>
          <p:nvPr/>
        </p:nvSpPr>
        <p:spPr bwMode="auto">
          <a:xfrm>
            <a:off x="898525" y="2986088"/>
            <a:ext cx="7000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la représentation de ces opérateurs dans la base                     est :</a:t>
            </a:r>
          </a:p>
        </p:txBody>
      </p:sp>
      <p:graphicFrame>
        <p:nvGraphicFramePr>
          <p:cNvPr id="208901" name="Object 5"/>
          <p:cNvGraphicFramePr>
            <a:graphicFrameLocks noChangeAspect="1"/>
          </p:cNvGraphicFramePr>
          <p:nvPr/>
        </p:nvGraphicFramePr>
        <p:xfrm>
          <a:off x="6096000" y="2895600"/>
          <a:ext cx="1203325" cy="517525"/>
        </p:xfrm>
        <a:graphic>
          <a:graphicData uri="http://schemas.openxmlformats.org/presentationml/2006/ole">
            <mc:AlternateContent xmlns:mc="http://schemas.openxmlformats.org/markup-compatibility/2006">
              <mc:Choice xmlns:v="urn:schemas-microsoft-com:vml" Requires="v">
                <p:oleObj spid="_x0000_s208910" name="Equation" r:id="rId5" imgW="647700" imgH="279400" progId="Equation.DSMT4">
                  <p:embed/>
                </p:oleObj>
              </mc:Choice>
              <mc:Fallback>
                <p:oleObj name="Equation" r:id="rId5" imgW="647700" imgH="2794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2895600"/>
                        <a:ext cx="1203325"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8902" name="Object 6"/>
          <p:cNvGraphicFramePr>
            <a:graphicFrameLocks noChangeAspect="1"/>
          </p:cNvGraphicFramePr>
          <p:nvPr/>
        </p:nvGraphicFramePr>
        <p:xfrm>
          <a:off x="1417638" y="3733800"/>
          <a:ext cx="1676400" cy="838200"/>
        </p:xfrm>
        <a:graphic>
          <a:graphicData uri="http://schemas.openxmlformats.org/presentationml/2006/ole">
            <mc:AlternateContent xmlns:mc="http://schemas.openxmlformats.org/markup-compatibility/2006">
              <mc:Choice xmlns:v="urn:schemas-microsoft-com:vml" Requires="v">
                <p:oleObj spid="_x0000_s208911" name="Equation" r:id="rId7" imgW="914400" imgH="457200" progId="Equation.DSMT4">
                  <p:embed/>
                </p:oleObj>
              </mc:Choice>
              <mc:Fallback>
                <p:oleObj name="Equation" r:id="rId7" imgW="914400" imgH="4572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17638" y="3733800"/>
                        <a:ext cx="16764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8903" name="Object 7"/>
          <p:cNvGraphicFramePr>
            <a:graphicFrameLocks noChangeAspect="1"/>
          </p:cNvGraphicFramePr>
          <p:nvPr/>
        </p:nvGraphicFramePr>
        <p:xfrm>
          <a:off x="3429000" y="3733800"/>
          <a:ext cx="1770063" cy="838200"/>
        </p:xfrm>
        <a:graphic>
          <a:graphicData uri="http://schemas.openxmlformats.org/presentationml/2006/ole">
            <mc:AlternateContent xmlns:mc="http://schemas.openxmlformats.org/markup-compatibility/2006">
              <mc:Choice xmlns:v="urn:schemas-microsoft-com:vml" Requires="v">
                <p:oleObj spid="_x0000_s208912" name="Equation" r:id="rId9" imgW="965200" imgH="457200" progId="Equation.DSMT4">
                  <p:embed/>
                </p:oleObj>
              </mc:Choice>
              <mc:Fallback>
                <p:oleObj name="Equation" r:id="rId9" imgW="965200" imgH="4572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9000" y="3733800"/>
                        <a:ext cx="1770063"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08904" name="Object 8"/>
          <p:cNvGraphicFramePr>
            <a:graphicFrameLocks noChangeAspect="1"/>
          </p:cNvGraphicFramePr>
          <p:nvPr/>
        </p:nvGraphicFramePr>
        <p:xfrm>
          <a:off x="5638800" y="3733800"/>
          <a:ext cx="1792288" cy="838200"/>
        </p:xfrm>
        <a:graphic>
          <a:graphicData uri="http://schemas.openxmlformats.org/presentationml/2006/ole">
            <mc:AlternateContent xmlns:mc="http://schemas.openxmlformats.org/markup-compatibility/2006">
              <mc:Choice xmlns:v="urn:schemas-microsoft-com:vml" Requires="v">
                <p:oleObj spid="_x0000_s208913" name="Equation" r:id="rId11" imgW="977900" imgH="457200" progId="Equation.DSMT4">
                  <p:embed/>
                </p:oleObj>
              </mc:Choice>
              <mc:Fallback>
                <p:oleObj name="Equation" r:id="rId11" imgW="977900" imgH="45720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38800" y="3733800"/>
                        <a:ext cx="1792288"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8905" name="Line 9"/>
          <p:cNvSpPr>
            <a:spLocks noChangeShapeType="1"/>
          </p:cNvSpPr>
          <p:nvPr/>
        </p:nvSpPr>
        <p:spPr bwMode="auto">
          <a:xfrm>
            <a:off x="2743200" y="4724400"/>
            <a:ext cx="990600" cy="914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8906" name="Line 10"/>
          <p:cNvSpPr>
            <a:spLocks noChangeShapeType="1"/>
          </p:cNvSpPr>
          <p:nvPr/>
        </p:nvSpPr>
        <p:spPr bwMode="auto">
          <a:xfrm flipH="1">
            <a:off x="4114800" y="4800600"/>
            <a:ext cx="4572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8907" name="Line 11"/>
          <p:cNvSpPr>
            <a:spLocks noChangeShapeType="1"/>
          </p:cNvSpPr>
          <p:nvPr/>
        </p:nvSpPr>
        <p:spPr bwMode="auto">
          <a:xfrm flipH="1">
            <a:off x="4724400" y="4724400"/>
            <a:ext cx="2133600" cy="914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08908" name="Text Box 12"/>
          <p:cNvSpPr txBox="1">
            <a:spLocks noChangeArrowheads="1"/>
          </p:cNvSpPr>
          <p:nvPr/>
        </p:nvSpPr>
        <p:spPr bwMode="auto">
          <a:xfrm>
            <a:off x="3124200" y="5791200"/>
            <a:ext cx="1957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Matrices de Pauli</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Text Box 2"/>
          <p:cNvSpPr txBox="1">
            <a:spLocks noChangeArrowheads="1"/>
          </p:cNvSpPr>
          <p:nvPr/>
        </p:nvSpPr>
        <p:spPr bwMode="auto">
          <a:xfrm>
            <a:off x="822325" y="650875"/>
            <a:ext cx="6238875" cy="457200"/>
          </a:xfrm>
          <a:prstGeom prst="rect">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X) Description complète d’un système quantique.</a:t>
            </a:r>
          </a:p>
        </p:txBody>
      </p:sp>
      <p:sp>
        <p:nvSpPr>
          <p:cNvPr id="209923" name="Text Box 3"/>
          <p:cNvSpPr txBox="1">
            <a:spLocks noChangeArrowheads="1"/>
          </p:cNvSpPr>
          <p:nvPr/>
        </p:nvSpPr>
        <p:spPr bwMode="auto">
          <a:xfrm>
            <a:off x="898525" y="1538288"/>
            <a:ext cx="794067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une description parfaite d’un système lorsque la mesure d’une ou plusieurs observables permet de déterminer de façon </a:t>
            </a:r>
            <a:r>
              <a:rPr lang="fr-FR" sz="2000" b="1"/>
              <a:t>unique</a:t>
            </a:r>
            <a:r>
              <a:rPr lang="fr-FR" sz="2000"/>
              <a:t> l’état du système.</a:t>
            </a:r>
          </a:p>
          <a:p>
            <a:pPr eaLnBrk="1" hangingPunct="1"/>
            <a:endParaRPr lang="fr-FR" sz="2000"/>
          </a:p>
          <a:p>
            <a:pPr eaLnBrk="1" hangingPunct="1"/>
            <a:r>
              <a:rPr lang="fr-FR" sz="2000"/>
              <a:t>Pour y parvenir, il est nécessaire que toutes ces observables commutent deux à deux pour pouvoir effectuer toutes les mesures.</a:t>
            </a:r>
          </a:p>
          <a:p>
            <a:pPr eaLnBrk="1" hangingPunct="1"/>
            <a:endParaRPr lang="fr-FR" sz="2000"/>
          </a:p>
          <a:p>
            <a:pPr eaLnBrk="1" hangingPunct="1"/>
            <a:r>
              <a:rPr lang="fr-FR" sz="2000"/>
              <a:t>L’état du système est nécessairement fonction propre de toutes ces observables puisque l’on décrit un état unique.</a:t>
            </a:r>
          </a:p>
        </p:txBody>
      </p:sp>
      <p:sp>
        <p:nvSpPr>
          <p:cNvPr id="209924" name="Text Box 4"/>
          <p:cNvSpPr txBox="1">
            <a:spLocks noChangeArrowheads="1"/>
          </p:cNvSpPr>
          <p:nvPr/>
        </p:nvSpPr>
        <p:spPr bwMode="auto">
          <a:xfrm>
            <a:off x="1487488" y="4876800"/>
            <a:ext cx="5475287" cy="711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C’est la définition d’un E.C.O.C</a:t>
            </a:r>
          </a:p>
          <a:p>
            <a:pPr algn="ctr" eaLnBrk="1" hangingPunct="1"/>
            <a:r>
              <a:rPr lang="fr-FR" sz="2000"/>
              <a:t>(Ensemble Complet d’Observables qui Commutent)</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ext Box 2"/>
          <p:cNvSpPr txBox="1">
            <a:spLocks noChangeArrowheads="1"/>
          </p:cNvSpPr>
          <p:nvPr/>
        </p:nvSpPr>
        <p:spPr bwMode="auto">
          <a:xfrm>
            <a:off x="1066800" y="533400"/>
            <a:ext cx="733107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Par exemple, pour une particule possédant un spin, dans un espace 3D, </a:t>
            </a:r>
          </a:p>
          <a:p>
            <a:pPr eaLnBrk="1" hangingPunct="1"/>
            <a:endParaRPr lang="fr-FR" sz="2000"/>
          </a:p>
          <a:p>
            <a:pPr eaLnBrk="1" hangingPunct="1"/>
            <a:r>
              <a:rPr lang="fr-FR" sz="2000"/>
              <a:t>{</a:t>
            </a:r>
            <a:r>
              <a:rPr lang="fr-FR" sz="2000" b="1" i="1"/>
              <a:t>X,Y,Z,S </a:t>
            </a:r>
            <a:r>
              <a:rPr lang="fr-FR" sz="2000" b="1" i="1" baseline="30000"/>
              <a:t>2</a:t>
            </a:r>
            <a:r>
              <a:rPr lang="fr-FR" sz="2000" b="1" i="1"/>
              <a:t>,S</a:t>
            </a:r>
            <a:r>
              <a:rPr lang="fr-FR" sz="2000" b="1" i="1" baseline="-25000"/>
              <a:t>z</a:t>
            </a:r>
            <a:r>
              <a:rPr lang="fr-FR" sz="2000"/>
              <a:t>} forment un ECOC</a:t>
            </a:r>
          </a:p>
          <a:p>
            <a:pPr eaLnBrk="1" hangingPunct="1"/>
            <a:endParaRPr lang="fr-FR" sz="2000"/>
          </a:p>
          <a:p>
            <a:pPr eaLnBrk="1" hangingPunct="1"/>
            <a:r>
              <a:rPr lang="fr-FR" sz="2000"/>
              <a:t>En fait, l’espace des états de spin, </a:t>
            </a:r>
            <a:r>
              <a:rPr lang="fr-FR" sz="2000">
                <a:latin typeface="Symbol" pitchFamily="18" charset="2"/>
              </a:rPr>
              <a:t>e</a:t>
            </a:r>
            <a:r>
              <a:rPr lang="fr-FR" sz="2000" baseline="-25000"/>
              <a:t>s</a:t>
            </a:r>
            <a:r>
              <a:rPr lang="fr-FR" sz="2000"/>
              <a:t> , est disjoint de l’espace des états de position, </a:t>
            </a:r>
            <a:r>
              <a:rPr lang="fr-FR" sz="2000">
                <a:latin typeface="Symbol" pitchFamily="18" charset="2"/>
              </a:rPr>
              <a:t>e</a:t>
            </a:r>
            <a:r>
              <a:rPr lang="fr-FR" sz="2000" baseline="-25000"/>
              <a:t>r</a:t>
            </a:r>
            <a:r>
              <a:rPr lang="fr-FR" sz="2000"/>
              <a:t>, mais {</a:t>
            </a:r>
            <a:r>
              <a:rPr lang="fr-FR" sz="2000" b="1"/>
              <a:t>X, Y, Z</a:t>
            </a:r>
            <a:r>
              <a:rPr lang="fr-FR" sz="2000"/>
              <a:t>} est un ECOC de </a:t>
            </a:r>
            <a:r>
              <a:rPr lang="fr-FR" sz="2000">
                <a:latin typeface="Symbol" pitchFamily="18" charset="2"/>
              </a:rPr>
              <a:t>e</a:t>
            </a:r>
            <a:r>
              <a:rPr lang="fr-FR" sz="2000" baseline="-25000"/>
              <a:t>r </a:t>
            </a:r>
            <a:r>
              <a:rPr lang="fr-FR" sz="2000"/>
              <a:t>et {</a:t>
            </a:r>
            <a:r>
              <a:rPr lang="fr-FR" sz="2000" b="1" i="1"/>
              <a:t>S </a:t>
            </a:r>
            <a:r>
              <a:rPr lang="fr-FR" sz="2000" b="1" i="1" baseline="30000"/>
              <a:t>2</a:t>
            </a:r>
            <a:r>
              <a:rPr lang="fr-FR" sz="2000" b="1" i="1"/>
              <a:t>, S</a:t>
            </a:r>
            <a:r>
              <a:rPr lang="fr-FR" sz="2000" b="1" i="1" baseline="-25000"/>
              <a:t>z</a:t>
            </a:r>
            <a:r>
              <a:rPr lang="fr-FR" sz="2000"/>
              <a:t>} est un ECOC de </a:t>
            </a:r>
            <a:r>
              <a:rPr lang="fr-FR" sz="2000">
                <a:latin typeface="Symbol" pitchFamily="18" charset="2"/>
              </a:rPr>
              <a:t>e</a:t>
            </a:r>
            <a:r>
              <a:rPr lang="fr-FR" sz="2000" baseline="-25000"/>
              <a:t>s</a:t>
            </a:r>
            <a:r>
              <a:rPr lang="fr-FR" sz="2000"/>
              <a:t>. Ces observables forment donc un ECOC de l’espace produit tensoriel </a:t>
            </a:r>
            <a:endParaRPr lang="fr-FR" sz="2000" baseline="-25000"/>
          </a:p>
        </p:txBody>
      </p:sp>
      <p:graphicFrame>
        <p:nvGraphicFramePr>
          <p:cNvPr id="210947" name="Object 3"/>
          <p:cNvGraphicFramePr>
            <a:graphicFrameLocks noChangeAspect="1"/>
          </p:cNvGraphicFramePr>
          <p:nvPr/>
        </p:nvGraphicFramePr>
        <p:xfrm>
          <a:off x="2971800" y="2971800"/>
          <a:ext cx="838200" cy="465138"/>
        </p:xfrm>
        <a:graphic>
          <a:graphicData uri="http://schemas.openxmlformats.org/presentationml/2006/ole">
            <mc:AlternateContent xmlns:mc="http://schemas.openxmlformats.org/markup-compatibility/2006">
              <mc:Choice xmlns:v="urn:schemas-microsoft-com:vml" Requires="v">
                <p:oleObj spid="_x0000_s210951" name="Equation" r:id="rId3" imgW="457002" imgH="253890" progId="Equation.DSMT4">
                  <p:embed/>
                </p:oleObj>
              </mc:Choice>
              <mc:Fallback>
                <p:oleObj name="Equation" r:id="rId3" imgW="457002" imgH="25389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971800"/>
                        <a:ext cx="838200" cy="465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0948" name="Text Box 4"/>
          <p:cNvSpPr txBox="1">
            <a:spLocks noChangeArrowheads="1"/>
          </p:cNvSpPr>
          <p:nvPr/>
        </p:nvSpPr>
        <p:spPr bwMode="auto">
          <a:xfrm>
            <a:off x="1127125" y="3671888"/>
            <a:ext cx="76358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L’électron de l’hydrogène est parfaitement décrite par les nombres quantiques {n,l,m</a:t>
            </a:r>
            <a:r>
              <a:rPr lang="fr-FR" sz="2000" baseline="-25000"/>
              <a:t>l</a:t>
            </a:r>
            <a:r>
              <a:rPr lang="fr-FR" sz="2000"/>
              <a:t>,m</a:t>
            </a:r>
            <a:r>
              <a:rPr lang="fr-FR" sz="2000" baseline="-25000"/>
              <a:t>s</a:t>
            </a:r>
            <a:r>
              <a:rPr lang="fr-FR" sz="2000"/>
              <a:t>} qui sont associés aux observables </a:t>
            </a:r>
          </a:p>
          <a:p>
            <a:pPr eaLnBrk="1" hangingPunct="1"/>
            <a:endParaRPr lang="fr-FR" sz="2000"/>
          </a:p>
          <a:p>
            <a:pPr eaLnBrk="1" hangingPunct="1"/>
            <a:r>
              <a:rPr lang="fr-FR" sz="2000"/>
              <a:t>{</a:t>
            </a:r>
            <a:r>
              <a:rPr lang="fr-FR" sz="2000" b="1" i="1"/>
              <a:t>H, L</a:t>
            </a:r>
            <a:r>
              <a:rPr lang="fr-FR" sz="2000" b="1" i="1" baseline="30000"/>
              <a:t>2</a:t>
            </a:r>
            <a:r>
              <a:rPr lang="fr-FR" sz="2000" b="1" i="1"/>
              <a:t>, L</a:t>
            </a:r>
            <a:r>
              <a:rPr lang="fr-FR" sz="2000" b="1" i="1" baseline="-25000"/>
              <a:t>z</a:t>
            </a:r>
            <a:r>
              <a:rPr lang="fr-FR" sz="2000" b="1" i="1"/>
              <a:t>, S</a:t>
            </a:r>
            <a:r>
              <a:rPr lang="fr-FR" sz="2000" b="1" i="1" baseline="30000"/>
              <a:t>2 </a:t>
            </a:r>
            <a:r>
              <a:rPr lang="fr-FR" sz="2000" b="1" i="1"/>
              <a:t>,S</a:t>
            </a:r>
            <a:r>
              <a:rPr lang="fr-FR" sz="2000" b="1" i="1" baseline="-25000"/>
              <a:t>z</a:t>
            </a:r>
            <a:r>
              <a:rPr lang="fr-FR" sz="2000"/>
              <a:t>} qui forment aussi un ECOC</a:t>
            </a:r>
          </a:p>
          <a:p>
            <a:pPr eaLnBrk="1" hangingPunct="1"/>
            <a:endParaRPr lang="fr-FR" sz="2000"/>
          </a:p>
        </p:txBody>
      </p:sp>
      <p:sp>
        <p:nvSpPr>
          <p:cNvPr id="210949" name="Line 5"/>
          <p:cNvSpPr>
            <a:spLocks noChangeShapeType="1"/>
          </p:cNvSpPr>
          <p:nvPr/>
        </p:nvSpPr>
        <p:spPr bwMode="auto">
          <a:xfrm>
            <a:off x="2590800" y="5029200"/>
            <a:ext cx="685800" cy="457200"/>
          </a:xfrm>
          <a:prstGeom prst="line">
            <a:avLst/>
          </a:prstGeom>
          <a:noFill/>
          <a:ln w="9525">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10950" name="Text Box 6"/>
          <p:cNvSpPr txBox="1">
            <a:spLocks noChangeArrowheads="1"/>
          </p:cNvSpPr>
          <p:nvPr/>
        </p:nvSpPr>
        <p:spPr bwMode="auto">
          <a:xfrm>
            <a:off x="3413125" y="5272088"/>
            <a:ext cx="5426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NB: la valeur propre associée à </a:t>
            </a:r>
            <a:r>
              <a:rPr lang="fr-FR" sz="2000" b="1" i="1"/>
              <a:t>S</a:t>
            </a:r>
            <a:r>
              <a:rPr lang="fr-FR" sz="2000" b="1" i="1" baseline="30000"/>
              <a:t>2</a:t>
            </a:r>
            <a:r>
              <a:rPr lang="fr-FR" sz="2000"/>
              <a:t> est constante, on ne la fait pas apparaître dans le jeu de nombre quantiques de l’électron.</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Text Box 2"/>
          <p:cNvSpPr txBox="1">
            <a:spLocks noChangeArrowheads="1"/>
          </p:cNvSpPr>
          <p:nvPr/>
        </p:nvSpPr>
        <p:spPr bwMode="auto">
          <a:xfrm>
            <a:off x="746125" y="776288"/>
            <a:ext cx="3832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Fonction d’onde mono-électronique</a:t>
            </a:r>
          </a:p>
        </p:txBody>
      </p:sp>
      <p:sp>
        <p:nvSpPr>
          <p:cNvPr id="211971" name="Text Box 3"/>
          <p:cNvSpPr txBox="1">
            <a:spLocks noChangeArrowheads="1"/>
          </p:cNvSpPr>
          <p:nvPr/>
        </p:nvSpPr>
        <p:spPr bwMode="auto">
          <a:xfrm>
            <a:off x="898525" y="1309688"/>
            <a:ext cx="78644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peut donc décrire un électron par ses coordonnées, </a:t>
            </a:r>
            <a:r>
              <a:rPr lang="fr-FR" sz="2000" b="1" i="1"/>
              <a:t>r</a:t>
            </a:r>
            <a:r>
              <a:rPr lang="fr-FR" sz="2000"/>
              <a:t>,  (cartésiennes, sphériques, …) et par son spin qu’on peut formellement noter comme étant une fonction de « coordonnées de spin », </a:t>
            </a:r>
            <a:r>
              <a:rPr lang="fr-FR" sz="2000" i="1">
                <a:latin typeface="Symbol" pitchFamily="18" charset="2"/>
              </a:rPr>
              <a:t>s</a:t>
            </a:r>
            <a:r>
              <a:rPr lang="fr-FR" sz="2000"/>
              <a:t>.</a:t>
            </a:r>
          </a:p>
        </p:txBody>
      </p:sp>
      <p:graphicFrame>
        <p:nvGraphicFramePr>
          <p:cNvPr id="211972" name="Object 4"/>
          <p:cNvGraphicFramePr>
            <a:graphicFrameLocks noChangeAspect="1"/>
          </p:cNvGraphicFramePr>
          <p:nvPr/>
        </p:nvGraphicFramePr>
        <p:xfrm>
          <a:off x="3505200" y="2514600"/>
          <a:ext cx="1905000" cy="314325"/>
        </p:xfrm>
        <a:graphic>
          <a:graphicData uri="http://schemas.openxmlformats.org/presentationml/2006/ole">
            <mc:AlternateContent xmlns:mc="http://schemas.openxmlformats.org/markup-compatibility/2006">
              <mc:Choice xmlns:v="urn:schemas-microsoft-com:vml" Requires="v">
                <p:oleObj spid="_x0000_s211974" name="Equation" r:id="rId3" imgW="1231366" imgH="203112" progId="Equation.DSMT4">
                  <p:embed/>
                </p:oleObj>
              </mc:Choice>
              <mc:Fallback>
                <p:oleObj name="Equation" r:id="rId3" imgW="1231366" imgH="203112"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2514600"/>
                        <a:ext cx="1905000"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1973" name="Text Box 5"/>
          <p:cNvSpPr txBox="1">
            <a:spLocks noChangeArrowheads="1"/>
          </p:cNvSpPr>
          <p:nvPr/>
        </p:nvSpPr>
        <p:spPr bwMode="auto">
          <a:xfrm>
            <a:off x="1127125" y="3138488"/>
            <a:ext cx="4152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fonction est appelée </a:t>
            </a:r>
            <a:r>
              <a:rPr lang="fr-FR" sz="2000" u="sng"/>
              <a:t>spin-orbitale</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Text Box 2"/>
          <p:cNvSpPr txBox="1">
            <a:spLocks noChangeArrowheads="1"/>
          </p:cNvSpPr>
          <p:nvPr/>
        </p:nvSpPr>
        <p:spPr bwMode="auto">
          <a:xfrm>
            <a:off x="822325" y="776288"/>
            <a:ext cx="4237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Systèmes formés de plusieurs particules</a:t>
            </a:r>
          </a:p>
        </p:txBody>
      </p:sp>
      <p:sp>
        <p:nvSpPr>
          <p:cNvPr id="212995" name="Text Box 3"/>
          <p:cNvSpPr txBox="1">
            <a:spLocks noChangeArrowheads="1"/>
          </p:cNvSpPr>
          <p:nvPr/>
        </p:nvSpPr>
        <p:spPr bwMode="auto">
          <a:xfrm>
            <a:off x="1203325" y="1309688"/>
            <a:ext cx="7635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Imaginons, un système formé de N particules. La fonction d’onde va dépendre des N coordonnées d’espace et de spin (regroupées sous la notation </a:t>
            </a:r>
            <a:r>
              <a:rPr lang="fr-FR" sz="2000">
                <a:latin typeface="Symbol" pitchFamily="18" charset="2"/>
              </a:rPr>
              <a:t>z</a:t>
            </a:r>
            <a:r>
              <a:rPr lang="fr-FR" sz="2000"/>
              <a:t>) </a:t>
            </a:r>
          </a:p>
        </p:txBody>
      </p:sp>
      <p:graphicFrame>
        <p:nvGraphicFramePr>
          <p:cNvPr id="212996" name="Object 4"/>
          <p:cNvGraphicFramePr>
            <a:graphicFrameLocks noChangeAspect="1"/>
          </p:cNvGraphicFramePr>
          <p:nvPr/>
        </p:nvGraphicFramePr>
        <p:xfrm>
          <a:off x="2971800" y="2362200"/>
          <a:ext cx="1708150" cy="525463"/>
        </p:xfrm>
        <a:graphic>
          <a:graphicData uri="http://schemas.openxmlformats.org/presentationml/2006/ole">
            <mc:AlternateContent xmlns:mc="http://schemas.openxmlformats.org/markup-compatibility/2006">
              <mc:Choice xmlns:v="urn:schemas-microsoft-com:vml" Requires="v">
                <p:oleObj spid="_x0000_s213001" name="Equation" r:id="rId3" imgW="825500" imgH="254000" progId="Equation.DSMT4">
                  <p:embed/>
                </p:oleObj>
              </mc:Choice>
              <mc:Fallback>
                <p:oleObj name="Equation" r:id="rId3" imgW="825500" imgH="2540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362200"/>
                        <a:ext cx="1708150" cy="52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2997" name="Text Box 5"/>
          <p:cNvSpPr txBox="1">
            <a:spLocks noChangeArrowheads="1"/>
          </p:cNvSpPr>
          <p:nvPr/>
        </p:nvSpPr>
        <p:spPr bwMode="auto">
          <a:xfrm>
            <a:off x="1279525" y="2986088"/>
            <a:ext cx="7483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Imaginons, un opérateur P</a:t>
            </a:r>
            <a:r>
              <a:rPr lang="fr-FR" sz="2000" baseline="-25000"/>
              <a:t>ij</a:t>
            </a:r>
            <a:r>
              <a:rPr lang="fr-FR" sz="2000"/>
              <a:t> dont l’action permute les coordonnées de deux particules identiques (deux électrons d’un atome par exemple)</a:t>
            </a:r>
          </a:p>
        </p:txBody>
      </p:sp>
      <p:graphicFrame>
        <p:nvGraphicFramePr>
          <p:cNvPr id="212998" name="Object 6"/>
          <p:cNvGraphicFramePr>
            <a:graphicFrameLocks noChangeAspect="1"/>
          </p:cNvGraphicFramePr>
          <p:nvPr/>
        </p:nvGraphicFramePr>
        <p:xfrm>
          <a:off x="1447800" y="3886200"/>
          <a:ext cx="6281738" cy="552450"/>
        </p:xfrm>
        <a:graphic>
          <a:graphicData uri="http://schemas.openxmlformats.org/presentationml/2006/ole">
            <mc:AlternateContent xmlns:mc="http://schemas.openxmlformats.org/markup-compatibility/2006">
              <mc:Choice xmlns:v="urn:schemas-microsoft-com:vml" Requires="v">
                <p:oleObj spid="_x0000_s213002" name="Equation" r:id="rId5" imgW="3035300" imgH="266700" progId="Equation.DSMT4">
                  <p:embed/>
                </p:oleObj>
              </mc:Choice>
              <mc:Fallback>
                <p:oleObj name="Equation" r:id="rId5" imgW="3035300" imgH="2667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3886200"/>
                        <a:ext cx="6281738" cy="55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2999" name="Text Box 7"/>
          <p:cNvSpPr txBox="1">
            <a:spLocks noChangeArrowheads="1"/>
          </p:cNvSpPr>
          <p:nvPr/>
        </p:nvSpPr>
        <p:spPr bwMode="auto">
          <a:xfrm>
            <a:off x="914400" y="4724400"/>
            <a:ext cx="7924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L’hamiltonien du système doit rester identique sous l’action d’une telle permutation car l’énergie n’a pas de raisons de changer. On doit avoir</a:t>
            </a:r>
          </a:p>
        </p:txBody>
      </p:sp>
      <p:graphicFrame>
        <p:nvGraphicFramePr>
          <p:cNvPr id="213000" name="Object 8"/>
          <p:cNvGraphicFramePr>
            <a:graphicFrameLocks noChangeAspect="1"/>
          </p:cNvGraphicFramePr>
          <p:nvPr/>
        </p:nvGraphicFramePr>
        <p:xfrm>
          <a:off x="3429000" y="5486400"/>
          <a:ext cx="1447800" cy="638175"/>
        </p:xfrm>
        <a:graphic>
          <a:graphicData uri="http://schemas.openxmlformats.org/presentationml/2006/ole">
            <mc:AlternateContent xmlns:mc="http://schemas.openxmlformats.org/markup-compatibility/2006">
              <mc:Choice xmlns:v="urn:schemas-microsoft-com:vml" Requires="v">
                <p:oleObj spid="_x0000_s213003" name="Equation" r:id="rId7" imgW="749300" imgH="330200" progId="Equation.DSMT4">
                  <p:embed/>
                </p:oleObj>
              </mc:Choice>
              <mc:Fallback>
                <p:oleObj name="Equation" r:id="rId7" imgW="749300" imgH="3302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5486400"/>
                        <a:ext cx="1447800" cy="638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Text Box 2"/>
          <p:cNvSpPr txBox="1">
            <a:spLocks noChangeArrowheads="1"/>
          </p:cNvSpPr>
          <p:nvPr/>
        </p:nvSpPr>
        <p:spPr bwMode="auto">
          <a:xfrm>
            <a:off x="746125" y="776288"/>
            <a:ext cx="6975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fonctions propres de H sont donc aussi fonctions propres de P</a:t>
            </a:r>
            <a:r>
              <a:rPr lang="fr-FR" sz="2000" baseline="-25000"/>
              <a:t>ij</a:t>
            </a:r>
          </a:p>
        </p:txBody>
      </p:sp>
      <p:sp>
        <p:nvSpPr>
          <p:cNvPr id="214019" name="Text Box 3"/>
          <p:cNvSpPr txBox="1">
            <a:spLocks noChangeArrowheads="1"/>
          </p:cNvSpPr>
          <p:nvPr/>
        </p:nvSpPr>
        <p:spPr bwMode="auto">
          <a:xfrm>
            <a:off x="822325" y="1379538"/>
            <a:ext cx="6119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notre fonction </a:t>
            </a:r>
            <a:r>
              <a:rPr lang="fr-FR" sz="2000" i="1">
                <a:latin typeface="Symbol" pitchFamily="18" charset="2"/>
              </a:rPr>
              <a:t>Y</a:t>
            </a:r>
            <a:r>
              <a:rPr lang="fr-FR" sz="2000"/>
              <a:t> est fonction propre de H, on aura donc</a:t>
            </a:r>
          </a:p>
        </p:txBody>
      </p:sp>
      <p:graphicFrame>
        <p:nvGraphicFramePr>
          <p:cNvPr id="214020" name="Object 4"/>
          <p:cNvGraphicFramePr>
            <a:graphicFrameLocks noChangeAspect="1"/>
          </p:cNvGraphicFramePr>
          <p:nvPr/>
        </p:nvGraphicFramePr>
        <p:xfrm>
          <a:off x="1295400" y="2209800"/>
          <a:ext cx="6491288" cy="552450"/>
        </p:xfrm>
        <a:graphic>
          <a:graphicData uri="http://schemas.openxmlformats.org/presentationml/2006/ole">
            <mc:AlternateContent xmlns:mc="http://schemas.openxmlformats.org/markup-compatibility/2006">
              <mc:Choice xmlns:v="urn:schemas-microsoft-com:vml" Requires="v">
                <p:oleObj spid="_x0000_s214026" name="Equation" r:id="rId3" imgW="3136900" imgH="266700" progId="Equation.DSMT4">
                  <p:embed/>
                </p:oleObj>
              </mc:Choice>
              <mc:Fallback>
                <p:oleObj name="Equation" r:id="rId3" imgW="3136900" imgH="2667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2209800"/>
                        <a:ext cx="6491288" cy="55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4021" name="Text Box 5"/>
          <p:cNvSpPr txBox="1">
            <a:spLocks noChangeArrowheads="1"/>
          </p:cNvSpPr>
          <p:nvPr/>
        </p:nvSpPr>
        <p:spPr bwMode="auto">
          <a:xfrm>
            <a:off x="898525" y="2986088"/>
            <a:ext cx="5905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comme la double permutation doit donner l’identité : </a:t>
            </a:r>
          </a:p>
        </p:txBody>
      </p:sp>
      <p:graphicFrame>
        <p:nvGraphicFramePr>
          <p:cNvPr id="214022" name="Object 6"/>
          <p:cNvGraphicFramePr>
            <a:graphicFrameLocks noChangeAspect="1"/>
          </p:cNvGraphicFramePr>
          <p:nvPr/>
        </p:nvGraphicFramePr>
        <p:xfrm>
          <a:off x="6781800" y="2971800"/>
          <a:ext cx="742950" cy="495300"/>
        </p:xfrm>
        <a:graphic>
          <a:graphicData uri="http://schemas.openxmlformats.org/presentationml/2006/ole">
            <mc:AlternateContent xmlns:mc="http://schemas.openxmlformats.org/markup-compatibility/2006">
              <mc:Choice xmlns:v="urn:schemas-microsoft-com:vml" Requires="v">
                <p:oleObj spid="_x0000_s214027" name="Equation" r:id="rId5" imgW="419100" imgH="279400" progId="Equation.DSMT4">
                  <p:embed/>
                </p:oleObj>
              </mc:Choice>
              <mc:Fallback>
                <p:oleObj name="Equation" r:id="rId5" imgW="419100" imgH="2794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1800" y="2971800"/>
                        <a:ext cx="74295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4023" name="Object 7"/>
          <p:cNvGraphicFramePr>
            <a:graphicFrameLocks noChangeAspect="1"/>
          </p:cNvGraphicFramePr>
          <p:nvPr/>
        </p:nvGraphicFramePr>
        <p:xfrm>
          <a:off x="1063625" y="3432175"/>
          <a:ext cx="6650038" cy="1157288"/>
        </p:xfrm>
        <a:graphic>
          <a:graphicData uri="http://schemas.openxmlformats.org/presentationml/2006/ole">
            <mc:AlternateContent xmlns:mc="http://schemas.openxmlformats.org/markup-compatibility/2006">
              <mc:Choice xmlns:v="urn:schemas-microsoft-com:vml" Requires="v">
                <p:oleObj spid="_x0000_s214028" name="Equation" r:id="rId7" imgW="3213100" imgH="558800" progId="Equation.DSMT4">
                  <p:embed/>
                </p:oleObj>
              </mc:Choice>
              <mc:Fallback>
                <p:oleObj name="Equation" r:id="rId7" imgW="3213100" imgH="5588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3625" y="3432175"/>
                        <a:ext cx="6650038" cy="1157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4024" name="Text Box 8"/>
          <p:cNvSpPr txBox="1">
            <a:spLocks noChangeArrowheads="1"/>
          </p:cNvSpPr>
          <p:nvPr/>
        </p:nvSpPr>
        <p:spPr bwMode="auto">
          <a:xfrm>
            <a:off x="1203325" y="5119688"/>
            <a:ext cx="677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graphicFrame>
        <p:nvGraphicFramePr>
          <p:cNvPr id="214025" name="Object 9"/>
          <p:cNvGraphicFramePr>
            <a:graphicFrameLocks noChangeAspect="1"/>
          </p:cNvGraphicFramePr>
          <p:nvPr/>
        </p:nvGraphicFramePr>
        <p:xfrm>
          <a:off x="2286000" y="5105400"/>
          <a:ext cx="990600" cy="452438"/>
        </p:xfrm>
        <a:graphic>
          <a:graphicData uri="http://schemas.openxmlformats.org/presentationml/2006/ole">
            <mc:AlternateContent xmlns:mc="http://schemas.openxmlformats.org/markup-compatibility/2006">
              <mc:Choice xmlns:v="urn:schemas-microsoft-com:vml" Requires="v">
                <p:oleObj spid="_x0000_s214029" name="Equation" r:id="rId9" imgW="444307" imgH="203112" progId="Equation.DSMT4">
                  <p:embed/>
                </p:oleObj>
              </mc:Choice>
              <mc:Fallback>
                <p:oleObj name="Equation" r:id="rId9" imgW="444307" imgH="203112" progId="Equation.DSMT4">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0" y="5105400"/>
                        <a:ext cx="990600" cy="452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Text Box 2"/>
          <p:cNvSpPr txBox="1">
            <a:spLocks noChangeArrowheads="1"/>
          </p:cNvSpPr>
          <p:nvPr/>
        </p:nvSpPr>
        <p:spPr bwMode="auto">
          <a:xfrm>
            <a:off x="1127125" y="623888"/>
            <a:ext cx="74834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permutation de deux particules identiques impose à la fonction d’onde d’être soit :</a:t>
            </a:r>
          </a:p>
          <a:p>
            <a:pPr eaLnBrk="1" hangingPunct="1"/>
            <a:endParaRPr lang="fr-FR" sz="2000"/>
          </a:p>
          <a:p>
            <a:pPr eaLnBrk="1" hangingPunct="1"/>
            <a:endParaRPr lang="fr-FR" sz="2000"/>
          </a:p>
          <a:p>
            <a:pPr eaLnBrk="1" hangingPunct="1"/>
            <a:endParaRPr lang="fr-FR" sz="2000"/>
          </a:p>
          <a:p>
            <a:pPr eaLnBrk="1" hangingPunct="1"/>
            <a:endParaRPr lang="fr-FR" sz="2000"/>
          </a:p>
          <a:p>
            <a:pPr eaLnBrk="1" hangingPunct="1"/>
            <a:r>
              <a:rPr lang="fr-FR" sz="2000"/>
              <a:t>Symétrique :    </a:t>
            </a:r>
          </a:p>
        </p:txBody>
      </p:sp>
      <p:graphicFrame>
        <p:nvGraphicFramePr>
          <p:cNvPr id="215043" name="Object 3"/>
          <p:cNvGraphicFramePr>
            <a:graphicFrameLocks noChangeAspect="1"/>
          </p:cNvGraphicFramePr>
          <p:nvPr/>
        </p:nvGraphicFramePr>
        <p:xfrm>
          <a:off x="2819400" y="2362200"/>
          <a:ext cx="1130300" cy="552450"/>
        </p:xfrm>
        <a:graphic>
          <a:graphicData uri="http://schemas.openxmlformats.org/presentationml/2006/ole">
            <mc:AlternateContent xmlns:mc="http://schemas.openxmlformats.org/markup-compatibility/2006">
              <mc:Choice xmlns:v="urn:schemas-microsoft-com:vml" Requires="v">
                <p:oleObj spid="_x0000_s215053" name="Equation" r:id="rId3" imgW="545626" imgH="266469" progId="Equation.DSMT4">
                  <p:embed/>
                </p:oleObj>
              </mc:Choice>
              <mc:Fallback>
                <p:oleObj name="Equation" r:id="rId3" imgW="545626" imgH="266469"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2362200"/>
                        <a:ext cx="1130300" cy="55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044" name="Text Box 4"/>
          <p:cNvSpPr txBox="1">
            <a:spLocks noChangeArrowheads="1"/>
          </p:cNvSpPr>
          <p:nvPr/>
        </p:nvSpPr>
        <p:spPr bwMode="auto">
          <a:xfrm>
            <a:off x="1279525" y="4738688"/>
            <a:ext cx="1893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Antisymétrique :</a:t>
            </a:r>
          </a:p>
        </p:txBody>
      </p:sp>
      <p:graphicFrame>
        <p:nvGraphicFramePr>
          <p:cNvPr id="215045" name="Object 5"/>
          <p:cNvGraphicFramePr>
            <a:graphicFrameLocks noChangeAspect="1"/>
          </p:cNvGraphicFramePr>
          <p:nvPr/>
        </p:nvGraphicFramePr>
        <p:xfrm>
          <a:off x="3352800" y="4724400"/>
          <a:ext cx="1314450" cy="552450"/>
        </p:xfrm>
        <a:graphic>
          <a:graphicData uri="http://schemas.openxmlformats.org/presentationml/2006/ole">
            <mc:AlternateContent xmlns:mc="http://schemas.openxmlformats.org/markup-compatibility/2006">
              <mc:Choice xmlns:v="urn:schemas-microsoft-com:vml" Requires="v">
                <p:oleObj spid="_x0000_s215054" name="Equation" r:id="rId5" imgW="634449" imgH="266469" progId="Equation.DSMT4">
                  <p:embed/>
                </p:oleObj>
              </mc:Choice>
              <mc:Fallback>
                <p:oleObj name="Equation" r:id="rId5" imgW="634449" imgH="266469"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4724400"/>
                        <a:ext cx="1314450" cy="552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5046" name="AutoShape 6"/>
          <p:cNvSpPr>
            <a:spLocks noChangeArrowheads="1"/>
          </p:cNvSpPr>
          <p:nvPr/>
        </p:nvSpPr>
        <p:spPr bwMode="auto">
          <a:xfrm>
            <a:off x="4495800" y="2438400"/>
            <a:ext cx="1219200" cy="304800"/>
          </a:xfrm>
          <a:prstGeom prst="leftArrow">
            <a:avLst>
              <a:gd name="adj1" fmla="val 50000"/>
              <a:gd name="adj2" fmla="val 100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5047" name="AutoShape 7"/>
          <p:cNvSpPr>
            <a:spLocks noChangeArrowheads="1"/>
          </p:cNvSpPr>
          <p:nvPr/>
        </p:nvSpPr>
        <p:spPr bwMode="auto">
          <a:xfrm>
            <a:off x="4876800" y="4800600"/>
            <a:ext cx="1219200" cy="304800"/>
          </a:xfrm>
          <a:prstGeom prst="leftArrow">
            <a:avLst>
              <a:gd name="adj1" fmla="val 50000"/>
              <a:gd name="adj2" fmla="val 100000"/>
            </a:avLst>
          </a:prstGeom>
          <a:solidFill>
            <a:srgbClr val="FF33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5048" name="Text Box 8"/>
          <p:cNvSpPr txBox="1">
            <a:spLocks noChangeArrowheads="1"/>
          </p:cNvSpPr>
          <p:nvPr/>
        </p:nvSpPr>
        <p:spPr bwMode="auto">
          <a:xfrm>
            <a:off x="6080125" y="2300288"/>
            <a:ext cx="2530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Obligatoire pour les bosons</a:t>
            </a:r>
          </a:p>
        </p:txBody>
      </p:sp>
      <p:sp>
        <p:nvSpPr>
          <p:cNvPr id="215049" name="Text Box 9"/>
          <p:cNvSpPr txBox="1">
            <a:spLocks noChangeArrowheads="1"/>
          </p:cNvSpPr>
          <p:nvPr/>
        </p:nvSpPr>
        <p:spPr bwMode="auto">
          <a:xfrm>
            <a:off x="6232525" y="4738688"/>
            <a:ext cx="2378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Obligatoire pour les fermions</a:t>
            </a:r>
          </a:p>
        </p:txBody>
      </p:sp>
      <p:sp>
        <p:nvSpPr>
          <p:cNvPr id="215050" name="Rectangle 10"/>
          <p:cNvSpPr>
            <a:spLocks noChangeArrowheads="1"/>
          </p:cNvSpPr>
          <p:nvPr/>
        </p:nvSpPr>
        <p:spPr bwMode="auto">
          <a:xfrm>
            <a:off x="5943600" y="1676400"/>
            <a:ext cx="76200" cy="7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5051" name="Rectangle 11"/>
          <p:cNvSpPr>
            <a:spLocks noChangeArrowheads="1"/>
          </p:cNvSpPr>
          <p:nvPr/>
        </p:nvSpPr>
        <p:spPr bwMode="auto">
          <a:xfrm>
            <a:off x="685800" y="1676400"/>
            <a:ext cx="8077200" cy="4267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5052" name="Text Box 12"/>
          <p:cNvSpPr txBox="1">
            <a:spLocks noChangeArrowheads="1"/>
          </p:cNvSpPr>
          <p:nvPr/>
        </p:nvSpPr>
        <p:spPr bwMode="auto">
          <a:xfrm>
            <a:off x="3260725" y="6034088"/>
            <a:ext cx="1925638" cy="406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Principe de Pauli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609600"/>
            <a:ext cx="5410200" cy="762000"/>
          </a:xfrm>
          <a:ln>
            <a:solidFill>
              <a:srgbClr val="0000FF"/>
            </a:solidFill>
            <a:miter lim="800000"/>
            <a:headEnd/>
            <a:tailEnd/>
          </a:ln>
        </p:spPr>
        <p:txBody>
          <a:bodyPr/>
          <a:lstStyle/>
          <a:p>
            <a:pPr eaLnBrk="1" hangingPunct="1"/>
            <a:r>
              <a:rPr lang="fr-FR" sz="2400" u="sng" smtClean="0"/>
              <a:t>Longueur d’onde</a:t>
            </a:r>
            <a:r>
              <a:rPr lang="fr-FR" sz="2400" smtClean="0"/>
              <a:t> et période</a:t>
            </a:r>
          </a:p>
        </p:txBody>
      </p:sp>
      <p:pic>
        <p:nvPicPr>
          <p:cNvPr id="22531"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409700" y="2457450"/>
            <a:ext cx="6324600" cy="3162300"/>
          </a:xfrm>
          <a:noFill/>
        </p:spPr>
      </p:pic>
      <p:pic>
        <p:nvPicPr>
          <p:cNvPr id="225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676400"/>
            <a:ext cx="4114800"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2533" name="Object 5"/>
          <p:cNvGraphicFramePr>
            <a:graphicFrameLocks noChangeAspect="1"/>
          </p:cNvGraphicFramePr>
          <p:nvPr/>
        </p:nvGraphicFramePr>
        <p:xfrm>
          <a:off x="1143000" y="2362200"/>
          <a:ext cx="2438400" cy="652463"/>
        </p:xfrm>
        <a:graphic>
          <a:graphicData uri="http://schemas.openxmlformats.org/presentationml/2006/ole">
            <mc:AlternateContent xmlns:mc="http://schemas.openxmlformats.org/markup-compatibility/2006">
              <mc:Choice xmlns:v="urn:schemas-microsoft-com:vml" Requires="v">
                <p:oleObj spid="_x0000_s22542" name="Equation" r:id="rId5" imgW="1612900" imgH="431800" progId="Equation.3">
                  <p:embed/>
                </p:oleObj>
              </mc:Choice>
              <mc:Fallback>
                <p:oleObj name="Equation" r:id="rId5" imgW="1612900" imgH="4318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2362200"/>
                        <a:ext cx="2438400" cy="652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4" name="Rectangle 6"/>
          <p:cNvSpPr>
            <a:spLocks noChangeArrowheads="1"/>
          </p:cNvSpPr>
          <p:nvPr/>
        </p:nvSpPr>
        <p:spPr bwMode="auto">
          <a:xfrm>
            <a:off x="533400" y="1752600"/>
            <a:ext cx="3781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latin typeface="Symbol" pitchFamily="18" charset="2"/>
              </a:rPr>
              <a:t>l</a:t>
            </a:r>
            <a:r>
              <a:rPr lang="fr-FR" sz="2000"/>
              <a:t>: </a:t>
            </a:r>
            <a:r>
              <a:rPr lang="fr-FR" sz="2000" u="sng"/>
              <a:t>Période spatiale</a:t>
            </a:r>
            <a:r>
              <a:rPr lang="fr-FR" sz="2000"/>
              <a:t> (on pose t=t</a:t>
            </a:r>
            <a:r>
              <a:rPr lang="fr-FR" sz="2000" baseline="-25000"/>
              <a:t>0</a:t>
            </a:r>
            <a:r>
              <a:rPr lang="fr-FR" sz="2000"/>
              <a:t>=0)</a:t>
            </a:r>
          </a:p>
        </p:txBody>
      </p:sp>
      <p:sp>
        <p:nvSpPr>
          <p:cNvPr id="22535" name="Rectangle 7"/>
          <p:cNvSpPr>
            <a:spLocks noChangeArrowheads="1"/>
          </p:cNvSpPr>
          <p:nvPr/>
        </p:nvSpPr>
        <p:spPr bwMode="auto">
          <a:xfrm>
            <a:off x="609600" y="4419600"/>
            <a:ext cx="413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latin typeface="Symbol" pitchFamily="18" charset="2"/>
              </a:rPr>
              <a:t>T</a:t>
            </a:r>
            <a:r>
              <a:rPr lang="fr-FR" sz="2000"/>
              <a:t>: Période temporelle (on pose r=r</a:t>
            </a:r>
            <a:r>
              <a:rPr lang="fr-FR" sz="2000" baseline="-25000"/>
              <a:t>0</a:t>
            </a:r>
            <a:r>
              <a:rPr lang="fr-FR" sz="2000"/>
              <a:t>=0)</a:t>
            </a:r>
          </a:p>
        </p:txBody>
      </p:sp>
      <p:sp>
        <p:nvSpPr>
          <p:cNvPr id="22536" name="Line 8"/>
          <p:cNvSpPr>
            <a:spLocks noChangeShapeType="1"/>
          </p:cNvSpPr>
          <p:nvPr/>
        </p:nvSpPr>
        <p:spPr bwMode="auto">
          <a:xfrm flipH="1">
            <a:off x="1752600" y="1143000"/>
            <a:ext cx="9906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22537" name="Object 9"/>
          <p:cNvGraphicFramePr>
            <a:graphicFrameLocks noChangeAspect="1"/>
          </p:cNvGraphicFramePr>
          <p:nvPr/>
        </p:nvGraphicFramePr>
        <p:xfrm>
          <a:off x="1219200" y="5029200"/>
          <a:ext cx="2438400" cy="627063"/>
        </p:xfrm>
        <a:graphic>
          <a:graphicData uri="http://schemas.openxmlformats.org/presentationml/2006/ole">
            <mc:AlternateContent xmlns:mc="http://schemas.openxmlformats.org/markup-compatibility/2006">
              <mc:Choice xmlns:v="urn:schemas-microsoft-com:vml" Requires="v">
                <p:oleObj spid="_x0000_s22543" name="Equation" r:id="rId7" imgW="1282700" imgH="330200" progId="Equation.3">
                  <p:embed/>
                </p:oleObj>
              </mc:Choice>
              <mc:Fallback>
                <p:oleObj name="Equation" r:id="rId7" imgW="1282700" imgH="3302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19200" y="5029200"/>
                        <a:ext cx="2438400" cy="627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538" name="Object 10"/>
          <p:cNvGraphicFramePr>
            <a:graphicFrameLocks noChangeAspect="1"/>
          </p:cNvGraphicFramePr>
          <p:nvPr/>
        </p:nvGraphicFramePr>
        <p:xfrm>
          <a:off x="1066800" y="3124200"/>
          <a:ext cx="533400" cy="493713"/>
        </p:xfrm>
        <a:graphic>
          <a:graphicData uri="http://schemas.openxmlformats.org/presentationml/2006/ole">
            <mc:AlternateContent xmlns:mc="http://schemas.openxmlformats.org/markup-compatibility/2006">
              <mc:Choice xmlns:v="urn:schemas-microsoft-com:vml" Requires="v">
                <p:oleObj spid="_x0000_s22544" name="Equation" r:id="rId9" imgW="342603" imgH="317225" progId="Equation.3">
                  <p:embed/>
                </p:oleObj>
              </mc:Choice>
              <mc:Fallback>
                <p:oleObj name="Equation" r:id="rId9" imgW="342603" imgH="317225"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6800" y="3124200"/>
                        <a:ext cx="533400"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39" name="Text Box 11"/>
          <p:cNvSpPr txBox="1">
            <a:spLocks noChangeArrowheads="1"/>
          </p:cNvSpPr>
          <p:nvPr/>
        </p:nvSpPr>
        <p:spPr bwMode="auto">
          <a:xfrm>
            <a:off x="1660525" y="3089275"/>
            <a:ext cx="2882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 nombre d’onde (m</a:t>
            </a:r>
            <a:r>
              <a:rPr lang="fr-FR" baseline="30000"/>
              <a:t>-1</a:t>
            </a:r>
            <a:r>
              <a:rPr lang="fr-FR"/>
              <a:t>)</a:t>
            </a:r>
          </a:p>
        </p:txBody>
      </p:sp>
      <p:graphicFrame>
        <p:nvGraphicFramePr>
          <p:cNvPr id="22540" name="Object 12"/>
          <p:cNvGraphicFramePr>
            <a:graphicFrameLocks noChangeAspect="1"/>
          </p:cNvGraphicFramePr>
          <p:nvPr/>
        </p:nvGraphicFramePr>
        <p:xfrm>
          <a:off x="838200" y="5715000"/>
          <a:ext cx="838200" cy="538163"/>
        </p:xfrm>
        <a:graphic>
          <a:graphicData uri="http://schemas.openxmlformats.org/presentationml/2006/ole">
            <mc:AlternateContent xmlns:mc="http://schemas.openxmlformats.org/markup-compatibility/2006">
              <mc:Choice xmlns:v="urn:schemas-microsoft-com:vml" Requires="v">
                <p:oleObj spid="_x0000_s22545" name="Equation" r:id="rId11" imgW="330057" imgH="304668" progId="Equation.3">
                  <p:embed/>
                </p:oleObj>
              </mc:Choice>
              <mc:Fallback>
                <p:oleObj name="Equation" r:id="rId11" imgW="330057" imgH="304668"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200" y="5715000"/>
                        <a:ext cx="838200" cy="538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541" name="Text Box 13"/>
          <p:cNvSpPr txBox="1">
            <a:spLocks noChangeArrowheads="1"/>
          </p:cNvSpPr>
          <p:nvPr/>
        </p:nvSpPr>
        <p:spPr bwMode="auto">
          <a:xfrm>
            <a:off x="1524000" y="5715000"/>
            <a:ext cx="2925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 fréquence (s</a:t>
            </a:r>
            <a:r>
              <a:rPr lang="fr-FR" baseline="30000"/>
              <a:t>-1</a:t>
            </a:r>
            <a:r>
              <a:rPr lang="fr-FR"/>
              <a:t> ou Hz)</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Text Box 2"/>
          <p:cNvSpPr txBox="1">
            <a:spLocks noChangeArrowheads="1"/>
          </p:cNvSpPr>
          <p:nvPr/>
        </p:nvSpPr>
        <p:spPr bwMode="auto">
          <a:xfrm>
            <a:off x="669925" y="547688"/>
            <a:ext cx="539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Application : état fondamental de l’atome d’hélium</a:t>
            </a:r>
          </a:p>
        </p:txBody>
      </p:sp>
      <p:sp>
        <p:nvSpPr>
          <p:cNvPr id="216067" name="Text Box 3"/>
          <p:cNvSpPr txBox="1">
            <a:spLocks noChangeArrowheads="1"/>
          </p:cNvSpPr>
          <p:nvPr/>
        </p:nvSpPr>
        <p:spPr bwMode="auto">
          <a:xfrm>
            <a:off x="1050925" y="1233488"/>
            <a:ext cx="78644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configuration électronique  fondamentale de l’atome d’hélium est 1s</a:t>
            </a:r>
            <a:r>
              <a:rPr lang="fr-FR" sz="2000" baseline="30000"/>
              <a:t>2</a:t>
            </a:r>
            <a:r>
              <a:rPr lang="fr-FR" sz="2000"/>
              <a:t>.</a:t>
            </a:r>
          </a:p>
          <a:p>
            <a:pPr eaLnBrk="1" hangingPunct="1"/>
            <a:endParaRPr lang="fr-FR" sz="2000"/>
          </a:p>
          <a:p>
            <a:pPr eaLnBrk="1" hangingPunct="1"/>
            <a:r>
              <a:rPr lang="fr-FR" sz="2000"/>
              <a:t>Ceci signifie que les deux électrons se trouvent décrits par une fonction d’espace 1s qui est de symétrie sphérique (elle est proportionnelle à l’harmonique sphérique </a:t>
            </a:r>
            <a:r>
              <a:rPr lang="fr-FR" sz="2000" b="1" i="1"/>
              <a:t>Y</a:t>
            </a:r>
            <a:r>
              <a:rPr lang="fr-FR" sz="2000" baseline="-25000"/>
              <a:t>0</a:t>
            </a:r>
            <a:r>
              <a:rPr lang="fr-FR" sz="2000" baseline="30000"/>
              <a:t>0</a:t>
            </a:r>
            <a:r>
              <a:rPr lang="fr-FR" sz="2000"/>
              <a:t>)</a:t>
            </a:r>
            <a:endParaRPr lang="fr-FR" sz="2000" baseline="30000"/>
          </a:p>
        </p:txBody>
      </p:sp>
      <p:sp>
        <p:nvSpPr>
          <p:cNvPr id="216068" name="Text Box 4"/>
          <p:cNvSpPr txBox="1">
            <a:spLocks noChangeArrowheads="1"/>
          </p:cNvSpPr>
          <p:nvPr/>
        </p:nvSpPr>
        <p:spPr bwMode="auto">
          <a:xfrm>
            <a:off x="1203325" y="2986088"/>
            <a:ext cx="38179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fonction d’onde sera de la forme</a:t>
            </a:r>
          </a:p>
        </p:txBody>
      </p:sp>
      <p:graphicFrame>
        <p:nvGraphicFramePr>
          <p:cNvPr id="216069" name="Object 5"/>
          <p:cNvGraphicFramePr>
            <a:graphicFrameLocks noChangeAspect="1"/>
          </p:cNvGraphicFramePr>
          <p:nvPr/>
        </p:nvGraphicFramePr>
        <p:xfrm>
          <a:off x="1905000" y="3505200"/>
          <a:ext cx="5562600" cy="431800"/>
        </p:xfrm>
        <a:graphic>
          <a:graphicData uri="http://schemas.openxmlformats.org/presentationml/2006/ole">
            <mc:AlternateContent xmlns:mc="http://schemas.openxmlformats.org/markup-compatibility/2006">
              <mc:Choice xmlns:v="urn:schemas-microsoft-com:vml" Requires="v">
                <p:oleObj spid="_x0000_s216074" name="Equation" r:id="rId3" imgW="2616200" imgH="203200" progId="Equation.DSMT4">
                  <p:embed/>
                </p:oleObj>
              </mc:Choice>
              <mc:Fallback>
                <p:oleObj name="Equation" r:id="rId3" imgW="2616200" imgH="203200"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3505200"/>
                        <a:ext cx="5562600" cy="43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6070" name="Line 6"/>
          <p:cNvSpPr>
            <a:spLocks noChangeShapeType="1"/>
          </p:cNvSpPr>
          <p:nvPr/>
        </p:nvSpPr>
        <p:spPr bwMode="auto">
          <a:xfrm>
            <a:off x="2971800" y="4038600"/>
            <a:ext cx="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16071" name="Text Box 7"/>
          <p:cNvSpPr txBox="1">
            <a:spLocks noChangeArrowheads="1"/>
          </p:cNvSpPr>
          <p:nvPr/>
        </p:nvSpPr>
        <p:spPr bwMode="auto">
          <a:xfrm>
            <a:off x="762000" y="4800600"/>
            <a:ext cx="5516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Coordonnées d’espace et de spin des électrons 1 et 2</a:t>
            </a:r>
          </a:p>
        </p:txBody>
      </p:sp>
      <p:sp>
        <p:nvSpPr>
          <p:cNvPr id="216072" name="Line 8"/>
          <p:cNvSpPr>
            <a:spLocks noChangeShapeType="1"/>
          </p:cNvSpPr>
          <p:nvPr/>
        </p:nvSpPr>
        <p:spPr bwMode="auto">
          <a:xfrm>
            <a:off x="2362200" y="4038600"/>
            <a:ext cx="152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16073" name="Text Box 9"/>
          <p:cNvSpPr txBox="1">
            <a:spLocks noChangeArrowheads="1"/>
          </p:cNvSpPr>
          <p:nvPr/>
        </p:nvSpPr>
        <p:spPr bwMode="auto">
          <a:xfrm>
            <a:off x="1508125" y="5424488"/>
            <a:ext cx="71786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L’échange de r1 et de r2 est symétrique car les électrons appartiennent à la même orbitale, les fonctions </a:t>
            </a:r>
            <a:r>
              <a:rPr lang="fr-FR" sz="2000" i="1">
                <a:latin typeface="Symbol" pitchFamily="18" charset="2"/>
              </a:rPr>
              <a:t>j </a:t>
            </a:r>
            <a:r>
              <a:rPr lang="fr-FR" sz="2000"/>
              <a:t>sont donc identiques</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2"/>
          <p:cNvSpPr txBox="1">
            <a:spLocks noChangeArrowheads="1"/>
          </p:cNvSpPr>
          <p:nvPr/>
        </p:nvSpPr>
        <p:spPr bwMode="auto">
          <a:xfrm>
            <a:off x="822325" y="547688"/>
            <a:ext cx="7864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faut donc obligatoirement que la permutation des coordonnées de spin soit antisymétrique (change le signe de la fonction).</a:t>
            </a:r>
          </a:p>
          <a:p>
            <a:pPr eaLnBrk="1" hangingPunct="1"/>
            <a:endParaRPr lang="fr-FR" sz="2000"/>
          </a:p>
          <a:p>
            <a:pPr eaLnBrk="1" hangingPunct="1"/>
            <a:r>
              <a:rPr lang="fr-FR" sz="2000"/>
              <a:t>Notons </a:t>
            </a:r>
            <a:r>
              <a:rPr lang="fr-FR" sz="2000">
                <a:latin typeface="Symbol" pitchFamily="18" charset="2"/>
              </a:rPr>
              <a:t>a</a:t>
            </a:r>
            <a:r>
              <a:rPr lang="fr-FR" sz="2000"/>
              <a:t> et </a:t>
            </a:r>
            <a:r>
              <a:rPr lang="fr-FR" sz="2000">
                <a:latin typeface="Symbol" pitchFamily="18" charset="2"/>
              </a:rPr>
              <a:t>b</a:t>
            </a:r>
            <a:r>
              <a:rPr lang="fr-FR" sz="2000"/>
              <a:t> les fonctions de spin correspondant aux kets </a:t>
            </a:r>
          </a:p>
        </p:txBody>
      </p:sp>
      <p:graphicFrame>
        <p:nvGraphicFramePr>
          <p:cNvPr id="217091" name="Object 3"/>
          <p:cNvGraphicFramePr>
            <a:graphicFrameLocks noChangeAspect="1"/>
          </p:cNvGraphicFramePr>
          <p:nvPr/>
        </p:nvGraphicFramePr>
        <p:xfrm>
          <a:off x="6934200" y="1447800"/>
          <a:ext cx="914400" cy="415925"/>
        </p:xfrm>
        <a:graphic>
          <a:graphicData uri="http://schemas.openxmlformats.org/presentationml/2006/ole">
            <mc:AlternateContent xmlns:mc="http://schemas.openxmlformats.org/markup-compatibility/2006">
              <mc:Choice xmlns:v="urn:schemas-microsoft-com:vml" Requires="v">
                <p:oleObj spid="_x0000_s217105" name="Equation" r:id="rId3" imgW="558558" imgH="253890" progId="Equation.DSMT4">
                  <p:embed/>
                </p:oleObj>
              </mc:Choice>
              <mc:Fallback>
                <p:oleObj name="Equation" r:id="rId3" imgW="558558" imgH="25389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1447800"/>
                        <a:ext cx="914400"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7092" name="Text Box 4"/>
          <p:cNvSpPr txBox="1">
            <a:spLocks noChangeArrowheads="1"/>
          </p:cNvSpPr>
          <p:nvPr/>
        </p:nvSpPr>
        <p:spPr bwMode="auto">
          <a:xfrm>
            <a:off x="898525" y="2071688"/>
            <a:ext cx="6173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y a quatre possibilités pour le produit de deux fonctions :</a:t>
            </a:r>
          </a:p>
        </p:txBody>
      </p:sp>
      <p:graphicFrame>
        <p:nvGraphicFramePr>
          <p:cNvPr id="217093" name="Object 5"/>
          <p:cNvGraphicFramePr>
            <a:graphicFrameLocks noChangeAspect="1"/>
          </p:cNvGraphicFramePr>
          <p:nvPr/>
        </p:nvGraphicFramePr>
        <p:xfrm>
          <a:off x="762000" y="3276600"/>
          <a:ext cx="1522413" cy="1663700"/>
        </p:xfrm>
        <a:graphic>
          <a:graphicData uri="http://schemas.openxmlformats.org/presentationml/2006/ole">
            <mc:AlternateContent xmlns:mc="http://schemas.openxmlformats.org/markup-compatibility/2006">
              <mc:Choice xmlns:v="urn:schemas-microsoft-com:vml" Requires="v">
                <p:oleObj spid="_x0000_s217106" name="Equation" r:id="rId5" imgW="812447" imgH="888614" progId="Equation.DSMT4">
                  <p:embed/>
                </p:oleObj>
              </mc:Choice>
              <mc:Fallback>
                <p:oleObj name="Equation" r:id="rId5" imgW="812447" imgH="888614"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3276600"/>
                        <a:ext cx="1522413" cy="166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17094" name="Object 6"/>
          <p:cNvGraphicFramePr>
            <a:graphicFrameLocks noChangeAspect="1"/>
          </p:cNvGraphicFramePr>
          <p:nvPr/>
        </p:nvGraphicFramePr>
        <p:xfrm>
          <a:off x="3581400" y="3276600"/>
          <a:ext cx="3567113" cy="1663700"/>
        </p:xfrm>
        <a:graphic>
          <a:graphicData uri="http://schemas.openxmlformats.org/presentationml/2006/ole">
            <mc:AlternateContent xmlns:mc="http://schemas.openxmlformats.org/markup-compatibility/2006">
              <mc:Choice xmlns:v="urn:schemas-microsoft-com:vml" Requires="v">
                <p:oleObj spid="_x0000_s217107" name="Equation" r:id="rId7" imgW="1905000" imgH="889000" progId="Equation.DSMT4">
                  <p:embed/>
                </p:oleObj>
              </mc:Choice>
              <mc:Fallback>
                <p:oleObj name="Equation" r:id="rId7" imgW="1905000" imgH="8890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1400" y="3276600"/>
                        <a:ext cx="3567113" cy="166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7095" name="AutoShape 7"/>
          <p:cNvSpPr>
            <a:spLocks/>
          </p:cNvSpPr>
          <p:nvPr/>
        </p:nvSpPr>
        <p:spPr bwMode="auto">
          <a:xfrm>
            <a:off x="2286000" y="3276600"/>
            <a:ext cx="381000" cy="1676400"/>
          </a:xfrm>
          <a:prstGeom prst="rightBrace">
            <a:avLst>
              <a:gd name="adj1" fmla="val 36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7096" name="AutoShape 8"/>
          <p:cNvSpPr>
            <a:spLocks/>
          </p:cNvSpPr>
          <p:nvPr/>
        </p:nvSpPr>
        <p:spPr bwMode="auto">
          <a:xfrm>
            <a:off x="3276600" y="3276600"/>
            <a:ext cx="228600" cy="1676400"/>
          </a:xfrm>
          <a:prstGeom prst="leftBrace">
            <a:avLst>
              <a:gd name="adj1" fmla="val 61111"/>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7097" name="AutoShape 9"/>
          <p:cNvSpPr>
            <a:spLocks noChangeArrowheads="1"/>
          </p:cNvSpPr>
          <p:nvPr/>
        </p:nvSpPr>
        <p:spPr bwMode="auto">
          <a:xfrm>
            <a:off x="2819400" y="3962400"/>
            <a:ext cx="381000" cy="228600"/>
          </a:xfrm>
          <a:prstGeom prst="rightArrow">
            <a:avLst>
              <a:gd name="adj1" fmla="val 50000"/>
              <a:gd name="adj2" fmla="val 41667"/>
            </a:avLst>
          </a:pr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graphicFrame>
        <p:nvGraphicFramePr>
          <p:cNvPr id="217098" name="Object 10"/>
          <p:cNvGraphicFramePr>
            <a:graphicFrameLocks noChangeAspect="1"/>
          </p:cNvGraphicFramePr>
          <p:nvPr/>
        </p:nvGraphicFramePr>
        <p:xfrm>
          <a:off x="2667000" y="3352800"/>
          <a:ext cx="549275" cy="685800"/>
        </p:xfrm>
        <a:graphic>
          <a:graphicData uri="http://schemas.openxmlformats.org/presentationml/2006/ole">
            <mc:AlternateContent xmlns:mc="http://schemas.openxmlformats.org/markup-compatibility/2006">
              <mc:Choice xmlns:v="urn:schemas-microsoft-com:vml" Requires="v">
                <p:oleObj spid="_x0000_s217108" name="Equation" r:id="rId9" imgW="203024" imgH="253780" progId="Equation.DSMT4">
                  <p:embed/>
                </p:oleObj>
              </mc:Choice>
              <mc:Fallback>
                <p:oleObj name="Equation" r:id="rId9" imgW="203024" imgH="253780" progId="Equation.DSMT4">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67000" y="3352800"/>
                        <a:ext cx="54927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7099" name="Text Box 11"/>
          <p:cNvSpPr txBox="1">
            <a:spLocks noChangeArrowheads="1"/>
          </p:cNvSpPr>
          <p:nvPr/>
        </p:nvSpPr>
        <p:spPr bwMode="auto">
          <a:xfrm>
            <a:off x="6918325" y="3214688"/>
            <a:ext cx="1309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symétrique</a:t>
            </a:r>
          </a:p>
        </p:txBody>
      </p:sp>
      <p:sp>
        <p:nvSpPr>
          <p:cNvPr id="217100" name="Text Box 12"/>
          <p:cNvSpPr txBox="1">
            <a:spLocks noChangeArrowheads="1"/>
          </p:cNvSpPr>
          <p:nvPr/>
        </p:nvSpPr>
        <p:spPr bwMode="auto">
          <a:xfrm>
            <a:off x="6918325" y="4510088"/>
            <a:ext cx="1352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Symétrique</a:t>
            </a:r>
          </a:p>
        </p:txBody>
      </p:sp>
      <p:sp>
        <p:nvSpPr>
          <p:cNvPr id="217101" name="Text Box 13"/>
          <p:cNvSpPr txBox="1">
            <a:spLocks noChangeArrowheads="1"/>
          </p:cNvSpPr>
          <p:nvPr/>
        </p:nvSpPr>
        <p:spPr bwMode="auto">
          <a:xfrm>
            <a:off x="7223125" y="3671888"/>
            <a:ext cx="296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
            </a:r>
          </a:p>
        </p:txBody>
      </p:sp>
      <p:sp>
        <p:nvSpPr>
          <p:cNvPr id="217102" name="Text Box 14"/>
          <p:cNvSpPr txBox="1">
            <a:spLocks noChangeArrowheads="1"/>
          </p:cNvSpPr>
          <p:nvPr/>
        </p:nvSpPr>
        <p:spPr bwMode="auto">
          <a:xfrm>
            <a:off x="7239000" y="4114800"/>
            <a:ext cx="296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
            </a:r>
          </a:p>
        </p:txBody>
      </p:sp>
      <p:sp>
        <p:nvSpPr>
          <p:cNvPr id="217103" name="Text Box 15"/>
          <p:cNvSpPr txBox="1">
            <a:spLocks noChangeArrowheads="1"/>
          </p:cNvSpPr>
          <p:nvPr/>
        </p:nvSpPr>
        <p:spPr bwMode="auto">
          <a:xfrm>
            <a:off x="1127125" y="5424488"/>
            <a:ext cx="6638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y a deux produits symétriques, et deux produits sans symétrie</a:t>
            </a:r>
          </a:p>
        </p:txBody>
      </p:sp>
      <p:sp>
        <p:nvSpPr>
          <p:cNvPr id="217104" name="Text Box 16"/>
          <p:cNvSpPr txBox="1">
            <a:spLocks noChangeArrowheads="1"/>
          </p:cNvSpPr>
          <p:nvPr/>
        </p:nvSpPr>
        <p:spPr bwMode="auto">
          <a:xfrm>
            <a:off x="2879725" y="5957888"/>
            <a:ext cx="3463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Pas de produit antisymétrique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8114" name="Object 2"/>
          <p:cNvGraphicFramePr>
            <a:graphicFrameLocks noChangeAspect="1"/>
          </p:cNvGraphicFramePr>
          <p:nvPr/>
        </p:nvGraphicFramePr>
        <p:xfrm>
          <a:off x="1682750" y="1752600"/>
          <a:ext cx="4899025" cy="1616075"/>
        </p:xfrm>
        <a:graphic>
          <a:graphicData uri="http://schemas.openxmlformats.org/presentationml/2006/ole">
            <mc:AlternateContent xmlns:mc="http://schemas.openxmlformats.org/markup-compatibility/2006">
              <mc:Choice xmlns:v="urn:schemas-microsoft-com:vml" Requires="v">
                <p:oleObj spid="_x0000_s218122" name="Equation" r:id="rId3" imgW="2616200" imgH="863600" progId="Equation.DSMT4">
                  <p:embed/>
                </p:oleObj>
              </mc:Choice>
              <mc:Fallback>
                <p:oleObj name="Equation" r:id="rId3" imgW="2616200" imgH="8636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2750" y="1752600"/>
                        <a:ext cx="4899025" cy="161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8115" name="Text Box 3"/>
          <p:cNvSpPr txBox="1">
            <a:spLocks noChangeArrowheads="1"/>
          </p:cNvSpPr>
          <p:nvPr/>
        </p:nvSpPr>
        <p:spPr bwMode="auto">
          <a:xfrm>
            <a:off x="746125" y="471488"/>
            <a:ext cx="8016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deux formes sans symétrie correspondent à des configurations de spin opposés (</a:t>
            </a:r>
            <a:r>
              <a:rPr lang="fr-FR" sz="2000" i="1">
                <a:latin typeface="Symbol" pitchFamily="18" charset="2"/>
              </a:rPr>
              <a:t>ab</a:t>
            </a:r>
            <a:r>
              <a:rPr lang="fr-FR" sz="2000" i="1"/>
              <a:t> </a:t>
            </a:r>
            <a:r>
              <a:rPr lang="fr-FR" sz="2000"/>
              <a:t>ou </a:t>
            </a:r>
            <a:r>
              <a:rPr lang="fr-FR" sz="2000" i="1">
                <a:latin typeface="Symbol" pitchFamily="18" charset="2"/>
              </a:rPr>
              <a:t>ba</a:t>
            </a:r>
            <a:r>
              <a:rPr lang="fr-FR" sz="2000"/>
              <a:t>). Elles sont clairement dégénérées pour le spin total et on peut donc les combiner :</a:t>
            </a:r>
          </a:p>
        </p:txBody>
      </p:sp>
      <p:graphicFrame>
        <p:nvGraphicFramePr>
          <p:cNvPr id="218116" name="Object 4"/>
          <p:cNvGraphicFramePr>
            <a:graphicFrameLocks noChangeAspect="1"/>
          </p:cNvGraphicFramePr>
          <p:nvPr/>
        </p:nvGraphicFramePr>
        <p:xfrm>
          <a:off x="609600" y="3886200"/>
          <a:ext cx="6397625" cy="1616075"/>
        </p:xfrm>
        <a:graphic>
          <a:graphicData uri="http://schemas.openxmlformats.org/presentationml/2006/ole">
            <mc:AlternateContent xmlns:mc="http://schemas.openxmlformats.org/markup-compatibility/2006">
              <mc:Choice xmlns:v="urn:schemas-microsoft-com:vml" Requires="v">
                <p:oleObj spid="_x0000_s218123" name="Equation" r:id="rId5" imgW="3416300" imgH="863600" progId="Equation.DSMT4">
                  <p:embed/>
                </p:oleObj>
              </mc:Choice>
              <mc:Fallback>
                <p:oleObj name="Equation" r:id="rId5" imgW="3416300" imgH="8636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3886200"/>
                        <a:ext cx="6397625" cy="1616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18117" name="Text Box 5"/>
          <p:cNvSpPr txBox="1">
            <a:spLocks noChangeArrowheads="1"/>
          </p:cNvSpPr>
          <p:nvPr/>
        </p:nvSpPr>
        <p:spPr bwMode="auto">
          <a:xfrm>
            <a:off x="6858000" y="4038600"/>
            <a:ext cx="14779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(symétrique)</a:t>
            </a:r>
          </a:p>
        </p:txBody>
      </p:sp>
      <p:sp>
        <p:nvSpPr>
          <p:cNvPr id="218118" name="Text Box 6"/>
          <p:cNvSpPr txBox="1">
            <a:spLocks noChangeArrowheads="1"/>
          </p:cNvSpPr>
          <p:nvPr/>
        </p:nvSpPr>
        <p:spPr bwMode="auto">
          <a:xfrm>
            <a:off x="7010400" y="4876800"/>
            <a:ext cx="1857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(antisymétrique)</a:t>
            </a:r>
          </a:p>
        </p:txBody>
      </p:sp>
      <p:sp>
        <p:nvSpPr>
          <p:cNvPr id="218119" name="Rectangle 7"/>
          <p:cNvSpPr>
            <a:spLocks noChangeArrowheads="1"/>
          </p:cNvSpPr>
          <p:nvPr/>
        </p:nvSpPr>
        <p:spPr bwMode="auto">
          <a:xfrm>
            <a:off x="1447800" y="2590800"/>
            <a:ext cx="5486400" cy="838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8120" name="Rectangle 8"/>
          <p:cNvSpPr>
            <a:spLocks noChangeArrowheads="1"/>
          </p:cNvSpPr>
          <p:nvPr/>
        </p:nvSpPr>
        <p:spPr bwMode="auto">
          <a:xfrm>
            <a:off x="5334000" y="388620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18121" name="Line 9"/>
          <p:cNvSpPr>
            <a:spLocks noChangeShapeType="1"/>
          </p:cNvSpPr>
          <p:nvPr/>
        </p:nvSpPr>
        <p:spPr bwMode="auto">
          <a:xfrm>
            <a:off x="7239000" y="5334000"/>
            <a:ext cx="1447800" cy="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Text Box 2"/>
          <p:cNvSpPr txBox="1">
            <a:spLocks noChangeArrowheads="1"/>
          </p:cNvSpPr>
          <p:nvPr/>
        </p:nvSpPr>
        <p:spPr bwMode="auto">
          <a:xfrm>
            <a:off x="609600" y="1143000"/>
            <a:ext cx="816927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Lorsque la fonction d’espace est symétrique, il y a donc une seule fonction de spin antisymétrique possible (fonction singulet). Lorsque deux électrons sont dans la même orbitale la fonction est toujours symétrique =&gt; les électrons a spin parallèles sont interdits (Pauli …du S1)</a:t>
            </a:r>
          </a:p>
          <a:p>
            <a:pPr eaLnBrk="1" hangingPunct="1"/>
            <a:endParaRPr lang="fr-FR" sz="2000"/>
          </a:p>
          <a:p>
            <a:pPr eaLnBrk="1" hangingPunct="1"/>
            <a:endParaRPr lang="fr-FR" sz="2000"/>
          </a:p>
          <a:p>
            <a:pPr eaLnBrk="1" hangingPunct="1"/>
            <a:r>
              <a:rPr lang="fr-FR" sz="2000"/>
              <a:t>Lorsque la fonction d’espace est antisymétrique, il y a trois fonctions de spin symétrique possibles (fonctions du triplet). Les spins parallèles sont possibles.</a:t>
            </a:r>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Text Box 2"/>
          <p:cNvSpPr txBox="1">
            <a:spLocks noChangeArrowheads="1"/>
          </p:cNvSpPr>
          <p:nvPr/>
        </p:nvSpPr>
        <p:spPr bwMode="auto">
          <a:xfrm>
            <a:off x="974725" y="574675"/>
            <a:ext cx="3990975" cy="457200"/>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XI) Méthodes d’approximation</a:t>
            </a:r>
          </a:p>
        </p:txBody>
      </p:sp>
      <p:sp>
        <p:nvSpPr>
          <p:cNvPr id="220163" name="Text Box 3"/>
          <p:cNvSpPr txBox="1">
            <a:spLocks noChangeArrowheads="1"/>
          </p:cNvSpPr>
          <p:nvPr/>
        </p:nvSpPr>
        <p:spPr bwMode="auto">
          <a:xfrm>
            <a:off x="4953000" y="1538288"/>
            <a:ext cx="33528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Peu de systèmes possèdent des solutions analytiques comme l’oscillateur harmonique, le potentiel de Morse ou le rotateur rigide.</a:t>
            </a:r>
          </a:p>
          <a:p>
            <a:pPr eaLnBrk="1" hangingPunct="1"/>
            <a:endParaRPr lang="fr-FR" sz="2000"/>
          </a:p>
          <a:p>
            <a:pPr eaLnBrk="1" hangingPunct="1"/>
            <a:r>
              <a:rPr lang="fr-FR" sz="2000"/>
              <a:t>Le plus souvent, et particulièrement dans les systèmes moléculaires, le potentiel est une fonction très compliquée des coordonnées d’espace et il faut alors recourir à des méthodes d’approximation.</a:t>
            </a:r>
          </a:p>
        </p:txBody>
      </p:sp>
      <p:pic>
        <p:nvPicPr>
          <p:cNvPr id="2201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43000"/>
            <a:ext cx="4381500"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Text Box 2"/>
          <p:cNvSpPr txBox="1">
            <a:spLocks noChangeArrowheads="1"/>
          </p:cNvSpPr>
          <p:nvPr/>
        </p:nvSpPr>
        <p:spPr bwMode="auto">
          <a:xfrm>
            <a:off x="990600" y="762000"/>
            <a:ext cx="3162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1) Méthode des perturbations</a:t>
            </a:r>
          </a:p>
        </p:txBody>
      </p:sp>
      <p:sp>
        <p:nvSpPr>
          <p:cNvPr id="221187" name="Text Box 3"/>
          <p:cNvSpPr txBox="1">
            <a:spLocks noChangeArrowheads="1"/>
          </p:cNvSpPr>
          <p:nvPr/>
        </p:nvSpPr>
        <p:spPr bwMode="auto">
          <a:xfrm>
            <a:off x="1279525" y="1385888"/>
            <a:ext cx="7559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cette méthode, on part d’une solution approchée que l’on cherche à corriger par étapes successives et de plus fines.</a:t>
            </a:r>
          </a:p>
        </p:txBody>
      </p:sp>
      <p:sp>
        <p:nvSpPr>
          <p:cNvPr id="221188" name="Text Box 4"/>
          <p:cNvSpPr txBox="1">
            <a:spLocks noChangeArrowheads="1"/>
          </p:cNvSpPr>
          <p:nvPr/>
        </p:nvSpPr>
        <p:spPr bwMode="auto">
          <a:xfrm>
            <a:off x="1355725" y="2681288"/>
            <a:ext cx="7407275"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Exemple : Cherchons les solutions de x</a:t>
            </a:r>
            <a:r>
              <a:rPr lang="fr-FR" sz="2000" baseline="30000"/>
              <a:t>2</a:t>
            </a:r>
            <a:r>
              <a:rPr lang="fr-FR" sz="2000"/>
              <a:t>=1,2 par cette méthode (sans utiliser de calculette !)</a:t>
            </a:r>
          </a:p>
          <a:p>
            <a:pPr eaLnBrk="1" hangingPunct="1"/>
            <a:endParaRPr lang="fr-FR" sz="2000"/>
          </a:p>
          <a:p>
            <a:pPr eaLnBrk="1" hangingPunct="1"/>
            <a:r>
              <a:rPr lang="fr-FR" sz="2000"/>
              <a:t>On cherche une solution sous la forme x=x</a:t>
            </a:r>
            <a:r>
              <a:rPr lang="fr-FR" sz="2000" baseline="-25000"/>
              <a:t>0</a:t>
            </a:r>
            <a:r>
              <a:rPr lang="fr-FR" sz="2000"/>
              <a:t>+x</a:t>
            </a:r>
            <a:r>
              <a:rPr lang="fr-FR" sz="2000" baseline="-25000"/>
              <a:t>1</a:t>
            </a:r>
            <a:r>
              <a:rPr lang="fr-FR" sz="2000"/>
              <a:t>+x</a:t>
            </a:r>
            <a:r>
              <a:rPr lang="fr-FR" sz="2000" baseline="-25000"/>
              <a:t>2</a:t>
            </a:r>
            <a:r>
              <a:rPr lang="fr-FR" sz="2000"/>
              <a:t>+x</a:t>
            </a:r>
            <a:r>
              <a:rPr lang="fr-FR" sz="2000" baseline="-25000"/>
              <a:t>3</a:t>
            </a:r>
            <a:r>
              <a:rPr lang="fr-FR" sz="2000"/>
              <a:t>+…</a:t>
            </a:r>
          </a:p>
          <a:p>
            <a:pPr eaLnBrk="1" hangingPunct="1"/>
            <a:r>
              <a:rPr lang="fr-FR" sz="2000"/>
              <a:t>Avec x</a:t>
            </a:r>
            <a:r>
              <a:rPr lang="fr-FR" sz="2000" baseline="-25000"/>
              <a:t>0</a:t>
            </a:r>
            <a:r>
              <a:rPr lang="fr-FR" sz="2000"/>
              <a:t>&gt;x</a:t>
            </a:r>
            <a:r>
              <a:rPr lang="fr-FR" sz="2000" baseline="-25000"/>
              <a:t>1</a:t>
            </a:r>
            <a:r>
              <a:rPr lang="fr-FR" sz="2000"/>
              <a:t>&gt;x</a:t>
            </a:r>
            <a:r>
              <a:rPr lang="fr-FR" sz="2000" baseline="-25000"/>
              <a:t>2</a:t>
            </a:r>
            <a:r>
              <a:rPr lang="fr-FR" sz="2000"/>
              <a:t>&gt;x</a:t>
            </a:r>
            <a:r>
              <a:rPr lang="fr-FR" sz="2000" baseline="-25000"/>
              <a:t>3</a:t>
            </a:r>
            <a:r>
              <a:rPr lang="fr-FR" sz="2000"/>
              <a:t>&gt;…</a:t>
            </a:r>
          </a:p>
          <a:p>
            <a:pPr eaLnBrk="1" hangingPunct="1"/>
            <a:endParaRPr lang="fr-FR" sz="2000"/>
          </a:p>
          <a:p>
            <a:pPr eaLnBrk="1" hangingPunct="1"/>
            <a:r>
              <a:rPr lang="fr-FR" sz="2000"/>
              <a:t>x</a:t>
            </a:r>
            <a:r>
              <a:rPr lang="fr-FR" sz="2000" baseline="-25000"/>
              <a:t>0</a:t>
            </a:r>
            <a:r>
              <a:rPr lang="fr-FR" sz="2000"/>
              <a:t> : Solution d’ordre 0</a:t>
            </a:r>
          </a:p>
          <a:p>
            <a:pPr eaLnBrk="1" hangingPunct="1"/>
            <a:r>
              <a:rPr lang="fr-FR" sz="2000"/>
              <a:t>x</a:t>
            </a:r>
            <a:r>
              <a:rPr lang="fr-FR" sz="2000" baseline="-25000"/>
              <a:t>1</a:t>
            </a:r>
            <a:r>
              <a:rPr lang="fr-FR" sz="2000"/>
              <a:t> : Correction d’ordre 1</a:t>
            </a:r>
          </a:p>
          <a:p>
            <a:pPr eaLnBrk="1" hangingPunct="1"/>
            <a:r>
              <a:rPr lang="fr-FR" sz="2000"/>
              <a:t>x</a:t>
            </a:r>
            <a:r>
              <a:rPr lang="fr-FR" sz="2000" baseline="-25000"/>
              <a:t>2</a:t>
            </a:r>
            <a:r>
              <a:rPr lang="fr-FR" sz="2000"/>
              <a:t> : Correction d’ordre 2</a:t>
            </a:r>
          </a:p>
          <a:p>
            <a:pPr eaLnBrk="1" hangingPunct="1"/>
            <a:r>
              <a:rPr lang="fr-FR" sz="2000"/>
              <a:t>	:</a:t>
            </a:r>
          </a:p>
          <a:p>
            <a:pPr eaLnBrk="1" hangingPunct="1"/>
            <a:r>
              <a:rPr lang="fr-FR" sz="2000"/>
              <a:t>	:</a:t>
            </a:r>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Text Box 2"/>
          <p:cNvSpPr txBox="1">
            <a:spLocks noChangeArrowheads="1"/>
          </p:cNvSpPr>
          <p:nvPr/>
        </p:nvSpPr>
        <p:spPr bwMode="auto">
          <a:xfrm>
            <a:off x="746125" y="700088"/>
            <a:ext cx="710247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réinjectant cette solution dans l’équation :</a:t>
            </a:r>
          </a:p>
          <a:p>
            <a:pPr eaLnBrk="1" hangingPunct="1"/>
            <a:endParaRPr lang="fr-FR" sz="2000"/>
          </a:p>
          <a:p>
            <a:pPr eaLnBrk="1" hangingPunct="1"/>
            <a:r>
              <a:rPr lang="fr-FR" sz="2000"/>
              <a:t>(x</a:t>
            </a:r>
            <a:r>
              <a:rPr lang="fr-FR" sz="2000" baseline="-25000"/>
              <a:t>0</a:t>
            </a:r>
            <a:r>
              <a:rPr lang="fr-FR" sz="2000"/>
              <a:t>+x</a:t>
            </a:r>
            <a:r>
              <a:rPr lang="fr-FR" sz="2000" baseline="-25000"/>
              <a:t>1</a:t>
            </a:r>
            <a:r>
              <a:rPr lang="fr-FR" sz="2000"/>
              <a:t>+x</a:t>
            </a:r>
            <a:r>
              <a:rPr lang="fr-FR" sz="2000" baseline="-25000"/>
              <a:t>2</a:t>
            </a:r>
            <a:r>
              <a:rPr lang="fr-FR" sz="2000"/>
              <a:t>+x</a:t>
            </a:r>
            <a:r>
              <a:rPr lang="fr-FR" sz="2000" baseline="-25000"/>
              <a:t>3</a:t>
            </a:r>
            <a:r>
              <a:rPr lang="fr-FR" sz="2000"/>
              <a:t>+…)</a:t>
            </a:r>
            <a:r>
              <a:rPr lang="fr-FR" sz="2000" baseline="30000"/>
              <a:t>2 </a:t>
            </a:r>
            <a:r>
              <a:rPr lang="fr-FR" sz="2000"/>
              <a:t>= 1,2</a:t>
            </a:r>
          </a:p>
          <a:p>
            <a:pPr eaLnBrk="1" hangingPunct="1"/>
            <a:endParaRPr lang="fr-FR" sz="2000"/>
          </a:p>
          <a:p>
            <a:pPr eaLnBrk="1" hangingPunct="1"/>
            <a:r>
              <a:rPr lang="fr-FR" sz="2000"/>
              <a:t>Vont apparaître des termes carrés x</a:t>
            </a:r>
            <a:r>
              <a:rPr lang="fr-FR" sz="2000" baseline="-25000"/>
              <a:t>i</a:t>
            </a:r>
            <a:r>
              <a:rPr lang="fr-FR" sz="2000"/>
              <a:t>x</a:t>
            </a:r>
            <a:r>
              <a:rPr lang="fr-FR" sz="2000" baseline="-25000"/>
              <a:t>j </a:t>
            </a:r>
            <a:r>
              <a:rPr lang="fr-FR" sz="2000"/>
              <a:t>que l’on peut trier par valeur de i+j croissante.</a:t>
            </a:r>
          </a:p>
        </p:txBody>
      </p:sp>
      <p:sp>
        <p:nvSpPr>
          <p:cNvPr id="222211" name="Text Box 3"/>
          <p:cNvSpPr txBox="1">
            <a:spLocks noChangeArrowheads="1"/>
          </p:cNvSpPr>
          <p:nvPr/>
        </p:nvSpPr>
        <p:spPr bwMode="auto">
          <a:xfrm>
            <a:off x="822325" y="2986088"/>
            <a:ext cx="4521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1,2 =  		x</a:t>
            </a:r>
            <a:r>
              <a:rPr lang="fr-FR" sz="2000" baseline="-25000"/>
              <a:t>0</a:t>
            </a:r>
            <a:r>
              <a:rPr lang="fr-FR" sz="2000" baseline="30000"/>
              <a:t>2</a:t>
            </a:r>
            <a:r>
              <a:rPr lang="fr-FR" sz="2000"/>
              <a:t>		i+j = 0</a:t>
            </a:r>
          </a:p>
          <a:p>
            <a:pPr eaLnBrk="1" hangingPunct="1"/>
            <a:r>
              <a:rPr lang="fr-FR" sz="2000"/>
              <a:t>	+	2x</a:t>
            </a:r>
            <a:r>
              <a:rPr lang="fr-FR" sz="2000" baseline="-25000"/>
              <a:t>0</a:t>
            </a:r>
            <a:r>
              <a:rPr lang="fr-FR" sz="2000"/>
              <a:t>x</a:t>
            </a:r>
            <a:r>
              <a:rPr lang="fr-FR" sz="2000" baseline="-25000"/>
              <a:t>1</a:t>
            </a:r>
            <a:r>
              <a:rPr lang="fr-FR" sz="2000"/>
              <a:t>		i+j = 1</a:t>
            </a:r>
          </a:p>
          <a:p>
            <a:pPr eaLnBrk="1" hangingPunct="1"/>
            <a:r>
              <a:rPr lang="fr-FR" sz="2000"/>
              <a:t>	+	x</a:t>
            </a:r>
            <a:r>
              <a:rPr lang="fr-FR" sz="2000" baseline="-25000"/>
              <a:t>1</a:t>
            </a:r>
            <a:r>
              <a:rPr lang="fr-FR" sz="2000" baseline="30000"/>
              <a:t>2</a:t>
            </a:r>
            <a:r>
              <a:rPr lang="fr-FR" sz="2000"/>
              <a:t>+2x</a:t>
            </a:r>
            <a:r>
              <a:rPr lang="fr-FR" sz="2000" baseline="-25000"/>
              <a:t>0</a:t>
            </a:r>
            <a:r>
              <a:rPr lang="fr-FR" sz="2000"/>
              <a:t>x</a:t>
            </a:r>
            <a:r>
              <a:rPr lang="fr-FR" sz="2000" baseline="-25000"/>
              <a:t>2	</a:t>
            </a:r>
            <a:r>
              <a:rPr lang="fr-FR" sz="2000"/>
              <a:t>i+j = 2</a:t>
            </a:r>
          </a:p>
          <a:p>
            <a:pPr eaLnBrk="1" hangingPunct="1"/>
            <a:r>
              <a:rPr lang="fr-FR" sz="2000"/>
              <a:t>	+	…</a:t>
            </a:r>
          </a:p>
        </p:txBody>
      </p:sp>
      <p:sp>
        <p:nvSpPr>
          <p:cNvPr id="222212" name="Line 4"/>
          <p:cNvSpPr>
            <a:spLocks noChangeShapeType="1"/>
          </p:cNvSpPr>
          <p:nvPr/>
        </p:nvSpPr>
        <p:spPr bwMode="auto">
          <a:xfrm>
            <a:off x="4191000" y="2819400"/>
            <a:ext cx="0" cy="15240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22213" name="Text Box 5"/>
          <p:cNvSpPr txBox="1">
            <a:spLocks noChangeArrowheads="1"/>
          </p:cNvSpPr>
          <p:nvPr/>
        </p:nvSpPr>
        <p:spPr bwMode="auto">
          <a:xfrm>
            <a:off x="1050925" y="4738688"/>
            <a:ext cx="46910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Ces termes décroissent avec la valeur de i+j.</a:t>
            </a:r>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Text Box 2"/>
          <p:cNvSpPr txBox="1">
            <a:spLocks noChangeArrowheads="1"/>
          </p:cNvSpPr>
          <p:nvPr/>
        </p:nvSpPr>
        <p:spPr bwMode="auto">
          <a:xfrm>
            <a:off x="822325" y="700088"/>
            <a:ext cx="38481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b="1"/>
              <a:t>Ordre 0.</a:t>
            </a:r>
          </a:p>
          <a:p>
            <a:pPr eaLnBrk="1" hangingPunct="1"/>
            <a:endParaRPr lang="fr-FR" sz="2000"/>
          </a:p>
          <a:p>
            <a:pPr eaLnBrk="1" hangingPunct="1"/>
            <a:r>
              <a:rPr lang="fr-FR" sz="2000"/>
              <a:t>On cherche une solution proche de :</a:t>
            </a:r>
          </a:p>
          <a:p>
            <a:pPr eaLnBrk="1" hangingPunct="1"/>
            <a:endParaRPr lang="fr-FR" sz="2000"/>
          </a:p>
          <a:p>
            <a:pPr eaLnBrk="1" hangingPunct="1"/>
            <a:r>
              <a:rPr lang="fr-FR" sz="2000"/>
              <a:t>	1,2 =  		x</a:t>
            </a:r>
            <a:r>
              <a:rPr lang="fr-FR" sz="2000" baseline="-25000"/>
              <a:t>0</a:t>
            </a:r>
            <a:r>
              <a:rPr lang="fr-FR" sz="2000" baseline="30000"/>
              <a:t>2</a:t>
            </a:r>
          </a:p>
        </p:txBody>
      </p:sp>
      <p:sp>
        <p:nvSpPr>
          <p:cNvPr id="223235" name="Text Box 3"/>
          <p:cNvSpPr txBox="1">
            <a:spLocks noChangeArrowheads="1"/>
          </p:cNvSpPr>
          <p:nvPr/>
        </p:nvSpPr>
        <p:spPr bwMode="auto">
          <a:xfrm>
            <a:off x="898525" y="2605088"/>
            <a:ext cx="2854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Prenons par exemple x</a:t>
            </a:r>
            <a:r>
              <a:rPr lang="fr-FR" sz="2000" baseline="-25000"/>
              <a:t>0</a:t>
            </a:r>
            <a:r>
              <a:rPr lang="fr-FR" sz="2000"/>
              <a:t>=1</a:t>
            </a:r>
          </a:p>
        </p:txBody>
      </p:sp>
      <p:sp>
        <p:nvSpPr>
          <p:cNvPr id="223236" name="Rectangle 4"/>
          <p:cNvSpPr>
            <a:spLocks noChangeArrowheads="1"/>
          </p:cNvSpPr>
          <p:nvPr/>
        </p:nvSpPr>
        <p:spPr bwMode="auto">
          <a:xfrm>
            <a:off x="914400" y="3200400"/>
            <a:ext cx="1114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Ordre 1.</a:t>
            </a:r>
          </a:p>
        </p:txBody>
      </p:sp>
      <p:sp>
        <p:nvSpPr>
          <p:cNvPr id="223237" name="Rectangle 5"/>
          <p:cNvSpPr>
            <a:spLocks noChangeArrowheads="1"/>
          </p:cNvSpPr>
          <p:nvPr/>
        </p:nvSpPr>
        <p:spPr bwMode="auto">
          <a:xfrm>
            <a:off x="990600" y="3581400"/>
            <a:ext cx="3848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On cherche une solution proche de :</a:t>
            </a:r>
          </a:p>
        </p:txBody>
      </p:sp>
      <p:sp>
        <p:nvSpPr>
          <p:cNvPr id="223238" name="Rectangle 6"/>
          <p:cNvSpPr>
            <a:spLocks noChangeArrowheads="1"/>
          </p:cNvSpPr>
          <p:nvPr/>
        </p:nvSpPr>
        <p:spPr bwMode="auto">
          <a:xfrm>
            <a:off x="1676400" y="4267200"/>
            <a:ext cx="4572000"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a:t>1,2 =  x</a:t>
            </a:r>
            <a:r>
              <a:rPr lang="fr-FR" sz="2000" baseline="-25000"/>
              <a:t>0</a:t>
            </a:r>
            <a:r>
              <a:rPr lang="fr-FR" sz="2000" baseline="30000"/>
              <a:t>2</a:t>
            </a:r>
            <a:r>
              <a:rPr lang="fr-FR" sz="2000"/>
              <a:t>   +   2x</a:t>
            </a:r>
            <a:r>
              <a:rPr lang="fr-FR" sz="2000" baseline="-25000"/>
              <a:t>0</a:t>
            </a:r>
            <a:r>
              <a:rPr lang="fr-FR" sz="2000"/>
              <a:t>x</a:t>
            </a:r>
            <a:r>
              <a:rPr lang="fr-FR" sz="2000" baseline="-25000"/>
              <a:t>1        </a:t>
            </a:r>
            <a:r>
              <a:rPr lang="fr-FR" sz="2000"/>
              <a:t>avec x</a:t>
            </a:r>
            <a:r>
              <a:rPr lang="fr-FR" sz="2000" baseline="-25000"/>
              <a:t>0</a:t>
            </a:r>
            <a:r>
              <a:rPr lang="fr-FR" sz="2000"/>
              <a:t>=1</a:t>
            </a:r>
            <a:r>
              <a:rPr lang="fr-FR" sz="2000" baseline="-25000"/>
              <a:t> </a:t>
            </a:r>
          </a:p>
          <a:p>
            <a:pPr>
              <a:spcBef>
                <a:spcPct val="50000"/>
              </a:spcBef>
            </a:pPr>
            <a:endParaRPr lang="fr-FR" sz="2000" baseline="-25000"/>
          </a:p>
          <a:p>
            <a:pPr>
              <a:spcBef>
                <a:spcPct val="50000"/>
              </a:spcBef>
            </a:pPr>
            <a:r>
              <a:rPr lang="fr-FR" sz="2000"/>
              <a:t>		1,2 = 1 + 2x</a:t>
            </a:r>
            <a:r>
              <a:rPr lang="fr-FR" sz="2000" baseline="-25000"/>
              <a:t>1</a:t>
            </a:r>
          </a:p>
          <a:p>
            <a:pPr>
              <a:spcBef>
                <a:spcPct val="50000"/>
              </a:spcBef>
            </a:pPr>
            <a:r>
              <a:rPr lang="fr-FR" sz="2000" baseline="-25000"/>
              <a:t>		</a:t>
            </a:r>
            <a:r>
              <a:rPr lang="fr-FR" sz="2000"/>
              <a:t>x</a:t>
            </a:r>
            <a:r>
              <a:rPr lang="fr-FR" sz="2000" baseline="-25000"/>
              <a:t>1</a:t>
            </a:r>
            <a:r>
              <a:rPr lang="fr-FR" sz="2000"/>
              <a:t>=0,1	</a:t>
            </a:r>
          </a:p>
        </p:txBody>
      </p:sp>
      <p:sp>
        <p:nvSpPr>
          <p:cNvPr id="223239" name="AutoShape 7"/>
          <p:cNvSpPr>
            <a:spLocks noChangeArrowheads="1"/>
          </p:cNvSpPr>
          <p:nvPr/>
        </p:nvSpPr>
        <p:spPr bwMode="auto">
          <a:xfrm>
            <a:off x="2133600" y="5105400"/>
            <a:ext cx="609600" cy="228600"/>
          </a:xfrm>
          <a:prstGeom prst="rightArrow">
            <a:avLst>
              <a:gd name="adj1" fmla="val 50000"/>
              <a:gd name="adj2" fmla="val 66667"/>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23240" name="AutoShape 8"/>
          <p:cNvSpPr>
            <a:spLocks noChangeArrowheads="1"/>
          </p:cNvSpPr>
          <p:nvPr/>
        </p:nvSpPr>
        <p:spPr bwMode="auto">
          <a:xfrm>
            <a:off x="2133600" y="5715000"/>
            <a:ext cx="609600" cy="228600"/>
          </a:xfrm>
          <a:prstGeom prst="rightArrow">
            <a:avLst>
              <a:gd name="adj1" fmla="val 50000"/>
              <a:gd name="adj2" fmla="val 66667"/>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23241" name="Text Box 9"/>
          <p:cNvSpPr txBox="1">
            <a:spLocks noChangeArrowheads="1"/>
          </p:cNvSpPr>
          <p:nvPr/>
        </p:nvSpPr>
        <p:spPr bwMode="auto">
          <a:xfrm>
            <a:off x="5257800" y="4876800"/>
            <a:ext cx="3292475" cy="1930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Attention, cette valeur est une solution exacte de l’équation !</a:t>
            </a:r>
          </a:p>
          <a:p>
            <a:pPr eaLnBrk="1" hangingPunct="1"/>
            <a:r>
              <a:rPr lang="fr-FR" sz="2000"/>
              <a:t>Mais le terme de droite est incomplet, il faut quand même continuer aux ordres suivants.</a:t>
            </a:r>
          </a:p>
        </p:txBody>
      </p:sp>
      <p:sp>
        <p:nvSpPr>
          <p:cNvPr id="223242" name="Line 10"/>
          <p:cNvSpPr>
            <a:spLocks noChangeShapeType="1"/>
          </p:cNvSpPr>
          <p:nvPr/>
        </p:nvSpPr>
        <p:spPr bwMode="auto">
          <a:xfrm>
            <a:off x="1828800" y="4724400"/>
            <a:ext cx="1828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cxnSp>
        <p:nvCxnSpPr>
          <p:cNvPr id="223243" name="AutoShape 11"/>
          <p:cNvCxnSpPr>
            <a:cxnSpLocks noChangeShapeType="1"/>
            <a:stCxn id="223241" idx="3"/>
            <a:endCxn id="223242" idx="1"/>
          </p:cNvCxnSpPr>
          <p:nvPr/>
        </p:nvCxnSpPr>
        <p:spPr bwMode="auto">
          <a:xfrm flipH="1" flipV="1">
            <a:off x="3657600" y="4724400"/>
            <a:ext cx="4892675" cy="1117600"/>
          </a:xfrm>
          <a:prstGeom prst="curvedConnector4">
            <a:avLst>
              <a:gd name="adj1" fmla="val -8019"/>
              <a:gd name="adj2" fmla="val 110227"/>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3244" name="Line 12"/>
          <p:cNvSpPr>
            <a:spLocks noChangeShapeType="1"/>
          </p:cNvSpPr>
          <p:nvPr/>
        </p:nvSpPr>
        <p:spPr bwMode="auto">
          <a:xfrm>
            <a:off x="4419600" y="5638800"/>
            <a:ext cx="0" cy="762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cxnSp>
        <p:nvCxnSpPr>
          <p:cNvPr id="223245" name="AutoShape 13"/>
          <p:cNvCxnSpPr>
            <a:cxnSpLocks noChangeShapeType="1"/>
            <a:stCxn id="223244" idx="1"/>
            <a:endCxn id="223241" idx="1"/>
          </p:cNvCxnSpPr>
          <p:nvPr/>
        </p:nvCxnSpPr>
        <p:spPr bwMode="auto">
          <a:xfrm>
            <a:off x="4419600" y="5715000"/>
            <a:ext cx="838200" cy="127000"/>
          </a:xfrm>
          <a:prstGeom prst="straightConnector1">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ChangeArrowheads="1"/>
          </p:cNvSpPr>
          <p:nvPr/>
        </p:nvSpPr>
        <p:spPr bwMode="auto">
          <a:xfrm>
            <a:off x="609600" y="457200"/>
            <a:ext cx="1114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b="1"/>
              <a:t>Ordre 2.</a:t>
            </a:r>
          </a:p>
        </p:txBody>
      </p:sp>
      <p:sp>
        <p:nvSpPr>
          <p:cNvPr id="224259" name="Rectangle 3"/>
          <p:cNvSpPr>
            <a:spLocks noChangeArrowheads="1"/>
          </p:cNvSpPr>
          <p:nvPr/>
        </p:nvSpPr>
        <p:spPr bwMode="auto">
          <a:xfrm>
            <a:off x="685800" y="838200"/>
            <a:ext cx="3848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On cherche une solution proche de :</a:t>
            </a:r>
          </a:p>
        </p:txBody>
      </p:sp>
      <p:sp>
        <p:nvSpPr>
          <p:cNvPr id="224260" name="Rectangle 4"/>
          <p:cNvSpPr>
            <a:spLocks noChangeArrowheads="1"/>
          </p:cNvSpPr>
          <p:nvPr/>
        </p:nvSpPr>
        <p:spPr bwMode="auto">
          <a:xfrm>
            <a:off x="1066800" y="1524000"/>
            <a:ext cx="69342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a:t>1,2 =   x</a:t>
            </a:r>
            <a:r>
              <a:rPr lang="fr-FR" sz="2000" baseline="-25000"/>
              <a:t>0</a:t>
            </a:r>
            <a:r>
              <a:rPr lang="fr-FR" sz="2000" baseline="30000"/>
              <a:t>2</a:t>
            </a:r>
            <a:r>
              <a:rPr lang="fr-FR" sz="2000"/>
              <a:t> +  2x</a:t>
            </a:r>
            <a:r>
              <a:rPr lang="fr-FR" sz="2000" baseline="-25000"/>
              <a:t>0</a:t>
            </a:r>
            <a:r>
              <a:rPr lang="fr-FR" sz="2000"/>
              <a:t>x</a:t>
            </a:r>
            <a:r>
              <a:rPr lang="fr-FR" sz="2000" baseline="-25000"/>
              <a:t>1</a:t>
            </a:r>
            <a:r>
              <a:rPr lang="fr-FR" sz="2000"/>
              <a:t>  + x</a:t>
            </a:r>
            <a:r>
              <a:rPr lang="fr-FR" sz="2000" baseline="-25000"/>
              <a:t>1</a:t>
            </a:r>
            <a:r>
              <a:rPr lang="fr-FR" sz="2000" baseline="30000"/>
              <a:t>2</a:t>
            </a:r>
            <a:r>
              <a:rPr lang="fr-FR" sz="2000"/>
              <a:t>+ 2x</a:t>
            </a:r>
            <a:r>
              <a:rPr lang="fr-FR" sz="2000" baseline="-25000"/>
              <a:t>0</a:t>
            </a:r>
            <a:r>
              <a:rPr lang="fr-FR" sz="2000"/>
              <a:t>x</a:t>
            </a:r>
            <a:r>
              <a:rPr lang="fr-FR" sz="2000" baseline="-25000"/>
              <a:t>2        </a:t>
            </a:r>
            <a:r>
              <a:rPr lang="fr-FR" sz="2000"/>
              <a:t>avec x</a:t>
            </a:r>
            <a:r>
              <a:rPr lang="fr-FR" sz="2000" baseline="-25000"/>
              <a:t>0</a:t>
            </a:r>
            <a:r>
              <a:rPr lang="fr-FR" sz="2000"/>
              <a:t>=1 et x</a:t>
            </a:r>
            <a:r>
              <a:rPr lang="fr-FR" sz="2000" baseline="-25000"/>
              <a:t>1</a:t>
            </a:r>
            <a:r>
              <a:rPr lang="fr-FR" sz="2000"/>
              <a:t>=0,1</a:t>
            </a:r>
          </a:p>
          <a:p>
            <a:pPr>
              <a:spcBef>
                <a:spcPct val="50000"/>
              </a:spcBef>
            </a:pPr>
            <a:endParaRPr lang="fr-FR" sz="2000"/>
          </a:p>
        </p:txBody>
      </p:sp>
      <p:sp>
        <p:nvSpPr>
          <p:cNvPr id="224261" name="AutoShape 5"/>
          <p:cNvSpPr>
            <a:spLocks noChangeArrowheads="1"/>
          </p:cNvSpPr>
          <p:nvPr/>
        </p:nvSpPr>
        <p:spPr bwMode="auto">
          <a:xfrm>
            <a:off x="1295400" y="2895600"/>
            <a:ext cx="609600" cy="228600"/>
          </a:xfrm>
          <a:prstGeom prst="rightArrow">
            <a:avLst>
              <a:gd name="adj1" fmla="val 50000"/>
              <a:gd name="adj2" fmla="val 66667"/>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
        <p:nvSpPr>
          <p:cNvPr id="224262" name="Rectangle 6"/>
          <p:cNvSpPr>
            <a:spLocks noChangeArrowheads="1"/>
          </p:cNvSpPr>
          <p:nvPr/>
        </p:nvSpPr>
        <p:spPr bwMode="auto">
          <a:xfrm>
            <a:off x="1981200" y="2286000"/>
            <a:ext cx="2952750" cy="150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1,2 =   1 +  0,2  + 0,1</a:t>
            </a:r>
            <a:r>
              <a:rPr lang="fr-FR" sz="2000" baseline="30000"/>
              <a:t>2</a:t>
            </a:r>
            <a:r>
              <a:rPr lang="fr-FR" sz="2000"/>
              <a:t>+ 2x</a:t>
            </a:r>
            <a:r>
              <a:rPr lang="fr-FR" sz="2000" baseline="-25000"/>
              <a:t>2</a:t>
            </a:r>
          </a:p>
          <a:p>
            <a:endParaRPr lang="fr-FR" sz="2000" baseline="-25000"/>
          </a:p>
          <a:p>
            <a:r>
              <a:rPr lang="fr-FR" sz="2000"/>
              <a:t>0 = 0,01 +2x</a:t>
            </a:r>
            <a:r>
              <a:rPr lang="fr-FR" sz="2000" baseline="-25000"/>
              <a:t>2</a:t>
            </a:r>
            <a:endParaRPr lang="fr-FR" sz="2000"/>
          </a:p>
          <a:p>
            <a:endParaRPr lang="fr-FR" sz="2000"/>
          </a:p>
          <a:p>
            <a:r>
              <a:rPr lang="fr-FR" sz="2000"/>
              <a:t>x</a:t>
            </a:r>
            <a:r>
              <a:rPr lang="fr-FR" sz="2000" baseline="-25000"/>
              <a:t>2</a:t>
            </a:r>
            <a:r>
              <a:rPr lang="fr-FR" sz="2000"/>
              <a:t> = -0,005</a:t>
            </a:r>
            <a:endParaRPr lang="fr-FR" sz="2000" baseline="-25000"/>
          </a:p>
        </p:txBody>
      </p:sp>
      <p:sp>
        <p:nvSpPr>
          <p:cNvPr id="224263" name="AutoShape 7"/>
          <p:cNvSpPr>
            <a:spLocks noChangeArrowheads="1"/>
          </p:cNvSpPr>
          <p:nvPr/>
        </p:nvSpPr>
        <p:spPr bwMode="auto">
          <a:xfrm>
            <a:off x="1295400" y="2389188"/>
            <a:ext cx="609600" cy="228600"/>
          </a:xfrm>
          <a:prstGeom prst="rightArrow">
            <a:avLst>
              <a:gd name="adj1" fmla="val 50000"/>
              <a:gd name="adj2" fmla="val 66667"/>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sp>
        <p:nvSpPr>
          <p:cNvPr id="224264" name="AutoShape 8"/>
          <p:cNvSpPr>
            <a:spLocks noChangeArrowheads="1"/>
          </p:cNvSpPr>
          <p:nvPr/>
        </p:nvSpPr>
        <p:spPr bwMode="auto">
          <a:xfrm>
            <a:off x="1295400" y="3505200"/>
            <a:ext cx="609600" cy="228600"/>
          </a:xfrm>
          <a:prstGeom prst="rightArrow">
            <a:avLst>
              <a:gd name="adj1" fmla="val 50000"/>
              <a:gd name="adj2" fmla="val 66667"/>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graphicFrame>
        <p:nvGraphicFramePr>
          <p:cNvPr id="237577" name="Group 9"/>
          <p:cNvGraphicFramePr>
            <a:graphicFrameLocks noGrp="1"/>
          </p:cNvGraphicFramePr>
          <p:nvPr/>
        </p:nvGraphicFramePr>
        <p:xfrm>
          <a:off x="2743200" y="4038600"/>
          <a:ext cx="4495800" cy="2200275"/>
        </p:xfrm>
        <a:graphic>
          <a:graphicData uri="http://schemas.openxmlformats.org/drawingml/2006/table">
            <a:tbl>
              <a:tblPr/>
              <a:tblGrid>
                <a:gridCol w="898525"/>
                <a:gridCol w="900113"/>
                <a:gridCol w="898525"/>
                <a:gridCol w="900112"/>
                <a:gridCol w="898525"/>
              </a:tblGrid>
              <a:tr h="439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8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45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-0,005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1,095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8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-0,005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0,0005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1,0955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4303" name="Text Box 47"/>
          <p:cNvSpPr txBox="1">
            <a:spLocks noChangeArrowheads="1"/>
          </p:cNvSpPr>
          <p:nvPr/>
        </p:nvSpPr>
        <p:spPr bwMode="auto">
          <a:xfrm>
            <a:off x="838200" y="6248400"/>
            <a:ext cx="7116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Valeur exacte :                                                                1,095445115</a:t>
            </a:r>
          </a:p>
        </p:txBody>
      </p:sp>
      <p:sp>
        <p:nvSpPr>
          <p:cNvPr id="224304" name="Text Box 48"/>
          <p:cNvSpPr txBox="1">
            <a:spLocks noChangeArrowheads="1"/>
          </p:cNvSpPr>
          <p:nvPr/>
        </p:nvSpPr>
        <p:spPr bwMode="auto">
          <a:xfrm>
            <a:off x="1600200" y="4468813"/>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0</a:t>
            </a:r>
          </a:p>
        </p:txBody>
      </p:sp>
      <p:sp>
        <p:nvSpPr>
          <p:cNvPr id="224305" name="Text Box 49"/>
          <p:cNvSpPr txBox="1">
            <a:spLocks noChangeArrowheads="1"/>
          </p:cNvSpPr>
          <p:nvPr/>
        </p:nvSpPr>
        <p:spPr bwMode="auto">
          <a:xfrm>
            <a:off x="1600200" y="4927600"/>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1</a:t>
            </a:r>
          </a:p>
        </p:txBody>
      </p:sp>
      <p:sp>
        <p:nvSpPr>
          <p:cNvPr id="224306" name="Text Box 50"/>
          <p:cNvSpPr txBox="1">
            <a:spLocks noChangeArrowheads="1"/>
          </p:cNvSpPr>
          <p:nvPr/>
        </p:nvSpPr>
        <p:spPr bwMode="auto">
          <a:xfrm>
            <a:off x="1600200" y="5359400"/>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2</a:t>
            </a:r>
          </a:p>
        </p:txBody>
      </p:sp>
      <p:sp>
        <p:nvSpPr>
          <p:cNvPr id="224307" name="Text Box 51"/>
          <p:cNvSpPr txBox="1">
            <a:spLocks noChangeArrowheads="1"/>
          </p:cNvSpPr>
          <p:nvPr/>
        </p:nvSpPr>
        <p:spPr bwMode="auto">
          <a:xfrm>
            <a:off x="1600200" y="5791200"/>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3</a:t>
            </a: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Text Box 2"/>
          <p:cNvSpPr txBox="1">
            <a:spLocks noChangeArrowheads="1"/>
          </p:cNvSpPr>
          <p:nvPr/>
        </p:nvSpPr>
        <p:spPr bwMode="auto">
          <a:xfrm>
            <a:off x="517525" y="547688"/>
            <a:ext cx="83296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Char char="•"/>
            </a:pPr>
            <a:r>
              <a:rPr lang="fr-FR" sz="2000"/>
              <a:t> Plus on cherche des corrections d’ordre élevé, meilleur est le résultat.</a:t>
            </a:r>
          </a:p>
          <a:p>
            <a:pPr eaLnBrk="1" hangingPunct="1">
              <a:buFontTx/>
              <a:buChar char="•"/>
            </a:pPr>
            <a:endParaRPr lang="fr-FR" sz="2000"/>
          </a:p>
          <a:p>
            <a:pPr eaLnBrk="1" hangingPunct="1">
              <a:buFontTx/>
              <a:buChar char="•"/>
            </a:pPr>
            <a:r>
              <a:rPr lang="fr-FR" sz="2000"/>
              <a:t> La convergence est d’autant plus rapide que la solution d’ordre zéro est bonne.</a:t>
            </a:r>
          </a:p>
        </p:txBody>
      </p:sp>
      <p:graphicFrame>
        <p:nvGraphicFramePr>
          <p:cNvPr id="238595" name="Group 3"/>
          <p:cNvGraphicFramePr>
            <a:graphicFrameLocks noGrp="1"/>
          </p:cNvGraphicFramePr>
          <p:nvPr/>
        </p:nvGraphicFramePr>
        <p:xfrm>
          <a:off x="2057400" y="1981200"/>
          <a:ext cx="5486400" cy="1506538"/>
        </p:xfrm>
        <a:graphic>
          <a:graphicData uri="http://schemas.openxmlformats.org/drawingml/2006/table">
            <a:tbl>
              <a:tblPr/>
              <a:tblGrid>
                <a:gridCol w="1096963"/>
                <a:gridCol w="1098550"/>
                <a:gridCol w="1095375"/>
                <a:gridCol w="1098550"/>
                <a:gridCol w="1096962"/>
              </a:tblGrid>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r>
                        <a:rPr kumimoji="0" lang="fr-FR" sz="2000" b="0" i="0" u="none" strike="noStrike" cap="none" normalizeH="0" baseline="-25000" smtClean="0">
                          <a:ln>
                            <a:noFill/>
                          </a:ln>
                          <a:solidFill>
                            <a:schemeClr val="tx1"/>
                          </a:solidFill>
                          <a:effectLst/>
                          <a:latin typeface="Times New Roman" pitchFamily="18"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0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-0,00455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Times New Roman" pitchFamily="18" charset="0"/>
                        </a:rPr>
                        <a:t>1,09545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25309" name="Text Box 29"/>
          <p:cNvSpPr txBox="1">
            <a:spLocks noChangeArrowheads="1"/>
          </p:cNvSpPr>
          <p:nvPr/>
        </p:nvSpPr>
        <p:spPr bwMode="auto">
          <a:xfrm>
            <a:off x="838200" y="3581400"/>
            <a:ext cx="7116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Valeur exacte :                                                                1,095445115</a:t>
            </a:r>
          </a:p>
        </p:txBody>
      </p:sp>
      <p:sp>
        <p:nvSpPr>
          <p:cNvPr id="225310" name="Text Box 30"/>
          <p:cNvSpPr txBox="1">
            <a:spLocks noChangeArrowheads="1"/>
          </p:cNvSpPr>
          <p:nvPr/>
        </p:nvSpPr>
        <p:spPr bwMode="auto">
          <a:xfrm>
            <a:off x="908050" y="2562225"/>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0</a:t>
            </a:r>
          </a:p>
        </p:txBody>
      </p:sp>
      <p:sp>
        <p:nvSpPr>
          <p:cNvPr id="225311" name="Text Box 31"/>
          <p:cNvSpPr txBox="1">
            <a:spLocks noChangeArrowheads="1"/>
          </p:cNvSpPr>
          <p:nvPr/>
        </p:nvSpPr>
        <p:spPr bwMode="auto">
          <a:xfrm>
            <a:off x="908050" y="3021013"/>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898525" y="776288"/>
            <a:ext cx="7788275" cy="40640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utilise également souvent les formes suivantes :</a:t>
            </a:r>
          </a:p>
          <a:p>
            <a:pPr eaLnBrk="1" hangingPunct="1"/>
            <a:endParaRPr lang="fr-FR" sz="2000"/>
          </a:p>
          <a:p>
            <a:pPr eaLnBrk="1" hangingPunct="1"/>
            <a:r>
              <a:rPr lang="fr-FR" sz="2000"/>
              <a:t>	</a:t>
            </a:r>
          </a:p>
          <a:p>
            <a:pPr eaLnBrk="1" hangingPunct="1"/>
            <a:r>
              <a:rPr lang="fr-FR" sz="2000"/>
              <a:t>			avec k=2</a:t>
            </a:r>
            <a:r>
              <a:rPr lang="fr-FR" sz="2000">
                <a:latin typeface="Symbol" pitchFamily="18" charset="2"/>
              </a:rPr>
              <a:t>p</a:t>
            </a:r>
            <a:r>
              <a:rPr lang="fr-FR" sz="2000"/>
              <a:t>/</a:t>
            </a:r>
            <a:r>
              <a:rPr lang="fr-FR" sz="2000">
                <a:latin typeface="Symbol" pitchFamily="18" charset="2"/>
              </a:rPr>
              <a:t>l</a:t>
            </a:r>
          </a:p>
          <a:p>
            <a:pPr eaLnBrk="1" hangingPunct="1"/>
            <a:endParaRPr lang="fr-FR" sz="2000">
              <a:latin typeface="Symbol" pitchFamily="18" charset="2"/>
            </a:endParaRPr>
          </a:p>
          <a:p>
            <a:pPr eaLnBrk="1" hangingPunct="1"/>
            <a:r>
              <a:rPr lang="fr-FR" sz="2000"/>
              <a:t>Ou bien la forme complexe, plus commode à manipuler mathématiquement</a:t>
            </a:r>
          </a:p>
          <a:p>
            <a:pPr eaLnBrk="1" hangingPunct="1"/>
            <a:endParaRPr lang="fr-FR" sz="2000"/>
          </a:p>
          <a:p>
            <a:pPr eaLnBrk="1" hangingPunct="1"/>
            <a:endParaRPr lang="fr-FR" sz="2000"/>
          </a:p>
          <a:p>
            <a:pPr eaLnBrk="1" hangingPunct="1"/>
            <a:r>
              <a:rPr lang="fr-FR" sz="2000"/>
              <a:t>			où         est un opérateur qui ne conserve que la partie réelle de la fonction. </a:t>
            </a:r>
            <a:r>
              <a:rPr lang="fr-FR" sz="2000">
                <a:solidFill>
                  <a:srgbClr val="FF0000"/>
                </a:solidFill>
              </a:rPr>
              <a:t>Généralement on omet de l’écrire</a:t>
            </a:r>
            <a:r>
              <a:rPr lang="fr-FR" sz="2000"/>
              <a:t> !</a:t>
            </a:r>
          </a:p>
          <a:p>
            <a:pPr eaLnBrk="1" hangingPunct="1"/>
            <a:endParaRPr lang="fr-FR" sz="2000"/>
          </a:p>
          <a:p>
            <a:pPr eaLnBrk="1" hangingPunct="1"/>
            <a:endParaRPr lang="fr-FR" sz="2000"/>
          </a:p>
        </p:txBody>
      </p:sp>
      <p:graphicFrame>
        <p:nvGraphicFramePr>
          <p:cNvPr id="23555" name="Object 3"/>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23560" name="Equation" r:id="rId3" imgW="114151" imgH="215619" progId="Equation.3">
                  <p:embed/>
                </p:oleObj>
              </mc:Choice>
              <mc:Fallback>
                <p:oleObj name="Equation" r:id="rId3" imgW="114151" imgH="21561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56" name="Object 4"/>
          <p:cNvGraphicFramePr>
            <a:graphicFrameLocks noChangeAspect="1"/>
          </p:cNvGraphicFramePr>
          <p:nvPr/>
        </p:nvGraphicFramePr>
        <p:xfrm>
          <a:off x="1219200" y="1676400"/>
          <a:ext cx="1874838" cy="368300"/>
        </p:xfrm>
        <a:graphic>
          <a:graphicData uri="http://schemas.openxmlformats.org/presentationml/2006/ole">
            <mc:AlternateContent xmlns:mc="http://schemas.openxmlformats.org/markup-compatibility/2006">
              <mc:Choice xmlns:v="urn:schemas-microsoft-com:vml" Requires="v">
                <p:oleObj spid="_x0000_s23561" name="Equation" r:id="rId5" imgW="1168400" imgH="228600" progId="Equation.3">
                  <p:embed/>
                </p:oleObj>
              </mc:Choice>
              <mc:Fallback>
                <p:oleObj name="Equation" r:id="rId5" imgW="1168400" imgH="2286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1676400"/>
                        <a:ext cx="1874838" cy="368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57" name="Object 5"/>
          <p:cNvGraphicFramePr>
            <a:graphicFrameLocks noChangeAspect="1"/>
          </p:cNvGraphicFramePr>
          <p:nvPr/>
        </p:nvGraphicFramePr>
        <p:xfrm>
          <a:off x="4114800" y="3581400"/>
          <a:ext cx="295275" cy="317500"/>
        </p:xfrm>
        <a:graphic>
          <a:graphicData uri="http://schemas.openxmlformats.org/presentationml/2006/ole">
            <mc:AlternateContent xmlns:mc="http://schemas.openxmlformats.org/markup-compatibility/2006">
              <mc:Choice xmlns:v="urn:schemas-microsoft-com:vml" Requires="v">
                <p:oleObj spid="_x0000_s23562" name="Equation" r:id="rId7" imgW="164814" imgH="177492" progId="Equation.3">
                  <p:embed/>
                </p:oleObj>
              </mc:Choice>
              <mc:Fallback>
                <p:oleObj name="Equation" r:id="rId7" imgW="164814" imgH="177492"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14800" y="3581400"/>
                        <a:ext cx="295275"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58" name="Object 6"/>
          <p:cNvGraphicFramePr>
            <a:graphicFrameLocks noChangeAspect="1"/>
          </p:cNvGraphicFramePr>
          <p:nvPr/>
        </p:nvGraphicFramePr>
        <p:xfrm>
          <a:off x="1184275" y="3124200"/>
          <a:ext cx="1712913" cy="449263"/>
        </p:xfrm>
        <a:graphic>
          <a:graphicData uri="http://schemas.openxmlformats.org/presentationml/2006/ole">
            <mc:AlternateContent xmlns:mc="http://schemas.openxmlformats.org/markup-compatibility/2006">
              <mc:Choice xmlns:v="urn:schemas-microsoft-com:vml" Requires="v">
                <p:oleObj spid="_x0000_s23563" name="Equation" r:id="rId9" imgW="1066800" imgH="279400" progId="Equation.3">
                  <p:embed/>
                </p:oleObj>
              </mc:Choice>
              <mc:Fallback>
                <p:oleObj name="Equation" r:id="rId9" imgW="1066800" imgH="279400"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84275" y="3124200"/>
                        <a:ext cx="1712913" cy="44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59" name="Object 7"/>
          <p:cNvGraphicFramePr>
            <a:graphicFrameLocks noChangeAspect="1"/>
          </p:cNvGraphicFramePr>
          <p:nvPr/>
        </p:nvGraphicFramePr>
        <p:xfrm>
          <a:off x="2057400" y="4343400"/>
          <a:ext cx="1570038" cy="449263"/>
        </p:xfrm>
        <a:graphic>
          <a:graphicData uri="http://schemas.openxmlformats.org/presentationml/2006/ole">
            <mc:AlternateContent xmlns:mc="http://schemas.openxmlformats.org/markup-compatibility/2006">
              <mc:Choice xmlns:v="urn:schemas-microsoft-com:vml" Requires="v">
                <p:oleObj spid="_x0000_s23564" name="Equation" r:id="rId11" imgW="977900" imgH="279400" progId="Equation.3">
                  <p:embed/>
                </p:oleObj>
              </mc:Choice>
              <mc:Fallback>
                <p:oleObj name="Equation" r:id="rId11" imgW="977900" imgH="279400" progId="Equation.3">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57400" y="4343400"/>
                        <a:ext cx="1570038" cy="449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Text Box 2"/>
          <p:cNvSpPr txBox="1">
            <a:spLocks noChangeArrowheads="1"/>
          </p:cNvSpPr>
          <p:nvPr/>
        </p:nvSpPr>
        <p:spPr bwMode="auto">
          <a:xfrm>
            <a:off x="1203325" y="776288"/>
            <a:ext cx="3881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Perturbation d’un état non dégénéré.</a:t>
            </a:r>
          </a:p>
        </p:txBody>
      </p:sp>
      <p:sp>
        <p:nvSpPr>
          <p:cNvPr id="226307" name="Text Box 3"/>
          <p:cNvSpPr txBox="1">
            <a:spLocks noChangeArrowheads="1"/>
          </p:cNvSpPr>
          <p:nvPr/>
        </p:nvSpPr>
        <p:spPr bwMode="auto">
          <a:xfrm>
            <a:off x="1066800" y="1295400"/>
            <a:ext cx="7050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cherche la valeur propre </a:t>
            </a:r>
            <a:r>
              <a:rPr lang="fr-FR" sz="2000" i="1"/>
              <a:t>E</a:t>
            </a:r>
            <a:r>
              <a:rPr lang="fr-FR" sz="2000" i="1" baseline="-25000"/>
              <a:t>n</a:t>
            </a:r>
            <a:r>
              <a:rPr lang="fr-FR" sz="2000"/>
              <a:t> et la fonction propre </a:t>
            </a:r>
            <a:r>
              <a:rPr lang="fr-FR" sz="2000" i="1">
                <a:latin typeface="Symbol" pitchFamily="18" charset="2"/>
              </a:rPr>
              <a:t>j</a:t>
            </a:r>
            <a:r>
              <a:rPr lang="fr-FR" sz="2000" i="1" baseline="-25000"/>
              <a:t>n</a:t>
            </a:r>
            <a:r>
              <a:rPr lang="fr-FR" sz="2000"/>
              <a:t> qui vérifient</a:t>
            </a:r>
          </a:p>
        </p:txBody>
      </p:sp>
      <p:graphicFrame>
        <p:nvGraphicFramePr>
          <p:cNvPr id="226308" name="Object 4"/>
          <p:cNvGraphicFramePr>
            <a:graphicFrameLocks noChangeAspect="1"/>
          </p:cNvGraphicFramePr>
          <p:nvPr/>
        </p:nvGraphicFramePr>
        <p:xfrm>
          <a:off x="3429000" y="1905000"/>
          <a:ext cx="1530350" cy="501650"/>
        </p:xfrm>
        <a:graphic>
          <a:graphicData uri="http://schemas.openxmlformats.org/presentationml/2006/ole">
            <mc:AlternateContent xmlns:mc="http://schemas.openxmlformats.org/markup-compatibility/2006">
              <mc:Choice xmlns:v="urn:schemas-microsoft-com:vml" Requires="v">
                <p:oleObj spid="_x0000_s226317" name="Equation" r:id="rId3" imgW="774364" imgH="253890" progId="Equation.DSMT4">
                  <p:embed/>
                </p:oleObj>
              </mc:Choice>
              <mc:Fallback>
                <p:oleObj name="Equation" r:id="rId3" imgW="774364" imgH="25389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1905000"/>
                        <a:ext cx="1530350"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6309" name="Text Box 5"/>
          <p:cNvSpPr txBox="1">
            <a:spLocks noChangeArrowheads="1"/>
          </p:cNvSpPr>
          <p:nvPr/>
        </p:nvSpPr>
        <p:spPr bwMode="auto">
          <a:xfrm>
            <a:off x="1143000" y="2590800"/>
            <a:ext cx="7696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a:t>
            </a:r>
            <a:r>
              <a:rPr lang="fr-FR" sz="2000" b="1" i="1"/>
              <a:t>H</a:t>
            </a:r>
            <a:r>
              <a:rPr lang="fr-FR" sz="2000"/>
              <a:t> est l’opérateur hamiltonien que l’on supposera pouvoir écrire sous la forme</a:t>
            </a:r>
          </a:p>
        </p:txBody>
      </p:sp>
      <p:graphicFrame>
        <p:nvGraphicFramePr>
          <p:cNvPr id="226310" name="Object 6"/>
          <p:cNvGraphicFramePr>
            <a:graphicFrameLocks noChangeAspect="1"/>
          </p:cNvGraphicFramePr>
          <p:nvPr/>
        </p:nvGraphicFramePr>
        <p:xfrm>
          <a:off x="3048000" y="3429000"/>
          <a:ext cx="2362200" cy="565150"/>
        </p:xfrm>
        <a:graphic>
          <a:graphicData uri="http://schemas.openxmlformats.org/presentationml/2006/ole">
            <mc:AlternateContent xmlns:mc="http://schemas.openxmlformats.org/markup-compatibility/2006">
              <mc:Choice xmlns:v="urn:schemas-microsoft-com:vml" Requires="v">
                <p:oleObj spid="_x0000_s226318" name="Equation" r:id="rId5" imgW="850531" imgH="203112" progId="Equation.DSMT4">
                  <p:embed/>
                </p:oleObj>
              </mc:Choice>
              <mc:Fallback>
                <p:oleObj name="Equation" r:id="rId5" imgW="850531" imgH="203112"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3429000"/>
                        <a:ext cx="2362200" cy="56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6311" name="Line 7"/>
          <p:cNvSpPr>
            <a:spLocks noChangeShapeType="1"/>
          </p:cNvSpPr>
          <p:nvPr/>
        </p:nvSpPr>
        <p:spPr bwMode="auto">
          <a:xfrm flipV="1">
            <a:off x="3429000" y="4038600"/>
            <a:ext cx="6096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26312" name="Text Box 8"/>
          <p:cNvSpPr txBox="1">
            <a:spLocks noChangeArrowheads="1"/>
          </p:cNvSpPr>
          <p:nvPr/>
        </p:nvSpPr>
        <p:spPr bwMode="auto">
          <a:xfrm>
            <a:off x="1524000" y="4876800"/>
            <a:ext cx="31416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Hamiltonien d’ordre zéro</a:t>
            </a:r>
          </a:p>
          <a:p>
            <a:pPr eaLnBrk="1" hangingPunct="1"/>
            <a:r>
              <a:rPr lang="fr-FR" sz="2000"/>
              <a:t>Dont on connaît les solutions</a:t>
            </a:r>
          </a:p>
        </p:txBody>
      </p:sp>
      <p:sp>
        <p:nvSpPr>
          <p:cNvPr id="226313" name="Line 9"/>
          <p:cNvSpPr>
            <a:spLocks noChangeShapeType="1"/>
          </p:cNvSpPr>
          <p:nvPr/>
        </p:nvSpPr>
        <p:spPr bwMode="auto">
          <a:xfrm flipH="1" flipV="1">
            <a:off x="5181600" y="3962400"/>
            <a:ext cx="9906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26314" name="Text Box 10"/>
          <p:cNvSpPr txBox="1">
            <a:spLocks noChangeArrowheads="1"/>
          </p:cNvSpPr>
          <p:nvPr/>
        </p:nvSpPr>
        <p:spPr bwMode="auto">
          <a:xfrm>
            <a:off x="5334000" y="4572000"/>
            <a:ext cx="3505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Hamiltonien de perturbation</a:t>
            </a:r>
          </a:p>
          <a:p>
            <a:pPr eaLnBrk="1" hangingPunct="1"/>
            <a:r>
              <a:rPr lang="fr-FR" sz="2000"/>
              <a:t>Ayant un faible impact sur les valeurs propres mesurées comparativement à </a:t>
            </a:r>
            <a:r>
              <a:rPr lang="fr-FR" sz="2000" b="1" i="1"/>
              <a:t>H</a:t>
            </a:r>
            <a:r>
              <a:rPr lang="fr-FR" sz="2000" b="1" i="1" baseline="30000"/>
              <a:t>0</a:t>
            </a:r>
          </a:p>
        </p:txBody>
      </p:sp>
      <p:graphicFrame>
        <p:nvGraphicFramePr>
          <p:cNvPr id="226315" name="Object 11"/>
          <p:cNvGraphicFramePr>
            <a:graphicFrameLocks noChangeAspect="1"/>
          </p:cNvGraphicFramePr>
          <p:nvPr/>
        </p:nvGraphicFramePr>
        <p:xfrm>
          <a:off x="1920875" y="5700713"/>
          <a:ext cx="1905000" cy="596900"/>
        </p:xfrm>
        <a:graphic>
          <a:graphicData uri="http://schemas.openxmlformats.org/presentationml/2006/ole">
            <mc:AlternateContent xmlns:mc="http://schemas.openxmlformats.org/markup-compatibility/2006">
              <mc:Choice xmlns:v="urn:schemas-microsoft-com:vml" Requires="v">
                <p:oleObj spid="_x0000_s226319" name="Equation" r:id="rId7" imgW="850531" imgH="266584" progId="Equation.DSMT4">
                  <p:embed/>
                </p:oleObj>
              </mc:Choice>
              <mc:Fallback>
                <p:oleObj name="Equation" r:id="rId7" imgW="850531" imgH="266584" progId="Equation.DSMT4">
                  <p:embed/>
                  <p:pic>
                    <p:nvPicPr>
                      <p:cNvPr id="0" name="Object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20875" y="5700713"/>
                        <a:ext cx="1905000"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6316" name="Rectangle 12"/>
          <p:cNvSpPr>
            <a:spLocks noChangeArrowheads="1"/>
          </p:cNvSpPr>
          <p:nvPr/>
        </p:nvSpPr>
        <p:spPr bwMode="auto">
          <a:xfrm>
            <a:off x="1463675" y="4862513"/>
            <a:ext cx="3352800" cy="15240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33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7330" name="Object 2"/>
          <p:cNvGraphicFramePr>
            <a:graphicFrameLocks noChangeAspect="1"/>
          </p:cNvGraphicFramePr>
          <p:nvPr/>
        </p:nvGraphicFramePr>
        <p:xfrm>
          <a:off x="1524000" y="1447800"/>
          <a:ext cx="4419600" cy="1254125"/>
        </p:xfrm>
        <a:graphic>
          <a:graphicData uri="http://schemas.openxmlformats.org/presentationml/2006/ole">
            <mc:AlternateContent xmlns:mc="http://schemas.openxmlformats.org/markup-compatibility/2006">
              <mc:Choice xmlns:v="urn:schemas-microsoft-com:vml" Requires="v">
                <p:oleObj spid="_x0000_s227337" name="Equation" r:id="rId3" imgW="1879600" imgH="533400" progId="Equation.DSMT4">
                  <p:embed/>
                </p:oleObj>
              </mc:Choice>
              <mc:Fallback>
                <p:oleObj name="Equation" r:id="rId3" imgW="1879600" imgH="5334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447800"/>
                        <a:ext cx="4419600" cy="125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7331" name="Text Box 3"/>
          <p:cNvSpPr txBox="1">
            <a:spLocks noChangeArrowheads="1"/>
          </p:cNvSpPr>
          <p:nvPr/>
        </p:nvSpPr>
        <p:spPr bwMode="auto">
          <a:xfrm>
            <a:off x="381000" y="762000"/>
            <a:ext cx="8513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Comme dans l’exemple, nous allons essayer de trouver une solution sous la forme</a:t>
            </a:r>
          </a:p>
        </p:txBody>
      </p:sp>
      <p:sp>
        <p:nvSpPr>
          <p:cNvPr id="227332" name="Text Box 4"/>
          <p:cNvSpPr txBox="1">
            <a:spLocks noChangeArrowheads="1"/>
          </p:cNvSpPr>
          <p:nvPr/>
        </p:nvSpPr>
        <p:spPr bwMode="auto">
          <a:xfrm>
            <a:off x="593725" y="3138488"/>
            <a:ext cx="83216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correspondent aux corrections à l’ordre </a:t>
            </a:r>
            <a:r>
              <a:rPr lang="fr-FR" sz="2000" i="1"/>
              <a:t>i </a:t>
            </a:r>
            <a:r>
              <a:rPr lang="fr-FR" sz="2000"/>
              <a:t>de la solution</a:t>
            </a:r>
          </a:p>
          <a:p>
            <a:pPr eaLnBrk="1" hangingPunct="1"/>
            <a:endParaRPr lang="fr-FR" sz="2000"/>
          </a:p>
          <a:p>
            <a:pPr eaLnBrk="1" hangingPunct="1"/>
            <a:r>
              <a:rPr lang="fr-FR" sz="2000"/>
              <a:t> connue à l’ordre zéro : </a:t>
            </a:r>
          </a:p>
        </p:txBody>
      </p:sp>
      <p:graphicFrame>
        <p:nvGraphicFramePr>
          <p:cNvPr id="227333" name="Object 5"/>
          <p:cNvGraphicFramePr>
            <a:graphicFrameLocks noChangeAspect="1"/>
          </p:cNvGraphicFramePr>
          <p:nvPr/>
        </p:nvGraphicFramePr>
        <p:xfrm>
          <a:off x="1143000" y="3048000"/>
          <a:ext cx="1447800" cy="668338"/>
        </p:xfrm>
        <a:graphic>
          <a:graphicData uri="http://schemas.openxmlformats.org/presentationml/2006/ole">
            <mc:AlternateContent xmlns:mc="http://schemas.openxmlformats.org/markup-compatibility/2006">
              <mc:Choice xmlns:v="urn:schemas-microsoft-com:vml" Requires="v">
                <p:oleObj spid="_x0000_s227338" name="Equation" r:id="rId5" imgW="660113" imgH="304668" progId="Equation.DSMT4">
                  <p:embed/>
                </p:oleObj>
              </mc:Choice>
              <mc:Fallback>
                <p:oleObj name="Equation" r:id="rId5" imgW="660113" imgH="304668"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048000"/>
                        <a:ext cx="1447800" cy="668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7334" name="Object 6"/>
          <p:cNvGraphicFramePr>
            <a:graphicFrameLocks noChangeAspect="1"/>
          </p:cNvGraphicFramePr>
          <p:nvPr/>
        </p:nvGraphicFramePr>
        <p:xfrm>
          <a:off x="3325813" y="3581400"/>
          <a:ext cx="1196975" cy="668338"/>
        </p:xfrm>
        <a:graphic>
          <a:graphicData uri="http://schemas.openxmlformats.org/presentationml/2006/ole">
            <mc:AlternateContent xmlns:mc="http://schemas.openxmlformats.org/markup-compatibility/2006">
              <mc:Choice xmlns:v="urn:schemas-microsoft-com:vml" Requires="v">
                <p:oleObj spid="_x0000_s227339" name="Equation" r:id="rId7" imgW="545626" imgH="304536" progId="Equation.DSMT4">
                  <p:embed/>
                </p:oleObj>
              </mc:Choice>
              <mc:Fallback>
                <p:oleObj name="Equation" r:id="rId7" imgW="545626" imgH="304536"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25813" y="3581400"/>
                        <a:ext cx="1196975" cy="668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7335" name="Text Box 7"/>
          <p:cNvSpPr txBox="1">
            <a:spLocks noChangeArrowheads="1"/>
          </p:cNvSpPr>
          <p:nvPr/>
        </p:nvSpPr>
        <p:spPr bwMode="auto">
          <a:xfrm>
            <a:off x="990600" y="5029200"/>
            <a:ext cx="7107238" cy="711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b="1" i="1"/>
              <a:t>H</a:t>
            </a:r>
            <a:r>
              <a:rPr lang="fr-FR" sz="2000" b="1" i="1" baseline="30000"/>
              <a:t>0</a:t>
            </a:r>
            <a:r>
              <a:rPr lang="fr-FR" sz="2000"/>
              <a:t> appliqué à une fonction d’ordre </a:t>
            </a:r>
            <a:r>
              <a:rPr lang="fr-FR" sz="2000" i="1"/>
              <a:t>i</a:t>
            </a:r>
            <a:r>
              <a:rPr lang="fr-FR" sz="2000"/>
              <a:t> donne un terme du même ordre</a:t>
            </a:r>
          </a:p>
          <a:p>
            <a:pPr eaLnBrk="1" hangingPunct="1"/>
            <a:r>
              <a:rPr lang="fr-FR" sz="2000" b="1" i="1"/>
              <a:t>W</a:t>
            </a:r>
            <a:r>
              <a:rPr lang="fr-FR" sz="2000"/>
              <a:t> appliqué à une fonction d’ordre </a:t>
            </a:r>
            <a:r>
              <a:rPr lang="fr-FR" sz="2000" i="1"/>
              <a:t>i</a:t>
            </a:r>
            <a:r>
              <a:rPr lang="fr-FR" sz="2000"/>
              <a:t> donne un terme d’ordre </a:t>
            </a:r>
            <a:r>
              <a:rPr lang="fr-FR" sz="2000" i="1"/>
              <a:t>i+1</a:t>
            </a:r>
          </a:p>
        </p:txBody>
      </p:sp>
      <p:sp>
        <p:nvSpPr>
          <p:cNvPr id="227336" name="Text Box 8"/>
          <p:cNvSpPr txBox="1">
            <a:spLocks noChangeArrowheads="1"/>
          </p:cNvSpPr>
          <p:nvPr/>
        </p:nvSpPr>
        <p:spPr bwMode="auto">
          <a:xfrm>
            <a:off x="593725" y="4662488"/>
            <a:ext cx="2008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admettra que :</a:t>
            </a: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ext Box 2"/>
          <p:cNvSpPr txBox="1">
            <a:spLocks noChangeArrowheads="1"/>
          </p:cNvSpPr>
          <p:nvPr/>
        </p:nvSpPr>
        <p:spPr bwMode="auto">
          <a:xfrm>
            <a:off x="822325" y="700088"/>
            <a:ext cx="25003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Corrections d’ordre 1 :</a:t>
            </a:r>
          </a:p>
        </p:txBody>
      </p:sp>
      <p:graphicFrame>
        <p:nvGraphicFramePr>
          <p:cNvPr id="228355" name="Object 3"/>
          <p:cNvGraphicFramePr>
            <a:graphicFrameLocks noChangeAspect="1"/>
          </p:cNvGraphicFramePr>
          <p:nvPr/>
        </p:nvGraphicFramePr>
        <p:xfrm>
          <a:off x="3962400" y="1295400"/>
          <a:ext cx="2060575" cy="1254125"/>
        </p:xfrm>
        <a:graphic>
          <a:graphicData uri="http://schemas.openxmlformats.org/presentationml/2006/ole">
            <mc:AlternateContent xmlns:mc="http://schemas.openxmlformats.org/markup-compatibility/2006">
              <mc:Choice xmlns:v="urn:schemas-microsoft-com:vml" Requires="v">
                <p:oleObj spid="_x0000_s228374" name="Equation" r:id="rId3" imgW="876300" imgH="533400" progId="Equation.DSMT4">
                  <p:embed/>
                </p:oleObj>
              </mc:Choice>
              <mc:Fallback>
                <p:oleObj name="Equation" r:id="rId3" imgW="876300" imgH="5334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295400"/>
                        <a:ext cx="2060575" cy="125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8356" name="Text Box 4"/>
          <p:cNvSpPr txBox="1">
            <a:spLocks noChangeArrowheads="1"/>
          </p:cNvSpPr>
          <p:nvPr/>
        </p:nvSpPr>
        <p:spPr bwMode="auto">
          <a:xfrm>
            <a:off x="1127125" y="1538288"/>
            <a:ext cx="21828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peut se limiter à</a:t>
            </a:r>
          </a:p>
        </p:txBody>
      </p:sp>
      <p:sp>
        <p:nvSpPr>
          <p:cNvPr id="228357" name="Text Box 5"/>
          <p:cNvSpPr txBox="1">
            <a:spLocks noChangeArrowheads="1"/>
          </p:cNvSpPr>
          <p:nvPr/>
        </p:nvSpPr>
        <p:spPr bwMode="auto">
          <a:xfrm>
            <a:off x="1127125" y="2833688"/>
            <a:ext cx="5683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insérant ces termes dans l’équation de Schrödinger</a:t>
            </a:r>
          </a:p>
        </p:txBody>
      </p:sp>
      <p:graphicFrame>
        <p:nvGraphicFramePr>
          <p:cNvPr id="228358" name="Object 6"/>
          <p:cNvGraphicFramePr>
            <a:graphicFrameLocks noChangeAspect="1"/>
          </p:cNvGraphicFramePr>
          <p:nvPr/>
        </p:nvGraphicFramePr>
        <p:xfrm>
          <a:off x="914400" y="3352800"/>
          <a:ext cx="7315200" cy="617538"/>
        </p:xfrm>
        <a:graphic>
          <a:graphicData uri="http://schemas.openxmlformats.org/presentationml/2006/ole">
            <mc:AlternateContent xmlns:mc="http://schemas.openxmlformats.org/markup-compatibility/2006">
              <mc:Choice xmlns:v="urn:schemas-microsoft-com:vml" Requires="v">
                <p:oleObj spid="_x0000_s228375" name="Equation" r:id="rId5" imgW="3162300" imgH="266700" progId="Equation.DSMT4">
                  <p:embed/>
                </p:oleObj>
              </mc:Choice>
              <mc:Fallback>
                <p:oleObj name="Equation" r:id="rId5" imgW="3162300" imgH="2667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3352800"/>
                        <a:ext cx="7315200" cy="617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8359" name="Object 7"/>
          <p:cNvGraphicFramePr>
            <a:graphicFrameLocks noChangeAspect="1"/>
          </p:cNvGraphicFramePr>
          <p:nvPr/>
        </p:nvGraphicFramePr>
        <p:xfrm>
          <a:off x="38100" y="4038600"/>
          <a:ext cx="9105900" cy="617538"/>
        </p:xfrm>
        <a:graphic>
          <a:graphicData uri="http://schemas.openxmlformats.org/presentationml/2006/ole">
            <mc:AlternateContent xmlns:mc="http://schemas.openxmlformats.org/markup-compatibility/2006">
              <mc:Choice xmlns:v="urn:schemas-microsoft-com:vml" Requires="v">
                <p:oleObj spid="_x0000_s228376" name="Equation" r:id="rId7" imgW="3937000" imgH="266700" progId="Equation.DSMT4">
                  <p:embed/>
                </p:oleObj>
              </mc:Choice>
              <mc:Fallback>
                <p:oleObj name="Equation" r:id="rId7" imgW="3937000" imgH="2667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 y="4038600"/>
                        <a:ext cx="9105900" cy="617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8360" name="Text Box 8"/>
          <p:cNvSpPr txBox="1">
            <a:spLocks noChangeArrowheads="1"/>
          </p:cNvSpPr>
          <p:nvPr/>
        </p:nvSpPr>
        <p:spPr bwMode="auto">
          <a:xfrm>
            <a:off x="365125" y="47386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chemeClr val="accent2"/>
                </a:solidFill>
              </a:rPr>
              <a:t>0</a:t>
            </a:r>
          </a:p>
        </p:txBody>
      </p:sp>
      <p:sp>
        <p:nvSpPr>
          <p:cNvPr id="228361" name="Text Box 9"/>
          <p:cNvSpPr txBox="1">
            <a:spLocks noChangeArrowheads="1"/>
          </p:cNvSpPr>
          <p:nvPr/>
        </p:nvSpPr>
        <p:spPr bwMode="auto">
          <a:xfrm>
            <a:off x="1508125" y="47386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1</a:t>
            </a:r>
          </a:p>
        </p:txBody>
      </p:sp>
      <p:sp>
        <p:nvSpPr>
          <p:cNvPr id="228362" name="Text Box 10"/>
          <p:cNvSpPr txBox="1">
            <a:spLocks noChangeArrowheads="1"/>
          </p:cNvSpPr>
          <p:nvPr/>
        </p:nvSpPr>
        <p:spPr bwMode="auto">
          <a:xfrm>
            <a:off x="2651125" y="47386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1</a:t>
            </a:r>
          </a:p>
        </p:txBody>
      </p:sp>
      <p:sp>
        <p:nvSpPr>
          <p:cNvPr id="228363" name="Text Box 11"/>
          <p:cNvSpPr txBox="1">
            <a:spLocks noChangeArrowheads="1"/>
          </p:cNvSpPr>
          <p:nvPr/>
        </p:nvSpPr>
        <p:spPr bwMode="auto">
          <a:xfrm>
            <a:off x="3794125" y="47386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2</a:t>
            </a:r>
          </a:p>
        </p:txBody>
      </p:sp>
      <p:sp>
        <p:nvSpPr>
          <p:cNvPr id="228364" name="Text Box 12"/>
          <p:cNvSpPr txBox="1">
            <a:spLocks noChangeArrowheads="1"/>
          </p:cNvSpPr>
          <p:nvPr/>
        </p:nvSpPr>
        <p:spPr bwMode="auto">
          <a:xfrm>
            <a:off x="5013325" y="47386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chemeClr val="accent2"/>
                </a:solidFill>
              </a:rPr>
              <a:t>0</a:t>
            </a:r>
          </a:p>
        </p:txBody>
      </p:sp>
      <p:sp>
        <p:nvSpPr>
          <p:cNvPr id="228365" name="Text Box 13"/>
          <p:cNvSpPr txBox="1">
            <a:spLocks noChangeArrowheads="1"/>
          </p:cNvSpPr>
          <p:nvPr/>
        </p:nvSpPr>
        <p:spPr bwMode="auto">
          <a:xfrm>
            <a:off x="6080125" y="47386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1</a:t>
            </a:r>
          </a:p>
        </p:txBody>
      </p:sp>
      <p:sp>
        <p:nvSpPr>
          <p:cNvPr id="228366" name="Text Box 14"/>
          <p:cNvSpPr txBox="1">
            <a:spLocks noChangeArrowheads="1"/>
          </p:cNvSpPr>
          <p:nvPr/>
        </p:nvSpPr>
        <p:spPr bwMode="auto">
          <a:xfrm>
            <a:off x="7239000" y="4724400"/>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3300"/>
                </a:solidFill>
              </a:rPr>
              <a:t>1</a:t>
            </a:r>
          </a:p>
        </p:txBody>
      </p:sp>
      <p:sp>
        <p:nvSpPr>
          <p:cNvPr id="228367" name="Text Box 15"/>
          <p:cNvSpPr txBox="1">
            <a:spLocks noChangeArrowheads="1"/>
          </p:cNvSpPr>
          <p:nvPr/>
        </p:nvSpPr>
        <p:spPr bwMode="auto">
          <a:xfrm>
            <a:off x="8458200" y="4724400"/>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2</a:t>
            </a:r>
          </a:p>
        </p:txBody>
      </p:sp>
      <p:cxnSp>
        <p:nvCxnSpPr>
          <p:cNvPr id="228368" name="AutoShape 16"/>
          <p:cNvCxnSpPr>
            <a:cxnSpLocks noChangeShapeType="1"/>
            <a:stCxn id="228360" idx="2"/>
            <a:endCxn id="228364" idx="2"/>
          </p:cNvCxnSpPr>
          <p:nvPr/>
        </p:nvCxnSpPr>
        <p:spPr bwMode="auto">
          <a:xfrm rot="16200000" flipH="1">
            <a:off x="2844006" y="2812257"/>
            <a:ext cx="1587" cy="4648200"/>
          </a:xfrm>
          <a:prstGeom prst="bentConnector3">
            <a:avLst>
              <a:gd name="adj1" fmla="val 14400000"/>
            </a:avLst>
          </a:prstGeom>
          <a:noFill/>
          <a:ln w="9525">
            <a:solidFill>
              <a:schemeClr val="accent2"/>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8369" name="Text Box 17"/>
          <p:cNvSpPr txBox="1">
            <a:spLocks noChangeArrowheads="1"/>
          </p:cNvSpPr>
          <p:nvPr/>
        </p:nvSpPr>
        <p:spPr bwMode="auto">
          <a:xfrm>
            <a:off x="517525" y="5295900"/>
            <a:ext cx="2095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Ordre 0 (deja connu)</a:t>
            </a:r>
          </a:p>
        </p:txBody>
      </p:sp>
      <p:sp>
        <p:nvSpPr>
          <p:cNvPr id="228370" name="Line 18"/>
          <p:cNvSpPr>
            <a:spLocks noChangeShapeType="1"/>
          </p:cNvSpPr>
          <p:nvPr/>
        </p:nvSpPr>
        <p:spPr bwMode="auto">
          <a:xfrm>
            <a:off x="1676400" y="5181600"/>
            <a:ext cx="1295400" cy="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28371" name="Line 19"/>
          <p:cNvSpPr>
            <a:spLocks noChangeShapeType="1"/>
          </p:cNvSpPr>
          <p:nvPr/>
        </p:nvSpPr>
        <p:spPr bwMode="auto">
          <a:xfrm>
            <a:off x="6096000" y="5181600"/>
            <a:ext cx="1447800" cy="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cxnSp>
        <p:nvCxnSpPr>
          <p:cNvPr id="228372" name="AutoShape 20"/>
          <p:cNvCxnSpPr>
            <a:cxnSpLocks noChangeShapeType="1"/>
            <a:stCxn id="228370" idx="1"/>
            <a:endCxn id="228371" idx="0"/>
          </p:cNvCxnSpPr>
          <p:nvPr/>
        </p:nvCxnSpPr>
        <p:spPr bwMode="auto">
          <a:xfrm rot="16200000" flipH="1">
            <a:off x="4533106" y="3620294"/>
            <a:ext cx="1588" cy="3124200"/>
          </a:xfrm>
          <a:prstGeom prst="curvedConnector5">
            <a:avLst>
              <a:gd name="adj1" fmla="val 61699995"/>
              <a:gd name="adj2" fmla="val 52792"/>
              <a:gd name="adj3" fmla="val 62599995"/>
            </a:avLst>
          </a:prstGeom>
          <a:noFill/>
          <a:ln w="9525">
            <a:solidFill>
              <a:srgbClr val="FF33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8373" name="Text Box 21"/>
          <p:cNvSpPr txBox="1">
            <a:spLocks noChangeArrowheads="1"/>
          </p:cNvSpPr>
          <p:nvPr/>
        </p:nvSpPr>
        <p:spPr bwMode="auto">
          <a:xfrm>
            <a:off x="3641725" y="6186488"/>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1</a:t>
            </a: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9378" name="Object 2"/>
          <p:cNvGraphicFramePr>
            <a:graphicFrameLocks noChangeAspect="1"/>
          </p:cNvGraphicFramePr>
          <p:nvPr/>
        </p:nvGraphicFramePr>
        <p:xfrm>
          <a:off x="1828800" y="1295400"/>
          <a:ext cx="5611813" cy="706438"/>
        </p:xfrm>
        <a:graphic>
          <a:graphicData uri="http://schemas.openxmlformats.org/presentationml/2006/ole">
            <mc:AlternateContent xmlns:mc="http://schemas.openxmlformats.org/markup-compatibility/2006">
              <mc:Choice xmlns:v="urn:schemas-microsoft-com:vml" Requires="v">
                <p:oleObj spid="_x0000_s229390" name="Equation" r:id="rId3" imgW="2425700" imgH="304800" progId="Equation.DSMT4">
                  <p:embed/>
                </p:oleObj>
              </mc:Choice>
              <mc:Fallback>
                <p:oleObj name="Equation" r:id="rId3" imgW="2425700" imgH="304800"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295400"/>
                        <a:ext cx="5611813"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9379" name="Text Box 3"/>
          <p:cNvSpPr txBox="1">
            <a:spLocks noChangeArrowheads="1"/>
          </p:cNvSpPr>
          <p:nvPr/>
        </p:nvSpPr>
        <p:spPr bwMode="auto">
          <a:xfrm>
            <a:off x="669925" y="623888"/>
            <a:ext cx="6542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notation de Dirac, les termes d’ordre 1 donnent l’équation :</a:t>
            </a:r>
          </a:p>
        </p:txBody>
      </p:sp>
      <p:sp>
        <p:nvSpPr>
          <p:cNvPr id="229380" name="Text Box 4"/>
          <p:cNvSpPr txBox="1">
            <a:spLocks noChangeArrowheads="1"/>
          </p:cNvSpPr>
          <p:nvPr/>
        </p:nvSpPr>
        <p:spPr bwMode="auto">
          <a:xfrm>
            <a:off x="746125" y="2147888"/>
            <a:ext cx="1641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Projetons  sur </a:t>
            </a:r>
          </a:p>
        </p:txBody>
      </p:sp>
      <p:graphicFrame>
        <p:nvGraphicFramePr>
          <p:cNvPr id="229381" name="Object 5"/>
          <p:cNvGraphicFramePr>
            <a:graphicFrameLocks noChangeAspect="1"/>
          </p:cNvGraphicFramePr>
          <p:nvPr/>
        </p:nvGraphicFramePr>
        <p:xfrm>
          <a:off x="2438400" y="2057400"/>
          <a:ext cx="704850" cy="706438"/>
        </p:xfrm>
        <a:graphic>
          <a:graphicData uri="http://schemas.openxmlformats.org/presentationml/2006/ole">
            <mc:AlternateContent xmlns:mc="http://schemas.openxmlformats.org/markup-compatibility/2006">
              <mc:Choice xmlns:v="urn:schemas-microsoft-com:vml" Requires="v">
                <p:oleObj spid="_x0000_s229391" name="Equation" r:id="rId5" imgW="304536" imgH="304536" progId="Equation.DSMT4">
                  <p:embed/>
                </p:oleObj>
              </mc:Choice>
              <mc:Fallback>
                <p:oleObj name="Equation" r:id="rId5" imgW="304536" imgH="304536"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2057400"/>
                        <a:ext cx="704850"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29382" name="Object 6"/>
          <p:cNvGraphicFramePr>
            <a:graphicFrameLocks noChangeAspect="1"/>
          </p:cNvGraphicFramePr>
          <p:nvPr/>
        </p:nvGraphicFramePr>
        <p:xfrm>
          <a:off x="657225" y="2971800"/>
          <a:ext cx="8108950" cy="706438"/>
        </p:xfrm>
        <a:graphic>
          <a:graphicData uri="http://schemas.openxmlformats.org/presentationml/2006/ole">
            <mc:AlternateContent xmlns:mc="http://schemas.openxmlformats.org/markup-compatibility/2006">
              <mc:Choice xmlns:v="urn:schemas-microsoft-com:vml" Requires="v">
                <p:oleObj spid="_x0000_s229392" name="Equation" r:id="rId7" imgW="3505200" imgH="304800" progId="Equation.DSMT4">
                  <p:embed/>
                </p:oleObj>
              </mc:Choice>
              <mc:Fallback>
                <p:oleObj name="Equation" r:id="rId7" imgW="3505200" imgH="3048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7225" y="2971800"/>
                        <a:ext cx="8108950"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9383" name="Text Box 7"/>
          <p:cNvSpPr txBox="1">
            <a:spLocks noChangeArrowheads="1"/>
          </p:cNvSpPr>
          <p:nvPr/>
        </p:nvSpPr>
        <p:spPr bwMode="auto">
          <a:xfrm>
            <a:off x="685800" y="4114800"/>
            <a:ext cx="40465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Notons que si </a:t>
            </a:r>
            <a:r>
              <a:rPr lang="fr-FR" sz="2000" b="1" i="1"/>
              <a:t>H</a:t>
            </a:r>
            <a:r>
              <a:rPr lang="fr-FR" sz="2000" b="1" i="1" baseline="30000"/>
              <a:t>0</a:t>
            </a:r>
            <a:r>
              <a:rPr lang="fr-FR" sz="2000"/>
              <a:t> est hermitique, alors</a:t>
            </a:r>
          </a:p>
        </p:txBody>
      </p:sp>
      <p:graphicFrame>
        <p:nvGraphicFramePr>
          <p:cNvPr id="229384" name="Object 8"/>
          <p:cNvGraphicFramePr>
            <a:graphicFrameLocks noChangeAspect="1"/>
          </p:cNvGraphicFramePr>
          <p:nvPr/>
        </p:nvGraphicFramePr>
        <p:xfrm>
          <a:off x="4953000" y="3962400"/>
          <a:ext cx="2555875" cy="706438"/>
        </p:xfrm>
        <a:graphic>
          <a:graphicData uri="http://schemas.openxmlformats.org/presentationml/2006/ole">
            <mc:AlternateContent xmlns:mc="http://schemas.openxmlformats.org/markup-compatibility/2006">
              <mc:Choice xmlns:v="urn:schemas-microsoft-com:vml" Requires="v">
                <p:oleObj spid="_x0000_s229393" name="Equation" r:id="rId9" imgW="1104900" imgH="304800" progId="Equation.DSMT4">
                  <p:embed/>
                </p:oleObj>
              </mc:Choice>
              <mc:Fallback>
                <p:oleObj name="Equation" r:id="rId9" imgW="1104900" imgH="3048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53000" y="3962400"/>
                        <a:ext cx="2555875"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229385" name="Group 9"/>
          <p:cNvGrpSpPr>
            <a:grpSpLocks/>
          </p:cNvGrpSpPr>
          <p:nvPr/>
        </p:nvGrpSpPr>
        <p:grpSpPr bwMode="auto">
          <a:xfrm>
            <a:off x="762000" y="4953000"/>
            <a:ext cx="7754938" cy="1249363"/>
            <a:chOff x="528" y="2880"/>
            <a:chExt cx="4885" cy="787"/>
          </a:xfrm>
        </p:grpSpPr>
        <p:graphicFrame>
          <p:nvGraphicFramePr>
            <p:cNvPr id="229386" name="Object 10"/>
            <p:cNvGraphicFramePr>
              <a:graphicFrameLocks noChangeAspect="1"/>
            </p:cNvGraphicFramePr>
            <p:nvPr/>
          </p:nvGraphicFramePr>
          <p:xfrm>
            <a:off x="528" y="3024"/>
            <a:ext cx="4885" cy="445"/>
          </p:xfrm>
          <a:graphic>
            <a:graphicData uri="http://schemas.openxmlformats.org/presentationml/2006/ole">
              <mc:AlternateContent xmlns:mc="http://schemas.openxmlformats.org/markup-compatibility/2006">
                <mc:Choice xmlns:v="urn:schemas-microsoft-com:vml" Requires="v">
                  <p:oleObj spid="_x0000_s229394" name="Equation" r:id="rId11" imgW="3352800" imgH="304800" progId="Equation.DSMT4">
                    <p:embed/>
                  </p:oleObj>
                </mc:Choice>
                <mc:Fallback>
                  <p:oleObj name="Equation" r:id="rId11" imgW="3352800" imgH="304800" progId="Equation.DSMT4">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8" y="3024"/>
                          <a:ext cx="4885" cy="4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29387" name="Line 11"/>
            <p:cNvSpPr>
              <a:spLocks noChangeShapeType="1"/>
            </p:cNvSpPr>
            <p:nvPr/>
          </p:nvSpPr>
          <p:spPr bwMode="auto">
            <a:xfrm flipV="1">
              <a:off x="576" y="2928"/>
              <a:ext cx="960" cy="72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29388" name="Line 12"/>
            <p:cNvSpPr>
              <a:spLocks noChangeShapeType="1"/>
            </p:cNvSpPr>
            <p:nvPr/>
          </p:nvSpPr>
          <p:spPr bwMode="auto">
            <a:xfrm flipV="1">
              <a:off x="4320" y="2880"/>
              <a:ext cx="960" cy="72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29389" name="Text Box 13"/>
            <p:cNvSpPr txBox="1">
              <a:spLocks noChangeArrowheads="1"/>
            </p:cNvSpPr>
            <p:nvPr/>
          </p:nvSpPr>
          <p:spPr bwMode="auto">
            <a:xfrm>
              <a:off x="3542" y="3417"/>
              <a:ext cx="28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=1</a:t>
              </a:r>
            </a:p>
          </p:txBody>
        </p:sp>
      </p:gr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0402" name="Object 2"/>
          <p:cNvGraphicFramePr>
            <a:graphicFrameLocks noChangeAspect="1"/>
          </p:cNvGraphicFramePr>
          <p:nvPr/>
        </p:nvGraphicFramePr>
        <p:xfrm>
          <a:off x="2971800" y="2514600"/>
          <a:ext cx="2584450" cy="706438"/>
        </p:xfrm>
        <a:graphic>
          <a:graphicData uri="http://schemas.openxmlformats.org/presentationml/2006/ole">
            <mc:AlternateContent xmlns:mc="http://schemas.openxmlformats.org/markup-compatibility/2006">
              <mc:Choice xmlns:v="urn:schemas-microsoft-com:vml" Requires="v">
                <p:oleObj spid="_x0000_s230405" name="Equation" r:id="rId3" imgW="1117115" imgH="304668" progId="Equation.DSMT4">
                  <p:embed/>
                </p:oleObj>
              </mc:Choice>
              <mc:Fallback>
                <p:oleObj name="Equation" r:id="rId3" imgW="1117115" imgH="304668"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2514600"/>
                        <a:ext cx="2584450" cy="70643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0403" name="Text Box 3"/>
          <p:cNvSpPr txBox="1">
            <a:spLocks noChangeArrowheads="1"/>
          </p:cNvSpPr>
          <p:nvPr/>
        </p:nvSpPr>
        <p:spPr bwMode="auto">
          <a:xfrm>
            <a:off x="1295400" y="3733800"/>
            <a:ext cx="6324600" cy="1016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La correction à l’ordre 1 de l’énergie est égale à la valeur moyenne de l’opérateur de perturbation lorsque le système est dans un état non perturbé.</a:t>
            </a:r>
          </a:p>
        </p:txBody>
      </p:sp>
      <p:sp>
        <p:nvSpPr>
          <p:cNvPr id="230404" name="Text Box 4"/>
          <p:cNvSpPr txBox="1">
            <a:spLocks noChangeArrowheads="1"/>
          </p:cNvSpPr>
          <p:nvPr/>
        </p:nvSpPr>
        <p:spPr bwMode="auto">
          <a:xfrm>
            <a:off x="1295400" y="1981200"/>
            <a:ext cx="706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D’où</a:t>
            </a: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Text Box 2"/>
          <p:cNvSpPr txBox="1">
            <a:spLocks noChangeArrowheads="1"/>
          </p:cNvSpPr>
          <p:nvPr/>
        </p:nvSpPr>
        <p:spPr bwMode="auto">
          <a:xfrm>
            <a:off x="593725" y="395288"/>
            <a:ext cx="7712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Perturbation de la fonction au premier ordre  : projetons sur une autre fonction propre de </a:t>
            </a:r>
            <a:r>
              <a:rPr lang="fr-FR" sz="2000" b="1" i="1"/>
              <a:t>H</a:t>
            </a:r>
            <a:r>
              <a:rPr lang="fr-FR" sz="2000" b="1" i="1" baseline="30000"/>
              <a:t>0</a:t>
            </a:r>
          </a:p>
        </p:txBody>
      </p:sp>
      <p:graphicFrame>
        <p:nvGraphicFramePr>
          <p:cNvPr id="231427" name="Object 3"/>
          <p:cNvGraphicFramePr>
            <a:graphicFrameLocks noChangeAspect="1"/>
          </p:cNvGraphicFramePr>
          <p:nvPr/>
        </p:nvGraphicFramePr>
        <p:xfrm>
          <a:off x="457200" y="1371600"/>
          <a:ext cx="8196263" cy="706438"/>
        </p:xfrm>
        <a:graphic>
          <a:graphicData uri="http://schemas.openxmlformats.org/presentationml/2006/ole">
            <mc:AlternateContent xmlns:mc="http://schemas.openxmlformats.org/markup-compatibility/2006">
              <mc:Choice xmlns:v="urn:schemas-microsoft-com:vml" Requires="v">
                <p:oleObj spid="_x0000_s231433" name="Equation" r:id="rId3" imgW="3543300" imgH="304800" progId="Equation.DSMT4">
                  <p:embed/>
                </p:oleObj>
              </mc:Choice>
              <mc:Fallback>
                <p:oleObj name="Equation" r:id="rId3" imgW="3543300" imgH="304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371600"/>
                        <a:ext cx="8196263"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1428" name="Text Box 4"/>
          <p:cNvSpPr txBox="1">
            <a:spLocks noChangeArrowheads="1"/>
          </p:cNvSpPr>
          <p:nvPr/>
        </p:nvSpPr>
        <p:spPr bwMode="auto">
          <a:xfrm>
            <a:off x="822325" y="2452688"/>
            <a:ext cx="784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 </a:t>
            </a:r>
          </a:p>
        </p:txBody>
      </p:sp>
      <p:graphicFrame>
        <p:nvGraphicFramePr>
          <p:cNvPr id="231429" name="Object 5"/>
          <p:cNvGraphicFramePr>
            <a:graphicFrameLocks noChangeAspect="1"/>
          </p:cNvGraphicFramePr>
          <p:nvPr/>
        </p:nvGraphicFramePr>
        <p:xfrm>
          <a:off x="1600200" y="2514600"/>
          <a:ext cx="882650" cy="341313"/>
        </p:xfrm>
        <a:graphic>
          <a:graphicData uri="http://schemas.openxmlformats.org/presentationml/2006/ole">
            <mc:AlternateContent xmlns:mc="http://schemas.openxmlformats.org/markup-compatibility/2006">
              <mc:Choice xmlns:v="urn:schemas-microsoft-com:vml" Requires="v">
                <p:oleObj spid="_x0000_s231434" name="Equation" r:id="rId5" imgW="393529" imgH="152334" progId="Equation.DSMT4">
                  <p:embed/>
                </p:oleObj>
              </mc:Choice>
              <mc:Fallback>
                <p:oleObj name="Equation" r:id="rId5" imgW="393529" imgH="152334"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2514600"/>
                        <a:ext cx="882650" cy="341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1430" name="Object 6"/>
          <p:cNvGraphicFramePr>
            <a:graphicFrameLocks noChangeAspect="1"/>
          </p:cNvGraphicFramePr>
          <p:nvPr/>
        </p:nvGraphicFramePr>
        <p:xfrm>
          <a:off x="1682750" y="3200400"/>
          <a:ext cx="5845175" cy="706438"/>
        </p:xfrm>
        <a:graphic>
          <a:graphicData uri="http://schemas.openxmlformats.org/presentationml/2006/ole">
            <mc:AlternateContent xmlns:mc="http://schemas.openxmlformats.org/markup-compatibility/2006">
              <mc:Choice xmlns:v="urn:schemas-microsoft-com:vml" Requires="v">
                <p:oleObj spid="_x0000_s231435" name="Equation" r:id="rId7" imgW="2527300" imgH="304800" progId="Equation.DSMT4">
                  <p:embed/>
                </p:oleObj>
              </mc:Choice>
              <mc:Fallback>
                <p:oleObj name="Equation" r:id="rId7" imgW="2527300" imgH="3048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2750" y="3200400"/>
                        <a:ext cx="5845175"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1431" name="Object 7"/>
          <p:cNvGraphicFramePr>
            <a:graphicFrameLocks noChangeAspect="1"/>
          </p:cNvGraphicFramePr>
          <p:nvPr/>
        </p:nvGraphicFramePr>
        <p:xfrm>
          <a:off x="2590800" y="4191000"/>
          <a:ext cx="3406775" cy="1236663"/>
        </p:xfrm>
        <a:graphic>
          <a:graphicData uri="http://schemas.openxmlformats.org/presentationml/2006/ole">
            <mc:AlternateContent xmlns:mc="http://schemas.openxmlformats.org/markup-compatibility/2006">
              <mc:Choice xmlns:v="urn:schemas-microsoft-com:vml" Requires="v">
                <p:oleObj spid="_x0000_s231436" name="Equation" r:id="rId9" imgW="1473200" imgH="533400" progId="Equation.DSMT4">
                  <p:embed/>
                </p:oleObj>
              </mc:Choice>
              <mc:Fallback>
                <p:oleObj name="Equation" r:id="rId9" imgW="1473200" imgH="5334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90800" y="4191000"/>
                        <a:ext cx="3406775" cy="1236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1432" name="Text Box 8"/>
          <p:cNvSpPr txBox="1">
            <a:spLocks noChangeArrowheads="1"/>
          </p:cNvSpPr>
          <p:nvPr/>
        </p:nvSpPr>
        <p:spPr bwMode="auto">
          <a:xfrm>
            <a:off x="822325" y="5881688"/>
            <a:ext cx="8153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 terme correspond à la projection de la correction à l’ordre un de la fonction</a:t>
            </a:r>
          </a:p>
          <a:p>
            <a:pPr eaLnBrk="1" hangingPunct="1"/>
            <a:r>
              <a:rPr lang="fr-FR" sz="2000"/>
              <a:t>d’onde sur les fonctions d’ordre zéro connues.</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ext Box 2"/>
          <p:cNvSpPr txBox="1">
            <a:spLocks noChangeArrowheads="1"/>
          </p:cNvSpPr>
          <p:nvPr/>
        </p:nvSpPr>
        <p:spPr bwMode="auto">
          <a:xfrm>
            <a:off x="593725" y="547688"/>
            <a:ext cx="1362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donc :</a:t>
            </a:r>
          </a:p>
        </p:txBody>
      </p:sp>
      <p:graphicFrame>
        <p:nvGraphicFramePr>
          <p:cNvPr id="232451" name="Object 3"/>
          <p:cNvGraphicFramePr>
            <a:graphicFrameLocks noChangeAspect="1"/>
          </p:cNvGraphicFramePr>
          <p:nvPr/>
        </p:nvGraphicFramePr>
        <p:xfrm>
          <a:off x="1447800" y="1219200"/>
          <a:ext cx="3963988" cy="1236663"/>
        </p:xfrm>
        <a:graphic>
          <a:graphicData uri="http://schemas.openxmlformats.org/presentationml/2006/ole">
            <mc:AlternateContent xmlns:mc="http://schemas.openxmlformats.org/markup-compatibility/2006">
              <mc:Choice xmlns:v="urn:schemas-microsoft-com:vml" Requires="v">
                <p:oleObj spid="_x0000_s232459" name="Equation" r:id="rId3" imgW="1714500" imgH="533400" progId="Equation.DSMT4">
                  <p:embed/>
                </p:oleObj>
              </mc:Choice>
              <mc:Fallback>
                <p:oleObj name="Equation" r:id="rId3" imgW="1714500" imgH="5334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1219200"/>
                        <a:ext cx="3963988" cy="1236663"/>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2452" name="Text Box 4"/>
          <p:cNvSpPr txBox="1">
            <a:spLocks noChangeArrowheads="1"/>
          </p:cNvSpPr>
          <p:nvPr/>
        </p:nvSpPr>
        <p:spPr bwMode="auto">
          <a:xfrm>
            <a:off x="593725" y="2827338"/>
            <a:ext cx="39179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Qu’en est il de la projection sur </a:t>
            </a:r>
            <a:r>
              <a:rPr lang="fr-FR" sz="2000">
                <a:latin typeface="Symbol" pitchFamily="18" charset="2"/>
              </a:rPr>
              <a:t>j</a:t>
            </a:r>
            <a:r>
              <a:rPr lang="fr-FR" sz="2000" baseline="-25000"/>
              <a:t>n</a:t>
            </a:r>
            <a:r>
              <a:rPr lang="fr-FR" sz="2000"/>
              <a:t> ? </a:t>
            </a:r>
          </a:p>
          <a:p>
            <a:pPr eaLnBrk="1" hangingPunct="1"/>
            <a:endParaRPr lang="fr-FR" sz="2000"/>
          </a:p>
          <a:p>
            <a:pPr eaLnBrk="1" hangingPunct="1"/>
            <a:r>
              <a:rPr lang="fr-FR" sz="2000"/>
              <a:t>normalisons</a:t>
            </a:r>
          </a:p>
        </p:txBody>
      </p:sp>
      <p:graphicFrame>
        <p:nvGraphicFramePr>
          <p:cNvPr id="232453" name="Object 5"/>
          <p:cNvGraphicFramePr>
            <a:graphicFrameLocks noChangeAspect="1"/>
          </p:cNvGraphicFramePr>
          <p:nvPr/>
        </p:nvGraphicFramePr>
        <p:xfrm>
          <a:off x="1146175" y="3886200"/>
          <a:ext cx="3289300" cy="706438"/>
        </p:xfrm>
        <a:graphic>
          <a:graphicData uri="http://schemas.openxmlformats.org/presentationml/2006/ole">
            <mc:AlternateContent xmlns:mc="http://schemas.openxmlformats.org/markup-compatibility/2006">
              <mc:Choice xmlns:v="urn:schemas-microsoft-com:vml" Requires="v">
                <p:oleObj spid="_x0000_s232460" name="Equation" r:id="rId5" imgW="1422400" imgH="304800" progId="Equation.DSMT4">
                  <p:embed/>
                </p:oleObj>
              </mc:Choice>
              <mc:Fallback>
                <p:oleObj name="Equation" r:id="rId5" imgW="1422400" imgH="3048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6175" y="3886200"/>
                        <a:ext cx="3289300"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2454" name="Object 6"/>
          <p:cNvGraphicFramePr>
            <a:graphicFrameLocks noChangeAspect="1"/>
          </p:cNvGraphicFramePr>
          <p:nvPr/>
        </p:nvGraphicFramePr>
        <p:xfrm>
          <a:off x="1066800" y="4724400"/>
          <a:ext cx="6491288" cy="706438"/>
        </p:xfrm>
        <a:graphic>
          <a:graphicData uri="http://schemas.openxmlformats.org/presentationml/2006/ole">
            <mc:AlternateContent xmlns:mc="http://schemas.openxmlformats.org/markup-compatibility/2006">
              <mc:Choice xmlns:v="urn:schemas-microsoft-com:vml" Requires="v">
                <p:oleObj spid="_x0000_s232461" name="Equation" r:id="rId7" imgW="2806700" imgH="304800" progId="Equation.DSMT4">
                  <p:embed/>
                </p:oleObj>
              </mc:Choice>
              <mc:Fallback>
                <p:oleObj name="Equation" r:id="rId7" imgW="2806700" imgH="3048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4724400"/>
                        <a:ext cx="6491288"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2455" name="Text Box 7"/>
          <p:cNvSpPr txBox="1">
            <a:spLocks noChangeArrowheads="1"/>
          </p:cNvSpPr>
          <p:nvPr/>
        </p:nvSpPr>
        <p:spPr bwMode="auto">
          <a:xfrm>
            <a:off x="1371600" y="5486400"/>
            <a:ext cx="454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=1</a:t>
            </a:r>
          </a:p>
        </p:txBody>
      </p:sp>
      <p:sp>
        <p:nvSpPr>
          <p:cNvPr id="232456" name="Text Box 8"/>
          <p:cNvSpPr txBox="1">
            <a:spLocks noChangeArrowheads="1"/>
          </p:cNvSpPr>
          <p:nvPr/>
        </p:nvSpPr>
        <p:spPr bwMode="auto">
          <a:xfrm>
            <a:off x="2955925" y="5500688"/>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1</a:t>
            </a:r>
          </a:p>
        </p:txBody>
      </p:sp>
      <p:sp>
        <p:nvSpPr>
          <p:cNvPr id="232457" name="Text Box 9"/>
          <p:cNvSpPr txBox="1">
            <a:spLocks noChangeArrowheads="1"/>
          </p:cNvSpPr>
          <p:nvPr/>
        </p:nvSpPr>
        <p:spPr bwMode="auto">
          <a:xfrm>
            <a:off x="4191000" y="5486400"/>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1</a:t>
            </a:r>
          </a:p>
        </p:txBody>
      </p:sp>
      <p:sp>
        <p:nvSpPr>
          <p:cNvPr id="232458" name="Text Box 10"/>
          <p:cNvSpPr txBox="1">
            <a:spLocks noChangeArrowheads="1"/>
          </p:cNvSpPr>
          <p:nvPr/>
        </p:nvSpPr>
        <p:spPr bwMode="auto">
          <a:xfrm>
            <a:off x="5867400" y="5486400"/>
            <a:ext cx="966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2</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2"/>
          <p:cNvSpPr txBox="1">
            <a:spLocks noChangeArrowheads="1"/>
          </p:cNvSpPr>
          <p:nvPr/>
        </p:nvSpPr>
        <p:spPr bwMode="auto">
          <a:xfrm>
            <a:off x="593725" y="623888"/>
            <a:ext cx="2555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reste donc à l’ordre 1</a:t>
            </a:r>
          </a:p>
        </p:txBody>
      </p:sp>
      <p:graphicFrame>
        <p:nvGraphicFramePr>
          <p:cNvPr id="233475" name="Object 3"/>
          <p:cNvGraphicFramePr>
            <a:graphicFrameLocks noChangeAspect="1"/>
          </p:cNvGraphicFramePr>
          <p:nvPr/>
        </p:nvGraphicFramePr>
        <p:xfrm>
          <a:off x="2286000" y="1143000"/>
          <a:ext cx="3436938" cy="706438"/>
        </p:xfrm>
        <a:graphic>
          <a:graphicData uri="http://schemas.openxmlformats.org/presentationml/2006/ole">
            <mc:AlternateContent xmlns:mc="http://schemas.openxmlformats.org/markup-compatibility/2006">
              <mc:Choice xmlns:v="urn:schemas-microsoft-com:vml" Requires="v">
                <p:oleObj spid="_x0000_s233479" name="Equation" r:id="rId3" imgW="1485255" imgH="304668" progId="Equation.DSMT4">
                  <p:embed/>
                </p:oleObj>
              </mc:Choice>
              <mc:Fallback>
                <p:oleObj name="Equation" r:id="rId3" imgW="1485255" imgH="304668"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143000"/>
                        <a:ext cx="3436938"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3476" name="Object 4"/>
          <p:cNvGraphicFramePr>
            <a:graphicFrameLocks noChangeAspect="1"/>
          </p:cNvGraphicFramePr>
          <p:nvPr/>
        </p:nvGraphicFramePr>
        <p:xfrm>
          <a:off x="2286000" y="2057400"/>
          <a:ext cx="3554413" cy="765175"/>
        </p:xfrm>
        <a:graphic>
          <a:graphicData uri="http://schemas.openxmlformats.org/presentationml/2006/ole">
            <mc:AlternateContent xmlns:mc="http://schemas.openxmlformats.org/markup-compatibility/2006">
              <mc:Choice xmlns:v="urn:schemas-microsoft-com:vml" Requires="v">
                <p:oleObj spid="_x0000_s233480" name="Equation" r:id="rId5" imgW="1536700" imgH="330200" progId="Equation.DSMT4">
                  <p:embed/>
                </p:oleObj>
              </mc:Choice>
              <mc:Fallback>
                <p:oleObj name="Equation" r:id="rId5" imgW="1536700" imgH="330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2057400"/>
                        <a:ext cx="3554413" cy="76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3477" name="Text Box 5"/>
          <p:cNvSpPr txBox="1">
            <a:spLocks noChangeArrowheads="1"/>
          </p:cNvSpPr>
          <p:nvPr/>
        </p:nvSpPr>
        <p:spPr bwMode="auto">
          <a:xfrm>
            <a:off x="593725" y="3214688"/>
            <a:ext cx="82454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Ceci n’est vérifié que si la fonction est purement imaginaire ou nulle. Cependant les termes de l’hamiltonien sont le plus souvent réels, et comme les valeurs propres le sont également, il en découle que les fonctions propres le sont aussi.</a:t>
            </a:r>
          </a:p>
          <a:p>
            <a:pPr eaLnBrk="1" hangingPunct="1"/>
            <a:r>
              <a:rPr lang="fr-FR" sz="2000"/>
              <a:t>Dans ce cas, la projection                          est donc nulle.</a:t>
            </a:r>
          </a:p>
        </p:txBody>
      </p:sp>
      <p:graphicFrame>
        <p:nvGraphicFramePr>
          <p:cNvPr id="233478" name="Object 6"/>
          <p:cNvGraphicFramePr>
            <a:graphicFrameLocks noChangeAspect="1"/>
          </p:cNvGraphicFramePr>
          <p:nvPr/>
        </p:nvGraphicFramePr>
        <p:xfrm>
          <a:off x="3429000" y="4267200"/>
          <a:ext cx="1350963" cy="704850"/>
        </p:xfrm>
        <a:graphic>
          <a:graphicData uri="http://schemas.openxmlformats.org/presentationml/2006/ole">
            <mc:AlternateContent xmlns:mc="http://schemas.openxmlformats.org/markup-compatibility/2006">
              <mc:Choice xmlns:v="urn:schemas-microsoft-com:vml" Requires="v">
                <p:oleObj spid="_x0000_s233481" name="Equation" r:id="rId7" imgW="583947" imgH="304668" progId="Equation.DSMT4">
                  <p:embed/>
                </p:oleObj>
              </mc:Choice>
              <mc:Fallback>
                <p:oleObj name="Equation" r:id="rId7" imgW="583947" imgH="304668"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4267200"/>
                        <a:ext cx="1350963" cy="704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Text Box 2"/>
          <p:cNvSpPr txBox="1">
            <a:spLocks noChangeArrowheads="1"/>
          </p:cNvSpPr>
          <p:nvPr/>
        </p:nvSpPr>
        <p:spPr bwMode="auto">
          <a:xfrm>
            <a:off x="669925" y="776288"/>
            <a:ext cx="809307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Autre vision :</a:t>
            </a:r>
          </a:p>
          <a:p>
            <a:pPr eaLnBrk="1" hangingPunct="1"/>
            <a:endParaRPr lang="fr-FR" sz="2000"/>
          </a:p>
          <a:p>
            <a:pPr eaLnBrk="1" hangingPunct="1"/>
            <a:r>
              <a:rPr lang="fr-FR" sz="2000"/>
              <a:t>La perturbation a pour effet de légèrement changer l’orientation du vecteur </a:t>
            </a:r>
          </a:p>
          <a:p>
            <a:pPr eaLnBrk="1" hangingPunct="1"/>
            <a:endParaRPr lang="fr-FR" sz="2000"/>
          </a:p>
          <a:p>
            <a:pPr eaLnBrk="1" hangingPunct="1"/>
            <a:r>
              <a:rPr lang="fr-FR" sz="2000"/>
              <a:t>d’état associé à                    dans l’espace des états en lui ajoutant</a:t>
            </a:r>
          </a:p>
          <a:p>
            <a:pPr eaLnBrk="1" hangingPunct="1"/>
            <a:endParaRPr lang="fr-FR" sz="2000"/>
          </a:p>
          <a:p>
            <a:pPr eaLnBrk="1" hangingPunct="1"/>
            <a:r>
              <a:rPr lang="fr-FR" sz="2000"/>
              <a:t>Si ce dernier avait une composante non nulle sur                   alors, le seul effet de cette composante serait de changer sa norme ce qui est sans intérêt physique.</a:t>
            </a:r>
          </a:p>
        </p:txBody>
      </p:sp>
      <p:graphicFrame>
        <p:nvGraphicFramePr>
          <p:cNvPr id="234499" name="Object 3"/>
          <p:cNvGraphicFramePr>
            <a:graphicFrameLocks noChangeAspect="1"/>
          </p:cNvGraphicFramePr>
          <p:nvPr/>
        </p:nvGraphicFramePr>
        <p:xfrm>
          <a:off x="2667000" y="1752600"/>
          <a:ext cx="704850" cy="706438"/>
        </p:xfrm>
        <a:graphic>
          <a:graphicData uri="http://schemas.openxmlformats.org/presentationml/2006/ole">
            <mc:AlternateContent xmlns:mc="http://schemas.openxmlformats.org/markup-compatibility/2006">
              <mc:Choice xmlns:v="urn:schemas-microsoft-com:vml" Requires="v">
                <p:oleObj spid="_x0000_s234502" name="Equation" r:id="rId3" imgW="304536" imgH="304536" progId="Equation.DSMT4">
                  <p:embed/>
                </p:oleObj>
              </mc:Choice>
              <mc:Fallback>
                <p:oleObj name="Equation" r:id="rId3" imgW="304536" imgH="304536"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1752600"/>
                        <a:ext cx="704850"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4500" name="Object 4"/>
          <p:cNvGraphicFramePr>
            <a:graphicFrameLocks noChangeAspect="1"/>
          </p:cNvGraphicFramePr>
          <p:nvPr/>
        </p:nvGraphicFramePr>
        <p:xfrm>
          <a:off x="7485063" y="1752600"/>
          <a:ext cx="822325" cy="706438"/>
        </p:xfrm>
        <a:graphic>
          <a:graphicData uri="http://schemas.openxmlformats.org/presentationml/2006/ole">
            <mc:AlternateContent xmlns:mc="http://schemas.openxmlformats.org/markup-compatibility/2006">
              <mc:Choice xmlns:v="urn:schemas-microsoft-com:vml" Requires="v">
                <p:oleObj spid="_x0000_s234503" name="Equation" r:id="rId5" imgW="355292" imgH="304536" progId="Equation.DSMT4">
                  <p:embed/>
                </p:oleObj>
              </mc:Choice>
              <mc:Fallback>
                <p:oleObj name="Equation" r:id="rId5" imgW="355292" imgH="304536"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5063" y="1752600"/>
                        <a:ext cx="822325"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4501" name="Object 5"/>
          <p:cNvGraphicFramePr>
            <a:graphicFrameLocks noChangeAspect="1"/>
          </p:cNvGraphicFramePr>
          <p:nvPr/>
        </p:nvGraphicFramePr>
        <p:xfrm>
          <a:off x="5867400" y="2362200"/>
          <a:ext cx="704850" cy="706438"/>
        </p:xfrm>
        <a:graphic>
          <a:graphicData uri="http://schemas.openxmlformats.org/presentationml/2006/ole">
            <mc:AlternateContent xmlns:mc="http://schemas.openxmlformats.org/markup-compatibility/2006">
              <mc:Choice xmlns:v="urn:schemas-microsoft-com:vml" Requires="v">
                <p:oleObj spid="_x0000_s234504" name="Equation" r:id="rId7" imgW="304536" imgH="304536" progId="Equation.DSMT4">
                  <p:embed/>
                </p:oleObj>
              </mc:Choice>
              <mc:Fallback>
                <p:oleObj name="Equation" r:id="rId7" imgW="304536" imgH="304536"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2362200"/>
                        <a:ext cx="704850" cy="706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22" name="Object 2"/>
          <p:cNvGraphicFramePr>
            <a:graphicFrameLocks noChangeAspect="1"/>
          </p:cNvGraphicFramePr>
          <p:nvPr/>
        </p:nvGraphicFramePr>
        <p:xfrm>
          <a:off x="1447800" y="1143000"/>
          <a:ext cx="2584450" cy="706438"/>
        </p:xfrm>
        <a:graphic>
          <a:graphicData uri="http://schemas.openxmlformats.org/presentationml/2006/ole">
            <mc:AlternateContent xmlns:mc="http://schemas.openxmlformats.org/markup-compatibility/2006">
              <mc:Choice xmlns:v="urn:schemas-microsoft-com:vml" Requires="v">
                <p:oleObj spid="_x0000_s235529" name="Equation" r:id="rId3" imgW="1117115" imgH="304668" progId="Equation.DSMT4">
                  <p:embed/>
                </p:oleObj>
              </mc:Choice>
              <mc:Fallback>
                <p:oleObj name="Equation" r:id="rId3" imgW="1117115" imgH="304668"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1143000"/>
                        <a:ext cx="2584450" cy="70643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523" name="Object 3"/>
          <p:cNvGraphicFramePr>
            <a:graphicFrameLocks noChangeAspect="1"/>
          </p:cNvGraphicFramePr>
          <p:nvPr/>
        </p:nvGraphicFramePr>
        <p:xfrm>
          <a:off x="1447800" y="1981200"/>
          <a:ext cx="3963988" cy="1236663"/>
        </p:xfrm>
        <a:graphic>
          <a:graphicData uri="http://schemas.openxmlformats.org/presentationml/2006/ole">
            <mc:AlternateContent xmlns:mc="http://schemas.openxmlformats.org/markup-compatibility/2006">
              <mc:Choice xmlns:v="urn:schemas-microsoft-com:vml" Requires="v">
                <p:oleObj spid="_x0000_s235530" name="Equation" r:id="rId5" imgW="1714500" imgH="533400" progId="Equation.DSMT4">
                  <p:embed/>
                </p:oleObj>
              </mc:Choice>
              <mc:Fallback>
                <p:oleObj name="Equation" r:id="rId5" imgW="1714500" imgH="533400" progId="Equation.DSMT4">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1981200"/>
                        <a:ext cx="3963988" cy="1236663"/>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524" name="Text Box 4"/>
          <p:cNvSpPr txBox="1">
            <a:spLocks noChangeArrowheads="1"/>
          </p:cNvSpPr>
          <p:nvPr/>
        </p:nvSpPr>
        <p:spPr bwMode="auto">
          <a:xfrm>
            <a:off x="669925" y="700088"/>
            <a:ext cx="3705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résumé, au premier ordre on a :</a:t>
            </a:r>
          </a:p>
        </p:txBody>
      </p:sp>
      <p:sp>
        <p:nvSpPr>
          <p:cNvPr id="235525" name="Text Box 5"/>
          <p:cNvSpPr txBox="1">
            <a:spLocks noChangeArrowheads="1"/>
          </p:cNvSpPr>
          <p:nvPr/>
        </p:nvSpPr>
        <p:spPr bwMode="auto">
          <a:xfrm>
            <a:off x="746125" y="3367088"/>
            <a:ext cx="7635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suivant le même raisonnement, on trouve au second ordre :</a:t>
            </a:r>
          </a:p>
        </p:txBody>
      </p:sp>
      <p:graphicFrame>
        <p:nvGraphicFramePr>
          <p:cNvPr id="235526" name="Object 6"/>
          <p:cNvGraphicFramePr>
            <a:graphicFrameLocks noChangeAspect="1"/>
          </p:cNvGraphicFramePr>
          <p:nvPr/>
        </p:nvGraphicFramePr>
        <p:xfrm>
          <a:off x="1905000" y="5257800"/>
          <a:ext cx="3405188" cy="1384300"/>
        </p:xfrm>
        <a:graphic>
          <a:graphicData uri="http://schemas.openxmlformats.org/presentationml/2006/ole">
            <mc:AlternateContent xmlns:mc="http://schemas.openxmlformats.org/markup-compatibility/2006">
              <mc:Choice xmlns:v="urn:schemas-microsoft-com:vml" Requires="v">
                <p:oleObj spid="_x0000_s235531" name="Equation" r:id="rId7" imgW="1473200" imgH="596900" progId="Equation.DSMT4">
                  <p:embed/>
                </p:oleObj>
              </mc:Choice>
              <mc:Fallback>
                <p:oleObj name="Equation" r:id="rId7" imgW="1473200" imgH="5969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5257800"/>
                        <a:ext cx="3405188" cy="13843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5527" name="Object 7"/>
          <p:cNvGraphicFramePr>
            <a:graphicFrameLocks noChangeAspect="1"/>
          </p:cNvGraphicFramePr>
          <p:nvPr/>
        </p:nvGraphicFramePr>
        <p:xfrm>
          <a:off x="685800" y="3886200"/>
          <a:ext cx="8283575" cy="617538"/>
        </p:xfrm>
        <a:graphic>
          <a:graphicData uri="http://schemas.openxmlformats.org/presentationml/2006/ole">
            <mc:AlternateContent xmlns:mc="http://schemas.openxmlformats.org/markup-compatibility/2006">
              <mc:Choice xmlns:v="urn:schemas-microsoft-com:vml" Requires="v">
                <p:oleObj spid="_x0000_s235532" name="Equation" r:id="rId9" imgW="3581400" imgH="266700" progId="Equation.DSMT4">
                  <p:embed/>
                </p:oleObj>
              </mc:Choice>
              <mc:Fallback>
                <p:oleObj name="Equation" r:id="rId9" imgW="3581400" imgH="2667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5800" y="3886200"/>
                        <a:ext cx="8283575" cy="617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528" name="Text Box 8"/>
          <p:cNvSpPr txBox="1">
            <a:spLocks noChangeArrowheads="1"/>
          </p:cNvSpPr>
          <p:nvPr/>
        </p:nvSpPr>
        <p:spPr bwMode="auto">
          <a:xfrm>
            <a:off x="898525" y="4586288"/>
            <a:ext cx="4364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la correction d’énergie à l’ordre 2 est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09600" y="990600"/>
            <a:ext cx="7696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a:t>Soit 2 ondes de fréquences voisines ω</a:t>
            </a:r>
            <a:r>
              <a:rPr lang="fr-FR" sz="2000" baseline="-30000"/>
              <a:t>1</a:t>
            </a:r>
            <a:r>
              <a:rPr lang="fr-FR" sz="2000"/>
              <a:t> et ω</a:t>
            </a:r>
            <a:r>
              <a:rPr lang="fr-FR" sz="2000" baseline="-30000"/>
              <a:t>2</a:t>
            </a:r>
            <a:r>
              <a:rPr lang="fr-FR" sz="2000"/>
              <a:t>, leur somme :</a:t>
            </a:r>
          </a:p>
          <a:p>
            <a:r>
              <a:rPr lang="fr-FR" sz="2000"/>
              <a:t>	A cos(k</a:t>
            </a:r>
            <a:r>
              <a:rPr lang="fr-FR" sz="2000" baseline="-30000"/>
              <a:t>1</a:t>
            </a:r>
            <a:r>
              <a:rPr lang="fr-FR" sz="2000"/>
              <a:t>x - ω</a:t>
            </a:r>
            <a:r>
              <a:rPr lang="fr-FR" sz="2000" baseline="-30000"/>
              <a:t>1</a:t>
            </a:r>
            <a:r>
              <a:rPr lang="fr-FR" sz="2000"/>
              <a:t> t) + A cos(k</a:t>
            </a:r>
            <a:r>
              <a:rPr lang="fr-FR" sz="2000" baseline="-30000"/>
              <a:t>2</a:t>
            </a:r>
            <a:r>
              <a:rPr lang="fr-FR" sz="2000"/>
              <a:t> x - ω</a:t>
            </a:r>
            <a:r>
              <a:rPr lang="fr-FR" sz="2000" baseline="-30000"/>
              <a:t>2</a:t>
            </a:r>
            <a:r>
              <a:rPr lang="fr-FR" sz="2000"/>
              <a:t> t)   </a:t>
            </a:r>
          </a:p>
          <a:p>
            <a:r>
              <a:rPr lang="fr-FR" sz="2000"/>
              <a:t>peut aussi s'écrire : </a:t>
            </a:r>
          </a:p>
        </p:txBody>
      </p:sp>
      <p:pic>
        <p:nvPicPr>
          <p:cNvPr id="24579" name="Picture 3" descr="F:\Documents de Fred\Mes Documents\boulot\battement.php_fichiers\batt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981200"/>
            <a:ext cx="4343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4" descr="F:\Documents de Fred\Mes Documents\boulot\battement.php_fichiers\om_barr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3505200"/>
            <a:ext cx="1447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F:\Documents de Fred\Mes Documents\boulot\battement.php_fichiers\k_barre.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3505200"/>
            <a:ext cx="1295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descr="F:\Documents de Fred\Mes Documents\boulot\battement.php_fichiers\om_env.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4267200"/>
            <a:ext cx="152400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7" descr="F:\Documents de Fred\Mes Documents\boulot\battement.php_fichiers\k_env.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43200" y="4191000"/>
            <a:ext cx="13716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Rectangle 8"/>
          <p:cNvSpPr>
            <a:spLocks noChangeArrowheads="1"/>
          </p:cNvSpPr>
          <p:nvPr/>
        </p:nvSpPr>
        <p:spPr bwMode="auto">
          <a:xfrm>
            <a:off x="4114800" y="3505200"/>
            <a:ext cx="5562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a:t>: les pulsation et vecteur d'onde moyens</a:t>
            </a:r>
          </a:p>
          <a:p>
            <a:endParaRPr lang="fr-FR" sz="2000"/>
          </a:p>
          <a:p>
            <a:r>
              <a:rPr lang="fr-FR" sz="2000"/>
              <a:t> : les pulsation et vecteur d'onde de l'enveloppe</a:t>
            </a:r>
            <a:br>
              <a:rPr lang="fr-FR" sz="2000"/>
            </a:br>
            <a:endParaRPr lang="fr-FR" sz="2000"/>
          </a:p>
        </p:txBody>
      </p:sp>
      <p:pic>
        <p:nvPicPr>
          <p:cNvPr id="24585"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4953000"/>
            <a:ext cx="33528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86"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14800" y="5029200"/>
            <a:ext cx="609600" cy="49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7" name="Text Box 11"/>
          <p:cNvSpPr txBox="1">
            <a:spLocks noChangeArrowheads="1"/>
          </p:cNvSpPr>
          <p:nvPr/>
        </p:nvSpPr>
        <p:spPr bwMode="auto">
          <a:xfrm>
            <a:off x="4876800" y="5029200"/>
            <a:ext cx="3006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Est alors la vitesse de phase</a:t>
            </a:r>
          </a:p>
        </p:txBody>
      </p:sp>
      <p:sp>
        <p:nvSpPr>
          <p:cNvPr id="24588" name="Text Box 12"/>
          <p:cNvSpPr txBox="1">
            <a:spLocks noChangeArrowheads="1"/>
          </p:cNvSpPr>
          <p:nvPr/>
        </p:nvSpPr>
        <p:spPr bwMode="auto">
          <a:xfrm>
            <a:off x="746125" y="422275"/>
            <a:ext cx="365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u="sng"/>
              <a:t>2) a)Addition de deux ondes</a:t>
            </a:r>
          </a:p>
        </p:txBody>
      </p:sp>
      <p:sp>
        <p:nvSpPr>
          <p:cNvPr id="24589" name="Text Box 13"/>
          <p:cNvSpPr txBox="1">
            <a:spLocks noChangeArrowheads="1"/>
          </p:cNvSpPr>
          <p:nvPr/>
        </p:nvSpPr>
        <p:spPr bwMode="auto">
          <a:xfrm>
            <a:off x="228600" y="3505200"/>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où</a:t>
            </a:r>
          </a:p>
        </p:txBody>
      </p:sp>
      <p:sp>
        <p:nvSpPr>
          <p:cNvPr id="24590" name="Line 14"/>
          <p:cNvSpPr>
            <a:spLocks noChangeShapeType="1"/>
          </p:cNvSpPr>
          <p:nvPr/>
        </p:nvSpPr>
        <p:spPr bwMode="auto">
          <a:xfrm>
            <a:off x="2667000" y="2438400"/>
            <a:ext cx="2209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591" name="Line 15"/>
          <p:cNvSpPr>
            <a:spLocks noChangeShapeType="1"/>
          </p:cNvSpPr>
          <p:nvPr/>
        </p:nvSpPr>
        <p:spPr bwMode="auto">
          <a:xfrm flipH="1">
            <a:off x="3429000" y="2438400"/>
            <a:ext cx="3810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592" name="Text Box 16"/>
          <p:cNvSpPr txBox="1">
            <a:spLocks noChangeArrowheads="1"/>
          </p:cNvSpPr>
          <p:nvPr/>
        </p:nvSpPr>
        <p:spPr bwMode="auto">
          <a:xfrm>
            <a:off x="2667000" y="2819400"/>
            <a:ext cx="1485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solidFill>
                  <a:srgbClr val="FF00FF"/>
                </a:solidFill>
              </a:rPr>
              <a:t>Enveloppe</a:t>
            </a:r>
          </a:p>
        </p:txBody>
      </p:sp>
      <p:sp>
        <p:nvSpPr>
          <p:cNvPr id="24593" name="Line 17"/>
          <p:cNvSpPr>
            <a:spLocks noChangeShapeType="1"/>
          </p:cNvSpPr>
          <p:nvPr/>
        </p:nvSpPr>
        <p:spPr bwMode="auto">
          <a:xfrm>
            <a:off x="5029200" y="2438400"/>
            <a:ext cx="1752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594" name="Line 18"/>
          <p:cNvSpPr>
            <a:spLocks noChangeShapeType="1"/>
          </p:cNvSpPr>
          <p:nvPr/>
        </p:nvSpPr>
        <p:spPr bwMode="auto">
          <a:xfrm>
            <a:off x="5867400" y="2438400"/>
            <a:ext cx="3048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4595" name="Text Box 19"/>
          <p:cNvSpPr txBox="1">
            <a:spLocks noChangeArrowheads="1"/>
          </p:cNvSpPr>
          <p:nvPr/>
        </p:nvSpPr>
        <p:spPr bwMode="auto">
          <a:xfrm>
            <a:off x="5470525" y="2860675"/>
            <a:ext cx="2949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solidFill>
                  <a:srgbClr val="0000FF"/>
                </a:solidFill>
              </a:rPr>
              <a:t>Oscillations moyennes</a:t>
            </a:r>
          </a:p>
        </p:txBody>
      </p:sp>
      <p:sp>
        <p:nvSpPr>
          <p:cNvPr id="24596" name="Text Box 20"/>
          <p:cNvSpPr txBox="1">
            <a:spLocks noChangeArrowheads="1"/>
          </p:cNvSpPr>
          <p:nvPr/>
        </p:nvSpPr>
        <p:spPr bwMode="auto">
          <a:xfrm>
            <a:off x="5029200" y="5715000"/>
            <a:ext cx="3133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Est alors la vitesse de groupe</a:t>
            </a:r>
          </a:p>
        </p:txBody>
      </p:sp>
      <p:graphicFrame>
        <p:nvGraphicFramePr>
          <p:cNvPr id="24597" name="Object 21"/>
          <p:cNvGraphicFramePr>
            <a:graphicFrameLocks noChangeAspect="1"/>
          </p:cNvGraphicFramePr>
          <p:nvPr/>
        </p:nvGraphicFramePr>
        <p:xfrm>
          <a:off x="4038600" y="5638800"/>
          <a:ext cx="914400" cy="750888"/>
        </p:xfrm>
        <a:graphic>
          <a:graphicData uri="http://schemas.openxmlformats.org/presentationml/2006/ole">
            <mc:AlternateContent xmlns:mc="http://schemas.openxmlformats.org/markup-compatibility/2006">
              <mc:Choice xmlns:v="urn:schemas-microsoft-com:vml" Requires="v">
                <p:oleObj spid="_x0000_s24598" name="Equation" r:id="rId10" imgW="494870" imgH="406048" progId="Equation.3">
                  <p:embed/>
                </p:oleObj>
              </mc:Choice>
              <mc:Fallback>
                <p:oleObj name="Equation" r:id="rId10" imgW="494870" imgH="406048" progId="Equation.3">
                  <p:embed/>
                  <p:pic>
                    <p:nvPicPr>
                      <p:cNvPr id="0" name="Object 2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38600" y="5638800"/>
                        <a:ext cx="914400" cy="750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Text Box 2"/>
          <p:cNvSpPr txBox="1">
            <a:spLocks noChangeArrowheads="1"/>
          </p:cNvSpPr>
          <p:nvPr/>
        </p:nvSpPr>
        <p:spPr bwMode="auto">
          <a:xfrm>
            <a:off x="746125" y="776288"/>
            <a:ext cx="80168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résultat convergera d’autant plus vite vers une valeur exacte que </a:t>
            </a:r>
            <a:r>
              <a:rPr lang="fr-FR" sz="2000" b="1" i="1"/>
              <a:t>H</a:t>
            </a:r>
            <a:r>
              <a:rPr lang="fr-FR" sz="2000" b="1" i="1" baseline="30000"/>
              <a:t>0</a:t>
            </a:r>
            <a:r>
              <a:rPr lang="fr-FR" sz="2000" b="1" i="1"/>
              <a:t> </a:t>
            </a:r>
            <a:r>
              <a:rPr lang="fr-FR" sz="2000"/>
              <a:t>sera une bonne approximation de </a:t>
            </a:r>
            <a:r>
              <a:rPr lang="fr-FR" sz="2000" b="1" i="1"/>
              <a:t>H</a:t>
            </a:r>
            <a:r>
              <a:rPr lang="fr-FR" sz="2000"/>
              <a:t>, c’est à dire que les fonctions propres de </a:t>
            </a:r>
            <a:r>
              <a:rPr lang="fr-FR" sz="2000" b="1" i="1"/>
              <a:t>H</a:t>
            </a:r>
            <a:r>
              <a:rPr lang="fr-FR" sz="2000" b="1" i="1" baseline="30000"/>
              <a:t>0</a:t>
            </a:r>
            <a:r>
              <a:rPr lang="fr-FR" sz="2000"/>
              <a:t> décriront bien les états de </a:t>
            </a:r>
            <a:r>
              <a:rPr lang="fr-FR" sz="2000" b="1" i="1"/>
              <a:t>H</a:t>
            </a:r>
            <a:r>
              <a:rPr lang="fr-FR" sz="2000"/>
              <a:t>.</a:t>
            </a:r>
          </a:p>
          <a:p>
            <a:pPr eaLnBrk="1" hangingPunct="1"/>
            <a:r>
              <a:rPr lang="fr-FR" sz="2000"/>
              <a:t>Dans ce cas, la correction au premier ordre de la fonction doit être petite et l’on aura donc une condition de convergence qui sera :</a:t>
            </a:r>
          </a:p>
        </p:txBody>
      </p:sp>
      <p:graphicFrame>
        <p:nvGraphicFramePr>
          <p:cNvPr id="236547" name="Object 3"/>
          <p:cNvGraphicFramePr>
            <a:graphicFrameLocks noChangeAspect="1"/>
          </p:cNvGraphicFramePr>
          <p:nvPr/>
        </p:nvGraphicFramePr>
        <p:xfrm>
          <a:off x="1905000" y="2667000"/>
          <a:ext cx="5256213" cy="1236663"/>
        </p:xfrm>
        <a:graphic>
          <a:graphicData uri="http://schemas.openxmlformats.org/presentationml/2006/ole">
            <mc:AlternateContent xmlns:mc="http://schemas.openxmlformats.org/markup-compatibility/2006">
              <mc:Choice xmlns:v="urn:schemas-microsoft-com:vml" Requires="v">
                <p:oleObj spid="_x0000_s236551" name="Equation" r:id="rId3" imgW="2273300" imgH="533400" progId="Equation.DSMT4">
                  <p:embed/>
                </p:oleObj>
              </mc:Choice>
              <mc:Fallback>
                <p:oleObj name="Equation" r:id="rId3" imgW="2273300" imgH="5334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667000"/>
                        <a:ext cx="5256213" cy="1236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6548" name="Object 4"/>
          <p:cNvGraphicFramePr>
            <a:graphicFrameLocks noChangeAspect="1"/>
          </p:cNvGraphicFramePr>
          <p:nvPr/>
        </p:nvGraphicFramePr>
        <p:xfrm>
          <a:off x="2667000" y="4419600"/>
          <a:ext cx="3611563" cy="766763"/>
        </p:xfrm>
        <a:graphic>
          <a:graphicData uri="http://schemas.openxmlformats.org/presentationml/2006/ole">
            <mc:AlternateContent xmlns:mc="http://schemas.openxmlformats.org/markup-compatibility/2006">
              <mc:Choice xmlns:v="urn:schemas-microsoft-com:vml" Requires="v">
                <p:oleObj spid="_x0000_s236552" name="Equation" r:id="rId5" imgW="1562100" imgH="330200" progId="Equation.DSMT4">
                  <p:embed/>
                </p:oleObj>
              </mc:Choice>
              <mc:Fallback>
                <p:oleObj name="Equation" r:id="rId5" imgW="1562100" imgH="3302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4419600"/>
                        <a:ext cx="3611563" cy="766763"/>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6549" name="AutoShape 5"/>
          <p:cNvSpPr>
            <a:spLocks noChangeArrowheads="1"/>
          </p:cNvSpPr>
          <p:nvPr/>
        </p:nvSpPr>
        <p:spPr bwMode="auto">
          <a:xfrm>
            <a:off x="1600200" y="4800600"/>
            <a:ext cx="609600" cy="228600"/>
          </a:xfrm>
          <a:prstGeom prst="rightArrow">
            <a:avLst>
              <a:gd name="adj1" fmla="val 50000"/>
              <a:gd name="adj2" fmla="val 66667"/>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36550" name="Text Box 6"/>
          <p:cNvSpPr txBox="1">
            <a:spLocks noChangeArrowheads="1"/>
          </p:cNvSpPr>
          <p:nvPr/>
        </p:nvSpPr>
        <p:spPr bwMode="auto">
          <a:xfrm>
            <a:off x="1050925" y="5500688"/>
            <a:ext cx="6873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terme de couplage qui « mélange » les niveaux d’ordres zéro doit être beaucoup plus faible que la différence d’énergie de ces niveaux.</a:t>
            </a: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Text Box 2"/>
          <p:cNvSpPr txBox="1">
            <a:spLocks noChangeArrowheads="1"/>
          </p:cNvSpPr>
          <p:nvPr/>
        </p:nvSpPr>
        <p:spPr bwMode="auto">
          <a:xfrm>
            <a:off x="898525" y="852488"/>
            <a:ext cx="78882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Perturbation d’un niveau non dégénéré d’un système ayant des états d’ordre</a:t>
            </a:r>
          </a:p>
          <a:p>
            <a:pPr eaLnBrk="1" hangingPunct="1"/>
            <a:r>
              <a:rPr lang="fr-FR" sz="2000" u="sng"/>
              <a:t>zéro dégénérés.</a:t>
            </a:r>
          </a:p>
        </p:txBody>
      </p:sp>
      <p:sp>
        <p:nvSpPr>
          <p:cNvPr id="237571" name="Text Box 3"/>
          <p:cNvSpPr txBox="1">
            <a:spLocks noChangeArrowheads="1"/>
          </p:cNvSpPr>
          <p:nvPr/>
        </p:nvSpPr>
        <p:spPr bwMode="auto">
          <a:xfrm>
            <a:off x="914400" y="1752600"/>
            <a:ext cx="7331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raisonnement est identique, il faut faire attention a sommer sur tous les états dégénérés à une énergie donnée :</a:t>
            </a:r>
          </a:p>
        </p:txBody>
      </p:sp>
      <p:graphicFrame>
        <p:nvGraphicFramePr>
          <p:cNvPr id="237572" name="Object 4"/>
          <p:cNvGraphicFramePr>
            <a:graphicFrameLocks noChangeAspect="1"/>
          </p:cNvGraphicFramePr>
          <p:nvPr/>
        </p:nvGraphicFramePr>
        <p:xfrm>
          <a:off x="2514600" y="2590800"/>
          <a:ext cx="2584450" cy="706438"/>
        </p:xfrm>
        <a:graphic>
          <a:graphicData uri="http://schemas.openxmlformats.org/presentationml/2006/ole">
            <mc:AlternateContent xmlns:mc="http://schemas.openxmlformats.org/markup-compatibility/2006">
              <mc:Choice xmlns:v="urn:schemas-microsoft-com:vml" Requires="v">
                <p:oleObj spid="_x0000_s237575" name="Equation" r:id="rId3" imgW="1117115" imgH="304668" progId="Equation.DSMT4">
                  <p:embed/>
                </p:oleObj>
              </mc:Choice>
              <mc:Fallback>
                <p:oleObj name="Equation" r:id="rId3" imgW="1117115" imgH="304668"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2590800"/>
                        <a:ext cx="2584450" cy="706438"/>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37573" name="Object 5"/>
          <p:cNvGraphicFramePr>
            <a:graphicFrameLocks noChangeAspect="1"/>
          </p:cNvGraphicFramePr>
          <p:nvPr/>
        </p:nvGraphicFramePr>
        <p:xfrm>
          <a:off x="2209800" y="3581400"/>
          <a:ext cx="4610100" cy="1323975"/>
        </p:xfrm>
        <a:graphic>
          <a:graphicData uri="http://schemas.openxmlformats.org/presentationml/2006/ole">
            <mc:AlternateContent xmlns:mc="http://schemas.openxmlformats.org/markup-compatibility/2006">
              <mc:Choice xmlns:v="urn:schemas-microsoft-com:vml" Requires="v">
                <p:oleObj spid="_x0000_s237576" name="Equation" r:id="rId5" imgW="1993900" imgH="571500" progId="Equation.DSMT4">
                  <p:embed/>
                </p:oleObj>
              </mc:Choice>
              <mc:Fallback>
                <p:oleObj name="Equation" r:id="rId5" imgW="1993900" imgH="5715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3581400"/>
                        <a:ext cx="4610100" cy="1323975"/>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7574" name="Text Box 6"/>
          <p:cNvSpPr txBox="1">
            <a:spLocks noChangeArrowheads="1"/>
          </p:cNvSpPr>
          <p:nvPr/>
        </p:nvSpPr>
        <p:spPr bwMode="auto">
          <a:xfrm>
            <a:off x="1508125" y="5119688"/>
            <a:ext cx="6721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somme sur l’indice </a:t>
            </a:r>
            <a:r>
              <a:rPr lang="fr-FR" sz="2000" i="1"/>
              <a:t>p</a:t>
            </a:r>
            <a:r>
              <a:rPr lang="fr-FR" sz="2000"/>
              <a:t> porte sur tous les états dégénérés d’un état d’indice </a:t>
            </a:r>
            <a:r>
              <a:rPr lang="fr-FR" sz="2000" i="1"/>
              <a:t>m</a:t>
            </a:r>
            <a:r>
              <a:rPr lang="fr-FR" sz="2000"/>
              <a:t> donné.</a:t>
            </a:r>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Text Box 2"/>
          <p:cNvSpPr txBox="1">
            <a:spLocks noChangeArrowheads="1"/>
          </p:cNvSpPr>
          <p:nvPr/>
        </p:nvSpPr>
        <p:spPr bwMode="auto">
          <a:xfrm>
            <a:off x="822325" y="547688"/>
            <a:ext cx="4951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Exemple : Energie de l’état fondamental de He</a:t>
            </a:r>
          </a:p>
        </p:txBody>
      </p:sp>
      <p:sp>
        <p:nvSpPr>
          <p:cNvPr id="238595" name="Text Box 3"/>
          <p:cNvSpPr txBox="1">
            <a:spLocks noChangeArrowheads="1"/>
          </p:cNvSpPr>
          <p:nvPr/>
        </p:nvSpPr>
        <p:spPr bwMode="auto">
          <a:xfrm>
            <a:off x="746125" y="1309688"/>
            <a:ext cx="7515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L’énergie électronique de l’atome d’hélium est décrite par l’hamiltonien</a:t>
            </a:r>
          </a:p>
        </p:txBody>
      </p:sp>
      <p:graphicFrame>
        <p:nvGraphicFramePr>
          <p:cNvPr id="238596" name="Object 4"/>
          <p:cNvGraphicFramePr>
            <a:graphicFrameLocks noChangeAspect="1"/>
          </p:cNvGraphicFramePr>
          <p:nvPr/>
        </p:nvGraphicFramePr>
        <p:xfrm>
          <a:off x="2133600" y="2667000"/>
          <a:ext cx="4368800" cy="901700"/>
        </p:xfrm>
        <a:graphic>
          <a:graphicData uri="http://schemas.openxmlformats.org/presentationml/2006/ole">
            <mc:AlternateContent xmlns:mc="http://schemas.openxmlformats.org/markup-compatibility/2006">
              <mc:Choice xmlns:v="urn:schemas-microsoft-com:vml" Requires="v">
                <p:oleObj spid="_x0000_s238609" name="Equation" r:id="rId3" imgW="2336800" imgH="482600" progId="Equation.DSMT4">
                  <p:embed/>
                </p:oleObj>
              </mc:Choice>
              <mc:Fallback>
                <p:oleObj name="Equation" r:id="rId3" imgW="2336800" imgH="4826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667000"/>
                        <a:ext cx="4368800" cy="901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8597" name="Text Box 5"/>
          <p:cNvSpPr txBox="1">
            <a:spLocks noChangeArrowheads="1"/>
          </p:cNvSpPr>
          <p:nvPr/>
        </p:nvSpPr>
        <p:spPr bwMode="auto">
          <a:xfrm>
            <a:off x="914400" y="1828800"/>
            <a:ext cx="786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Z=2, </a:t>
            </a:r>
            <a:r>
              <a:rPr lang="fr-FR" sz="2000" i="1"/>
              <a:t>r</a:t>
            </a:r>
            <a:r>
              <a:rPr lang="fr-FR" sz="2000" i="1" baseline="-25000"/>
              <a:t>i</a:t>
            </a:r>
            <a:r>
              <a:rPr lang="fr-FR" sz="2000" i="1"/>
              <a:t> </a:t>
            </a:r>
            <a:r>
              <a:rPr lang="fr-FR" sz="2000"/>
              <a:t>désigne la distance de l’électron </a:t>
            </a:r>
            <a:r>
              <a:rPr lang="fr-FR" sz="2000" i="1"/>
              <a:t>i</a:t>
            </a:r>
            <a:r>
              <a:rPr lang="fr-FR" sz="2000"/>
              <a:t> au noyau et </a:t>
            </a:r>
            <a:r>
              <a:rPr lang="fr-FR" sz="2000" i="1"/>
              <a:t>r</a:t>
            </a:r>
            <a:r>
              <a:rPr lang="fr-FR" sz="2000" i="1" baseline="-25000"/>
              <a:t>12</a:t>
            </a:r>
            <a:r>
              <a:rPr lang="fr-FR" sz="2000"/>
              <a:t> la distance entre les électrons.</a:t>
            </a:r>
          </a:p>
        </p:txBody>
      </p:sp>
      <p:sp>
        <p:nvSpPr>
          <p:cNvPr id="238598" name="Line 6"/>
          <p:cNvSpPr>
            <a:spLocks noChangeShapeType="1"/>
          </p:cNvSpPr>
          <p:nvPr/>
        </p:nvSpPr>
        <p:spPr bwMode="auto">
          <a:xfrm>
            <a:off x="3505200" y="3429000"/>
            <a:ext cx="304800" cy="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38599" name="Line 7"/>
          <p:cNvSpPr>
            <a:spLocks noChangeShapeType="1"/>
          </p:cNvSpPr>
          <p:nvPr/>
        </p:nvSpPr>
        <p:spPr bwMode="auto">
          <a:xfrm>
            <a:off x="4648200" y="3581400"/>
            <a:ext cx="533400" cy="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38600" name="Line 8"/>
          <p:cNvSpPr>
            <a:spLocks noChangeShapeType="1"/>
          </p:cNvSpPr>
          <p:nvPr/>
        </p:nvSpPr>
        <p:spPr bwMode="auto">
          <a:xfrm>
            <a:off x="4038600" y="3429000"/>
            <a:ext cx="3810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38601" name="Line 9"/>
          <p:cNvSpPr>
            <a:spLocks noChangeShapeType="1"/>
          </p:cNvSpPr>
          <p:nvPr/>
        </p:nvSpPr>
        <p:spPr bwMode="auto">
          <a:xfrm>
            <a:off x="5410200" y="3581400"/>
            <a:ext cx="533400" cy="0"/>
          </a:xfrm>
          <a:prstGeom prst="line">
            <a:avLst/>
          </a:prstGeom>
          <a:noFill/>
          <a:ln w="952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aphicFrame>
        <p:nvGraphicFramePr>
          <p:cNvPr id="238602" name="Object 10"/>
          <p:cNvGraphicFramePr>
            <a:graphicFrameLocks noChangeAspect="1"/>
          </p:cNvGraphicFramePr>
          <p:nvPr/>
        </p:nvGraphicFramePr>
        <p:xfrm>
          <a:off x="3124200" y="3886200"/>
          <a:ext cx="1900238" cy="901700"/>
        </p:xfrm>
        <a:graphic>
          <a:graphicData uri="http://schemas.openxmlformats.org/presentationml/2006/ole">
            <mc:AlternateContent xmlns:mc="http://schemas.openxmlformats.org/markup-compatibility/2006">
              <mc:Choice xmlns:v="urn:schemas-microsoft-com:vml" Requires="v">
                <p:oleObj spid="_x0000_s238610" name="Equation" r:id="rId5" imgW="1016000" imgH="482600" progId="Equation.DSMT4">
                  <p:embed/>
                </p:oleObj>
              </mc:Choice>
              <mc:Fallback>
                <p:oleObj name="Equation" r:id="rId5" imgW="1016000" imgH="482600" progId="Equation.DSMT4">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3886200"/>
                        <a:ext cx="1900238" cy="901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8603" name="Line 11"/>
          <p:cNvSpPr>
            <a:spLocks noChangeShapeType="1"/>
          </p:cNvSpPr>
          <p:nvPr/>
        </p:nvSpPr>
        <p:spPr bwMode="auto">
          <a:xfrm flipV="1">
            <a:off x="2971800" y="4572000"/>
            <a:ext cx="6858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38604" name="Line 12"/>
          <p:cNvSpPr>
            <a:spLocks noChangeShapeType="1"/>
          </p:cNvSpPr>
          <p:nvPr/>
        </p:nvSpPr>
        <p:spPr bwMode="auto">
          <a:xfrm flipV="1">
            <a:off x="2971800" y="4572000"/>
            <a:ext cx="11430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38605" name="Text Box 13"/>
          <p:cNvSpPr txBox="1">
            <a:spLocks noChangeArrowheads="1"/>
          </p:cNvSpPr>
          <p:nvPr/>
        </p:nvSpPr>
        <p:spPr bwMode="auto">
          <a:xfrm>
            <a:off x="1371600" y="5334000"/>
            <a:ext cx="33956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Hamiltonien Hydrogénoide</a:t>
            </a:r>
          </a:p>
          <a:p>
            <a:pPr eaLnBrk="1" hangingPunct="1"/>
            <a:r>
              <a:rPr lang="fr-FR" sz="2000"/>
              <a:t>Dont les solutions sont connues</a:t>
            </a:r>
          </a:p>
          <a:p>
            <a:pPr eaLnBrk="1" hangingPunct="1"/>
            <a:endParaRPr lang="fr-FR" sz="2000"/>
          </a:p>
        </p:txBody>
      </p:sp>
      <p:sp>
        <p:nvSpPr>
          <p:cNvPr id="238606" name="Line 14"/>
          <p:cNvSpPr>
            <a:spLocks noChangeShapeType="1"/>
          </p:cNvSpPr>
          <p:nvPr/>
        </p:nvSpPr>
        <p:spPr bwMode="auto">
          <a:xfrm flipH="1" flipV="1">
            <a:off x="5105400" y="4724400"/>
            <a:ext cx="7620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38607" name="Text Box 15"/>
          <p:cNvSpPr txBox="1">
            <a:spLocks noChangeArrowheads="1"/>
          </p:cNvSpPr>
          <p:nvPr/>
        </p:nvSpPr>
        <p:spPr bwMode="auto">
          <a:xfrm>
            <a:off x="5699125" y="5348288"/>
            <a:ext cx="26273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fr-FR" sz="2000"/>
              <a:t>Couplage (perturbation)</a:t>
            </a:r>
          </a:p>
          <a:p>
            <a:pPr algn="ctr" eaLnBrk="1" hangingPunct="1"/>
            <a:r>
              <a:rPr lang="fr-FR" sz="2000" b="1" i="1"/>
              <a:t>W </a:t>
            </a:r>
          </a:p>
        </p:txBody>
      </p:sp>
      <p:graphicFrame>
        <p:nvGraphicFramePr>
          <p:cNvPr id="238608" name="Object 16"/>
          <p:cNvGraphicFramePr>
            <a:graphicFrameLocks noChangeAspect="1"/>
          </p:cNvGraphicFramePr>
          <p:nvPr/>
        </p:nvGraphicFramePr>
        <p:xfrm>
          <a:off x="2133600" y="6019800"/>
          <a:ext cx="1425575" cy="498475"/>
        </p:xfrm>
        <a:graphic>
          <a:graphicData uri="http://schemas.openxmlformats.org/presentationml/2006/ole">
            <mc:AlternateContent xmlns:mc="http://schemas.openxmlformats.org/markup-compatibility/2006">
              <mc:Choice xmlns:v="urn:schemas-microsoft-com:vml" Requires="v">
                <p:oleObj spid="_x0000_s238611" name="Equation" r:id="rId7" imgW="761669" imgH="266584" progId="Equation.DSMT4">
                  <p:embed/>
                </p:oleObj>
              </mc:Choice>
              <mc:Fallback>
                <p:oleObj name="Equation" r:id="rId7" imgW="761669" imgH="266584" progId="Equation.DSMT4">
                  <p:embed/>
                  <p:pic>
                    <p:nvPicPr>
                      <p:cNvPr id="0" name="Object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6019800"/>
                        <a:ext cx="1425575" cy="498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Text Box 2"/>
          <p:cNvSpPr txBox="1">
            <a:spLocks noChangeArrowheads="1"/>
          </p:cNvSpPr>
          <p:nvPr/>
        </p:nvSpPr>
        <p:spPr bwMode="auto">
          <a:xfrm>
            <a:off x="517525" y="623888"/>
            <a:ext cx="1409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Ordre zéro :</a:t>
            </a:r>
          </a:p>
        </p:txBody>
      </p:sp>
      <p:sp>
        <p:nvSpPr>
          <p:cNvPr id="239619" name="Text Box 3"/>
          <p:cNvSpPr txBox="1">
            <a:spLocks noChangeArrowheads="1"/>
          </p:cNvSpPr>
          <p:nvPr/>
        </p:nvSpPr>
        <p:spPr bwMode="auto">
          <a:xfrm>
            <a:off x="822325" y="1081088"/>
            <a:ext cx="47212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L’énergie d’un ion hydrogénoïde est (en eV)</a:t>
            </a:r>
          </a:p>
          <a:p>
            <a:pPr eaLnBrk="1" hangingPunct="1"/>
            <a:endParaRPr lang="fr-FR" sz="2000"/>
          </a:p>
          <a:p>
            <a:pPr eaLnBrk="1" hangingPunct="1"/>
            <a:r>
              <a:rPr lang="fr-FR" sz="2000"/>
              <a:t> </a:t>
            </a:r>
          </a:p>
        </p:txBody>
      </p:sp>
      <p:graphicFrame>
        <p:nvGraphicFramePr>
          <p:cNvPr id="239620" name="Object 4"/>
          <p:cNvGraphicFramePr>
            <a:graphicFrameLocks noChangeAspect="1"/>
          </p:cNvGraphicFramePr>
          <p:nvPr/>
        </p:nvGraphicFramePr>
        <p:xfrm>
          <a:off x="771525" y="1600200"/>
          <a:ext cx="2311400" cy="847725"/>
        </p:xfrm>
        <a:graphic>
          <a:graphicData uri="http://schemas.openxmlformats.org/presentationml/2006/ole">
            <mc:AlternateContent xmlns:mc="http://schemas.openxmlformats.org/markup-compatibility/2006">
              <mc:Choice xmlns:v="urn:schemas-microsoft-com:vml" Requires="v">
                <p:oleObj spid="_x0000_s239630" name="Equation" r:id="rId3" imgW="1143000" imgH="419040" progId="Equation.DSMT4">
                  <p:embed/>
                </p:oleObj>
              </mc:Choice>
              <mc:Fallback>
                <p:oleObj name="Equation" r:id="rId3" imgW="1143000" imgH="41904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525" y="1600200"/>
                        <a:ext cx="2311400" cy="847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9621" name="Text Box 5"/>
          <p:cNvSpPr txBox="1">
            <a:spLocks noChangeArrowheads="1"/>
          </p:cNvSpPr>
          <p:nvPr/>
        </p:nvSpPr>
        <p:spPr bwMode="auto">
          <a:xfrm>
            <a:off x="914400" y="2514600"/>
            <a:ext cx="4351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a:t>
            </a:r>
            <a:r>
              <a:rPr lang="fr-FR" sz="2000" i="1"/>
              <a:t>Z=2</a:t>
            </a:r>
            <a:r>
              <a:rPr lang="fr-FR" sz="2000"/>
              <a:t> et </a:t>
            </a:r>
            <a:r>
              <a:rPr lang="fr-FR" sz="2000" i="1"/>
              <a:t>n=1</a:t>
            </a:r>
            <a:r>
              <a:rPr lang="fr-FR" sz="2000"/>
              <a:t> dans l’état fondamental</a:t>
            </a:r>
          </a:p>
        </p:txBody>
      </p:sp>
      <p:graphicFrame>
        <p:nvGraphicFramePr>
          <p:cNvPr id="239622" name="Object 6"/>
          <p:cNvGraphicFramePr>
            <a:graphicFrameLocks noChangeAspect="1"/>
          </p:cNvGraphicFramePr>
          <p:nvPr/>
        </p:nvGraphicFramePr>
        <p:xfrm>
          <a:off x="762000" y="3048000"/>
          <a:ext cx="1822450" cy="411163"/>
        </p:xfrm>
        <a:graphic>
          <a:graphicData uri="http://schemas.openxmlformats.org/presentationml/2006/ole">
            <mc:AlternateContent xmlns:mc="http://schemas.openxmlformats.org/markup-compatibility/2006">
              <mc:Choice xmlns:v="urn:schemas-microsoft-com:vml" Requires="v">
                <p:oleObj spid="_x0000_s239631" name="Equation" r:id="rId5" imgW="901309" imgH="203112" progId="Equation.DSMT4">
                  <p:embed/>
                </p:oleObj>
              </mc:Choice>
              <mc:Fallback>
                <p:oleObj name="Equation" r:id="rId5" imgW="901309" imgH="203112"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3048000"/>
                        <a:ext cx="1822450" cy="411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9623" name="Text Box 7"/>
          <p:cNvSpPr txBox="1">
            <a:spLocks noChangeArrowheads="1"/>
          </p:cNvSpPr>
          <p:nvPr/>
        </p:nvSpPr>
        <p:spPr bwMode="auto">
          <a:xfrm>
            <a:off x="762000" y="3581400"/>
            <a:ext cx="7940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y a deux électrons complètement indépendantes à considérer dans deux orbitales 1s.</a:t>
            </a:r>
          </a:p>
        </p:txBody>
      </p:sp>
      <p:sp>
        <p:nvSpPr>
          <p:cNvPr id="239624" name="Text Box 8"/>
          <p:cNvSpPr txBox="1">
            <a:spLocks noChangeArrowheads="1"/>
          </p:cNvSpPr>
          <p:nvPr/>
        </p:nvSpPr>
        <p:spPr bwMode="auto">
          <a:xfrm>
            <a:off x="838200" y="4337050"/>
            <a:ext cx="1836738" cy="406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a:t>
            </a:r>
            <a:r>
              <a:rPr lang="fr-FR" sz="2000" baseline="30000"/>
              <a:t>0</a:t>
            </a:r>
            <a:r>
              <a:rPr lang="fr-FR" sz="2000"/>
              <a:t> = </a:t>
            </a:r>
            <a:r>
              <a:rPr lang="fr-FR" sz="2000">
                <a:latin typeface="Symbol" pitchFamily="18" charset="2"/>
              </a:rPr>
              <a:t>-</a:t>
            </a:r>
            <a:r>
              <a:rPr lang="fr-FR" sz="2000"/>
              <a:t> 108,8 eV</a:t>
            </a:r>
          </a:p>
        </p:txBody>
      </p:sp>
      <p:sp>
        <p:nvSpPr>
          <p:cNvPr id="239625" name="Text Box 9"/>
          <p:cNvSpPr txBox="1">
            <a:spLocks noChangeArrowheads="1"/>
          </p:cNvSpPr>
          <p:nvPr/>
        </p:nvSpPr>
        <p:spPr bwMode="auto">
          <a:xfrm>
            <a:off x="3032125" y="4281488"/>
            <a:ext cx="4498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Energie d’ordre zéro de l’état fondamental</a:t>
            </a:r>
          </a:p>
        </p:txBody>
      </p:sp>
      <p:graphicFrame>
        <p:nvGraphicFramePr>
          <p:cNvPr id="239626" name="Object 10"/>
          <p:cNvGraphicFramePr>
            <a:graphicFrameLocks noChangeAspect="1"/>
          </p:cNvGraphicFramePr>
          <p:nvPr/>
        </p:nvGraphicFramePr>
        <p:xfrm>
          <a:off x="838200" y="5105400"/>
          <a:ext cx="2590800" cy="619125"/>
        </p:xfrm>
        <a:graphic>
          <a:graphicData uri="http://schemas.openxmlformats.org/presentationml/2006/ole">
            <mc:AlternateContent xmlns:mc="http://schemas.openxmlformats.org/markup-compatibility/2006">
              <mc:Choice xmlns:v="urn:schemas-microsoft-com:vml" Requires="v">
                <p:oleObj spid="_x0000_s239632" name="Equation" r:id="rId7" imgW="1168400" imgH="279400" progId="Equation.DSMT4">
                  <p:embed/>
                </p:oleObj>
              </mc:Choice>
              <mc:Fallback>
                <p:oleObj name="Equation" r:id="rId7" imgW="1168400" imgH="279400" progId="Equation.DSMT4">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5105400"/>
                        <a:ext cx="2590800" cy="619125"/>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9627" name="Text Box 11"/>
          <p:cNvSpPr txBox="1">
            <a:spLocks noChangeArrowheads="1"/>
          </p:cNvSpPr>
          <p:nvPr/>
        </p:nvSpPr>
        <p:spPr bwMode="auto">
          <a:xfrm>
            <a:off x="3870325" y="5195888"/>
            <a:ext cx="1901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Etat d’ordre zéro</a:t>
            </a:r>
          </a:p>
        </p:txBody>
      </p:sp>
      <p:sp>
        <p:nvSpPr>
          <p:cNvPr id="239628" name="Line 12"/>
          <p:cNvSpPr>
            <a:spLocks noChangeShapeType="1"/>
          </p:cNvSpPr>
          <p:nvPr/>
        </p:nvSpPr>
        <p:spPr bwMode="auto">
          <a:xfrm>
            <a:off x="2667000" y="5791200"/>
            <a:ext cx="9906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39629" name="Text Box 13"/>
          <p:cNvSpPr txBox="1">
            <a:spLocks noChangeArrowheads="1"/>
          </p:cNvSpPr>
          <p:nvPr/>
        </p:nvSpPr>
        <p:spPr bwMode="auto">
          <a:xfrm>
            <a:off x="3657600" y="6096000"/>
            <a:ext cx="4578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Ces fonctions sont connues analytiquement</a:t>
            </a: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Text Box 2"/>
          <p:cNvSpPr txBox="1">
            <a:spLocks noChangeArrowheads="1"/>
          </p:cNvSpPr>
          <p:nvPr/>
        </p:nvSpPr>
        <p:spPr bwMode="auto">
          <a:xfrm>
            <a:off x="593725" y="547688"/>
            <a:ext cx="3633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Correction à l’ordre 1 en énergie :</a:t>
            </a:r>
          </a:p>
        </p:txBody>
      </p:sp>
      <p:graphicFrame>
        <p:nvGraphicFramePr>
          <p:cNvPr id="240643" name="Object 3"/>
          <p:cNvGraphicFramePr>
            <a:graphicFrameLocks noChangeAspect="1"/>
          </p:cNvGraphicFramePr>
          <p:nvPr/>
        </p:nvGraphicFramePr>
        <p:xfrm>
          <a:off x="2216150" y="1298575"/>
          <a:ext cx="2732088" cy="1069975"/>
        </p:xfrm>
        <a:graphic>
          <a:graphicData uri="http://schemas.openxmlformats.org/presentationml/2006/ole">
            <mc:AlternateContent xmlns:mc="http://schemas.openxmlformats.org/markup-compatibility/2006">
              <mc:Choice xmlns:v="urn:schemas-microsoft-com:vml" Requires="v">
                <p:oleObj spid="_x0000_s240651" name="Equation" r:id="rId3" imgW="1231366" imgH="482391" progId="Equation.DSMT4">
                  <p:embed/>
                </p:oleObj>
              </mc:Choice>
              <mc:Fallback>
                <p:oleObj name="Equation" r:id="rId3" imgW="1231366" imgH="482391"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6150" y="1298575"/>
                        <a:ext cx="2732088" cy="1069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0644" name="Text Box 4"/>
          <p:cNvSpPr txBox="1">
            <a:spLocks noChangeArrowheads="1"/>
          </p:cNvSpPr>
          <p:nvPr/>
        </p:nvSpPr>
        <p:spPr bwMode="auto">
          <a:xfrm>
            <a:off x="898525" y="2376488"/>
            <a:ext cx="7559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intégrale se calcule analytiquement, en notant que r</a:t>
            </a:r>
            <a:r>
              <a:rPr lang="fr-FR" sz="2000" baseline="-25000"/>
              <a:t>12</a:t>
            </a:r>
            <a:r>
              <a:rPr lang="fr-FR" sz="2000"/>
              <a:t> peut s’exprimer en fonction de r</a:t>
            </a:r>
            <a:r>
              <a:rPr lang="fr-FR" sz="2000" baseline="-25000"/>
              <a:t>1</a:t>
            </a:r>
            <a:r>
              <a:rPr lang="fr-FR" sz="2000"/>
              <a:t> et r</a:t>
            </a:r>
            <a:r>
              <a:rPr lang="fr-FR" sz="2000" baseline="-25000"/>
              <a:t>2 </a:t>
            </a:r>
            <a:r>
              <a:rPr lang="fr-FR" sz="2000"/>
              <a:t>puisque</a:t>
            </a:r>
          </a:p>
        </p:txBody>
      </p:sp>
      <p:graphicFrame>
        <p:nvGraphicFramePr>
          <p:cNvPr id="240645" name="Object 5"/>
          <p:cNvGraphicFramePr>
            <a:graphicFrameLocks noChangeAspect="1"/>
          </p:cNvGraphicFramePr>
          <p:nvPr/>
        </p:nvGraphicFramePr>
        <p:xfrm>
          <a:off x="5232400" y="2690813"/>
          <a:ext cx="1092200" cy="420687"/>
        </p:xfrm>
        <a:graphic>
          <a:graphicData uri="http://schemas.openxmlformats.org/presentationml/2006/ole">
            <mc:AlternateContent xmlns:mc="http://schemas.openxmlformats.org/markup-compatibility/2006">
              <mc:Choice xmlns:v="urn:schemas-microsoft-com:vml" Requires="v">
                <p:oleObj spid="_x0000_s240652" name="Equation" r:id="rId5" imgW="660113" imgH="253890" progId="Equation.DSMT4">
                  <p:embed/>
                </p:oleObj>
              </mc:Choice>
              <mc:Fallback>
                <p:oleObj name="Equation" r:id="rId5" imgW="660113" imgH="25389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2400" y="2690813"/>
                        <a:ext cx="1092200" cy="420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0646" name="Text Box 6"/>
          <p:cNvSpPr txBox="1">
            <a:spLocks noChangeArrowheads="1"/>
          </p:cNvSpPr>
          <p:nvPr/>
        </p:nvSpPr>
        <p:spPr bwMode="auto">
          <a:xfrm>
            <a:off x="822325" y="3443288"/>
            <a:ext cx="2503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trouve </a:t>
            </a:r>
            <a:r>
              <a:rPr lang="fr-FR" sz="2000" i="1"/>
              <a:t>E</a:t>
            </a:r>
            <a:r>
              <a:rPr lang="fr-FR" sz="2000" i="1" baseline="30000"/>
              <a:t>(1)</a:t>
            </a:r>
            <a:r>
              <a:rPr lang="fr-FR" sz="2000"/>
              <a:t> = 34 eV</a:t>
            </a:r>
          </a:p>
        </p:txBody>
      </p:sp>
      <p:sp>
        <p:nvSpPr>
          <p:cNvPr id="240647" name="Text Box 7"/>
          <p:cNvSpPr txBox="1">
            <a:spLocks noChangeArrowheads="1"/>
          </p:cNvSpPr>
          <p:nvPr/>
        </p:nvSpPr>
        <p:spPr bwMode="auto">
          <a:xfrm>
            <a:off x="974725" y="4351338"/>
            <a:ext cx="3648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donc </a:t>
            </a:r>
            <a:r>
              <a:rPr lang="fr-FR" sz="2000" i="1"/>
              <a:t>E = E</a:t>
            </a:r>
            <a:r>
              <a:rPr lang="fr-FR" sz="2000" i="1" baseline="30000"/>
              <a:t>0</a:t>
            </a:r>
            <a:r>
              <a:rPr lang="fr-FR" sz="2000" i="1"/>
              <a:t> + E</a:t>
            </a:r>
            <a:r>
              <a:rPr lang="fr-FR" sz="2000" i="1" baseline="30000"/>
              <a:t>(1)</a:t>
            </a:r>
            <a:r>
              <a:rPr lang="fr-FR" sz="2000" i="1"/>
              <a:t> = </a:t>
            </a:r>
            <a:r>
              <a:rPr lang="fr-FR" sz="2000" i="1">
                <a:latin typeface="Symbol" pitchFamily="18" charset="2"/>
              </a:rPr>
              <a:t>-</a:t>
            </a:r>
            <a:r>
              <a:rPr lang="fr-FR" sz="2000" i="1"/>
              <a:t>74,8 eV </a:t>
            </a:r>
          </a:p>
        </p:txBody>
      </p:sp>
      <p:sp>
        <p:nvSpPr>
          <p:cNvPr id="240648" name="Text Box 8"/>
          <p:cNvSpPr txBox="1">
            <a:spLocks noChangeArrowheads="1"/>
          </p:cNvSpPr>
          <p:nvPr/>
        </p:nvSpPr>
        <p:spPr bwMode="auto">
          <a:xfrm>
            <a:off x="5105400" y="4343400"/>
            <a:ext cx="2225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i="1"/>
              <a:t>E</a:t>
            </a:r>
            <a:r>
              <a:rPr lang="fr-FR" sz="2000" i="1" baseline="-25000"/>
              <a:t>expérimental</a:t>
            </a:r>
            <a:r>
              <a:rPr lang="fr-FR" sz="2000" i="1"/>
              <a:t>= </a:t>
            </a:r>
            <a:r>
              <a:rPr lang="fr-FR" sz="2000" i="1">
                <a:latin typeface="Symbol" pitchFamily="18" charset="2"/>
              </a:rPr>
              <a:t>- </a:t>
            </a:r>
            <a:r>
              <a:rPr lang="fr-FR" sz="2000" i="1"/>
              <a:t>79 eV</a:t>
            </a:r>
          </a:p>
        </p:txBody>
      </p:sp>
      <p:sp>
        <p:nvSpPr>
          <p:cNvPr id="240649" name="Text Box 9"/>
          <p:cNvSpPr txBox="1">
            <a:spLocks noChangeArrowheads="1"/>
          </p:cNvSpPr>
          <p:nvPr/>
        </p:nvSpPr>
        <p:spPr bwMode="auto">
          <a:xfrm>
            <a:off x="1050925" y="5272088"/>
            <a:ext cx="7559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perturbation est très forte, il faut aller à des ordres plus élevés pour converger vers le résultat exact.</a:t>
            </a:r>
          </a:p>
        </p:txBody>
      </p:sp>
      <p:sp>
        <p:nvSpPr>
          <p:cNvPr id="240650" name="Rectangle 10"/>
          <p:cNvSpPr>
            <a:spLocks noChangeArrowheads="1"/>
          </p:cNvSpPr>
          <p:nvPr/>
        </p:nvSpPr>
        <p:spPr bwMode="auto">
          <a:xfrm>
            <a:off x="762000" y="4038600"/>
            <a:ext cx="7086600" cy="9906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descr="L'image “http://www.cmp.liv.ac.uk/frink/thesis/thesis/img187.png”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5867400"/>
            <a:ext cx="49530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67" name="Picture 3" descr="L'image “http://www.cmp.liv.ac.uk/frink/thesis/thesis/img188.png”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066800"/>
            <a:ext cx="4773613" cy="418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8" name="Text Box 4"/>
          <p:cNvSpPr txBox="1">
            <a:spLocks noChangeArrowheads="1"/>
          </p:cNvSpPr>
          <p:nvPr/>
        </p:nvSpPr>
        <p:spPr bwMode="auto">
          <a:xfrm>
            <a:off x="838200" y="1524000"/>
            <a:ext cx="1920875"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Effet de perturbation</a:t>
            </a:r>
          </a:p>
          <a:p>
            <a:pPr eaLnBrk="1" hangingPunct="1"/>
            <a:r>
              <a:rPr lang="fr-FR" sz="2000"/>
              <a:t>du à la prise en compte</a:t>
            </a:r>
          </a:p>
          <a:p>
            <a:pPr eaLnBrk="1" hangingPunct="1"/>
            <a:r>
              <a:rPr lang="fr-FR" sz="2000"/>
              <a:t>du moment quadrupolaire</a:t>
            </a:r>
          </a:p>
          <a:p>
            <a:pPr eaLnBrk="1" hangingPunct="1"/>
            <a:r>
              <a:rPr lang="fr-FR" sz="2000"/>
              <a:t>dans des transitions</a:t>
            </a:r>
          </a:p>
          <a:p>
            <a:pPr eaLnBrk="1" hangingPunct="1"/>
            <a:r>
              <a:rPr lang="fr-FR" sz="2000"/>
              <a:t>entre états de spin</a:t>
            </a:r>
          </a:p>
          <a:p>
            <a:pPr eaLnBrk="1" hangingPunct="1"/>
            <a:r>
              <a:rPr lang="fr-FR" sz="2000"/>
              <a:t>(RMN)</a:t>
            </a:r>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Text Box 2"/>
          <p:cNvSpPr txBox="1">
            <a:spLocks noChangeArrowheads="1"/>
          </p:cNvSpPr>
          <p:nvPr/>
        </p:nvSpPr>
        <p:spPr bwMode="auto">
          <a:xfrm>
            <a:off x="898525" y="776288"/>
            <a:ext cx="43449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2) Méthode des variations des constantes</a:t>
            </a:r>
          </a:p>
        </p:txBody>
      </p:sp>
      <p:sp>
        <p:nvSpPr>
          <p:cNvPr id="242691" name="Text Box 3"/>
          <p:cNvSpPr txBox="1">
            <a:spLocks noChangeArrowheads="1"/>
          </p:cNvSpPr>
          <p:nvPr/>
        </p:nvSpPr>
        <p:spPr bwMode="auto">
          <a:xfrm>
            <a:off x="1143000" y="1447800"/>
            <a:ext cx="75596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méthode des perturbations nécessite de pouvoir partitionner l’hamiltonien en un hamiltonien d’ordre zéro et un terme de perturbation.</a:t>
            </a:r>
          </a:p>
          <a:p>
            <a:pPr eaLnBrk="1" hangingPunct="1"/>
            <a:r>
              <a:rPr lang="fr-FR" sz="2000"/>
              <a:t>Lorsque cette partition est difficile a faire on préfère utiliser la méthode des variations.</a:t>
            </a:r>
          </a:p>
          <a:p>
            <a:pPr eaLnBrk="1" hangingPunct="1"/>
            <a:endParaRPr lang="fr-FR" sz="2000"/>
          </a:p>
          <a:p>
            <a:pPr eaLnBrk="1" hangingPunct="1"/>
            <a:r>
              <a:rPr lang="fr-FR" sz="2000"/>
              <a:t>On part du principe suivant :</a:t>
            </a:r>
          </a:p>
        </p:txBody>
      </p:sp>
      <p:sp>
        <p:nvSpPr>
          <p:cNvPr id="242692" name="Text Box 4"/>
          <p:cNvSpPr txBox="1">
            <a:spLocks noChangeArrowheads="1"/>
          </p:cNvSpPr>
          <p:nvPr/>
        </p:nvSpPr>
        <p:spPr bwMode="auto">
          <a:xfrm>
            <a:off x="1143000" y="3810000"/>
            <a:ext cx="7391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Lorsqu’un système est dans un état </a:t>
            </a:r>
            <a:r>
              <a:rPr lang="fr-FR" sz="2000" i="1">
                <a:latin typeface="Symbol" pitchFamily="18" charset="2"/>
              </a:rPr>
              <a:t>y</a:t>
            </a:r>
            <a:r>
              <a:rPr lang="fr-FR" sz="2000"/>
              <a:t> quelconque, la valeur moyenne de l ’énergie pour dans cet état est toujours supérieure ou égale à l’énergie de l’état fondamental du système, </a:t>
            </a:r>
            <a:r>
              <a:rPr lang="fr-FR" sz="2000" i="1"/>
              <a:t>E</a:t>
            </a:r>
            <a:r>
              <a:rPr lang="fr-FR" sz="2000" i="1" baseline="-25000"/>
              <a:t>0 </a:t>
            </a:r>
            <a:r>
              <a:rPr lang="fr-FR" sz="2000"/>
              <a:t>.</a:t>
            </a:r>
          </a:p>
        </p:txBody>
      </p:sp>
      <p:graphicFrame>
        <p:nvGraphicFramePr>
          <p:cNvPr id="242693" name="Object 5"/>
          <p:cNvGraphicFramePr>
            <a:graphicFrameLocks noChangeAspect="1"/>
          </p:cNvGraphicFramePr>
          <p:nvPr/>
        </p:nvGraphicFramePr>
        <p:xfrm>
          <a:off x="3308350" y="5029200"/>
          <a:ext cx="2146300" cy="625475"/>
        </p:xfrm>
        <a:graphic>
          <a:graphicData uri="http://schemas.openxmlformats.org/presentationml/2006/ole">
            <mc:AlternateContent xmlns:mc="http://schemas.openxmlformats.org/markup-compatibility/2006">
              <mc:Choice xmlns:v="urn:schemas-microsoft-com:vml" Requires="v">
                <p:oleObj spid="_x0000_s242695" name="Equation" r:id="rId3" imgW="914003" imgH="266584" progId="Equation.DSMT4">
                  <p:embed/>
                </p:oleObj>
              </mc:Choice>
              <mc:Fallback>
                <p:oleObj name="Equation" r:id="rId3" imgW="914003" imgH="266584" progId="Equation.DSMT4">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8350" y="5029200"/>
                        <a:ext cx="2146300" cy="625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2694" name="Rectangle 6"/>
          <p:cNvSpPr>
            <a:spLocks noChangeArrowheads="1"/>
          </p:cNvSpPr>
          <p:nvPr/>
        </p:nvSpPr>
        <p:spPr bwMode="auto">
          <a:xfrm>
            <a:off x="1066800" y="3733800"/>
            <a:ext cx="7620000" cy="2057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Text Box 2"/>
          <p:cNvSpPr txBox="1">
            <a:spLocks noChangeArrowheads="1"/>
          </p:cNvSpPr>
          <p:nvPr/>
        </p:nvSpPr>
        <p:spPr bwMode="auto">
          <a:xfrm>
            <a:off x="746125" y="465138"/>
            <a:ext cx="4522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effet, soit </a:t>
            </a:r>
            <a:r>
              <a:rPr lang="fr-FR" sz="2000" i="1">
                <a:latin typeface="Symbol" pitchFamily="18" charset="2"/>
              </a:rPr>
              <a:t>j</a:t>
            </a:r>
            <a:r>
              <a:rPr lang="fr-FR" sz="2000" i="1" baseline="-25000"/>
              <a:t>n</a:t>
            </a:r>
            <a:r>
              <a:rPr lang="fr-FR" sz="2000"/>
              <a:t> les fonctions propres de </a:t>
            </a:r>
            <a:r>
              <a:rPr lang="fr-FR" sz="2000" b="1" i="1"/>
              <a:t>H</a:t>
            </a:r>
          </a:p>
        </p:txBody>
      </p:sp>
      <p:graphicFrame>
        <p:nvGraphicFramePr>
          <p:cNvPr id="243715" name="Object 3"/>
          <p:cNvGraphicFramePr>
            <a:graphicFrameLocks noChangeAspect="1"/>
          </p:cNvGraphicFramePr>
          <p:nvPr/>
        </p:nvGraphicFramePr>
        <p:xfrm>
          <a:off x="1676400" y="1066800"/>
          <a:ext cx="1524000" cy="508000"/>
        </p:xfrm>
        <a:graphic>
          <a:graphicData uri="http://schemas.openxmlformats.org/presentationml/2006/ole">
            <mc:AlternateContent xmlns:mc="http://schemas.openxmlformats.org/markup-compatibility/2006">
              <mc:Choice xmlns:v="urn:schemas-microsoft-com:vml" Requires="v">
                <p:oleObj spid="_x0000_s243729" name="Equation" r:id="rId3" imgW="761669" imgH="253890" progId="Equation.DSMT4">
                  <p:embed/>
                </p:oleObj>
              </mc:Choice>
              <mc:Fallback>
                <p:oleObj name="Equation" r:id="rId3" imgW="761669" imgH="25389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066800"/>
                        <a:ext cx="152400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3716" name="Object 4"/>
          <p:cNvGraphicFramePr>
            <a:graphicFrameLocks noChangeAspect="1"/>
          </p:cNvGraphicFramePr>
          <p:nvPr/>
        </p:nvGraphicFramePr>
        <p:xfrm>
          <a:off x="1676400" y="1600200"/>
          <a:ext cx="1524000" cy="685800"/>
        </p:xfrm>
        <a:graphic>
          <a:graphicData uri="http://schemas.openxmlformats.org/presentationml/2006/ole">
            <mc:AlternateContent xmlns:mc="http://schemas.openxmlformats.org/markup-compatibility/2006">
              <mc:Choice xmlns:v="urn:schemas-microsoft-com:vml" Requires="v">
                <p:oleObj spid="_x0000_s243730" name="Equation" r:id="rId5" imgW="761669" imgH="342751" progId="Equation.DSMT4">
                  <p:embed/>
                </p:oleObj>
              </mc:Choice>
              <mc:Fallback>
                <p:oleObj name="Equation" r:id="rId5" imgW="761669" imgH="342751"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76400" y="1600200"/>
                        <a:ext cx="15240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3717" name="Text Box 5"/>
          <p:cNvSpPr txBox="1">
            <a:spLocks noChangeArrowheads="1"/>
          </p:cNvSpPr>
          <p:nvPr/>
        </p:nvSpPr>
        <p:spPr bwMode="auto">
          <a:xfrm>
            <a:off x="746125" y="1690688"/>
            <a:ext cx="366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a:t>
            </a:r>
          </a:p>
        </p:txBody>
      </p:sp>
      <p:sp>
        <p:nvSpPr>
          <p:cNvPr id="243718" name="Text Box 6"/>
          <p:cNvSpPr txBox="1">
            <a:spLocks noChangeArrowheads="1"/>
          </p:cNvSpPr>
          <p:nvPr/>
        </p:nvSpPr>
        <p:spPr bwMode="auto">
          <a:xfrm>
            <a:off x="838200" y="2438400"/>
            <a:ext cx="1198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Calculons</a:t>
            </a:r>
          </a:p>
        </p:txBody>
      </p:sp>
      <p:graphicFrame>
        <p:nvGraphicFramePr>
          <p:cNvPr id="243719" name="Object 7"/>
          <p:cNvGraphicFramePr>
            <a:graphicFrameLocks noChangeAspect="1"/>
          </p:cNvGraphicFramePr>
          <p:nvPr/>
        </p:nvGraphicFramePr>
        <p:xfrm>
          <a:off x="2133600" y="2362200"/>
          <a:ext cx="1676400" cy="488950"/>
        </p:xfrm>
        <a:graphic>
          <a:graphicData uri="http://schemas.openxmlformats.org/presentationml/2006/ole">
            <mc:AlternateContent xmlns:mc="http://schemas.openxmlformats.org/markup-compatibility/2006">
              <mc:Choice xmlns:v="urn:schemas-microsoft-com:vml" Requires="v">
                <p:oleObj spid="_x0000_s243731" name="Equation" r:id="rId7" imgW="914003" imgH="266584" progId="Equation.DSMT4">
                  <p:embed/>
                </p:oleObj>
              </mc:Choice>
              <mc:Fallback>
                <p:oleObj name="Equation" r:id="rId7" imgW="914003" imgH="266584"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33600" y="2362200"/>
                        <a:ext cx="1676400"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3720" name="Object 8"/>
          <p:cNvGraphicFramePr>
            <a:graphicFrameLocks noChangeAspect="1"/>
          </p:cNvGraphicFramePr>
          <p:nvPr/>
        </p:nvGraphicFramePr>
        <p:xfrm>
          <a:off x="1447800" y="2905125"/>
          <a:ext cx="6611938" cy="2979738"/>
        </p:xfrm>
        <a:graphic>
          <a:graphicData uri="http://schemas.openxmlformats.org/presentationml/2006/ole">
            <mc:AlternateContent xmlns:mc="http://schemas.openxmlformats.org/markup-compatibility/2006">
              <mc:Choice xmlns:v="urn:schemas-microsoft-com:vml" Requires="v">
                <p:oleObj spid="_x0000_s243732" name="Equation" r:id="rId9" imgW="3606800" imgH="1625600" progId="Equation.DSMT4">
                  <p:embed/>
                </p:oleObj>
              </mc:Choice>
              <mc:Fallback>
                <p:oleObj name="Equation" r:id="rId9" imgW="3606800" imgH="1625600" progId="Equation.DSMT4">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2905125"/>
                        <a:ext cx="6611938" cy="2979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3721" name="Line 9"/>
          <p:cNvSpPr>
            <a:spLocks noChangeShapeType="1"/>
          </p:cNvSpPr>
          <p:nvPr/>
        </p:nvSpPr>
        <p:spPr bwMode="auto">
          <a:xfrm>
            <a:off x="2209800" y="5867400"/>
            <a:ext cx="0" cy="3048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3722" name="Line 10"/>
          <p:cNvSpPr>
            <a:spLocks noChangeShapeType="1"/>
          </p:cNvSpPr>
          <p:nvPr/>
        </p:nvSpPr>
        <p:spPr bwMode="auto">
          <a:xfrm>
            <a:off x="3048000" y="5867400"/>
            <a:ext cx="304800" cy="2286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aphicFrame>
        <p:nvGraphicFramePr>
          <p:cNvPr id="243723" name="Object 11"/>
          <p:cNvGraphicFramePr>
            <a:graphicFrameLocks noChangeAspect="1"/>
          </p:cNvGraphicFramePr>
          <p:nvPr/>
        </p:nvGraphicFramePr>
        <p:xfrm>
          <a:off x="2133600" y="6248400"/>
          <a:ext cx="457200" cy="336550"/>
        </p:xfrm>
        <a:graphic>
          <a:graphicData uri="http://schemas.openxmlformats.org/presentationml/2006/ole">
            <mc:AlternateContent xmlns:mc="http://schemas.openxmlformats.org/markup-compatibility/2006">
              <mc:Choice xmlns:v="urn:schemas-microsoft-com:vml" Requires="v">
                <p:oleObj spid="_x0000_s243733" name="Equation" r:id="rId11" imgW="241091" imgH="177646" progId="Equation.DSMT4">
                  <p:embed/>
                </p:oleObj>
              </mc:Choice>
              <mc:Fallback>
                <p:oleObj name="Equation" r:id="rId11" imgW="241091" imgH="177646" progId="Equation.DSMT4">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33600" y="6248400"/>
                        <a:ext cx="4572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43724" name="Object 12"/>
          <p:cNvGraphicFramePr>
            <a:graphicFrameLocks noChangeAspect="1"/>
          </p:cNvGraphicFramePr>
          <p:nvPr/>
        </p:nvGraphicFramePr>
        <p:xfrm>
          <a:off x="3276600" y="6172200"/>
          <a:ext cx="457200" cy="336550"/>
        </p:xfrm>
        <a:graphic>
          <a:graphicData uri="http://schemas.openxmlformats.org/presentationml/2006/ole">
            <mc:AlternateContent xmlns:mc="http://schemas.openxmlformats.org/markup-compatibility/2006">
              <mc:Choice xmlns:v="urn:schemas-microsoft-com:vml" Requires="v">
                <p:oleObj spid="_x0000_s243734" name="Equation" r:id="rId13" imgW="241091" imgH="177646" progId="Equation.DSMT4">
                  <p:embed/>
                </p:oleObj>
              </mc:Choice>
              <mc:Fallback>
                <p:oleObj name="Equation" r:id="rId13" imgW="241091" imgH="177646" progId="Equation.DSMT4">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76600" y="6172200"/>
                        <a:ext cx="4572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3725" name="Line 13"/>
          <p:cNvSpPr>
            <a:spLocks noChangeShapeType="1"/>
          </p:cNvSpPr>
          <p:nvPr/>
        </p:nvSpPr>
        <p:spPr bwMode="auto">
          <a:xfrm>
            <a:off x="4876800" y="5029200"/>
            <a:ext cx="533400" cy="152400"/>
          </a:xfrm>
          <a:prstGeom prst="line">
            <a:avLst/>
          </a:prstGeom>
          <a:noFill/>
          <a:ln w="9525">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graphicFrame>
        <p:nvGraphicFramePr>
          <p:cNvPr id="243726" name="Object 14"/>
          <p:cNvGraphicFramePr>
            <a:graphicFrameLocks noChangeAspect="1"/>
          </p:cNvGraphicFramePr>
          <p:nvPr/>
        </p:nvGraphicFramePr>
        <p:xfrm>
          <a:off x="5486400" y="5105400"/>
          <a:ext cx="533400" cy="533400"/>
        </p:xfrm>
        <a:graphic>
          <a:graphicData uri="http://schemas.openxmlformats.org/presentationml/2006/ole">
            <mc:AlternateContent xmlns:mc="http://schemas.openxmlformats.org/markup-compatibility/2006">
              <mc:Choice xmlns:v="urn:schemas-microsoft-com:vml" Requires="v">
                <p:oleObj spid="_x0000_s243735" name="Equation" r:id="rId14" imgW="253780" imgH="253780" progId="Equation.DSMT4">
                  <p:embed/>
                </p:oleObj>
              </mc:Choice>
              <mc:Fallback>
                <p:oleObj name="Equation" r:id="rId14" imgW="253780" imgH="253780" progId="Equation.DSMT4">
                  <p:embed/>
                  <p:pic>
                    <p:nvPicPr>
                      <p:cNvPr id="0" name="Object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86400" y="5105400"/>
                        <a:ext cx="533400" cy="53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3727" name="Text Box 15"/>
          <p:cNvSpPr txBox="1">
            <a:spLocks noChangeArrowheads="1"/>
          </p:cNvSpPr>
          <p:nvPr/>
        </p:nvSpPr>
        <p:spPr bwMode="auto">
          <a:xfrm>
            <a:off x="5318125" y="6110288"/>
            <a:ext cx="798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 </a:t>
            </a:r>
          </a:p>
        </p:txBody>
      </p:sp>
      <p:graphicFrame>
        <p:nvGraphicFramePr>
          <p:cNvPr id="243728" name="Object 16"/>
          <p:cNvGraphicFramePr>
            <a:graphicFrameLocks noChangeAspect="1"/>
          </p:cNvGraphicFramePr>
          <p:nvPr/>
        </p:nvGraphicFramePr>
        <p:xfrm>
          <a:off x="6019800" y="6019800"/>
          <a:ext cx="2146300" cy="625475"/>
        </p:xfrm>
        <a:graphic>
          <a:graphicData uri="http://schemas.openxmlformats.org/presentationml/2006/ole">
            <mc:AlternateContent xmlns:mc="http://schemas.openxmlformats.org/markup-compatibility/2006">
              <mc:Choice xmlns:v="urn:schemas-microsoft-com:vml" Requires="v">
                <p:oleObj spid="_x0000_s243736" name="Equation" r:id="rId16" imgW="914003" imgH="266584" progId="Equation.DSMT4">
                  <p:embed/>
                </p:oleObj>
              </mc:Choice>
              <mc:Fallback>
                <p:oleObj name="Equation" r:id="rId16" imgW="914003" imgH="266584" progId="Equation.DSMT4">
                  <p:embed/>
                  <p:pic>
                    <p:nvPicPr>
                      <p:cNvPr id="0" name="Object 1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19800" y="6019800"/>
                        <a:ext cx="2146300" cy="625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Text Box 2"/>
          <p:cNvSpPr txBox="1">
            <a:spLocks noChangeArrowheads="1"/>
          </p:cNvSpPr>
          <p:nvPr/>
        </p:nvSpPr>
        <p:spPr bwMode="auto">
          <a:xfrm>
            <a:off x="669925" y="547688"/>
            <a:ext cx="79406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la méthode des variations, on introduit une fonction d’état dépendant d’un jeu de paramètres </a:t>
            </a:r>
            <a:r>
              <a:rPr lang="fr-FR" sz="2000" b="1">
                <a:latin typeface="Symbol" pitchFamily="18" charset="2"/>
              </a:rPr>
              <a:t>l</a:t>
            </a:r>
            <a:r>
              <a:rPr lang="fr-FR" sz="2000"/>
              <a:t>={</a:t>
            </a:r>
            <a:r>
              <a:rPr lang="fr-FR" sz="2000">
                <a:latin typeface="Symbol" pitchFamily="18" charset="2"/>
              </a:rPr>
              <a:t>l</a:t>
            </a:r>
            <a:r>
              <a:rPr lang="fr-FR" sz="2000" baseline="-25000"/>
              <a:t>1</a:t>
            </a:r>
            <a:r>
              <a:rPr lang="fr-FR" sz="2000"/>
              <a:t>,</a:t>
            </a:r>
            <a:r>
              <a:rPr lang="fr-FR" sz="2000">
                <a:latin typeface="Symbol" pitchFamily="18" charset="2"/>
              </a:rPr>
              <a:t>l</a:t>
            </a:r>
            <a:r>
              <a:rPr lang="fr-FR" sz="2000" baseline="-25000"/>
              <a:t>2</a:t>
            </a:r>
            <a:r>
              <a:rPr lang="fr-FR" sz="2000"/>
              <a:t>,…}. Ces paramètres ne doivent pas être confondus avec les variables physiques dont dépend le système.</a:t>
            </a:r>
          </a:p>
          <a:p>
            <a:pPr eaLnBrk="1" hangingPunct="1"/>
            <a:r>
              <a:rPr lang="fr-FR" sz="2000"/>
              <a:t>On note cette fonction :</a:t>
            </a:r>
          </a:p>
        </p:txBody>
      </p:sp>
      <p:graphicFrame>
        <p:nvGraphicFramePr>
          <p:cNvPr id="244739" name="Object 3"/>
          <p:cNvGraphicFramePr>
            <a:graphicFrameLocks noChangeAspect="1"/>
          </p:cNvGraphicFramePr>
          <p:nvPr/>
        </p:nvGraphicFramePr>
        <p:xfrm>
          <a:off x="3124200" y="2057400"/>
          <a:ext cx="1238250" cy="508000"/>
        </p:xfrm>
        <a:graphic>
          <a:graphicData uri="http://schemas.openxmlformats.org/presentationml/2006/ole">
            <mc:AlternateContent xmlns:mc="http://schemas.openxmlformats.org/markup-compatibility/2006">
              <mc:Choice xmlns:v="urn:schemas-microsoft-com:vml" Requires="v">
                <p:oleObj spid="_x0000_s244745" name="Equation" r:id="rId3" imgW="494870" imgH="203024" progId="Equation.DSMT4">
                  <p:embed/>
                </p:oleObj>
              </mc:Choice>
              <mc:Fallback>
                <p:oleObj name="Equation" r:id="rId3" imgW="494870" imgH="203024"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2057400"/>
                        <a:ext cx="1238250"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4740" name="Line 4"/>
          <p:cNvSpPr>
            <a:spLocks noChangeShapeType="1"/>
          </p:cNvSpPr>
          <p:nvPr/>
        </p:nvSpPr>
        <p:spPr bwMode="auto">
          <a:xfrm flipH="1">
            <a:off x="2971800" y="2667000"/>
            <a:ext cx="6096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4741" name="Text Box 5"/>
          <p:cNvSpPr txBox="1">
            <a:spLocks noChangeArrowheads="1"/>
          </p:cNvSpPr>
          <p:nvPr/>
        </p:nvSpPr>
        <p:spPr bwMode="auto">
          <a:xfrm>
            <a:off x="1965325" y="3443288"/>
            <a:ext cx="2233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Variables physiques</a:t>
            </a:r>
          </a:p>
        </p:txBody>
      </p:sp>
      <p:sp>
        <p:nvSpPr>
          <p:cNvPr id="244742" name="Line 6"/>
          <p:cNvSpPr>
            <a:spLocks noChangeShapeType="1"/>
          </p:cNvSpPr>
          <p:nvPr/>
        </p:nvSpPr>
        <p:spPr bwMode="auto">
          <a:xfrm>
            <a:off x="4114800" y="2590800"/>
            <a:ext cx="9906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4743" name="Text Box 7"/>
          <p:cNvSpPr txBox="1">
            <a:spLocks noChangeArrowheads="1"/>
          </p:cNvSpPr>
          <p:nvPr/>
        </p:nvSpPr>
        <p:spPr bwMode="auto">
          <a:xfrm>
            <a:off x="5165725" y="2986088"/>
            <a:ext cx="2681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Paramètres variationnels</a:t>
            </a:r>
          </a:p>
        </p:txBody>
      </p:sp>
      <p:sp>
        <p:nvSpPr>
          <p:cNvPr id="244744" name="Text Box 8"/>
          <p:cNvSpPr txBox="1">
            <a:spLocks noChangeArrowheads="1"/>
          </p:cNvSpPr>
          <p:nvPr/>
        </p:nvSpPr>
        <p:spPr bwMode="auto">
          <a:xfrm>
            <a:off x="914400" y="3886200"/>
            <a:ext cx="778827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forme fonctionnelle est choisie. Sa forme dépend des connaissances que l’on a du système.</a:t>
            </a:r>
          </a:p>
          <a:p>
            <a:pPr eaLnBrk="1" hangingPunct="1"/>
            <a:endParaRPr lang="fr-FR" sz="2000"/>
          </a:p>
          <a:p>
            <a:pPr eaLnBrk="1" hangingPunct="1"/>
            <a:r>
              <a:rPr lang="fr-FR" sz="2000"/>
              <a:t>L’énergie de cette fonction dépend des paramètres </a:t>
            </a:r>
            <a:r>
              <a:rPr lang="fr-FR" sz="2000" b="1">
                <a:latin typeface="Symbol" pitchFamily="18" charset="2"/>
              </a:rPr>
              <a:t>l</a:t>
            </a:r>
            <a:r>
              <a:rPr lang="fr-FR" sz="2000"/>
              <a:t> et il existe un jeu de paramètres pour lesquels cette énergie sera minimale et l’on pourra supposer que cette énergie est proche de </a:t>
            </a:r>
            <a:r>
              <a:rPr lang="fr-FR" sz="2000" i="1"/>
              <a:t>E</a:t>
            </a:r>
            <a:r>
              <a:rPr lang="fr-FR" sz="2000" i="1" baseline="-25000"/>
              <a:t>0</a:t>
            </a:r>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Box 2"/>
          <p:cNvSpPr txBox="1">
            <a:spLocks noChangeArrowheads="1"/>
          </p:cNvSpPr>
          <p:nvPr/>
        </p:nvSpPr>
        <p:spPr bwMode="auto">
          <a:xfrm>
            <a:off x="914400" y="3657600"/>
            <a:ext cx="8016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Pour la valeur </a:t>
            </a:r>
            <a:r>
              <a:rPr lang="fr-FR" sz="2000">
                <a:latin typeface="Symbol" pitchFamily="18" charset="2"/>
              </a:rPr>
              <a:t>l</a:t>
            </a:r>
            <a:r>
              <a:rPr lang="fr-FR" sz="2000" baseline="30000">
                <a:latin typeface="Symbol" pitchFamily="18" charset="2"/>
              </a:rPr>
              <a:t>0 </a:t>
            </a:r>
            <a:r>
              <a:rPr lang="fr-FR" sz="2000"/>
              <a:t>des paramètres, on a la meilleur approximation possible de la fonction d’onde de l’état fondamental </a:t>
            </a:r>
            <a:r>
              <a:rPr lang="fr-FR" sz="2000">
                <a:solidFill>
                  <a:srgbClr val="FF3300"/>
                </a:solidFill>
              </a:rPr>
              <a:t>pour la forme fonctionnelle choisie</a:t>
            </a:r>
            <a:r>
              <a:rPr lang="fr-FR" sz="2000"/>
              <a:t>.</a:t>
            </a:r>
          </a:p>
        </p:txBody>
      </p:sp>
      <p:grpSp>
        <p:nvGrpSpPr>
          <p:cNvPr id="245763" name="Group 3"/>
          <p:cNvGrpSpPr>
            <a:grpSpLocks/>
          </p:cNvGrpSpPr>
          <p:nvPr/>
        </p:nvGrpSpPr>
        <p:grpSpPr bwMode="auto">
          <a:xfrm>
            <a:off x="762000" y="381000"/>
            <a:ext cx="4346575" cy="3057525"/>
            <a:chOff x="528" y="633"/>
            <a:chExt cx="2738" cy="1926"/>
          </a:xfrm>
        </p:grpSpPr>
        <p:sp>
          <p:nvSpPr>
            <p:cNvPr id="245767" name="Line 4"/>
            <p:cNvSpPr>
              <a:spLocks noChangeShapeType="1"/>
            </p:cNvSpPr>
            <p:nvPr/>
          </p:nvSpPr>
          <p:spPr bwMode="auto">
            <a:xfrm>
              <a:off x="1056" y="2304"/>
              <a:ext cx="2112"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5768" name="Line 5"/>
            <p:cNvSpPr>
              <a:spLocks noChangeShapeType="1"/>
            </p:cNvSpPr>
            <p:nvPr/>
          </p:nvSpPr>
          <p:spPr bwMode="auto">
            <a:xfrm flipV="1">
              <a:off x="1056" y="864"/>
              <a:ext cx="0" cy="14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5769" name="Freeform 6"/>
            <p:cNvSpPr>
              <a:spLocks/>
            </p:cNvSpPr>
            <p:nvPr/>
          </p:nvSpPr>
          <p:spPr bwMode="auto">
            <a:xfrm>
              <a:off x="1248" y="1152"/>
              <a:ext cx="1920" cy="880"/>
            </a:xfrm>
            <a:custGeom>
              <a:avLst/>
              <a:gdLst>
                <a:gd name="T0" fmla="*/ 0 w 1920"/>
                <a:gd name="T1" fmla="*/ 0 h 880"/>
                <a:gd name="T2" fmla="*/ 288 w 1920"/>
                <a:gd name="T3" fmla="*/ 384 h 880"/>
                <a:gd name="T4" fmla="*/ 672 w 1920"/>
                <a:gd name="T5" fmla="*/ 576 h 880"/>
                <a:gd name="T6" fmla="*/ 912 w 1920"/>
                <a:gd name="T7" fmla="*/ 864 h 880"/>
                <a:gd name="T8" fmla="*/ 1440 w 1920"/>
                <a:gd name="T9" fmla="*/ 672 h 880"/>
                <a:gd name="T10" fmla="*/ 1728 w 1920"/>
                <a:gd name="T11" fmla="*/ 288 h 880"/>
                <a:gd name="T12" fmla="*/ 1920 w 1920"/>
                <a:gd name="T13" fmla="*/ 144 h 8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0" h="880">
                  <a:moveTo>
                    <a:pt x="0" y="0"/>
                  </a:moveTo>
                  <a:cubicBezTo>
                    <a:pt x="88" y="144"/>
                    <a:pt x="176" y="288"/>
                    <a:pt x="288" y="384"/>
                  </a:cubicBezTo>
                  <a:cubicBezTo>
                    <a:pt x="400" y="480"/>
                    <a:pt x="568" y="496"/>
                    <a:pt x="672" y="576"/>
                  </a:cubicBezTo>
                  <a:cubicBezTo>
                    <a:pt x="776" y="656"/>
                    <a:pt x="784" y="848"/>
                    <a:pt x="912" y="864"/>
                  </a:cubicBezTo>
                  <a:cubicBezTo>
                    <a:pt x="1040" y="880"/>
                    <a:pt x="1304" y="768"/>
                    <a:pt x="1440" y="672"/>
                  </a:cubicBezTo>
                  <a:cubicBezTo>
                    <a:pt x="1576" y="576"/>
                    <a:pt x="1648" y="376"/>
                    <a:pt x="1728" y="288"/>
                  </a:cubicBezTo>
                  <a:cubicBezTo>
                    <a:pt x="1808" y="200"/>
                    <a:pt x="1888" y="168"/>
                    <a:pt x="1920" y="144"/>
                  </a:cubicBez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5770" name="Line 7"/>
            <p:cNvSpPr>
              <a:spLocks noChangeShapeType="1"/>
            </p:cNvSpPr>
            <p:nvPr/>
          </p:nvSpPr>
          <p:spPr bwMode="auto">
            <a:xfrm>
              <a:off x="2160" y="2016"/>
              <a:ext cx="0" cy="288"/>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5771" name="Line 8"/>
            <p:cNvSpPr>
              <a:spLocks noChangeShapeType="1"/>
            </p:cNvSpPr>
            <p:nvPr/>
          </p:nvSpPr>
          <p:spPr bwMode="auto">
            <a:xfrm flipH="1">
              <a:off x="1056" y="2016"/>
              <a:ext cx="1104"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5772" name="Text Box 9"/>
            <p:cNvSpPr txBox="1">
              <a:spLocks noChangeArrowheads="1"/>
            </p:cNvSpPr>
            <p:nvPr/>
          </p:nvSpPr>
          <p:spPr bwMode="auto">
            <a:xfrm>
              <a:off x="3062" y="2309"/>
              <a:ext cx="2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b="1">
                  <a:latin typeface="Symbol" pitchFamily="18" charset="2"/>
                </a:rPr>
                <a:t>l</a:t>
              </a:r>
            </a:p>
          </p:txBody>
        </p:sp>
        <p:sp>
          <p:nvSpPr>
            <p:cNvPr id="245773" name="Text Box 10"/>
            <p:cNvSpPr txBox="1">
              <a:spLocks noChangeArrowheads="1"/>
            </p:cNvSpPr>
            <p:nvPr/>
          </p:nvSpPr>
          <p:spPr bwMode="auto">
            <a:xfrm>
              <a:off x="806" y="633"/>
              <a:ext cx="11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sp>
          <p:nvSpPr>
            <p:cNvPr id="245774" name="Text Box 11"/>
            <p:cNvSpPr txBox="1">
              <a:spLocks noChangeArrowheads="1"/>
            </p:cNvSpPr>
            <p:nvPr/>
          </p:nvSpPr>
          <p:spPr bwMode="auto">
            <a:xfrm>
              <a:off x="2064" y="2304"/>
              <a:ext cx="25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latin typeface="Symbol" pitchFamily="18" charset="2"/>
                </a:rPr>
                <a:t>l</a:t>
              </a:r>
              <a:r>
                <a:rPr lang="fr-FR" sz="2000" baseline="30000">
                  <a:latin typeface="Symbol" pitchFamily="18" charset="2"/>
                </a:rPr>
                <a:t>0</a:t>
              </a:r>
            </a:p>
          </p:txBody>
        </p:sp>
        <p:sp>
          <p:nvSpPr>
            <p:cNvPr id="245775" name="Text Box 12"/>
            <p:cNvSpPr txBox="1">
              <a:spLocks noChangeArrowheads="1"/>
            </p:cNvSpPr>
            <p:nvPr/>
          </p:nvSpPr>
          <p:spPr bwMode="auto">
            <a:xfrm>
              <a:off x="528" y="1824"/>
              <a:ext cx="4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a:t>
              </a:r>
              <a:r>
                <a:rPr lang="fr-FR" sz="2000">
                  <a:latin typeface="Symbol" pitchFamily="18" charset="2"/>
                </a:rPr>
                <a:t>l</a:t>
              </a:r>
              <a:r>
                <a:rPr lang="fr-FR" sz="2000" baseline="30000">
                  <a:latin typeface="Symbol" pitchFamily="18" charset="2"/>
                </a:rPr>
                <a:t>0</a:t>
              </a:r>
              <a:r>
                <a:rPr lang="fr-FR" sz="2000"/>
                <a:t>)</a:t>
              </a:r>
            </a:p>
          </p:txBody>
        </p:sp>
        <p:sp>
          <p:nvSpPr>
            <p:cNvPr id="245776" name="Line 13"/>
            <p:cNvSpPr>
              <a:spLocks noChangeShapeType="1"/>
            </p:cNvSpPr>
            <p:nvPr/>
          </p:nvSpPr>
          <p:spPr bwMode="auto">
            <a:xfrm>
              <a:off x="1008" y="2160"/>
              <a:ext cx="14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5777" name="Text Box 14"/>
            <p:cNvSpPr txBox="1">
              <a:spLocks noChangeArrowheads="1"/>
            </p:cNvSpPr>
            <p:nvPr/>
          </p:nvSpPr>
          <p:spPr bwMode="auto">
            <a:xfrm>
              <a:off x="720" y="2016"/>
              <a:ext cx="26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a:t>
              </a:r>
              <a:r>
                <a:rPr lang="fr-FR" sz="2000" baseline="-25000"/>
                <a:t>0</a:t>
              </a:r>
              <a:endParaRPr lang="fr-FR" sz="2000"/>
            </a:p>
          </p:txBody>
        </p:sp>
        <p:graphicFrame>
          <p:nvGraphicFramePr>
            <p:cNvPr id="245778" name="Object 15"/>
            <p:cNvGraphicFramePr>
              <a:graphicFrameLocks noChangeAspect="1"/>
            </p:cNvGraphicFramePr>
            <p:nvPr/>
          </p:nvGraphicFramePr>
          <p:xfrm>
            <a:off x="672" y="672"/>
            <a:ext cx="2112" cy="276"/>
          </p:xfrm>
          <a:graphic>
            <a:graphicData uri="http://schemas.openxmlformats.org/presentationml/2006/ole">
              <mc:AlternateContent xmlns:mc="http://schemas.openxmlformats.org/markup-compatibility/2006">
                <mc:Choice xmlns:v="urn:schemas-microsoft-com:vml" Requires="v">
                  <p:oleObj spid="_x0000_s245779" name="Equation" r:id="rId3" imgW="1943100" imgH="254000" progId="Equation.DSMT4">
                    <p:embed/>
                  </p:oleObj>
                </mc:Choice>
                <mc:Fallback>
                  <p:oleObj name="Equation" r:id="rId3" imgW="1943100" imgH="254000" progId="Equation.DSMT4">
                    <p:embed/>
                    <p:pic>
                      <p:nvPicPr>
                        <p:cNvPr id="0" name="Object 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672"/>
                          <a:ext cx="2112" cy="2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245764" name="Text Box 16"/>
          <p:cNvSpPr txBox="1">
            <a:spLocks noChangeArrowheads="1"/>
          </p:cNvSpPr>
          <p:nvPr/>
        </p:nvSpPr>
        <p:spPr bwMode="auto">
          <a:xfrm>
            <a:off x="914400" y="4419600"/>
            <a:ext cx="7940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Très souvent, la forme fonctionnelle a une norme qui varie avec l. On définit alors une énergie généralisée :</a:t>
            </a:r>
          </a:p>
        </p:txBody>
      </p:sp>
      <p:graphicFrame>
        <p:nvGraphicFramePr>
          <p:cNvPr id="245765" name="Object 17"/>
          <p:cNvGraphicFramePr>
            <a:graphicFrameLocks noChangeAspect="1"/>
          </p:cNvGraphicFramePr>
          <p:nvPr/>
        </p:nvGraphicFramePr>
        <p:xfrm>
          <a:off x="2568575" y="5181600"/>
          <a:ext cx="3397250" cy="809625"/>
        </p:xfrm>
        <a:graphic>
          <a:graphicData uri="http://schemas.openxmlformats.org/presentationml/2006/ole">
            <mc:AlternateContent xmlns:mc="http://schemas.openxmlformats.org/markup-compatibility/2006">
              <mc:Choice xmlns:v="urn:schemas-microsoft-com:vml" Requires="v">
                <p:oleObj spid="_x0000_s245780" name="Equation" r:id="rId5" imgW="1968500" imgH="469900" progId="Equation.DSMT4">
                  <p:embed/>
                </p:oleObj>
              </mc:Choice>
              <mc:Fallback>
                <p:oleObj name="Equation" r:id="rId5" imgW="1968500" imgH="469900" progId="Equation.DSMT4">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8575" y="5181600"/>
                        <a:ext cx="3397250" cy="8096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5766" name="Text Box 18"/>
          <p:cNvSpPr txBox="1">
            <a:spLocks noChangeArrowheads="1"/>
          </p:cNvSpPr>
          <p:nvPr/>
        </p:nvSpPr>
        <p:spPr bwMode="auto">
          <a:xfrm>
            <a:off x="517525" y="6256338"/>
            <a:ext cx="79121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Mathématiquement, </a:t>
            </a:r>
            <a:r>
              <a:rPr lang="fr-FR" sz="2000">
                <a:latin typeface="Symbol" pitchFamily="18" charset="2"/>
              </a:rPr>
              <a:t>e </a:t>
            </a:r>
            <a:r>
              <a:rPr lang="fr-FR" sz="2000"/>
              <a:t>est une fonction de fonction : c’est une </a:t>
            </a:r>
            <a:r>
              <a:rPr lang="fr-FR" sz="2000" b="1"/>
              <a:t>fonctionnelle</a:t>
            </a:r>
            <a:r>
              <a:rPr lang="fr-FR" sz="200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G:\mq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6019800" cy="588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Text Box 2"/>
          <p:cNvSpPr txBox="1">
            <a:spLocks noChangeArrowheads="1"/>
          </p:cNvSpPr>
          <p:nvPr/>
        </p:nvSpPr>
        <p:spPr bwMode="auto">
          <a:xfrm>
            <a:off x="669925" y="547688"/>
            <a:ext cx="4265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Exemple : état fondamental de l’hélium.</a:t>
            </a:r>
          </a:p>
        </p:txBody>
      </p:sp>
      <p:sp>
        <p:nvSpPr>
          <p:cNvPr id="246787" name="Text Box 3"/>
          <p:cNvSpPr txBox="1">
            <a:spLocks noChangeArrowheads="1"/>
          </p:cNvSpPr>
          <p:nvPr/>
        </p:nvSpPr>
        <p:spPr bwMode="auto">
          <a:xfrm>
            <a:off x="974725" y="1385888"/>
            <a:ext cx="6675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Prenons comme fonction d’essai le produit de deux orbitales 1s.</a:t>
            </a:r>
          </a:p>
        </p:txBody>
      </p:sp>
      <p:graphicFrame>
        <p:nvGraphicFramePr>
          <p:cNvPr id="246788" name="Object 4"/>
          <p:cNvGraphicFramePr>
            <a:graphicFrameLocks noChangeAspect="1"/>
          </p:cNvGraphicFramePr>
          <p:nvPr/>
        </p:nvGraphicFramePr>
        <p:xfrm>
          <a:off x="990600" y="1981200"/>
          <a:ext cx="5334000" cy="1133475"/>
        </p:xfrm>
        <a:graphic>
          <a:graphicData uri="http://schemas.openxmlformats.org/presentationml/2006/ole">
            <mc:AlternateContent xmlns:mc="http://schemas.openxmlformats.org/markup-compatibility/2006">
              <mc:Choice xmlns:v="urn:schemas-microsoft-com:vml" Requires="v">
                <p:oleObj spid="_x0000_s246792" name="Equation" r:id="rId3" imgW="2628900" imgH="558800" progId="Equation.DSMT4">
                  <p:embed/>
                </p:oleObj>
              </mc:Choice>
              <mc:Fallback>
                <p:oleObj name="Equation" r:id="rId3" imgW="2628900" imgH="558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981200"/>
                        <a:ext cx="5334000" cy="11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6789" name="Text Box 5"/>
          <p:cNvSpPr txBox="1">
            <a:spLocks noChangeArrowheads="1"/>
          </p:cNvSpPr>
          <p:nvPr/>
        </p:nvSpPr>
        <p:spPr bwMode="auto">
          <a:xfrm>
            <a:off x="990600" y="3505200"/>
            <a:ext cx="7545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Prenons Z comme paramètre variationnel (on pourrait aussi prendre a</a:t>
            </a:r>
            <a:r>
              <a:rPr lang="fr-FR" sz="2000" baseline="-25000"/>
              <a:t>0</a:t>
            </a:r>
            <a:r>
              <a:rPr lang="fr-FR" sz="2000"/>
              <a:t> !)</a:t>
            </a:r>
          </a:p>
        </p:txBody>
      </p:sp>
      <p:graphicFrame>
        <p:nvGraphicFramePr>
          <p:cNvPr id="246790" name="Object 6"/>
          <p:cNvGraphicFramePr>
            <a:graphicFrameLocks noChangeAspect="1"/>
          </p:cNvGraphicFramePr>
          <p:nvPr/>
        </p:nvGraphicFramePr>
        <p:xfrm>
          <a:off x="1752600" y="4267200"/>
          <a:ext cx="5643563" cy="1133475"/>
        </p:xfrm>
        <a:graphic>
          <a:graphicData uri="http://schemas.openxmlformats.org/presentationml/2006/ole">
            <mc:AlternateContent xmlns:mc="http://schemas.openxmlformats.org/markup-compatibility/2006">
              <mc:Choice xmlns:v="urn:schemas-microsoft-com:vml" Requires="v">
                <p:oleObj spid="_x0000_s246793" name="Equation" r:id="rId5" imgW="2781300" imgH="558800" progId="Equation.DSMT4">
                  <p:embed/>
                </p:oleObj>
              </mc:Choice>
              <mc:Fallback>
                <p:oleObj name="Equation" r:id="rId5" imgW="2781300" imgH="5588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4267200"/>
                        <a:ext cx="5643563" cy="11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6791" name="Text Box 7"/>
          <p:cNvSpPr txBox="1">
            <a:spLocks noChangeArrowheads="1"/>
          </p:cNvSpPr>
          <p:nvPr/>
        </p:nvSpPr>
        <p:spPr bwMode="auto">
          <a:xfrm>
            <a:off x="6934200" y="2209800"/>
            <a:ext cx="20399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Z=2</a:t>
            </a:r>
          </a:p>
          <a:p>
            <a:pPr eaLnBrk="1" hangingPunct="1"/>
            <a:r>
              <a:rPr lang="fr-FR" sz="2000"/>
              <a:t>a0= rayon de bohr</a:t>
            </a:r>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Text Box 2"/>
          <p:cNvSpPr txBox="1">
            <a:spLocks noChangeArrowheads="1"/>
          </p:cNvSpPr>
          <p:nvPr/>
        </p:nvSpPr>
        <p:spPr bwMode="auto">
          <a:xfrm>
            <a:off x="1203325" y="700088"/>
            <a:ext cx="76358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l’on calcule l’énergie du système pour des valeur de l variant de 1 à 3, on trouve un minimum pour</a:t>
            </a:r>
          </a:p>
          <a:p>
            <a:pPr eaLnBrk="1" hangingPunct="1"/>
            <a:endParaRPr lang="fr-FR" sz="2000"/>
          </a:p>
          <a:p>
            <a:pPr eaLnBrk="1" hangingPunct="1"/>
            <a:r>
              <a:rPr lang="fr-FR" sz="2000">
                <a:latin typeface="Symbol" pitchFamily="18" charset="2"/>
              </a:rPr>
              <a:t>		l</a:t>
            </a:r>
            <a:r>
              <a:rPr lang="fr-FR" sz="2000" baseline="30000">
                <a:latin typeface="Symbol" pitchFamily="18" charset="2"/>
              </a:rPr>
              <a:t>0</a:t>
            </a:r>
            <a:r>
              <a:rPr lang="fr-FR" sz="2000"/>
              <a:t> = 1,688 = Z - 0,312 = Z*</a:t>
            </a:r>
          </a:p>
        </p:txBody>
      </p:sp>
      <p:sp>
        <p:nvSpPr>
          <p:cNvPr id="247811" name="Line 3"/>
          <p:cNvSpPr>
            <a:spLocks noChangeShapeType="1"/>
          </p:cNvSpPr>
          <p:nvPr/>
        </p:nvSpPr>
        <p:spPr bwMode="auto">
          <a:xfrm flipH="1" flipV="1">
            <a:off x="5181600" y="2057400"/>
            <a:ext cx="1524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7812" name="Text Box 4"/>
          <p:cNvSpPr txBox="1">
            <a:spLocks noChangeArrowheads="1"/>
          </p:cNvSpPr>
          <p:nvPr/>
        </p:nvSpPr>
        <p:spPr bwMode="auto">
          <a:xfrm>
            <a:off x="4937125" y="2605088"/>
            <a:ext cx="238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Ecrantage de Slater !!</a:t>
            </a:r>
          </a:p>
        </p:txBody>
      </p:sp>
      <p:sp>
        <p:nvSpPr>
          <p:cNvPr id="247813" name="Text Box 5"/>
          <p:cNvSpPr txBox="1">
            <a:spLocks noChangeArrowheads="1"/>
          </p:cNvSpPr>
          <p:nvPr/>
        </p:nvSpPr>
        <p:spPr bwMode="auto">
          <a:xfrm>
            <a:off x="990600" y="3581400"/>
            <a:ext cx="4956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L’énergie obtenue pour l’état fondamental est :</a:t>
            </a:r>
          </a:p>
        </p:txBody>
      </p:sp>
      <p:sp>
        <p:nvSpPr>
          <p:cNvPr id="247814" name="Line 6"/>
          <p:cNvSpPr>
            <a:spLocks noChangeShapeType="1"/>
          </p:cNvSpPr>
          <p:nvPr/>
        </p:nvSpPr>
        <p:spPr bwMode="auto">
          <a:xfrm>
            <a:off x="3200400" y="45720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7815" name="Line 7"/>
          <p:cNvSpPr>
            <a:spLocks noChangeShapeType="1"/>
          </p:cNvSpPr>
          <p:nvPr/>
        </p:nvSpPr>
        <p:spPr bwMode="auto">
          <a:xfrm>
            <a:off x="4191000" y="45720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7816" name="Line 8"/>
          <p:cNvSpPr>
            <a:spLocks noChangeShapeType="1"/>
          </p:cNvSpPr>
          <p:nvPr/>
        </p:nvSpPr>
        <p:spPr bwMode="auto">
          <a:xfrm>
            <a:off x="5105400" y="4572000"/>
            <a:ext cx="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47817" name="Text Box 9"/>
          <p:cNvSpPr txBox="1">
            <a:spLocks noChangeArrowheads="1"/>
          </p:cNvSpPr>
          <p:nvPr/>
        </p:nvSpPr>
        <p:spPr bwMode="auto">
          <a:xfrm>
            <a:off x="4860925" y="4891088"/>
            <a:ext cx="12827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-79</a:t>
            </a:r>
          </a:p>
          <a:p>
            <a:pPr eaLnBrk="1" hangingPunct="1"/>
            <a:r>
              <a:rPr lang="fr-FR" sz="1600"/>
              <a:t>Expérimental</a:t>
            </a:r>
          </a:p>
        </p:txBody>
      </p:sp>
      <p:sp>
        <p:nvSpPr>
          <p:cNvPr id="247818" name="Text Box 10"/>
          <p:cNvSpPr txBox="1">
            <a:spLocks noChangeArrowheads="1"/>
          </p:cNvSpPr>
          <p:nvPr/>
        </p:nvSpPr>
        <p:spPr bwMode="auto">
          <a:xfrm>
            <a:off x="3886200" y="4876800"/>
            <a:ext cx="9540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-77,5</a:t>
            </a:r>
          </a:p>
          <a:p>
            <a:pPr eaLnBrk="1" hangingPunct="1"/>
            <a:r>
              <a:rPr lang="fr-FR" sz="1600"/>
              <a:t>Variation</a:t>
            </a:r>
          </a:p>
        </p:txBody>
      </p:sp>
      <p:sp>
        <p:nvSpPr>
          <p:cNvPr id="247819" name="Text Box 11"/>
          <p:cNvSpPr txBox="1">
            <a:spLocks noChangeArrowheads="1"/>
          </p:cNvSpPr>
          <p:nvPr/>
        </p:nvSpPr>
        <p:spPr bwMode="auto">
          <a:xfrm>
            <a:off x="2651125" y="4891088"/>
            <a:ext cx="1192213"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-74,8</a:t>
            </a:r>
          </a:p>
          <a:p>
            <a:pPr eaLnBrk="1" hangingPunct="1"/>
            <a:r>
              <a:rPr lang="fr-FR" sz="1600"/>
              <a:t>Perturbation</a:t>
            </a:r>
          </a:p>
          <a:p>
            <a:pPr eaLnBrk="1" hangingPunct="1"/>
            <a:r>
              <a:rPr lang="fr-FR" sz="1600"/>
              <a:t>1er ordre</a:t>
            </a:r>
          </a:p>
        </p:txBody>
      </p:sp>
      <p:sp>
        <p:nvSpPr>
          <p:cNvPr id="247820" name="Text Box 12"/>
          <p:cNvSpPr txBox="1">
            <a:spLocks noChangeArrowheads="1"/>
          </p:cNvSpPr>
          <p:nvPr/>
        </p:nvSpPr>
        <p:spPr bwMode="auto">
          <a:xfrm>
            <a:off x="1447800" y="4267200"/>
            <a:ext cx="868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 (eV)</a:t>
            </a:r>
          </a:p>
        </p:txBody>
      </p:sp>
      <p:sp>
        <p:nvSpPr>
          <p:cNvPr id="247821" name="Line 13"/>
          <p:cNvSpPr>
            <a:spLocks noChangeShapeType="1"/>
          </p:cNvSpPr>
          <p:nvPr/>
        </p:nvSpPr>
        <p:spPr bwMode="auto">
          <a:xfrm flipH="1">
            <a:off x="2133600" y="4724400"/>
            <a:ext cx="4267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Text Box 2"/>
          <p:cNvSpPr txBox="1">
            <a:spLocks noChangeArrowheads="1"/>
          </p:cNvSpPr>
          <p:nvPr/>
        </p:nvSpPr>
        <p:spPr bwMode="auto">
          <a:xfrm>
            <a:off x="1127125" y="928688"/>
            <a:ext cx="7407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est toujours possible de rajouter des paramètres pour donner plus de flexibilité à la forme fonctionnelle :</a:t>
            </a:r>
          </a:p>
        </p:txBody>
      </p:sp>
      <p:graphicFrame>
        <p:nvGraphicFramePr>
          <p:cNvPr id="248835" name="Object 3"/>
          <p:cNvGraphicFramePr>
            <a:graphicFrameLocks noChangeAspect="1"/>
          </p:cNvGraphicFramePr>
          <p:nvPr/>
        </p:nvGraphicFramePr>
        <p:xfrm>
          <a:off x="1295400" y="1828800"/>
          <a:ext cx="7086600" cy="1133475"/>
        </p:xfrm>
        <a:graphic>
          <a:graphicData uri="http://schemas.openxmlformats.org/presentationml/2006/ole">
            <mc:AlternateContent xmlns:mc="http://schemas.openxmlformats.org/markup-compatibility/2006">
              <mc:Choice xmlns:v="urn:schemas-microsoft-com:vml" Requires="v">
                <p:oleObj spid="_x0000_s248837" name="Equation" r:id="rId3" imgW="3492500" imgH="558800" progId="Equation.DSMT4">
                  <p:embed/>
                </p:oleObj>
              </mc:Choice>
              <mc:Fallback>
                <p:oleObj name="Equation" r:id="rId3" imgW="3492500" imgH="5588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828800"/>
                        <a:ext cx="7086600" cy="1133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8836" name="Text Box 4"/>
          <p:cNvSpPr txBox="1">
            <a:spLocks noChangeArrowheads="1"/>
          </p:cNvSpPr>
          <p:nvPr/>
        </p:nvSpPr>
        <p:spPr bwMode="auto">
          <a:xfrm>
            <a:off x="1203325" y="3062288"/>
            <a:ext cx="74072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Ici </a:t>
            </a:r>
            <a:r>
              <a:rPr lang="fr-FR" sz="2000" i="1">
                <a:latin typeface="Symbol" pitchFamily="18" charset="2"/>
              </a:rPr>
              <a:t>k</a:t>
            </a:r>
            <a:r>
              <a:rPr lang="fr-FR" sz="2000"/>
              <a:t> permet de faire intervenir la distance inter électronique dans la fonction, et l’on arrive à une énergie de –78,7 eV en optimisant les deux paramètres simultanément.</a:t>
            </a:r>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Text Box 2"/>
          <p:cNvSpPr txBox="1">
            <a:spLocks noChangeArrowheads="1"/>
          </p:cNvSpPr>
          <p:nvPr/>
        </p:nvSpPr>
        <p:spPr bwMode="auto">
          <a:xfrm>
            <a:off x="533400" y="457200"/>
            <a:ext cx="861060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Généralisation :</a:t>
            </a:r>
          </a:p>
          <a:p>
            <a:pPr eaLnBrk="1" hangingPunct="1"/>
            <a:endParaRPr lang="fr-FR" sz="2000" u="sng"/>
          </a:p>
          <a:p>
            <a:pPr eaLnBrk="1" hangingPunct="1"/>
            <a:r>
              <a:rPr lang="fr-FR" sz="2000"/>
              <a:t>La méthode des variation présentée jusqu’à maintenant ne permet de calculer que l’état fondamental du système.</a:t>
            </a:r>
          </a:p>
          <a:p>
            <a:pPr eaLnBrk="1" hangingPunct="1"/>
            <a:r>
              <a:rPr lang="fr-FR" sz="2000"/>
              <a:t>En fait, elle est généralisable par le </a:t>
            </a:r>
            <a:r>
              <a:rPr lang="fr-FR" sz="2000">
                <a:solidFill>
                  <a:srgbClr val="FF3300"/>
                </a:solidFill>
              </a:rPr>
              <a:t>théorème de Ritz</a:t>
            </a:r>
            <a:r>
              <a:rPr lang="fr-FR" sz="2000"/>
              <a:t> :</a:t>
            </a:r>
          </a:p>
        </p:txBody>
      </p:sp>
      <p:graphicFrame>
        <p:nvGraphicFramePr>
          <p:cNvPr id="249859" name="Object 3"/>
          <p:cNvGraphicFramePr>
            <a:graphicFrameLocks noChangeAspect="1"/>
          </p:cNvGraphicFramePr>
          <p:nvPr/>
        </p:nvGraphicFramePr>
        <p:xfrm>
          <a:off x="2133600" y="2971800"/>
          <a:ext cx="3397250" cy="809625"/>
        </p:xfrm>
        <a:graphic>
          <a:graphicData uri="http://schemas.openxmlformats.org/presentationml/2006/ole">
            <mc:AlternateContent xmlns:mc="http://schemas.openxmlformats.org/markup-compatibility/2006">
              <mc:Choice xmlns:v="urn:schemas-microsoft-com:vml" Requires="v">
                <p:oleObj spid="_x0000_s249862" name="Equation" r:id="rId3" imgW="1968500" imgH="469900" progId="Equation.DSMT4">
                  <p:embed/>
                </p:oleObj>
              </mc:Choice>
              <mc:Fallback>
                <p:oleObj name="Equation" r:id="rId3" imgW="1968500" imgH="4699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2971800"/>
                        <a:ext cx="3397250" cy="809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49860" name="Text Box 4"/>
          <p:cNvSpPr txBox="1">
            <a:spLocks noChangeArrowheads="1"/>
          </p:cNvSpPr>
          <p:nvPr/>
        </p:nvSpPr>
        <p:spPr bwMode="auto">
          <a:xfrm>
            <a:off x="519113" y="2438400"/>
            <a:ext cx="7939087"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Toute fonction de </a:t>
            </a:r>
            <a:r>
              <a:rPr lang="fr-FR" sz="2000" i="1">
                <a:latin typeface="Symbol" pitchFamily="18" charset="2"/>
              </a:rPr>
              <a:t>y </a:t>
            </a:r>
            <a:r>
              <a:rPr lang="fr-FR" sz="2000"/>
              <a:t>(q ;</a:t>
            </a:r>
            <a:r>
              <a:rPr lang="fr-FR" sz="2000">
                <a:latin typeface="Symbol" pitchFamily="18" charset="2"/>
              </a:rPr>
              <a:t>l</a:t>
            </a:r>
            <a:r>
              <a:rPr lang="fr-FR" sz="2000" baseline="30000"/>
              <a:t>i</a:t>
            </a:r>
            <a:r>
              <a:rPr lang="fr-FR" sz="2000"/>
              <a:t>) qui rend la fonctionnelle</a:t>
            </a:r>
          </a:p>
          <a:p>
            <a:pPr eaLnBrk="1" hangingPunct="1"/>
            <a:endParaRPr lang="fr-FR" sz="2000"/>
          </a:p>
          <a:p>
            <a:pPr eaLnBrk="1" hangingPunct="1"/>
            <a:endParaRPr lang="fr-FR" sz="2000"/>
          </a:p>
          <a:p>
            <a:pPr eaLnBrk="1" hangingPunct="1"/>
            <a:endParaRPr lang="fr-FR" sz="2000"/>
          </a:p>
          <a:p>
            <a:pPr eaLnBrk="1" hangingPunct="1"/>
            <a:endParaRPr lang="fr-FR" sz="2000"/>
          </a:p>
          <a:p>
            <a:pPr eaLnBrk="1" hangingPunct="1"/>
            <a:endParaRPr lang="fr-FR" sz="2000"/>
          </a:p>
          <a:p>
            <a:pPr eaLnBrk="1" hangingPunct="1"/>
            <a:r>
              <a:rPr lang="fr-FR" sz="2000"/>
              <a:t>stationnaire constitue une fonction propre de </a:t>
            </a:r>
            <a:r>
              <a:rPr lang="fr-FR" sz="2000" i="1"/>
              <a:t>H</a:t>
            </a:r>
            <a:r>
              <a:rPr lang="fr-FR" sz="2000"/>
              <a:t> pour la forme fonctionnelle </a:t>
            </a:r>
          </a:p>
          <a:p>
            <a:pPr eaLnBrk="1" hangingPunct="1"/>
            <a:endParaRPr lang="fr-FR" sz="2000"/>
          </a:p>
          <a:p>
            <a:pPr eaLnBrk="1" hangingPunct="1"/>
            <a:r>
              <a:rPr lang="fr-FR" sz="2000"/>
              <a:t>choisie avec comme valeur propre approchée</a:t>
            </a:r>
          </a:p>
        </p:txBody>
      </p:sp>
      <p:graphicFrame>
        <p:nvGraphicFramePr>
          <p:cNvPr id="249861" name="Object 5"/>
          <p:cNvGraphicFramePr>
            <a:graphicFrameLocks noChangeAspect="1"/>
          </p:cNvGraphicFramePr>
          <p:nvPr/>
        </p:nvGraphicFramePr>
        <p:xfrm>
          <a:off x="5334000" y="4800600"/>
          <a:ext cx="1752600" cy="574675"/>
        </p:xfrm>
        <a:graphic>
          <a:graphicData uri="http://schemas.openxmlformats.org/presentationml/2006/ole">
            <mc:AlternateContent xmlns:mc="http://schemas.openxmlformats.org/markup-compatibility/2006">
              <mc:Choice xmlns:v="urn:schemas-microsoft-com:vml" Requires="v">
                <p:oleObj spid="_x0000_s249863" name="Equation" r:id="rId5" imgW="850531" imgH="279279" progId="Equation.DSMT4">
                  <p:embed/>
                </p:oleObj>
              </mc:Choice>
              <mc:Fallback>
                <p:oleObj name="Equation" r:id="rId5" imgW="850531" imgH="279279"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4800600"/>
                        <a:ext cx="1752600" cy="574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Line 2"/>
          <p:cNvSpPr>
            <a:spLocks noChangeShapeType="1"/>
          </p:cNvSpPr>
          <p:nvPr/>
        </p:nvSpPr>
        <p:spPr bwMode="auto">
          <a:xfrm>
            <a:off x="1905000" y="3643313"/>
            <a:ext cx="6019800" cy="142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250883" name="Line 3"/>
          <p:cNvSpPr>
            <a:spLocks noChangeShapeType="1"/>
          </p:cNvSpPr>
          <p:nvPr/>
        </p:nvSpPr>
        <p:spPr bwMode="auto">
          <a:xfrm flipV="1">
            <a:off x="1905000" y="1357313"/>
            <a:ext cx="0" cy="2286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0884" name="Line 4"/>
          <p:cNvSpPr>
            <a:spLocks noChangeShapeType="1"/>
          </p:cNvSpPr>
          <p:nvPr/>
        </p:nvSpPr>
        <p:spPr bwMode="auto">
          <a:xfrm>
            <a:off x="3657600" y="3186113"/>
            <a:ext cx="0" cy="4572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0885" name="Line 5"/>
          <p:cNvSpPr>
            <a:spLocks noChangeShapeType="1"/>
          </p:cNvSpPr>
          <p:nvPr/>
        </p:nvSpPr>
        <p:spPr bwMode="auto">
          <a:xfrm flipH="1">
            <a:off x="1905000" y="3186113"/>
            <a:ext cx="17526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0886" name="Text Box 6"/>
          <p:cNvSpPr txBox="1">
            <a:spLocks noChangeArrowheads="1"/>
          </p:cNvSpPr>
          <p:nvPr/>
        </p:nvSpPr>
        <p:spPr bwMode="auto">
          <a:xfrm>
            <a:off x="7848600" y="3733800"/>
            <a:ext cx="323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b="1">
                <a:latin typeface="Symbol" pitchFamily="18" charset="2"/>
              </a:rPr>
              <a:t>l</a:t>
            </a:r>
          </a:p>
        </p:txBody>
      </p:sp>
      <p:sp>
        <p:nvSpPr>
          <p:cNvPr id="250887" name="Text Box 7"/>
          <p:cNvSpPr txBox="1">
            <a:spLocks noChangeArrowheads="1"/>
          </p:cNvSpPr>
          <p:nvPr/>
        </p:nvSpPr>
        <p:spPr bwMode="auto">
          <a:xfrm>
            <a:off x="1508125" y="990600"/>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sp>
        <p:nvSpPr>
          <p:cNvPr id="250888" name="Text Box 8"/>
          <p:cNvSpPr txBox="1">
            <a:spLocks noChangeArrowheads="1"/>
          </p:cNvSpPr>
          <p:nvPr/>
        </p:nvSpPr>
        <p:spPr bwMode="auto">
          <a:xfrm>
            <a:off x="3505200" y="3643313"/>
            <a:ext cx="40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latin typeface="Symbol" pitchFamily="18" charset="2"/>
              </a:rPr>
              <a:t>l</a:t>
            </a:r>
            <a:r>
              <a:rPr lang="fr-FR" sz="2000" baseline="30000">
                <a:latin typeface="Symbol" pitchFamily="18" charset="2"/>
              </a:rPr>
              <a:t>0</a:t>
            </a:r>
          </a:p>
        </p:txBody>
      </p:sp>
      <p:sp>
        <p:nvSpPr>
          <p:cNvPr id="250889" name="Text Box 9"/>
          <p:cNvSpPr txBox="1">
            <a:spLocks noChangeArrowheads="1"/>
          </p:cNvSpPr>
          <p:nvPr/>
        </p:nvSpPr>
        <p:spPr bwMode="auto">
          <a:xfrm>
            <a:off x="1066800" y="2881313"/>
            <a:ext cx="76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a:t>
            </a:r>
            <a:r>
              <a:rPr lang="fr-FR" sz="2000">
                <a:latin typeface="Symbol" pitchFamily="18" charset="2"/>
              </a:rPr>
              <a:t>l</a:t>
            </a:r>
            <a:r>
              <a:rPr lang="fr-FR" sz="2000" baseline="30000">
                <a:latin typeface="Symbol" pitchFamily="18" charset="2"/>
              </a:rPr>
              <a:t>0</a:t>
            </a:r>
            <a:r>
              <a:rPr lang="fr-FR" sz="2000"/>
              <a:t>)</a:t>
            </a:r>
          </a:p>
        </p:txBody>
      </p:sp>
      <p:sp>
        <p:nvSpPr>
          <p:cNvPr id="250890" name="Line 10"/>
          <p:cNvSpPr>
            <a:spLocks noChangeShapeType="1"/>
          </p:cNvSpPr>
          <p:nvPr/>
        </p:nvSpPr>
        <p:spPr bwMode="auto">
          <a:xfrm>
            <a:off x="1828800" y="3414713"/>
            <a:ext cx="228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0891" name="Text Box 11"/>
          <p:cNvSpPr txBox="1">
            <a:spLocks noChangeArrowheads="1"/>
          </p:cNvSpPr>
          <p:nvPr/>
        </p:nvSpPr>
        <p:spPr bwMode="auto">
          <a:xfrm>
            <a:off x="1371600" y="3186113"/>
            <a:ext cx="422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a:t>
            </a:r>
            <a:r>
              <a:rPr lang="fr-FR" sz="2000" baseline="-25000"/>
              <a:t>0</a:t>
            </a:r>
            <a:endParaRPr lang="fr-FR" sz="2000"/>
          </a:p>
        </p:txBody>
      </p:sp>
      <p:graphicFrame>
        <p:nvGraphicFramePr>
          <p:cNvPr id="250892" name="Object 12"/>
          <p:cNvGraphicFramePr>
            <a:graphicFrameLocks noChangeAspect="1"/>
          </p:cNvGraphicFramePr>
          <p:nvPr/>
        </p:nvGraphicFramePr>
        <p:xfrm>
          <a:off x="1295400" y="1052513"/>
          <a:ext cx="3352800" cy="438150"/>
        </p:xfrm>
        <a:graphic>
          <a:graphicData uri="http://schemas.openxmlformats.org/presentationml/2006/ole">
            <mc:AlternateContent xmlns:mc="http://schemas.openxmlformats.org/markup-compatibility/2006">
              <mc:Choice xmlns:v="urn:schemas-microsoft-com:vml" Requires="v">
                <p:oleObj spid="_x0000_s250903" name="Equation" r:id="rId3" imgW="1943100" imgH="254000" progId="Equation.DSMT4">
                  <p:embed/>
                </p:oleObj>
              </mc:Choice>
              <mc:Fallback>
                <p:oleObj name="Equation" r:id="rId3" imgW="1943100" imgH="254000" progId="Equation.DSMT4">
                  <p:embed/>
                  <p:pic>
                    <p:nvPicPr>
                      <p:cNvPr id="0"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052513"/>
                        <a:ext cx="3352800" cy="43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0893" name="Freeform 13"/>
          <p:cNvSpPr>
            <a:spLocks/>
          </p:cNvSpPr>
          <p:nvPr/>
        </p:nvSpPr>
        <p:spPr bwMode="auto">
          <a:xfrm>
            <a:off x="2209800" y="990600"/>
            <a:ext cx="5283200" cy="2222500"/>
          </a:xfrm>
          <a:custGeom>
            <a:avLst/>
            <a:gdLst>
              <a:gd name="T0" fmla="*/ 0 w 3328"/>
              <a:gd name="T1" fmla="*/ 1451610000 h 1400"/>
              <a:gd name="T2" fmla="*/ 604837500 w 3328"/>
              <a:gd name="T3" fmla="*/ 2147483647 h 1400"/>
              <a:gd name="T4" fmla="*/ 1693545000 w 3328"/>
              <a:gd name="T5" fmla="*/ 2147483647 h 1400"/>
              <a:gd name="T6" fmla="*/ 2147483647 w 3328"/>
              <a:gd name="T7" fmla="*/ 2147483647 h 1400"/>
              <a:gd name="T8" fmla="*/ 2147483647 w 3328"/>
              <a:gd name="T9" fmla="*/ 2147483647 h 1400"/>
              <a:gd name="T10" fmla="*/ 2147483647 w 3328"/>
              <a:gd name="T11" fmla="*/ 2147483647 h 1400"/>
              <a:gd name="T12" fmla="*/ 2147483647 w 3328"/>
              <a:gd name="T13" fmla="*/ 2147483647 h 1400"/>
              <a:gd name="T14" fmla="*/ 2147483647 w 3328"/>
              <a:gd name="T15" fmla="*/ 1451610000 h 1400"/>
              <a:gd name="T16" fmla="*/ 2147483647 w 3328"/>
              <a:gd name="T17" fmla="*/ 1572577500 h 1400"/>
              <a:gd name="T18" fmla="*/ 2147483647 w 3328"/>
              <a:gd name="T19" fmla="*/ 362902500 h 1400"/>
              <a:gd name="T20" fmla="*/ 2147483647 w 3328"/>
              <a:gd name="T21" fmla="*/ 0 h 14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328" h="1400">
                <a:moveTo>
                  <a:pt x="0" y="576"/>
                </a:moveTo>
                <a:cubicBezTo>
                  <a:pt x="64" y="696"/>
                  <a:pt x="128" y="816"/>
                  <a:pt x="240" y="912"/>
                </a:cubicBezTo>
                <a:cubicBezTo>
                  <a:pt x="352" y="1008"/>
                  <a:pt x="560" y="1072"/>
                  <a:pt x="672" y="1152"/>
                </a:cubicBezTo>
                <a:cubicBezTo>
                  <a:pt x="784" y="1232"/>
                  <a:pt x="760" y="1400"/>
                  <a:pt x="912" y="1392"/>
                </a:cubicBezTo>
                <a:cubicBezTo>
                  <a:pt x="1064" y="1384"/>
                  <a:pt x="1432" y="1192"/>
                  <a:pt x="1584" y="1104"/>
                </a:cubicBezTo>
                <a:cubicBezTo>
                  <a:pt x="1736" y="1016"/>
                  <a:pt x="1736" y="888"/>
                  <a:pt x="1824" y="864"/>
                </a:cubicBezTo>
                <a:cubicBezTo>
                  <a:pt x="1912" y="840"/>
                  <a:pt x="1984" y="1008"/>
                  <a:pt x="2112" y="960"/>
                </a:cubicBezTo>
                <a:cubicBezTo>
                  <a:pt x="2240" y="912"/>
                  <a:pt x="2456" y="632"/>
                  <a:pt x="2592" y="576"/>
                </a:cubicBezTo>
                <a:cubicBezTo>
                  <a:pt x="2728" y="520"/>
                  <a:pt x="2816" y="696"/>
                  <a:pt x="2928" y="624"/>
                </a:cubicBezTo>
                <a:cubicBezTo>
                  <a:pt x="3040" y="552"/>
                  <a:pt x="3200" y="248"/>
                  <a:pt x="3264" y="144"/>
                </a:cubicBezTo>
                <a:cubicBezTo>
                  <a:pt x="3328" y="40"/>
                  <a:pt x="3320" y="20"/>
                  <a:pt x="3312" y="0"/>
                </a:cubicBezTo>
              </a:path>
            </a:pathLst>
          </a:custGeom>
          <a:noFill/>
          <a:ln w="9525" cap="flat" cmpd="sng">
            <a:solidFill>
              <a:schemeClr val="tx1"/>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0894" name="Rectangle 14"/>
          <p:cNvSpPr>
            <a:spLocks noChangeArrowheads="1"/>
          </p:cNvSpPr>
          <p:nvPr/>
        </p:nvSpPr>
        <p:spPr bwMode="auto">
          <a:xfrm>
            <a:off x="5334000" y="3657600"/>
            <a:ext cx="40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latin typeface="Symbol" pitchFamily="18" charset="2"/>
              </a:rPr>
              <a:t>l</a:t>
            </a:r>
            <a:r>
              <a:rPr lang="fr-FR" sz="2000" baseline="30000">
                <a:latin typeface="Symbol" pitchFamily="18" charset="2"/>
              </a:rPr>
              <a:t>1</a:t>
            </a:r>
          </a:p>
        </p:txBody>
      </p:sp>
      <p:sp>
        <p:nvSpPr>
          <p:cNvPr id="250895" name="Line 15"/>
          <p:cNvSpPr>
            <a:spLocks noChangeShapeType="1"/>
          </p:cNvSpPr>
          <p:nvPr/>
        </p:nvSpPr>
        <p:spPr bwMode="auto">
          <a:xfrm>
            <a:off x="5486400" y="2514600"/>
            <a:ext cx="0" cy="11430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250896" name="Line 16"/>
          <p:cNvSpPr>
            <a:spLocks noChangeShapeType="1"/>
          </p:cNvSpPr>
          <p:nvPr/>
        </p:nvSpPr>
        <p:spPr bwMode="auto">
          <a:xfrm flipH="1" flipV="1">
            <a:off x="1828800" y="2514600"/>
            <a:ext cx="3617913" cy="47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250897" name="Line 17"/>
          <p:cNvSpPr>
            <a:spLocks noChangeShapeType="1"/>
          </p:cNvSpPr>
          <p:nvPr/>
        </p:nvSpPr>
        <p:spPr bwMode="auto">
          <a:xfrm flipH="1" flipV="1">
            <a:off x="1905000" y="2362200"/>
            <a:ext cx="3200400"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250898" name="Line 18"/>
          <p:cNvSpPr>
            <a:spLocks noChangeShapeType="1"/>
          </p:cNvSpPr>
          <p:nvPr/>
        </p:nvSpPr>
        <p:spPr bwMode="auto">
          <a:xfrm>
            <a:off x="5105400" y="2362200"/>
            <a:ext cx="0" cy="1295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250899" name="Rectangle 19"/>
          <p:cNvSpPr>
            <a:spLocks noChangeArrowheads="1"/>
          </p:cNvSpPr>
          <p:nvPr/>
        </p:nvSpPr>
        <p:spPr bwMode="auto">
          <a:xfrm>
            <a:off x="4876800" y="3657600"/>
            <a:ext cx="40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latin typeface="Symbol" pitchFamily="18" charset="2"/>
              </a:rPr>
              <a:t>l</a:t>
            </a:r>
            <a:r>
              <a:rPr lang="fr-FR" sz="2000" baseline="30000">
                <a:latin typeface="Symbol" pitchFamily="18" charset="2"/>
              </a:rPr>
              <a:t>2</a:t>
            </a:r>
          </a:p>
        </p:txBody>
      </p:sp>
      <p:sp>
        <p:nvSpPr>
          <p:cNvPr id="250900" name="Rectangle 20"/>
          <p:cNvSpPr>
            <a:spLocks noChangeArrowheads="1"/>
          </p:cNvSpPr>
          <p:nvPr/>
        </p:nvSpPr>
        <p:spPr bwMode="auto">
          <a:xfrm>
            <a:off x="1066800" y="2057400"/>
            <a:ext cx="730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E(</a:t>
            </a:r>
            <a:r>
              <a:rPr lang="fr-FR" sz="2000">
                <a:latin typeface="Symbol" pitchFamily="18" charset="2"/>
              </a:rPr>
              <a:t>l</a:t>
            </a:r>
            <a:r>
              <a:rPr lang="fr-FR" sz="2000" baseline="30000">
                <a:latin typeface="Symbol" pitchFamily="18" charset="2"/>
              </a:rPr>
              <a:t>2</a:t>
            </a:r>
            <a:r>
              <a:rPr lang="fr-FR" sz="2000"/>
              <a:t>)</a:t>
            </a:r>
          </a:p>
        </p:txBody>
      </p:sp>
      <p:sp>
        <p:nvSpPr>
          <p:cNvPr id="250901" name="Rectangle 21"/>
          <p:cNvSpPr>
            <a:spLocks noChangeArrowheads="1"/>
          </p:cNvSpPr>
          <p:nvPr/>
        </p:nvSpPr>
        <p:spPr bwMode="auto">
          <a:xfrm>
            <a:off x="1066800" y="2286000"/>
            <a:ext cx="7302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t>E(</a:t>
            </a:r>
            <a:r>
              <a:rPr lang="fr-FR" sz="2000">
                <a:latin typeface="Symbol" pitchFamily="18" charset="2"/>
              </a:rPr>
              <a:t>l</a:t>
            </a:r>
            <a:r>
              <a:rPr lang="fr-FR" sz="2000" baseline="30000">
                <a:latin typeface="Symbol" pitchFamily="18" charset="2"/>
              </a:rPr>
              <a:t>1</a:t>
            </a:r>
            <a:r>
              <a:rPr lang="fr-FR" sz="2000"/>
              <a:t>)</a:t>
            </a:r>
          </a:p>
        </p:txBody>
      </p:sp>
      <p:sp>
        <p:nvSpPr>
          <p:cNvPr id="250902" name="Text Box 22"/>
          <p:cNvSpPr txBox="1">
            <a:spLocks noChangeArrowheads="1"/>
          </p:cNvSpPr>
          <p:nvPr/>
        </p:nvSpPr>
        <p:spPr bwMode="auto">
          <a:xfrm>
            <a:off x="6080125" y="3671888"/>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
            </a:r>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Text Box 2"/>
          <p:cNvSpPr txBox="1">
            <a:spLocks noChangeArrowheads="1"/>
          </p:cNvSpPr>
          <p:nvPr/>
        </p:nvSpPr>
        <p:spPr bwMode="auto">
          <a:xfrm>
            <a:off x="517525" y="471488"/>
            <a:ext cx="18240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Démonstration :</a:t>
            </a:r>
          </a:p>
        </p:txBody>
      </p:sp>
      <p:sp>
        <p:nvSpPr>
          <p:cNvPr id="251907" name="Text Box 3"/>
          <p:cNvSpPr txBox="1">
            <a:spLocks noChangeArrowheads="1"/>
          </p:cNvSpPr>
          <p:nvPr/>
        </p:nvSpPr>
        <p:spPr bwMode="auto">
          <a:xfrm>
            <a:off x="746125" y="928688"/>
            <a:ext cx="7962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Une petite variation de la fonction provoque une petite variation de l’énergie</a:t>
            </a:r>
          </a:p>
        </p:txBody>
      </p:sp>
      <p:graphicFrame>
        <p:nvGraphicFramePr>
          <p:cNvPr id="251908" name="Object 4"/>
          <p:cNvGraphicFramePr>
            <a:graphicFrameLocks noChangeAspect="1"/>
          </p:cNvGraphicFramePr>
          <p:nvPr/>
        </p:nvGraphicFramePr>
        <p:xfrm>
          <a:off x="2057400" y="1371600"/>
          <a:ext cx="2736850" cy="1125538"/>
        </p:xfrm>
        <a:graphic>
          <a:graphicData uri="http://schemas.openxmlformats.org/presentationml/2006/ole">
            <mc:AlternateContent xmlns:mc="http://schemas.openxmlformats.org/markup-compatibility/2006">
              <mc:Choice xmlns:v="urn:schemas-microsoft-com:vml" Requires="v">
                <p:oleObj spid="_x0000_s251913" name="Equation" r:id="rId3" imgW="1358900" imgH="558800" progId="Equation.DSMT4">
                  <p:embed/>
                </p:oleObj>
              </mc:Choice>
              <mc:Fallback>
                <p:oleObj name="Equation" r:id="rId3" imgW="1358900" imgH="558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371600"/>
                        <a:ext cx="2736850" cy="1125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1909" name="Text Box 5"/>
          <p:cNvSpPr txBox="1">
            <a:spLocks noChangeArrowheads="1"/>
          </p:cNvSpPr>
          <p:nvPr/>
        </p:nvSpPr>
        <p:spPr bwMode="auto">
          <a:xfrm>
            <a:off x="898525" y="2605088"/>
            <a:ext cx="987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Comme</a:t>
            </a:r>
          </a:p>
        </p:txBody>
      </p:sp>
      <p:graphicFrame>
        <p:nvGraphicFramePr>
          <p:cNvPr id="251910" name="Object 6"/>
          <p:cNvGraphicFramePr>
            <a:graphicFrameLocks noChangeAspect="1"/>
          </p:cNvGraphicFramePr>
          <p:nvPr/>
        </p:nvGraphicFramePr>
        <p:xfrm>
          <a:off x="1009650" y="3151188"/>
          <a:ext cx="4833938" cy="614362"/>
        </p:xfrm>
        <a:graphic>
          <a:graphicData uri="http://schemas.openxmlformats.org/presentationml/2006/ole">
            <mc:AlternateContent xmlns:mc="http://schemas.openxmlformats.org/markup-compatibility/2006">
              <mc:Choice xmlns:v="urn:schemas-microsoft-com:vml" Requires="v">
                <p:oleObj spid="_x0000_s251914" name="Equation" r:id="rId5" imgW="2400300" imgH="304800" progId="Equation.DSMT4">
                  <p:embed/>
                </p:oleObj>
              </mc:Choice>
              <mc:Fallback>
                <p:oleObj name="Equation" r:id="rId5" imgW="2400300" imgH="3048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9650" y="3151188"/>
                        <a:ext cx="4833938" cy="614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1911" name="Text Box 7"/>
          <p:cNvSpPr txBox="1">
            <a:spLocks noChangeArrowheads="1"/>
          </p:cNvSpPr>
          <p:nvPr/>
        </p:nvSpPr>
        <p:spPr bwMode="auto">
          <a:xfrm>
            <a:off x="974725" y="4052888"/>
            <a:ext cx="676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alors</a:t>
            </a:r>
          </a:p>
        </p:txBody>
      </p:sp>
      <p:graphicFrame>
        <p:nvGraphicFramePr>
          <p:cNvPr id="251912" name="Object 8"/>
          <p:cNvGraphicFramePr>
            <a:graphicFrameLocks noChangeAspect="1"/>
          </p:cNvGraphicFramePr>
          <p:nvPr/>
        </p:nvGraphicFramePr>
        <p:xfrm>
          <a:off x="355600" y="4419600"/>
          <a:ext cx="8442325" cy="614363"/>
        </p:xfrm>
        <a:graphic>
          <a:graphicData uri="http://schemas.openxmlformats.org/presentationml/2006/ole">
            <mc:AlternateContent xmlns:mc="http://schemas.openxmlformats.org/markup-compatibility/2006">
              <mc:Choice xmlns:v="urn:schemas-microsoft-com:vml" Requires="v">
                <p:oleObj spid="_x0000_s251915" name="Equation" r:id="rId7" imgW="4191000" imgH="304800" progId="Equation.DSMT4">
                  <p:embed/>
                </p:oleObj>
              </mc:Choice>
              <mc:Fallback>
                <p:oleObj name="Equation" r:id="rId7" imgW="4191000" imgH="3048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5600" y="4419600"/>
                        <a:ext cx="8442325" cy="614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AutoShape 2"/>
          <p:cNvSpPr>
            <a:spLocks/>
          </p:cNvSpPr>
          <p:nvPr/>
        </p:nvSpPr>
        <p:spPr bwMode="auto">
          <a:xfrm>
            <a:off x="990600" y="1143000"/>
            <a:ext cx="76200" cy="2438400"/>
          </a:xfrm>
          <a:prstGeom prst="leftBrace">
            <a:avLst>
              <a:gd name="adj1" fmla="val 26666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fr-FR"/>
          </a:p>
        </p:txBody>
      </p:sp>
      <p:graphicFrame>
        <p:nvGraphicFramePr>
          <p:cNvPr id="252931" name="Object 3"/>
          <p:cNvGraphicFramePr>
            <a:graphicFrameLocks noChangeAspect="1"/>
          </p:cNvGraphicFramePr>
          <p:nvPr/>
        </p:nvGraphicFramePr>
        <p:xfrm>
          <a:off x="1219200" y="2286000"/>
          <a:ext cx="6573838" cy="1279525"/>
        </p:xfrm>
        <a:graphic>
          <a:graphicData uri="http://schemas.openxmlformats.org/presentationml/2006/ole">
            <mc:AlternateContent xmlns:mc="http://schemas.openxmlformats.org/markup-compatibility/2006">
              <mc:Choice xmlns:v="urn:schemas-microsoft-com:vml" Requires="v">
                <p:oleObj spid="_x0000_s252938" name="Equation" r:id="rId3" imgW="3263900" imgH="635000" progId="Equation.DSMT4">
                  <p:embed/>
                </p:oleObj>
              </mc:Choice>
              <mc:Fallback>
                <p:oleObj name="Equation" r:id="rId3" imgW="3263900" imgH="6350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286000"/>
                        <a:ext cx="6573838" cy="1279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2932" name="Object 4"/>
          <p:cNvGraphicFramePr>
            <a:graphicFrameLocks noChangeAspect="1"/>
          </p:cNvGraphicFramePr>
          <p:nvPr/>
        </p:nvGraphicFramePr>
        <p:xfrm>
          <a:off x="1295400" y="1219200"/>
          <a:ext cx="4833938" cy="614363"/>
        </p:xfrm>
        <a:graphic>
          <a:graphicData uri="http://schemas.openxmlformats.org/presentationml/2006/ole">
            <mc:AlternateContent xmlns:mc="http://schemas.openxmlformats.org/markup-compatibility/2006">
              <mc:Choice xmlns:v="urn:schemas-microsoft-com:vml" Requires="v">
                <p:oleObj spid="_x0000_s252939" name="Equation" r:id="rId5" imgW="2400300" imgH="304800" progId="Equation.DSMT4">
                  <p:embed/>
                </p:oleObj>
              </mc:Choice>
              <mc:Fallback>
                <p:oleObj name="Equation" r:id="rId5" imgW="2400300" imgH="304800"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95400" y="1219200"/>
                        <a:ext cx="4833938" cy="614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2933" name="Text Box 5"/>
          <p:cNvSpPr txBox="1">
            <a:spLocks noChangeArrowheads="1"/>
          </p:cNvSpPr>
          <p:nvPr/>
        </p:nvSpPr>
        <p:spPr bwMode="auto">
          <a:xfrm>
            <a:off x="6613525" y="1233488"/>
            <a:ext cx="976313"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0</a:t>
            </a:r>
          </a:p>
        </p:txBody>
      </p:sp>
      <p:sp>
        <p:nvSpPr>
          <p:cNvPr id="252934" name="Text Box 6"/>
          <p:cNvSpPr txBox="1">
            <a:spLocks noChangeArrowheads="1"/>
          </p:cNvSpPr>
          <p:nvPr/>
        </p:nvSpPr>
        <p:spPr bwMode="auto">
          <a:xfrm>
            <a:off x="6765925" y="3214688"/>
            <a:ext cx="976313" cy="406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1</a:t>
            </a:r>
          </a:p>
        </p:txBody>
      </p:sp>
      <p:sp>
        <p:nvSpPr>
          <p:cNvPr id="252935" name="Text Box 7"/>
          <p:cNvSpPr txBox="1">
            <a:spLocks noChangeArrowheads="1"/>
          </p:cNvSpPr>
          <p:nvPr/>
        </p:nvSpPr>
        <p:spPr bwMode="auto">
          <a:xfrm>
            <a:off x="1050925" y="4198938"/>
            <a:ext cx="7302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la fonctionnelle est stationnaire, on a d</a:t>
            </a:r>
            <a:r>
              <a:rPr lang="fr-FR" sz="2000">
                <a:latin typeface="Symbol" pitchFamily="18" charset="2"/>
              </a:rPr>
              <a:t>e</a:t>
            </a:r>
            <a:r>
              <a:rPr lang="fr-FR" sz="2000" baseline="-25000"/>
              <a:t>i</a:t>
            </a:r>
            <a:r>
              <a:rPr lang="fr-FR" sz="2000"/>
              <a:t>=0. Il reste alors à l’ordre 1</a:t>
            </a:r>
          </a:p>
        </p:txBody>
      </p:sp>
      <p:graphicFrame>
        <p:nvGraphicFramePr>
          <p:cNvPr id="252936" name="Object 8"/>
          <p:cNvGraphicFramePr>
            <a:graphicFrameLocks noChangeAspect="1"/>
          </p:cNvGraphicFramePr>
          <p:nvPr/>
        </p:nvGraphicFramePr>
        <p:xfrm>
          <a:off x="1751013" y="4724400"/>
          <a:ext cx="5627687" cy="614363"/>
        </p:xfrm>
        <a:graphic>
          <a:graphicData uri="http://schemas.openxmlformats.org/presentationml/2006/ole">
            <mc:AlternateContent xmlns:mc="http://schemas.openxmlformats.org/markup-compatibility/2006">
              <mc:Choice xmlns:v="urn:schemas-microsoft-com:vml" Requires="v">
                <p:oleObj spid="_x0000_s252940" name="Equation" r:id="rId7" imgW="2794000" imgH="304800" progId="Equation.DSMT4">
                  <p:embed/>
                </p:oleObj>
              </mc:Choice>
              <mc:Fallback>
                <p:oleObj name="Equation" r:id="rId7" imgW="2794000" imgH="3048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1013" y="4724400"/>
                        <a:ext cx="5627687" cy="614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2937" name="Text Box 9"/>
          <p:cNvSpPr txBox="1">
            <a:spLocks noChangeArrowheads="1"/>
          </p:cNvSpPr>
          <p:nvPr/>
        </p:nvSpPr>
        <p:spPr bwMode="auto">
          <a:xfrm>
            <a:off x="1127125" y="5653088"/>
            <a:ext cx="763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vu que ces fonctions sont réelles. Les deux termes sont alors identiques et l’on doit donc avoir :</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3954" name="Object 2"/>
          <p:cNvGraphicFramePr>
            <a:graphicFrameLocks noChangeAspect="1"/>
          </p:cNvGraphicFramePr>
          <p:nvPr/>
        </p:nvGraphicFramePr>
        <p:xfrm>
          <a:off x="1295400" y="762000"/>
          <a:ext cx="2941638" cy="614363"/>
        </p:xfrm>
        <a:graphic>
          <a:graphicData uri="http://schemas.openxmlformats.org/presentationml/2006/ole">
            <mc:AlternateContent xmlns:mc="http://schemas.openxmlformats.org/markup-compatibility/2006">
              <mc:Choice xmlns:v="urn:schemas-microsoft-com:vml" Requires="v">
                <p:oleObj spid="_x0000_s253959" name="Equation" r:id="rId3" imgW="1459866" imgH="304668" progId="Equation.DSMT4">
                  <p:embed/>
                </p:oleObj>
              </mc:Choice>
              <mc:Fallback>
                <p:oleObj name="Equation" r:id="rId3" imgW="1459866" imgH="304668"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762000"/>
                        <a:ext cx="2941638" cy="614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3955" name="Text Box 3"/>
          <p:cNvSpPr txBox="1">
            <a:spLocks noChangeArrowheads="1"/>
          </p:cNvSpPr>
          <p:nvPr/>
        </p:nvSpPr>
        <p:spPr bwMode="auto">
          <a:xfrm>
            <a:off x="822325" y="1684338"/>
            <a:ext cx="4421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Ceci doit être vrai quelque soit </a:t>
            </a:r>
            <a:r>
              <a:rPr lang="fr-FR" sz="2000" i="1"/>
              <a:t>d</a:t>
            </a:r>
            <a:r>
              <a:rPr lang="fr-FR" sz="2000" i="1">
                <a:latin typeface="Symbol" pitchFamily="18" charset="2"/>
              </a:rPr>
              <a:t>y</a:t>
            </a:r>
            <a:r>
              <a:rPr lang="fr-FR" sz="2000" i="1"/>
              <a:t>  </a:t>
            </a:r>
            <a:r>
              <a:rPr lang="fr-FR" sz="2000"/>
              <a:t>donc :</a:t>
            </a:r>
            <a:endParaRPr lang="fr-FR" sz="2000">
              <a:latin typeface="Symbol" pitchFamily="18" charset="2"/>
            </a:endParaRPr>
          </a:p>
        </p:txBody>
      </p:sp>
      <p:graphicFrame>
        <p:nvGraphicFramePr>
          <p:cNvPr id="253956" name="Object 4"/>
          <p:cNvGraphicFramePr>
            <a:graphicFrameLocks noChangeAspect="1"/>
          </p:cNvGraphicFramePr>
          <p:nvPr/>
        </p:nvGraphicFramePr>
        <p:xfrm>
          <a:off x="2286000" y="2362200"/>
          <a:ext cx="2916238" cy="1739900"/>
        </p:xfrm>
        <a:graphic>
          <a:graphicData uri="http://schemas.openxmlformats.org/presentationml/2006/ole">
            <mc:AlternateContent xmlns:mc="http://schemas.openxmlformats.org/markup-compatibility/2006">
              <mc:Choice xmlns:v="urn:schemas-microsoft-com:vml" Requires="v">
                <p:oleObj spid="_x0000_s253960" name="Equation" r:id="rId5" imgW="1447172" imgH="863225" progId="Equation.DSMT4">
                  <p:embed/>
                </p:oleObj>
              </mc:Choice>
              <mc:Fallback>
                <p:oleObj name="Equation" r:id="rId5" imgW="1447172" imgH="863225" progId="Equation.DSMT4">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2362200"/>
                        <a:ext cx="2916238" cy="1739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3957" name="Rectangle 5"/>
          <p:cNvSpPr>
            <a:spLocks noChangeArrowheads="1"/>
          </p:cNvSpPr>
          <p:nvPr/>
        </p:nvSpPr>
        <p:spPr bwMode="auto">
          <a:xfrm>
            <a:off x="2057400" y="3200400"/>
            <a:ext cx="3429000" cy="1219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fr-FR"/>
          </a:p>
        </p:txBody>
      </p:sp>
      <p:sp>
        <p:nvSpPr>
          <p:cNvPr id="253958" name="Text Box 6"/>
          <p:cNvSpPr txBox="1">
            <a:spLocks noChangeArrowheads="1"/>
          </p:cNvSpPr>
          <p:nvPr/>
        </p:nvSpPr>
        <p:spPr bwMode="auto">
          <a:xfrm>
            <a:off x="5241925" y="4510088"/>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CQFD</a:t>
            </a:r>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Text Box 2"/>
          <p:cNvSpPr txBox="1">
            <a:spLocks noChangeArrowheads="1"/>
          </p:cNvSpPr>
          <p:nvPr/>
        </p:nvSpPr>
        <p:spPr bwMode="auto">
          <a:xfrm>
            <a:off x="974725" y="623888"/>
            <a:ext cx="38036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3) Perturbation dépendant du temps</a:t>
            </a:r>
          </a:p>
        </p:txBody>
      </p:sp>
      <p:sp>
        <p:nvSpPr>
          <p:cNvPr id="254979" name="Text Box 3"/>
          <p:cNvSpPr txBox="1">
            <a:spLocks noChangeArrowheads="1"/>
          </p:cNvSpPr>
          <p:nvPr/>
        </p:nvSpPr>
        <p:spPr bwMode="auto">
          <a:xfrm>
            <a:off x="1355725" y="1309688"/>
            <a:ext cx="518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considère un système décrit par l’hamiltonien</a:t>
            </a:r>
          </a:p>
        </p:txBody>
      </p:sp>
      <p:graphicFrame>
        <p:nvGraphicFramePr>
          <p:cNvPr id="254980" name="Object 4"/>
          <p:cNvGraphicFramePr>
            <a:graphicFrameLocks noChangeAspect="1"/>
          </p:cNvGraphicFramePr>
          <p:nvPr/>
        </p:nvGraphicFramePr>
        <p:xfrm>
          <a:off x="3144838" y="1828800"/>
          <a:ext cx="2289175" cy="496888"/>
        </p:xfrm>
        <a:graphic>
          <a:graphicData uri="http://schemas.openxmlformats.org/presentationml/2006/ole">
            <mc:AlternateContent xmlns:mc="http://schemas.openxmlformats.org/markup-compatibility/2006">
              <mc:Choice xmlns:v="urn:schemas-microsoft-com:vml" Requires="v">
                <p:oleObj spid="_x0000_s254989" name="Equation" r:id="rId3" imgW="1054100" imgH="228600" progId="Equation.DSMT4">
                  <p:embed/>
                </p:oleObj>
              </mc:Choice>
              <mc:Fallback>
                <p:oleObj name="Equation" r:id="rId3" imgW="1054100" imgH="2286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4838" y="1828800"/>
                        <a:ext cx="2289175" cy="49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4981" name="Line 5"/>
          <p:cNvSpPr>
            <a:spLocks noChangeShapeType="1"/>
          </p:cNvSpPr>
          <p:nvPr/>
        </p:nvSpPr>
        <p:spPr bwMode="auto">
          <a:xfrm flipH="1">
            <a:off x="1981200" y="2286000"/>
            <a:ext cx="18288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p:txBody>
      </p:sp>
      <p:sp>
        <p:nvSpPr>
          <p:cNvPr id="254982" name="Text Box 6"/>
          <p:cNvSpPr txBox="1">
            <a:spLocks noChangeArrowheads="1"/>
          </p:cNvSpPr>
          <p:nvPr/>
        </p:nvSpPr>
        <p:spPr bwMode="auto">
          <a:xfrm>
            <a:off x="990600" y="2819400"/>
            <a:ext cx="21161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Ne dépend pas de t</a:t>
            </a:r>
          </a:p>
          <a:p>
            <a:pPr eaLnBrk="1" hangingPunct="1"/>
            <a:endParaRPr lang="fr-FR" sz="2000"/>
          </a:p>
        </p:txBody>
      </p:sp>
      <p:graphicFrame>
        <p:nvGraphicFramePr>
          <p:cNvPr id="254983" name="Object 7"/>
          <p:cNvGraphicFramePr>
            <a:graphicFrameLocks noChangeAspect="1"/>
          </p:cNvGraphicFramePr>
          <p:nvPr/>
        </p:nvGraphicFramePr>
        <p:xfrm>
          <a:off x="1066800" y="3276600"/>
          <a:ext cx="1803400" cy="512763"/>
        </p:xfrm>
        <a:graphic>
          <a:graphicData uri="http://schemas.openxmlformats.org/presentationml/2006/ole">
            <mc:AlternateContent xmlns:mc="http://schemas.openxmlformats.org/markup-compatibility/2006">
              <mc:Choice xmlns:v="urn:schemas-microsoft-com:vml" Requires="v">
                <p:oleObj spid="_x0000_s254990" name="Equation" r:id="rId5" imgW="939392" imgH="266584" progId="Equation.DSMT4">
                  <p:embed/>
                </p:oleObj>
              </mc:Choice>
              <mc:Fallback>
                <p:oleObj name="Equation" r:id="rId5" imgW="939392" imgH="266584"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3276600"/>
                        <a:ext cx="1803400" cy="512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4984" name="Line 8"/>
          <p:cNvSpPr>
            <a:spLocks noChangeShapeType="1"/>
          </p:cNvSpPr>
          <p:nvPr/>
        </p:nvSpPr>
        <p:spPr bwMode="auto">
          <a:xfrm>
            <a:off x="4953000" y="2362200"/>
            <a:ext cx="114300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4985" name="Text Box 9"/>
          <p:cNvSpPr txBox="1">
            <a:spLocks noChangeArrowheads="1"/>
          </p:cNvSpPr>
          <p:nvPr/>
        </p:nvSpPr>
        <p:spPr bwMode="auto">
          <a:xfrm>
            <a:off x="5851525" y="3519488"/>
            <a:ext cx="2911475" cy="120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Ne commute pas avec H</a:t>
            </a:r>
            <a:r>
              <a:rPr lang="fr-FR" sz="2000" baseline="30000"/>
              <a:t>0</a:t>
            </a:r>
            <a:r>
              <a:rPr lang="fr-FR" sz="2000"/>
              <a:t>.</a:t>
            </a:r>
          </a:p>
          <a:p>
            <a:pPr eaLnBrk="1" hangingPunct="1"/>
            <a:r>
              <a:rPr lang="fr-FR" sz="2000"/>
              <a:t>Peut induire des transitions entre niveaux :</a:t>
            </a:r>
          </a:p>
          <a:p>
            <a:pPr eaLnBrk="1" hangingPunct="1"/>
            <a:endParaRPr lang="fr-FR" sz="2000" baseline="30000"/>
          </a:p>
        </p:txBody>
      </p:sp>
      <p:graphicFrame>
        <p:nvGraphicFramePr>
          <p:cNvPr id="254986" name="Object 10"/>
          <p:cNvGraphicFramePr>
            <a:graphicFrameLocks noChangeAspect="1"/>
          </p:cNvGraphicFramePr>
          <p:nvPr/>
        </p:nvGraphicFramePr>
        <p:xfrm>
          <a:off x="6629400" y="4495800"/>
          <a:ext cx="1219200" cy="487363"/>
        </p:xfrm>
        <a:graphic>
          <a:graphicData uri="http://schemas.openxmlformats.org/presentationml/2006/ole">
            <mc:AlternateContent xmlns:mc="http://schemas.openxmlformats.org/markup-compatibility/2006">
              <mc:Choice xmlns:v="urn:schemas-microsoft-com:vml" Requires="v">
                <p:oleObj spid="_x0000_s254991" name="Equation" r:id="rId7" imgW="634725" imgH="253890" progId="Equation.DSMT4">
                  <p:embed/>
                </p:oleObj>
              </mc:Choice>
              <mc:Fallback>
                <p:oleObj name="Equation" r:id="rId7" imgW="634725" imgH="253890" progId="Equation.DSMT4">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29400" y="4495800"/>
                        <a:ext cx="1219200" cy="487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4987" name="Line 11"/>
          <p:cNvSpPr>
            <a:spLocks noChangeShapeType="1"/>
          </p:cNvSpPr>
          <p:nvPr/>
        </p:nvSpPr>
        <p:spPr bwMode="auto">
          <a:xfrm flipH="1">
            <a:off x="4343400" y="2286000"/>
            <a:ext cx="22860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4988" name="Text Box 12"/>
          <p:cNvSpPr txBox="1">
            <a:spLocks noChangeArrowheads="1"/>
          </p:cNvSpPr>
          <p:nvPr/>
        </p:nvSpPr>
        <p:spPr bwMode="auto">
          <a:xfrm>
            <a:off x="3352800" y="3138488"/>
            <a:ext cx="2057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Petit réel assurant que ce terme est une perturbation</a:t>
            </a:r>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Text Box 2"/>
          <p:cNvSpPr txBox="1">
            <a:spLocks noChangeArrowheads="1"/>
          </p:cNvSpPr>
          <p:nvPr/>
        </p:nvSpPr>
        <p:spPr bwMode="auto">
          <a:xfrm>
            <a:off x="822325" y="623888"/>
            <a:ext cx="79406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Nous avons déjà vu que, dans la base des états propres de </a:t>
            </a:r>
            <a:r>
              <a:rPr lang="fr-FR" sz="2000" i="1"/>
              <a:t>H°, </a:t>
            </a:r>
            <a:r>
              <a:rPr lang="fr-FR" sz="2000"/>
              <a:t>le paquet d’onde s’écrit :</a:t>
            </a:r>
          </a:p>
        </p:txBody>
      </p:sp>
      <p:graphicFrame>
        <p:nvGraphicFramePr>
          <p:cNvPr id="256003" name="Object 3"/>
          <p:cNvGraphicFramePr>
            <a:graphicFrameLocks noChangeAspect="1"/>
          </p:cNvGraphicFramePr>
          <p:nvPr/>
        </p:nvGraphicFramePr>
        <p:xfrm>
          <a:off x="2286000" y="1524000"/>
          <a:ext cx="2660650" cy="755650"/>
        </p:xfrm>
        <a:graphic>
          <a:graphicData uri="http://schemas.openxmlformats.org/presentationml/2006/ole">
            <mc:AlternateContent xmlns:mc="http://schemas.openxmlformats.org/markup-compatibility/2006">
              <mc:Choice xmlns:v="urn:schemas-microsoft-com:vml" Requires="v">
                <p:oleObj spid="_x0000_s256008" name="Equation" r:id="rId3" imgW="1206500" imgH="342900" progId="Equation.DSMT4">
                  <p:embed/>
                </p:oleObj>
              </mc:Choice>
              <mc:Fallback>
                <p:oleObj name="Equation" r:id="rId3" imgW="1206500" imgH="3429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1524000"/>
                        <a:ext cx="2660650" cy="75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04" name="Text Box 4"/>
          <p:cNvSpPr txBox="1">
            <a:spLocks noChangeArrowheads="1"/>
          </p:cNvSpPr>
          <p:nvPr/>
        </p:nvSpPr>
        <p:spPr bwMode="auto">
          <a:xfrm>
            <a:off x="1203325" y="2452688"/>
            <a:ext cx="649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a:t>
            </a:r>
          </a:p>
        </p:txBody>
      </p:sp>
      <p:graphicFrame>
        <p:nvGraphicFramePr>
          <p:cNvPr id="256005" name="Object 5"/>
          <p:cNvGraphicFramePr>
            <a:graphicFrameLocks noChangeAspect="1"/>
          </p:cNvGraphicFramePr>
          <p:nvPr/>
        </p:nvGraphicFramePr>
        <p:xfrm>
          <a:off x="2286000" y="2743200"/>
          <a:ext cx="2184400" cy="588963"/>
        </p:xfrm>
        <a:graphic>
          <a:graphicData uri="http://schemas.openxmlformats.org/presentationml/2006/ole">
            <mc:AlternateContent xmlns:mc="http://schemas.openxmlformats.org/markup-compatibility/2006">
              <mc:Choice xmlns:v="urn:schemas-microsoft-com:vml" Requires="v">
                <p:oleObj spid="_x0000_s256009" name="Equation" r:id="rId5" imgW="990170" imgH="266584" progId="Equation.DSMT4">
                  <p:embed/>
                </p:oleObj>
              </mc:Choice>
              <mc:Fallback>
                <p:oleObj name="Equation" r:id="rId5" imgW="990170" imgH="266584"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2743200"/>
                        <a:ext cx="2184400" cy="588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6006" name="Text Box 6"/>
          <p:cNvSpPr txBox="1">
            <a:spLocks noChangeArrowheads="1"/>
          </p:cNvSpPr>
          <p:nvPr/>
        </p:nvSpPr>
        <p:spPr bwMode="auto">
          <a:xfrm>
            <a:off x="1127125" y="3595688"/>
            <a:ext cx="5346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cette base, W sera une matrice non diagonale</a:t>
            </a:r>
          </a:p>
        </p:txBody>
      </p:sp>
      <p:graphicFrame>
        <p:nvGraphicFramePr>
          <p:cNvPr id="256007" name="Object 7"/>
          <p:cNvGraphicFramePr>
            <a:graphicFrameLocks noChangeAspect="1"/>
          </p:cNvGraphicFramePr>
          <p:nvPr/>
        </p:nvGraphicFramePr>
        <p:xfrm>
          <a:off x="2619375" y="4191000"/>
          <a:ext cx="2844800" cy="615950"/>
        </p:xfrm>
        <a:graphic>
          <a:graphicData uri="http://schemas.openxmlformats.org/presentationml/2006/ole">
            <mc:AlternateContent xmlns:mc="http://schemas.openxmlformats.org/markup-compatibility/2006">
              <mc:Choice xmlns:v="urn:schemas-microsoft-com:vml" Requires="v">
                <p:oleObj spid="_x0000_s256010" name="Equation" r:id="rId7" imgW="1231366" imgH="266584" progId="Equation.DSMT4">
                  <p:embed/>
                </p:oleObj>
              </mc:Choice>
              <mc:Fallback>
                <p:oleObj name="Equation" r:id="rId7" imgW="1231366" imgH="266584"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19375" y="4191000"/>
                        <a:ext cx="2844800" cy="615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G:\mq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57200"/>
            <a:ext cx="4224338"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 Box 3"/>
          <p:cNvSpPr txBox="1">
            <a:spLocks noChangeArrowheads="1"/>
          </p:cNvSpPr>
          <p:nvPr/>
        </p:nvSpPr>
        <p:spPr bwMode="auto">
          <a:xfrm>
            <a:off x="5029200" y="1066800"/>
            <a:ext cx="348773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Evolution temporelle :</a:t>
            </a:r>
          </a:p>
          <a:p>
            <a:pPr eaLnBrk="1" hangingPunct="1"/>
            <a:r>
              <a:rPr lang="fr-FR"/>
              <a:t>Illustration de la différence entre la vitesse de phase et la vitesse de groupe</a:t>
            </a:r>
          </a:p>
        </p:txBody>
      </p:sp>
      <p:sp>
        <p:nvSpPr>
          <p:cNvPr id="26628" name="Text Box 4"/>
          <p:cNvSpPr txBox="1">
            <a:spLocks noChangeArrowheads="1"/>
          </p:cNvSpPr>
          <p:nvPr/>
        </p:nvSpPr>
        <p:spPr bwMode="auto">
          <a:xfrm>
            <a:off x="5165725" y="3138488"/>
            <a:ext cx="3616325"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Cas général : </a:t>
            </a:r>
          </a:p>
          <a:p>
            <a:pPr eaLnBrk="1" hangingPunct="1">
              <a:buFont typeface="Symbol" pitchFamily="18" charset="2"/>
              <a:buChar char="w"/>
            </a:pPr>
            <a:r>
              <a:rPr lang="fr-FR" sz="2000"/>
              <a:t>peut dépendre de  la valeur </a:t>
            </a:r>
          </a:p>
          <a:p>
            <a:pPr eaLnBrk="1" hangingPunct="1">
              <a:buFont typeface="Symbol" pitchFamily="18" charset="2"/>
              <a:buNone/>
            </a:pPr>
            <a:r>
              <a:rPr lang="fr-FR" sz="2000"/>
              <a:t>de k      =&gt;              </a:t>
            </a:r>
            <a:r>
              <a:rPr lang="fr-FR" sz="2000">
                <a:latin typeface="Symbol" pitchFamily="18" charset="2"/>
              </a:rPr>
              <a:t>w</a:t>
            </a:r>
            <a:r>
              <a:rPr lang="fr-FR" sz="2000"/>
              <a:t>=f(k)</a:t>
            </a:r>
          </a:p>
          <a:p>
            <a:pPr eaLnBrk="1" hangingPunct="1"/>
            <a:r>
              <a:rPr lang="fr-FR" sz="2000"/>
              <a:t> On a alors un milieu </a:t>
            </a:r>
            <a:r>
              <a:rPr lang="fr-FR" sz="2000" i="1"/>
              <a:t>dispersif </a:t>
            </a:r>
            <a:r>
              <a:rPr lang="fr-FR" sz="2000"/>
              <a:t>et la vitesse de groupe est</a:t>
            </a:r>
          </a:p>
          <a:p>
            <a:pPr eaLnBrk="1" hangingPunct="1"/>
            <a:endParaRPr lang="fr-FR" sz="2000"/>
          </a:p>
          <a:p>
            <a:pPr eaLnBrk="1" hangingPunct="1"/>
            <a:endParaRPr lang="fr-FR" sz="2000" i="1"/>
          </a:p>
          <a:p>
            <a:pPr eaLnBrk="1" hangingPunct="1"/>
            <a:endParaRPr lang="fr-FR" sz="2000" i="1"/>
          </a:p>
          <a:p>
            <a:pPr eaLnBrk="1" hangingPunct="1"/>
            <a:r>
              <a:rPr lang="fr-FR" sz="2000"/>
              <a:t>Sinon, </a:t>
            </a:r>
            <a:r>
              <a:rPr lang="fr-FR" sz="2000">
                <a:latin typeface="Symbol" pitchFamily="18" charset="2"/>
              </a:rPr>
              <a:t>w</a:t>
            </a:r>
            <a:r>
              <a:rPr lang="fr-FR" sz="2000"/>
              <a:t>=v</a:t>
            </a:r>
            <a:r>
              <a:rPr lang="fr-FR" sz="2000" baseline="-25000"/>
              <a:t>phase</a:t>
            </a:r>
            <a:r>
              <a:rPr lang="fr-FR" sz="2000"/>
              <a:t>k et V</a:t>
            </a:r>
            <a:r>
              <a:rPr lang="fr-FR" sz="2000" baseline="-25000"/>
              <a:t>g</a:t>
            </a:r>
            <a:r>
              <a:rPr lang="fr-FR" sz="2000"/>
              <a:t>=V</a:t>
            </a:r>
            <a:r>
              <a:rPr lang="fr-FR" sz="2000" baseline="-25000"/>
              <a:t>phase </a:t>
            </a:r>
            <a:r>
              <a:rPr lang="fr-FR" sz="2000"/>
              <a:t>(non dispersif)</a:t>
            </a:r>
          </a:p>
        </p:txBody>
      </p:sp>
      <p:graphicFrame>
        <p:nvGraphicFramePr>
          <p:cNvPr id="26629" name="Object 5"/>
          <p:cNvGraphicFramePr>
            <a:graphicFrameLocks noChangeAspect="1"/>
          </p:cNvGraphicFramePr>
          <p:nvPr/>
        </p:nvGraphicFramePr>
        <p:xfrm>
          <a:off x="5395913" y="4648200"/>
          <a:ext cx="1095375" cy="769938"/>
        </p:xfrm>
        <a:graphic>
          <a:graphicData uri="http://schemas.openxmlformats.org/presentationml/2006/ole">
            <mc:AlternateContent xmlns:mc="http://schemas.openxmlformats.org/markup-compatibility/2006">
              <mc:Choice xmlns:v="urn:schemas-microsoft-com:vml" Requires="v">
                <p:oleObj spid="_x0000_s26630" name="Equation" r:id="rId4" imgW="469696" imgH="330057" progId="Equation.3">
                  <p:embed/>
                </p:oleObj>
              </mc:Choice>
              <mc:Fallback>
                <p:oleObj name="Equation" r:id="rId4" imgW="469696" imgH="330057"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913" y="4648200"/>
                        <a:ext cx="1095375" cy="769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Text Box 2"/>
          <p:cNvSpPr txBox="1">
            <a:spLocks noChangeArrowheads="1"/>
          </p:cNvSpPr>
          <p:nvPr/>
        </p:nvSpPr>
        <p:spPr bwMode="auto">
          <a:xfrm>
            <a:off x="1050925" y="852488"/>
            <a:ext cx="50593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L’équation de Schrödinger dépendant du temps </a:t>
            </a:r>
          </a:p>
          <a:p>
            <a:pPr eaLnBrk="1" hangingPunct="1"/>
            <a:endParaRPr lang="fr-FR" sz="2000"/>
          </a:p>
        </p:txBody>
      </p:sp>
      <p:graphicFrame>
        <p:nvGraphicFramePr>
          <p:cNvPr id="257027" name="Object 3"/>
          <p:cNvGraphicFramePr>
            <a:graphicFrameLocks noChangeAspect="1"/>
          </p:cNvGraphicFramePr>
          <p:nvPr/>
        </p:nvGraphicFramePr>
        <p:xfrm>
          <a:off x="2362200" y="1295400"/>
          <a:ext cx="4191000" cy="787400"/>
        </p:xfrm>
        <a:graphic>
          <a:graphicData uri="http://schemas.openxmlformats.org/presentationml/2006/ole">
            <mc:AlternateContent xmlns:mc="http://schemas.openxmlformats.org/markup-compatibility/2006">
              <mc:Choice xmlns:v="urn:schemas-microsoft-com:vml" Requires="v">
                <p:oleObj spid="_x0000_s257033" name="Equation" r:id="rId3" imgW="2095500" imgH="393700" progId="Equation.DSMT4">
                  <p:embed/>
                </p:oleObj>
              </mc:Choice>
              <mc:Fallback>
                <p:oleObj name="Equation" r:id="rId3" imgW="2095500" imgH="3937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295400"/>
                        <a:ext cx="4191000" cy="78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7028" name="Text Box 4"/>
          <p:cNvSpPr txBox="1">
            <a:spLocks noChangeArrowheads="1"/>
          </p:cNvSpPr>
          <p:nvPr/>
        </p:nvSpPr>
        <p:spPr bwMode="auto">
          <a:xfrm>
            <a:off x="1127125" y="2071688"/>
            <a:ext cx="930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devient</a:t>
            </a:r>
          </a:p>
        </p:txBody>
      </p:sp>
      <p:graphicFrame>
        <p:nvGraphicFramePr>
          <p:cNvPr id="257029" name="Object 5"/>
          <p:cNvGraphicFramePr>
            <a:graphicFrameLocks noChangeAspect="1"/>
          </p:cNvGraphicFramePr>
          <p:nvPr/>
        </p:nvGraphicFramePr>
        <p:xfrm>
          <a:off x="1854200" y="2641600"/>
          <a:ext cx="5359400" cy="838200"/>
        </p:xfrm>
        <a:graphic>
          <a:graphicData uri="http://schemas.openxmlformats.org/presentationml/2006/ole">
            <mc:AlternateContent xmlns:mc="http://schemas.openxmlformats.org/markup-compatibility/2006">
              <mc:Choice xmlns:v="urn:schemas-microsoft-com:vml" Requires="v">
                <p:oleObj spid="_x0000_s257034" name="Equation" r:id="rId5" imgW="2679700" imgH="419100" progId="Equation.DSMT4">
                  <p:embed/>
                </p:oleObj>
              </mc:Choice>
              <mc:Fallback>
                <p:oleObj name="Equation" r:id="rId5" imgW="2679700" imgH="4191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4200" y="2641600"/>
                        <a:ext cx="53594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7030" name="Object 6"/>
          <p:cNvGraphicFramePr>
            <a:graphicFrameLocks noChangeAspect="1"/>
          </p:cNvGraphicFramePr>
          <p:nvPr/>
        </p:nvGraphicFramePr>
        <p:xfrm>
          <a:off x="1447800" y="3352800"/>
          <a:ext cx="6375400" cy="838200"/>
        </p:xfrm>
        <a:graphic>
          <a:graphicData uri="http://schemas.openxmlformats.org/presentationml/2006/ole">
            <mc:AlternateContent xmlns:mc="http://schemas.openxmlformats.org/markup-compatibility/2006">
              <mc:Choice xmlns:v="urn:schemas-microsoft-com:vml" Requires="v">
                <p:oleObj spid="_x0000_s257035" name="Equation" r:id="rId7" imgW="3187700" imgH="419100" progId="Equation.DSMT4">
                  <p:embed/>
                </p:oleObj>
              </mc:Choice>
              <mc:Fallback>
                <p:oleObj name="Equation" r:id="rId7" imgW="3187700" imgH="419100"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3352800"/>
                        <a:ext cx="63754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7031" name="Object 7"/>
          <p:cNvGraphicFramePr>
            <a:graphicFrameLocks noChangeAspect="1"/>
          </p:cNvGraphicFramePr>
          <p:nvPr/>
        </p:nvGraphicFramePr>
        <p:xfrm>
          <a:off x="1143000" y="4114800"/>
          <a:ext cx="7289800" cy="838200"/>
        </p:xfrm>
        <a:graphic>
          <a:graphicData uri="http://schemas.openxmlformats.org/presentationml/2006/ole">
            <mc:AlternateContent xmlns:mc="http://schemas.openxmlformats.org/markup-compatibility/2006">
              <mc:Choice xmlns:v="urn:schemas-microsoft-com:vml" Requires="v">
                <p:oleObj spid="_x0000_s257036" name="Equation" r:id="rId9" imgW="3644900" imgH="419100" progId="Equation.DSMT4">
                  <p:embed/>
                </p:oleObj>
              </mc:Choice>
              <mc:Fallback>
                <p:oleObj name="Equation" r:id="rId9" imgW="3644900" imgH="419100" progId="Equation.DSMT4">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4114800"/>
                        <a:ext cx="72898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57032" name="Object 8"/>
          <p:cNvGraphicFramePr>
            <a:graphicFrameLocks noChangeAspect="1"/>
          </p:cNvGraphicFramePr>
          <p:nvPr/>
        </p:nvGraphicFramePr>
        <p:xfrm>
          <a:off x="2133600" y="5105400"/>
          <a:ext cx="4622800" cy="838200"/>
        </p:xfrm>
        <a:graphic>
          <a:graphicData uri="http://schemas.openxmlformats.org/presentationml/2006/ole">
            <mc:AlternateContent xmlns:mc="http://schemas.openxmlformats.org/markup-compatibility/2006">
              <mc:Choice xmlns:v="urn:schemas-microsoft-com:vml" Requires="v">
                <p:oleObj spid="_x0000_s257037" name="Equation" r:id="rId11" imgW="2311400" imgH="419100" progId="Equation.DSMT4">
                  <p:embed/>
                </p:oleObj>
              </mc:Choice>
              <mc:Fallback>
                <p:oleObj name="Equation" r:id="rId11" imgW="2311400" imgH="419100" progId="Equation.DSMT4">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33600" y="5105400"/>
                        <a:ext cx="4622800" cy="838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Text Box 2"/>
          <p:cNvSpPr txBox="1">
            <a:spLocks noChangeArrowheads="1"/>
          </p:cNvSpPr>
          <p:nvPr/>
        </p:nvSpPr>
        <p:spPr bwMode="auto">
          <a:xfrm>
            <a:off x="746125" y="693738"/>
            <a:ext cx="21574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a:t>
            </a:r>
            <a:r>
              <a:rPr lang="fr-FR" sz="2000">
                <a:latin typeface="Symbol" pitchFamily="18" charset="2"/>
              </a:rPr>
              <a:t>l</a:t>
            </a:r>
            <a:r>
              <a:rPr lang="fr-FR" sz="2000"/>
              <a:t>=0, on retrouve</a:t>
            </a:r>
          </a:p>
        </p:txBody>
      </p:sp>
      <p:graphicFrame>
        <p:nvGraphicFramePr>
          <p:cNvPr id="258051" name="Object 3"/>
          <p:cNvGraphicFramePr>
            <a:graphicFrameLocks noChangeAspect="1"/>
          </p:cNvGraphicFramePr>
          <p:nvPr/>
        </p:nvGraphicFramePr>
        <p:xfrm>
          <a:off x="1905000" y="1295400"/>
          <a:ext cx="2362200" cy="685800"/>
        </p:xfrm>
        <a:graphic>
          <a:graphicData uri="http://schemas.openxmlformats.org/presentationml/2006/ole">
            <mc:AlternateContent xmlns:mc="http://schemas.openxmlformats.org/markup-compatibility/2006">
              <mc:Choice xmlns:v="urn:schemas-microsoft-com:vml" Requires="v">
                <p:oleObj spid="_x0000_s258058" name="Equation" r:id="rId3" imgW="965200" imgH="279400" progId="Equation.DSMT4">
                  <p:embed/>
                </p:oleObj>
              </mc:Choice>
              <mc:Fallback>
                <p:oleObj name="Equation" r:id="rId3" imgW="965200" imgH="2794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295400"/>
                        <a:ext cx="23622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8052" name="Text Box 4"/>
          <p:cNvSpPr txBox="1">
            <a:spLocks noChangeArrowheads="1"/>
          </p:cNvSpPr>
          <p:nvPr/>
        </p:nvSpPr>
        <p:spPr bwMode="auto">
          <a:xfrm>
            <a:off x="898525" y="2224088"/>
            <a:ext cx="77882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l est très petit, la solution doit s’écarter lentement de la solution précédente. Supposons que l’on peut l’écrire sous la forme</a:t>
            </a:r>
          </a:p>
        </p:txBody>
      </p:sp>
      <p:graphicFrame>
        <p:nvGraphicFramePr>
          <p:cNvPr id="258053" name="Object 5"/>
          <p:cNvGraphicFramePr>
            <a:graphicFrameLocks noChangeAspect="1"/>
          </p:cNvGraphicFramePr>
          <p:nvPr/>
        </p:nvGraphicFramePr>
        <p:xfrm>
          <a:off x="1779588" y="3200400"/>
          <a:ext cx="2767012" cy="685800"/>
        </p:xfrm>
        <a:graphic>
          <a:graphicData uri="http://schemas.openxmlformats.org/presentationml/2006/ole">
            <mc:AlternateContent xmlns:mc="http://schemas.openxmlformats.org/markup-compatibility/2006">
              <mc:Choice xmlns:v="urn:schemas-microsoft-com:vml" Requires="v">
                <p:oleObj spid="_x0000_s258059" name="Equation" r:id="rId5" imgW="1130300" imgH="279400" progId="Equation.DSMT4">
                  <p:embed/>
                </p:oleObj>
              </mc:Choice>
              <mc:Fallback>
                <p:oleObj name="Equation" r:id="rId5" imgW="1130300" imgH="2794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79588" y="3200400"/>
                        <a:ext cx="2767012"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8054" name="Text Box 6"/>
          <p:cNvSpPr txBox="1">
            <a:spLocks noChangeArrowheads="1"/>
          </p:cNvSpPr>
          <p:nvPr/>
        </p:nvSpPr>
        <p:spPr bwMode="auto">
          <a:xfrm>
            <a:off x="974725" y="3900488"/>
            <a:ext cx="5338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l’injectant dans l’equation de Schrodinger, on a</a:t>
            </a:r>
          </a:p>
        </p:txBody>
      </p:sp>
      <p:graphicFrame>
        <p:nvGraphicFramePr>
          <p:cNvPr id="258055" name="Object 7"/>
          <p:cNvGraphicFramePr>
            <a:graphicFrameLocks noChangeAspect="1"/>
          </p:cNvGraphicFramePr>
          <p:nvPr/>
        </p:nvGraphicFramePr>
        <p:xfrm>
          <a:off x="152400" y="4572000"/>
          <a:ext cx="8839200" cy="838200"/>
        </p:xfrm>
        <a:graphic>
          <a:graphicData uri="http://schemas.openxmlformats.org/presentationml/2006/ole">
            <mc:AlternateContent xmlns:mc="http://schemas.openxmlformats.org/markup-compatibility/2006">
              <mc:Choice xmlns:v="urn:schemas-microsoft-com:vml" Requires="v">
                <p:oleObj spid="_x0000_s258060" name="Equation" r:id="rId7" imgW="4419600" imgH="419100" progId="Equation.DSMT4">
                  <p:embed/>
                </p:oleObj>
              </mc:Choice>
              <mc:Fallback>
                <p:oleObj name="Equation" r:id="rId7" imgW="4419600" imgH="4191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2400" y="4572000"/>
                        <a:ext cx="8839200" cy="83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8056" name="Line 8"/>
          <p:cNvSpPr>
            <a:spLocks noChangeShapeType="1"/>
          </p:cNvSpPr>
          <p:nvPr/>
        </p:nvSpPr>
        <p:spPr bwMode="auto">
          <a:xfrm flipV="1">
            <a:off x="2362200" y="4572000"/>
            <a:ext cx="1295400" cy="9144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
        <p:nvSpPr>
          <p:cNvPr id="258057" name="Line 9"/>
          <p:cNvSpPr>
            <a:spLocks noChangeShapeType="1"/>
          </p:cNvSpPr>
          <p:nvPr/>
        </p:nvSpPr>
        <p:spPr bwMode="auto">
          <a:xfrm flipV="1">
            <a:off x="4267200" y="4572000"/>
            <a:ext cx="1219200" cy="1143000"/>
          </a:xfrm>
          <a:prstGeom prst="line">
            <a:avLst/>
          </a:prstGeom>
          <a:noFill/>
          <a:ln w="952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fr-FR"/>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Text Box 2"/>
          <p:cNvSpPr txBox="1">
            <a:spLocks noChangeArrowheads="1"/>
          </p:cNvSpPr>
          <p:nvPr/>
        </p:nvSpPr>
        <p:spPr bwMode="auto">
          <a:xfrm>
            <a:off x="746125" y="471488"/>
            <a:ext cx="1192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posant</a:t>
            </a:r>
          </a:p>
        </p:txBody>
      </p:sp>
      <p:graphicFrame>
        <p:nvGraphicFramePr>
          <p:cNvPr id="259075" name="Object 3"/>
          <p:cNvGraphicFramePr>
            <a:graphicFrameLocks noChangeAspect="1"/>
          </p:cNvGraphicFramePr>
          <p:nvPr/>
        </p:nvGraphicFramePr>
        <p:xfrm>
          <a:off x="1828800" y="914400"/>
          <a:ext cx="1600200" cy="754063"/>
        </p:xfrm>
        <a:graphic>
          <a:graphicData uri="http://schemas.openxmlformats.org/presentationml/2006/ole">
            <mc:AlternateContent xmlns:mc="http://schemas.openxmlformats.org/markup-compatibility/2006">
              <mc:Choice xmlns:v="urn:schemas-microsoft-com:vml" Requires="v">
                <p:oleObj spid="_x0000_s259080" name="Equation" r:id="rId3" imgW="889000" imgH="419100" progId="Equation.DSMT4">
                  <p:embed/>
                </p:oleObj>
              </mc:Choice>
              <mc:Fallback>
                <p:oleObj name="Equation" r:id="rId3" imgW="889000" imgH="419100"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914400"/>
                        <a:ext cx="16002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9076" name="Text Box 4"/>
          <p:cNvSpPr txBox="1">
            <a:spLocks noChangeArrowheads="1"/>
          </p:cNvSpPr>
          <p:nvPr/>
        </p:nvSpPr>
        <p:spPr bwMode="auto">
          <a:xfrm>
            <a:off x="898525" y="1919288"/>
            <a:ext cx="908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vient</a:t>
            </a:r>
          </a:p>
        </p:txBody>
      </p:sp>
      <p:graphicFrame>
        <p:nvGraphicFramePr>
          <p:cNvPr id="259077" name="Object 5"/>
          <p:cNvGraphicFramePr>
            <a:graphicFrameLocks noChangeAspect="1"/>
          </p:cNvGraphicFramePr>
          <p:nvPr/>
        </p:nvGraphicFramePr>
        <p:xfrm>
          <a:off x="1905000" y="2362200"/>
          <a:ext cx="4140200" cy="838200"/>
        </p:xfrm>
        <a:graphic>
          <a:graphicData uri="http://schemas.openxmlformats.org/presentationml/2006/ole">
            <mc:AlternateContent xmlns:mc="http://schemas.openxmlformats.org/markup-compatibility/2006">
              <mc:Choice xmlns:v="urn:schemas-microsoft-com:vml" Requires="v">
                <p:oleObj spid="_x0000_s259081" name="Equation" r:id="rId5" imgW="2070100" imgH="419100" progId="Equation.DSMT4">
                  <p:embed/>
                </p:oleObj>
              </mc:Choice>
              <mc:Fallback>
                <p:oleObj name="Equation" r:id="rId5" imgW="2070100" imgH="4191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2362200"/>
                        <a:ext cx="4140200" cy="838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59078" name="Text Box 6"/>
          <p:cNvSpPr txBox="1">
            <a:spLocks noChangeArrowheads="1"/>
          </p:cNvSpPr>
          <p:nvPr/>
        </p:nvSpPr>
        <p:spPr bwMode="auto">
          <a:xfrm>
            <a:off x="1127125" y="3824288"/>
            <a:ext cx="71786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équation est analogue à l’équation de Schrodinger. On peut cependant la résoudre en utilisant le fait que </a:t>
            </a:r>
            <a:r>
              <a:rPr lang="fr-FR" sz="2000">
                <a:latin typeface="Symbol" pitchFamily="18" charset="2"/>
              </a:rPr>
              <a:t>l</a:t>
            </a:r>
            <a:r>
              <a:rPr lang="fr-FR" sz="2000"/>
              <a:t> est petit devant 1.</a:t>
            </a:r>
          </a:p>
          <a:p>
            <a:pPr eaLnBrk="1" hangingPunct="1"/>
            <a:r>
              <a:rPr lang="fr-FR" sz="2000"/>
              <a:t>On écrit un développement de b</a:t>
            </a:r>
            <a:r>
              <a:rPr lang="fr-FR" sz="2000" baseline="-25000"/>
              <a:t>n</a:t>
            </a:r>
            <a:r>
              <a:rPr lang="fr-FR" sz="2000"/>
              <a:t>(t) en </a:t>
            </a:r>
            <a:r>
              <a:rPr lang="fr-FR" sz="2000">
                <a:latin typeface="Symbol" pitchFamily="18" charset="2"/>
              </a:rPr>
              <a:t>l</a:t>
            </a:r>
            <a:r>
              <a:rPr lang="fr-FR" sz="2000"/>
              <a:t> :</a:t>
            </a:r>
          </a:p>
        </p:txBody>
      </p:sp>
      <p:graphicFrame>
        <p:nvGraphicFramePr>
          <p:cNvPr id="259079" name="Object 7"/>
          <p:cNvGraphicFramePr>
            <a:graphicFrameLocks noChangeAspect="1"/>
          </p:cNvGraphicFramePr>
          <p:nvPr/>
        </p:nvGraphicFramePr>
        <p:xfrm>
          <a:off x="2209800" y="5105400"/>
          <a:ext cx="4800600" cy="557213"/>
        </p:xfrm>
        <a:graphic>
          <a:graphicData uri="http://schemas.openxmlformats.org/presentationml/2006/ole">
            <mc:AlternateContent xmlns:mc="http://schemas.openxmlformats.org/markup-compatibility/2006">
              <mc:Choice xmlns:v="urn:schemas-microsoft-com:vml" Requires="v">
                <p:oleObj spid="_x0000_s259082" name="Equation" r:id="rId7" imgW="2298700" imgH="266700" progId="Equation.DSMT4">
                  <p:embed/>
                </p:oleObj>
              </mc:Choice>
              <mc:Fallback>
                <p:oleObj name="Equation" r:id="rId7" imgW="2298700" imgH="266700" progId="Equation.DSMT4">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09800" y="5105400"/>
                        <a:ext cx="4800600" cy="557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Text Box 2"/>
          <p:cNvSpPr txBox="1">
            <a:spLocks noChangeArrowheads="1"/>
          </p:cNvSpPr>
          <p:nvPr/>
        </p:nvSpPr>
        <p:spPr bwMode="auto">
          <a:xfrm>
            <a:off x="746125" y="700088"/>
            <a:ext cx="771207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insérant ce développement dans l’équation des coefficients, on obtiens une égalité entre polynômes de différents degrés en </a:t>
            </a:r>
            <a:r>
              <a:rPr lang="fr-FR" sz="2000">
                <a:latin typeface="Symbol" pitchFamily="18" charset="2"/>
              </a:rPr>
              <a:t>l</a:t>
            </a:r>
            <a:r>
              <a:rPr lang="fr-FR" sz="2000"/>
              <a:t>.</a:t>
            </a:r>
          </a:p>
          <a:p>
            <a:pPr eaLnBrk="1" hangingPunct="1"/>
            <a:r>
              <a:rPr lang="fr-FR" sz="2000"/>
              <a:t>L’égalité doit être vérifié à chaque ordre.</a:t>
            </a:r>
          </a:p>
          <a:p>
            <a:pPr eaLnBrk="1" hangingPunct="1"/>
            <a:endParaRPr lang="fr-FR" sz="2000"/>
          </a:p>
          <a:p>
            <a:pPr eaLnBrk="1" hangingPunct="1"/>
            <a:r>
              <a:rPr lang="fr-FR" sz="2000"/>
              <a:t>Ordre 0 </a:t>
            </a:r>
          </a:p>
          <a:p>
            <a:pPr eaLnBrk="1" hangingPunct="1"/>
            <a:r>
              <a:rPr lang="fr-FR" sz="2000"/>
              <a:t>		</a:t>
            </a:r>
          </a:p>
        </p:txBody>
      </p:sp>
      <p:graphicFrame>
        <p:nvGraphicFramePr>
          <p:cNvPr id="260099" name="Object 3"/>
          <p:cNvGraphicFramePr>
            <a:graphicFrameLocks noChangeAspect="1"/>
          </p:cNvGraphicFramePr>
          <p:nvPr/>
        </p:nvGraphicFramePr>
        <p:xfrm>
          <a:off x="3022600" y="2387600"/>
          <a:ext cx="1905000" cy="787400"/>
        </p:xfrm>
        <a:graphic>
          <a:graphicData uri="http://schemas.openxmlformats.org/presentationml/2006/ole">
            <mc:AlternateContent xmlns:mc="http://schemas.openxmlformats.org/markup-compatibility/2006">
              <mc:Choice xmlns:v="urn:schemas-microsoft-com:vml" Requires="v">
                <p:oleObj spid="_x0000_s260105" name="Equation" r:id="rId3" imgW="952087" imgH="393529" progId="Equation.DSMT4">
                  <p:embed/>
                </p:oleObj>
              </mc:Choice>
              <mc:Fallback>
                <p:oleObj name="Equation" r:id="rId3" imgW="952087" imgH="393529" progId="Equation.DSMT4">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2600" y="2387600"/>
                        <a:ext cx="1905000" cy="7874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0100" name="Text Box 4"/>
          <p:cNvSpPr txBox="1">
            <a:spLocks noChangeArrowheads="1"/>
          </p:cNvSpPr>
          <p:nvPr/>
        </p:nvSpPr>
        <p:spPr bwMode="auto">
          <a:xfrm>
            <a:off x="2133600" y="3276600"/>
            <a:ext cx="6508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 </a:t>
            </a:r>
            <a:r>
              <a:rPr lang="fr-FR" sz="2000" i="1"/>
              <a:t>b</a:t>
            </a:r>
            <a:r>
              <a:rPr lang="fr-FR" sz="2000" i="1" baseline="-25000"/>
              <a:t>n</a:t>
            </a:r>
            <a:r>
              <a:rPr lang="fr-FR" sz="2000" i="1" baseline="30000"/>
              <a:t>(0)</a:t>
            </a:r>
            <a:r>
              <a:rPr lang="fr-FR" sz="2000"/>
              <a:t> ne dépend pas du temps. On peut le calculer à t = 0.</a:t>
            </a:r>
          </a:p>
        </p:txBody>
      </p:sp>
      <p:sp>
        <p:nvSpPr>
          <p:cNvPr id="260101" name="Text Box 5"/>
          <p:cNvSpPr txBox="1">
            <a:spLocks noChangeArrowheads="1"/>
          </p:cNvSpPr>
          <p:nvPr/>
        </p:nvSpPr>
        <p:spPr bwMode="auto">
          <a:xfrm>
            <a:off x="762000" y="4114800"/>
            <a:ext cx="132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Ordre r &gt; 0</a:t>
            </a:r>
          </a:p>
        </p:txBody>
      </p:sp>
      <p:graphicFrame>
        <p:nvGraphicFramePr>
          <p:cNvPr id="260102" name="Object 6"/>
          <p:cNvGraphicFramePr>
            <a:graphicFrameLocks noChangeAspect="1"/>
          </p:cNvGraphicFramePr>
          <p:nvPr/>
        </p:nvGraphicFramePr>
        <p:xfrm>
          <a:off x="2209800" y="4495800"/>
          <a:ext cx="4622800" cy="838200"/>
        </p:xfrm>
        <a:graphic>
          <a:graphicData uri="http://schemas.openxmlformats.org/presentationml/2006/ole">
            <mc:AlternateContent xmlns:mc="http://schemas.openxmlformats.org/markup-compatibility/2006">
              <mc:Choice xmlns:v="urn:schemas-microsoft-com:vml" Requires="v">
                <p:oleObj spid="_x0000_s260106" name="Equation" r:id="rId5" imgW="2311400" imgH="419100" progId="Equation.DSMT4">
                  <p:embed/>
                </p:oleObj>
              </mc:Choice>
              <mc:Fallback>
                <p:oleObj name="Equation" r:id="rId5" imgW="2311400" imgH="4191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9800" y="4495800"/>
                        <a:ext cx="4622800" cy="838200"/>
                      </a:xfrm>
                      <a:prstGeom prst="rect">
                        <a:avLst/>
                      </a:prstGeom>
                      <a:noFill/>
                      <a:ln w="9525">
                        <a:solidFill>
                          <a:srgbClr val="FF33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0103" name="Text Box 7"/>
          <p:cNvSpPr txBox="1">
            <a:spLocks noChangeArrowheads="1"/>
          </p:cNvSpPr>
          <p:nvPr/>
        </p:nvSpPr>
        <p:spPr bwMode="auto">
          <a:xfrm>
            <a:off x="2590800" y="5638800"/>
            <a:ext cx="4192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chaque ordre se déduit du précédent.</a:t>
            </a:r>
          </a:p>
        </p:txBody>
      </p:sp>
      <p:sp>
        <p:nvSpPr>
          <p:cNvPr id="260104" name="Text Box 8"/>
          <p:cNvSpPr txBox="1">
            <a:spLocks noChangeArrowheads="1"/>
          </p:cNvSpPr>
          <p:nvPr/>
        </p:nvSpPr>
        <p:spPr bwMode="auto">
          <a:xfrm>
            <a:off x="1203325" y="6180138"/>
            <a:ext cx="6478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obtient ainsi les coefficients permettant de déterminer </a:t>
            </a:r>
            <a:r>
              <a:rPr lang="fr-FR" sz="2000" i="1">
                <a:latin typeface="Symbol" pitchFamily="18" charset="2"/>
              </a:rPr>
              <a:t>y</a:t>
            </a:r>
            <a:r>
              <a:rPr lang="fr-FR" sz="2000"/>
              <a:t>(t)</a:t>
            </a:r>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Text Box 2"/>
          <p:cNvSpPr txBox="1">
            <a:spLocks noChangeArrowheads="1"/>
          </p:cNvSpPr>
          <p:nvPr/>
        </p:nvSpPr>
        <p:spPr bwMode="auto">
          <a:xfrm>
            <a:off x="2803525" y="2909888"/>
            <a:ext cx="3959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MERCI DE VOTRE ATTENTION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5800" y="609600"/>
            <a:ext cx="7772400" cy="685800"/>
          </a:xfrm>
        </p:spPr>
        <p:txBody>
          <a:bodyPr/>
          <a:lstStyle/>
          <a:p>
            <a:pPr eaLnBrk="1" hangingPunct="1"/>
            <a:r>
              <a:rPr lang="fr-FR" sz="2400" u="sng" smtClean="0"/>
              <a:t>2) b) Superposition de N ondes : paquet d’ondes</a:t>
            </a:r>
          </a:p>
        </p:txBody>
      </p:sp>
      <p:sp>
        <p:nvSpPr>
          <p:cNvPr id="27651" name="Text Box 3"/>
          <p:cNvSpPr txBox="1">
            <a:spLocks noChangeArrowheads="1"/>
          </p:cNvSpPr>
          <p:nvPr/>
        </p:nvSpPr>
        <p:spPr bwMode="auto">
          <a:xfrm>
            <a:off x="669925" y="1385888"/>
            <a:ext cx="8016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ondes vues précédemment sont délocalisées sur tout l’espace. Peut on obtenir des ondes localisées ?</a:t>
            </a:r>
          </a:p>
        </p:txBody>
      </p:sp>
      <p:sp>
        <p:nvSpPr>
          <p:cNvPr id="27652" name="Text Box 4"/>
          <p:cNvSpPr txBox="1">
            <a:spLocks noChangeArrowheads="1"/>
          </p:cNvSpPr>
          <p:nvPr/>
        </p:nvSpPr>
        <p:spPr bwMode="auto">
          <a:xfrm>
            <a:off x="974725" y="2224088"/>
            <a:ext cx="2468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Additionnons N ondes</a:t>
            </a:r>
          </a:p>
        </p:txBody>
      </p:sp>
      <p:graphicFrame>
        <p:nvGraphicFramePr>
          <p:cNvPr id="27653" name="Object 5"/>
          <p:cNvGraphicFramePr>
            <a:graphicFrameLocks noChangeAspect="1"/>
          </p:cNvGraphicFramePr>
          <p:nvPr/>
        </p:nvGraphicFramePr>
        <p:xfrm>
          <a:off x="2590800" y="2667000"/>
          <a:ext cx="2730500" cy="1065213"/>
        </p:xfrm>
        <a:graphic>
          <a:graphicData uri="http://schemas.openxmlformats.org/presentationml/2006/ole">
            <mc:AlternateContent xmlns:mc="http://schemas.openxmlformats.org/markup-compatibility/2006">
              <mc:Choice xmlns:v="urn:schemas-microsoft-com:vml" Requires="v">
                <p:oleObj spid="_x0000_s27656" name="Equation" r:id="rId3" imgW="1040948" imgH="406224" progId="Equation.3">
                  <p:embed/>
                </p:oleObj>
              </mc:Choice>
              <mc:Fallback>
                <p:oleObj name="Equation" r:id="rId3" imgW="1040948" imgH="406224"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2667000"/>
                        <a:ext cx="2730500" cy="1065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7654" name="Text Box 6"/>
          <p:cNvSpPr txBox="1">
            <a:spLocks noChangeArrowheads="1"/>
          </p:cNvSpPr>
          <p:nvPr/>
        </p:nvSpPr>
        <p:spPr bwMode="auto">
          <a:xfrm>
            <a:off x="974725" y="3748088"/>
            <a:ext cx="7712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peut choisir kn compris entre k</a:t>
            </a:r>
            <a:r>
              <a:rPr lang="fr-FR" sz="2000" baseline="-25000"/>
              <a:t>0</a:t>
            </a:r>
            <a:r>
              <a:rPr lang="fr-FR" sz="2000"/>
              <a:t>-</a:t>
            </a:r>
            <a:r>
              <a:rPr lang="fr-FR" sz="2000">
                <a:latin typeface="Symbol" pitchFamily="18" charset="2"/>
              </a:rPr>
              <a:t>D</a:t>
            </a:r>
            <a:r>
              <a:rPr lang="fr-FR" sz="2000"/>
              <a:t>k/2 et k</a:t>
            </a:r>
            <a:r>
              <a:rPr lang="fr-FR" sz="2000" baseline="-25000"/>
              <a:t>0</a:t>
            </a:r>
            <a:r>
              <a:rPr lang="fr-FR" sz="2000"/>
              <a:t>+</a:t>
            </a:r>
            <a:r>
              <a:rPr lang="fr-FR" sz="2000">
                <a:latin typeface="Symbol" pitchFamily="18" charset="2"/>
              </a:rPr>
              <a:t>D</a:t>
            </a:r>
            <a:r>
              <a:rPr lang="fr-FR" sz="2000"/>
              <a:t>k/2 et faire tendre N vers l’infini. On a alors :</a:t>
            </a:r>
          </a:p>
        </p:txBody>
      </p:sp>
      <p:graphicFrame>
        <p:nvGraphicFramePr>
          <p:cNvPr id="27655" name="Object 7"/>
          <p:cNvGraphicFramePr>
            <a:graphicFrameLocks noChangeAspect="1"/>
          </p:cNvGraphicFramePr>
          <p:nvPr/>
        </p:nvGraphicFramePr>
        <p:xfrm>
          <a:off x="2174875" y="4471988"/>
          <a:ext cx="3235325" cy="1149350"/>
        </p:xfrm>
        <a:graphic>
          <a:graphicData uri="http://schemas.openxmlformats.org/presentationml/2006/ole">
            <mc:AlternateContent xmlns:mc="http://schemas.openxmlformats.org/markup-compatibility/2006">
              <mc:Choice xmlns:v="urn:schemas-microsoft-com:vml" Requires="v">
                <p:oleObj spid="_x0000_s27657" name="Equation" r:id="rId5" imgW="1358310" imgH="482391" progId="Equation.3">
                  <p:embed/>
                </p:oleObj>
              </mc:Choice>
              <mc:Fallback>
                <p:oleObj name="Equation" r:id="rId5" imgW="1358310" imgH="482391"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74875" y="4471988"/>
                        <a:ext cx="3235325" cy="1149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228600" y="6248400"/>
            <a:ext cx="8382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200">
                <a:hlinkClick r:id="rId3"/>
              </a:rPr>
              <a:t>http://www.univ-lemans.fr/enseignements/physique/02/divers/paquet2.html</a:t>
            </a:r>
            <a:endParaRPr lang="fr-FR" sz="1200"/>
          </a:p>
        </p:txBody>
      </p:sp>
      <p:sp>
        <p:nvSpPr>
          <p:cNvPr id="28675" name="Text Box 3"/>
          <p:cNvSpPr txBox="1">
            <a:spLocks noChangeArrowheads="1"/>
          </p:cNvSpPr>
          <p:nvPr/>
        </p:nvSpPr>
        <p:spPr bwMode="auto">
          <a:xfrm>
            <a:off x="1127125" y="727075"/>
            <a:ext cx="763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faisant en toute généralité un développement de taylor de </a:t>
            </a:r>
            <a:r>
              <a:rPr lang="fr-FR" sz="2000">
                <a:latin typeface="Symbol" pitchFamily="18" charset="2"/>
              </a:rPr>
              <a:t>w</a:t>
            </a:r>
            <a:r>
              <a:rPr lang="fr-FR" sz="2000"/>
              <a:t> autour de k</a:t>
            </a:r>
            <a:r>
              <a:rPr lang="fr-FR" sz="1600"/>
              <a:t>0</a:t>
            </a:r>
            <a:r>
              <a:rPr lang="fr-FR" sz="1800"/>
              <a:t> :</a:t>
            </a:r>
          </a:p>
        </p:txBody>
      </p:sp>
      <p:graphicFrame>
        <p:nvGraphicFramePr>
          <p:cNvPr id="28676" name="Object 4"/>
          <p:cNvGraphicFramePr>
            <a:graphicFrameLocks noChangeAspect="1"/>
          </p:cNvGraphicFramePr>
          <p:nvPr/>
        </p:nvGraphicFramePr>
        <p:xfrm>
          <a:off x="1752600" y="1905000"/>
          <a:ext cx="3429000" cy="712788"/>
        </p:xfrm>
        <a:graphic>
          <a:graphicData uri="http://schemas.openxmlformats.org/presentationml/2006/ole">
            <mc:AlternateContent xmlns:mc="http://schemas.openxmlformats.org/markup-compatibility/2006">
              <mc:Choice xmlns:v="urn:schemas-microsoft-com:vml" Requires="v">
                <p:oleObj spid="_x0000_s28684" name="Equation" r:id="rId4" imgW="1587500" imgH="330200" progId="Equation.3">
                  <p:embed/>
                </p:oleObj>
              </mc:Choice>
              <mc:Fallback>
                <p:oleObj name="Equation" r:id="rId4" imgW="1587500" imgH="330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905000"/>
                        <a:ext cx="3429000" cy="71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77" name="Line 5"/>
          <p:cNvSpPr>
            <a:spLocks noChangeShapeType="1"/>
          </p:cNvSpPr>
          <p:nvPr/>
        </p:nvSpPr>
        <p:spPr bwMode="auto">
          <a:xfrm>
            <a:off x="4114800" y="2590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78" name="Line 6"/>
          <p:cNvSpPr>
            <a:spLocks noChangeShapeType="1"/>
          </p:cNvSpPr>
          <p:nvPr/>
        </p:nvSpPr>
        <p:spPr bwMode="auto">
          <a:xfrm>
            <a:off x="4419600" y="2590800"/>
            <a:ext cx="6096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79" name="Text Box 7"/>
          <p:cNvSpPr txBox="1">
            <a:spLocks noChangeArrowheads="1"/>
          </p:cNvSpPr>
          <p:nvPr/>
        </p:nvSpPr>
        <p:spPr bwMode="auto">
          <a:xfrm>
            <a:off x="5029200" y="2667000"/>
            <a:ext cx="506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V</a:t>
            </a:r>
            <a:r>
              <a:rPr lang="fr-FR" baseline="-25000"/>
              <a:t>g</a:t>
            </a:r>
          </a:p>
        </p:txBody>
      </p:sp>
      <p:sp>
        <p:nvSpPr>
          <p:cNvPr id="28680" name="Text Box 8"/>
          <p:cNvSpPr txBox="1">
            <a:spLocks noChangeArrowheads="1"/>
          </p:cNvSpPr>
          <p:nvPr/>
        </p:nvSpPr>
        <p:spPr bwMode="auto">
          <a:xfrm>
            <a:off x="1279525" y="3214688"/>
            <a:ext cx="2584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arrive à la solution :</a:t>
            </a:r>
          </a:p>
        </p:txBody>
      </p:sp>
      <p:graphicFrame>
        <p:nvGraphicFramePr>
          <p:cNvPr id="28681" name="Object 9"/>
          <p:cNvGraphicFramePr>
            <a:graphicFrameLocks noChangeAspect="1"/>
          </p:cNvGraphicFramePr>
          <p:nvPr/>
        </p:nvGraphicFramePr>
        <p:xfrm>
          <a:off x="1371600" y="3810000"/>
          <a:ext cx="5181600" cy="1331913"/>
        </p:xfrm>
        <a:graphic>
          <a:graphicData uri="http://schemas.openxmlformats.org/presentationml/2006/ole">
            <mc:AlternateContent xmlns:mc="http://schemas.openxmlformats.org/markup-compatibility/2006">
              <mc:Choice xmlns:v="urn:schemas-microsoft-com:vml" Requires="v">
                <p:oleObj spid="_x0000_s28685" name="Equation" r:id="rId6" imgW="2273300" imgH="584200" progId="Equation.3">
                  <p:embed/>
                </p:oleObj>
              </mc:Choice>
              <mc:Fallback>
                <p:oleObj name="Equation" r:id="rId6" imgW="2273300" imgH="584200"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1600" y="3810000"/>
                        <a:ext cx="5181600" cy="13319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8682" name="Line 10"/>
          <p:cNvSpPr>
            <a:spLocks noChangeShapeType="1"/>
          </p:cNvSpPr>
          <p:nvPr/>
        </p:nvSpPr>
        <p:spPr bwMode="auto">
          <a:xfrm>
            <a:off x="3276600" y="5181600"/>
            <a:ext cx="9144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8683" name="Text Box 11"/>
          <p:cNvSpPr txBox="1">
            <a:spLocks noChangeArrowheads="1"/>
          </p:cNvSpPr>
          <p:nvPr/>
        </p:nvSpPr>
        <p:spPr bwMode="auto">
          <a:xfrm>
            <a:off x="4327525" y="5222875"/>
            <a:ext cx="4816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Enveloppe. A t donné, tend vers zéro quand x tend vers l’infini =&gt; </a:t>
            </a:r>
            <a:r>
              <a:rPr lang="fr-FR" sz="2000">
                <a:solidFill>
                  <a:srgbClr val="FF0000"/>
                </a:solidFill>
              </a:rPr>
              <a:t>Localisation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609600"/>
            <a:ext cx="7772400" cy="533400"/>
          </a:xfrm>
        </p:spPr>
        <p:txBody>
          <a:bodyPr/>
          <a:lstStyle/>
          <a:p>
            <a:pPr eaLnBrk="1" hangingPunct="1"/>
            <a:r>
              <a:rPr lang="fr-FR" sz="2400" u="sng" smtClean="0"/>
              <a:t>3) Propriétés du rayonnement électromagnétique</a:t>
            </a:r>
          </a:p>
        </p:txBody>
      </p:sp>
      <p:sp>
        <p:nvSpPr>
          <p:cNvPr id="29699" name="Text Box 3"/>
          <p:cNvSpPr txBox="1">
            <a:spLocks noChangeArrowheads="1"/>
          </p:cNvSpPr>
          <p:nvPr/>
        </p:nvSpPr>
        <p:spPr bwMode="auto">
          <a:xfrm>
            <a:off x="762000" y="1371600"/>
            <a:ext cx="72548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nature ondulatoire de la lumière se révèle dans les expériences d’interférences et de diffraction.</a:t>
            </a:r>
          </a:p>
          <a:p>
            <a:pPr eaLnBrk="1" hangingPunct="1"/>
            <a:endParaRPr lang="fr-FR" sz="2000"/>
          </a:p>
          <a:p>
            <a:pPr eaLnBrk="1" hangingPunct="1"/>
            <a:r>
              <a:rPr lang="fr-FR" sz="2000"/>
              <a:t>a) Interférences :</a:t>
            </a:r>
          </a:p>
        </p:txBody>
      </p:sp>
      <p:pic>
        <p:nvPicPr>
          <p:cNvPr id="297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819400"/>
            <a:ext cx="2895600" cy="171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701" name="Text Box 5"/>
          <p:cNvSpPr txBox="1">
            <a:spLocks noChangeArrowheads="1"/>
          </p:cNvSpPr>
          <p:nvPr/>
        </p:nvSpPr>
        <p:spPr bwMode="auto">
          <a:xfrm>
            <a:off x="4038600" y="2743200"/>
            <a:ext cx="4411663"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Deux sources synchrones, déphasées de </a:t>
            </a:r>
            <a:r>
              <a:rPr lang="fr-FR" sz="2000">
                <a:latin typeface="Symbol" pitchFamily="18" charset="2"/>
              </a:rPr>
              <a:t>d</a:t>
            </a:r>
          </a:p>
          <a:p>
            <a:pPr eaLnBrk="1" hangingPunct="1"/>
            <a:r>
              <a:rPr lang="fr-FR" sz="2000">
                <a:solidFill>
                  <a:srgbClr val="FF0000"/>
                </a:solidFill>
              </a:rPr>
              <a:t>Amplitude a1</a:t>
            </a:r>
          </a:p>
          <a:p>
            <a:pPr eaLnBrk="1" hangingPunct="1"/>
            <a:endParaRPr lang="fr-FR" sz="2000"/>
          </a:p>
          <a:p>
            <a:pPr eaLnBrk="1" hangingPunct="1"/>
            <a:endParaRPr lang="fr-FR" sz="2000"/>
          </a:p>
          <a:p>
            <a:pPr eaLnBrk="1" hangingPunct="1"/>
            <a:r>
              <a:rPr lang="fr-FR" sz="2000">
                <a:solidFill>
                  <a:srgbClr val="0000FF"/>
                </a:solidFill>
              </a:rPr>
              <a:t>Amplitude a2</a:t>
            </a:r>
          </a:p>
        </p:txBody>
      </p:sp>
      <p:sp>
        <p:nvSpPr>
          <p:cNvPr id="29702" name="Text Box 6"/>
          <p:cNvSpPr txBox="1">
            <a:spLocks noChangeArrowheads="1"/>
          </p:cNvSpPr>
          <p:nvPr/>
        </p:nvSpPr>
        <p:spPr bwMode="auto">
          <a:xfrm>
            <a:off x="1203325" y="4814888"/>
            <a:ext cx="5127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L’intensité totale (amplitude totale au carré) est :</a:t>
            </a:r>
          </a:p>
        </p:txBody>
      </p:sp>
      <p:graphicFrame>
        <p:nvGraphicFramePr>
          <p:cNvPr id="29703" name="Object 7"/>
          <p:cNvGraphicFramePr>
            <a:graphicFrameLocks noChangeAspect="1"/>
          </p:cNvGraphicFramePr>
          <p:nvPr/>
        </p:nvGraphicFramePr>
        <p:xfrm>
          <a:off x="1600200" y="5334000"/>
          <a:ext cx="5715000" cy="714375"/>
        </p:xfrm>
        <a:graphic>
          <a:graphicData uri="http://schemas.openxmlformats.org/presentationml/2006/ole">
            <mc:AlternateContent xmlns:mc="http://schemas.openxmlformats.org/markup-compatibility/2006">
              <mc:Choice xmlns:v="urn:schemas-microsoft-com:vml" Requires="v">
                <p:oleObj spid="_x0000_s29704" name="Equation" r:id="rId4" imgW="2641600" imgH="330200" progId="Equation.3">
                  <p:embed/>
                </p:oleObj>
              </mc:Choice>
              <mc:Fallback>
                <p:oleObj name="Equation" r:id="rId4" imgW="2641600" imgH="3302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5334000"/>
                        <a:ext cx="5715000" cy="714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371600"/>
            <a:ext cx="571500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3" name="Text Box 3"/>
          <p:cNvSpPr txBox="1">
            <a:spLocks noChangeArrowheads="1"/>
          </p:cNvSpPr>
          <p:nvPr/>
        </p:nvSpPr>
        <p:spPr bwMode="auto">
          <a:xfrm>
            <a:off x="1584325" y="2549525"/>
            <a:ext cx="23733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ici a1=a2 et </a:t>
            </a:r>
            <a:r>
              <a:rPr lang="fr-FR">
                <a:latin typeface="Symbol" pitchFamily="18" charset="2"/>
              </a:rPr>
              <a:t>d</a:t>
            </a:r>
            <a:r>
              <a:rPr lang="fr-FR"/>
              <a:t>=0</a:t>
            </a:r>
          </a:p>
          <a:p>
            <a:pPr eaLnBrk="1" hangingPunct="1"/>
            <a:r>
              <a:rPr lang="fr-FR"/>
              <a:t>On a interférence </a:t>
            </a:r>
          </a:p>
          <a:p>
            <a:pPr eaLnBrk="1" hangingPunct="1"/>
            <a:r>
              <a:rPr lang="fr-FR"/>
              <a:t>constructive</a:t>
            </a:r>
          </a:p>
        </p:txBody>
      </p:sp>
      <p:sp>
        <p:nvSpPr>
          <p:cNvPr id="30724" name="Text Box 4"/>
          <p:cNvSpPr txBox="1">
            <a:spLocks noChangeArrowheads="1"/>
          </p:cNvSpPr>
          <p:nvPr/>
        </p:nvSpPr>
        <p:spPr bwMode="auto">
          <a:xfrm>
            <a:off x="4648200" y="2667000"/>
            <a:ext cx="3378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ici a1=a2 et </a:t>
            </a:r>
            <a:r>
              <a:rPr lang="fr-FR">
                <a:latin typeface="Symbol" pitchFamily="18" charset="2"/>
              </a:rPr>
              <a:t>d</a:t>
            </a:r>
            <a:r>
              <a:rPr lang="fr-FR"/>
              <a:t>=</a:t>
            </a:r>
            <a:r>
              <a:rPr lang="fr-FR">
                <a:latin typeface="Symbol" pitchFamily="18" charset="2"/>
              </a:rPr>
              <a:t>l</a:t>
            </a:r>
            <a:r>
              <a:rPr lang="fr-FR"/>
              <a:t>/2</a:t>
            </a:r>
          </a:p>
          <a:p>
            <a:pPr eaLnBrk="1" hangingPunct="1"/>
            <a:r>
              <a:rPr lang="fr-FR"/>
              <a:t>On a interférence </a:t>
            </a:r>
          </a:p>
          <a:p>
            <a:pPr eaLnBrk="1" hangingPunct="1"/>
            <a:r>
              <a:rPr lang="fr-FR"/>
              <a:t>Destructive (et extinction)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solidFill>
            <a:srgbClr val="CCFFFF"/>
          </a:solidFill>
        </p:spPr>
        <p:txBody>
          <a:bodyPr/>
          <a:lstStyle/>
          <a:p>
            <a:pPr eaLnBrk="1" hangingPunct="1"/>
            <a:r>
              <a:rPr lang="fr-FR" sz="2400" u="sng" smtClean="0"/>
              <a:t>I) INTRODUCTION</a:t>
            </a:r>
            <a:br>
              <a:rPr lang="fr-FR" sz="2400" u="sng" smtClean="0"/>
            </a:br>
            <a:r>
              <a:rPr lang="fr-FR" sz="2400" u="sng" smtClean="0"/>
              <a:t>Pourquoi a-t-on besoin de la mécanique Quantique ?</a:t>
            </a:r>
          </a:p>
        </p:txBody>
      </p:sp>
      <p:sp>
        <p:nvSpPr>
          <p:cNvPr id="4099" name="Rectangle 3"/>
          <p:cNvSpPr>
            <a:spLocks noGrp="1" noChangeArrowheads="1"/>
          </p:cNvSpPr>
          <p:nvPr>
            <p:ph idx="1"/>
          </p:nvPr>
        </p:nvSpPr>
        <p:spPr/>
        <p:txBody>
          <a:bodyPr/>
          <a:lstStyle/>
          <a:p>
            <a:pPr eaLnBrk="1" hangingPunct="1"/>
            <a:r>
              <a:rPr lang="fr-FR" sz="2000" smtClean="0"/>
              <a:t>A la fin du XIXème siècle, les lois de la nature semblaient totalement connues à travers la théorie de la gravitation (Newton) et de l’électromagnétisme (Maxwell). Deux types de mouvements </a:t>
            </a:r>
            <a:r>
              <a:rPr lang="fr-FR" sz="2000" i="1" smtClean="0"/>
              <a:t>mutuellement exclusifs</a:t>
            </a:r>
            <a:r>
              <a:rPr lang="fr-FR" sz="2000" smtClean="0"/>
              <a:t> étaient connus :</a:t>
            </a:r>
          </a:p>
          <a:p>
            <a:pPr lvl="1" eaLnBrk="1" hangingPunct="1"/>
            <a:r>
              <a:rPr lang="fr-FR" sz="1800" smtClean="0">
                <a:solidFill>
                  <a:srgbClr val="0000FF"/>
                </a:solidFill>
              </a:rPr>
              <a:t>Mouvement ondulatoire</a:t>
            </a:r>
            <a:r>
              <a:rPr lang="fr-FR" sz="1800" smtClean="0"/>
              <a:t> : </a:t>
            </a:r>
          </a:p>
          <a:p>
            <a:pPr lvl="2" eaLnBrk="1" hangingPunct="1"/>
            <a:r>
              <a:rPr lang="fr-FR" sz="1600" smtClean="0"/>
              <a:t>Caractérisé par la </a:t>
            </a:r>
            <a:r>
              <a:rPr lang="fr-FR" sz="1600" i="1" smtClean="0"/>
              <a:t>fréquence</a:t>
            </a:r>
            <a:r>
              <a:rPr lang="fr-FR" sz="1600" smtClean="0"/>
              <a:t> et la </a:t>
            </a:r>
            <a:r>
              <a:rPr lang="fr-FR" sz="1600" i="1" smtClean="0"/>
              <a:t>longueur d’onde</a:t>
            </a:r>
            <a:r>
              <a:rPr lang="fr-FR" sz="1600" smtClean="0"/>
              <a:t> d’un signal oscillant.</a:t>
            </a:r>
          </a:p>
          <a:p>
            <a:pPr lvl="2" eaLnBrk="1" hangingPunct="1"/>
            <a:r>
              <a:rPr lang="fr-FR" sz="1600" smtClean="0"/>
              <a:t>La lumière est considérée comme une onde à cause des phénomènes d’interférences (Young).</a:t>
            </a:r>
          </a:p>
          <a:p>
            <a:pPr lvl="1" eaLnBrk="1" hangingPunct="1"/>
            <a:r>
              <a:rPr lang="fr-FR" sz="1800" smtClean="0">
                <a:solidFill>
                  <a:srgbClr val="0000FF"/>
                </a:solidFill>
              </a:rPr>
              <a:t>Mouvement d’un solide</a:t>
            </a:r>
            <a:r>
              <a:rPr lang="fr-FR" sz="1800" smtClean="0"/>
              <a:t> :</a:t>
            </a:r>
          </a:p>
          <a:p>
            <a:pPr lvl="2" eaLnBrk="1" hangingPunct="1"/>
            <a:r>
              <a:rPr lang="fr-FR" sz="1600" smtClean="0"/>
              <a:t>Caractérisé par sa</a:t>
            </a:r>
            <a:r>
              <a:rPr lang="fr-FR" sz="1600" i="1" smtClean="0"/>
              <a:t> masse</a:t>
            </a:r>
            <a:r>
              <a:rPr lang="fr-FR" sz="1600" smtClean="0"/>
              <a:t>, sa </a:t>
            </a:r>
            <a:r>
              <a:rPr lang="fr-FR" sz="1600" i="1" smtClean="0"/>
              <a:t>position</a:t>
            </a:r>
            <a:r>
              <a:rPr lang="fr-FR" sz="1600" smtClean="0"/>
              <a:t> et sa </a:t>
            </a:r>
            <a:r>
              <a:rPr lang="fr-FR" sz="1600" i="1" smtClean="0"/>
              <a:t>quantité de mouvement</a:t>
            </a:r>
            <a:r>
              <a:rPr lang="fr-FR" sz="1600" smtClean="0"/>
              <a:t>.</a:t>
            </a:r>
          </a:p>
          <a:p>
            <a:pPr eaLnBrk="1" hangingPunct="1"/>
            <a:endParaRPr lang="fr-FR" sz="2000" smtClean="0"/>
          </a:p>
          <a:p>
            <a:pPr eaLnBrk="1" hangingPunct="1"/>
            <a:r>
              <a:rPr lang="fr-FR" sz="2000" smtClean="0"/>
              <a:t>Il restait « juste » quelques petits points obscurs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40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409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0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4099">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609600"/>
            <a:ext cx="3657600" cy="685800"/>
          </a:xfrm>
        </p:spPr>
        <p:txBody>
          <a:bodyPr/>
          <a:lstStyle/>
          <a:p>
            <a:pPr eaLnBrk="1" hangingPunct="1"/>
            <a:r>
              <a:rPr lang="fr-FR" sz="2400" smtClean="0"/>
              <a:t>b) diffraction</a:t>
            </a:r>
          </a:p>
        </p:txBody>
      </p:sp>
      <p:sp>
        <p:nvSpPr>
          <p:cNvPr id="31747" name="Text Box 3"/>
          <p:cNvSpPr txBox="1">
            <a:spLocks noChangeArrowheads="1"/>
          </p:cNvSpPr>
          <p:nvPr/>
        </p:nvSpPr>
        <p:spPr bwMode="auto">
          <a:xfrm>
            <a:off x="1584325" y="1690688"/>
            <a:ext cx="672147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Lors de la diffraction de la lumière par une fente(par exemple) le principe de Huygens énonce que chaque point de la fente se comporte comme une source de lumière. </a:t>
            </a:r>
          </a:p>
          <a:p>
            <a:pPr eaLnBrk="1" hangingPunct="1"/>
            <a:r>
              <a:rPr lang="fr-FR" sz="2000"/>
              <a:t>On a donc encore superposition de N ondes, et on retrouve le facteur que l’on avait obtenu précédemment :</a:t>
            </a:r>
          </a:p>
          <a:p>
            <a:pPr eaLnBrk="1" hangingPunct="1"/>
            <a:r>
              <a:rPr lang="fr-FR" sz="2000"/>
              <a:t> </a:t>
            </a:r>
          </a:p>
          <a:p>
            <a:pPr eaLnBrk="1" hangingPunct="1"/>
            <a:r>
              <a:rPr lang="fr-FR" sz="2000"/>
              <a:t>L’intensité est de la forme</a:t>
            </a:r>
          </a:p>
          <a:p>
            <a:pPr eaLnBrk="1" hangingPunct="1"/>
            <a:endParaRPr lang="fr-FR" sz="2000"/>
          </a:p>
          <a:p>
            <a:pPr eaLnBrk="1" hangingPunct="1"/>
            <a:endParaRPr lang="fr-FR" sz="2000"/>
          </a:p>
        </p:txBody>
      </p:sp>
      <p:graphicFrame>
        <p:nvGraphicFramePr>
          <p:cNvPr id="31748" name="Object 4"/>
          <p:cNvGraphicFramePr>
            <a:graphicFrameLocks noChangeAspect="1"/>
          </p:cNvGraphicFramePr>
          <p:nvPr/>
        </p:nvGraphicFramePr>
        <p:xfrm>
          <a:off x="3810000" y="3962400"/>
          <a:ext cx="1752600" cy="850900"/>
        </p:xfrm>
        <a:graphic>
          <a:graphicData uri="http://schemas.openxmlformats.org/presentationml/2006/ole">
            <mc:AlternateContent xmlns:mc="http://schemas.openxmlformats.org/markup-compatibility/2006">
              <mc:Choice xmlns:v="urn:schemas-microsoft-com:vml" Requires="v">
                <p:oleObj spid="_x0000_s31750" name="Equation" r:id="rId3" imgW="888614" imgH="431613" progId="Equation.3">
                  <p:embed/>
                </p:oleObj>
              </mc:Choice>
              <mc:Fallback>
                <p:oleObj name="Equation" r:id="rId3" imgW="888614" imgH="431613"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3962400"/>
                        <a:ext cx="1752600"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49" name="Text Box 5"/>
          <p:cNvSpPr txBox="1">
            <a:spLocks noChangeArrowheads="1"/>
          </p:cNvSpPr>
          <p:nvPr/>
        </p:nvSpPr>
        <p:spPr bwMode="auto">
          <a:xfrm>
            <a:off x="1279525" y="5878513"/>
            <a:ext cx="55816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400">
                <a:hlinkClick r:id="rId5"/>
              </a:rPr>
              <a:t>http://www.univ-lemans.fr/enseignements/physique/02/optiphy/diffrac.html</a:t>
            </a:r>
            <a:endParaRPr lang="fr-FR" sz="1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57200" y="304800"/>
            <a:ext cx="3732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c) Spectre électromagnétique</a:t>
            </a:r>
          </a:p>
        </p:txBody>
      </p:sp>
      <p:pic>
        <p:nvPicPr>
          <p:cNvPr id="327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838200"/>
            <a:ext cx="5638800" cy="554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5616575"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fr-FR" smtClean="0"/>
              <a:t>Le corps noir sur cet écran … un jour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solidFill>
            <a:schemeClr val="hlink"/>
          </a:solidFill>
        </p:spPr>
        <p:txBody>
          <a:bodyPr/>
          <a:lstStyle/>
          <a:p>
            <a:pPr eaLnBrk="1" hangingPunct="1"/>
            <a:r>
              <a:rPr lang="fr-FR" sz="2400" smtClean="0"/>
              <a:t>III) Comportement ondulatoire des corpuscules</a:t>
            </a:r>
          </a:p>
        </p:txBody>
      </p:sp>
      <p:sp>
        <p:nvSpPr>
          <p:cNvPr id="35843" name="Text Box 3"/>
          <p:cNvSpPr txBox="1">
            <a:spLocks noChangeArrowheads="1"/>
          </p:cNvSpPr>
          <p:nvPr/>
        </p:nvSpPr>
        <p:spPr bwMode="auto">
          <a:xfrm>
            <a:off x="1127125" y="1919288"/>
            <a:ext cx="7635875"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arenR"/>
            </a:pPr>
            <a:r>
              <a:rPr lang="fr-FR" sz="2000"/>
              <a:t>Relation de de Broglie</a:t>
            </a:r>
          </a:p>
          <a:p>
            <a:pPr eaLnBrk="1" hangingPunct="1"/>
            <a:r>
              <a:rPr lang="fr-FR" sz="2000"/>
              <a:t>	On a trouvé une relation entre une propriété corpusculaire du photon et une propriété de l’onde associée.</a:t>
            </a:r>
          </a:p>
          <a:p>
            <a:pPr eaLnBrk="1" hangingPunct="1"/>
            <a:endParaRPr lang="fr-FR" sz="2000"/>
          </a:p>
          <a:p>
            <a:pPr eaLnBrk="1" hangingPunct="1"/>
            <a:endParaRPr lang="fr-FR" sz="2000"/>
          </a:p>
          <a:p>
            <a:pPr eaLnBrk="1" hangingPunct="1"/>
            <a:r>
              <a:rPr lang="fr-FR" sz="2000"/>
              <a:t>	Louis de Broglie a proposé une relation s’appliquant à une particule quelconque (de masse différente de zéro). Si l’on associe une onde de la forme</a:t>
            </a:r>
          </a:p>
          <a:p>
            <a:pPr eaLnBrk="1" hangingPunct="1"/>
            <a:endParaRPr lang="fr-FR" sz="2000"/>
          </a:p>
          <a:p>
            <a:pPr eaLnBrk="1" hangingPunct="1"/>
            <a:r>
              <a:rPr lang="fr-FR" sz="2000"/>
              <a:t>	</a:t>
            </a:r>
          </a:p>
          <a:p>
            <a:pPr eaLnBrk="1" hangingPunct="1"/>
            <a:r>
              <a:rPr lang="fr-FR" sz="2000"/>
              <a:t>	a cette particule, alors la relation liant la propriété corpusculaire à la propriété ondulatoire est :</a:t>
            </a:r>
          </a:p>
          <a:p>
            <a:pPr eaLnBrk="1" hangingPunct="1"/>
            <a:r>
              <a:rPr lang="fr-FR" sz="2000"/>
              <a:t>			</a:t>
            </a:r>
          </a:p>
        </p:txBody>
      </p:sp>
      <p:graphicFrame>
        <p:nvGraphicFramePr>
          <p:cNvPr id="35844" name="Object 4"/>
          <p:cNvGraphicFramePr>
            <a:graphicFrameLocks noChangeAspect="1"/>
          </p:cNvGraphicFramePr>
          <p:nvPr/>
        </p:nvGraphicFramePr>
        <p:xfrm>
          <a:off x="3276600" y="2971800"/>
          <a:ext cx="1924050" cy="581025"/>
        </p:xfrm>
        <a:graphic>
          <a:graphicData uri="http://schemas.openxmlformats.org/presentationml/2006/ole">
            <mc:AlternateContent xmlns:mc="http://schemas.openxmlformats.org/markup-compatibility/2006">
              <mc:Choice xmlns:v="urn:schemas-microsoft-com:vml" Requires="v">
                <p:oleObj spid="_x0000_s35854" name="Equation" r:id="rId3" imgW="799753" imgH="241195" progId="Equation.3">
                  <p:embed/>
                </p:oleObj>
              </mc:Choice>
              <mc:Fallback>
                <p:oleObj name="Equation" r:id="rId3" imgW="799753" imgH="241195"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971800"/>
                        <a:ext cx="1924050" cy="581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845" name="Object 5"/>
          <p:cNvGraphicFramePr>
            <a:graphicFrameLocks noChangeAspect="1"/>
          </p:cNvGraphicFramePr>
          <p:nvPr/>
        </p:nvGraphicFramePr>
        <p:xfrm>
          <a:off x="3581400" y="4267200"/>
          <a:ext cx="2065338" cy="546100"/>
        </p:xfrm>
        <a:graphic>
          <a:graphicData uri="http://schemas.openxmlformats.org/presentationml/2006/ole">
            <mc:AlternateContent xmlns:mc="http://schemas.openxmlformats.org/markup-compatibility/2006">
              <mc:Choice xmlns:v="urn:schemas-microsoft-com:vml" Requires="v">
                <p:oleObj spid="_x0000_s35855" name="Equation" r:id="rId5" imgW="914400" imgH="241300" progId="Equation.3">
                  <p:embed/>
                </p:oleObj>
              </mc:Choice>
              <mc:Fallback>
                <p:oleObj name="Equation" r:id="rId5" imgW="914400" imgH="2413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4267200"/>
                        <a:ext cx="2065338" cy="54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5846" name="Object 6"/>
          <p:cNvGraphicFramePr>
            <a:graphicFrameLocks noChangeAspect="1"/>
          </p:cNvGraphicFramePr>
          <p:nvPr/>
        </p:nvGraphicFramePr>
        <p:xfrm>
          <a:off x="5199063" y="5145088"/>
          <a:ext cx="1376362" cy="795337"/>
        </p:xfrm>
        <a:graphic>
          <a:graphicData uri="http://schemas.openxmlformats.org/presentationml/2006/ole">
            <mc:AlternateContent xmlns:mc="http://schemas.openxmlformats.org/markup-compatibility/2006">
              <mc:Choice xmlns:v="urn:schemas-microsoft-com:vml" Requires="v">
                <p:oleObj spid="_x0000_s35856" name="Equation" r:id="rId7" imgW="482391" imgH="279279" progId="Equation.3">
                  <p:embed/>
                </p:oleObj>
              </mc:Choice>
              <mc:Fallback>
                <p:oleObj name="Equation" r:id="rId7" imgW="482391" imgH="279279"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99063" y="5145088"/>
                        <a:ext cx="1376362" cy="795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47" name="Line 7"/>
          <p:cNvSpPr>
            <a:spLocks noChangeShapeType="1"/>
          </p:cNvSpPr>
          <p:nvPr/>
        </p:nvSpPr>
        <p:spPr bwMode="auto">
          <a:xfrm flipV="1">
            <a:off x="4572000" y="5867400"/>
            <a:ext cx="533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5848" name="Line 8"/>
          <p:cNvSpPr>
            <a:spLocks noChangeShapeType="1"/>
          </p:cNvSpPr>
          <p:nvPr/>
        </p:nvSpPr>
        <p:spPr bwMode="auto">
          <a:xfrm flipH="1" flipV="1">
            <a:off x="5715000" y="5867400"/>
            <a:ext cx="2286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5849" name="Text Box 9"/>
          <p:cNvSpPr txBox="1">
            <a:spLocks noChangeArrowheads="1"/>
          </p:cNvSpPr>
          <p:nvPr/>
        </p:nvSpPr>
        <p:spPr bwMode="auto">
          <a:xfrm>
            <a:off x="2574925" y="6210300"/>
            <a:ext cx="2120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Masse de la particule</a:t>
            </a:r>
          </a:p>
        </p:txBody>
      </p:sp>
      <p:sp>
        <p:nvSpPr>
          <p:cNvPr id="35850" name="Text Box 10"/>
          <p:cNvSpPr txBox="1">
            <a:spLocks noChangeArrowheads="1"/>
          </p:cNvSpPr>
          <p:nvPr/>
        </p:nvSpPr>
        <p:spPr bwMode="auto">
          <a:xfrm>
            <a:off x="5029200" y="6248400"/>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Vitesse de la particule</a:t>
            </a:r>
          </a:p>
        </p:txBody>
      </p:sp>
      <p:sp>
        <p:nvSpPr>
          <p:cNvPr id="35851" name="Line 11"/>
          <p:cNvSpPr>
            <a:spLocks noChangeShapeType="1"/>
          </p:cNvSpPr>
          <p:nvPr/>
        </p:nvSpPr>
        <p:spPr bwMode="auto">
          <a:xfrm flipH="1" flipV="1">
            <a:off x="6629400" y="5715000"/>
            <a:ext cx="10668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5852" name="Text Box 12"/>
          <p:cNvSpPr txBox="1">
            <a:spLocks noChangeArrowheads="1"/>
          </p:cNvSpPr>
          <p:nvPr/>
        </p:nvSpPr>
        <p:spPr bwMode="auto">
          <a:xfrm>
            <a:off x="7696200" y="5638800"/>
            <a:ext cx="882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nombre</a:t>
            </a:r>
          </a:p>
          <a:p>
            <a:pPr eaLnBrk="1" hangingPunct="1"/>
            <a:r>
              <a:rPr lang="fr-FR" sz="1800"/>
              <a:t>d’onde</a:t>
            </a:r>
          </a:p>
        </p:txBody>
      </p:sp>
      <p:pic>
        <p:nvPicPr>
          <p:cNvPr id="35853"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2971800"/>
            <a:ext cx="1516063"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898525" y="700088"/>
            <a:ext cx="725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Soit :</a:t>
            </a:r>
          </a:p>
        </p:txBody>
      </p:sp>
      <p:graphicFrame>
        <p:nvGraphicFramePr>
          <p:cNvPr id="36867" name="Object 3"/>
          <p:cNvGraphicFramePr>
            <a:graphicFrameLocks noChangeAspect="1"/>
          </p:cNvGraphicFramePr>
          <p:nvPr/>
        </p:nvGraphicFramePr>
        <p:xfrm>
          <a:off x="2209800" y="990600"/>
          <a:ext cx="2590800" cy="755650"/>
        </p:xfrm>
        <a:graphic>
          <a:graphicData uri="http://schemas.openxmlformats.org/presentationml/2006/ole">
            <mc:AlternateContent xmlns:mc="http://schemas.openxmlformats.org/markup-compatibility/2006">
              <mc:Choice xmlns:v="urn:schemas-microsoft-com:vml" Requires="v">
                <p:oleObj spid="_x0000_s36877" name="Equation" r:id="rId3" imgW="1218671" imgH="355446" progId="Equation.3">
                  <p:embed/>
                </p:oleObj>
              </mc:Choice>
              <mc:Fallback>
                <p:oleObj name="Equation" r:id="rId3" imgW="1218671" imgH="355446"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990600"/>
                        <a:ext cx="2590800" cy="75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68" name="Line 4"/>
          <p:cNvSpPr>
            <a:spLocks noChangeShapeType="1"/>
          </p:cNvSpPr>
          <p:nvPr/>
        </p:nvSpPr>
        <p:spPr bwMode="auto">
          <a:xfrm flipV="1">
            <a:off x="1752600" y="1524000"/>
            <a:ext cx="4572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6869" name="Text Box 5"/>
          <p:cNvSpPr txBox="1">
            <a:spLocks noChangeArrowheads="1"/>
          </p:cNvSpPr>
          <p:nvPr/>
        </p:nvSpPr>
        <p:spPr bwMode="auto">
          <a:xfrm>
            <a:off x="974725" y="1866900"/>
            <a:ext cx="2381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Quantité de mouvement</a:t>
            </a:r>
          </a:p>
        </p:txBody>
      </p:sp>
      <p:sp>
        <p:nvSpPr>
          <p:cNvPr id="36870" name="Line 6"/>
          <p:cNvSpPr>
            <a:spLocks noChangeShapeType="1"/>
          </p:cNvSpPr>
          <p:nvPr/>
        </p:nvSpPr>
        <p:spPr bwMode="auto">
          <a:xfrm flipH="1" flipV="1">
            <a:off x="4267200" y="1524000"/>
            <a:ext cx="3048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6871" name="Text Box 7"/>
          <p:cNvSpPr txBox="1">
            <a:spLocks noChangeArrowheads="1"/>
          </p:cNvSpPr>
          <p:nvPr/>
        </p:nvSpPr>
        <p:spPr bwMode="auto">
          <a:xfrm>
            <a:off x="4495800" y="2057400"/>
            <a:ext cx="17653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Longueur d’onde</a:t>
            </a:r>
          </a:p>
        </p:txBody>
      </p:sp>
      <p:sp>
        <p:nvSpPr>
          <p:cNvPr id="36872" name="Text Box 8"/>
          <p:cNvSpPr txBox="1">
            <a:spLocks noChangeArrowheads="1"/>
          </p:cNvSpPr>
          <p:nvPr/>
        </p:nvSpPr>
        <p:spPr bwMode="auto">
          <a:xfrm>
            <a:off x="822325" y="3062288"/>
            <a:ext cx="4821238"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N.B. En utilisant l’invariant relativiste :</a:t>
            </a:r>
          </a:p>
          <a:p>
            <a:pPr eaLnBrk="1" hangingPunct="1"/>
            <a:endParaRPr lang="fr-FR" sz="2000"/>
          </a:p>
          <a:p>
            <a:pPr eaLnBrk="1" hangingPunct="1"/>
            <a:endParaRPr lang="fr-FR" sz="2000"/>
          </a:p>
          <a:p>
            <a:pPr eaLnBrk="1" hangingPunct="1"/>
            <a:r>
              <a:rPr lang="fr-FR" sz="2000"/>
              <a:t>Et en posant m=0 pour le photon, on obtiens :</a:t>
            </a:r>
          </a:p>
          <a:p>
            <a:pPr eaLnBrk="1" hangingPunct="1"/>
            <a:endParaRPr lang="fr-FR" sz="2000"/>
          </a:p>
          <a:p>
            <a:pPr eaLnBrk="1" hangingPunct="1"/>
            <a:r>
              <a:rPr lang="fr-FR" sz="2000"/>
              <a:t>                            et donc</a:t>
            </a:r>
          </a:p>
          <a:p>
            <a:pPr eaLnBrk="1" hangingPunct="1"/>
            <a:endParaRPr lang="fr-FR" sz="2000"/>
          </a:p>
          <a:p>
            <a:pPr eaLnBrk="1" hangingPunct="1"/>
            <a:r>
              <a:rPr lang="fr-FR" sz="2000"/>
              <a:t>Qui est la formule de l’énergie du photon</a:t>
            </a:r>
          </a:p>
        </p:txBody>
      </p:sp>
      <p:graphicFrame>
        <p:nvGraphicFramePr>
          <p:cNvPr id="36873" name="Object 9"/>
          <p:cNvGraphicFramePr>
            <a:graphicFrameLocks noChangeAspect="1"/>
          </p:cNvGraphicFramePr>
          <p:nvPr/>
        </p:nvGraphicFramePr>
        <p:xfrm>
          <a:off x="1524000" y="3429000"/>
          <a:ext cx="1828800" cy="565150"/>
        </p:xfrm>
        <a:graphic>
          <a:graphicData uri="http://schemas.openxmlformats.org/presentationml/2006/ole">
            <mc:AlternateContent xmlns:mc="http://schemas.openxmlformats.org/markup-compatibility/2006">
              <mc:Choice xmlns:v="urn:schemas-microsoft-com:vml" Requires="v">
                <p:oleObj spid="_x0000_s36878" name="Equation" r:id="rId5" imgW="863225" imgH="266584" progId="Equation.3">
                  <p:embed/>
                </p:oleObj>
              </mc:Choice>
              <mc:Fallback>
                <p:oleObj name="Equation" r:id="rId5" imgW="863225" imgH="266584"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3429000"/>
                        <a:ext cx="1828800" cy="56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74" name="Object 10"/>
          <p:cNvGraphicFramePr>
            <a:graphicFrameLocks noChangeAspect="1"/>
          </p:cNvGraphicFramePr>
          <p:nvPr/>
        </p:nvGraphicFramePr>
        <p:xfrm>
          <a:off x="1295400" y="4495800"/>
          <a:ext cx="990600" cy="688975"/>
        </p:xfrm>
        <a:graphic>
          <a:graphicData uri="http://schemas.openxmlformats.org/presentationml/2006/ole">
            <mc:AlternateContent xmlns:mc="http://schemas.openxmlformats.org/markup-compatibility/2006">
              <mc:Choice xmlns:v="urn:schemas-microsoft-com:vml" Requires="v">
                <p:oleObj spid="_x0000_s36879" name="Equation" r:id="rId7" imgW="457002" imgH="317362" progId="Equation.3">
                  <p:embed/>
                </p:oleObj>
              </mc:Choice>
              <mc:Fallback>
                <p:oleObj name="Equation" r:id="rId7" imgW="457002" imgH="317362"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400" y="4495800"/>
                        <a:ext cx="990600" cy="688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6875" name="Object 11"/>
          <p:cNvGraphicFramePr>
            <a:graphicFrameLocks noChangeAspect="1"/>
          </p:cNvGraphicFramePr>
          <p:nvPr/>
        </p:nvGraphicFramePr>
        <p:xfrm>
          <a:off x="3886200" y="4419600"/>
          <a:ext cx="1447800" cy="723900"/>
        </p:xfrm>
        <a:graphic>
          <a:graphicData uri="http://schemas.openxmlformats.org/presentationml/2006/ole">
            <mc:AlternateContent xmlns:mc="http://schemas.openxmlformats.org/markup-compatibility/2006">
              <mc:Choice xmlns:v="urn:schemas-microsoft-com:vml" Requires="v">
                <p:oleObj spid="_x0000_s36880" name="Equation" r:id="rId9" imgW="660113" imgH="330057" progId="Equation.3">
                  <p:embed/>
                </p:oleObj>
              </mc:Choice>
              <mc:Fallback>
                <p:oleObj name="Equation" r:id="rId9" imgW="660113" imgH="330057"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6200" y="4419600"/>
                        <a:ext cx="1447800"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6876" name="Rectangle 12"/>
          <p:cNvSpPr>
            <a:spLocks noChangeArrowheads="1"/>
          </p:cNvSpPr>
          <p:nvPr/>
        </p:nvSpPr>
        <p:spPr bwMode="auto">
          <a:xfrm>
            <a:off x="1981200" y="838200"/>
            <a:ext cx="2895600" cy="990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669925" y="498475"/>
            <a:ext cx="8169275"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eaLnBrk="0" hangingPunct="0">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Pour un acarien de 10</a:t>
            </a:r>
            <a:r>
              <a:rPr lang="fr-FR" sz="2000" baseline="30000"/>
              <a:t>-8</a:t>
            </a:r>
            <a:r>
              <a:rPr lang="fr-FR" sz="2000"/>
              <a:t> kg se déplaçant à 0,1 mm s-1 on obtient :</a:t>
            </a:r>
          </a:p>
          <a:p>
            <a:pPr eaLnBrk="1" hangingPunct="1"/>
            <a:endParaRPr lang="fr-FR" sz="2000"/>
          </a:p>
          <a:p>
            <a:pPr lvl="4" eaLnBrk="1" hangingPunct="1">
              <a:buFont typeface="Symbol" pitchFamily="18" charset="2"/>
              <a:buChar char=" "/>
            </a:pPr>
            <a:r>
              <a:rPr lang="fr-FR" sz="2000">
                <a:latin typeface="Symbol" pitchFamily="18" charset="2"/>
              </a:rPr>
              <a:t>l</a:t>
            </a:r>
            <a:r>
              <a:rPr lang="fr-FR" sz="2000"/>
              <a:t>=6,6 10</a:t>
            </a:r>
            <a:r>
              <a:rPr lang="fr-FR" sz="2000" baseline="30000"/>
              <a:t>-22</a:t>
            </a:r>
            <a:r>
              <a:rPr lang="fr-FR" sz="2000"/>
              <a:t> m</a:t>
            </a:r>
          </a:p>
          <a:p>
            <a:pPr eaLnBrk="1" hangingPunct="1">
              <a:buFont typeface="Symbol" pitchFamily="18" charset="2"/>
              <a:buChar char=" "/>
            </a:pPr>
            <a:endParaRPr lang="fr-FR" sz="2000"/>
          </a:p>
          <a:p>
            <a:pPr eaLnBrk="1" hangingPunct="1">
              <a:buFont typeface="Symbol" pitchFamily="18" charset="2"/>
              <a:buChar char=" "/>
            </a:pPr>
            <a:r>
              <a:rPr lang="fr-FR" sz="2000"/>
              <a:t>Pour détecter cette onde par diffraction, il faudrait </a:t>
            </a:r>
          </a:p>
          <a:p>
            <a:pPr eaLnBrk="1" hangingPunct="1">
              <a:buFont typeface="Symbol" pitchFamily="18" charset="2"/>
              <a:buChar char=" "/>
            </a:pPr>
            <a:r>
              <a:rPr lang="fr-FR" sz="2000"/>
              <a:t>une fente avec une ouverture de l’ordre 10</a:t>
            </a:r>
            <a:r>
              <a:rPr lang="fr-FR" sz="2000" baseline="30000"/>
              <a:t>-22</a:t>
            </a:r>
            <a:r>
              <a:rPr lang="fr-FR" sz="2000"/>
              <a:t> m ! </a:t>
            </a:r>
          </a:p>
          <a:p>
            <a:pPr eaLnBrk="1" hangingPunct="1">
              <a:buFont typeface="Symbol" pitchFamily="18" charset="2"/>
              <a:buChar char=" "/>
            </a:pPr>
            <a:r>
              <a:rPr lang="fr-FR" sz="2000" u="sng"/>
              <a:t>Seul l’aspect « particule » est visible.</a:t>
            </a:r>
          </a:p>
          <a:p>
            <a:pPr eaLnBrk="1" hangingPunct="1">
              <a:buFont typeface="Symbol" pitchFamily="18" charset="2"/>
              <a:buChar char=" "/>
            </a:pPr>
            <a:endParaRPr lang="fr-FR" sz="2000" u="sng"/>
          </a:p>
          <a:p>
            <a:pPr eaLnBrk="1" hangingPunct="1">
              <a:buFont typeface="Symbol" pitchFamily="18" charset="2"/>
              <a:buNone/>
            </a:pPr>
            <a:r>
              <a:rPr lang="fr-FR" sz="2000"/>
              <a:t>Pour un électron de masse m = 9,1 10</a:t>
            </a:r>
            <a:r>
              <a:rPr lang="fr-FR" sz="2000" baseline="30000"/>
              <a:t>-31</a:t>
            </a:r>
            <a:r>
              <a:rPr lang="fr-FR" sz="2000"/>
              <a:t> kg ayant une énergie cinétique </a:t>
            </a:r>
          </a:p>
          <a:p>
            <a:pPr eaLnBrk="1" hangingPunct="1">
              <a:buFont typeface="Symbol" pitchFamily="18" charset="2"/>
              <a:buNone/>
            </a:pPr>
            <a:endParaRPr lang="fr-FR" sz="2000"/>
          </a:p>
          <a:p>
            <a:pPr eaLnBrk="1" hangingPunct="1">
              <a:buFont typeface="Symbol" pitchFamily="18" charset="2"/>
              <a:buNone/>
            </a:pPr>
            <a:endParaRPr lang="fr-FR" sz="2000"/>
          </a:p>
          <a:p>
            <a:pPr eaLnBrk="1" hangingPunct="1">
              <a:buFont typeface="Symbol" pitchFamily="18" charset="2"/>
              <a:buNone/>
            </a:pPr>
            <a:endParaRPr lang="fr-FR" sz="2000"/>
          </a:p>
          <a:p>
            <a:pPr eaLnBrk="1" hangingPunct="1">
              <a:buFont typeface="Symbol" pitchFamily="18" charset="2"/>
              <a:buNone/>
            </a:pPr>
            <a:endParaRPr lang="fr-FR" sz="2000"/>
          </a:p>
          <a:p>
            <a:pPr eaLnBrk="1" hangingPunct="1">
              <a:buFont typeface="Symbol" pitchFamily="18" charset="2"/>
              <a:buNone/>
            </a:pPr>
            <a:r>
              <a:rPr lang="fr-FR" sz="2000"/>
              <a:t>	Rappel : 1 eV est l’énergie acquise par un électron soumis à un 	potentiel d’1 Volt.</a:t>
            </a:r>
          </a:p>
          <a:p>
            <a:pPr eaLnBrk="1" hangingPunct="1">
              <a:buFont typeface="Symbol" pitchFamily="18" charset="2"/>
              <a:buNone/>
            </a:pPr>
            <a:endParaRPr lang="fr-FR" sz="2000"/>
          </a:p>
          <a:p>
            <a:pPr eaLnBrk="1" hangingPunct="1">
              <a:buFont typeface="Symbol" pitchFamily="18" charset="2"/>
              <a:buNone/>
            </a:pPr>
            <a:r>
              <a:rPr lang="fr-FR" sz="2000"/>
              <a:t>Dans un potentiel de 150,4 V on a donc T=150,4 eV et donc </a:t>
            </a:r>
            <a:r>
              <a:rPr lang="fr-FR" sz="2000">
                <a:latin typeface="Symbol" pitchFamily="18" charset="2"/>
              </a:rPr>
              <a:t>l</a:t>
            </a:r>
            <a:r>
              <a:rPr lang="fr-FR" sz="2000"/>
              <a:t>=10</a:t>
            </a:r>
            <a:r>
              <a:rPr lang="fr-FR" sz="2000" baseline="30000"/>
              <a:t>-10</a:t>
            </a:r>
            <a:r>
              <a:rPr lang="fr-FR" sz="2000"/>
              <a:t> m</a:t>
            </a:r>
          </a:p>
          <a:p>
            <a:pPr eaLnBrk="1" hangingPunct="1">
              <a:buFont typeface="Symbol" pitchFamily="18" charset="2"/>
              <a:buNone/>
            </a:pPr>
            <a:r>
              <a:rPr lang="fr-FR" sz="2000"/>
              <a:t>Qui est une dimension caractéristique du monde microscopique auquel appartient l’électron.</a:t>
            </a:r>
          </a:p>
        </p:txBody>
      </p:sp>
      <p:graphicFrame>
        <p:nvGraphicFramePr>
          <p:cNvPr id="37891" name="Object 3"/>
          <p:cNvGraphicFramePr>
            <a:graphicFrameLocks noChangeAspect="1"/>
          </p:cNvGraphicFramePr>
          <p:nvPr/>
        </p:nvGraphicFramePr>
        <p:xfrm>
          <a:off x="8077200" y="2819400"/>
          <a:ext cx="838200" cy="739775"/>
        </p:xfrm>
        <a:graphic>
          <a:graphicData uri="http://schemas.openxmlformats.org/presentationml/2006/ole">
            <mc:AlternateContent xmlns:mc="http://schemas.openxmlformats.org/markup-compatibility/2006">
              <mc:Choice xmlns:v="urn:schemas-microsoft-com:vml" Requires="v">
                <p:oleObj spid="_x0000_s37894" name="Equation" r:id="rId3" imgW="431613" imgH="380835" progId="Equation.3">
                  <p:embed/>
                </p:oleObj>
              </mc:Choice>
              <mc:Fallback>
                <p:oleObj name="Equation" r:id="rId3" imgW="431613" imgH="380835"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7200" y="2819400"/>
                        <a:ext cx="838200" cy="739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7892" name="Object 4"/>
          <p:cNvGraphicFramePr>
            <a:graphicFrameLocks noChangeAspect="1"/>
          </p:cNvGraphicFramePr>
          <p:nvPr/>
        </p:nvGraphicFramePr>
        <p:xfrm>
          <a:off x="2895600" y="3505200"/>
          <a:ext cx="3657600" cy="684213"/>
        </p:xfrm>
        <a:graphic>
          <a:graphicData uri="http://schemas.openxmlformats.org/presentationml/2006/ole">
            <mc:AlternateContent xmlns:mc="http://schemas.openxmlformats.org/markup-compatibility/2006">
              <mc:Choice xmlns:v="urn:schemas-microsoft-com:vml" Requires="v">
                <p:oleObj spid="_x0000_s37895" name="Equation" r:id="rId5" imgW="2311400" imgH="431800" progId="Equation.3">
                  <p:embed/>
                </p:oleObj>
              </mc:Choice>
              <mc:Fallback>
                <p:oleObj name="Equation" r:id="rId5" imgW="2311400" imgH="4318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5600" y="3505200"/>
                        <a:ext cx="3657600" cy="68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3789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0" y="990600"/>
            <a:ext cx="2057400" cy="135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593725" y="873125"/>
            <a:ext cx="8093075" cy="350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Lorsque v devient petit, </a:t>
            </a:r>
            <a:r>
              <a:rPr lang="fr-FR">
                <a:latin typeface="Symbol" pitchFamily="18" charset="2"/>
              </a:rPr>
              <a:t>l</a:t>
            </a:r>
            <a:r>
              <a:rPr lang="fr-FR"/>
              <a:t> augmente</a:t>
            </a:r>
          </a:p>
          <a:p>
            <a:pPr eaLnBrk="1" hangingPunct="1"/>
            <a:endParaRPr lang="fr-FR"/>
          </a:p>
          <a:p>
            <a:pPr eaLnBrk="1" hangingPunct="1"/>
            <a:r>
              <a:rPr lang="fr-FR"/>
              <a:t>Pour obtenir une longueur d’onde </a:t>
            </a:r>
          </a:p>
          <a:p>
            <a:pPr eaLnBrk="1" hangingPunct="1"/>
            <a:r>
              <a:rPr lang="fr-FR">
                <a:latin typeface="Symbol" pitchFamily="18" charset="2"/>
              </a:rPr>
              <a:t>l</a:t>
            </a:r>
            <a:r>
              <a:rPr lang="fr-FR"/>
              <a:t>=10</a:t>
            </a:r>
            <a:r>
              <a:rPr lang="fr-FR" baseline="30000"/>
              <a:t>-10</a:t>
            </a:r>
            <a:r>
              <a:rPr lang="fr-FR"/>
              <a:t> m avec une masse de 1 kg, il faut une</a:t>
            </a:r>
          </a:p>
          <a:p>
            <a:pPr eaLnBrk="1" hangingPunct="1"/>
            <a:r>
              <a:rPr lang="fr-FR"/>
              <a:t>vitesse v=6,6 10</a:t>
            </a:r>
            <a:r>
              <a:rPr lang="fr-FR" baseline="30000"/>
              <a:t>-24</a:t>
            </a:r>
            <a:r>
              <a:rPr lang="fr-FR"/>
              <a:t> m s</a:t>
            </a:r>
            <a:r>
              <a:rPr lang="fr-FR" baseline="30000"/>
              <a:t>-1 </a:t>
            </a:r>
            <a:r>
              <a:rPr lang="fr-FR"/>
              <a:t>!</a:t>
            </a:r>
          </a:p>
          <a:p>
            <a:pPr eaLnBrk="1" hangingPunct="1"/>
            <a:endParaRPr lang="fr-FR"/>
          </a:p>
          <a:p>
            <a:pPr eaLnBrk="1" hangingPunct="1"/>
            <a:r>
              <a:rPr lang="fr-FR"/>
              <a:t>Il faudra alors 10</a:t>
            </a:r>
            <a:r>
              <a:rPr lang="fr-FR" baseline="30000"/>
              <a:t>27</a:t>
            </a:r>
            <a:r>
              <a:rPr lang="fr-FR"/>
              <a:t> années pour que l’objet parcoure 1 m, ce qui rend toute expérience impossible.</a:t>
            </a:r>
            <a:endParaRPr lang="fr-FR" baseline="30000"/>
          </a:p>
          <a:p>
            <a:pPr eaLnBrk="1" hangingPunct="1"/>
            <a:endParaRPr lang="fr-FR" baseline="30000"/>
          </a:p>
          <a:p>
            <a:pPr eaLnBrk="1" hangingPunct="1"/>
            <a:endParaRPr lang="fr-FR" baseline="30000"/>
          </a:p>
        </p:txBody>
      </p:sp>
      <p:pic>
        <p:nvPicPr>
          <p:cNvPr id="389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3886200"/>
            <a:ext cx="231775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898525" y="574675"/>
            <a:ext cx="44434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u="sng"/>
              <a:t>2) Mise en évidence expérimentale</a:t>
            </a:r>
          </a:p>
        </p:txBody>
      </p:sp>
      <p:pic>
        <p:nvPicPr>
          <p:cNvPr id="39939" name="Picture 3" descr="L'image “http://upload.wikimedia.org/wikipedia/commons/e/e8/Indices_miller_plan_definition.png”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4495800" cy="2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4" descr="http://upload.wikimedia.org/wikipedia/commons/f/f5/Indices_miller_plan_exemple_cub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4400" y="1447800"/>
            <a:ext cx="4200525" cy="504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5"/>
          <p:cNvSpPr txBox="1">
            <a:spLocks noChangeArrowheads="1"/>
          </p:cNvSpPr>
          <p:nvPr/>
        </p:nvSpPr>
        <p:spPr bwMode="auto">
          <a:xfrm>
            <a:off x="152400" y="4621213"/>
            <a:ext cx="4495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plans réticulaires forment des familles de plans parallèles dans les cristaux.</a:t>
            </a:r>
          </a:p>
          <a:p>
            <a:pPr eaLnBrk="1" hangingPunct="1"/>
            <a:r>
              <a:rPr lang="fr-FR" sz="2000"/>
              <a:t>Les plans sont définis par les indices de </a:t>
            </a:r>
          </a:p>
          <a:p>
            <a:pPr eaLnBrk="1" hangingPunct="1"/>
            <a:r>
              <a:rPr lang="fr-FR" sz="2000"/>
              <a:t>Miller.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2505075" y="533400"/>
            <a:ext cx="6638925"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Considérons le plan le plus proche de l'origine mais qui ne passe pas par l'origine. Si l'on prend l'intersection de ce plan avec les trois axes, on obtient les trois coordonnées de trois points :</a:t>
            </a:r>
          </a:p>
          <a:p>
            <a:pPr eaLnBrk="1" hangingPunct="1"/>
            <a:endParaRPr lang="fr-FR" sz="2000"/>
          </a:p>
          <a:p>
            <a:pPr eaLnBrk="1" hangingPunct="1">
              <a:buFontTx/>
              <a:buChar char="•"/>
            </a:pPr>
            <a:r>
              <a:rPr lang="fr-FR" sz="2000"/>
              <a:t>(</a:t>
            </a:r>
            <a:r>
              <a:rPr lang="fr-FR" sz="2000" i="1"/>
              <a:t>P</a:t>
            </a:r>
            <a:r>
              <a:rPr lang="fr-FR" sz="2000"/>
              <a:t>,0,0) l'intersection du plan avec l'axe des </a:t>
            </a:r>
            <a:r>
              <a:rPr lang="fr-FR" sz="2000" i="1"/>
              <a:t>x</a:t>
            </a:r>
            <a:r>
              <a:rPr lang="fr-FR" sz="2000"/>
              <a:t> ;</a:t>
            </a:r>
          </a:p>
          <a:p>
            <a:pPr eaLnBrk="1" hangingPunct="1">
              <a:buFontTx/>
              <a:buChar char="•"/>
            </a:pPr>
            <a:r>
              <a:rPr lang="fr-FR" sz="2000"/>
              <a:t>(0,</a:t>
            </a:r>
            <a:r>
              <a:rPr lang="fr-FR" sz="2000" i="1"/>
              <a:t>Q</a:t>
            </a:r>
            <a:r>
              <a:rPr lang="fr-FR" sz="2000"/>
              <a:t>,0) l'intersection du plan avec l'axe des </a:t>
            </a:r>
            <a:r>
              <a:rPr lang="fr-FR" sz="2000" i="1"/>
              <a:t>y</a:t>
            </a:r>
            <a:r>
              <a:rPr lang="fr-FR" sz="2000"/>
              <a:t> ;</a:t>
            </a:r>
          </a:p>
          <a:p>
            <a:pPr eaLnBrk="1" hangingPunct="1">
              <a:buFontTx/>
              <a:buChar char="•"/>
            </a:pPr>
            <a:r>
              <a:rPr lang="fr-FR" sz="2000"/>
              <a:t>(0,0,</a:t>
            </a:r>
            <a:r>
              <a:rPr lang="fr-FR" sz="2000" i="1"/>
              <a:t>R</a:t>
            </a:r>
            <a:r>
              <a:rPr lang="fr-FR" sz="2000"/>
              <a:t>) l'intersection du plan avec l'axe des </a:t>
            </a:r>
            <a:r>
              <a:rPr lang="fr-FR" sz="2000" i="1"/>
              <a:t>z</a:t>
            </a:r>
            <a:r>
              <a:rPr lang="fr-FR" sz="2000"/>
              <a:t> ;</a:t>
            </a:r>
          </a:p>
          <a:p>
            <a:pPr eaLnBrk="1" hangingPunct="1"/>
            <a:r>
              <a:rPr lang="fr-FR" sz="2000"/>
              <a:t>alors l'inverse des coordonnées des intersections donne les </a:t>
            </a:r>
            <a:r>
              <a:rPr lang="fr-FR" sz="2000" b="1"/>
              <a:t>indices de Miller</a:t>
            </a:r>
            <a:r>
              <a:rPr lang="fr-FR" sz="2000"/>
              <a:t>, avec la convention 1/∞ = 0 (l'indice est 0 si l'axe est parallèle au plan). Ces indices sont notés entre parenthèse (</a:t>
            </a:r>
            <a:r>
              <a:rPr lang="fr-FR" sz="2000" i="1"/>
              <a:t>hkl</a:t>
            </a:r>
            <a:r>
              <a:rPr lang="fr-FR" sz="2000"/>
              <a:t>) :</a:t>
            </a:r>
          </a:p>
          <a:p>
            <a:pPr eaLnBrk="1" hangingPunct="1">
              <a:buFontTx/>
              <a:buChar char="•"/>
            </a:pPr>
            <a:r>
              <a:rPr lang="fr-FR" sz="2000" i="1"/>
              <a:t>h</a:t>
            </a:r>
            <a:r>
              <a:rPr lang="fr-FR" sz="2000"/>
              <a:t> = 1/</a:t>
            </a:r>
            <a:r>
              <a:rPr lang="fr-FR" sz="2000" i="1"/>
              <a:t>P</a:t>
            </a:r>
            <a:r>
              <a:rPr lang="fr-FR" sz="2000"/>
              <a:t> ;</a:t>
            </a:r>
          </a:p>
          <a:p>
            <a:pPr eaLnBrk="1" hangingPunct="1">
              <a:buFontTx/>
              <a:buChar char="•"/>
            </a:pPr>
            <a:r>
              <a:rPr lang="fr-FR" sz="2000" i="1"/>
              <a:t>k</a:t>
            </a:r>
            <a:r>
              <a:rPr lang="fr-FR" sz="2000"/>
              <a:t> = 1/</a:t>
            </a:r>
            <a:r>
              <a:rPr lang="fr-FR" sz="2000" i="1"/>
              <a:t>Q</a:t>
            </a:r>
            <a:r>
              <a:rPr lang="fr-FR" sz="2000"/>
              <a:t> ;</a:t>
            </a:r>
          </a:p>
          <a:p>
            <a:pPr eaLnBrk="1" hangingPunct="1">
              <a:buFontTx/>
              <a:buChar char="•"/>
            </a:pPr>
            <a:r>
              <a:rPr lang="fr-FR" sz="2000" i="1"/>
              <a:t>l</a:t>
            </a:r>
            <a:r>
              <a:rPr lang="fr-FR" sz="2000"/>
              <a:t> = 1/</a:t>
            </a:r>
            <a:r>
              <a:rPr lang="fr-FR" sz="2000" i="1"/>
              <a:t>R</a:t>
            </a:r>
            <a:r>
              <a:rPr lang="fr-FR" sz="2000"/>
              <a:t>.</a:t>
            </a:r>
          </a:p>
          <a:p>
            <a:pPr eaLnBrk="1" hangingPunct="1"/>
            <a:endParaRPr lang="fr-FR" sz="2000"/>
          </a:p>
        </p:txBody>
      </p:sp>
      <p:pic>
        <p:nvPicPr>
          <p:cNvPr id="40963" name="Picture 3" descr="L'image “http://upload.wikimedia.org/wikipedia/commons/e/e8/Indices_miller_plan_definition.png”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143000"/>
            <a:ext cx="4495800" cy="2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838200" y="457200"/>
            <a:ext cx="7908925" cy="619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Premier problème</a:t>
            </a:r>
            <a:r>
              <a:rPr lang="fr-FR" sz="2000"/>
              <a:t> : la catastrophe ultra violette.</a:t>
            </a:r>
          </a:p>
          <a:p>
            <a:pPr eaLnBrk="1" hangingPunct="1"/>
            <a:endParaRPr lang="fr-FR" sz="2000"/>
          </a:p>
          <a:p>
            <a:pPr eaLnBrk="1" hangingPunct="1">
              <a:buFont typeface="Wingdings" pitchFamily="2" charset="2"/>
              <a:buChar char="§"/>
            </a:pPr>
            <a:r>
              <a:rPr lang="fr-FR" sz="1800"/>
              <a:t> Lorsque l’on chauffe un solide parfait (appelé corps noir), il émet des ondes électromagnétiques dans un domaine de longueurs d’ondes caractéristique de sa température.</a:t>
            </a:r>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endParaRPr lang="fr-FR" sz="1800"/>
          </a:p>
          <a:p>
            <a:pPr eaLnBrk="1" hangingPunct="1">
              <a:buFont typeface="Wingdings" pitchFamily="2" charset="2"/>
              <a:buChar char="§"/>
            </a:pPr>
            <a:r>
              <a:rPr lang="fr-FR" sz="1800"/>
              <a:t>  Expérimentalement la courbe présente un maximum lié à la température par la relation de Wien :</a:t>
            </a:r>
          </a:p>
          <a:p>
            <a:pPr eaLnBrk="1" hangingPunct="1"/>
            <a:r>
              <a:rPr lang="fr-FR" sz="1800"/>
              <a:t>			λ</a:t>
            </a:r>
            <a:r>
              <a:rPr lang="fr-FR" sz="1800" baseline="-30000"/>
              <a:t>M</a:t>
            </a:r>
            <a:r>
              <a:rPr lang="fr-FR" sz="1800"/>
              <a:t> *T = 2,9.10</a:t>
            </a:r>
            <a:r>
              <a:rPr lang="fr-FR" sz="1800" baseline="30000"/>
              <a:t>-3</a:t>
            </a:r>
            <a:r>
              <a:rPr lang="fr-FR" sz="1800"/>
              <a:t> m.K</a:t>
            </a:r>
          </a:p>
          <a:p>
            <a:pPr eaLnBrk="1" hangingPunct="1"/>
            <a:endParaRPr lang="fr-FR" sz="1800"/>
          </a:p>
          <a:p>
            <a:pPr eaLnBrk="1" hangingPunct="1">
              <a:buFont typeface="Wingdings" pitchFamily="2" charset="2"/>
              <a:buChar char="§"/>
            </a:pPr>
            <a:r>
              <a:rPr lang="fr-FR" sz="1800"/>
              <a:t>  En 1900, Rayleigh ne parvient pas à expliquer théoriquement ce phénomène. Son calcul amène à une équation qui diverge dans l’ultra violet (catastrophe). </a:t>
            </a:r>
          </a:p>
        </p:txBody>
      </p:sp>
      <p:pic>
        <p:nvPicPr>
          <p:cNvPr id="5123" name="Picture 3" descr="\\Theochem\lequere\lequere\MES_Documents\ENSEIGNEMENT\Enseignement MECA Q\figs_cours1\UV_cat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752600"/>
            <a:ext cx="3017838"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Line 4"/>
          <p:cNvSpPr>
            <a:spLocks noChangeShapeType="1"/>
          </p:cNvSpPr>
          <p:nvPr/>
        </p:nvSpPr>
        <p:spPr bwMode="auto">
          <a:xfrm>
            <a:off x="5257800" y="3581400"/>
            <a:ext cx="0" cy="68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125" name="Rectangle 5"/>
          <p:cNvSpPr>
            <a:spLocks noChangeArrowheads="1"/>
          </p:cNvSpPr>
          <p:nvPr/>
        </p:nvSpPr>
        <p:spPr bwMode="auto">
          <a:xfrm>
            <a:off x="5257800" y="3886200"/>
            <a:ext cx="4445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800"/>
              <a:t>λ</a:t>
            </a:r>
            <a:r>
              <a:rPr lang="fr-FR" sz="1800" baseline="-30000"/>
              <a:t>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12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122">
                                            <p:txEl>
                                              <p:pRg st="14" end="1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122">
                                            <p:txEl>
                                              <p:pRg st="15" end="1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122">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381000" y="609600"/>
            <a:ext cx="8305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distances entre les plans réticulaires sont de l’ordres de quelques angstrœms on peut les utiliser comme « grille » de diffraction des électrons.</a:t>
            </a:r>
          </a:p>
        </p:txBody>
      </p:sp>
      <p:sp>
        <p:nvSpPr>
          <p:cNvPr id="41987" name="Rectangle 3"/>
          <p:cNvSpPr>
            <a:spLocks noChangeArrowheads="1"/>
          </p:cNvSpPr>
          <p:nvPr/>
        </p:nvSpPr>
        <p:spPr bwMode="auto">
          <a:xfrm>
            <a:off x="7162800" y="1905000"/>
            <a:ext cx="1365250" cy="2163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1200">
                <a:latin typeface="Elephant" pitchFamily="18" charset="0"/>
              </a:rPr>
              <a:t>  </a:t>
            </a:r>
            <a:r>
              <a:rPr lang="fr-FR" sz="10000">
                <a:latin typeface="Elephant" pitchFamily="18" charset="0"/>
              </a:rPr>
              <a:t> </a:t>
            </a:r>
            <a:r>
              <a:rPr lang="fr-FR" sz="1200">
                <a:latin typeface="Elephant" pitchFamily="18" charset="0"/>
              </a:rPr>
              <a:t>                            </a:t>
            </a:r>
            <a:br>
              <a:rPr lang="fr-FR" sz="1200">
                <a:latin typeface="Elephant" pitchFamily="18" charset="0"/>
              </a:rPr>
            </a:br>
            <a:r>
              <a:rPr lang="fr-FR" sz="1200">
                <a:latin typeface="Elephant" pitchFamily="18" charset="0"/>
              </a:rPr>
              <a:t>William H. Bragg</a:t>
            </a:r>
            <a:br>
              <a:rPr lang="fr-FR" sz="1200">
                <a:latin typeface="Elephant" pitchFamily="18" charset="0"/>
              </a:rPr>
            </a:br>
            <a:r>
              <a:rPr lang="fr-FR" sz="1200">
                <a:latin typeface="Elephant" pitchFamily="18" charset="0"/>
              </a:rPr>
              <a:t>(1862-1942)</a:t>
            </a:r>
            <a:r>
              <a:rPr lang="fr-FR" sz="1100"/>
              <a:t> </a:t>
            </a:r>
            <a:endParaRPr lang="fr-FR" sz="1200">
              <a:latin typeface="Elephant" pitchFamily="18" charset="0"/>
            </a:endParaRPr>
          </a:p>
        </p:txBody>
      </p:sp>
      <p:pic>
        <p:nvPicPr>
          <p:cNvPr id="41988" name="Picture 4" descr="http://www.cenerg.ensmp.fr/scpi/DocMateriel/ImagePerso/whbragg.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1981200"/>
            <a:ext cx="113188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5" descr="L'image “http://www.microscopy.ethz.ch/images/bragg_welle.jpg” ne peut être affichée car elle contient des erreu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676400"/>
            <a:ext cx="6019800" cy="267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 Box 6"/>
          <p:cNvSpPr txBox="1">
            <a:spLocks noChangeArrowheads="1"/>
          </p:cNvSpPr>
          <p:nvPr/>
        </p:nvSpPr>
        <p:spPr bwMode="auto">
          <a:xfrm>
            <a:off x="1203325" y="4918075"/>
            <a:ext cx="763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Pour que toutes les ondes réfléchies par une même famille de plans soient en phase, il faut</a:t>
            </a:r>
          </a:p>
        </p:txBody>
      </p:sp>
      <p:graphicFrame>
        <p:nvGraphicFramePr>
          <p:cNvPr id="41991" name="Object 7"/>
          <p:cNvGraphicFramePr>
            <a:graphicFrameLocks noChangeAspect="1"/>
          </p:cNvGraphicFramePr>
          <p:nvPr/>
        </p:nvGraphicFramePr>
        <p:xfrm>
          <a:off x="4343400" y="5410200"/>
          <a:ext cx="2514600" cy="617538"/>
        </p:xfrm>
        <a:graphic>
          <a:graphicData uri="http://schemas.openxmlformats.org/presentationml/2006/ole">
            <mc:AlternateContent xmlns:mc="http://schemas.openxmlformats.org/markup-compatibility/2006">
              <mc:Choice xmlns:v="urn:schemas-microsoft-com:vml" Requires="v">
                <p:oleObj spid="_x0000_s41993" name="Equation" r:id="rId5" imgW="723272" imgH="177646" progId="Equation.3">
                  <p:embed/>
                </p:oleObj>
              </mc:Choice>
              <mc:Fallback>
                <p:oleObj name="Equation" r:id="rId5" imgW="723272" imgH="177646"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5410200"/>
                        <a:ext cx="2514600" cy="617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992" name="Text Box 8"/>
          <p:cNvSpPr txBox="1">
            <a:spLocks noChangeArrowheads="1"/>
          </p:cNvSpPr>
          <p:nvPr/>
        </p:nvSpPr>
        <p:spPr bwMode="auto">
          <a:xfrm>
            <a:off x="4403725" y="6061075"/>
            <a:ext cx="1993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(Loi de Bragg)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L'image “http://www.doitpoms.ac.uk/tlplib/xray-diffraction/images/diagram5.gif”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04800"/>
            <a:ext cx="54864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p:cNvSpPr txBox="1">
            <a:spLocks noChangeArrowheads="1"/>
          </p:cNvSpPr>
          <p:nvPr/>
        </p:nvSpPr>
        <p:spPr bwMode="auto">
          <a:xfrm>
            <a:off x="609600" y="2362200"/>
            <a:ext cx="8229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expérience, déjà connue avec la diffraction de rayons X a été faite avec des électrons par Davisson et Germer</a:t>
            </a:r>
          </a:p>
        </p:txBody>
      </p:sp>
      <p:sp>
        <p:nvSpPr>
          <p:cNvPr id="43012" name="Text Box 4"/>
          <p:cNvSpPr txBox="1">
            <a:spLocks noChangeArrowheads="1"/>
          </p:cNvSpPr>
          <p:nvPr/>
        </p:nvSpPr>
        <p:spPr bwMode="auto">
          <a:xfrm>
            <a:off x="5394325" y="3519488"/>
            <a:ext cx="33686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Figures de diffraction obtenues avec une poudre de fer polycristalline.</a:t>
            </a:r>
          </a:p>
          <a:p>
            <a:pPr eaLnBrk="1" hangingPunct="1"/>
            <a:endParaRPr lang="fr-FR" sz="2000"/>
          </a:p>
          <a:p>
            <a:pPr eaLnBrk="1" hangingPunct="1"/>
            <a:r>
              <a:rPr lang="fr-FR" sz="2000"/>
              <a:t>(chaque grain reflète le rayonnement avec un angle </a:t>
            </a:r>
            <a:r>
              <a:rPr lang="fr-FR" sz="2000">
                <a:latin typeface="Symbol" pitchFamily="18" charset="2"/>
              </a:rPr>
              <a:t>j</a:t>
            </a:r>
            <a:r>
              <a:rPr lang="fr-FR" sz="2000"/>
              <a:t> différent)</a:t>
            </a:r>
          </a:p>
        </p:txBody>
      </p:sp>
      <p:pic>
        <p:nvPicPr>
          <p:cNvPr id="4301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3200400"/>
            <a:ext cx="34290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4" name="Line 6"/>
          <p:cNvSpPr>
            <a:spLocks noChangeShapeType="1"/>
          </p:cNvSpPr>
          <p:nvPr/>
        </p:nvSpPr>
        <p:spPr bwMode="auto">
          <a:xfrm>
            <a:off x="2971800" y="4800600"/>
            <a:ext cx="1219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5" name="Line 7"/>
          <p:cNvSpPr>
            <a:spLocks noChangeShapeType="1"/>
          </p:cNvSpPr>
          <p:nvPr/>
        </p:nvSpPr>
        <p:spPr bwMode="auto">
          <a:xfrm flipV="1">
            <a:off x="2971800" y="3581400"/>
            <a:ext cx="990600" cy="1219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6" name="Line 8"/>
          <p:cNvSpPr>
            <a:spLocks noChangeShapeType="1"/>
          </p:cNvSpPr>
          <p:nvPr/>
        </p:nvSpPr>
        <p:spPr bwMode="auto">
          <a:xfrm flipH="1" flipV="1">
            <a:off x="3429000" y="4191000"/>
            <a:ext cx="304800" cy="609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7" name="Text Box 9"/>
          <p:cNvSpPr txBox="1">
            <a:spLocks noChangeArrowheads="1"/>
          </p:cNvSpPr>
          <p:nvPr/>
        </p:nvSpPr>
        <p:spPr bwMode="auto">
          <a:xfrm>
            <a:off x="3565525" y="4198938"/>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latin typeface="Symbol" pitchFamily="18" charset="2"/>
              </a:rPr>
              <a:t>j</a:t>
            </a:r>
          </a:p>
        </p:txBody>
      </p:sp>
      <p:sp>
        <p:nvSpPr>
          <p:cNvPr id="43018" name="Line 10"/>
          <p:cNvSpPr>
            <a:spLocks noChangeShapeType="1"/>
          </p:cNvSpPr>
          <p:nvPr/>
        </p:nvSpPr>
        <p:spPr bwMode="auto">
          <a:xfrm>
            <a:off x="6705600" y="228600"/>
            <a:ext cx="0" cy="1981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19" name="Line 11"/>
          <p:cNvSpPr>
            <a:spLocks noChangeShapeType="1"/>
          </p:cNvSpPr>
          <p:nvPr/>
        </p:nvSpPr>
        <p:spPr bwMode="auto">
          <a:xfrm flipH="1">
            <a:off x="6858000" y="1219200"/>
            <a:ext cx="762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3020" name="Text Box 12"/>
          <p:cNvSpPr txBox="1">
            <a:spLocks noChangeArrowheads="1"/>
          </p:cNvSpPr>
          <p:nvPr/>
        </p:nvSpPr>
        <p:spPr bwMode="auto">
          <a:xfrm>
            <a:off x="7680325" y="1004888"/>
            <a:ext cx="776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Ecran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62000"/>
            <a:ext cx="5238750" cy="260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035" name="Rectangle 3"/>
          <p:cNvSpPr>
            <a:spLocks noChangeArrowheads="1"/>
          </p:cNvSpPr>
          <p:nvPr/>
        </p:nvSpPr>
        <p:spPr bwMode="auto">
          <a:xfrm>
            <a:off x="533400" y="3505200"/>
            <a:ext cx="7391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a:t>Clichés de diffraction électronique de l’axe de zone [1 1 1] de Mn</a:t>
            </a:r>
            <a:r>
              <a:rPr lang="fr-FR" sz="2000" baseline="-30000"/>
              <a:t>2</a:t>
            </a:r>
            <a:r>
              <a:rPr lang="fr-FR" sz="2000"/>
              <a:t>O</a:t>
            </a:r>
            <a:r>
              <a:rPr lang="fr-FR" sz="2000" baseline="-30000"/>
              <a:t>3</a:t>
            </a:r>
            <a:r>
              <a:rPr lang="fr-FR" sz="2000"/>
              <a:t> (MONOCRISTAL) </a:t>
            </a:r>
          </a:p>
        </p:txBody>
      </p:sp>
      <p:sp>
        <p:nvSpPr>
          <p:cNvPr id="44036" name="Text Box 4"/>
          <p:cNvSpPr txBox="1">
            <a:spLocks noChangeArrowheads="1"/>
          </p:cNvSpPr>
          <p:nvPr/>
        </p:nvSpPr>
        <p:spPr bwMode="auto">
          <a:xfrm>
            <a:off x="1447800" y="4953000"/>
            <a:ext cx="6340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Avec un monocristal, on obtient une résolution angulaire du spectre de diffraction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279525" y="727075"/>
            <a:ext cx="3457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u="sng"/>
              <a:t>3) Relations d’Heisenberg</a:t>
            </a:r>
            <a:r>
              <a:rPr lang="fr-FR"/>
              <a:t>.</a:t>
            </a:r>
          </a:p>
        </p:txBody>
      </p:sp>
      <p:sp>
        <p:nvSpPr>
          <p:cNvPr id="45059" name="Text Box 3"/>
          <p:cNvSpPr txBox="1">
            <a:spLocks noChangeArrowheads="1"/>
          </p:cNvSpPr>
          <p:nvPr/>
        </p:nvSpPr>
        <p:spPr bwMode="auto">
          <a:xfrm>
            <a:off x="1279525" y="1538288"/>
            <a:ext cx="7559675"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vecteur d’onde k est lié à la quantité de mouvement de la particule. Nous avons vu que pour avoir une onde parfaitement localisée, il fallait faire la somme d’un nombre infini d’ondes.</a:t>
            </a:r>
          </a:p>
          <a:p>
            <a:pPr eaLnBrk="1" hangingPunct="1"/>
            <a:r>
              <a:rPr lang="fr-FR" sz="2000"/>
              <a:t>Chacune de ces ondes représente une certaine quantité de mouvement possible pour la particule.</a:t>
            </a:r>
          </a:p>
          <a:p>
            <a:pPr eaLnBrk="1" hangingPunct="1"/>
            <a:endParaRPr lang="fr-FR" sz="2000"/>
          </a:p>
          <a:p>
            <a:pPr eaLnBrk="1" hangingPunct="1"/>
            <a:r>
              <a:rPr lang="fr-FR" sz="2000"/>
              <a:t>De même, si l’on considère qu’une seule onde est associée à la particule, on fixe très précisément sa quantité de mouvement, mais la position de la particule se retrouve indéfinie car l’onde est délocalisée.</a:t>
            </a:r>
          </a:p>
          <a:p>
            <a:pPr eaLnBrk="1" hangingPunct="1"/>
            <a:endParaRPr lang="fr-FR" sz="2000"/>
          </a:p>
          <a:p>
            <a:pPr eaLnBrk="1" hangingPunct="1"/>
            <a:r>
              <a:rPr lang="fr-FR" sz="2000">
                <a:solidFill>
                  <a:srgbClr val="FF0000"/>
                </a:solidFill>
              </a:rPr>
              <a:t>Il y a donc difficulté pour décrire simultanément avec précision, la position et la quantité de mouvement d’une particule quantique.</a:t>
            </a:r>
          </a:p>
          <a:p>
            <a:pPr eaLnBrk="1" hangingPunct="1"/>
            <a:endParaRPr lang="fr-FR" sz="2000">
              <a:solidFill>
                <a:srgbClr val="FF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457200"/>
            <a:ext cx="228758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6083" name="Text Box 3"/>
          <p:cNvSpPr txBox="1">
            <a:spLocks noChangeArrowheads="1"/>
          </p:cNvSpPr>
          <p:nvPr/>
        </p:nvSpPr>
        <p:spPr bwMode="auto">
          <a:xfrm>
            <a:off x="669925" y="928688"/>
            <a:ext cx="51212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Werner Heisenberg a énoncé en 1927 ce « principe d’incertitude »</a:t>
            </a:r>
          </a:p>
          <a:p>
            <a:pPr eaLnBrk="1" hangingPunct="1"/>
            <a:endParaRPr lang="fr-FR" sz="2000"/>
          </a:p>
        </p:txBody>
      </p:sp>
      <p:graphicFrame>
        <p:nvGraphicFramePr>
          <p:cNvPr id="46084" name="Object 4"/>
          <p:cNvGraphicFramePr>
            <a:graphicFrameLocks noChangeAspect="1"/>
          </p:cNvGraphicFramePr>
          <p:nvPr/>
        </p:nvGraphicFramePr>
        <p:xfrm>
          <a:off x="1981200" y="1752600"/>
          <a:ext cx="1981200" cy="1081088"/>
        </p:xfrm>
        <a:graphic>
          <a:graphicData uri="http://schemas.openxmlformats.org/presentationml/2006/ole">
            <mc:AlternateContent xmlns:mc="http://schemas.openxmlformats.org/markup-compatibility/2006">
              <mc:Choice xmlns:v="urn:schemas-microsoft-com:vml" Requires="v">
                <p:oleObj spid="_x0000_s46090" name="Equation" r:id="rId4" imgW="558558" imgH="304668" progId="Equation.3">
                  <p:embed/>
                </p:oleObj>
              </mc:Choice>
              <mc:Fallback>
                <p:oleObj name="Equation" r:id="rId4" imgW="558558" imgH="304668"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752600"/>
                        <a:ext cx="1981200" cy="1081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6085" name="Line 5"/>
          <p:cNvSpPr>
            <a:spLocks noChangeShapeType="1"/>
          </p:cNvSpPr>
          <p:nvPr/>
        </p:nvSpPr>
        <p:spPr bwMode="auto">
          <a:xfrm flipV="1">
            <a:off x="1524000" y="2514600"/>
            <a:ext cx="4572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086" name="Line 6"/>
          <p:cNvSpPr>
            <a:spLocks noChangeShapeType="1"/>
          </p:cNvSpPr>
          <p:nvPr/>
        </p:nvSpPr>
        <p:spPr bwMode="auto">
          <a:xfrm flipV="1">
            <a:off x="2819400" y="2590800"/>
            <a:ext cx="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46087" name="Text Box 7"/>
          <p:cNvSpPr txBox="1">
            <a:spLocks noChangeArrowheads="1"/>
          </p:cNvSpPr>
          <p:nvPr/>
        </p:nvSpPr>
        <p:spPr bwMode="auto">
          <a:xfrm>
            <a:off x="228600" y="3048000"/>
            <a:ext cx="2305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Incertitude sur position</a:t>
            </a:r>
          </a:p>
        </p:txBody>
      </p:sp>
      <p:sp>
        <p:nvSpPr>
          <p:cNvPr id="46088" name="Text Box 8"/>
          <p:cNvSpPr txBox="1">
            <a:spLocks noChangeArrowheads="1"/>
          </p:cNvSpPr>
          <p:nvPr/>
        </p:nvSpPr>
        <p:spPr bwMode="auto">
          <a:xfrm>
            <a:off x="2819400" y="2971800"/>
            <a:ext cx="371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Incertitude sur quantité de mouvement</a:t>
            </a:r>
          </a:p>
        </p:txBody>
      </p:sp>
      <p:pic>
        <p:nvPicPr>
          <p:cNvPr id="46089"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3581400"/>
            <a:ext cx="3581400" cy="305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898525" y="4689475"/>
            <a:ext cx="75596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La constante de Planck étant très petite dans des unités macroscopiques, cette relation, n’a pas de répercussion sur le monde macroscopique où l’on peut la négliger.</a:t>
            </a:r>
          </a:p>
        </p:txBody>
      </p:sp>
      <p:sp>
        <p:nvSpPr>
          <p:cNvPr id="47107" name="Text Box 3"/>
          <p:cNvSpPr txBox="1">
            <a:spLocks noChangeArrowheads="1"/>
          </p:cNvSpPr>
          <p:nvPr/>
        </p:nvSpPr>
        <p:spPr bwMode="auto">
          <a:xfrm>
            <a:off x="685800" y="1600200"/>
            <a:ext cx="772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 principe reflète une loi de la nature et pas une impossibilité technique !</a:t>
            </a:r>
          </a:p>
        </p:txBody>
      </p:sp>
      <p:sp>
        <p:nvSpPr>
          <p:cNvPr id="47108" name="Text Box 4"/>
          <p:cNvSpPr txBox="1">
            <a:spLocks noChangeArrowheads="1"/>
          </p:cNvSpPr>
          <p:nvPr/>
        </p:nvSpPr>
        <p:spPr bwMode="auto">
          <a:xfrm>
            <a:off x="669925" y="2071688"/>
            <a:ext cx="80930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dit que x et p sont des variables conjuguées. Il en existe d’autres, comme l’énergie et le temps :</a:t>
            </a:r>
          </a:p>
        </p:txBody>
      </p:sp>
      <p:graphicFrame>
        <p:nvGraphicFramePr>
          <p:cNvPr id="47109" name="Object 5"/>
          <p:cNvGraphicFramePr>
            <a:graphicFrameLocks noChangeAspect="1"/>
          </p:cNvGraphicFramePr>
          <p:nvPr/>
        </p:nvGraphicFramePr>
        <p:xfrm>
          <a:off x="3276600" y="2895600"/>
          <a:ext cx="1981200" cy="1081088"/>
        </p:xfrm>
        <a:graphic>
          <a:graphicData uri="http://schemas.openxmlformats.org/presentationml/2006/ole">
            <mc:AlternateContent xmlns:mc="http://schemas.openxmlformats.org/markup-compatibility/2006">
              <mc:Choice xmlns:v="urn:schemas-microsoft-com:vml" Requires="v">
                <p:oleObj spid="_x0000_s47110" name="Equation" r:id="rId3" imgW="558558" imgH="304668" progId="Equation.3">
                  <p:embed/>
                </p:oleObj>
              </mc:Choice>
              <mc:Fallback>
                <p:oleObj name="Equation" r:id="rId3" imgW="558558" imgH="304668"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895600"/>
                        <a:ext cx="1981200" cy="1081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09600" y="457200"/>
            <a:ext cx="7010400" cy="990600"/>
          </a:xfrm>
          <a:solidFill>
            <a:schemeClr val="hlink"/>
          </a:solidFill>
        </p:spPr>
        <p:txBody>
          <a:bodyPr/>
          <a:lstStyle/>
          <a:p>
            <a:pPr eaLnBrk="1" hangingPunct="1"/>
            <a:r>
              <a:rPr lang="fr-FR" sz="2400" smtClean="0"/>
              <a:t>IV) Mécanique ondulatoire</a:t>
            </a:r>
          </a:p>
        </p:txBody>
      </p:sp>
      <p:sp>
        <p:nvSpPr>
          <p:cNvPr id="48131" name="Text Box 3"/>
          <p:cNvSpPr txBox="1">
            <a:spLocks noChangeArrowheads="1"/>
          </p:cNvSpPr>
          <p:nvPr/>
        </p:nvSpPr>
        <p:spPr bwMode="auto">
          <a:xfrm>
            <a:off x="1127125" y="1690688"/>
            <a:ext cx="7635875"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arenR"/>
            </a:pPr>
            <a:r>
              <a:rPr lang="fr-FR" sz="2000" u="sng"/>
              <a:t>Fonction d’onde.</a:t>
            </a:r>
          </a:p>
          <a:p>
            <a:pPr eaLnBrk="1" hangingPunct="1"/>
            <a:r>
              <a:rPr lang="fr-FR" sz="2000"/>
              <a:t>	A tout système quantique, on peut associer une fonction d’onde, </a:t>
            </a:r>
            <a:r>
              <a:rPr lang="fr-FR" sz="2000">
                <a:latin typeface="Symbol" pitchFamily="18" charset="2"/>
              </a:rPr>
              <a:t>y</a:t>
            </a:r>
            <a:r>
              <a:rPr lang="fr-FR" sz="2000"/>
              <a:t>, qui décrit </a:t>
            </a:r>
            <a:r>
              <a:rPr lang="fr-FR" sz="2000">
                <a:solidFill>
                  <a:srgbClr val="FF0000"/>
                </a:solidFill>
              </a:rPr>
              <a:t>l’état de ce système</a:t>
            </a:r>
            <a:r>
              <a:rPr lang="fr-FR" sz="2000"/>
              <a:t> en respectant les contraintes imposée par les relations d’Heisenberg.</a:t>
            </a:r>
          </a:p>
          <a:p>
            <a:pPr eaLnBrk="1" hangingPunct="1"/>
            <a:r>
              <a:rPr lang="fr-FR" sz="2000"/>
              <a:t>	Cette fonction peut être complexe et on l’exprime généralement en fonction des coordonnées d’espace et du temps.</a:t>
            </a:r>
          </a:p>
          <a:p>
            <a:pPr eaLnBrk="1" hangingPunct="1"/>
            <a:endParaRPr lang="fr-FR" sz="2000"/>
          </a:p>
          <a:p>
            <a:pPr eaLnBrk="1" hangingPunct="1"/>
            <a:r>
              <a:rPr lang="fr-FR" sz="2000"/>
              <a:t>	Dans ce cas, le module au carré de la fonction représente la </a:t>
            </a:r>
            <a:r>
              <a:rPr lang="fr-FR" sz="2000">
                <a:solidFill>
                  <a:srgbClr val="FF0000"/>
                </a:solidFill>
              </a:rPr>
              <a:t>densité de probabilité</a:t>
            </a:r>
            <a:r>
              <a:rPr lang="fr-FR" sz="2000"/>
              <a:t> de trouver le système dans un volume </a:t>
            </a:r>
            <a:r>
              <a:rPr lang="fr-FR" sz="2000">
                <a:solidFill>
                  <a:srgbClr val="FF0000"/>
                </a:solidFill>
              </a:rPr>
              <a:t>dv</a:t>
            </a:r>
            <a:r>
              <a:rPr lang="fr-FR" sz="2000"/>
              <a:t> de l’espace au temps t lorsqu’il se trouve dans l’état </a:t>
            </a:r>
            <a:r>
              <a:rPr lang="fr-FR" sz="2000">
                <a:latin typeface="Symbol" pitchFamily="18" charset="2"/>
              </a:rPr>
              <a:t>y</a:t>
            </a:r>
            <a:r>
              <a:rPr lang="fr-FR" sz="2000"/>
              <a:t>.</a:t>
            </a:r>
          </a:p>
          <a:p>
            <a:pPr eaLnBrk="1" hangingPunct="1"/>
            <a:endParaRPr lang="fr-FR" sz="2000"/>
          </a:p>
          <a:p>
            <a:pPr eaLnBrk="1" hangingPunct="1"/>
            <a:endParaRPr lang="fr-FR" sz="2000"/>
          </a:p>
          <a:p>
            <a:pPr eaLnBrk="1" hangingPunct="1"/>
            <a:endParaRPr lang="fr-FR" sz="2000"/>
          </a:p>
          <a:p>
            <a:pPr eaLnBrk="1" hangingPunct="1"/>
            <a:endParaRPr lang="fr-FR" sz="2000"/>
          </a:p>
          <a:p>
            <a:pPr eaLnBrk="1" hangingPunct="1"/>
            <a:r>
              <a:rPr lang="fr-FR" sz="2000"/>
              <a:t>Ou </a:t>
            </a:r>
            <a:r>
              <a:rPr lang="fr-FR" sz="2000">
                <a:latin typeface="Symbol" pitchFamily="18" charset="2"/>
              </a:rPr>
              <a:t>y</a:t>
            </a:r>
            <a:r>
              <a:rPr lang="fr-FR" sz="2000" baseline="30000">
                <a:latin typeface="Symbol" pitchFamily="18" charset="2"/>
              </a:rPr>
              <a:t>*</a:t>
            </a:r>
            <a:r>
              <a:rPr lang="fr-FR" sz="2000"/>
              <a:t> est la fonction complexe conjuguée de </a:t>
            </a:r>
            <a:r>
              <a:rPr lang="fr-FR" sz="2000">
                <a:latin typeface="Symbol" pitchFamily="18" charset="2"/>
              </a:rPr>
              <a:t>y</a:t>
            </a:r>
            <a:r>
              <a:rPr lang="fr-FR" sz="2000"/>
              <a:t>.</a:t>
            </a:r>
          </a:p>
        </p:txBody>
      </p:sp>
      <p:graphicFrame>
        <p:nvGraphicFramePr>
          <p:cNvPr id="48132" name="Object 4"/>
          <p:cNvGraphicFramePr>
            <a:graphicFrameLocks noChangeAspect="1"/>
          </p:cNvGraphicFramePr>
          <p:nvPr/>
        </p:nvGraphicFramePr>
        <p:xfrm>
          <a:off x="2362200" y="4953000"/>
          <a:ext cx="5105400" cy="623888"/>
        </p:xfrm>
        <a:graphic>
          <a:graphicData uri="http://schemas.openxmlformats.org/presentationml/2006/ole">
            <mc:AlternateContent xmlns:mc="http://schemas.openxmlformats.org/markup-compatibility/2006">
              <mc:Choice xmlns:v="urn:schemas-microsoft-com:vml" Requires="v">
                <p:oleObj spid="_x0000_s48133" name="Equation" r:id="rId3" imgW="2286000" imgH="279400" progId="Equation.3">
                  <p:embed/>
                </p:oleObj>
              </mc:Choice>
              <mc:Fallback>
                <p:oleObj name="Equation" r:id="rId3" imgW="2286000" imgH="279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4953000"/>
                        <a:ext cx="5105400" cy="62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G:\orb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295400"/>
            <a:ext cx="4765675"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Text Box 3"/>
          <p:cNvSpPr txBox="1">
            <a:spLocks noChangeArrowheads="1"/>
          </p:cNvSpPr>
          <p:nvPr/>
        </p:nvSpPr>
        <p:spPr bwMode="auto">
          <a:xfrm>
            <a:off x="5715000" y="1600200"/>
            <a:ext cx="29718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Attention à l’élément de volume. Sa forme dépend du système de coordonnées.</a:t>
            </a:r>
          </a:p>
        </p:txBody>
      </p:sp>
      <p:pic>
        <p:nvPicPr>
          <p:cNvPr id="49156" name="Picture 4" descr="http://webphysics.davidson.edu/faculty/thg/320_files/spherical-vol-el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048000"/>
            <a:ext cx="287813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5"/>
          <p:cNvSpPr txBox="1">
            <a:spLocks noChangeArrowheads="1"/>
          </p:cNvSpPr>
          <p:nvPr/>
        </p:nvSpPr>
        <p:spPr bwMode="auto">
          <a:xfrm>
            <a:off x="6232525" y="6034088"/>
            <a:ext cx="2671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Coordonnées sphériques</a:t>
            </a:r>
          </a:p>
        </p:txBody>
      </p:sp>
      <p:sp>
        <p:nvSpPr>
          <p:cNvPr id="49158" name="Rectangle 6"/>
          <p:cNvSpPr>
            <a:spLocks noChangeArrowheads="1"/>
          </p:cNvSpPr>
          <p:nvPr/>
        </p:nvSpPr>
        <p:spPr bwMode="auto">
          <a:xfrm>
            <a:off x="381000" y="381000"/>
            <a:ext cx="62960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u="sng">
                <a:solidFill>
                  <a:schemeClr val="tx2"/>
                </a:solidFill>
              </a:rPr>
              <a:t>Exemples de fonctions d’onde : Fonction unidimensionnelle</a:t>
            </a:r>
          </a:p>
        </p:txBody>
      </p:sp>
      <p:sp>
        <p:nvSpPr>
          <p:cNvPr id="49159" name="Text Box 7"/>
          <p:cNvSpPr txBox="1">
            <a:spLocks noChangeArrowheads="1"/>
          </p:cNvSpPr>
          <p:nvPr/>
        </p:nvSpPr>
        <p:spPr bwMode="auto">
          <a:xfrm>
            <a:off x="457200" y="838200"/>
            <a:ext cx="4781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Orbitale 1s de l’Hydrogène (fonction radiale)</a:t>
            </a:r>
          </a:p>
        </p:txBody>
      </p:sp>
      <p:pic>
        <p:nvPicPr>
          <p:cNvPr id="49160" name="Picture 8" descr="http://psi.phys.wits.ac.za/teaching/Connell/phys284/exam-june-2003/img1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762000"/>
            <a:ext cx="1851025"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685800" y="609600"/>
            <a:ext cx="777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fr-FR" sz="2000" u="sng">
                <a:solidFill>
                  <a:schemeClr val="tx2"/>
                </a:solidFill>
              </a:rPr>
              <a:t>Exemples de fonctions d’onde : Fonction bidimensionnelle</a:t>
            </a:r>
          </a:p>
        </p:txBody>
      </p:sp>
      <p:pic>
        <p:nvPicPr>
          <p:cNvPr id="50179" name="Picture 3" descr="L'image “http://www.tau.ac.il/~hdiamant/teaching/2006/physchem2/psi12.jpg”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295400"/>
            <a:ext cx="6126163"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4"/>
          <p:cNvSpPr txBox="1">
            <a:spLocks noChangeArrowheads="1"/>
          </p:cNvSpPr>
          <p:nvPr/>
        </p:nvSpPr>
        <p:spPr bwMode="auto">
          <a:xfrm>
            <a:off x="762000" y="3581400"/>
            <a:ext cx="1563688" cy="336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Densité de proba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685800" y="609600"/>
            <a:ext cx="777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fr-FR" sz="2000" u="sng">
                <a:solidFill>
                  <a:schemeClr val="tx2"/>
                </a:solidFill>
              </a:rPr>
              <a:t>Exemples de fonctions d’onde : Fonction tridimensionnelle et au delà.</a:t>
            </a:r>
          </a:p>
        </p:txBody>
      </p:sp>
      <p:sp>
        <p:nvSpPr>
          <p:cNvPr id="51203" name="Text Box 3"/>
          <p:cNvSpPr txBox="1">
            <a:spLocks noChangeArrowheads="1"/>
          </p:cNvSpPr>
          <p:nvPr/>
        </p:nvSpPr>
        <p:spPr bwMode="auto">
          <a:xfrm>
            <a:off x="685800" y="1219200"/>
            <a:ext cx="8016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est forcés de représenter des « coupes » de la fonction selon certains degrés de liberté. En 3D on peut représenter des courbes d’isodensité (la surface du volume représenté est une valeur constante de la densité)</a:t>
            </a:r>
          </a:p>
        </p:txBody>
      </p:sp>
      <p:pic>
        <p:nvPicPr>
          <p:cNvPr id="51204" name="Picture 4" descr="L'image “http://www.ressources-pedagogiques.ups-tlse.fr/cpm/ATO-L3/c2h4-OM.jpg”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362200"/>
            <a:ext cx="6410325" cy="413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5"/>
          <p:cNvSpPr txBox="1">
            <a:spLocks noChangeArrowheads="1"/>
          </p:cNvSpPr>
          <p:nvPr/>
        </p:nvSpPr>
        <p:spPr bwMode="auto">
          <a:xfrm>
            <a:off x="1371600" y="6553200"/>
            <a:ext cx="6527800" cy="304800"/>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400">
                <a:solidFill>
                  <a:srgbClr val="FF0000"/>
                </a:solidFill>
                <a:hlinkClick r:id="rId3"/>
              </a:rPr>
              <a:t>http://www.ressources-pedagogiques.ups-tlse.fr/cpm/ato-lc-spectro_L-MOpi_C2H4.html</a:t>
            </a:r>
            <a:endParaRPr lang="fr-FR" sz="140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heochem\lequere\lequere\MES_Documents\ENSEIGNEMENT\Enseignement MECA Q\figs_cours1\corps_no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838200"/>
            <a:ext cx="5715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L'image “http://www.sissa.it/cm/DLPROTEIN/FIGURE/angle.png” ne peut être affichée car elle contient des erreu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2057400"/>
            <a:ext cx="34861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ext Box 3"/>
          <p:cNvSpPr txBox="1">
            <a:spLocks noChangeArrowheads="1"/>
          </p:cNvSpPr>
          <p:nvPr/>
        </p:nvSpPr>
        <p:spPr bwMode="auto">
          <a:xfrm>
            <a:off x="593725" y="852488"/>
            <a:ext cx="81692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coordonnées peuvent aussi être définies par le système étudié. Dans cette molécule triatomique, les trois coordonnées (dites internes de valence) : r</a:t>
            </a:r>
            <a:r>
              <a:rPr lang="fr-FR" sz="2000" baseline="-25000"/>
              <a:t>ij</a:t>
            </a:r>
            <a:r>
              <a:rPr lang="fr-FR" sz="2000"/>
              <a:t>, r</a:t>
            </a:r>
            <a:r>
              <a:rPr lang="fr-FR" sz="2000" baseline="-25000"/>
              <a:t>ik</a:t>
            </a:r>
            <a:r>
              <a:rPr lang="fr-FR" sz="2000"/>
              <a:t> et </a:t>
            </a:r>
            <a:r>
              <a:rPr lang="fr-FR" sz="2000">
                <a:latin typeface="Symbol" pitchFamily="18" charset="2"/>
              </a:rPr>
              <a:t>q</a:t>
            </a:r>
            <a:r>
              <a:rPr lang="fr-FR" sz="2000"/>
              <a:t> décrivent une géométrie donnée de la molécule.</a:t>
            </a:r>
          </a:p>
        </p:txBody>
      </p:sp>
      <p:sp>
        <p:nvSpPr>
          <p:cNvPr id="52228" name="Text Box 4"/>
          <p:cNvSpPr txBox="1">
            <a:spLocks noChangeArrowheads="1"/>
          </p:cNvSpPr>
          <p:nvPr/>
        </p:nvSpPr>
        <p:spPr bwMode="auto">
          <a:xfrm>
            <a:off x="746125" y="4384675"/>
            <a:ext cx="7635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fonction d’onde exprimée dans ces coordonnées permet d’étudier la déformation de la molécule (au cours d’une réaction par exemple)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l" eaLnBrk="1" hangingPunct="1"/>
            <a:r>
              <a:rPr lang="fr-FR" sz="2000" smtClean="0"/>
              <a:t>À partir de la densité de probabilité, on peut calculer la probabilité de trouver le système dans un volume, V, donné :</a:t>
            </a:r>
          </a:p>
        </p:txBody>
      </p:sp>
      <p:graphicFrame>
        <p:nvGraphicFramePr>
          <p:cNvPr id="53251" name="Object 3"/>
          <p:cNvGraphicFramePr>
            <a:graphicFrameLocks noChangeAspect="1"/>
          </p:cNvGraphicFramePr>
          <p:nvPr/>
        </p:nvGraphicFramePr>
        <p:xfrm>
          <a:off x="2743200" y="1676400"/>
          <a:ext cx="3124200" cy="1338263"/>
        </p:xfrm>
        <a:graphic>
          <a:graphicData uri="http://schemas.openxmlformats.org/presentationml/2006/ole">
            <mc:AlternateContent xmlns:mc="http://schemas.openxmlformats.org/markup-compatibility/2006">
              <mc:Choice xmlns:v="urn:schemas-microsoft-com:vml" Requires="v">
                <p:oleObj spid="_x0000_s53255" name="Equation" r:id="rId3" imgW="888614" imgH="380835" progId="Equation.3">
                  <p:embed/>
                </p:oleObj>
              </mc:Choice>
              <mc:Fallback>
                <p:oleObj name="Equation" r:id="rId3" imgW="888614" imgH="380835"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676400"/>
                        <a:ext cx="3124200" cy="1338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3252" name="Text Box 4"/>
          <p:cNvSpPr txBox="1">
            <a:spLocks noChangeArrowheads="1"/>
          </p:cNvSpPr>
          <p:nvPr/>
        </p:nvSpPr>
        <p:spPr bwMode="auto">
          <a:xfrm>
            <a:off x="822325" y="2986088"/>
            <a:ext cx="7635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Comme le système existe quelque part dans l’espace représenté par les coordonnées, sa probabilité de présence doit être égale à 1 si on intègre sur tout l’espace.</a:t>
            </a:r>
          </a:p>
        </p:txBody>
      </p:sp>
      <p:graphicFrame>
        <p:nvGraphicFramePr>
          <p:cNvPr id="53253" name="Object 5"/>
          <p:cNvGraphicFramePr>
            <a:graphicFrameLocks noChangeAspect="1"/>
          </p:cNvGraphicFramePr>
          <p:nvPr/>
        </p:nvGraphicFramePr>
        <p:xfrm>
          <a:off x="1962150" y="4092575"/>
          <a:ext cx="4686300" cy="1382713"/>
        </p:xfrm>
        <a:graphic>
          <a:graphicData uri="http://schemas.openxmlformats.org/presentationml/2006/ole">
            <mc:AlternateContent xmlns:mc="http://schemas.openxmlformats.org/markup-compatibility/2006">
              <mc:Choice xmlns:v="urn:schemas-microsoft-com:vml" Requires="v">
                <p:oleObj spid="_x0000_s53256" name="Equation" r:id="rId5" imgW="1333500" imgH="393700" progId="Equation.3">
                  <p:embed/>
                </p:oleObj>
              </mc:Choice>
              <mc:Fallback>
                <p:oleObj name="Equation" r:id="rId5" imgW="1333500" imgH="3937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2150" y="4092575"/>
                        <a:ext cx="4686300" cy="13827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3254" name="Text Box 6"/>
          <p:cNvSpPr txBox="1">
            <a:spLocks noChangeArrowheads="1"/>
          </p:cNvSpPr>
          <p:nvPr/>
        </p:nvSpPr>
        <p:spPr bwMode="auto">
          <a:xfrm>
            <a:off x="1050925" y="5680075"/>
            <a:ext cx="7407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solidFill>
                  <a:srgbClr val="FF0000"/>
                </a:solidFill>
              </a:rPr>
              <a:t>Cette relation porte le nom de relation de normalisation des fonctions d’ondes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669925" y="776288"/>
            <a:ext cx="82454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dira que deux fonctions d’ondes, </a:t>
            </a:r>
            <a:r>
              <a:rPr lang="fr-FR" sz="2000">
                <a:latin typeface="Symbol" pitchFamily="18" charset="2"/>
              </a:rPr>
              <a:t>y</a:t>
            </a:r>
            <a:r>
              <a:rPr lang="fr-FR" sz="2000" baseline="-25000"/>
              <a:t>1</a:t>
            </a:r>
            <a:r>
              <a:rPr lang="fr-FR" sz="2000"/>
              <a:t>et </a:t>
            </a:r>
            <a:r>
              <a:rPr lang="fr-FR" sz="2000">
                <a:latin typeface="Symbol" pitchFamily="18" charset="2"/>
              </a:rPr>
              <a:t>y</a:t>
            </a:r>
            <a:r>
              <a:rPr lang="fr-FR" sz="2000" baseline="-25000"/>
              <a:t>2</a:t>
            </a:r>
            <a:r>
              <a:rPr lang="fr-FR" sz="2000"/>
              <a:t>, exprimées dans le même système de coordonnées, sont </a:t>
            </a:r>
            <a:r>
              <a:rPr lang="fr-FR" sz="2000">
                <a:solidFill>
                  <a:srgbClr val="FF0000"/>
                </a:solidFill>
              </a:rPr>
              <a:t>orthogonales</a:t>
            </a:r>
            <a:r>
              <a:rPr lang="fr-FR" sz="2000"/>
              <a:t> si la relation suivante est vérifiée :</a:t>
            </a:r>
          </a:p>
          <a:p>
            <a:pPr eaLnBrk="1" hangingPunct="1"/>
            <a:endParaRPr lang="fr-FR" sz="2000"/>
          </a:p>
        </p:txBody>
      </p:sp>
      <p:graphicFrame>
        <p:nvGraphicFramePr>
          <p:cNvPr id="54275" name="Object 3"/>
          <p:cNvGraphicFramePr>
            <a:graphicFrameLocks noChangeAspect="1"/>
          </p:cNvGraphicFramePr>
          <p:nvPr/>
        </p:nvGraphicFramePr>
        <p:xfrm>
          <a:off x="1371600" y="1676400"/>
          <a:ext cx="6297613" cy="1212850"/>
        </p:xfrm>
        <a:graphic>
          <a:graphicData uri="http://schemas.openxmlformats.org/presentationml/2006/ole">
            <mc:AlternateContent xmlns:mc="http://schemas.openxmlformats.org/markup-compatibility/2006">
              <mc:Choice xmlns:v="urn:schemas-microsoft-com:vml" Requires="v">
                <p:oleObj spid="_x0000_s54283" name="Equation" r:id="rId3" imgW="2044700" imgH="393700" progId="Equation.3">
                  <p:embed/>
                </p:oleObj>
              </mc:Choice>
              <mc:Fallback>
                <p:oleObj name="Equation" r:id="rId3" imgW="2044700" imgH="3937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676400"/>
                        <a:ext cx="6297613" cy="1212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276" name="Text Box 4"/>
          <p:cNvSpPr txBox="1">
            <a:spLocks noChangeArrowheads="1"/>
          </p:cNvSpPr>
          <p:nvPr/>
        </p:nvSpPr>
        <p:spPr bwMode="auto">
          <a:xfrm>
            <a:off x="685800" y="3048000"/>
            <a:ext cx="47323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ces fonctions sont normalisées on a donc :</a:t>
            </a:r>
          </a:p>
        </p:txBody>
      </p:sp>
      <p:graphicFrame>
        <p:nvGraphicFramePr>
          <p:cNvPr id="54277" name="Object 5"/>
          <p:cNvGraphicFramePr>
            <a:graphicFrameLocks noChangeAspect="1"/>
          </p:cNvGraphicFramePr>
          <p:nvPr/>
        </p:nvGraphicFramePr>
        <p:xfrm>
          <a:off x="990600" y="3581400"/>
          <a:ext cx="3519488" cy="1212850"/>
        </p:xfrm>
        <a:graphic>
          <a:graphicData uri="http://schemas.openxmlformats.org/presentationml/2006/ole">
            <mc:AlternateContent xmlns:mc="http://schemas.openxmlformats.org/markup-compatibility/2006">
              <mc:Choice xmlns:v="urn:schemas-microsoft-com:vml" Requires="v">
                <p:oleObj spid="_x0000_s54284" name="Equation" r:id="rId5" imgW="1143000" imgH="393700" progId="Equation.3">
                  <p:embed/>
                </p:oleObj>
              </mc:Choice>
              <mc:Fallback>
                <p:oleObj name="Equation" r:id="rId5" imgW="1143000" imgH="3937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3581400"/>
                        <a:ext cx="3519488" cy="1212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278" name="Text Box 6"/>
          <p:cNvSpPr txBox="1">
            <a:spLocks noChangeArrowheads="1"/>
          </p:cNvSpPr>
          <p:nvPr/>
        </p:nvSpPr>
        <p:spPr bwMode="auto">
          <a:xfrm>
            <a:off x="4953000" y="4343400"/>
            <a:ext cx="2289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(delta de kronecker) </a:t>
            </a:r>
          </a:p>
        </p:txBody>
      </p:sp>
      <p:pic>
        <p:nvPicPr>
          <p:cNvPr id="54279" name="Picture 7" descr="L'image “http://upload.wikimedia.org/math/3/f/8/3f8e0da73de24b95e40cc4c9d618fdca.png” ne peut être affichée car elle contient des erreu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3505200"/>
            <a:ext cx="38100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0" name="Text Box 8"/>
          <p:cNvSpPr txBox="1">
            <a:spLocks noChangeArrowheads="1"/>
          </p:cNvSpPr>
          <p:nvPr/>
        </p:nvSpPr>
        <p:spPr bwMode="auto">
          <a:xfrm>
            <a:off x="974725" y="5195888"/>
            <a:ext cx="7254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Notons que cette relation est semblable à la relation que vérifient deux vecteurs unitaires,i et j, d’une base orthonormée :</a:t>
            </a:r>
          </a:p>
        </p:txBody>
      </p:sp>
      <p:graphicFrame>
        <p:nvGraphicFramePr>
          <p:cNvPr id="54281" name="Object 9"/>
          <p:cNvGraphicFramePr>
            <a:graphicFrameLocks noChangeAspect="1"/>
          </p:cNvGraphicFramePr>
          <p:nvPr/>
        </p:nvGraphicFramePr>
        <p:xfrm>
          <a:off x="2895600" y="5867400"/>
          <a:ext cx="2057400" cy="746125"/>
        </p:xfrm>
        <a:graphic>
          <a:graphicData uri="http://schemas.openxmlformats.org/presentationml/2006/ole">
            <mc:AlternateContent xmlns:mc="http://schemas.openxmlformats.org/markup-compatibility/2006">
              <mc:Choice xmlns:v="urn:schemas-microsoft-com:vml" Requires="v">
                <p:oleObj spid="_x0000_s54285" name="Equation" r:id="rId8" imgW="571252" imgH="253890" progId="Equation.3">
                  <p:embed/>
                </p:oleObj>
              </mc:Choice>
              <mc:Fallback>
                <p:oleObj name="Equation" r:id="rId8" imgW="571252" imgH="253890" progId="Equation.3">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5600" y="5867400"/>
                        <a:ext cx="2057400" cy="746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282" name="Line 10"/>
          <p:cNvSpPr>
            <a:spLocks noChangeShapeType="1"/>
          </p:cNvSpPr>
          <p:nvPr/>
        </p:nvSpPr>
        <p:spPr bwMode="auto">
          <a:xfrm flipH="1" flipV="1">
            <a:off x="5334000" y="4191000"/>
            <a:ext cx="3810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822325" y="498475"/>
            <a:ext cx="7940675"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u="sng"/>
              <a:t>Principe de superposition</a:t>
            </a:r>
          </a:p>
          <a:p>
            <a:pPr eaLnBrk="1" hangingPunct="1"/>
            <a:endParaRPr lang="fr-FR" u="sng"/>
          </a:p>
          <a:p>
            <a:pPr eaLnBrk="1" hangingPunct="1"/>
            <a:r>
              <a:rPr lang="fr-FR" sz="2000"/>
              <a:t>Soient </a:t>
            </a:r>
            <a:r>
              <a:rPr lang="fr-FR" sz="2000">
                <a:latin typeface="Symbol" pitchFamily="18" charset="2"/>
              </a:rPr>
              <a:t>y</a:t>
            </a:r>
            <a:r>
              <a:rPr lang="fr-FR" sz="2000" baseline="-25000"/>
              <a:t>1</a:t>
            </a:r>
            <a:r>
              <a:rPr lang="fr-FR" sz="2000"/>
              <a:t>, </a:t>
            </a:r>
            <a:r>
              <a:rPr lang="fr-FR" sz="2000">
                <a:latin typeface="Symbol" pitchFamily="18" charset="2"/>
              </a:rPr>
              <a:t>y</a:t>
            </a:r>
            <a:r>
              <a:rPr lang="fr-FR" sz="2000" baseline="-25000"/>
              <a:t>2</a:t>
            </a:r>
            <a:r>
              <a:rPr lang="fr-FR" sz="2000"/>
              <a:t>, .., </a:t>
            </a:r>
            <a:r>
              <a:rPr lang="fr-FR" sz="2000">
                <a:latin typeface="Symbol" pitchFamily="18" charset="2"/>
              </a:rPr>
              <a:t>y</a:t>
            </a:r>
            <a:r>
              <a:rPr lang="fr-FR" sz="2000" baseline="-25000"/>
              <a:t>n</a:t>
            </a:r>
            <a:r>
              <a:rPr lang="fr-FR" sz="2000"/>
              <a:t>, n fonctions d’ondes orthonormées représentant n états possibles d’un système.</a:t>
            </a:r>
          </a:p>
          <a:p>
            <a:pPr eaLnBrk="1" hangingPunct="1"/>
            <a:r>
              <a:rPr lang="fr-FR" sz="2000"/>
              <a:t>Toute fonction </a:t>
            </a:r>
            <a:r>
              <a:rPr lang="fr-FR" sz="2000">
                <a:latin typeface="Symbol" pitchFamily="18" charset="2"/>
              </a:rPr>
              <a:t>j</a:t>
            </a:r>
            <a:r>
              <a:rPr lang="fr-FR" sz="2000"/>
              <a:t>, combinaison linéaire des n fonctions précédentes est aussi une fonction d’onde possible du système.</a:t>
            </a:r>
          </a:p>
        </p:txBody>
      </p:sp>
      <p:graphicFrame>
        <p:nvGraphicFramePr>
          <p:cNvPr id="55299" name="Object 3"/>
          <p:cNvGraphicFramePr>
            <a:graphicFrameLocks noChangeAspect="1"/>
          </p:cNvGraphicFramePr>
          <p:nvPr/>
        </p:nvGraphicFramePr>
        <p:xfrm>
          <a:off x="2286000" y="2667000"/>
          <a:ext cx="4476750" cy="623888"/>
        </p:xfrm>
        <a:graphic>
          <a:graphicData uri="http://schemas.openxmlformats.org/presentationml/2006/ole">
            <mc:AlternateContent xmlns:mc="http://schemas.openxmlformats.org/markup-compatibility/2006">
              <mc:Choice xmlns:v="urn:schemas-microsoft-com:vml" Requires="v">
                <p:oleObj spid="_x0000_s55302" name="Equation" r:id="rId3" imgW="1638300" imgH="228600" progId="Equation.3">
                  <p:embed/>
                </p:oleObj>
              </mc:Choice>
              <mc:Fallback>
                <p:oleObj name="Equation" r:id="rId3" imgW="163830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667000"/>
                        <a:ext cx="4476750" cy="62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300" name="Text Box 4"/>
          <p:cNvSpPr txBox="1">
            <a:spLocks noChangeArrowheads="1"/>
          </p:cNvSpPr>
          <p:nvPr/>
        </p:nvSpPr>
        <p:spPr bwMode="auto">
          <a:xfrm>
            <a:off x="974725" y="3519488"/>
            <a:ext cx="67976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a</a:t>
            </a:r>
            <a:r>
              <a:rPr lang="fr-FR" sz="2000" baseline="-25000"/>
              <a:t>i</a:t>
            </a:r>
            <a:r>
              <a:rPr lang="fr-FR" sz="2000"/>
              <a:t> sont des constantes qui peuvent être complexes .</a:t>
            </a:r>
          </a:p>
          <a:p>
            <a:pPr eaLnBrk="1" hangingPunct="1"/>
            <a:endParaRPr lang="fr-FR" sz="2000"/>
          </a:p>
          <a:p>
            <a:pPr eaLnBrk="1" hangingPunct="1"/>
            <a:r>
              <a:rPr lang="fr-FR" sz="2000">
                <a:latin typeface="Symbol" pitchFamily="18" charset="2"/>
              </a:rPr>
              <a:t>j</a:t>
            </a:r>
            <a:r>
              <a:rPr lang="fr-FR" sz="2000"/>
              <a:t> doit être une fonction normalisée et l’on montre que l’on doit avoir la relation suivante :</a:t>
            </a:r>
          </a:p>
        </p:txBody>
      </p:sp>
      <p:graphicFrame>
        <p:nvGraphicFramePr>
          <p:cNvPr id="55301" name="Object 5"/>
          <p:cNvGraphicFramePr>
            <a:graphicFrameLocks noChangeAspect="1"/>
          </p:cNvGraphicFramePr>
          <p:nvPr/>
        </p:nvGraphicFramePr>
        <p:xfrm>
          <a:off x="2819400" y="5029200"/>
          <a:ext cx="3048000" cy="901700"/>
        </p:xfrm>
        <a:graphic>
          <a:graphicData uri="http://schemas.openxmlformats.org/presentationml/2006/ole">
            <mc:AlternateContent xmlns:mc="http://schemas.openxmlformats.org/markup-compatibility/2006">
              <mc:Choice xmlns:v="urn:schemas-microsoft-com:vml" Requires="v">
                <p:oleObj spid="_x0000_s55303" name="Equation" r:id="rId5" imgW="1244600" imgH="368300" progId="Equation.3">
                  <p:embed/>
                </p:oleObj>
              </mc:Choice>
              <mc:Fallback>
                <p:oleObj name="Equation" r:id="rId5" imgW="1244600" imgH="3683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9400" y="5029200"/>
                        <a:ext cx="3048000" cy="901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441325" y="471488"/>
            <a:ext cx="30781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2) Observables et opérateurs</a:t>
            </a:r>
          </a:p>
        </p:txBody>
      </p:sp>
      <p:sp>
        <p:nvSpPr>
          <p:cNvPr id="56323" name="Text Box 3"/>
          <p:cNvSpPr txBox="1">
            <a:spLocks noChangeArrowheads="1"/>
          </p:cNvSpPr>
          <p:nvPr/>
        </p:nvSpPr>
        <p:spPr bwMode="auto">
          <a:xfrm>
            <a:off x="898525" y="852488"/>
            <a:ext cx="77882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Toute l’information sur le système est compris dans la fonction d’onde ! On utilise des </a:t>
            </a:r>
            <a:r>
              <a:rPr lang="fr-FR" sz="2000">
                <a:solidFill>
                  <a:srgbClr val="FF0000"/>
                </a:solidFill>
              </a:rPr>
              <a:t>opérateurs</a:t>
            </a:r>
            <a:r>
              <a:rPr lang="fr-FR" sz="2000"/>
              <a:t> pour extraire cette information.</a:t>
            </a:r>
          </a:p>
          <a:p>
            <a:pPr eaLnBrk="1" hangingPunct="1"/>
            <a:endParaRPr lang="fr-FR" sz="2000"/>
          </a:p>
          <a:p>
            <a:pPr eaLnBrk="1" hangingPunct="1"/>
            <a:r>
              <a:rPr lang="fr-FR" sz="2000" u="sng"/>
              <a:t>Opérateur </a:t>
            </a:r>
            <a:r>
              <a:rPr lang="fr-FR" sz="2000"/>
              <a:t>:	Objet mathématique </a:t>
            </a:r>
            <a:r>
              <a:rPr lang="fr-FR" sz="2000">
                <a:solidFill>
                  <a:srgbClr val="FF0000"/>
                </a:solidFill>
              </a:rPr>
              <a:t>agissant</a:t>
            </a:r>
            <a:r>
              <a:rPr lang="fr-FR" sz="2000"/>
              <a:t> sur une fonction pour 			donner une autre fonction : </a:t>
            </a:r>
          </a:p>
          <a:p>
            <a:pPr eaLnBrk="1" hangingPunct="1"/>
            <a:r>
              <a:rPr lang="fr-FR" sz="2000"/>
              <a:t>		exemple</a:t>
            </a:r>
          </a:p>
          <a:p>
            <a:pPr eaLnBrk="1" hangingPunct="1"/>
            <a:r>
              <a:rPr lang="fr-FR" sz="2000"/>
              <a:t>		</a:t>
            </a:r>
          </a:p>
        </p:txBody>
      </p:sp>
      <p:graphicFrame>
        <p:nvGraphicFramePr>
          <p:cNvPr id="56324" name="Object 4"/>
          <p:cNvGraphicFramePr>
            <a:graphicFrameLocks noChangeAspect="1"/>
          </p:cNvGraphicFramePr>
          <p:nvPr/>
        </p:nvGraphicFramePr>
        <p:xfrm>
          <a:off x="4343400" y="2514600"/>
          <a:ext cx="2260600" cy="876300"/>
        </p:xfrm>
        <a:graphic>
          <a:graphicData uri="http://schemas.openxmlformats.org/presentationml/2006/ole">
            <mc:AlternateContent xmlns:mc="http://schemas.openxmlformats.org/markup-compatibility/2006">
              <mc:Choice xmlns:v="urn:schemas-microsoft-com:vml" Requires="v">
                <p:oleObj spid="_x0000_s56330" name="Equation" r:id="rId3" imgW="1016000" imgH="393700" progId="Equation.3">
                  <p:embed/>
                </p:oleObj>
              </mc:Choice>
              <mc:Fallback>
                <p:oleObj name="Equation" r:id="rId3" imgW="1016000" imgH="393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2514600"/>
                        <a:ext cx="2260600" cy="876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6325" name="Line 5"/>
          <p:cNvSpPr>
            <a:spLocks noChangeShapeType="1"/>
          </p:cNvSpPr>
          <p:nvPr/>
        </p:nvSpPr>
        <p:spPr bwMode="auto">
          <a:xfrm>
            <a:off x="4343400" y="3429000"/>
            <a:ext cx="45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6326" name="Line 6"/>
          <p:cNvSpPr>
            <a:spLocks noChangeShapeType="1"/>
          </p:cNvSpPr>
          <p:nvPr/>
        </p:nvSpPr>
        <p:spPr bwMode="auto">
          <a:xfrm flipH="1">
            <a:off x="4343400" y="3429000"/>
            <a:ext cx="152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6327" name="Text Box 7"/>
          <p:cNvSpPr txBox="1">
            <a:spLocks noChangeArrowheads="1"/>
          </p:cNvSpPr>
          <p:nvPr/>
        </p:nvSpPr>
        <p:spPr bwMode="auto">
          <a:xfrm>
            <a:off x="4098925" y="3695700"/>
            <a:ext cx="1047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opérateur</a:t>
            </a:r>
          </a:p>
        </p:txBody>
      </p:sp>
      <p:sp>
        <p:nvSpPr>
          <p:cNvPr id="56328" name="Text Box 8"/>
          <p:cNvSpPr txBox="1">
            <a:spLocks noChangeArrowheads="1"/>
          </p:cNvSpPr>
          <p:nvPr/>
        </p:nvSpPr>
        <p:spPr bwMode="auto">
          <a:xfrm>
            <a:off x="914400" y="4114800"/>
            <a:ext cx="79406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 chaque grandeur mesurable (appelée observable), on associe un opérateur différent. En général, la fonction créée par l’opérateur est différente de la fonction initiale :</a:t>
            </a:r>
          </a:p>
          <a:p>
            <a:pPr eaLnBrk="1" hangingPunct="1"/>
            <a:endParaRPr lang="fr-FR" sz="2000"/>
          </a:p>
          <a:p>
            <a:pPr eaLnBrk="1" hangingPunct="1"/>
            <a:r>
              <a:rPr lang="fr-FR" sz="2000"/>
              <a:t>Exemple :</a:t>
            </a:r>
          </a:p>
        </p:txBody>
      </p:sp>
      <p:graphicFrame>
        <p:nvGraphicFramePr>
          <p:cNvPr id="56329" name="Object 9"/>
          <p:cNvGraphicFramePr>
            <a:graphicFrameLocks noChangeAspect="1"/>
          </p:cNvGraphicFramePr>
          <p:nvPr/>
        </p:nvGraphicFramePr>
        <p:xfrm>
          <a:off x="3276600" y="5181600"/>
          <a:ext cx="1981200" cy="974725"/>
        </p:xfrm>
        <a:graphic>
          <a:graphicData uri="http://schemas.openxmlformats.org/presentationml/2006/ole">
            <mc:AlternateContent xmlns:mc="http://schemas.openxmlformats.org/markup-compatibility/2006">
              <mc:Choice xmlns:v="urn:schemas-microsoft-com:vml" Requires="v">
                <p:oleObj spid="_x0000_s56331" name="Equation" r:id="rId5" imgW="799753" imgH="393529" progId="Equation.3">
                  <p:embed/>
                </p:oleObj>
              </mc:Choice>
              <mc:Fallback>
                <p:oleObj name="Equation" r:id="rId5" imgW="799753" imgH="393529" progId="Equation.3">
                  <p:embed/>
                  <p:pic>
                    <p:nvPicPr>
                      <p:cNvPr id="0" name="Object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5181600"/>
                        <a:ext cx="1981200" cy="974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685800" y="762000"/>
            <a:ext cx="794067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Cependant certaines fonctions sont invariantes à une constante près :</a:t>
            </a:r>
          </a:p>
          <a:p>
            <a:pPr eaLnBrk="1" hangingPunct="1"/>
            <a:endParaRPr lang="fr-FR" sz="2000"/>
          </a:p>
          <a:p>
            <a:pPr eaLnBrk="1" hangingPunct="1"/>
            <a:r>
              <a:rPr lang="fr-FR" sz="2000"/>
              <a:t>Exemple :</a:t>
            </a:r>
          </a:p>
          <a:p>
            <a:pPr eaLnBrk="1" hangingPunct="1"/>
            <a:endParaRPr lang="fr-FR" sz="2000"/>
          </a:p>
          <a:p>
            <a:pPr eaLnBrk="1" hangingPunct="1"/>
            <a:endParaRPr lang="fr-FR" sz="2000"/>
          </a:p>
          <a:p>
            <a:pPr eaLnBrk="1" hangingPunct="1"/>
            <a:r>
              <a:rPr lang="fr-FR" sz="2000"/>
              <a:t>Ces fonctions particulières sont appelées </a:t>
            </a:r>
            <a:r>
              <a:rPr lang="fr-FR" sz="2000">
                <a:solidFill>
                  <a:srgbClr val="FF0000"/>
                </a:solidFill>
              </a:rPr>
              <a:t>fonctions propres</a:t>
            </a:r>
            <a:r>
              <a:rPr lang="fr-FR" sz="2000"/>
              <a:t> de l’opérateur. Le coefficient constant est appelé </a:t>
            </a:r>
            <a:r>
              <a:rPr lang="fr-FR" sz="2000">
                <a:solidFill>
                  <a:srgbClr val="FF0000"/>
                </a:solidFill>
              </a:rPr>
              <a:t>valeur propre</a:t>
            </a:r>
            <a:r>
              <a:rPr lang="fr-FR" sz="2000"/>
              <a:t> de l’opérateur, associé à la fonction propre correspondante.</a:t>
            </a:r>
          </a:p>
        </p:txBody>
      </p:sp>
      <p:graphicFrame>
        <p:nvGraphicFramePr>
          <p:cNvPr id="57347" name="Object 3"/>
          <p:cNvGraphicFramePr>
            <a:graphicFrameLocks noChangeAspect="1"/>
          </p:cNvGraphicFramePr>
          <p:nvPr/>
        </p:nvGraphicFramePr>
        <p:xfrm>
          <a:off x="2743200" y="1219200"/>
          <a:ext cx="1727200" cy="787400"/>
        </p:xfrm>
        <a:graphic>
          <a:graphicData uri="http://schemas.openxmlformats.org/presentationml/2006/ole">
            <mc:AlternateContent xmlns:mc="http://schemas.openxmlformats.org/markup-compatibility/2006">
              <mc:Choice xmlns:v="urn:schemas-microsoft-com:vml" Requires="v">
                <p:oleObj spid="_x0000_s57355" name="Equation" r:id="rId3" imgW="863225" imgH="393529" progId="Equation.3">
                  <p:embed/>
                </p:oleObj>
              </mc:Choice>
              <mc:Fallback>
                <p:oleObj name="Equation" r:id="rId3" imgW="863225" imgH="39352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219200"/>
                        <a:ext cx="1727200" cy="78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7348" name="Text Box 4"/>
          <p:cNvSpPr txBox="1">
            <a:spLocks noChangeArrowheads="1"/>
          </p:cNvSpPr>
          <p:nvPr/>
        </p:nvSpPr>
        <p:spPr bwMode="auto">
          <a:xfrm>
            <a:off x="1066800" y="3505200"/>
            <a:ext cx="7254875" cy="10160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seules valeurs mesurables d’une observable sont données par les valeurs propres de son opérateur associé. Ces valeurs propres sont réelles.</a:t>
            </a:r>
          </a:p>
        </p:txBody>
      </p:sp>
      <p:sp>
        <p:nvSpPr>
          <p:cNvPr id="57349" name="Text Box 5"/>
          <p:cNvSpPr txBox="1">
            <a:spLocks noChangeArrowheads="1"/>
          </p:cNvSpPr>
          <p:nvPr/>
        </p:nvSpPr>
        <p:spPr bwMode="auto">
          <a:xfrm>
            <a:off x="914400" y="4800600"/>
            <a:ext cx="7696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Rem 1 :	On peut néanmoins définir des opérateurs qui ne sont pas des 	observables et qui ont des valeurs propres complexes.</a:t>
            </a:r>
          </a:p>
          <a:p>
            <a:pPr eaLnBrk="1" hangingPunct="1"/>
            <a:endParaRPr lang="fr-FR" sz="2000"/>
          </a:p>
        </p:txBody>
      </p:sp>
      <p:sp>
        <p:nvSpPr>
          <p:cNvPr id="57350" name="Text Box 6"/>
          <p:cNvSpPr txBox="1">
            <a:spLocks noChangeArrowheads="1"/>
          </p:cNvSpPr>
          <p:nvPr/>
        </p:nvSpPr>
        <p:spPr bwMode="auto">
          <a:xfrm>
            <a:off x="838200" y="5715000"/>
            <a:ext cx="80978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Rem 2 :	Les fonctions propres d’un opérateur sont des fonction orthonormées</a:t>
            </a:r>
          </a:p>
        </p:txBody>
      </p:sp>
      <p:sp>
        <p:nvSpPr>
          <p:cNvPr id="57351" name="Line 7"/>
          <p:cNvSpPr>
            <a:spLocks noChangeShapeType="1"/>
          </p:cNvSpPr>
          <p:nvPr/>
        </p:nvSpPr>
        <p:spPr bwMode="auto">
          <a:xfrm>
            <a:off x="4114800" y="17526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52" name="Line 8"/>
          <p:cNvSpPr>
            <a:spLocks noChangeShapeType="1"/>
          </p:cNvSpPr>
          <p:nvPr/>
        </p:nvSpPr>
        <p:spPr bwMode="auto">
          <a:xfrm>
            <a:off x="4343400" y="1828800"/>
            <a:ext cx="13716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53" name="Line 9"/>
          <p:cNvSpPr>
            <a:spLocks noChangeShapeType="1"/>
          </p:cNvSpPr>
          <p:nvPr/>
        </p:nvSpPr>
        <p:spPr bwMode="auto">
          <a:xfrm>
            <a:off x="3810000" y="1752600"/>
            <a:ext cx="152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57354" name="Line 10"/>
          <p:cNvSpPr>
            <a:spLocks noChangeShapeType="1"/>
          </p:cNvSpPr>
          <p:nvPr/>
        </p:nvSpPr>
        <p:spPr bwMode="auto">
          <a:xfrm>
            <a:off x="3886200" y="1828800"/>
            <a:ext cx="8382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822325" y="465138"/>
            <a:ext cx="8093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l’on connaît toutes les fonctions propres, </a:t>
            </a:r>
            <a:r>
              <a:rPr lang="fr-FR" sz="2000">
                <a:latin typeface="Symbol" pitchFamily="18" charset="2"/>
              </a:rPr>
              <a:t>y</a:t>
            </a:r>
            <a:r>
              <a:rPr lang="fr-FR" sz="2000" baseline="-25000"/>
              <a:t>i  i=1…n</a:t>
            </a:r>
            <a:r>
              <a:rPr lang="fr-FR" sz="2000"/>
              <a:t>, d’un opérateur, on pourra toujours écrire la fonction d’onde, </a:t>
            </a:r>
            <a:r>
              <a:rPr lang="fr-FR" sz="2000">
                <a:latin typeface="Symbol" pitchFamily="18" charset="2"/>
              </a:rPr>
              <a:t>j</a:t>
            </a:r>
            <a:r>
              <a:rPr lang="fr-FR" sz="2000"/>
              <a:t>, décrivant le système par :</a:t>
            </a:r>
          </a:p>
          <a:p>
            <a:pPr eaLnBrk="1" hangingPunct="1"/>
            <a:endParaRPr lang="fr-FR" sz="2000"/>
          </a:p>
        </p:txBody>
      </p:sp>
      <p:graphicFrame>
        <p:nvGraphicFramePr>
          <p:cNvPr id="58371" name="Object 3"/>
          <p:cNvGraphicFramePr>
            <a:graphicFrameLocks noChangeAspect="1"/>
          </p:cNvGraphicFramePr>
          <p:nvPr/>
        </p:nvGraphicFramePr>
        <p:xfrm>
          <a:off x="990600" y="1524000"/>
          <a:ext cx="4476750" cy="623888"/>
        </p:xfrm>
        <a:graphic>
          <a:graphicData uri="http://schemas.openxmlformats.org/presentationml/2006/ole">
            <mc:AlternateContent xmlns:mc="http://schemas.openxmlformats.org/markup-compatibility/2006">
              <mc:Choice xmlns:v="urn:schemas-microsoft-com:vml" Requires="v">
                <p:oleObj spid="_x0000_s58377" name="Equation" r:id="rId3" imgW="1638300" imgH="228600" progId="Equation.3">
                  <p:embed/>
                </p:oleObj>
              </mc:Choice>
              <mc:Fallback>
                <p:oleObj name="Equation" r:id="rId3" imgW="163830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524000"/>
                        <a:ext cx="4476750" cy="623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8372" name="Text Box 4"/>
          <p:cNvSpPr txBox="1">
            <a:spLocks noChangeArrowheads="1"/>
          </p:cNvSpPr>
          <p:nvPr/>
        </p:nvSpPr>
        <p:spPr bwMode="auto">
          <a:xfrm>
            <a:off x="974725" y="2605088"/>
            <a:ext cx="7483475" cy="10160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module au carré de chaque coefficient, a</a:t>
            </a:r>
            <a:r>
              <a:rPr lang="fr-FR" sz="2000" baseline="-25000"/>
              <a:t>i</a:t>
            </a:r>
            <a:r>
              <a:rPr lang="fr-FR" sz="2000"/>
              <a:t>, représente la probabilité de trouver le système dans l’état </a:t>
            </a:r>
            <a:r>
              <a:rPr lang="fr-FR" sz="2000">
                <a:latin typeface="Symbol" pitchFamily="18" charset="2"/>
              </a:rPr>
              <a:t>y</a:t>
            </a:r>
            <a:r>
              <a:rPr lang="fr-FR" sz="2000" baseline="-25000"/>
              <a:t>i </a:t>
            </a:r>
            <a:r>
              <a:rPr lang="fr-FR" sz="2000"/>
              <a:t>et donc, la probabilité de mesurer une valeur égale à la valeur propre associée à </a:t>
            </a:r>
            <a:r>
              <a:rPr lang="fr-FR" sz="2000">
                <a:latin typeface="Symbol" pitchFamily="18" charset="2"/>
              </a:rPr>
              <a:t>y</a:t>
            </a:r>
            <a:r>
              <a:rPr lang="fr-FR" sz="2000" baseline="-25000"/>
              <a:t>i</a:t>
            </a:r>
            <a:r>
              <a:rPr lang="fr-FR" sz="2000"/>
              <a:t>.</a:t>
            </a:r>
            <a:endParaRPr lang="fr-FR" sz="2000" baseline="-25000"/>
          </a:p>
        </p:txBody>
      </p:sp>
      <p:graphicFrame>
        <p:nvGraphicFramePr>
          <p:cNvPr id="58373" name="Object 5"/>
          <p:cNvGraphicFramePr>
            <a:graphicFrameLocks noChangeAspect="1"/>
          </p:cNvGraphicFramePr>
          <p:nvPr/>
        </p:nvGraphicFramePr>
        <p:xfrm>
          <a:off x="2133600" y="3886200"/>
          <a:ext cx="990600" cy="703263"/>
        </p:xfrm>
        <a:graphic>
          <a:graphicData uri="http://schemas.openxmlformats.org/presentationml/2006/ole">
            <mc:AlternateContent xmlns:mc="http://schemas.openxmlformats.org/markup-compatibility/2006">
              <mc:Choice xmlns:v="urn:schemas-microsoft-com:vml" Requires="v">
                <p:oleObj spid="_x0000_s58378" name="Equation" r:id="rId5" imgW="393529" imgH="279279" progId="Equation.3">
                  <p:embed/>
                </p:oleObj>
              </mc:Choice>
              <mc:Fallback>
                <p:oleObj name="Equation" r:id="rId5" imgW="393529" imgH="279279"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3886200"/>
                        <a:ext cx="990600" cy="703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8374" name="Text Box 6"/>
          <p:cNvSpPr txBox="1">
            <a:spLocks noChangeArrowheads="1"/>
          </p:cNvSpPr>
          <p:nvPr/>
        </p:nvSpPr>
        <p:spPr bwMode="auto">
          <a:xfrm>
            <a:off x="3124200" y="4038600"/>
            <a:ext cx="497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Probabilité de trouver le système dans l’état </a:t>
            </a:r>
            <a:r>
              <a:rPr lang="fr-FR" sz="2000">
                <a:latin typeface="Symbol" pitchFamily="18" charset="2"/>
              </a:rPr>
              <a:t>y</a:t>
            </a:r>
            <a:r>
              <a:rPr lang="fr-FR" sz="2000" baseline="-25000"/>
              <a:t>i</a:t>
            </a:r>
            <a:r>
              <a:rPr lang="fr-FR" sz="2000"/>
              <a:t>.</a:t>
            </a:r>
          </a:p>
        </p:txBody>
      </p:sp>
      <p:sp>
        <p:nvSpPr>
          <p:cNvPr id="58375" name="Text Box 7"/>
          <p:cNvSpPr txBox="1">
            <a:spLocks noChangeArrowheads="1"/>
          </p:cNvSpPr>
          <p:nvPr/>
        </p:nvSpPr>
        <p:spPr bwMode="auto">
          <a:xfrm>
            <a:off x="457200" y="5022850"/>
            <a:ext cx="85645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la somme des probabilités est bien égale à un par normalisation de la fonction </a:t>
            </a:r>
            <a:r>
              <a:rPr lang="fr-FR" sz="2000">
                <a:latin typeface="Symbol" pitchFamily="18" charset="2"/>
              </a:rPr>
              <a:t>j</a:t>
            </a:r>
          </a:p>
        </p:txBody>
      </p:sp>
      <p:sp>
        <p:nvSpPr>
          <p:cNvPr id="58376" name="Text Box 8"/>
          <p:cNvSpPr txBox="1">
            <a:spLocks noChangeArrowheads="1"/>
          </p:cNvSpPr>
          <p:nvPr/>
        </p:nvSpPr>
        <p:spPr bwMode="auto">
          <a:xfrm>
            <a:off x="6080125" y="1690688"/>
            <a:ext cx="2109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a:t>
            </a:r>
            <a:r>
              <a:rPr lang="fr-FR" sz="2000" baseline="-25000"/>
              <a:t>i</a:t>
            </a:r>
            <a:r>
              <a:rPr lang="fr-FR" sz="2000"/>
              <a:t> : coeff complexe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fr-FR" smtClean="0"/>
              <a:t>EXEMPLE ! Le dé quantique</a:t>
            </a:r>
          </a:p>
        </p:txBody>
      </p:sp>
      <p:pic>
        <p:nvPicPr>
          <p:cNvPr id="59395" name="Picture 3" descr="http://www.eurekakids.net/images/productos/media/139SFD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676400"/>
            <a:ext cx="37719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822325" y="623888"/>
            <a:ext cx="8016875" cy="557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Imaginons un dé quantique (microscopique) posé à la surface d’un cristal. Supposons qu’une des mesures possibles sur ce système consiste à lire le numéro inscrit sur la face supérieure du dé.</a:t>
            </a:r>
          </a:p>
          <a:p>
            <a:pPr eaLnBrk="1" hangingPunct="1"/>
            <a:endParaRPr lang="fr-FR" sz="2000"/>
          </a:p>
          <a:p>
            <a:pPr eaLnBrk="1" hangingPunct="1"/>
            <a:r>
              <a:rPr lang="fr-FR" sz="2000"/>
              <a:t>Il y a 6 mesures possibles.</a:t>
            </a:r>
          </a:p>
          <a:p>
            <a:pPr eaLnBrk="1" hangingPunct="1"/>
            <a:endParaRPr lang="fr-FR" sz="2000"/>
          </a:p>
          <a:p>
            <a:pPr eaLnBrk="1" hangingPunct="1"/>
            <a:r>
              <a:rPr lang="fr-FR" sz="2000"/>
              <a:t>On mesure « 1 » et le système est dans l’état normalisé « Face1 »</a:t>
            </a:r>
          </a:p>
          <a:p>
            <a:pPr eaLnBrk="1" hangingPunct="1"/>
            <a:r>
              <a:rPr lang="fr-FR" sz="2000"/>
              <a:t>On mesure « 2 » et le système est dans l’état normalisé « Face2 »</a:t>
            </a:r>
          </a:p>
          <a:p>
            <a:pPr eaLnBrk="1" hangingPunct="1"/>
            <a:r>
              <a:rPr lang="fr-FR" sz="2000"/>
              <a:t>On mesure « 3 » et le système est dans l’état normalisé « Face3 »</a:t>
            </a:r>
          </a:p>
          <a:p>
            <a:pPr eaLnBrk="1" hangingPunct="1"/>
            <a:r>
              <a:rPr lang="fr-FR" sz="2000"/>
              <a:t>On mesure « 4 » et le système est dans l’état normalisé « Face4 »</a:t>
            </a:r>
          </a:p>
          <a:p>
            <a:pPr eaLnBrk="1" hangingPunct="1"/>
            <a:r>
              <a:rPr lang="fr-FR" sz="2000"/>
              <a:t>On mesure « 5 » et le système est dans l’état normalisé « Face5 »</a:t>
            </a:r>
          </a:p>
          <a:p>
            <a:pPr eaLnBrk="1" hangingPunct="1"/>
            <a:r>
              <a:rPr lang="fr-FR" sz="2000"/>
              <a:t>On mesure « 6 » et le système est dans l’état normalisé « Face6 »</a:t>
            </a:r>
          </a:p>
          <a:p>
            <a:pPr eaLnBrk="1" hangingPunct="1"/>
            <a:endParaRPr lang="fr-FR" sz="2000"/>
          </a:p>
          <a:p>
            <a:pPr eaLnBrk="1" hangingPunct="1"/>
            <a:r>
              <a:rPr lang="fr-FR" sz="2000"/>
              <a:t>Tant que la mesure n’a pas été faite, il </a:t>
            </a:r>
            <a:r>
              <a:rPr lang="fr-FR" sz="2000" b="1"/>
              <a:t>FAUT</a:t>
            </a:r>
            <a:r>
              <a:rPr lang="fr-FR" sz="2000"/>
              <a:t> considérer tous les résultats possibles. Si chaque face a une proba 1/6 d’être mesurée, l’état du système est alors :</a:t>
            </a:r>
          </a:p>
          <a:p>
            <a:pPr eaLnBrk="1" hangingPunct="1"/>
            <a:endParaRPr lang="fr-FR" sz="2000"/>
          </a:p>
          <a:p>
            <a:pPr eaLnBrk="1" hangingPunct="1"/>
            <a:endParaRPr lang="fr-FR" sz="2000"/>
          </a:p>
        </p:txBody>
      </p:sp>
      <p:graphicFrame>
        <p:nvGraphicFramePr>
          <p:cNvPr id="60419" name="Object 3"/>
          <p:cNvGraphicFramePr>
            <a:graphicFrameLocks noChangeAspect="1"/>
          </p:cNvGraphicFramePr>
          <p:nvPr/>
        </p:nvGraphicFramePr>
        <p:xfrm>
          <a:off x="381000" y="5638800"/>
          <a:ext cx="8534400" cy="685800"/>
        </p:xfrm>
        <a:graphic>
          <a:graphicData uri="http://schemas.openxmlformats.org/presentationml/2006/ole">
            <mc:AlternateContent xmlns:mc="http://schemas.openxmlformats.org/markup-compatibility/2006">
              <mc:Choice xmlns:v="urn:schemas-microsoft-com:vml" Requires="v">
                <p:oleObj spid="_x0000_s60420" name="Equation" r:id="rId3" imgW="5207000" imgH="419100" progId="Equation.3">
                  <p:embed/>
                </p:oleObj>
              </mc:Choice>
              <mc:Fallback>
                <p:oleObj name="Equation" r:id="rId3" imgW="5207000" imgH="4191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5638800"/>
                        <a:ext cx="8534400"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898525" y="776288"/>
            <a:ext cx="7788275" cy="405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mesure donne un résultat et un seul. Après la mesure, le système se trouve dans un des états propres associés à cette mesure, avec un coefficient 1 (car on a déterminé le résultat de la mesure) et toute mesure ultérieure de la face supérieure donnera toujours le même résultat.</a:t>
            </a:r>
          </a:p>
          <a:p>
            <a:pPr eaLnBrk="1" hangingPunct="1"/>
            <a:endParaRPr lang="fr-FR" sz="2000"/>
          </a:p>
          <a:p>
            <a:pPr eaLnBrk="1" hangingPunct="1"/>
            <a:r>
              <a:rPr lang="fr-FR" sz="2000"/>
              <a:t>Si on a vu la face 5 alors</a:t>
            </a:r>
          </a:p>
          <a:p>
            <a:pPr eaLnBrk="1" hangingPunct="1"/>
            <a:endParaRPr lang="fr-FR" sz="2000"/>
          </a:p>
          <a:p>
            <a:pPr eaLnBrk="1" hangingPunct="1"/>
            <a:r>
              <a:rPr lang="fr-FR" sz="2000"/>
              <a:t>Face_sup=Face5</a:t>
            </a:r>
          </a:p>
          <a:p>
            <a:pPr eaLnBrk="1" hangingPunct="1"/>
            <a:endParaRPr lang="fr-FR" sz="2000"/>
          </a:p>
          <a:p>
            <a:pPr eaLnBrk="1" hangingPunct="1"/>
            <a:r>
              <a:rPr lang="fr-FR" sz="2000"/>
              <a:t>C’est ce que l’on appelle « </a:t>
            </a:r>
            <a:r>
              <a:rPr lang="fr-FR" sz="2000">
                <a:solidFill>
                  <a:srgbClr val="FF0000"/>
                </a:solidFill>
              </a:rPr>
              <a:t>la</a:t>
            </a:r>
            <a:r>
              <a:rPr lang="fr-FR" sz="2000"/>
              <a:t> </a:t>
            </a:r>
            <a:r>
              <a:rPr lang="fr-FR" sz="2000">
                <a:solidFill>
                  <a:srgbClr val="FF0000"/>
                </a:solidFill>
              </a:rPr>
              <a:t>réduction du paquet d’ondes</a:t>
            </a:r>
            <a:r>
              <a:rPr lang="fr-FR" sz="2000"/>
              <a:t> »</a:t>
            </a:r>
          </a:p>
          <a:p>
            <a:pPr eaLnBrk="1" hangingPunct="1"/>
            <a:endParaRPr lang="fr-FR" sz="2000"/>
          </a:p>
          <a:p>
            <a:pPr eaLnBrk="1" hangingPunct="1"/>
            <a:r>
              <a:rPr lang="fr-FR" sz="2000" u="sng"/>
              <a:t>En mécanique quantique toute mesure a un effet potentiel sur le système mesuré car elle modifie la forme mathématique de la fonction d’onde.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fr-FR" sz="2000" u="sng" smtClean="0"/>
              <a:t>Second problème</a:t>
            </a:r>
            <a:r>
              <a:rPr lang="fr-FR" sz="2000" smtClean="0"/>
              <a:t> : l’effet Photoélectrique.</a:t>
            </a:r>
          </a:p>
        </p:txBody>
      </p:sp>
      <p:sp>
        <p:nvSpPr>
          <p:cNvPr id="7171" name="Rectangle 3"/>
          <p:cNvSpPr>
            <a:spLocks noGrp="1" noChangeArrowheads="1"/>
          </p:cNvSpPr>
          <p:nvPr>
            <p:ph idx="1"/>
          </p:nvPr>
        </p:nvSpPr>
        <p:spPr>
          <a:xfrm>
            <a:off x="685800" y="1524000"/>
            <a:ext cx="7772400" cy="4572000"/>
          </a:xfrm>
        </p:spPr>
        <p:txBody>
          <a:bodyPr/>
          <a:lstStyle/>
          <a:p>
            <a:pPr eaLnBrk="1" hangingPunct="1"/>
            <a:r>
              <a:rPr lang="fr-FR" sz="1800" smtClean="0"/>
              <a:t>Des électrons sont éjectés de certains métaux lorsque ceux ci sont éclairés !</a:t>
            </a:r>
          </a:p>
          <a:p>
            <a:pPr eaLnBrk="1" hangingPunct="1"/>
            <a:endParaRPr lang="fr-FR" sz="1800" smtClean="0"/>
          </a:p>
          <a:p>
            <a:pPr eaLnBrk="1" hangingPunct="1"/>
            <a:endParaRPr lang="fr-FR" sz="1800" smtClean="0"/>
          </a:p>
          <a:p>
            <a:pPr eaLnBrk="1" hangingPunct="1"/>
            <a:endParaRPr lang="fr-FR" sz="1800" smtClean="0"/>
          </a:p>
          <a:p>
            <a:pPr eaLnBrk="1" hangingPunct="1"/>
            <a:endParaRPr lang="fr-FR" sz="1800" smtClean="0"/>
          </a:p>
          <a:p>
            <a:pPr eaLnBrk="1" hangingPunct="1"/>
            <a:endParaRPr lang="fr-FR" sz="1800" smtClean="0"/>
          </a:p>
          <a:p>
            <a:pPr eaLnBrk="1" hangingPunct="1"/>
            <a:endParaRPr lang="fr-FR" sz="1800" smtClean="0"/>
          </a:p>
          <a:p>
            <a:pPr eaLnBrk="1" hangingPunct="1"/>
            <a:endParaRPr lang="fr-FR" sz="1800" smtClean="0"/>
          </a:p>
          <a:p>
            <a:pPr eaLnBrk="1" hangingPunct="1"/>
            <a:endParaRPr lang="fr-FR" sz="1800" smtClean="0"/>
          </a:p>
          <a:p>
            <a:pPr eaLnBrk="1" hangingPunct="1"/>
            <a:r>
              <a:rPr lang="fr-FR" sz="1800" smtClean="0"/>
              <a:t>Interprétation classique : résonance entre l’oscillation de l’onde de lumière et une oscillation (hypothétique) des électrons. Mais alors si on augmente l’intensité de l’onde les électrons devraient être éjectés plus facilement.</a:t>
            </a:r>
          </a:p>
          <a:p>
            <a:pPr eaLnBrk="1" hangingPunct="1"/>
            <a:endParaRPr lang="fr-FR" sz="1800" smtClean="0"/>
          </a:p>
          <a:p>
            <a:pPr eaLnBrk="1" hangingPunct="1"/>
            <a:endParaRPr lang="fr-FR" sz="1800" smtClean="0"/>
          </a:p>
          <a:p>
            <a:pPr eaLnBrk="1" hangingPunct="1"/>
            <a:endParaRPr lang="fr-FR" sz="1800" smtClean="0"/>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2057400"/>
            <a:ext cx="2857500"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7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4648200" y="304800"/>
            <a:ext cx="3505200" cy="1143000"/>
          </a:xfrm>
        </p:spPr>
        <p:txBody>
          <a:bodyPr/>
          <a:lstStyle/>
          <a:p>
            <a:pPr eaLnBrk="1" hangingPunct="1"/>
            <a:r>
              <a:rPr lang="fr-FR" smtClean="0"/>
              <a:t>Le chat de Schrödinger !</a:t>
            </a:r>
          </a:p>
        </p:txBody>
      </p:sp>
      <p:sp>
        <p:nvSpPr>
          <p:cNvPr id="62467" name="Rectangle 3"/>
          <p:cNvSpPr>
            <a:spLocks noChangeArrowheads="1"/>
          </p:cNvSpPr>
          <p:nvPr/>
        </p:nvSpPr>
        <p:spPr bwMode="auto">
          <a:xfrm>
            <a:off x="0" y="3886200"/>
            <a:ext cx="91440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119063"/>
            <a:r>
              <a:rPr lang="fr-FR" sz="1800"/>
              <a:t>Dans une pièce fermée se trouve un chat, une fiole de cyanure, un marteau retenu par un fil et un détecteur quantique (un compteur Geiger). On y dépose un élément radioactif dont la période est de 60 minutes (c'est-à-dire qu'au bout d'une heure, l'atome a 50% de chance de se désintégrer).</a:t>
            </a:r>
          </a:p>
          <a:p>
            <a:pPr indent="119063"/>
            <a:r>
              <a:rPr lang="fr-FR" sz="1800"/>
              <a:t> </a:t>
            </a:r>
            <a:r>
              <a:rPr lang="en-US" sz="1800">
                <a:cs typeface="Times New Roman" pitchFamily="18" charset="0"/>
              </a:rPr>
              <a:t>Si la mécanique quantique s'applique dans ce cas, non seulement à la particule mais à tout ce qui coexiste dans la pièce, selon les lois statistiques des probabilités, lorsque l'heure est écoulée le chat doit se trouver dans un état indéterminé, ayant 50% de chance d'être vivant et 50% de chance d'être mort. Le chat doit donc être à la fois vivant et mort, la fiole étant à la fois entière et brisée !</a:t>
            </a:r>
            <a:endParaRPr lang="fr-FR" sz="1800"/>
          </a:p>
          <a:p>
            <a:pPr indent="119063" eaLnBrk="0" hangingPunct="0"/>
            <a:endParaRPr lang="fr-FR" sz="1800"/>
          </a:p>
        </p:txBody>
      </p:sp>
      <p:pic>
        <p:nvPicPr>
          <p:cNvPr id="624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3505200" cy="322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469" name="Picture 5" descr="L'image “http://www.utinam.cnrs.fr/IMG/jpg/chat3.jpg” ne peut être affichée car elle contient des erre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1600200"/>
            <a:ext cx="4572000" cy="240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898525" y="547688"/>
            <a:ext cx="35163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Détermination des coefficients a</a:t>
            </a:r>
            <a:r>
              <a:rPr lang="fr-FR" sz="2000" u="sng" baseline="-25000"/>
              <a:t>i</a:t>
            </a:r>
          </a:p>
        </p:txBody>
      </p:sp>
      <p:sp>
        <p:nvSpPr>
          <p:cNvPr id="63491" name="Text Box 3"/>
          <p:cNvSpPr txBox="1">
            <a:spLocks noChangeArrowheads="1"/>
          </p:cNvSpPr>
          <p:nvPr/>
        </p:nvSpPr>
        <p:spPr bwMode="auto">
          <a:xfrm>
            <a:off x="1050925" y="1157288"/>
            <a:ext cx="77882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Soit </a:t>
            </a:r>
            <a:r>
              <a:rPr lang="fr-FR" sz="2000">
                <a:latin typeface="Symbol" pitchFamily="18" charset="2"/>
              </a:rPr>
              <a:t>j</a:t>
            </a:r>
            <a:r>
              <a:rPr lang="fr-FR" sz="2000"/>
              <a:t> une fonction d’onde représentant l’état d’un système. Soit A un opérateur dont les fonctions propres </a:t>
            </a:r>
            <a:r>
              <a:rPr lang="fr-FR" sz="2000">
                <a:latin typeface="Symbol" pitchFamily="18" charset="2"/>
              </a:rPr>
              <a:t>y</a:t>
            </a:r>
            <a:r>
              <a:rPr lang="fr-FR" sz="2000" baseline="-25000"/>
              <a:t>i</a:t>
            </a:r>
            <a:r>
              <a:rPr lang="fr-FR" sz="2000"/>
              <a:t> sont connues.</a:t>
            </a:r>
          </a:p>
          <a:p>
            <a:pPr eaLnBrk="1" hangingPunct="1"/>
            <a:r>
              <a:rPr lang="fr-FR" sz="2000"/>
              <a:t>La </a:t>
            </a:r>
            <a:r>
              <a:rPr lang="fr-FR" sz="2000">
                <a:solidFill>
                  <a:srgbClr val="FF0000"/>
                </a:solidFill>
              </a:rPr>
              <a:t>projection</a:t>
            </a:r>
            <a:r>
              <a:rPr lang="fr-FR" sz="2000"/>
              <a:t> de </a:t>
            </a:r>
            <a:r>
              <a:rPr lang="fr-FR" sz="2000">
                <a:latin typeface="Symbol" pitchFamily="18" charset="2"/>
              </a:rPr>
              <a:t>j </a:t>
            </a:r>
            <a:r>
              <a:rPr lang="fr-FR" sz="2000"/>
              <a:t>sur </a:t>
            </a:r>
            <a:r>
              <a:rPr lang="fr-FR" sz="2000">
                <a:latin typeface="Symbol" pitchFamily="18" charset="2"/>
              </a:rPr>
              <a:t>y</a:t>
            </a:r>
            <a:r>
              <a:rPr lang="fr-FR" sz="2000" baseline="-25000"/>
              <a:t>i</a:t>
            </a:r>
            <a:r>
              <a:rPr lang="fr-FR" sz="2000"/>
              <a:t> permet de déterminer le coefficient a</a:t>
            </a:r>
            <a:r>
              <a:rPr lang="fr-FR" sz="2000" baseline="-25000"/>
              <a:t>i</a:t>
            </a:r>
            <a:r>
              <a:rPr lang="fr-FR" sz="2000"/>
              <a:t> de la décomposition de </a:t>
            </a:r>
            <a:r>
              <a:rPr lang="fr-FR" sz="2000">
                <a:latin typeface="Symbol" pitchFamily="18" charset="2"/>
              </a:rPr>
              <a:t>j</a:t>
            </a:r>
            <a:r>
              <a:rPr lang="fr-FR" sz="2000"/>
              <a:t> sur les fonctions </a:t>
            </a:r>
            <a:r>
              <a:rPr lang="fr-FR" sz="2000">
                <a:latin typeface="Symbol" pitchFamily="18" charset="2"/>
              </a:rPr>
              <a:t>y</a:t>
            </a:r>
            <a:r>
              <a:rPr lang="fr-FR" sz="2000" baseline="-25000"/>
              <a:t>i</a:t>
            </a:r>
            <a:r>
              <a:rPr lang="fr-FR" sz="2000"/>
              <a:t>.</a:t>
            </a:r>
          </a:p>
        </p:txBody>
      </p:sp>
      <p:graphicFrame>
        <p:nvGraphicFramePr>
          <p:cNvPr id="63492" name="Object 4"/>
          <p:cNvGraphicFramePr>
            <a:graphicFrameLocks noChangeAspect="1"/>
          </p:cNvGraphicFramePr>
          <p:nvPr/>
        </p:nvGraphicFramePr>
        <p:xfrm>
          <a:off x="2209800" y="2743200"/>
          <a:ext cx="3810000" cy="530225"/>
        </p:xfrm>
        <a:graphic>
          <a:graphicData uri="http://schemas.openxmlformats.org/presentationml/2006/ole">
            <mc:AlternateContent xmlns:mc="http://schemas.openxmlformats.org/markup-compatibility/2006">
              <mc:Choice xmlns:v="urn:schemas-microsoft-com:vml" Requires="v">
                <p:oleObj spid="_x0000_s63495" name="Equation" r:id="rId3" imgW="1638300" imgH="228600" progId="Equation.3">
                  <p:embed/>
                </p:oleObj>
              </mc:Choice>
              <mc:Fallback>
                <p:oleObj name="Equation" r:id="rId3" imgW="16383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743200"/>
                        <a:ext cx="3810000" cy="530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3493" name="Object 5"/>
          <p:cNvGraphicFramePr>
            <a:graphicFrameLocks noChangeAspect="1"/>
          </p:cNvGraphicFramePr>
          <p:nvPr/>
        </p:nvGraphicFramePr>
        <p:xfrm>
          <a:off x="3429000" y="3657600"/>
          <a:ext cx="1771650" cy="842963"/>
        </p:xfrm>
        <a:graphic>
          <a:graphicData uri="http://schemas.openxmlformats.org/presentationml/2006/ole">
            <mc:AlternateContent xmlns:mc="http://schemas.openxmlformats.org/markup-compatibility/2006">
              <mc:Choice xmlns:v="urn:schemas-microsoft-com:vml" Requires="v">
                <p:oleObj spid="_x0000_s63496" name="Equation" r:id="rId5" imgW="799753" imgH="380835" progId="Equation.3">
                  <p:embed/>
                </p:oleObj>
              </mc:Choice>
              <mc:Fallback>
                <p:oleObj name="Equation" r:id="rId5" imgW="799753" imgH="380835"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657600"/>
                        <a:ext cx="1771650" cy="84296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3494" name="Rectangle 6"/>
          <p:cNvSpPr>
            <a:spLocks noChangeArrowheads="1"/>
          </p:cNvSpPr>
          <p:nvPr/>
        </p:nvSpPr>
        <p:spPr bwMode="auto">
          <a:xfrm>
            <a:off x="5334000" y="3810000"/>
            <a:ext cx="238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solidFill>
                  <a:srgbClr val="FF0000"/>
                </a:solidFill>
              </a:rPr>
              <a:t>projection</a:t>
            </a:r>
            <a:r>
              <a:rPr lang="fr-FR" sz="2000"/>
              <a:t> de </a:t>
            </a:r>
            <a:r>
              <a:rPr lang="fr-FR" sz="2000">
                <a:latin typeface="Symbol" pitchFamily="18" charset="2"/>
              </a:rPr>
              <a:t>j </a:t>
            </a:r>
            <a:r>
              <a:rPr lang="fr-FR" sz="2000"/>
              <a:t>sur </a:t>
            </a:r>
            <a:r>
              <a:rPr lang="fr-FR" sz="2000">
                <a:latin typeface="Symbol" pitchFamily="18" charset="2"/>
              </a:rPr>
              <a:t>y</a:t>
            </a:r>
            <a:r>
              <a:rPr lang="fr-FR" sz="2000" baseline="-25000"/>
              <a:t>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3124200" y="457200"/>
            <a:ext cx="2444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Analogie géométrique</a:t>
            </a:r>
          </a:p>
        </p:txBody>
      </p:sp>
      <p:sp>
        <p:nvSpPr>
          <p:cNvPr id="64515" name="Line 3"/>
          <p:cNvSpPr>
            <a:spLocks noChangeShapeType="1"/>
          </p:cNvSpPr>
          <p:nvPr/>
        </p:nvSpPr>
        <p:spPr bwMode="auto">
          <a:xfrm>
            <a:off x="4343400" y="9906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graphicFrame>
        <p:nvGraphicFramePr>
          <p:cNvPr id="64516" name="Object 4"/>
          <p:cNvGraphicFramePr>
            <a:graphicFrameLocks noChangeAspect="1"/>
          </p:cNvGraphicFramePr>
          <p:nvPr/>
        </p:nvGraphicFramePr>
        <p:xfrm>
          <a:off x="1143000" y="1219200"/>
          <a:ext cx="1800225" cy="501650"/>
        </p:xfrm>
        <a:graphic>
          <a:graphicData uri="http://schemas.openxmlformats.org/presentationml/2006/ole">
            <mc:AlternateContent xmlns:mc="http://schemas.openxmlformats.org/markup-compatibility/2006">
              <mc:Choice xmlns:v="urn:schemas-microsoft-com:vml" Requires="v">
                <p:oleObj spid="_x0000_s64539" name="Equation" r:id="rId3" imgW="774364" imgH="215806" progId="Equation.3">
                  <p:embed/>
                </p:oleObj>
              </mc:Choice>
              <mc:Fallback>
                <p:oleObj name="Equation" r:id="rId3" imgW="774364"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219200"/>
                        <a:ext cx="1800225"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17" name="Object 5"/>
          <p:cNvGraphicFramePr>
            <a:graphicFrameLocks noChangeAspect="1"/>
          </p:cNvGraphicFramePr>
          <p:nvPr/>
        </p:nvGraphicFramePr>
        <p:xfrm>
          <a:off x="5257800" y="1219200"/>
          <a:ext cx="1295400" cy="457200"/>
        </p:xfrm>
        <a:graphic>
          <a:graphicData uri="http://schemas.openxmlformats.org/presentationml/2006/ole">
            <mc:AlternateContent xmlns:mc="http://schemas.openxmlformats.org/markup-compatibility/2006">
              <mc:Choice xmlns:v="urn:schemas-microsoft-com:vml" Requires="v">
                <p:oleObj spid="_x0000_s64540" name="Equation" r:id="rId5" imgW="647700" imgH="228600" progId="Equation.3">
                  <p:embed/>
                </p:oleObj>
              </mc:Choice>
              <mc:Fallback>
                <p:oleObj name="Equation" r:id="rId5" imgW="64770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1219200"/>
                        <a:ext cx="1295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518" name="Line 6"/>
          <p:cNvSpPr>
            <a:spLocks noChangeShapeType="1"/>
          </p:cNvSpPr>
          <p:nvPr/>
        </p:nvSpPr>
        <p:spPr bwMode="auto">
          <a:xfrm flipH="1" flipV="1">
            <a:off x="1981200" y="1676400"/>
            <a:ext cx="38100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19" name="Line 7"/>
          <p:cNvSpPr>
            <a:spLocks noChangeShapeType="1"/>
          </p:cNvSpPr>
          <p:nvPr/>
        </p:nvSpPr>
        <p:spPr bwMode="auto">
          <a:xfrm flipV="1">
            <a:off x="2514600" y="1752600"/>
            <a:ext cx="1524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0" name="Text Box 8"/>
          <p:cNvSpPr txBox="1">
            <a:spLocks noChangeArrowheads="1"/>
          </p:cNvSpPr>
          <p:nvPr/>
        </p:nvSpPr>
        <p:spPr bwMode="auto">
          <a:xfrm>
            <a:off x="1524000" y="2057400"/>
            <a:ext cx="21590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Fonctions orthonormées</a:t>
            </a:r>
          </a:p>
          <a:p>
            <a:pPr eaLnBrk="1" hangingPunct="1"/>
            <a:r>
              <a:rPr lang="fr-FR" sz="1600"/>
              <a:t>d’un espace des états </a:t>
            </a:r>
          </a:p>
          <a:p>
            <a:pPr eaLnBrk="1" hangingPunct="1"/>
            <a:r>
              <a:rPr lang="fr-FR" sz="1600"/>
              <a:t>(espace de </a:t>
            </a:r>
            <a:r>
              <a:rPr lang="fr-FR" sz="1600" b="1"/>
              <a:t>Hilbert</a:t>
            </a:r>
            <a:r>
              <a:rPr lang="fr-FR" sz="1600"/>
              <a:t>)</a:t>
            </a:r>
          </a:p>
        </p:txBody>
      </p:sp>
      <p:sp>
        <p:nvSpPr>
          <p:cNvPr id="64521" name="Line 9"/>
          <p:cNvSpPr>
            <a:spLocks noChangeShapeType="1"/>
          </p:cNvSpPr>
          <p:nvPr/>
        </p:nvSpPr>
        <p:spPr bwMode="auto">
          <a:xfrm flipH="1" flipV="1">
            <a:off x="5867400" y="1676400"/>
            <a:ext cx="3048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2" name="Line 10"/>
          <p:cNvSpPr>
            <a:spLocks noChangeShapeType="1"/>
          </p:cNvSpPr>
          <p:nvPr/>
        </p:nvSpPr>
        <p:spPr bwMode="auto">
          <a:xfrm flipV="1">
            <a:off x="6248400" y="1676400"/>
            <a:ext cx="1524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3" name="Text Box 11"/>
          <p:cNvSpPr txBox="1">
            <a:spLocks noChangeArrowheads="1"/>
          </p:cNvSpPr>
          <p:nvPr/>
        </p:nvSpPr>
        <p:spPr bwMode="auto">
          <a:xfrm>
            <a:off x="5775325" y="2119313"/>
            <a:ext cx="19891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Vecteurs orthonormés</a:t>
            </a:r>
          </a:p>
          <a:p>
            <a:pPr eaLnBrk="1" hangingPunct="1"/>
            <a:r>
              <a:rPr lang="fr-FR" sz="1600"/>
              <a:t>d’un espace vectoriel</a:t>
            </a:r>
          </a:p>
        </p:txBody>
      </p:sp>
      <p:sp>
        <p:nvSpPr>
          <p:cNvPr id="64524" name="Line 12"/>
          <p:cNvSpPr>
            <a:spLocks noChangeShapeType="1"/>
          </p:cNvSpPr>
          <p:nvPr/>
        </p:nvSpPr>
        <p:spPr bwMode="auto">
          <a:xfrm flipV="1">
            <a:off x="5791200" y="3124200"/>
            <a:ext cx="0" cy="762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5" name="Line 13"/>
          <p:cNvSpPr>
            <a:spLocks noChangeShapeType="1"/>
          </p:cNvSpPr>
          <p:nvPr/>
        </p:nvSpPr>
        <p:spPr bwMode="auto">
          <a:xfrm>
            <a:off x="5791200" y="3886200"/>
            <a:ext cx="838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6" name="Line 14"/>
          <p:cNvSpPr>
            <a:spLocks noChangeShapeType="1"/>
          </p:cNvSpPr>
          <p:nvPr/>
        </p:nvSpPr>
        <p:spPr bwMode="auto">
          <a:xfrm flipV="1">
            <a:off x="5791200" y="3276600"/>
            <a:ext cx="4572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7" name="Line 15"/>
          <p:cNvSpPr>
            <a:spLocks noChangeShapeType="1"/>
          </p:cNvSpPr>
          <p:nvPr/>
        </p:nvSpPr>
        <p:spPr bwMode="auto">
          <a:xfrm>
            <a:off x="6248400" y="3276600"/>
            <a:ext cx="0" cy="609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8" name="Line 16"/>
          <p:cNvSpPr>
            <a:spLocks noChangeShapeType="1"/>
          </p:cNvSpPr>
          <p:nvPr/>
        </p:nvSpPr>
        <p:spPr bwMode="auto">
          <a:xfrm flipH="1">
            <a:off x="5791200" y="3276600"/>
            <a:ext cx="457200" cy="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4529" name="Text Box 17"/>
          <p:cNvSpPr txBox="1">
            <a:spLocks noChangeArrowheads="1"/>
          </p:cNvSpPr>
          <p:nvPr/>
        </p:nvSpPr>
        <p:spPr bwMode="auto">
          <a:xfrm>
            <a:off x="6537325" y="3748088"/>
            <a:ext cx="25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a:t>
            </a:r>
          </a:p>
        </p:txBody>
      </p:sp>
      <p:sp>
        <p:nvSpPr>
          <p:cNvPr id="64530" name="Text Box 18"/>
          <p:cNvSpPr txBox="1">
            <a:spLocks noChangeArrowheads="1"/>
          </p:cNvSpPr>
          <p:nvPr/>
        </p:nvSpPr>
        <p:spPr bwMode="auto">
          <a:xfrm>
            <a:off x="5546725" y="2833688"/>
            <a:ext cx="254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j</a:t>
            </a:r>
          </a:p>
        </p:txBody>
      </p:sp>
      <p:sp>
        <p:nvSpPr>
          <p:cNvPr id="64531" name="Text Box 19"/>
          <p:cNvSpPr txBox="1">
            <a:spLocks noChangeArrowheads="1"/>
          </p:cNvSpPr>
          <p:nvPr/>
        </p:nvSpPr>
        <p:spPr bwMode="auto">
          <a:xfrm>
            <a:off x="6156325" y="3795713"/>
            <a:ext cx="3444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a</a:t>
            </a:r>
            <a:r>
              <a:rPr lang="fr-FR" sz="1600" baseline="-25000"/>
              <a:t>1</a:t>
            </a:r>
          </a:p>
        </p:txBody>
      </p:sp>
      <p:sp>
        <p:nvSpPr>
          <p:cNvPr id="64532" name="Rectangle 20"/>
          <p:cNvSpPr>
            <a:spLocks noChangeArrowheads="1"/>
          </p:cNvSpPr>
          <p:nvPr/>
        </p:nvSpPr>
        <p:spPr bwMode="auto">
          <a:xfrm>
            <a:off x="5486400" y="3048000"/>
            <a:ext cx="3444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1600"/>
              <a:t>a</a:t>
            </a:r>
            <a:r>
              <a:rPr lang="fr-FR" sz="1600" baseline="-25000"/>
              <a:t>2</a:t>
            </a:r>
          </a:p>
        </p:txBody>
      </p:sp>
      <p:sp>
        <p:nvSpPr>
          <p:cNvPr id="64533" name="Text Box 21"/>
          <p:cNvSpPr txBox="1">
            <a:spLocks noChangeArrowheads="1"/>
          </p:cNvSpPr>
          <p:nvPr/>
        </p:nvSpPr>
        <p:spPr bwMode="auto">
          <a:xfrm>
            <a:off x="6232525" y="29860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t>
            </a:r>
          </a:p>
        </p:txBody>
      </p:sp>
      <p:graphicFrame>
        <p:nvGraphicFramePr>
          <p:cNvPr id="64534" name="Object 22"/>
          <p:cNvGraphicFramePr>
            <a:graphicFrameLocks noChangeAspect="1"/>
          </p:cNvGraphicFramePr>
          <p:nvPr/>
        </p:nvGraphicFramePr>
        <p:xfrm>
          <a:off x="5105400" y="4267200"/>
          <a:ext cx="990600" cy="557213"/>
        </p:xfrm>
        <a:graphic>
          <a:graphicData uri="http://schemas.openxmlformats.org/presentationml/2006/ole">
            <mc:AlternateContent xmlns:mc="http://schemas.openxmlformats.org/markup-compatibility/2006">
              <mc:Choice xmlns:v="urn:schemas-microsoft-com:vml" Requires="v">
                <p:oleObj spid="_x0000_s64541" name="Equation" r:id="rId7" imgW="406224" imgH="228501" progId="Equation.3">
                  <p:embed/>
                </p:oleObj>
              </mc:Choice>
              <mc:Fallback>
                <p:oleObj name="Equation" r:id="rId7" imgW="406224" imgH="228501" progId="Equation.3">
                  <p:embed/>
                  <p:pic>
                    <p:nvPicPr>
                      <p:cNvPr id="0" name="Object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5400" y="4267200"/>
                        <a:ext cx="990600" cy="557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35" name="Object 23"/>
          <p:cNvGraphicFramePr>
            <a:graphicFrameLocks noChangeAspect="1"/>
          </p:cNvGraphicFramePr>
          <p:nvPr/>
        </p:nvGraphicFramePr>
        <p:xfrm>
          <a:off x="5029200" y="4648200"/>
          <a:ext cx="1052513" cy="557213"/>
        </p:xfrm>
        <a:graphic>
          <a:graphicData uri="http://schemas.openxmlformats.org/presentationml/2006/ole">
            <mc:AlternateContent xmlns:mc="http://schemas.openxmlformats.org/markup-compatibility/2006">
              <mc:Choice xmlns:v="urn:schemas-microsoft-com:vml" Requires="v">
                <p:oleObj spid="_x0000_s64542" name="Equation" r:id="rId9" imgW="431613" imgH="228501" progId="Equation.3">
                  <p:embed/>
                </p:oleObj>
              </mc:Choice>
              <mc:Fallback>
                <p:oleObj name="Equation" r:id="rId9" imgW="431613" imgH="228501" progId="Equation.3">
                  <p:embed/>
                  <p:pic>
                    <p:nvPicPr>
                      <p:cNvPr id="0" name="Object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29200" y="4648200"/>
                        <a:ext cx="1052513" cy="557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36" name="Object 24"/>
          <p:cNvGraphicFramePr>
            <a:graphicFrameLocks noChangeAspect="1"/>
          </p:cNvGraphicFramePr>
          <p:nvPr/>
        </p:nvGraphicFramePr>
        <p:xfrm>
          <a:off x="1358900" y="3657600"/>
          <a:ext cx="1798638" cy="842963"/>
        </p:xfrm>
        <a:graphic>
          <a:graphicData uri="http://schemas.openxmlformats.org/presentationml/2006/ole">
            <mc:AlternateContent xmlns:mc="http://schemas.openxmlformats.org/markup-compatibility/2006">
              <mc:Choice xmlns:v="urn:schemas-microsoft-com:vml" Requires="v">
                <p:oleObj spid="_x0000_s64543" name="Equation" r:id="rId11" imgW="812447" imgH="380835" progId="Equation.3">
                  <p:embed/>
                </p:oleObj>
              </mc:Choice>
              <mc:Fallback>
                <p:oleObj name="Equation" r:id="rId11" imgW="812447" imgH="380835" progId="Equation.3">
                  <p:embed/>
                  <p:pic>
                    <p:nvPicPr>
                      <p:cNvPr id="0" name="Object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58900" y="3657600"/>
                        <a:ext cx="1798638" cy="84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4537" name="Object 25"/>
          <p:cNvGraphicFramePr>
            <a:graphicFrameLocks noChangeAspect="1"/>
          </p:cNvGraphicFramePr>
          <p:nvPr/>
        </p:nvGraphicFramePr>
        <p:xfrm>
          <a:off x="1295400" y="4419600"/>
          <a:ext cx="1855788" cy="842963"/>
        </p:xfrm>
        <a:graphic>
          <a:graphicData uri="http://schemas.openxmlformats.org/presentationml/2006/ole">
            <mc:AlternateContent xmlns:mc="http://schemas.openxmlformats.org/markup-compatibility/2006">
              <mc:Choice xmlns:v="urn:schemas-microsoft-com:vml" Requires="v">
                <p:oleObj spid="_x0000_s64544" name="Equation" r:id="rId13" imgW="838200" imgH="381000" progId="Equation.3">
                  <p:embed/>
                </p:oleObj>
              </mc:Choice>
              <mc:Fallback>
                <p:oleObj name="Equation" r:id="rId13" imgW="838200" imgH="381000" progId="Equation.3">
                  <p:embed/>
                  <p:pic>
                    <p:nvPicPr>
                      <p:cNvPr id="0" name="Object 2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95400" y="4419600"/>
                        <a:ext cx="1855788" cy="84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538" name="Text Box 26"/>
          <p:cNvSpPr txBox="1">
            <a:spLocks noChangeArrowheads="1"/>
          </p:cNvSpPr>
          <p:nvPr/>
        </p:nvSpPr>
        <p:spPr bwMode="auto">
          <a:xfrm>
            <a:off x="1127125" y="5653088"/>
            <a:ext cx="74072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L’intégrale sur l’espace du produit d’une fonction par le complexe conjugué d’une autre tient le rôle du produit scalaire dans un espace vectoriel.</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2743200" y="2057400"/>
            <a:ext cx="3748088" cy="406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chemeClr val="accent2"/>
                </a:solidFill>
                <a:hlinkClick r:id="rId2"/>
              </a:rPr>
              <a:t>opérateurs et analogie géométrique</a:t>
            </a:r>
            <a:endParaRPr lang="fr-FR" sz="2000">
              <a:solidFill>
                <a:schemeClr val="accent2"/>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669925" y="395288"/>
            <a:ext cx="3671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Valeur moyenne d’une observable</a:t>
            </a:r>
          </a:p>
        </p:txBody>
      </p:sp>
      <p:sp>
        <p:nvSpPr>
          <p:cNvPr id="66563" name="Text Box 3"/>
          <p:cNvSpPr txBox="1">
            <a:spLocks noChangeArrowheads="1"/>
          </p:cNvSpPr>
          <p:nvPr/>
        </p:nvSpPr>
        <p:spPr bwMode="auto">
          <a:xfrm>
            <a:off x="746125" y="928688"/>
            <a:ext cx="79406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mesure d’une observable représentée par l’opérateur </a:t>
            </a:r>
            <a:r>
              <a:rPr lang="fr-FR" sz="2000" b="1" i="1"/>
              <a:t>A</a:t>
            </a:r>
            <a:r>
              <a:rPr lang="fr-FR" sz="2000"/>
              <a:t> lorsque le système est dans l’état </a:t>
            </a:r>
            <a:r>
              <a:rPr lang="fr-FR" sz="2000">
                <a:latin typeface="Symbol" pitchFamily="18" charset="2"/>
              </a:rPr>
              <a:t>y</a:t>
            </a:r>
            <a:r>
              <a:rPr lang="fr-FR" sz="2000"/>
              <a:t> pourra donner différentes valeurs avec des probabilités différentes. La </a:t>
            </a:r>
            <a:r>
              <a:rPr lang="fr-FR" sz="2000">
                <a:solidFill>
                  <a:srgbClr val="FF0000"/>
                </a:solidFill>
              </a:rPr>
              <a:t>valeur moyenne</a:t>
            </a:r>
            <a:r>
              <a:rPr lang="fr-FR" sz="2000"/>
              <a:t> des résultats mesurables est donnée par :</a:t>
            </a:r>
          </a:p>
        </p:txBody>
      </p:sp>
      <p:graphicFrame>
        <p:nvGraphicFramePr>
          <p:cNvPr id="66564" name="Object 4"/>
          <p:cNvGraphicFramePr>
            <a:graphicFrameLocks noChangeAspect="1"/>
          </p:cNvGraphicFramePr>
          <p:nvPr/>
        </p:nvGraphicFramePr>
        <p:xfrm>
          <a:off x="2667000" y="2362200"/>
          <a:ext cx="2400300" cy="827088"/>
        </p:xfrm>
        <a:graphic>
          <a:graphicData uri="http://schemas.openxmlformats.org/presentationml/2006/ole">
            <mc:AlternateContent xmlns:mc="http://schemas.openxmlformats.org/markup-compatibility/2006">
              <mc:Choice xmlns:v="urn:schemas-microsoft-com:vml" Requires="v">
                <p:oleObj spid="_x0000_s66573" name="Equation" r:id="rId3" imgW="1143000" imgH="393700" progId="Equation.3">
                  <p:embed/>
                </p:oleObj>
              </mc:Choice>
              <mc:Fallback>
                <p:oleObj name="Equation" r:id="rId3" imgW="1143000" imgH="393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2362200"/>
                        <a:ext cx="2400300" cy="8270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65" name="Text Box 5"/>
          <p:cNvSpPr txBox="1">
            <a:spLocks noChangeArrowheads="1"/>
          </p:cNvSpPr>
          <p:nvPr/>
        </p:nvSpPr>
        <p:spPr bwMode="auto">
          <a:xfrm>
            <a:off x="746125" y="3367088"/>
            <a:ext cx="786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NB : La valeur moyenne n’est pas nécessairement une valeur mesurable (la valeur moyenne apparaissant sur les faces d’un dé est 3,5 !)</a:t>
            </a:r>
          </a:p>
        </p:txBody>
      </p:sp>
      <p:sp>
        <p:nvSpPr>
          <p:cNvPr id="66566" name="Text Box 6"/>
          <p:cNvSpPr txBox="1">
            <a:spLocks noChangeArrowheads="1"/>
          </p:cNvSpPr>
          <p:nvPr/>
        </p:nvSpPr>
        <p:spPr bwMode="auto">
          <a:xfrm>
            <a:off x="746125" y="4198938"/>
            <a:ext cx="78644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a:t>
            </a:r>
            <a:r>
              <a:rPr lang="fr-FR" sz="2000">
                <a:latin typeface="Symbol" pitchFamily="18" charset="2"/>
              </a:rPr>
              <a:t>y</a:t>
            </a:r>
            <a:r>
              <a:rPr lang="fr-FR" sz="2000"/>
              <a:t> est une fonction propre de l’opérateur </a:t>
            </a:r>
            <a:r>
              <a:rPr lang="fr-FR" sz="2000" b="1" i="1"/>
              <a:t>A</a:t>
            </a:r>
            <a:r>
              <a:rPr lang="fr-FR" sz="2000"/>
              <a:t> avec la valeur propre </a:t>
            </a:r>
            <a:r>
              <a:rPr lang="fr-FR" sz="2000">
                <a:latin typeface="Symbol" pitchFamily="18" charset="2"/>
              </a:rPr>
              <a:t>a</a:t>
            </a:r>
            <a:r>
              <a:rPr lang="fr-FR" sz="2000"/>
              <a:t>, on a :</a:t>
            </a:r>
          </a:p>
        </p:txBody>
      </p:sp>
      <p:graphicFrame>
        <p:nvGraphicFramePr>
          <p:cNvPr id="66567" name="Object 7"/>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66574" name="Equation" r:id="rId5" imgW="114151" imgH="215619" progId="Equation.3">
                  <p:embed/>
                </p:oleObj>
              </mc:Choice>
              <mc:Fallback>
                <p:oleObj name="Equation" r:id="rId5" imgW="114151" imgH="215619"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68" name="Object 8"/>
          <p:cNvGraphicFramePr>
            <a:graphicFrameLocks noChangeAspect="1"/>
          </p:cNvGraphicFramePr>
          <p:nvPr/>
        </p:nvGraphicFramePr>
        <p:xfrm>
          <a:off x="4191000" y="4876800"/>
          <a:ext cx="4241800" cy="1708150"/>
        </p:xfrm>
        <a:graphic>
          <a:graphicData uri="http://schemas.openxmlformats.org/presentationml/2006/ole">
            <mc:AlternateContent xmlns:mc="http://schemas.openxmlformats.org/markup-compatibility/2006">
              <mc:Choice xmlns:v="urn:schemas-microsoft-com:vml" Requires="v">
                <p:oleObj spid="_x0000_s66575" name="Equation" r:id="rId7" imgW="2019300" imgH="812800" progId="Equation.3">
                  <p:embed/>
                </p:oleObj>
              </mc:Choice>
              <mc:Fallback>
                <p:oleObj name="Equation" r:id="rId7" imgW="2019300" imgH="8128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91000" y="4876800"/>
                        <a:ext cx="4241800" cy="1708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6569" name="Object 9"/>
          <p:cNvGraphicFramePr>
            <a:graphicFrameLocks noChangeAspect="1"/>
          </p:cNvGraphicFramePr>
          <p:nvPr/>
        </p:nvGraphicFramePr>
        <p:xfrm>
          <a:off x="914400" y="4953000"/>
          <a:ext cx="1524000" cy="468313"/>
        </p:xfrm>
        <a:graphic>
          <a:graphicData uri="http://schemas.openxmlformats.org/presentationml/2006/ole">
            <mc:AlternateContent xmlns:mc="http://schemas.openxmlformats.org/markup-compatibility/2006">
              <mc:Choice xmlns:v="urn:schemas-microsoft-com:vml" Requires="v">
                <p:oleObj spid="_x0000_s66576" name="Equation" r:id="rId9" imgW="660113" imgH="203112" progId="Equation.3">
                  <p:embed/>
                </p:oleObj>
              </mc:Choice>
              <mc:Fallback>
                <p:oleObj name="Equation" r:id="rId9" imgW="660113" imgH="203112"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4400" y="4953000"/>
                        <a:ext cx="1524000" cy="46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70" name="Text Box 10"/>
          <p:cNvSpPr txBox="1">
            <a:spLocks noChangeArrowheads="1"/>
          </p:cNvSpPr>
          <p:nvPr/>
        </p:nvSpPr>
        <p:spPr bwMode="auto">
          <a:xfrm>
            <a:off x="2879725" y="4967288"/>
            <a:ext cx="677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sp>
        <p:nvSpPr>
          <p:cNvPr id="66571" name="Rectangle 11"/>
          <p:cNvSpPr>
            <a:spLocks noChangeArrowheads="1"/>
          </p:cNvSpPr>
          <p:nvPr/>
        </p:nvSpPr>
        <p:spPr bwMode="auto">
          <a:xfrm>
            <a:off x="914400" y="4953000"/>
            <a:ext cx="685800" cy="533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6572" name="Rectangle 12"/>
          <p:cNvSpPr>
            <a:spLocks noChangeArrowheads="1"/>
          </p:cNvSpPr>
          <p:nvPr/>
        </p:nvSpPr>
        <p:spPr bwMode="auto">
          <a:xfrm>
            <a:off x="5705475" y="5010150"/>
            <a:ext cx="457200" cy="38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2"/>
          <p:cNvSpPr txBox="1">
            <a:spLocks noChangeArrowheads="1"/>
          </p:cNvSpPr>
          <p:nvPr/>
        </p:nvSpPr>
        <p:spPr bwMode="auto">
          <a:xfrm>
            <a:off x="898525" y="852488"/>
            <a:ext cx="77120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Incertitude sur la mesure d’une observable</a:t>
            </a:r>
            <a:r>
              <a:rPr lang="fr-FR" sz="2000"/>
              <a:t> :</a:t>
            </a:r>
          </a:p>
          <a:p>
            <a:pPr eaLnBrk="1" hangingPunct="1"/>
            <a:endParaRPr lang="fr-FR" sz="2000"/>
          </a:p>
          <a:p>
            <a:pPr eaLnBrk="1" hangingPunct="1"/>
            <a:r>
              <a:rPr lang="fr-FR" sz="2000"/>
              <a:t>L’incertitude, </a:t>
            </a:r>
            <a:r>
              <a:rPr lang="fr-FR" sz="2000">
                <a:latin typeface="Symbol" pitchFamily="18" charset="2"/>
              </a:rPr>
              <a:t>D</a:t>
            </a:r>
            <a:r>
              <a:rPr lang="fr-FR" sz="2000" b="1" i="1"/>
              <a:t>A</a:t>
            </a:r>
            <a:r>
              <a:rPr lang="fr-FR" sz="2000"/>
              <a:t>, sur la mesure d’une observable </a:t>
            </a:r>
            <a:r>
              <a:rPr lang="fr-FR" sz="2000" b="1" i="1"/>
              <a:t>A</a:t>
            </a:r>
            <a:r>
              <a:rPr lang="fr-FR" sz="2000"/>
              <a:t> pour un système dans un état donné, </a:t>
            </a:r>
            <a:r>
              <a:rPr lang="fr-FR" sz="2000">
                <a:latin typeface="Symbol" pitchFamily="18" charset="2"/>
              </a:rPr>
              <a:t>y</a:t>
            </a:r>
            <a:r>
              <a:rPr lang="fr-FR" sz="2000"/>
              <a:t>, est obtenue par la formule :</a:t>
            </a:r>
          </a:p>
        </p:txBody>
      </p:sp>
      <p:graphicFrame>
        <p:nvGraphicFramePr>
          <p:cNvPr id="67587" name="Object 3"/>
          <p:cNvGraphicFramePr>
            <a:graphicFrameLocks noChangeAspect="1"/>
          </p:cNvGraphicFramePr>
          <p:nvPr/>
        </p:nvGraphicFramePr>
        <p:xfrm>
          <a:off x="3276600" y="2286000"/>
          <a:ext cx="2057400" cy="596900"/>
        </p:xfrm>
        <a:graphic>
          <a:graphicData uri="http://schemas.openxmlformats.org/presentationml/2006/ole">
            <mc:AlternateContent xmlns:mc="http://schemas.openxmlformats.org/markup-compatibility/2006">
              <mc:Choice xmlns:v="urn:schemas-microsoft-com:vml" Requires="v">
                <p:oleObj spid="_x0000_s67596" name="Equation" r:id="rId3" imgW="1180588" imgH="342751" progId="Equation.3">
                  <p:embed/>
                </p:oleObj>
              </mc:Choice>
              <mc:Fallback>
                <p:oleObj name="Equation" r:id="rId3" imgW="1180588" imgH="34275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286000"/>
                        <a:ext cx="2057400" cy="5969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588" name="Text Box 4"/>
          <p:cNvSpPr txBox="1">
            <a:spLocks noChangeArrowheads="1"/>
          </p:cNvSpPr>
          <p:nvPr/>
        </p:nvSpPr>
        <p:spPr bwMode="auto">
          <a:xfrm>
            <a:off x="990600" y="3041650"/>
            <a:ext cx="6111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a:t>
            </a:r>
            <a:r>
              <a:rPr lang="fr-FR" sz="2000">
                <a:latin typeface="Symbol" pitchFamily="18" charset="2"/>
              </a:rPr>
              <a:t>y</a:t>
            </a:r>
            <a:r>
              <a:rPr lang="fr-FR" sz="2000"/>
              <a:t> est un état propre de A avec la valeur propre </a:t>
            </a:r>
            <a:r>
              <a:rPr lang="fr-FR" sz="2000">
                <a:latin typeface="Symbol" pitchFamily="18" charset="2"/>
              </a:rPr>
              <a:t>a</a:t>
            </a:r>
            <a:r>
              <a:rPr lang="fr-FR" sz="2000"/>
              <a:t>, on a :</a:t>
            </a:r>
          </a:p>
        </p:txBody>
      </p:sp>
      <p:graphicFrame>
        <p:nvGraphicFramePr>
          <p:cNvPr id="67589" name="Object 5"/>
          <p:cNvGraphicFramePr>
            <a:graphicFrameLocks noChangeAspect="1"/>
          </p:cNvGraphicFramePr>
          <p:nvPr/>
        </p:nvGraphicFramePr>
        <p:xfrm>
          <a:off x="1219200" y="3581400"/>
          <a:ext cx="2287588" cy="2971800"/>
        </p:xfrm>
        <a:graphic>
          <a:graphicData uri="http://schemas.openxmlformats.org/presentationml/2006/ole">
            <mc:AlternateContent xmlns:mc="http://schemas.openxmlformats.org/markup-compatibility/2006">
              <mc:Choice xmlns:v="urn:schemas-microsoft-com:vml" Requires="v">
                <p:oleObj spid="_x0000_s67597" name="Equation" r:id="rId5" imgW="1358900" imgH="1765300" progId="Equation.3">
                  <p:embed/>
                </p:oleObj>
              </mc:Choice>
              <mc:Fallback>
                <p:oleObj name="Equation" r:id="rId5" imgW="1358900" imgH="17653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3581400"/>
                        <a:ext cx="2287588"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590" name="Text Box 6"/>
          <p:cNvSpPr txBox="1">
            <a:spLocks noChangeArrowheads="1"/>
          </p:cNvSpPr>
          <p:nvPr/>
        </p:nvSpPr>
        <p:spPr bwMode="auto">
          <a:xfrm>
            <a:off x="4114800" y="6019800"/>
            <a:ext cx="706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D’où</a:t>
            </a:r>
          </a:p>
        </p:txBody>
      </p:sp>
      <p:graphicFrame>
        <p:nvGraphicFramePr>
          <p:cNvPr id="67591" name="Object 7"/>
          <p:cNvGraphicFramePr>
            <a:graphicFrameLocks noChangeAspect="1"/>
          </p:cNvGraphicFramePr>
          <p:nvPr/>
        </p:nvGraphicFramePr>
        <p:xfrm>
          <a:off x="5791200" y="6019800"/>
          <a:ext cx="1219200" cy="474663"/>
        </p:xfrm>
        <a:graphic>
          <a:graphicData uri="http://schemas.openxmlformats.org/presentationml/2006/ole">
            <mc:AlternateContent xmlns:mc="http://schemas.openxmlformats.org/markup-compatibility/2006">
              <mc:Choice xmlns:v="urn:schemas-microsoft-com:vml" Requires="v">
                <p:oleObj spid="_x0000_s67598" name="Equation" r:id="rId7" imgW="457002" imgH="177723" progId="Equation.3">
                  <p:embed/>
                </p:oleObj>
              </mc:Choice>
              <mc:Fallback>
                <p:oleObj name="Equation" r:id="rId7" imgW="457002" imgH="177723"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6019800"/>
                        <a:ext cx="1219200" cy="47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7592" name="Rectangle 8"/>
          <p:cNvSpPr>
            <a:spLocks noChangeArrowheads="1"/>
          </p:cNvSpPr>
          <p:nvPr/>
        </p:nvSpPr>
        <p:spPr bwMode="auto">
          <a:xfrm>
            <a:off x="2692400" y="4178300"/>
            <a:ext cx="444500" cy="30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7593" name="Rectangle 9"/>
          <p:cNvSpPr>
            <a:spLocks noChangeArrowheads="1"/>
          </p:cNvSpPr>
          <p:nvPr/>
        </p:nvSpPr>
        <p:spPr bwMode="auto">
          <a:xfrm>
            <a:off x="2781300" y="4886325"/>
            <a:ext cx="381000" cy="3048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7594" name="Line 10"/>
          <p:cNvSpPr>
            <a:spLocks noChangeShapeType="1"/>
          </p:cNvSpPr>
          <p:nvPr/>
        </p:nvSpPr>
        <p:spPr bwMode="auto">
          <a:xfrm flipH="1">
            <a:off x="2209800" y="4495800"/>
            <a:ext cx="68580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7595" name="Line 11"/>
          <p:cNvSpPr>
            <a:spLocks noChangeShapeType="1"/>
          </p:cNvSpPr>
          <p:nvPr/>
        </p:nvSpPr>
        <p:spPr bwMode="auto">
          <a:xfrm flipH="1">
            <a:off x="2286000" y="5257800"/>
            <a:ext cx="6858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2"/>
          <p:cNvSpPr txBox="1">
            <a:spLocks noChangeArrowheads="1"/>
          </p:cNvSpPr>
          <p:nvPr/>
        </p:nvSpPr>
        <p:spPr bwMode="auto">
          <a:xfrm>
            <a:off x="1050925" y="623888"/>
            <a:ext cx="25574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2) Opérateurs courants.</a:t>
            </a:r>
          </a:p>
        </p:txBody>
      </p:sp>
      <p:sp>
        <p:nvSpPr>
          <p:cNvPr id="68611" name="Text Box 3"/>
          <p:cNvSpPr txBox="1">
            <a:spLocks noChangeArrowheads="1"/>
          </p:cNvSpPr>
          <p:nvPr/>
        </p:nvSpPr>
        <p:spPr bwMode="auto">
          <a:xfrm>
            <a:off x="1143000" y="1060450"/>
            <a:ext cx="7696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Opérateur position : </a:t>
            </a:r>
            <a:r>
              <a:rPr lang="fr-FR" sz="2000" b="1" i="1" u="sng"/>
              <a:t>X</a:t>
            </a:r>
            <a:endParaRPr lang="fr-FR" sz="2000" b="1" i="1" u="sng">
              <a:latin typeface="Symbol" pitchFamily="18" charset="2"/>
            </a:endParaRPr>
          </a:p>
          <a:p>
            <a:pPr eaLnBrk="1" hangingPunct="1"/>
            <a:endParaRPr lang="fr-FR" sz="2000" u="sng">
              <a:latin typeface="Symbol" pitchFamily="18" charset="2"/>
            </a:endParaRPr>
          </a:p>
          <a:p>
            <a:pPr eaLnBrk="1" hangingPunct="1"/>
            <a:r>
              <a:rPr lang="fr-FR" sz="2000"/>
              <a:t>Les fonctions propres de cet opérateurs décrivent une particule dont la position est parfaitement connue. Elles doivent donc être de la forme :</a:t>
            </a:r>
          </a:p>
        </p:txBody>
      </p:sp>
      <p:grpSp>
        <p:nvGrpSpPr>
          <p:cNvPr id="68612" name="Group 4"/>
          <p:cNvGrpSpPr>
            <a:grpSpLocks/>
          </p:cNvGrpSpPr>
          <p:nvPr/>
        </p:nvGrpSpPr>
        <p:grpSpPr bwMode="auto">
          <a:xfrm>
            <a:off x="533400" y="2362200"/>
            <a:ext cx="4867275" cy="3765550"/>
            <a:chOff x="864" y="1488"/>
            <a:chExt cx="3066" cy="2372"/>
          </a:xfrm>
        </p:grpSpPr>
        <p:pic>
          <p:nvPicPr>
            <p:cNvPr id="68615" name="Picture 5" descr="http://www.efunda.com/math/unit_delta/images/DeltaPlo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 y="1536"/>
              <a:ext cx="3024" cy="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6" name="Text Box 6"/>
            <p:cNvSpPr txBox="1">
              <a:spLocks noChangeArrowheads="1"/>
            </p:cNvSpPr>
            <p:nvPr/>
          </p:nvSpPr>
          <p:spPr bwMode="auto">
            <a:xfrm>
              <a:off x="3734" y="3225"/>
              <a:ext cx="196" cy="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x</a:t>
              </a:r>
            </a:p>
          </p:txBody>
        </p:sp>
        <p:sp>
          <p:nvSpPr>
            <p:cNvPr id="68617" name="Text Box 7"/>
            <p:cNvSpPr txBox="1">
              <a:spLocks noChangeArrowheads="1"/>
            </p:cNvSpPr>
            <p:nvPr/>
          </p:nvSpPr>
          <p:spPr bwMode="auto">
            <a:xfrm>
              <a:off x="2304" y="3456"/>
              <a:ext cx="336" cy="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x</a:t>
              </a:r>
              <a:r>
                <a:rPr lang="fr-FR" sz="2000" baseline="-25000"/>
                <a:t>0</a:t>
              </a:r>
              <a:endParaRPr lang="fr-FR" sz="2000"/>
            </a:p>
          </p:txBody>
        </p:sp>
        <p:sp>
          <p:nvSpPr>
            <p:cNvPr id="68618" name="Oval 8"/>
            <p:cNvSpPr>
              <a:spLocks noChangeArrowheads="1"/>
            </p:cNvSpPr>
            <p:nvPr/>
          </p:nvSpPr>
          <p:spPr bwMode="auto">
            <a:xfrm>
              <a:off x="2328" y="3456"/>
              <a:ext cx="144" cy="96"/>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8619" name="Text Box 9"/>
            <p:cNvSpPr txBox="1">
              <a:spLocks noChangeArrowheads="1"/>
            </p:cNvSpPr>
            <p:nvPr/>
          </p:nvSpPr>
          <p:spPr bwMode="auto">
            <a:xfrm>
              <a:off x="1632" y="1488"/>
              <a:ext cx="566" cy="2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latin typeface="Symbol" pitchFamily="18" charset="2"/>
                </a:rPr>
                <a:t>d</a:t>
              </a:r>
              <a:r>
                <a:rPr lang="fr-FR" sz="2000"/>
                <a:t>(x-x</a:t>
              </a:r>
              <a:r>
                <a:rPr lang="fr-FR" sz="2000" baseline="-25000"/>
                <a:t>0</a:t>
              </a:r>
              <a:r>
                <a:rPr lang="fr-FR" sz="2000"/>
                <a:t>)</a:t>
              </a:r>
            </a:p>
          </p:txBody>
        </p:sp>
        <p:graphicFrame>
          <p:nvGraphicFramePr>
            <p:cNvPr id="68620" name="Object 10"/>
            <p:cNvGraphicFramePr>
              <a:graphicFrameLocks noChangeAspect="1"/>
            </p:cNvGraphicFramePr>
            <p:nvPr/>
          </p:nvGraphicFramePr>
          <p:xfrm>
            <a:off x="1776" y="3600"/>
            <a:ext cx="312" cy="260"/>
          </p:xfrm>
          <a:graphic>
            <a:graphicData uri="http://schemas.openxmlformats.org/presentationml/2006/ole">
              <mc:AlternateContent xmlns:mc="http://schemas.openxmlformats.org/markup-compatibility/2006">
                <mc:Choice xmlns:v="urn:schemas-microsoft-com:vml" Requires="v">
                  <p:oleObj spid="_x0000_s68623" name="Equation" r:id="rId4" imgW="380670" imgH="317225" progId="Equation.3">
                    <p:embed/>
                  </p:oleObj>
                </mc:Choice>
                <mc:Fallback>
                  <p:oleObj name="Equation" r:id="rId4" imgW="380670" imgH="317225"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6" y="3600"/>
                          <a:ext cx="312" cy="26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8621" name="Object 11"/>
            <p:cNvGraphicFramePr>
              <a:graphicFrameLocks noChangeAspect="1"/>
            </p:cNvGraphicFramePr>
            <p:nvPr/>
          </p:nvGraphicFramePr>
          <p:xfrm>
            <a:off x="2627" y="3560"/>
            <a:ext cx="323" cy="260"/>
          </p:xfrm>
          <a:graphic>
            <a:graphicData uri="http://schemas.openxmlformats.org/presentationml/2006/ole">
              <mc:AlternateContent xmlns:mc="http://schemas.openxmlformats.org/markup-compatibility/2006">
                <mc:Choice xmlns:v="urn:schemas-microsoft-com:vml" Requires="v">
                  <p:oleObj spid="_x0000_s68624" name="Equation" r:id="rId6" imgW="393359" imgH="317225" progId="Equation.3">
                    <p:embed/>
                  </p:oleObj>
                </mc:Choice>
                <mc:Fallback>
                  <p:oleObj name="Equation" r:id="rId6" imgW="393359" imgH="317225"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27" y="3560"/>
                          <a:ext cx="323" cy="26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8622" name="Rectangle 12"/>
            <p:cNvSpPr>
              <a:spLocks noChangeArrowheads="1"/>
            </p:cNvSpPr>
            <p:nvPr/>
          </p:nvSpPr>
          <p:spPr bwMode="auto">
            <a:xfrm>
              <a:off x="3312" y="3600"/>
              <a:ext cx="576" cy="14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68613" name="Text Box 13"/>
          <p:cNvSpPr txBox="1">
            <a:spLocks noChangeArrowheads="1"/>
          </p:cNvSpPr>
          <p:nvPr/>
        </p:nvSpPr>
        <p:spPr bwMode="auto">
          <a:xfrm>
            <a:off x="5486400" y="2438400"/>
            <a:ext cx="32004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fonction est la fonction « delta » de Dirac. On la note</a:t>
            </a:r>
          </a:p>
          <a:p>
            <a:pPr eaLnBrk="1" hangingPunct="1"/>
            <a:r>
              <a:rPr lang="fr-FR" sz="2000">
                <a:latin typeface="Symbol" pitchFamily="18" charset="2"/>
              </a:rPr>
              <a:t>d</a:t>
            </a:r>
            <a:r>
              <a:rPr lang="fr-FR" sz="2000"/>
              <a:t>(x-x</a:t>
            </a:r>
            <a:r>
              <a:rPr lang="fr-FR" sz="2000" baseline="-25000"/>
              <a:t>0</a:t>
            </a:r>
            <a:r>
              <a:rPr lang="fr-FR" sz="2000"/>
              <a:t>). </a:t>
            </a:r>
            <a:r>
              <a:rPr lang="fr-FR" sz="2000">
                <a:solidFill>
                  <a:srgbClr val="FF0000"/>
                </a:solidFill>
              </a:rPr>
              <a:t>x</a:t>
            </a:r>
            <a:r>
              <a:rPr lang="fr-FR" sz="2000" baseline="-25000">
                <a:solidFill>
                  <a:srgbClr val="FF0000"/>
                </a:solidFill>
              </a:rPr>
              <a:t>0</a:t>
            </a:r>
            <a:r>
              <a:rPr lang="fr-FR" sz="2000">
                <a:solidFill>
                  <a:srgbClr val="FF0000"/>
                </a:solidFill>
              </a:rPr>
              <a:t> est la valeur propre associée à ce delta de Dirac</a:t>
            </a:r>
            <a:r>
              <a:rPr lang="fr-FR" sz="2000"/>
              <a:t>.</a:t>
            </a:r>
          </a:p>
          <a:p>
            <a:pPr eaLnBrk="1" hangingPunct="1"/>
            <a:r>
              <a:rPr lang="fr-FR" sz="2000"/>
              <a:t>Il y a une infinité de valeurs de x</a:t>
            </a:r>
            <a:r>
              <a:rPr lang="fr-FR" sz="2000" baseline="-25000"/>
              <a:t>0</a:t>
            </a:r>
            <a:r>
              <a:rPr lang="fr-FR" sz="2000"/>
              <a:t> possibles. Cette grandeur n’est pas quantifiée.</a:t>
            </a:r>
          </a:p>
        </p:txBody>
      </p:sp>
      <p:sp>
        <p:nvSpPr>
          <p:cNvPr id="68614" name="Rectangle 14"/>
          <p:cNvSpPr>
            <a:spLocks noChangeArrowheads="1"/>
          </p:cNvSpPr>
          <p:nvPr/>
        </p:nvSpPr>
        <p:spPr bwMode="auto">
          <a:xfrm>
            <a:off x="6172200" y="5257800"/>
            <a:ext cx="2590800" cy="406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sz="2000" b="1" i="1"/>
              <a:t>X </a:t>
            </a:r>
            <a:r>
              <a:rPr lang="fr-FR" sz="2000">
                <a:latin typeface="Symbol" pitchFamily="18" charset="2"/>
              </a:rPr>
              <a:t>d</a:t>
            </a:r>
            <a:r>
              <a:rPr lang="fr-FR" sz="2000"/>
              <a:t>(x-x</a:t>
            </a:r>
            <a:r>
              <a:rPr lang="fr-FR" sz="2000" baseline="-25000"/>
              <a:t>0</a:t>
            </a:r>
            <a:r>
              <a:rPr lang="fr-FR" sz="2000"/>
              <a:t>)=x</a:t>
            </a:r>
            <a:r>
              <a:rPr lang="fr-FR" sz="2000" baseline="-25000"/>
              <a:t>0</a:t>
            </a:r>
            <a:r>
              <a:rPr lang="fr-FR" sz="2000"/>
              <a:t> </a:t>
            </a:r>
            <a:r>
              <a:rPr lang="fr-FR" sz="2000">
                <a:latin typeface="Symbol" pitchFamily="18" charset="2"/>
              </a:rPr>
              <a:t>d</a:t>
            </a:r>
            <a:r>
              <a:rPr lang="fr-FR" sz="2000"/>
              <a:t>(x-x</a:t>
            </a:r>
            <a:r>
              <a:rPr lang="fr-FR" sz="2000" baseline="-25000"/>
              <a:t>0</a:t>
            </a:r>
            <a:r>
              <a:rPr lang="fr-FR" sz="2000"/>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2"/>
          <p:cNvSpPr txBox="1">
            <a:spLocks noChangeArrowheads="1"/>
          </p:cNvSpPr>
          <p:nvPr/>
        </p:nvSpPr>
        <p:spPr bwMode="auto">
          <a:xfrm>
            <a:off x="304800" y="762000"/>
            <a:ext cx="510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Une propriété des fonctions delta est que l’on a :</a:t>
            </a:r>
          </a:p>
        </p:txBody>
      </p:sp>
      <p:grpSp>
        <p:nvGrpSpPr>
          <p:cNvPr id="69635" name="Group 3"/>
          <p:cNvGrpSpPr>
            <a:grpSpLocks/>
          </p:cNvGrpSpPr>
          <p:nvPr/>
        </p:nvGrpSpPr>
        <p:grpSpPr bwMode="auto">
          <a:xfrm>
            <a:off x="101600" y="1447800"/>
            <a:ext cx="6099175" cy="1031875"/>
            <a:chOff x="1046" y="761"/>
            <a:chExt cx="3842" cy="650"/>
          </a:xfrm>
        </p:grpSpPr>
        <p:graphicFrame>
          <p:nvGraphicFramePr>
            <p:cNvPr id="69658" name="Object 4"/>
            <p:cNvGraphicFramePr>
              <a:graphicFrameLocks noChangeAspect="1"/>
            </p:cNvGraphicFramePr>
            <p:nvPr/>
          </p:nvGraphicFramePr>
          <p:xfrm>
            <a:off x="1543" y="761"/>
            <a:ext cx="1801" cy="261"/>
          </p:xfrm>
          <a:graphic>
            <a:graphicData uri="http://schemas.openxmlformats.org/presentationml/2006/ole">
              <mc:AlternateContent xmlns:mc="http://schemas.openxmlformats.org/markup-compatibility/2006">
                <mc:Choice xmlns:v="urn:schemas-microsoft-com:vml" Requires="v">
                  <p:oleObj spid="_x0000_s69663" name="Equation" r:id="rId3" imgW="1485255" imgH="215806" progId="Equation.3">
                    <p:embed/>
                  </p:oleObj>
                </mc:Choice>
                <mc:Fallback>
                  <p:oleObj name="Equation" r:id="rId3" imgW="1485255" imgH="21580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3" y="761"/>
                          <a:ext cx="1801" cy="2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59" name="Line 5"/>
            <p:cNvSpPr>
              <a:spLocks noChangeShapeType="1"/>
            </p:cNvSpPr>
            <p:nvPr/>
          </p:nvSpPr>
          <p:spPr bwMode="auto">
            <a:xfrm flipH="1">
              <a:off x="1488" y="1008"/>
              <a:ext cx="192"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9660" name="Text Box 6"/>
            <p:cNvSpPr txBox="1">
              <a:spLocks noChangeArrowheads="1"/>
            </p:cNvSpPr>
            <p:nvPr/>
          </p:nvSpPr>
          <p:spPr bwMode="auto">
            <a:xfrm>
              <a:off x="1046" y="1161"/>
              <a:ext cx="995"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Fonction de x</a:t>
              </a:r>
            </a:p>
          </p:txBody>
        </p:sp>
        <p:sp>
          <p:nvSpPr>
            <p:cNvPr id="69661" name="Line 7"/>
            <p:cNvSpPr>
              <a:spLocks noChangeShapeType="1"/>
            </p:cNvSpPr>
            <p:nvPr/>
          </p:nvSpPr>
          <p:spPr bwMode="auto">
            <a:xfrm>
              <a:off x="2640" y="1008"/>
              <a:ext cx="192" cy="19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9662" name="Text Box 8"/>
            <p:cNvSpPr txBox="1">
              <a:spLocks noChangeArrowheads="1"/>
            </p:cNvSpPr>
            <p:nvPr/>
          </p:nvSpPr>
          <p:spPr bwMode="auto">
            <a:xfrm>
              <a:off x="2688" y="1152"/>
              <a:ext cx="220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Valeur de la fonction au point x</a:t>
              </a:r>
              <a:r>
                <a:rPr lang="fr-FR" sz="2000" baseline="-25000"/>
                <a:t>0</a:t>
              </a:r>
            </a:p>
          </p:txBody>
        </p:sp>
      </p:grpSp>
      <p:sp>
        <p:nvSpPr>
          <p:cNvPr id="69636" name="Text Box 9"/>
          <p:cNvSpPr txBox="1">
            <a:spLocks noChangeArrowheads="1"/>
          </p:cNvSpPr>
          <p:nvPr/>
        </p:nvSpPr>
        <p:spPr bwMode="auto">
          <a:xfrm>
            <a:off x="0" y="2895600"/>
            <a:ext cx="688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peut en déduire la forme analytique de l’opérateur position </a:t>
            </a:r>
            <a:r>
              <a:rPr lang="fr-FR" sz="2000" b="1" i="1"/>
              <a:t>X</a:t>
            </a:r>
            <a:r>
              <a:rPr lang="fr-FR" sz="2000"/>
              <a:t> :</a:t>
            </a:r>
          </a:p>
        </p:txBody>
      </p:sp>
      <p:graphicFrame>
        <p:nvGraphicFramePr>
          <p:cNvPr id="69637" name="Object 10"/>
          <p:cNvGraphicFramePr>
            <a:graphicFrameLocks noChangeAspect="1"/>
          </p:cNvGraphicFramePr>
          <p:nvPr/>
        </p:nvGraphicFramePr>
        <p:xfrm>
          <a:off x="3733800" y="3581400"/>
          <a:ext cx="1009650" cy="523875"/>
        </p:xfrm>
        <a:graphic>
          <a:graphicData uri="http://schemas.openxmlformats.org/presentationml/2006/ole">
            <mc:AlternateContent xmlns:mc="http://schemas.openxmlformats.org/markup-compatibility/2006">
              <mc:Choice xmlns:v="urn:schemas-microsoft-com:vml" Requires="v">
                <p:oleObj spid="_x0000_s69664" name="Equation" r:id="rId5" imgW="342603" imgH="177646" progId="Equation.3">
                  <p:embed/>
                </p:oleObj>
              </mc:Choice>
              <mc:Fallback>
                <p:oleObj name="Equation" r:id="rId5" imgW="342603" imgH="177646" progId="Equation.3">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3581400"/>
                        <a:ext cx="1009650" cy="5238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38" name="Text Box 11"/>
          <p:cNvSpPr txBox="1">
            <a:spLocks noChangeArrowheads="1"/>
          </p:cNvSpPr>
          <p:nvPr/>
        </p:nvSpPr>
        <p:spPr bwMode="auto">
          <a:xfrm>
            <a:off x="838200" y="4129088"/>
            <a:ext cx="7467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Exemple d’utilisation : on pourra calculer la valeur moyenne de la position d’une particule décrite par une fonction d’onde </a:t>
            </a:r>
            <a:r>
              <a:rPr lang="fr-FR" sz="2000">
                <a:latin typeface="Symbol" pitchFamily="18" charset="2"/>
              </a:rPr>
              <a:t>y</a:t>
            </a:r>
            <a:r>
              <a:rPr lang="fr-FR" sz="2000"/>
              <a:t>(x) en calculant :</a:t>
            </a:r>
          </a:p>
        </p:txBody>
      </p:sp>
      <p:graphicFrame>
        <p:nvGraphicFramePr>
          <p:cNvPr id="69639" name="Object 12"/>
          <p:cNvGraphicFramePr>
            <a:graphicFrameLocks noChangeAspect="1"/>
          </p:cNvGraphicFramePr>
          <p:nvPr/>
        </p:nvGraphicFramePr>
        <p:xfrm>
          <a:off x="2955925" y="5105400"/>
          <a:ext cx="3079750" cy="842963"/>
        </p:xfrm>
        <a:graphic>
          <a:graphicData uri="http://schemas.openxmlformats.org/presentationml/2006/ole">
            <mc:AlternateContent xmlns:mc="http://schemas.openxmlformats.org/markup-compatibility/2006">
              <mc:Choice xmlns:v="urn:schemas-microsoft-com:vml" Requires="v">
                <p:oleObj spid="_x0000_s69665" name="Equation" r:id="rId7" imgW="1206500" imgH="330200" progId="Equation.3">
                  <p:embed/>
                </p:oleObj>
              </mc:Choice>
              <mc:Fallback>
                <p:oleObj name="Equation" r:id="rId7" imgW="1206500" imgH="330200"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55925" y="5105400"/>
                        <a:ext cx="3079750" cy="842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9640" name="Group 13"/>
          <p:cNvGrpSpPr>
            <a:grpSpLocks/>
          </p:cNvGrpSpPr>
          <p:nvPr/>
        </p:nvGrpSpPr>
        <p:grpSpPr bwMode="auto">
          <a:xfrm>
            <a:off x="6096000" y="381000"/>
            <a:ext cx="2944813" cy="2832100"/>
            <a:chOff x="3840" y="240"/>
            <a:chExt cx="1855" cy="1784"/>
          </a:xfrm>
        </p:grpSpPr>
        <p:grpSp>
          <p:nvGrpSpPr>
            <p:cNvPr id="69641" name="Group 14"/>
            <p:cNvGrpSpPr>
              <a:grpSpLocks/>
            </p:cNvGrpSpPr>
            <p:nvPr/>
          </p:nvGrpSpPr>
          <p:grpSpPr bwMode="auto">
            <a:xfrm>
              <a:off x="3840" y="240"/>
              <a:ext cx="1855" cy="1772"/>
              <a:chOff x="864" y="1488"/>
              <a:chExt cx="3172" cy="2623"/>
            </a:xfrm>
          </p:grpSpPr>
          <p:pic>
            <p:nvPicPr>
              <p:cNvPr id="69650" name="Picture 15" descr="http://www.efunda.com/math/unit_delta/images/DeltaPlot.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4" y="1536"/>
                <a:ext cx="3024" cy="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51" name="Text Box 16"/>
              <p:cNvSpPr txBox="1">
                <a:spLocks noChangeArrowheads="1"/>
              </p:cNvSpPr>
              <p:nvPr/>
            </p:nvSpPr>
            <p:spPr bwMode="auto">
              <a:xfrm>
                <a:off x="3701" y="3224"/>
                <a:ext cx="335" cy="37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x</a:t>
                </a:r>
              </a:p>
            </p:txBody>
          </p:sp>
          <p:sp>
            <p:nvSpPr>
              <p:cNvPr id="69652" name="Text Box 17"/>
              <p:cNvSpPr txBox="1">
                <a:spLocks noChangeArrowheads="1"/>
              </p:cNvSpPr>
              <p:nvPr/>
            </p:nvSpPr>
            <p:spPr bwMode="auto">
              <a:xfrm>
                <a:off x="2304" y="3457"/>
                <a:ext cx="337" cy="65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x</a:t>
                </a:r>
                <a:r>
                  <a:rPr lang="fr-FR" sz="2000" baseline="-25000"/>
                  <a:t>0</a:t>
                </a:r>
                <a:endParaRPr lang="fr-FR" sz="2000"/>
              </a:p>
            </p:txBody>
          </p:sp>
          <p:sp>
            <p:nvSpPr>
              <p:cNvPr id="69653" name="Oval 18"/>
              <p:cNvSpPr>
                <a:spLocks noChangeArrowheads="1"/>
              </p:cNvSpPr>
              <p:nvPr/>
            </p:nvSpPr>
            <p:spPr bwMode="auto">
              <a:xfrm>
                <a:off x="2328" y="3456"/>
                <a:ext cx="144" cy="96"/>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9654" name="Text Box 19"/>
              <p:cNvSpPr txBox="1">
                <a:spLocks noChangeArrowheads="1"/>
              </p:cNvSpPr>
              <p:nvPr/>
            </p:nvSpPr>
            <p:spPr bwMode="auto">
              <a:xfrm>
                <a:off x="1633" y="1488"/>
                <a:ext cx="968" cy="37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latin typeface="Symbol" pitchFamily="18" charset="2"/>
                  </a:rPr>
                  <a:t>d</a:t>
                </a:r>
                <a:r>
                  <a:rPr lang="fr-FR" sz="2000"/>
                  <a:t>(x-x</a:t>
                </a:r>
                <a:r>
                  <a:rPr lang="fr-FR" sz="2000" baseline="-25000"/>
                  <a:t>0</a:t>
                </a:r>
                <a:r>
                  <a:rPr lang="fr-FR" sz="2000"/>
                  <a:t>)</a:t>
                </a:r>
              </a:p>
            </p:txBody>
          </p:sp>
          <p:graphicFrame>
            <p:nvGraphicFramePr>
              <p:cNvPr id="69655" name="Object 20"/>
              <p:cNvGraphicFramePr>
                <a:graphicFrameLocks noChangeAspect="1"/>
              </p:cNvGraphicFramePr>
              <p:nvPr/>
            </p:nvGraphicFramePr>
            <p:xfrm>
              <a:off x="1776" y="3600"/>
              <a:ext cx="312" cy="260"/>
            </p:xfrm>
            <a:graphic>
              <a:graphicData uri="http://schemas.openxmlformats.org/presentationml/2006/ole">
                <mc:AlternateContent xmlns:mc="http://schemas.openxmlformats.org/markup-compatibility/2006">
                  <mc:Choice xmlns:v="urn:schemas-microsoft-com:vml" Requires="v">
                    <p:oleObj spid="_x0000_s69666" name="Equation" r:id="rId10" imgW="380670" imgH="317225" progId="Equation.3">
                      <p:embed/>
                    </p:oleObj>
                  </mc:Choice>
                  <mc:Fallback>
                    <p:oleObj name="Equation" r:id="rId10" imgW="380670" imgH="317225" progId="Equation.3">
                      <p:embed/>
                      <p:pic>
                        <p:nvPicPr>
                          <p:cNvPr id="0" name="Object 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76" y="3600"/>
                            <a:ext cx="312" cy="26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69656" name="Object 21"/>
              <p:cNvGraphicFramePr>
                <a:graphicFrameLocks noChangeAspect="1"/>
              </p:cNvGraphicFramePr>
              <p:nvPr/>
            </p:nvGraphicFramePr>
            <p:xfrm>
              <a:off x="2627" y="3560"/>
              <a:ext cx="323" cy="260"/>
            </p:xfrm>
            <a:graphic>
              <a:graphicData uri="http://schemas.openxmlformats.org/presentationml/2006/ole">
                <mc:AlternateContent xmlns:mc="http://schemas.openxmlformats.org/markup-compatibility/2006">
                  <mc:Choice xmlns:v="urn:schemas-microsoft-com:vml" Requires="v">
                    <p:oleObj spid="_x0000_s69667" name="Equation" r:id="rId12" imgW="393359" imgH="317225" progId="Equation.3">
                      <p:embed/>
                    </p:oleObj>
                  </mc:Choice>
                  <mc:Fallback>
                    <p:oleObj name="Equation" r:id="rId12" imgW="393359" imgH="317225" progId="Equation.3">
                      <p:embed/>
                      <p:pic>
                        <p:nvPicPr>
                          <p:cNvPr id="0" name="Object 2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27" y="3560"/>
                            <a:ext cx="323" cy="260"/>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9657" name="Rectangle 22"/>
              <p:cNvSpPr>
                <a:spLocks noChangeArrowheads="1"/>
              </p:cNvSpPr>
              <p:nvPr/>
            </p:nvSpPr>
            <p:spPr bwMode="auto">
              <a:xfrm>
                <a:off x="3312" y="3600"/>
                <a:ext cx="576" cy="14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grpSp>
        <p:sp>
          <p:nvSpPr>
            <p:cNvPr id="69642" name="Rectangle 23"/>
            <p:cNvSpPr>
              <a:spLocks noChangeArrowheads="1"/>
            </p:cNvSpPr>
            <p:nvPr/>
          </p:nvSpPr>
          <p:spPr bwMode="auto">
            <a:xfrm>
              <a:off x="4224" y="240"/>
              <a:ext cx="672"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9643" name="Rectangle 24"/>
            <p:cNvSpPr>
              <a:spLocks noChangeArrowheads="1"/>
            </p:cNvSpPr>
            <p:nvPr/>
          </p:nvSpPr>
          <p:spPr bwMode="auto">
            <a:xfrm>
              <a:off x="4272" y="1544"/>
              <a:ext cx="864" cy="48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algn="ctr"/>
              <a:r>
                <a:rPr lang="fr-FR" sz="2000"/>
                <a:t>   x</a:t>
              </a:r>
              <a:r>
                <a:rPr lang="fr-FR" sz="2000" baseline="-25000"/>
                <a:t>0</a:t>
              </a:r>
            </a:p>
          </p:txBody>
        </p:sp>
        <p:sp>
          <p:nvSpPr>
            <p:cNvPr id="69644" name="Rectangle 25"/>
            <p:cNvSpPr>
              <a:spLocks noChangeArrowheads="1"/>
            </p:cNvSpPr>
            <p:nvPr/>
          </p:nvSpPr>
          <p:spPr bwMode="auto">
            <a:xfrm>
              <a:off x="4944" y="1632"/>
              <a:ext cx="672" cy="2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69645" name="Line 26"/>
            <p:cNvSpPr>
              <a:spLocks noChangeShapeType="1"/>
            </p:cNvSpPr>
            <p:nvPr/>
          </p:nvSpPr>
          <p:spPr bwMode="auto">
            <a:xfrm flipV="1">
              <a:off x="4320" y="528"/>
              <a:ext cx="1008" cy="10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9646" name="Text Box 27"/>
            <p:cNvSpPr txBox="1">
              <a:spLocks noChangeArrowheads="1"/>
            </p:cNvSpPr>
            <p:nvPr/>
          </p:nvSpPr>
          <p:spPr bwMode="auto">
            <a:xfrm>
              <a:off x="5174" y="279"/>
              <a:ext cx="445"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f(x)=x</a:t>
              </a:r>
            </a:p>
          </p:txBody>
        </p:sp>
        <p:sp>
          <p:nvSpPr>
            <p:cNvPr id="69647" name="Text Box 28"/>
            <p:cNvSpPr txBox="1">
              <a:spLocks noChangeArrowheads="1"/>
            </p:cNvSpPr>
            <p:nvPr/>
          </p:nvSpPr>
          <p:spPr bwMode="auto">
            <a:xfrm>
              <a:off x="4080" y="432"/>
              <a:ext cx="18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y</a:t>
              </a:r>
            </a:p>
          </p:txBody>
        </p:sp>
        <p:sp>
          <p:nvSpPr>
            <p:cNvPr id="69648" name="Line 29"/>
            <p:cNvSpPr>
              <a:spLocks noChangeShapeType="1"/>
            </p:cNvSpPr>
            <p:nvPr/>
          </p:nvSpPr>
          <p:spPr bwMode="auto">
            <a:xfrm flipH="1" flipV="1">
              <a:off x="4720" y="1120"/>
              <a:ext cx="320" cy="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69649" name="Text Box 30"/>
            <p:cNvSpPr txBox="1">
              <a:spLocks noChangeArrowheads="1"/>
            </p:cNvSpPr>
            <p:nvPr/>
          </p:nvSpPr>
          <p:spPr bwMode="auto">
            <a:xfrm>
              <a:off x="5030" y="1047"/>
              <a:ext cx="35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600"/>
                <a:t>f(x</a:t>
              </a:r>
              <a:r>
                <a:rPr lang="fr-FR" sz="1600" baseline="-25000"/>
                <a:t>0</a:t>
              </a:r>
              <a:r>
                <a:rPr lang="fr-FR" sz="1600"/>
                <a:t>)</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2"/>
          <p:cNvSpPr txBox="1">
            <a:spLocks noChangeArrowheads="1"/>
          </p:cNvSpPr>
          <p:nvPr/>
        </p:nvSpPr>
        <p:spPr bwMode="auto">
          <a:xfrm>
            <a:off x="822325" y="623888"/>
            <a:ext cx="3965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Opérateur quantité de mouvement : </a:t>
            </a:r>
            <a:r>
              <a:rPr lang="fr-FR" sz="2000" b="1" i="1" u="sng"/>
              <a:t>p</a:t>
            </a:r>
          </a:p>
        </p:txBody>
      </p:sp>
      <p:sp>
        <p:nvSpPr>
          <p:cNvPr id="70659" name="Text Box 3"/>
          <p:cNvSpPr txBox="1">
            <a:spLocks noChangeArrowheads="1"/>
          </p:cNvSpPr>
          <p:nvPr/>
        </p:nvSpPr>
        <p:spPr bwMode="auto">
          <a:xfrm>
            <a:off x="898525" y="1157288"/>
            <a:ext cx="6569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Nous avons déjà montré que la quantité de mouvement d’une particule, p</a:t>
            </a:r>
            <a:r>
              <a:rPr lang="fr-FR" sz="2000" baseline="-25000"/>
              <a:t>0</a:t>
            </a:r>
            <a:r>
              <a:rPr lang="fr-FR" sz="2000"/>
              <a:t>, était liée au vecteur d’onde k</a:t>
            </a:r>
            <a:r>
              <a:rPr lang="fr-FR" sz="2000" baseline="-25000"/>
              <a:t>0</a:t>
            </a:r>
            <a:r>
              <a:rPr lang="fr-FR" sz="2000"/>
              <a:t> de l’onde associée à la particule par </a:t>
            </a:r>
          </a:p>
        </p:txBody>
      </p:sp>
      <p:graphicFrame>
        <p:nvGraphicFramePr>
          <p:cNvPr id="70660" name="Object 4"/>
          <p:cNvGraphicFramePr>
            <a:graphicFrameLocks noChangeAspect="1"/>
          </p:cNvGraphicFramePr>
          <p:nvPr/>
        </p:nvGraphicFramePr>
        <p:xfrm>
          <a:off x="2743200" y="1752600"/>
          <a:ext cx="933450" cy="454025"/>
        </p:xfrm>
        <a:graphic>
          <a:graphicData uri="http://schemas.openxmlformats.org/presentationml/2006/ole">
            <mc:AlternateContent xmlns:mc="http://schemas.openxmlformats.org/markup-compatibility/2006">
              <mc:Choice xmlns:v="urn:schemas-microsoft-com:vml" Requires="v">
                <p:oleObj spid="_x0000_s70668" name="Equation" r:id="rId3" imgW="444114" imgH="215713" progId="Equation.3">
                  <p:embed/>
                </p:oleObj>
              </mc:Choice>
              <mc:Fallback>
                <p:oleObj name="Equation" r:id="rId3" imgW="444114" imgH="215713"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752600"/>
                        <a:ext cx="933450" cy="454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61" name="Text Box 5"/>
          <p:cNvSpPr txBox="1">
            <a:spLocks noChangeArrowheads="1"/>
          </p:cNvSpPr>
          <p:nvPr/>
        </p:nvSpPr>
        <p:spPr bwMode="auto">
          <a:xfrm>
            <a:off x="898525" y="2071688"/>
            <a:ext cx="75596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onde est donc associée à une quantité de mouvement donnée et c’est donc une fonction propre de l’opérateur quantité de mouvement et on doit donc avoir :</a:t>
            </a:r>
          </a:p>
        </p:txBody>
      </p:sp>
      <p:graphicFrame>
        <p:nvGraphicFramePr>
          <p:cNvPr id="70662" name="Object 6"/>
          <p:cNvGraphicFramePr>
            <a:graphicFrameLocks noChangeAspect="1"/>
          </p:cNvGraphicFramePr>
          <p:nvPr/>
        </p:nvGraphicFramePr>
        <p:xfrm>
          <a:off x="2667000" y="3124200"/>
          <a:ext cx="3702050" cy="647700"/>
        </p:xfrm>
        <a:graphic>
          <a:graphicData uri="http://schemas.openxmlformats.org/presentationml/2006/ole">
            <mc:AlternateContent xmlns:mc="http://schemas.openxmlformats.org/markup-compatibility/2006">
              <mc:Choice xmlns:v="urn:schemas-microsoft-com:vml" Requires="v">
                <p:oleObj spid="_x0000_s70669" name="Equation" r:id="rId5" imgW="1308100" imgH="228600" progId="Equation.3">
                  <p:embed/>
                </p:oleObj>
              </mc:Choice>
              <mc:Fallback>
                <p:oleObj name="Equation" r:id="rId5" imgW="1308100" imgH="2286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3124200"/>
                        <a:ext cx="3702050" cy="64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63" name="Text Box 7"/>
          <p:cNvSpPr txBox="1">
            <a:spLocks noChangeArrowheads="1"/>
          </p:cNvSpPr>
          <p:nvPr/>
        </p:nvSpPr>
        <p:spPr bwMode="auto">
          <a:xfrm>
            <a:off x="974725" y="4052888"/>
            <a:ext cx="42116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L’expression de l’opérateur p est donc :</a:t>
            </a:r>
          </a:p>
        </p:txBody>
      </p:sp>
      <p:graphicFrame>
        <p:nvGraphicFramePr>
          <p:cNvPr id="70664" name="Object 8"/>
          <p:cNvGraphicFramePr>
            <a:graphicFrameLocks noChangeAspect="1"/>
          </p:cNvGraphicFramePr>
          <p:nvPr/>
        </p:nvGraphicFramePr>
        <p:xfrm>
          <a:off x="3429000" y="4572000"/>
          <a:ext cx="1905000" cy="935038"/>
        </p:xfrm>
        <a:graphic>
          <a:graphicData uri="http://schemas.openxmlformats.org/presentationml/2006/ole">
            <mc:AlternateContent xmlns:mc="http://schemas.openxmlformats.org/markup-compatibility/2006">
              <mc:Choice xmlns:v="urn:schemas-microsoft-com:vml" Requires="v">
                <p:oleObj spid="_x0000_s70670" name="Equation" r:id="rId7" imgW="672808" imgH="330057" progId="Equation.3">
                  <p:embed/>
                </p:oleObj>
              </mc:Choice>
              <mc:Fallback>
                <p:oleObj name="Equation" r:id="rId7" imgW="672808" imgH="330057"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4572000"/>
                        <a:ext cx="1905000" cy="9350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0665" name="Object 9"/>
          <p:cNvGraphicFramePr>
            <a:graphicFrameLocks noChangeAspect="1"/>
          </p:cNvGraphicFramePr>
          <p:nvPr/>
        </p:nvGraphicFramePr>
        <p:xfrm>
          <a:off x="2895600" y="5715000"/>
          <a:ext cx="5257800" cy="882650"/>
        </p:xfrm>
        <a:graphic>
          <a:graphicData uri="http://schemas.openxmlformats.org/presentationml/2006/ole">
            <mc:AlternateContent xmlns:mc="http://schemas.openxmlformats.org/markup-compatibility/2006">
              <mc:Choice xmlns:v="urn:schemas-microsoft-com:vml" Requires="v">
                <p:oleObj spid="_x0000_s70671" name="Equation" r:id="rId9" imgW="2120900" imgH="355600" progId="Equation.3">
                  <p:embed/>
                </p:oleObj>
              </mc:Choice>
              <mc:Fallback>
                <p:oleObj name="Equation" r:id="rId9" imgW="2120900" imgH="3556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95600" y="5715000"/>
                        <a:ext cx="5257800" cy="882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0666" name="Text Box 10"/>
          <p:cNvSpPr txBox="1">
            <a:spLocks noChangeArrowheads="1"/>
          </p:cNvSpPr>
          <p:nvPr/>
        </p:nvSpPr>
        <p:spPr bwMode="auto">
          <a:xfrm>
            <a:off x="1676400" y="5943600"/>
            <a:ext cx="1127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effet :</a:t>
            </a:r>
          </a:p>
        </p:txBody>
      </p:sp>
      <p:sp>
        <p:nvSpPr>
          <p:cNvPr id="70667" name="Text Box 11"/>
          <p:cNvSpPr txBox="1">
            <a:spLocks noChangeArrowheads="1"/>
          </p:cNvSpPr>
          <p:nvPr/>
        </p:nvSpPr>
        <p:spPr bwMode="auto">
          <a:xfrm>
            <a:off x="6019800" y="4724400"/>
            <a:ext cx="2149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(c’est un opérateur         </a:t>
            </a:r>
            <a:r>
              <a:rPr lang="fr-FR" sz="2000">
                <a:solidFill>
                  <a:srgbClr val="FF0000"/>
                </a:solidFill>
              </a:rPr>
              <a:t>différentiel</a:t>
            </a:r>
            <a:r>
              <a:rPr lang="fr-FR" sz="2000"/>
              <a:t>)</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2"/>
          <p:cNvSpPr txBox="1">
            <a:spLocks noChangeArrowheads="1"/>
          </p:cNvSpPr>
          <p:nvPr/>
        </p:nvSpPr>
        <p:spPr bwMode="auto">
          <a:xfrm>
            <a:off x="746125" y="623888"/>
            <a:ext cx="38369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Opérateur énergie (Hamiltonien) :</a:t>
            </a:r>
            <a:r>
              <a:rPr lang="fr-FR" sz="2000" b="1" i="1"/>
              <a:t>H</a:t>
            </a:r>
          </a:p>
        </p:txBody>
      </p:sp>
      <p:sp>
        <p:nvSpPr>
          <p:cNvPr id="71683" name="Text Box 3"/>
          <p:cNvSpPr txBox="1">
            <a:spLocks noChangeArrowheads="1"/>
          </p:cNvSpPr>
          <p:nvPr/>
        </p:nvSpPr>
        <p:spPr bwMode="auto">
          <a:xfrm>
            <a:off x="822325" y="1233488"/>
            <a:ext cx="763587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L’hamiltonien est un opérateur très important. Il permet de déterminer l’énergie totale du système. Il est composé de la somme de plusieurs termes correspondant chacun à une énergie d’origine différente (énergie cinétique, énergie potentielle, énergie de rotation, énergie électrostatique etc …)</a:t>
            </a:r>
          </a:p>
          <a:p>
            <a:pPr eaLnBrk="1" hangingPunct="1"/>
            <a:endParaRPr lang="fr-FR" sz="2000"/>
          </a:p>
          <a:p>
            <a:pPr eaLnBrk="1" hangingPunct="1"/>
            <a:r>
              <a:rPr lang="fr-FR" sz="2000">
                <a:solidFill>
                  <a:srgbClr val="FF0000"/>
                </a:solidFill>
              </a:rPr>
              <a:t>* L’opérateur énergie cinétique</a:t>
            </a:r>
            <a:r>
              <a:rPr lang="fr-FR" sz="2000"/>
              <a:t>, </a:t>
            </a:r>
            <a:r>
              <a:rPr lang="fr-FR" sz="2000" b="1" i="1"/>
              <a:t>T</a:t>
            </a:r>
            <a:r>
              <a:rPr lang="fr-FR" sz="2000"/>
              <a:t>, d’une particule se déplaçant le long de la direction x peut se déduire de la forme classique de l’énergie cinétique :</a:t>
            </a:r>
          </a:p>
        </p:txBody>
      </p:sp>
      <p:graphicFrame>
        <p:nvGraphicFramePr>
          <p:cNvPr id="71684" name="Object 4"/>
          <p:cNvGraphicFramePr>
            <a:graphicFrameLocks noChangeAspect="1"/>
          </p:cNvGraphicFramePr>
          <p:nvPr/>
        </p:nvGraphicFramePr>
        <p:xfrm>
          <a:off x="1600200" y="3886200"/>
          <a:ext cx="2362200" cy="806450"/>
        </p:xfrm>
        <a:graphic>
          <a:graphicData uri="http://schemas.openxmlformats.org/presentationml/2006/ole">
            <mc:AlternateContent xmlns:mc="http://schemas.openxmlformats.org/markup-compatibility/2006">
              <mc:Choice xmlns:v="urn:schemas-microsoft-com:vml" Requires="v">
                <p:oleObj spid="_x0000_s71688" name="Equation" r:id="rId3" imgW="1117600" imgH="381000" progId="Equation.3">
                  <p:embed/>
                </p:oleObj>
              </mc:Choice>
              <mc:Fallback>
                <p:oleObj name="Equation" r:id="rId3" imgW="1117600" imgH="381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3886200"/>
                        <a:ext cx="2362200" cy="806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1685" name="Text Box 5"/>
          <p:cNvSpPr txBox="1">
            <a:spLocks noChangeArrowheads="1"/>
          </p:cNvSpPr>
          <p:nvPr/>
        </p:nvSpPr>
        <p:spPr bwMode="auto">
          <a:xfrm>
            <a:off x="4114800" y="4038600"/>
            <a:ext cx="35274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m est la masse de la particule</a:t>
            </a:r>
          </a:p>
        </p:txBody>
      </p:sp>
      <p:sp>
        <p:nvSpPr>
          <p:cNvPr id="71686" name="Text Box 6"/>
          <p:cNvSpPr txBox="1">
            <a:spLocks noChangeArrowheads="1"/>
          </p:cNvSpPr>
          <p:nvPr/>
        </p:nvSpPr>
        <p:spPr bwMode="auto">
          <a:xfrm>
            <a:off x="838200" y="5029200"/>
            <a:ext cx="1227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a alors</a:t>
            </a:r>
          </a:p>
        </p:txBody>
      </p:sp>
      <p:graphicFrame>
        <p:nvGraphicFramePr>
          <p:cNvPr id="71687" name="Object 7"/>
          <p:cNvGraphicFramePr>
            <a:graphicFrameLocks noChangeAspect="1"/>
          </p:cNvGraphicFramePr>
          <p:nvPr/>
        </p:nvGraphicFramePr>
        <p:xfrm>
          <a:off x="2514600" y="4876800"/>
          <a:ext cx="2041525" cy="914400"/>
        </p:xfrm>
        <a:graphic>
          <a:graphicData uri="http://schemas.openxmlformats.org/presentationml/2006/ole">
            <mc:AlternateContent xmlns:mc="http://schemas.openxmlformats.org/markup-compatibility/2006">
              <mc:Choice xmlns:v="urn:schemas-microsoft-com:vml" Requires="v">
                <p:oleObj spid="_x0000_s71689" name="Equation" r:id="rId5" imgW="850531" imgH="380835" progId="Equation.3">
                  <p:embed/>
                </p:oleObj>
              </mc:Choice>
              <mc:Fallback>
                <p:oleObj name="Equation" r:id="rId5" imgW="850531" imgH="380835"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4876800"/>
                        <a:ext cx="2041525" cy="914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3"/>
          <p:cNvSpPr>
            <a:spLocks noGrp="1" noChangeArrowheads="1"/>
          </p:cNvSpPr>
          <p:nvPr>
            <p:ph type="title"/>
          </p:nvPr>
        </p:nvSpPr>
        <p:spPr>
          <a:xfrm>
            <a:off x="381000" y="304800"/>
            <a:ext cx="4495800" cy="685800"/>
          </a:xfrm>
        </p:spPr>
        <p:txBody>
          <a:bodyPr/>
          <a:lstStyle/>
          <a:p>
            <a:pPr eaLnBrk="1" hangingPunct="1"/>
            <a:r>
              <a:rPr lang="fr-FR" sz="2000" smtClean="0"/>
              <a:t>Résultats expérimentaux</a:t>
            </a:r>
            <a:r>
              <a:rPr lang="fr-FR" smtClean="0"/>
              <a:t> </a:t>
            </a:r>
            <a:r>
              <a:rPr lang="fr-FR" sz="2000" smtClean="0"/>
              <a:t>:</a:t>
            </a:r>
          </a:p>
        </p:txBody>
      </p:sp>
      <p:pic>
        <p:nvPicPr>
          <p:cNvPr id="8195" name="Picture 2" descr="\\Theochem\lequere\lequere\MES_Documents\ENSEIGNEMENT\Enseignement MECA Q\figs_cours1\photoelectron.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 y="1143000"/>
            <a:ext cx="5486400" cy="4114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6" name="Text Box 4"/>
          <p:cNvSpPr txBox="1">
            <a:spLocks noChangeArrowheads="1"/>
          </p:cNvSpPr>
          <p:nvPr/>
        </p:nvSpPr>
        <p:spPr bwMode="auto">
          <a:xfrm>
            <a:off x="990600" y="1828800"/>
            <a:ext cx="2362200" cy="319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fr-FR"/>
          </a:p>
          <a:p>
            <a:pPr eaLnBrk="1" hangingPunct="1">
              <a:spcBef>
                <a:spcPct val="50000"/>
              </a:spcBef>
            </a:pPr>
            <a:endParaRPr lang="fr-FR"/>
          </a:p>
          <a:p>
            <a:pPr eaLnBrk="1" hangingPunct="1">
              <a:spcBef>
                <a:spcPct val="50000"/>
              </a:spcBef>
            </a:pPr>
            <a:endParaRPr lang="fr-FR"/>
          </a:p>
          <a:p>
            <a:pPr eaLnBrk="1" hangingPunct="1">
              <a:spcBef>
                <a:spcPct val="50000"/>
              </a:spcBef>
            </a:pPr>
            <a:endParaRPr lang="fr-FR"/>
          </a:p>
          <a:p>
            <a:pPr eaLnBrk="1" hangingPunct="1">
              <a:spcBef>
                <a:spcPct val="50000"/>
              </a:spcBef>
            </a:pPr>
            <a:endParaRPr lang="fr-FR"/>
          </a:p>
          <a:p>
            <a:pPr eaLnBrk="1" hangingPunct="1">
              <a:spcBef>
                <a:spcPct val="50000"/>
              </a:spcBef>
            </a:pPr>
            <a:endParaRPr lang="fr-FR"/>
          </a:p>
        </p:txBody>
      </p:sp>
      <p:sp>
        <p:nvSpPr>
          <p:cNvPr id="8197" name="Text Box 5"/>
          <p:cNvSpPr txBox="1">
            <a:spLocks noChangeArrowheads="1"/>
          </p:cNvSpPr>
          <p:nvPr/>
        </p:nvSpPr>
        <p:spPr bwMode="auto">
          <a:xfrm>
            <a:off x="1066800" y="1828800"/>
            <a:ext cx="2438400" cy="49815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FontTx/>
              <a:buChar char="•"/>
            </a:pPr>
            <a:r>
              <a:rPr lang="fr-FR"/>
              <a:t>   </a:t>
            </a:r>
            <a:r>
              <a:rPr lang="fr-FR" sz="1800"/>
              <a:t>Ce n’est pas l’intensité de la lumière qui compte, mais sa fréquence !</a:t>
            </a:r>
          </a:p>
          <a:p>
            <a:pPr eaLnBrk="1" hangingPunct="1">
              <a:spcBef>
                <a:spcPct val="50000"/>
              </a:spcBef>
              <a:buFontTx/>
              <a:buChar char="•"/>
            </a:pPr>
            <a:r>
              <a:rPr lang="fr-FR" sz="1800"/>
              <a:t>  Il y a une fréquence minimale pour que le phénomène apparaisse.</a:t>
            </a:r>
            <a:endParaRPr lang="fr-FR"/>
          </a:p>
          <a:p>
            <a:pPr eaLnBrk="1" hangingPunct="1">
              <a:spcBef>
                <a:spcPct val="50000"/>
              </a:spcBef>
            </a:pPr>
            <a:endParaRPr lang="fr-FR"/>
          </a:p>
          <a:p>
            <a:pPr eaLnBrk="1" hangingPunct="1">
              <a:spcBef>
                <a:spcPct val="50000"/>
              </a:spcBef>
            </a:pPr>
            <a:r>
              <a:rPr lang="fr-FR">
                <a:solidFill>
                  <a:srgbClr val="FF0000"/>
                </a:solidFill>
              </a:rPr>
              <a:t>Ce n’est donc pas un phénomène de résonance mécanique </a:t>
            </a:r>
          </a:p>
          <a:p>
            <a:pPr eaLnBrk="1" hangingPunct="1">
              <a:spcBef>
                <a:spcPct val="50000"/>
              </a:spcBef>
            </a:pPr>
            <a:endParaRPr lang="fr-FR">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819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build="p"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669925" y="471488"/>
            <a:ext cx="62103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un espace tridimensionnel, l’opérateur prend la forme</a:t>
            </a:r>
          </a:p>
        </p:txBody>
      </p:sp>
      <p:graphicFrame>
        <p:nvGraphicFramePr>
          <p:cNvPr id="72707" name="Object 3"/>
          <p:cNvGraphicFramePr>
            <a:graphicFrameLocks noChangeAspect="1"/>
          </p:cNvGraphicFramePr>
          <p:nvPr/>
        </p:nvGraphicFramePr>
        <p:xfrm>
          <a:off x="1219200" y="1295400"/>
          <a:ext cx="5516563" cy="1098550"/>
        </p:xfrm>
        <a:graphic>
          <a:graphicData uri="http://schemas.openxmlformats.org/presentationml/2006/ole">
            <mc:AlternateContent xmlns:mc="http://schemas.openxmlformats.org/markup-compatibility/2006">
              <mc:Choice xmlns:v="urn:schemas-microsoft-com:vml" Requires="v">
                <p:oleObj spid="_x0000_s72713" name="Equation" r:id="rId3" imgW="2298700" imgH="457200" progId="Equation.3">
                  <p:embed/>
                </p:oleObj>
              </mc:Choice>
              <mc:Fallback>
                <p:oleObj name="Equation" r:id="rId3" imgW="2298700" imgH="457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295400"/>
                        <a:ext cx="5516563"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08" name="Line 4"/>
          <p:cNvSpPr>
            <a:spLocks noChangeShapeType="1"/>
          </p:cNvSpPr>
          <p:nvPr/>
        </p:nvSpPr>
        <p:spPr bwMode="auto">
          <a:xfrm>
            <a:off x="6477000" y="2209800"/>
            <a:ext cx="304800" cy="152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2709" name="Text Box 5"/>
          <p:cNvSpPr txBox="1">
            <a:spLocks noChangeArrowheads="1"/>
          </p:cNvSpPr>
          <p:nvPr/>
        </p:nvSpPr>
        <p:spPr bwMode="auto">
          <a:xfrm>
            <a:off x="5943600" y="2438400"/>
            <a:ext cx="2262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Opérateur Laplacien</a:t>
            </a:r>
          </a:p>
        </p:txBody>
      </p:sp>
      <p:sp>
        <p:nvSpPr>
          <p:cNvPr id="72710" name="Text Box 6"/>
          <p:cNvSpPr txBox="1">
            <a:spLocks noChangeArrowheads="1"/>
          </p:cNvSpPr>
          <p:nvPr/>
        </p:nvSpPr>
        <p:spPr bwMode="auto">
          <a:xfrm>
            <a:off x="898525" y="3138488"/>
            <a:ext cx="7712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Un ensemble de </a:t>
            </a:r>
            <a:r>
              <a:rPr lang="fr-FR" sz="2000" i="1"/>
              <a:t>n</a:t>
            </a:r>
            <a:r>
              <a:rPr lang="fr-FR" sz="2000"/>
              <a:t> particules en mouvement (par exemple les noyaux des atomes d’une molécule se déformant) aura un opérateur énergie cinétique de la forme :</a:t>
            </a:r>
          </a:p>
        </p:txBody>
      </p:sp>
      <p:graphicFrame>
        <p:nvGraphicFramePr>
          <p:cNvPr id="72711" name="Object 7"/>
          <p:cNvGraphicFramePr>
            <a:graphicFrameLocks noChangeAspect="1"/>
          </p:cNvGraphicFramePr>
          <p:nvPr/>
        </p:nvGraphicFramePr>
        <p:xfrm>
          <a:off x="2863850" y="4556125"/>
          <a:ext cx="2682875" cy="976313"/>
        </p:xfrm>
        <a:graphic>
          <a:graphicData uri="http://schemas.openxmlformats.org/presentationml/2006/ole">
            <mc:AlternateContent xmlns:mc="http://schemas.openxmlformats.org/markup-compatibility/2006">
              <mc:Choice xmlns:v="urn:schemas-microsoft-com:vml" Requires="v">
                <p:oleObj spid="_x0000_s72714" name="Equation" r:id="rId5" imgW="1117115" imgH="406224" progId="Equation.3">
                  <p:embed/>
                </p:oleObj>
              </mc:Choice>
              <mc:Fallback>
                <p:oleObj name="Equation" r:id="rId5" imgW="1117115" imgH="406224"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63850" y="4556125"/>
                        <a:ext cx="2682875" cy="976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12" name="Text Box 8"/>
          <p:cNvSpPr txBox="1">
            <a:spLocks noChangeArrowheads="1"/>
          </p:cNvSpPr>
          <p:nvPr/>
        </p:nvSpPr>
        <p:spPr bwMode="auto">
          <a:xfrm>
            <a:off x="1203325" y="5576888"/>
            <a:ext cx="55832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Où r</a:t>
            </a:r>
            <a:r>
              <a:rPr lang="fr-FR" sz="2000" baseline="-25000"/>
              <a:t>i</a:t>
            </a:r>
            <a:r>
              <a:rPr lang="fr-FR" sz="2000"/>
              <a:t> représente les coordonnées de chaque particule.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746125" y="776288"/>
            <a:ext cx="4206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t>
            </a:r>
            <a:r>
              <a:rPr lang="fr-FR" sz="2000">
                <a:solidFill>
                  <a:srgbClr val="FF0000"/>
                </a:solidFill>
              </a:rPr>
              <a:t>L’opérateur énergie potentielle : </a:t>
            </a:r>
            <a:r>
              <a:rPr lang="fr-FR" sz="2000" b="1" i="1">
                <a:solidFill>
                  <a:srgbClr val="FF0000"/>
                </a:solidFill>
              </a:rPr>
              <a:t>V</a:t>
            </a:r>
          </a:p>
        </p:txBody>
      </p:sp>
      <p:sp>
        <p:nvSpPr>
          <p:cNvPr id="73731" name="Text Box 3"/>
          <p:cNvSpPr txBox="1">
            <a:spLocks noChangeArrowheads="1"/>
          </p:cNvSpPr>
          <p:nvPr/>
        </p:nvSpPr>
        <p:spPr bwMode="auto">
          <a:xfrm>
            <a:off x="822325" y="1309688"/>
            <a:ext cx="786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L’énergie potentielle est liée aux forces agissant sur le système par la relation (ici en 3D):</a:t>
            </a:r>
          </a:p>
        </p:txBody>
      </p:sp>
      <p:graphicFrame>
        <p:nvGraphicFramePr>
          <p:cNvPr id="73732" name="Object 4"/>
          <p:cNvGraphicFramePr>
            <a:graphicFrameLocks noChangeAspect="1"/>
          </p:cNvGraphicFramePr>
          <p:nvPr/>
        </p:nvGraphicFramePr>
        <p:xfrm>
          <a:off x="1612900" y="2057400"/>
          <a:ext cx="4013200" cy="711200"/>
        </p:xfrm>
        <a:graphic>
          <a:graphicData uri="http://schemas.openxmlformats.org/presentationml/2006/ole">
            <mc:AlternateContent xmlns:mc="http://schemas.openxmlformats.org/markup-compatibility/2006">
              <mc:Choice xmlns:v="urn:schemas-microsoft-com:vml" Requires="v">
                <p:oleObj spid="_x0000_s73735" name="Equation" r:id="rId3" imgW="2005729" imgH="355446" progId="Equation.3">
                  <p:embed/>
                </p:oleObj>
              </mc:Choice>
              <mc:Fallback>
                <p:oleObj name="Equation" r:id="rId3" imgW="2005729" imgH="355446"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2900" y="2057400"/>
                        <a:ext cx="4013200" cy="71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3733" name="Line 5"/>
          <p:cNvSpPr>
            <a:spLocks noChangeShapeType="1"/>
          </p:cNvSpPr>
          <p:nvPr/>
        </p:nvSpPr>
        <p:spPr bwMode="auto">
          <a:xfrm>
            <a:off x="2362200" y="2209800"/>
            <a:ext cx="381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3734" name="Text Box 6"/>
          <p:cNvSpPr txBox="1">
            <a:spLocks noChangeArrowheads="1"/>
          </p:cNvSpPr>
          <p:nvPr/>
        </p:nvSpPr>
        <p:spPr bwMode="auto">
          <a:xfrm>
            <a:off x="609600" y="2833688"/>
            <a:ext cx="8305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 est généralement une fonction des coordonnées géométriques du système et ne comporte pas d’opérateurs différentiels. C’est un opérateur </a:t>
            </a:r>
            <a:r>
              <a:rPr lang="fr-FR" sz="2000">
                <a:solidFill>
                  <a:srgbClr val="FF0000"/>
                </a:solidFill>
              </a:rPr>
              <a:t>multiplicatif</a:t>
            </a:r>
            <a:r>
              <a:rPr lang="fr-FR" sz="2000"/>
              <a: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2"/>
          <p:cNvSpPr txBox="1">
            <a:spLocks noChangeArrowheads="1"/>
          </p:cNvSpPr>
          <p:nvPr/>
        </p:nvSpPr>
        <p:spPr bwMode="auto">
          <a:xfrm>
            <a:off x="762000" y="533400"/>
            <a:ext cx="49641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Exemples d’opérateurs énergie potentielle 1D :</a:t>
            </a:r>
          </a:p>
          <a:p>
            <a:pPr eaLnBrk="1" hangingPunct="1"/>
            <a:endParaRPr lang="fr-FR" sz="2000" u="sng"/>
          </a:p>
        </p:txBody>
      </p:sp>
      <p:pic>
        <p:nvPicPr>
          <p:cNvPr id="747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219200"/>
            <a:ext cx="2819400" cy="186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56" name="Text Box 4"/>
          <p:cNvSpPr txBox="1">
            <a:spLocks noChangeArrowheads="1"/>
          </p:cNvSpPr>
          <p:nvPr/>
        </p:nvSpPr>
        <p:spPr bwMode="auto">
          <a:xfrm>
            <a:off x="4098925" y="1309688"/>
            <a:ext cx="24923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Potentiel harmonique :</a:t>
            </a:r>
          </a:p>
          <a:p>
            <a:pPr eaLnBrk="1" hangingPunct="1"/>
            <a:endParaRPr lang="fr-FR" sz="2000"/>
          </a:p>
        </p:txBody>
      </p:sp>
      <p:graphicFrame>
        <p:nvGraphicFramePr>
          <p:cNvPr id="74757" name="Object 5"/>
          <p:cNvGraphicFramePr>
            <a:graphicFrameLocks noChangeAspect="1"/>
          </p:cNvGraphicFramePr>
          <p:nvPr/>
        </p:nvGraphicFramePr>
        <p:xfrm>
          <a:off x="6629400" y="1219200"/>
          <a:ext cx="1676400" cy="649288"/>
        </p:xfrm>
        <a:graphic>
          <a:graphicData uri="http://schemas.openxmlformats.org/presentationml/2006/ole">
            <mc:AlternateContent xmlns:mc="http://schemas.openxmlformats.org/markup-compatibility/2006">
              <mc:Choice xmlns:v="urn:schemas-microsoft-com:vml" Requires="v">
                <p:oleObj spid="_x0000_s74772" name="Equation" r:id="rId4" imgW="787058" imgH="304668" progId="Equation.3">
                  <p:embed/>
                </p:oleObj>
              </mc:Choice>
              <mc:Fallback>
                <p:oleObj name="Equation" r:id="rId4" imgW="787058" imgH="304668"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9400" y="1219200"/>
                        <a:ext cx="1676400" cy="64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58" name="Text Box 6"/>
          <p:cNvSpPr txBox="1">
            <a:spLocks noChangeArrowheads="1"/>
          </p:cNvSpPr>
          <p:nvPr/>
        </p:nvSpPr>
        <p:spPr bwMode="auto">
          <a:xfrm>
            <a:off x="4251325" y="1843088"/>
            <a:ext cx="4587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Potentiel du ressort, très important dans de nombreux modèles physiques (liaison chimique).</a:t>
            </a:r>
          </a:p>
        </p:txBody>
      </p:sp>
      <p:pic>
        <p:nvPicPr>
          <p:cNvPr id="7475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3124200"/>
            <a:ext cx="3429000" cy="1074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60" name="Text Box 8"/>
          <p:cNvSpPr txBox="1">
            <a:spLocks noChangeArrowheads="1"/>
          </p:cNvSpPr>
          <p:nvPr/>
        </p:nvSpPr>
        <p:spPr bwMode="auto">
          <a:xfrm>
            <a:off x="4419600" y="3276600"/>
            <a:ext cx="25304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Marche de potentiel :</a:t>
            </a:r>
          </a:p>
          <a:p>
            <a:pPr eaLnBrk="1" hangingPunct="1"/>
            <a:r>
              <a:rPr lang="fr-FR" sz="2000"/>
              <a:t>	V=V</a:t>
            </a:r>
            <a:r>
              <a:rPr lang="fr-FR" sz="2000" baseline="-25000"/>
              <a:t>0</a:t>
            </a:r>
            <a:r>
              <a:rPr lang="fr-FR" sz="2000"/>
              <a:t> si x &gt;x</a:t>
            </a:r>
            <a:r>
              <a:rPr lang="fr-FR" sz="2000" baseline="-25000"/>
              <a:t>0</a:t>
            </a:r>
          </a:p>
          <a:p>
            <a:pPr eaLnBrk="1" hangingPunct="1"/>
            <a:r>
              <a:rPr lang="fr-FR" sz="2000"/>
              <a:t>	V=0 sinon</a:t>
            </a:r>
          </a:p>
        </p:txBody>
      </p:sp>
      <p:sp>
        <p:nvSpPr>
          <p:cNvPr id="74761" name="Text Box 9"/>
          <p:cNvSpPr txBox="1">
            <a:spLocks noChangeArrowheads="1"/>
          </p:cNvSpPr>
          <p:nvPr/>
        </p:nvSpPr>
        <p:spPr bwMode="auto">
          <a:xfrm>
            <a:off x="1905000" y="4191000"/>
            <a:ext cx="393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x</a:t>
            </a:r>
            <a:r>
              <a:rPr lang="fr-FR" sz="2000" baseline="-25000"/>
              <a:t>0</a:t>
            </a:r>
          </a:p>
        </p:txBody>
      </p:sp>
      <p:pic>
        <p:nvPicPr>
          <p:cNvPr id="74762"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4419600"/>
            <a:ext cx="2590800" cy="186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4763" name="Line 11"/>
          <p:cNvSpPr>
            <a:spLocks noChangeShapeType="1"/>
          </p:cNvSpPr>
          <p:nvPr/>
        </p:nvSpPr>
        <p:spPr bwMode="auto">
          <a:xfrm>
            <a:off x="2895600" y="3124200"/>
            <a:ext cx="2590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4764" name="Line 12"/>
          <p:cNvSpPr>
            <a:spLocks noChangeShapeType="1"/>
          </p:cNvSpPr>
          <p:nvPr/>
        </p:nvSpPr>
        <p:spPr bwMode="auto">
          <a:xfrm>
            <a:off x="2819400" y="4495800"/>
            <a:ext cx="2743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4765" name="Text Box 13"/>
          <p:cNvSpPr txBox="1">
            <a:spLocks noChangeArrowheads="1"/>
          </p:cNvSpPr>
          <p:nvPr/>
        </p:nvSpPr>
        <p:spPr bwMode="auto">
          <a:xfrm>
            <a:off x="1143000" y="6248400"/>
            <a:ext cx="18446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Puit de potentiel</a:t>
            </a:r>
          </a:p>
        </p:txBody>
      </p:sp>
      <p:sp>
        <p:nvSpPr>
          <p:cNvPr id="74766" name="Line 14"/>
          <p:cNvSpPr>
            <a:spLocks noChangeShapeType="1"/>
          </p:cNvSpPr>
          <p:nvPr/>
        </p:nvSpPr>
        <p:spPr bwMode="auto">
          <a:xfrm flipV="1">
            <a:off x="990600" y="5073650"/>
            <a:ext cx="23558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4767" name="Text Box 15"/>
          <p:cNvSpPr txBox="1">
            <a:spLocks noChangeArrowheads="1"/>
          </p:cNvSpPr>
          <p:nvPr/>
        </p:nvSpPr>
        <p:spPr bwMode="auto">
          <a:xfrm>
            <a:off x="3184525" y="46624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x</a:t>
            </a:r>
          </a:p>
        </p:txBody>
      </p:sp>
      <p:pic>
        <p:nvPicPr>
          <p:cNvPr id="74768" name="Picture 16" descr="http://psi.phys.wits.ac.za/teaching/Connell/phys284/2005/lecture-02/lecture_02/img193.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68763" y="4572000"/>
            <a:ext cx="5075237"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9" name="Rectangle 17"/>
          <p:cNvSpPr>
            <a:spLocks noChangeArrowheads="1"/>
          </p:cNvSpPr>
          <p:nvPr/>
        </p:nvSpPr>
        <p:spPr bwMode="auto">
          <a:xfrm>
            <a:off x="4114800" y="6477000"/>
            <a:ext cx="5334000" cy="1905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fr-FR" sz="2000"/>
          </a:p>
        </p:txBody>
      </p:sp>
      <p:sp>
        <p:nvSpPr>
          <p:cNvPr id="74770" name="Text Box 18"/>
          <p:cNvSpPr txBox="1">
            <a:spLocks noChangeArrowheads="1"/>
          </p:cNvSpPr>
          <p:nvPr/>
        </p:nvSpPr>
        <p:spPr bwMode="auto">
          <a:xfrm>
            <a:off x="5611813" y="6327775"/>
            <a:ext cx="2266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Barrière de potentiel</a:t>
            </a:r>
          </a:p>
        </p:txBody>
      </p:sp>
      <p:sp>
        <p:nvSpPr>
          <p:cNvPr id="74771" name="Rectangle 19"/>
          <p:cNvSpPr>
            <a:spLocks noChangeArrowheads="1"/>
          </p:cNvSpPr>
          <p:nvPr/>
        </p:nvSpPr>
        <p:spPr bwMode="auto">
          <a:xfrm>
            <a:off x="4114800" y="1066800"/>
            <a:ext cx="4267200" cy="838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2"/>
          <p:cNvSpPr txBox="1">
            <a:spLocks noChangeArrowheads="1"/>
          </p:cNvSpPr>
          <p:nvPr/>
        </p:nvSpPr>
        <p:spPr bwMode="auto">
          <a:xfrm>
            <a:off x="762000" y="533400"/>
            <a:ext cx="58594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Exemples d’opérateurs énergie potentielle  : coupes 2D </a:t>
            </a:r>
          </a:p>
          <a:p>
            <a:pPr eaLnBrk="1" hangingPunct="1"/>
            <a:endParaRPr lang="fr-FR" sz="2000" u="sng"/>
          </a:p>
        </p:txBody>
      </p:sp>
      <p:pic>
        <p:nvPicPr>
          <p:cNvPr id="75779" name="Picture 3"/>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0600"/>
            <a:ext cx="5638800" cy="422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0" name="Text Box 4"/>
          <p:cNvSpPr txBox="1">
            <a:spLocks noChangeArrowheads="1"/>
          </p:cNvSpPr>
          <p:nvPr/>
        </p:nvSpPr>
        <p:spPr bwMode="auto">
          <a:xfrm>
            <a:off x="304800" y="5410200"/>
            <a:ext cx="8458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 chemins de réaction » utilisés en réactivité sont en fait des « trajectoires » sur les hypersurfaces de potentiels, menant des réactifs aux produits.</a:t>
            </a:r>
          </a:p>
          <a:p>
            <a:pPr eaLnBrk="1" hangingPunct="1"/>
            <a:endParaRPr lang="fr-FR" sz="20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2"/>
          <p:cNvSpPr txBox="1">
            <a:spLocks noChangeArrowheads="1"/>
          </p:cNvSpPr>
          <p:nvPr/>
        </p:nvSpPr>
        <p:spPr bwMode="auto">
          <a:xfrm>
            <a:off x="669925" y="471488"/>
            <a:ext cx="4106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Recherche des énergies d’un système :</a:t>
            </a:r>
          </a:p>
        </p:txBody>
      </p:sp>
      <p:sp>
        <p:nvSpPr>
          <p:cNvPr id="76803" name="Text Box 3"/>
          <p:cNvSpPr txBox="1">
            <a:spLocks noChangeArrowheads="1"/>
          </p:cNvSpPr>
          <p:nvPr/>
        </p:nvSpPr>
        <p:spPr bwMode="auto">
          <a:xfrm>
            <a:off x="746125" y="1004888"/>
            <a:ext cx="8245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même équation que précédemment permet de déterminer les états propres, </a:t>
            </a:r>
            <a:r>
              <a:rPr lang="fr-FR" sz="2000">
                <a:latin typeface="Symbol" pitchFamily="18" charset="2"/>
              </a:rPr>
              <a:t>y</a:t>
            </a:r>
            <a:r>
              <a:rPr lang="fr-FR" sz="2000" baseline="-25000"/>
              <a:t>i</a:t>
            </a:r>
            <a:r>
              <a:rPr lang="fr-FR" sz="2000"/>
              <a:t> et les énergies possibles, E</a:t>
            </a:r>
            <a:r>
              <a:rPr lang="fr-FR" sz="2000" baseline="-25000"/>
              <a:t>i</a:t>
            </a:r>
            <a:r>
              <a:rPr lang="fr-FR" sz="2000"/>
              <a:t>, </a:t>
            </a:r>
          </a:p>
        </p:txBody>
      </p:sp>
      <p:graphicFrame>
        <p:nvGraphicFramePr>
          <p:cNvPr id="76804" name="Object 4"/>
          <p:cNvGraphicFramePr>
            <a:graphicFrameLocks noChangeAspect="1"/>
          </p:cNvGraphicFramePr>
          <p:nvPr/>
        </p:nvGraphicFramePr>
        <p:xfrm>
          <a:off x="3081338" y="1981200"/>
          <a:ext cx="1643062" cy="515938"/>
        </p:xfrm>
        <a:graphic>
          <a:graphicData uri="http://schemas.openxmlformats.org/presentationml/2006/ole">
            <mc:AlternateContent xmlns:mc="http://schemas.openxmlformats.org/markup-compatibility/2006">
              <mc:Choice xmlns:v="urn:schemas-microsoft-com:vml" Requires="v">
                <p:oleObj spid="_x0000_s76809" name="Equation" r:id="rId3" imgW="647419" imgH="203112" progId="Equation.3">
                  <p:embed/>
                </p:oleObj>
              </mc:Choice>
              <mc:Fallback>
                <p:oleObj name="Equation" r:id="rId3" imgW="647419"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1338" y="1981200"/>
                        <a:ext cx="1643062" cy="5159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6805" name="Text Box 5"/>
          <p:cNvSpPr txBox="1">
            <a:spLocks noChangeArrowheads="1"/>
          </p:cNvSpPr>
          <p:nvPr/>
        </p:nvSpPr>
        <p:spPr bwMode="auto">
          <a:xfrm>
            <a:off x="762000" y="2514600"/>
            <a:ext cx="8156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Cette équation porte le nom </a:t>
            </a:r>
            <a:r>
              <a:rPr lang="fr-FR" sz="2000">
                <a:solidFill>
                  <a:srgbClr val="FF0000"/>
                </a:solidFill>
              </a:rPr>
              <a:t>d’équation de Schrödinger</a:t>
            </a:r>
            <a:r>
              <a:rPr lang="fr-FR" sz="2000"/>
              <a:t> indépendante du temps</a:t>
            </a:r>
          </a:p>
        </p:txBody>
      </p:sp>
      <p:sp>
        <p:nvSpPr>
          <p:cNvPr id="76806" name="Line 6"/>
          <p:cNvSpPr>
            <a:spLocks noChangeShapeType="1"/>
          </p:cNvSpPr>
          <p:nvPr/>
        </p:nvSpPr>
        <p:spPr bwMode="auto">
          <a:xfrm>
            <a:off x="2362200" y="2133600"/>
            <a:ext cx="609600" cy="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6807" name="Text Box 7"/>
          <p:cNvSpPr txBox="1">
            <a:spLocks noChangeArrowheads="1"/>
          </p:cNvSpPr>
          <p:nvPr/>
        </p:nvSpPr>
        <p:spPr bwMode="auto">
          <a:xfrm>
            <a:off x="974725" y="1843088"/>
            <a:ext cx="1450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Hamiltonien</a:t>
            </a:r>
          </a:p>
        </p:txBody>
      </p:sp>
      <p:sp>
        <p:nvSpPr>
          <p:cNvPr id="76808" name="Text Box 8"/>
          <p:cNvSpPr txBox="1">
            <a:spLocks noChangeArrowheads="1"/>
          </p:cNvSpPr>
          <p:nvPr/>
        </p:nvSpPr>
        <p:spPr bwMode="auto">
          <a:xfrm>
            <a:off x="609600" y="3429000"/>
            <a:ext cx="82073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L’énergie d’un système quantique est très souvent </a:t>
            </a:r>
            <a:r>
              <a:rPr lang="fr-FR" sz="2000">
                <a:solidFill>
                  <a:srgbClr val="FF0000"/>
                </a:solidFill>
              </a:rPr>
              <a:t>quantifiée. </a:t>
            </a:r>
            <a:r>
              <a:rPr lang="fr-FR" sz="2000"/>
              <a:t>Elle ne peut prendre que certaines valeurs. C’est souvent la forme du potentiel qui impose cette quantification (cf exemples plus loin)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127125" y="852488"/>
            <a:ext cx="32273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3) Observables indépendantes</a:t>
            </a:r>
          </a:p>
        </p:txBody>
      </p:sp>
      <p:sp>
        <p:nvSpPr>
          <p:cNvPr id="77827" name="Text Box 3"/>
          <p:cNvSpPr txBox="1">
            <a:spLocks noChangeArrowheads="1"/>
          </p:cNvSpPr>
          <p:nvPr/>
        </p:nvSpPr>
        <p:spPr bwMode="auto">
          <a:xfrm>
            <a:off x="1279525" y="1385888"/>
            <a:ext cx="76358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deux observables représentées par deux opérateurs A et B sont indépendantes, la mesure de B, puis de A sur le système représenté par la fonction </a:t>
            </a:r>
            <a:r>
              <a:rPr lang="fr-FR" sz="2000">
                <a:latin typeface="Symbol" pitchFamily="18" charset="2"/>
              </a:rPr>
              <a:t>Y, </a:t>
            </a:r>
            <a:r>
              <a:rPr lang="fr-FR" sz="2000"/>
              <a:t>notée  (AB)</a:t>
            </a:r>
            <a:r>
              <a:rPr lang="fr-FR" sz="2000">
                <a:latin typeface="Symbol" pitchFamily="18" charset="2"/>
              </a:rPr>
              <a:t>Y </a:t>
            </a:r>
            <a:r>
              <a:rPr lang="fr-FR" sz="2000"/>
              <a:t>donnera le même résultat que la mesure de A, puis de B notée (BA)</a:t>
            </a:r>
            <a:r>
              <a:rPr lang="fr-FR" sz="2000">
                <a:latin typeface="Symbol" pitchFamily="18" charset="2"/>
              </a:rPr>
              <a:t>Y :</a:t>
            </a:r>
          </a:p>
        </p:txBody>
      </p:sp>
      <p:graphicFrame>
        <p:nvGraphicFramePr>
          <p:cNvPr id="77828" name="Object 4"/>
          <p:cNvGraphicFramePr>
            <a:graphicFrameLocks noChangeAspect="1"/>
          </p:cNvGraphicFramePr>
          <p:nvPr/>
        </p:nvGraphicFramePr>
        <p:xfrm>
          <a:off x="3000375" y="2819400"/>
          <a:ext cx="2535238" cy="519113"/>
        </p:xfrm>
        <a:graphic>
          <a:graphicData uri="http://schemas.openxmlformats.org/presentationml/2006/ole">
            <mc:AlternateContent xmlns:mc="http://schemas.openxmlformats.org/markup-compatibility/2006">
              <mc:Choice xmlns:v="urn:schemas-microsoft-com:vml" Requires="v">
                <p:oleObj spid="_x0000_s77840" name="Equation" r:id="rId3" imgW="990170" imgH="203112" progId="Equation.3">
                  <p:embed/>
                </p:oleObj>
              </mc:Choice>
              <mc:Fallback>
                <p:oleObj name="Equation" r:id="rId3" imgW="990170"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0375" y="2819400"/>
                        <a:ext cx="253523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29" name="Text Box 5"/>
          <p:cNvSpPr txBox="1">
            <a:spLocks noChangeArrowheads="1"/>
          </p:cNvSpPr>
          <p:nvPr/>
        </p:nvSpPr>
        <p:spPr bwMode="auto">
          <a:xfrm>
            <a:off x="1355725" y="3214688"/>
            <a:ext cx="438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ou</a:t>
            </a:r>
          </a:p>
        </p:txBody>
      </p:sp>
      <p:graphicFrame>
        <p:nvGraphicFramePr>
          <p:cNvPr id="77830" name="Object 6"/>
          <p:cNvGraphicFramePr>
            <a:graphicFrameLocks noChangeAspect="1"/>
          </p:cNvGraphicFramePr>
          <p:nvPr/>
        </p:nvGraphicFramePr>
        <p:xfrm>
          <a:off x="2978150" y="3581400"/>
          <a:ext cx="2559050" cy="560388"/>
        </p:xfrm>
        <a:graphic>
          <a:graphicData uri="http://schemas.openxmlformats.org/presentationml/2006/ole">
            <mc:AlternateContent xmlns:mc="http://schemas.openxmlformats.org/markup-compatibility/2006">
              <mc:Choice xmlns:v="urn:schemas-microsoft-com:vml" Requires="v">
                <p:oleObj spid="_x0000_s77841" name="Equation" r:id="rId5" imgW="926698" imgH="203112" progId="Equation.3">
                  <p:embed/>
                </p:oleObj>
              </mc:Choice>
              <mc:Fallback>
                <p:oleObj name="Equation" r:id="rId5" imgW="926698" imgH="203112"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8150" y="3581400"/>
                        <a:ext cx="2559050" cy="560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31" name="Line 7"/>
          <p:cNvSpPr>
            <a:spLocks noChangeShapeType="1"/>
          </p:cNvSpPr>
          <p:nvPr/>
        </p:nvSpPr>
        <p:spPr bwMode="auto">
          <a:xfrm flipH="1">
            <a:off x="3429000" y="4114800"/>
            <a:ext cx="3810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7832" name="Line 8"/>
          <p:cNvSpPr>
            <a:spLocks noChangeShapeType="1"/>
          </p:cNvSpPr>
          <p:nvPr/>
        </p:nvSpPr>
        <p:spPr bwMode="auto">
          <a:xfrm>
            <a:off x="3124200" y="4114800"/>
            <a:ext cx="1447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77833" name="Text Box 9"/>
          <p:cNvSpPr txBox="1">
            <a:spLocks noChangeArrowheads="1"/>
          </p:cNvSpPr>
          <p:nvPr/>
        </p:nvSpPr>
        <p:spPr bwMode="auto">
          <a:xfrm>
            <a:off x="2422525" y="4738688"/>
            <a:ext cx="29257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Commutateur de AB, noté </a:t>
            </a:r>
          </a:p>
        </p:txBody>
      </p:sp>
      <p:graphicFrame>
        <p:nvGraphicFramePr>
          <p:cNvPr id="77834" name="Object 10"/>
          <p:cNvGraphicFramePr>
            <a:graphicFrameLocks noChangeAspect="1"/>
          </p:cNvGraphicFramePr>
          <p:nvPr/>
        </p:nvGraphicFramePr>
        <p:xfrm>
          <a:off x="5257800" y="4572000"/>
          <a:ext cx="927100" cy="606425"/>
        </p:xfrm>
        <a:graphic>
          <a:graphicData uri="http://schemas.openxmlformats.org/presentationml/2006/ole">
            <mc:AlternateContent xmlns:mc="http://schemas.openxmlformats.org/markup-compatibility/2006">
              <mc:Choice xmlns:v="urn:schemas-microsoft-com:vml" Requires="v">
                <p:oleObj spid="_x0000_s77842" name="Equation" r:id="rId7" imgW="330057" imgH="215806" progId="Equation.3">
                  <p:embed/>
                </p:oleObj>
              </mc:Choice>
              <mc:Fallback>
                <p:oleObj name="Equation" r:id="rId7" imgW="330057" imgH="215806"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57800" y="4572000"/>
                        <a:ext cx="927100" cy="60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35" name="Text Box 11"/>
          <p:cNvSpPr txBox="1">
            <a:spLocks noChangeArrowheads="1"/>
          </p:cNvSpPr>
          <p:nvPr/>
        </p:nvSpPr>
        <p:spPr bwMode="auto">
          <a:xfrm>
            <a:off x="1431925" y="5576888"/>
            <a:ext cx="1079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Lorsque </a:t>
            </a:r>
          </a:p>
        </p:txBody>
      </p:sp>
      <p:graphicFrame>
        <p:nvGraphicFramePr>
          <p:cNvPr id="77836" name="Object 12"/>
          <p:cNvGraphicFramePr>
            <a:graphicFrameLocks noChangeAspect="1"/>
          </p:cNvGraphicFramePr>
          <p:nvPr/>
        </p:nvGraphicFramePr>
        <p:xfrm>
          <a:off x="2646363" y="5562600"/>
          <a:ext cx="1163637" cy="493713"/>
        </p:xfrm>
        <a:graphic>
          <a:graphicData uri="http://schemas.openxmlformats.org/presentationml/2006/ole">
            <mc:AlternateContent xmlns:mc="http://schemas.openxmlformats.org/markup-compatibility/2006">
              <mc:Choice xmlns:v="urn:schemas-microsoft-com:vml" Requires="v">
                <p:oleObj spid="_x0000_s77843" name="Equation" r:id="rId9" imgW="507780" imgH="215806" progId="Equation.3">
                  <p:embed/>
                </p:oleObj>
              </mc:Choice>
              <mc:Fallback>
                <p:oleObj name="Equation" r:id="rId9" imgW="507780" imgH="215806"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6363" y="5562600"/>
                        <a:ext cx="1163637"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37" name="Text Box 13"/>
          <p:cNvSpPr txBox="1">
            <a:spLocks noChangeArrowheads="1"/>
          </p:cNvSpPr>
          <p:nvPr/>
        </p:nvSpPr>
        <p:spPr bwMode="auto">
          <a:xfrm>
            <a:off x="3794125" y="5576888"/>
            <a:ext cx="3529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variables sont </a:t>
            </a:r>
            <a:r>
              <a:rPr lang="fr-FR" sz="2000">
                <a:solidFill>
                  <a:srgbClr val="FF0000"/>
                </a:solidFill>
              </a:rPr>
              <a:t>indépendantes</a:t>
            </a:r>
          </a:p>
        </p:txBody>
      </p:sp>
      <p:graphicFrame>
        <p:nvGraphicFramePr>
          <p:cNvPr id="77838" name="Object 14"/>
          <p:cNvGraphicFramePr>
            <a:graphicFrameLocks noChangeAspect="1"/>
          </p:cNvGraphicFramePr>
          <p:nvPr/>
        </p:nvGraphicFramePr>
        <p:xfrm>
          <a:off x="2667000" y="6096000"/>
          <a:ext cx="1163638" cy="493713"/>
        </p:xfrm>
        <a:graphic>
          <a:graphicData uri="http://schemas.openxmlformats.org/presentationml/2006/ole">
            <mc:AlternateContent xmlns:mc="http://schemas.openxmlformats.org/markup-compatibility/2006">
              <mc:Choice xmlns:v="urn:schemas-microsoft-com:vml" Requires="v">
                <p:oleObj spid="_x0000_s77844" name="Equation" r:id="rId11" imgW="507780" imgH="215806" progId="Equation.3">
                  <p:embed/>
                </p:oleObj>
              </mc:Choice>
              <mc:Fallback>
                <p:oleObj name="Equation" r:id="rId11" imgW="507780" imgH="215806"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67000" y="6096000"/>
                        <a:ext cx="1163638" cy="493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7839" name="Text Box 15"/>
          <p:cNvSpPr txBox="1">
            <a:spLocks noChangeArrowheads="1"/>
          </p:cNvSpPr>
          <p:nvPr/>
        </p:nvSpPr>
        <p:spPr bwMode="auto">
          <a:xfrm>
            <a:off x="3886200" y="6096000"/>
            <a:ext cx="3219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variables sont </a:t>
            </a:r>
            <a:r>
              <a:rPr lang="fr-FR" sz="2000">
                <a:solidFill>
                  <a:srgbClr val="FF0000"/>
                </a:solidFill>
              </a:rPr>
              <a:t>conjuguées</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2"/>
          <p:cNvSpPr txBox="1">
            <a:spLocks noChangeArrowheads="1"/>
          </p:cNvSpPr>
          <p:nvPr/>
        </p:nvSpPr>
        <p:spPr bwMode="auto">
          <a:xfrm>
            <a:off x="1127125" y="700088"/>
            <a:ext cx="6203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produit des incertitudes sur les mesures de A et B sera  :</a:t>
            </a:r>
          </a:p>
        </p:txBody>
      </p:sp>
      <p:graphicFrame>
        <p:nvGraphicFramePr>
          <p:cNvPr id="78851" name="Object 3"/>
          <p:cNvGraphicFramePr>
            <a:graphicFrameLocks noChangeAspect="1"/>
          </p:cNvGraphicFramePr>
          <p:nvPr/>
        </p:nvGraphicFramePr>
        <p:xfrm>
          <a:off x="2293938" y="1219200"/>
          <a:ext cx="3441700" cy="1101725"/>
        </p:xfrm>
        <a:graphic>
          <a:graphicData uri="http://schemas.openxmlformats.org/presentationml/2006/ole">
            <mc:AlternateContent xmlns:mc="http://schemas.openxmlformats.org/markup-compatibility/2006">
              <mc:Choice xmlns:v="urn:schemas-microsoft-com:vml" Requires="v">
                <p:oleObj spid="_x0000_s78862" name="Equation" r:id="rId3" imgW="1587500" imgH="508000" progId="Equation.3">
                  <p:embed/>
                </p:oleObj>
              </mc:Choice>
              <mc:Fallback>
                <p:oleObj name="Equation" r:id="rId3" imgW="1587500" imgH="5080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3938" y="1219200"/>
                        <a:ext cx="3441700" cy="110172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8852" name="Text Box 4"/>
          <p:cNvSpPr txBox="1">
            <a:spLocks noChangeArrowheads="1"/>
          </p:cNvSpPr>
          <p:nvPr/>
        </p:nvSpPr>
        <p:spPr bwMode="auto">
          <a:xfrm>
            <a:off x="1203325" y="2452688"/>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Exemple :</a:t>
            </a:r>
          </a:p>
        </p:txBody>
      </p:sp>
      <p:graphicFrame>
        <p:nvGraphicFramePr>
          <p:cNvPr id="78853" name="Object 5"/>
          <p:cNvGraphicFramePr>
            <a:graphicFrameLocks noChangeAspect="1"/>
          </p:cNvGraphicFramePr>
          <p:nvPr/>
        </p:nvGraphicFramePr>
        <p:xfrm>
          <a:off x="1657350" y="2667000"/>
          <a:ext cx="4438650" cy="858838"/>
        </p:xfrm>
        <a:graphic>
          <a:graphicData uri="http://schemas.openxmlformats.org/presentationml/2006/ole">
            <mc:AlternateContent xmlns:mc="http://schemas.openxmlformats.org/markup-compatibility/2006">
              <mc:Choice xmlns:v="urn:schemas-microsoft-com:vml" Requires="v">
                <p:oleObj spid="_x0000_s78863" name="Equation" r:id="rId5" imgW="1764534" imgH="355446" progId="Equation.3">
                  <p:embed/>
                </p:oleObj>
              </mc:Choice>
              <mc:Fallback>
                <p:oleObj name="Equation" r:id="rId5" imgW="1764534" imgH="355446"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7350" y="2667000"/>
                        <a:ext cx="4438650" cy="8588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8854" name="Object 6"/>
          <p:cNvGraphicFramePr>
            <a:graphicFrameLocks noChangeAspect="1"/>
          </p:cNvGraphicFramePr>
          <p:nvPr/>
        </p:nvGraphicFramePr>
        <p:xfrm>
          <a:off x="2895600" y="3581400"/>
          <a:ext cx="4343400" cy="847725"/>
        </p:xfrm>
        <a:graphic>
          <a:graphicData uri="http://schemas.openxmlformats.org/presentationml/2006/ole">
            <mc:AlternateContent xmlns:mc="http://schemas.openxmlformats.org/markup-compatibility/2006">
              <mc:Choice xmlns:v="urn:schemas-microsoft-com:vml" Requires="v">
                <p:oleObj spid="_x0000_s78864" name="Equation" r:id="rId7" imgW="1701800" imgH="355600" progId="Equation.3">
                  <p:embed/>
                </p:oleObj>
              </mc:Choice>
              <mc:Fallback>
                <p:oleObj name="Equation" r:id="rId7" imgW="1701800" imgH="3556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5600" y="3581400"/>
                        <a:ext cx="4343400" cy="847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8855" name="Text Box 7"/>
          <p:cNvSpPr txBox="1">
            <a:spLocks noChangeArrowheads="1"/>
          </p:cNvSpPr>
          <p:nvPr/>
        </p:nvSpPr>
        <p:spPr bwMode="auto">
          <a:xfrm>
            <a:off x="990600" y="4648200"/>
            <a:ext cx="677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graphicFrame>
        <p:nvGraphicFramePr>
          <p:cNvPr id="78856" name="Object 8"/>
          <p:cNvGraphicFramePr>
            <a:graphicFrameLocks noChangeAspect="1"/>
          </p:cNvGraphicFramePr>
          <p:nvPr/>
        </p:nvGraphicFramePr>
        <p:xfrm>
          <a:off x="1981200" y="4648200"/>
          <a:ext cx="1447800" cy="482600"/>
        </p:xfrm>
        <a:graphic>
          <a:graphicData uri="http://schemas.openxmlformats.org/presentationml/2006/ole">
            <mc:AlternateContent xmlns:mc="http://schemas.openxmlformats.org/markup-compatibility/2006">
              <mc:Choice xmlns:v="urn:schemas-microsoft-com:vml" Requires="v">
                <p:oleObj spid="_x0000_s78865" name="Equation" r:id="rId9" imgW="622030" imgH="215806" progId="Equation.3">
                  <p:embed/>
                </p:oleObj>
              </mc:Choice>
              <mc:Fallback>
                <p:oleObj name="Equation" r:id="rId9" imgW="622030" imgH="215806"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4648200"/>
                        <a:ext cx="144780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8857" name="Text Box 9"/>
          <p:cNvSpPr txBox="1">
            <a:spLocks noChangeArrowheads="1"/>
          </p:cNvSpPr>
          <p:nvPr/>
        </p:nvSpPr>
        <p:spPr bwMode="auto">
          <a:xfrm>
            <a:off x="1143000" y="5562600"/>
            <a:ext cx="473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 </a:t>
            </a:r>
          </a:p>
        </p:txBody>
      </p:sp>
      <p:graphicFrame>
        <p:nvGraphicFramePr>
          <p:cNvPr id="78858" name="Object 10"/>
          <p:cNvGraphicFramePr>
            <a:graphicFrameLocks noChangeAspect="1"/>
          </p:cNvGraphicFramePr>
          <p:nvPr/>
        </p:nvGraphicFramePr>
        <p:xfrm>
          <a:off x="1717675" y="5257800"/>
          <a:ext cx="2738438" cy="944563"/>
        </p:xfrm>
        <a:graphic>
          <a:graphicData uri="http://schemas.openxmlformats.org/presentationml/2006/ole">
            <mc:AlternateContent xmlns:mc="http://schemas.openxmlformats.org/markup-compatibility/2006">
              <mc:Choice xmlns:v="urn:schemas-microsoft-com:vml" Requires="v">
                <p:oleObj spid="_x0000_s78866" name="Equation" r:id="rId11" imgW="1473200" imgH="508000" progId="Equation.3">
                  <p:embed/>
                </p:oleObj>
              </mc:Choice>
              <mc:Fallback>
                <p:oleObj name="Equation" r:id="rId11" imgW="1473200" imgH="508000" progId="Equation.3">
                  <p:embed/>
                  <p:pic>
                    <p:nvPicPr>
                      <p:cNvPr id="0" name="Object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17675" y="5257800"/>
                        <a:ext cx="2738438" cy="9445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8859" name="Text Box 11"/>
          <p:cNvSpPr txBox="1">
            <a:spLocks noChangeArrowheads="1"/>
          </p:cNvSpPr>
          <p:nvPr/>
        </p:nvSpPr>
        <p:spPr bwMode="auto">
          <a:xfrm>
            <a:off x="4708525" y="5500688"/>
            <a:ext cx="706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D’où</a:t>
            </a:r>
          </a:p>
        </p:txBody>
      </p:sp>
      <p:graphicFrame>
        <p:nvGraphicFramePr>
          <p:cNvPr id="78860" name="Object 12"/>
          <p:cNvGraphicFramePr>
            <a:graphicFrameLocks noChangeAspect="1"/>
          </p:cNvGraphicFramePr>
          <p:nvPr/>
        </p:nvGraphicFramePr>
        <p:xfrm>
          <a:off x="5668963" y="5486400"/>
          <a:ext cx="1298575" cy="566738"/>
        </p:xfrm>
        <a:graphic>
          <a:graphicData uri="http://schemas.openxmlformats.org/presentationml/2006/ole">
            <mc:AlternateContent xmlns:mc="http://schemas.openxmlformats.org/markup-compatibility/2006">
              <mc:Choice xmlns:v="urn:schemas-microsoft-com:vml" Requires="v">
                <p:oleObj spid="_x0000_s78867" name="Equation" r:id="rId13" imgW="698197" imgH="304668" progId="Equation.3">
                  <p:embed/>
                </p:oleObj>
              </mc:Choice>
              <mc:Fallback>
                <p:oleObj name="Equation" r:id="rId13" imgW="698197" imgH="304668" progId="Equation.3">
                  <p:embed/>
                  <p:pic>
                    <p:nvPicPr>
                      <p:cNvPr id="0"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68963" y="5486400"/>
                        <a:ext cx="1298575" cy="566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8861" name="Text Box 13"/>
          <p:cNvSpPr txBox="1">
            <a:spLocks noChangeArrowheads="1"/>
          </p:cNvSpPr>
          <p:nvPr/>
        </p:nvSpPr>
        <p:spPr bwMode="auto">
          <a:xfrm>
            <a:off x="7162800" y="5562600"/>
            <a:ext cx="15081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(Heisenberg)</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85800" y="609600"/>
            <a:ext cx="5638800" cy="1066800"/>
          </a:xfrm>
          <a:solidFill>
            <a:srgbClr val="99CCFF"/>
          </a:solidFill>
        </p:spPr>
        <p:txBody>
          <a:bodyPr/>
          <a:lstStyle/>
          <a:p>
            <a:pPr eaLnBrk="1" hangingPunct="1"/>
            <a:r>
              <a:rPr lang="fr-FR" sz="2400" smtClean="0"/>
              <a:t>V) Applications</a:t>
            </a:r>
          </a:p>
        </p:txBody>
      </p:sp>
      <p:sp>
        <p:nvSpPr>
          <p:cNvPr id="79875" name="Text Box 3"/>
          <p:cNvSpPr txBox="1">
            <a:spLocks noChangeArrowheads="1"/>
          </p:cNvSpPr>
          <p:nvPr/>
        </p:nvSpPr>
        <p:spPr bwMode="auto">
          <a:xfrm>
            <a:off x="669925" y="1995488"/>
            <a:ext cx="8093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arenR"/>
            </a:pPr>
            <a:r>
              <a:rPr lang="fr-FR" sz="2000"/>
              <a:t>Etude d’une particule dans un puit infini.</a:t>
            </a:r>
          </a:p>
          <a:p>
            <a:pPr eaLnBrk="1" hangingPunct="1"/>
            <a:r>
              <a:rPr lang="fr-FR" sz="2000"/>
              <a:t>	On cherche a évaluer les valeurs propres et les fonctions propres de l’opérateur énergie.</a:t>
            </a:r>
          </a:p>
        </p:txBody>
      </p:sp>
      <p:graphicFrame>
        <p:nvGraphicFramePr>
          <p:cNvPr id="79876" name="Object 4"/>
          <p:cNvGraphicFramePr>
            <a:graphicFrameLocks noChangeAspect="1"/>
          </p:cNvGraphicFramePr>
          <p:nvPr/>
        </p:nvGraphicFramePr>
        <p:xfrm>
          <a:off x="990600" y="3124200"/>
          <a:ext cx="4191000" cy="2927350"/>
        </p:xfrm>
        <a:graphic>
          <a:graphicData uri="http://schemas.openxmlformats.org/presentationml/2006/ole">
            <mc:AlternateContent xmlns:mc="http://schemas.openxmlformats.org/markup-compatibility/2006">
              <mc:Choice xmlns:v="urn:schemas-microsoft-com:vml" Requires="v">
                <p:oleObj spid="_x0000_s79878" name="CS ChemDraw Drawing" r:id="rId3" imgW="4777740" imgH="3337560" progId="ChemDraw.Document.6.0">
                  <p:embed/>
                </p:oleObj>
              </mc:Choice>
              <mc:Fallback>
                <p:oleObj name="CS ChemDraw Drawing" r:id="rId3" imgW="4777740" imgH="3337560" progId="ChemDraw.Document.6.0">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3124200"/>
                        <a:ext cx="4191000" cy="292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9877" name="Rectangle 5"/>
          <p:cNvSpPr>
            <a:spLocks noChangeArrowheads="1"/>
          </p:cNvSpPr>
          <p:nvPr/>
        </p:nvSpPr>
        <p:spPr bwMode="auto">
          <a:xfrm>
            <a:off x="5257800" y="3810000"/>
            <a:ext cx="45720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fr-FR" sz="2000"/>
              <a:t>V=0 si    a &lt; x  &lt; 0</a:t>
            </a:r>
            <a:endParaRPr lang="fr-FR" sz="2000" baseline="-25000"/>
          </a:p>
          <a:p>
            <a:pPr>
              <a:spcBef>
                <a:spcPct val="50000"/>
              </a:spcBef>
            </a:pPr>
            <a:r>
              <a:rPr lang="fr-FR" sz="2000"/>
              <a:t>V=infini    sinon</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898" name="Object 2"/>
          <p:cNvGraphicFramePr>
            <a:graphicFrameLocks noChangeAspect="1"/>
          </p:cNvGraphicFramePr>
          <p:nvPr/>
        </p:nvGraphicFramePr>
        <p:xfrm>
          <a:off x="457200" y="533400"/>
          <a:ext cx="2743200" cy="1916113"/>
        </p:xfrm>
        <a:graphic>
          <a:graphicData uri="http://schemas.openxmlformats.org/presentationml/2006/ole">
            <mc:AlternateContent xmlns:mc="http://schemas.openxmlformats.org/markup-compatibility/2006">
              <mc:Choice xmlns:v="urn:schemas-microsoft-com:vml" Requires="v">
                <p:oleObj spid="_x0000_s80906" name="CS ChemDraw Drawing" r:id="rId3" imgW="4777740" imgH="3337560" progId="ChemDraw.Document.6.0">
                  <p:embed/>
                </p:oleObj>
              </mc:Choice>
              <mc:Fallback>
                <p:oleObj name="CS ChemDraw Drawing" r:id="rId3" imgW="4777740" imgH="3337560" progId="ChemDraw.Document.6.0">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33400"/>
                        <a:ext cx="2743200" cy="191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0899" name="Text Box 3"/>
          <p:cNvSpPr txBox="1">
            <a:spLocks noChangeArrowheads="1"/>
          </p:cNvSpPr>
          <p:nvPr/>
        </p:nvSpPr>
        <p:spPr bwMode="auto">
          <a:xfrm>
            <a:off x="4175125" y="700088"/>
            <a:ext cx="47402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particule ne peut pas se trouver dans la région ou V est infini, car elle aurait alors une énergie infinie. Sa densité de probabilité de présence doit donc y être nulle et l’on a :</a:t>
            </a:r>
          </a:p>
        </p:txBody>
      </p:sp>
      <p:graphicFrame>
        <p:nvGraphicFramePr>
          <p:cNvPr id="80900" name="Object 4"/>
          <p:cNvGraphicFramePr>
            <a:graphicFrameLocks noChangeAspect="1"/>
          </p:cNvGraphicFramePr>
          <p:nvPr/>
        </p:nvGraphicFramePr>
        <p:xfrm>
          <a:off x="4191000" y="2209800"/>
          <a:ext cx="4038600" cy="406400"/>
        </p:xfrm>
        <a:graphic>
          <a:graphicData uri="http://schemas.openxmlformats.org/presentationml/2006/ole">
            <mc:AlternateContent xmlns:mc="http://schemas.openxmlformats.org/markup-compatibility/2006">
              <mc:Choice xmlns:v="urn:schemas-microsoft-com:vml" Requires="v">
                <p:oleObj spid="_x0000_s80907" name="Equation" r:id="rId5" imgW="2019300" imgH="203200" progId="Equation.3">
                  <p:embed/>
                </p:oleObj>
              </mc:Choice>
              <mc:Fallback>
                <p:oleObj name="Equation" r:id="rId5" imgW="2019300" imgH="2032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1000" y="2209800"/>
                        <a:ext cx="4038600" cy="406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0901" name="Text Box 5"/>
          <p:cNvSpPr txBox="1">
            <a:spLocks noChangeArrowheads="1"/>
          </p:cNvSpPr>
          <p:nvPr/>
        </p:nvSpPr>
        <p:spPr bwMode="auto">
          <a:xfrm>
            <a:off x="441325" y="3138488"/>
            <a:ext cx="8397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la région entre 0 et a, le potentiel est nul et l’énergie est uniquement cinétique. L’hamiltonien s’écrit :</a:t>
            </a:r>
          </a:p>
        </p:txBody>
      </p:sp>
      <p:graphicFrame>
        <p:nvGraphicFramePr>
          <p:cNvPr id="80902" name="Object 6"/>
          <p:cNvGraphicFramePr>
            <a:graphicFrameLocks noChangeAspect="1"/>
          </p:cNvGraphicFramePr>
          <p:nvPr/>
        </p:nvGraphicFramePr>
        <p:xfrm>
          <a:off x="766763" y="3886200"/>
          <a:ext cx="4259262" cy="860425"/>
        </p:xfrm>
        <a:graphic>
          <a:graphicData uri="http://schemas.openxmlformats.org/presentationml/2006/ole">
            <mc:AlternateContent xmlns:mc="http://schemas.openxmlformats.org/markup-compatibility/2006">
              <mc:Choice xmlns:v="urn:schemas-microsoft-com:vml" Requires="v">
                <p:oleObj spid="_x0000_s80908" name="Equation" r:id="rId7" imgW="2070100" imgH="419100" progId="Equation.3">
                  <p:embed/>
                </p:oleObj>
              </mc:Choice>
              <mc:Fallback>
                <p:oleObj name="Equation" r:id="rId7" imgW="2070100" imgH="4191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6763" y="3886200"/>
                        <a:ext cx="4259262" cy="860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0903" name="Line 7"/>
          <p:cNvSpPr>
            <a:spLocks noChangeShapeType="1"/>
          </p:cNvSpPr>
          <p:nvPr/>
        </p:nvSpPr>
        <p:spPr bwMode="auto">
          <a:xfrm>
            <a:off x="2895600" y="4495800"/>
            <a:ext cx="533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0904" name="Line 8"/>
          <p:cNvSpPr>
            <a:spLocks noChangeShapeType="1"/>
          </p:cNvSpPr>
          <p:nvPr/>
        </p:nvSpPr>
        <p:spPr bwMode="auto">
          <a:xfrm>
            <a:off x="3200400" y="4495800"/>
            <a:ext cx="762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0905" name="Text Box 9"/>
          <p:cNvSpPr txBox="1">
            <a:spLocks noChangeArrowheads="1"/>
          </p:cNvSpPr>
          <p:nvPr/>
        </p:nvSpPr>
        <p:spPr bwMode="auto">
          <a:xfrm>
            <a:off x="3184525" y="47386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0</a:t>
            </a: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685800" y="609600"/>
            <a:ext cx="6027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faut donc résoudre l’équation de Schrödinger suivante :</a:t>
            </a:r>
          </a:p>
        </p:txBody>
      </p:sp>
      <p:graphicFrame>
        <p:nvGraphicFramePr>
          <p:cNvPr id="81923" name="Object 3"/>
          <p:cNvGraphicFramePr>
            <a:graphicFrameLocks noChangeAspect="1"/>
          </p:cNvGraphicFramePr>
          <p:nvPr/>
        </p:nvGraphicFramePr>
        <p:xfrm>
          <a:off x="1501775" y="1143000"/>
          <a:ext cx="3997325" cy="860425"/>
        </p:xfrm>
        <a:graphic>
          <a:graphicData uri="http://schemas.openxmlformats.org/presentationml/2006/ole">
            <mc:AlternateContent xmlns:mc="http://schemas.openxmlformats.org/markup-compatibility/2006">
              <mc:Choice xmlns:v="urn:schemas-microsoft-com:vml" Requires="v">
                <p:oleObj spid="_x0000_s81930" name="Equation" r:id="rId3" imgW="1943100" imgH="419100" progId="Equation.3">
                  <p:embed/>
                </p:oleObj>
              </mc:Choice>
              <mc:Fallback>
                <p:oleObj name="Equation" r:id="rId3" imgW="1943100" imgH="4191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1775" y="1143000"/>
                        <a:ext cx="3997325" cy="860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24" name="Text Box 4"/>
          <p:cNvSpPr txBox="1">
            <a:spLocks noChangeArrowheads="1"/>
          </p:cNvSpPr>
          <p:nvPr/>
        </p:nvSpPr>
        <p:spPr bwMode="auto">
          <a:xfrm>
            <a:off x="593725" y="2376488"/>
            <a:ext cx="65166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solutions de cette équation différentielle sont de la forme :</a:t>
            </a:r>
          </a:p>
        </p:txBody>
      </p:sp>
      <p:graphicFrame>
        <p:nvGraphicFramePr>
          <p:cNvPr id="81925" name="Object 5"/>
          <p:cNvGraphicFramePr>
            <a:graphicFrameLocks noChangeAspect="1"/>
          </p:cNvGraphicFramePr>
          <p:nvPr/>
        </p:nvGraphicFramePr>
        <p:xfrm>
          <a:off x="1447800" y="2895600"/>
          <a:ext cx="1701800" cy="425450"/>
        </p:xfrm>
        <a:graphic>
          <a:graphicData uri="http://schemas.openxmlformats.org/presentationml/2006/ole">
            <mc:AlternateContent xmlns:mc="http://schemas.openxmlformats.org/markup-compatibility/2006">
              <mc:Choice xmlns:v="urn:schemas-microsoft-com:vml" Requires="v">
                <p:oleObj spid="_x0000_s81931" name="Equation" r:id="rId5" imgW="812447" imgH="203112" progId="Equation.3">
                  <p:embed/>
                </p:oleObj>
              </mc:Choice>
              <mc:Fallback>
                <p:oleObj name="Equation" r:id="rId5" imgW="812447" imgH="203112"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2895600"/>
                        <a:ext cx="1701800"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926" name="Object 6"/>
          <p:cNvGraphicFramePr>
            <a:graphicFrameLocks noChangeAspect="1"/>
          </p:cNvGraphicFramePr>
          <p:nvPr/>
        </p:nvGraphicFramePr>
        <p:xfrm>
          <a:off x="1371600" y="3429000"/>
          <a:ext cx="1755775" cy="425450"/>
        </p:xfrm>
        <a:graphic>
          <a:graphicData uri="http://schemas.openxmlformats.org/presentationml/2006/ole">
            <mc:AlternateContent xmlns:mc="http://schemas.openxmlformats.org/markup-compatibility/2006">
              <mc:Choice xmlns:v="urn:schemas-microsoft-com:vml" Requires="v">
                <p:oleObj spid="_x0000_s81932" name="Equation" r:id="rId7" imgW="837836" imgH="203112" progId="Equation.3">
                  <p:embed/>
                </p:oleObj>
              </mc:Choice>
              <mc:Fallback>
                <p:oleObj name="Equation" r:id="rId7" imgW="837836" imgH="203112"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1600" y="3429000"/>
                        <a:ext cx="1755775"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927" name="Object 7"/>
          <p:cNvGraphicFramePr>
            <a:graphicFrameLocks noChangeAspect="1"/>
          </p:cNvGraphicFramePr>
          <p:nvPr/>
        </p:nvGraphicFramePr>
        <p:xfrm>
          <a:off x="4038600" y="2819400"/>
          <a:ext cx="4648200" cy="889000"/>
        </p:xfrm>
        <a:graphic>
          <a:graphicData uri="http://schemas.openxmlformats.org/presentationml/2006/ole">
            <mc:AlternateContent xmlns:mc="http://schemas.openxmlformats.org/markup-compatibility/2006">
              <mc:Choice xmlns:v="urn:schemas-microsoft-com:vml" Requires="v">
                <p:oleObj spid="_x0000_s81933" name="Equation" r:id="rId9" imgW="2260600" imgH="431800" progId="Equation.3">
                  <p:embed/>
                </p:oleObj>
              </mc:Choice>
              <mc:Fallback>
                <p:oleObj name="Equation" r:id="rId9" imgW="2260600" imgH="4318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38600" y="2819400"/>
                        <a:ext cx="46482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28" name="Text Box 8"/>
          <p:cNvSpPr txBox="1">
            <a:spLocks noChangeArrowheads="1"/>
          </p:cNvSpPr>
          <p:nvPr/>
        </p:nvSpPr>
        <p:spPr bwMode="auto">
          <a:xfrm>
            <a:off x="669925" y="4205288"/>
            <a:ext cx="4914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y a donc une solution générale (entre 0 et a):</a:t>
            </a:r>
          </a:p>
        </p:txBody>
      </p:sp>
      <p:graphicFrame>
        <p:nvGraphicFramePr>
          <p:cNvPr id="81929" name="Object 9"/>
          <p:cNvGraphicFramePr>
            <a:graphicFrameLocks noChangeAspect="1"/>
          </p:cNvGraphicFramePr>
          <p:nvPr/>
        </p:nvGraphicFramePr>
        <p:xfrm>
          <a:off x="2133600" y="5029200"/>
          <a:ext cx="3216275" cy="425450"/>
        </p:xfrm>
        <a:graphic>
          <a:graphicData uri="http://schemas.openxmlformats.org/presentationml/2006/ole">
            <mc:AlternateContent xmlns:mc="http://schemas.openxmlformats.org/markup-compatibility/2006">
              <mc:Choice xmlns:v="urn:schemas-microsoft-com:vml" Requires="v">
                <p:oleObj spid="_x0000_s81934" name="Equation" r:id="rId11" imgW="1536033" imgH="203112" progId="Equation.3">
                  <p:embed/>
                </p:oleObj>
              </mc:Choice>
              <mc:Fallback>
                <p:oleObj name="Equation" r:id="rId11" imgW="1536033" imgH="203112"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33600" y="5029200"/>
                        <a:ext cx="3216275" cy="4254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fr-FR" sz="2400" u="sng" smtClean="0"/>
              <a:t>Troisième problème</a:t>
            </a:r>
            <a:r>
              <a:rPr lang="fr-FR" sz="2400" smtClean="0"/>
              <a:t> : Le spectre atomique</a:t>
            </a:r>
            <a:r>
              <a:rPr lang="fr-FR" smtClean="0"/>
              <a:t> </a:t>
            </a:r>
          </a:p>
        </p:txBody>
      </p:sp>
      <p:sp>
        <p:nvSpPr>
          <p:cNvPr id="9219" name="Rectangle 3"/>
          <p:cNvSpPr>
            <a:spLocks noGrp="1" noChangeArrowheads="1"/>
          </p:cNvSpPr>
          <p:nvPr>
            <p:ph idx="1"/>
          </p:nvPr>
        </p:nvSpPr>
        <p:spPr/>
        <p:txBody>
          <a:bodyPr/>
          <a:lstStyle/>
          <a:p>
            <a:pPr eaLnBrk="1" hangingPunct="1"/>
            <a:r>
              <a:rPr lang="fr-FR" sz="2000" smtClean="0"/>
              <a:t>Les atomes absorbent et émettent de la lumière d’une manière discontinue. Seuls certaines longueurs d’ondes sont absorbées ou émises.</a:t>
            </a:r>
          </a:p>
          <a:p>
            <a:pPr eaLnBrk="1" hangingPunct="1"/>
            <a:r>
              <a:rPr lang="fr-FR" sz="2000" smtClean="0"/>
              <a:t>Le modèle planétaire classique ne permet pas d’expliquer cela.</a:t>
            </a:r>
          </a:p>
          <a:p>
            <a:pPr eaLnBrk="1" hangingPunct="1">
              <a:buFontTx/>
              <a:buNone/>
            </a:pPr>
            <a:endParaRPr lang="fr-FR" sz="2000" smtClean="0"/>
          </a:p>
          <a:p>
            <a:pPr eaLnBrk="1" hangingPunct="1">
              <a:buFontTx/>
              <a:buNone/>
            </a:pPr>
            <a:endParaRPr lang="fr-FR" sz="2000" smtClean="0"/>
          </a:p>
          <a:p>
            <a:pPr eaLnBrk="1" hangingPunct="1">
              <a:buFontTx/>
              <a:buNone/>
            </a:pPr>
            <a:r>
              <a:rPr lang="fr-FR" sz="2000" smtClean="0"/>
              <a:t> </a:t>
            </a:r>
            <a:endParaRPr lang="fr-FR" smtClean="0"/>
          </a:p>
        </p:txBody>
      </p:sp>
      <p:pic>
        <p:nvPicPr>
          <p:cNvPr id="922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191000"/>
            <a:ext cx="32004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429000"/>
            <a:ext cx="2111375"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Text Box 6"/>
          <p:cNvSpPr txBox="1">
            <a:spLocks noChangeArrowheads="1"/>
          </p:cNvSpPr>
          <p:nvPr/>
        </p:nvSpPr>
        <p:spPr bwMode="auto">
          <a:xfrm>
            <a:off x="1431925" y="6061075"/>
            <a:ext cx="2965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Très mauvais modèle !</a:t>
            </a:r>
          </a:p>
        </p:txBody>
      </p:sp>
      <p:sp>
        <p:nvSpPr>
          <p:cNvPr id="9223" name="Text Box 7"/>
          <p:cNvSpPr txBox="1">
            <a:spLocks noChangeArrowheads="1"/>
          </p:cNvSpPr>
          <p:nvPr/>
        </p:nvSpPr>
        <p:spPr bwMode="auto">
          <a:xfrm>
            <a:off x="7451725" y="4003675"/>
            <a:ext cx="11382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a:t>Celui là</a:t>
            </a:r>
          </a:p>
          <a:p>
            <a:pPr eaLnBrk="1" hangingPunct="1"/>
            <a:r>
              <a:rPr lang="fr-FR"/>
              <a:t>Aussi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1279525" y="700088"/>
            <a:ext cx="62452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Pour déterminer A et B, il faut introduire d’autres données :</a:t>
            </a:r>
          </a:p>
          <a:p>
            <a:pPr eaLnBrk="1" hangingPunct="1"/>
            <a:r>
              <a:rPr lang="fr-FR" sz="2000">
                <a:solidFill>
                  <a:srgbClr val="FF0000"/>
                </a:solidFill>
              </a:rPr>
              <a:t> les conditions aux limites</a:t>
            </a:r>
          </a:p>
        </p:txBody>
      </p:sp>
      <p:sp>
        <p:nvSpPr>
          <p:cNvPr id="82947" name="Text Box 3"/>
          <p:cNvSpPr txBox="1">
            <a:spLocks noChangeArrowheads="1"/>
          </p:cNvSpPr>
          <p:nvPr/>
        </p:nvSpPr>
        <p:spPr bwMode="auto">
          <a:xfrm>
            <a:off x="1295400" y="1600200"/>
            <a:ext cx="7102475" cy="13112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faut avant cela, préciser une propriété que doivent posséder les fonctions d’onde :</a:t>
            </a:r>
          </a:p>
          <a:p>
            <a:pPr eaLnBrk="1" hangingPunct="1"/>
            <a:r>
              <a:rPr lang="fr-FR" sz="2000"/>
              <a:t>	- Les fonctions d’ondes sont des fonctions continues</a:t>
            </a:r>
          </a:p>
          <a:p>
            <a:pPr eaLnBrk="1" hangingPunct="1"/>
            <a:r>
              <a:rPr lang="fr-FR" sz="2000"/>
              <a:t>	- La dérivée première d’une fonction d’onde est continue.</a:t>
            </a:r>
          </a:p>
        </p:txBody>
      </p:sp>
      <p:sp>
        <p:nvSpPr>
          <p:cNvPr id="82948" name="Text Box 4"/>
          <p:cNvSpPr txBox="1">
            <a:spLocks noChangeArrowheads="1"/>
          </p:cNvSpPr>
          <p:nvPr/>
        </p:nvSpPr>
        <p:spPr bwMode="auto">
          <a:xfrm>
            <a:off x="1431925" y="3290888"/>
            <a:ext cx="3859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Ceci doit être vrai aux points 0 et a. </a:t>
            </a:r>
          </a:p>
        </p:txBody>
      </p:sp>
      <p:sp>
        <p:nvSpPr>
          <p:cNvPr id="82949" name="Text Box 5"/>
          <p:cNvSpPr txBox="1">
            <a:spLocks noChangeArrowheads="1"/>
          </p:cNvSpPr>
          <p:nvPr/>
        </p:nvSpPr>
        <p:spPr bwMode="auto">
          <a:xfrm>
            <a:off x="1584325" y="3824288"/>
            <a:ext cx="2844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Continuité de la fonction :</a:t>
            </a:r>
          </a:p>
        </p:txBody>
      </p:sp>
      <p:graphicFrame>
        <p:nvGraphicFramePr>
          <p:cNvPr id="82950" name="Object 6"/>
          <p:cNvGraphicFramePr>
            <a:graphicFrameLocks noChangeAspect="1"/>
          </p:cNvGraphicFramePr>
          <p:nvPr/>
        </p:nvGraphicFramePr>
        <p:xfrm>
          <a:off x="1676400" y="4419600"/>
          <a:ext cx="1117600" cy="415925"/>
        </p:xfrm>
        <a:graphic>
          <a:graphicData uri="http://schemas.openxmlformats.org/presentationml/2006/ole">
            <mc:AlternateContent xmlns:mc="http://schemas.openxmlformats.org/markup-compatibility/2006">
              <mc:Choice xmlns:v="urn:schemas-microsoft-com:vml" Requires="v">
                <p:oleObj spid="_x0000_s82958" name="Equation" r:id="rId3" imgW="545626" imgH="203024" progId="Equation.3">
                  <p:embed/>
                </p:oleObj>
              </mc:Choice>
              <mc:Fallback>
                <p:oleObj name="Equation" r:id="rId3" imgW="545626" imgH="203024"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4419600"/>
                        <a:ext cx="1117600"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2951" name="Object 7"/>
          <p:cNvGraphicFramePr>
            <a:graphicFrameLocks noChangeAspect="1"/>
          </p:cNvGraphicFramePr>
          <p:nvPr/>
        </p:nvGraphicFramePr>
        <p:xfrm>
          <a:off x="1655763" y="5029200"/>
          <a:ext cx="4211637" cy="425450"/>
        </p:xfrm>
        <a:graphic>
          <a:graphicData uri="http://schemas.openxmlformats.org/presentationml/2006/ole">
            <mc:AlternateContent xmlns:mc="http://schemas.openxmlformats.org/markup-compatibility/2006">
              <mc:Choice xmlns:v="urn:schemas-microsoft-com:vml" Requires="v">
                <p:oleObj spid="_x0000_s82959" name="Equation" r:id="rId5" imgW="1828800" imgH="203200" progId="Equation.3">
                  <p:embed/>
                </p:oleObj>
              </mc:Choice>
              <mc:Fallback>
                <p:oleObj name="Equation" r:id="rId5" imgW="1828800" imgH="20320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55763" y="5029200"/>
                        <a:ext cx="4211637"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952" name="Line 8"/>
          <p:cNvSpPr>
            <a:spLocks noChangeShapeType="1"/>
          </p:cNvSpPr>
          <p:nvPr/>
        </p:nvSpPr>
        <p:spPr bwMode="auto">
          <a:xfrm>
            <a:off x="1600200" y="4495800"/>
            <a:ext cx="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2953" name="Text Box 9"/>
          <p:cNvSpPr txBox="1">
            <a:spLocks noChangeArrowheads="1"/>
          </p:cNvSpPr>
          <p:nvPr/>
        </p:nvSpPr>
        <p:spPr bwMode="auto">
          <a:xfrm>
            <a:off x="3184525" y="4357688"/>
            <a:ext cx="17129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(coté V=infini)</a:t>
            </a:r>
          </a:p>
        </p:txBody>
      </p:sp>
      <p:sp>
        <p:nvSpPr>
          <p:cNvPr id="82954" name="Text Box 10"/>
          <p:cNvSpPr txBox="1">
            <a:spLocks noChangeArrowheads="1"/>
          </p:cNvSpPr>
          <p:nvPr/>
        </p:nvSpPr>
        <p:spPr bwMode="auto">
          <a:xfrm>
            <a:off x="6080125" y="5043488"/>
            <a:ext cx="1292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(coté V=0)</a:t>
            </a:r>
          </a:p>
        </p:txBody>
      </p:sp>
      <p:sp>
        <p:nvSpPr>
          <p:cNvPr id="82955" name="Text Box 11"/>
          <p:cNvSpPr txBox="1">
            <a:spLocks noChangeArrowheads="1"/>
          </p:cNvSpPr>
          <p:nvPr/>
        </p:nvSpPr>
        <p:spPr bwMode="auto">
          <a:xfrm>
            <a:off x="3489325" y="61102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graphicFrame>
        <p:nvGraphicFramePr>
          <p:cNvPr id="82956" name="Object 12"/>
          <p:cNvGraphicFramePr>
            <a:graphicFrameLocks noChangeAspect="1"/>
          </p:cNvGraphicFramePr>
          <p:nvPr/>
        </p:nvGraphicFramePr>
        <p:xfrm>
          <a:off x="3733800" y="5638800"/>
          <a:ext cx="1676400" cy="782638"/>
        </p:xfrm>
        <a:graphic>
          <a:graphicData uri="http://schemas.openxmlformats.org/presentationml/2006/ole">
            <mc:AlternateContent xmlns:mc="http://schemas.openxmlformats.org/markup-compatibility/2006">
              <mc:Choice xmlns:v="urn:schemas-microsoft-com:vml" Requires="v">
                <p:oleObj spid="_x0000_s82960" name="Equation" r:id="rId7" imgW="380670" imgH="177646" progId="Equation.3">
                  <p:embed/>
                </p:oleObj>
              </mc:Choice>
              <mc:Fallback>
                <p:oleObj name="Equation" r:id="rId7" imgW="380670" imgH="177646" progId="Equation.3">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33800" y="5638800"/>
                        <a:ext cx="1676400" cy="7826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2957" name="Text Box 13"/>
          <p:cNvSpPr txBox="1">
            <a:spLocks noChangeArrowheads="1"/>
          </p:cNvSpPr>
          <p:nvPr/>
        </p:nvSpPr>
        <p:spPr bwMode="auto">
          <a:xfrm>
            <a:off x="2651125" y="5957888"/>
            <a:ext cx="677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70" name="Object 2"/>
          <p:cNvGraphicFramePr>
            <a:graphicFrameLocks noChangeAspect="1"/>
          </p:cNvGraphicFramePr>
          <p:nvPr/>
        </p:nvGraphicFramePr>
        <p:xfrm>
          <a:off x="1303338" y="609600"/>
          <a:ext cx="1144587" cy="415925"/>
        </p:xfrm>
        <a:graphic>
          <a:graphicData uri="http://schemas.openxmlformats.org/presentationml/2006/ole">
            <mc:AlternateContent xmlns:mc="http://schemas.openxmlformats.org/markup-compatibility/2006">
              <mc:Choice xmlns:v="urn:schemas-microsoft-com:vml" Requires="v">
                <p:oleObj spid="_x0000_s83989" name="Equation" r:id="rId3" imgW="558558" imgH="203112" progId="Equation.3">
                  <p:embed/>
                </p:oleObj>
              </mc:Choice>
              <mc:Fallback>
                <p:oleObj name="Equation" r:id="rId3" imgW="558558" imgH="203112"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3338" y="609600"/>
                        <a:ext cx="1144587"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3971" name="Object 3"/>
          <p:cNvGraphicFramePr>
            <a:graphicFrameLocks noChangeAspect="1"/>
          </p:cNvGraphicFramePr>
          <p:nvPr/>
        </p:nvGraphicFramePr>
        <p:xfrm>
          <a:off x="1371600" y="1219200"/>
          <a:ext cx="5586413" cy="425450"/>
        </p:xfrm>
        <a:graphic>
          <a:graphicData uri="http://schemas.openxmlformats.org/presentationml/2006/ole">
            <mc:AlternateContent xmlns:mc="http://schemas.openxmlformats.org/markup-compatibility/2006">
              <mc:Choice xmlns:v="urn:schemas-microsoft-com:vml" Requires="v">
                <p:oleObj spid="_x0000_s83990" name="Equation" r:id="rId5" imgW="2425700" imgH="203200" progId="Equation.3">
                  <p:embed/>
                </p:oleObj>
              </mc:Choice>
              <mc:Fallback>
                <p:oleObj name="Equation" r:id="rId5" imgW="2425700" imgH="203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1219200"/>
                        <a:ext cx="5586413"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3972" name="Line 4"/>
          <p:cNvSpPr>
            <a:spLocks noChangeShapeType="1"/>
          </p:cNvSpPr>
          <p:nvPr/>
        </p:nvSpPr>
        <p:spPr bwMode="auto">
          <a:xfrm>
            <a:off x="1239838" y="685800"/>
            <a:ext cx="0" cy="1066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3973" name="Text Box 5"/>
          <p:cNvSpPr txBox="1">
            <a:spLocks noChangeArrowheads="1"/>
          </p:cNvSpPr>
          <p:nvPr/>
        </p:nvSpPr>
        <p:spPr bwMode="auto">
          <a:xfrm>
            <a:off x="2824163" y="547688"/>
            <a:ext cx="17129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(coté V=infini)</a:t>
            </a:r>
          </a:p>
        </p:txBody>
      </p:sp>
      <p:sp>
        <p:nvSpPr>
          <p:cNvPr id="83974" name="Text Box 6"/>
          <p:cNvSpPr txBox="1">
            <a:spLocks noChangeArrowheads="1"/>
          </p:cNvSpPr>
          <p:nvPr/>
        </p:nvSpPr>
        <p:spPr bwMode="auto">
          <a:xfrm>
            <a:off x="7162800" y="1219200"/>
            <a:ext cx="1292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(coté V=0)</a:t>
            </a:r>
          </a:p>
        </p:txBody>
      </p:sp>
      <p:sp>
        <p:nvSpPr>
          <p:cNvPr id="83975" name="Line 7"/>
          <p:cNvSpPr>
            <a:spLocks noChangeShapeType="1"/>
          </p:cNvSpPr>
          <p:nvPr/>
        </p:nvSpPr>
        <p:spPr bwMode="auto">
          <a:xfrm>
            <a:off x="4067175" y="1557338"/>
            <a:ext cx="228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3976" name="Text Box 8"/>
          <p:cNvSpPr txBox="1">
            <a:spLocks noChangeArrowheads="1"/>
          </p:cNvSpPr>
          <p:nvPr/>
        </p:nvSpPr>
        <p:spPr bwMode="auto">
          <a:xfrm>
            <a:off x="4284663" y="177323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0</a:t>
            </a:r>
          </a:p>
        </p:txBody>
      </p:sp>
      <p:sp>
        <p:nvSpPr>
          <p:cNvPr id="83977" name="Text Box 9"/>
          <p:cNvSpPr txBox="1">
            <a:spLocks noChangeArrowheads="1"/>
          </p:cNvSpPr>
          <p:nvPr/>
        </p:nvSpPr>
        <p:spPr bwMode="auto">
          <a:xfrm>
            <a:off x="1203325" y="2300288"/>
            <a:ext cx="677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graphicFrame>
        <p:nvGraphicFramePr>
          <p:cNvPr id="83978" name="Object 10"/>
          <p:cNvGraphicFramePr>
            <a:graphicFrameLocks noChangeAspect="1"/>
          </p:cNvGraphicFramePr>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83991" name="Equation" r:id="rId7" imgW="114151" imgH="215619" progId="Equation.3">
                  <p:embed/>
                </p:oleObj>
              </mc:Choice>
              <mc:Fallback>
                <p:oleObj name="Equation" r:id="rId7" imgW="114151" imgH="215619"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4850" y="3321050"/>
                        <a:ext cx="1143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3979" name="Object 11"/>
          <p:cNvGraphicFramePr>
            <a:graphicFrameLocks noChangeAspect="1"/>
          </p:cNvGraphicFramePr>
          <p:nvPr/>
        </p:nvGraphicFramePr>
        <p:xfrm>
          <a:off x="2209800" y="2286000"/>
          <a:ext cx="1901825" cy="425450"/>
        </p:xfrm>
        <a:graphic>
          <a:graphicData uri="http://schemas.openxmlformats.org/presentationml/2006/ole">
            <mc:AlternateContent xmlns:mc="http://schemas.openxmlformats.org/markup-compatibility/2006">
              <mc:Choice xmlns:v="urn:schemas-microsoft-com:vml" Requires="v">
                <p:oleObj spid="_x0000_s83992" name="Equation" r:id="rId9" imgW="825500" imgH="203200" progId="Equation.3">
                  <p:embed/>
                </p:oleObj>
              </mc:Choice>
              <mc:Fallback>
                <p:oleObj name="Equation" r:id="rId9" imgW="825500" imgH="2032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09800" y="2286000"/>
                        <a:ext cx="1901825" cy="425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3980" name="Text Box 12"/>
          <p:cNvSpPr txBox="1">
            <a:spLocks noChangeArrowheads="1"/>
          </p:cNvSpPr>
          <p:nvPr/>
        </p:nvSpPr>
        <p:spPr bwMode="auto">
          <a:xfrm>
            <a:off x="1219200" y="2819400"/>
            <a:ext cx="6900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Mais               sinon la fonction serait nulle partout (non physique)</a:t>
            </a:r>
          </a:p>
        </p:txBody>
      </p:sp>
      <p:graphicFrame>
        <p:nvGraphicFramePr>
          <p:cNvPr id="83981" name="Object 13"/>
          <p:cNvGraphicFramePr>
            <a:graphicFrameLocks noChangeAspect="1"/>
          </p:cNvGraphicFramePr>
          <p:nvPr/>
        </p:nvGraphicFramePr>
        <p:xfrm>
          <a:off x="1905000" y="2819400"/>
          <a:ext cx="800100" cy="373063"/>
        </p:xfrm>
        <a:graphic>
          <a:graphicData uri="http://schemas.openxmlformats.org/presentationml/2006/ole">
            <mc:AlternateContent xmlns:mc="http://schemas.openxmlformats.org/markup-compatibility/2006">
              <mc:Choice xmlns:v="urn:schemas-microsoft-com:vml" Requires="v">
                <p:oleObj spid="_x0000_s83993" name="Equation" r:id="rId11" imgW="380670" imgH="177646" progId="Equation.3">
                  <p:embed/>
                </p:oleObj>
              </mc:Choice>
              <mc:Fallback>
                <p:oleObj name="Equation" r:id="rId11" imgW="380670" imgH="177646"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00" y="2819400"/>
                        <a:ext cx="800100" cy="373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3982" name="Text Box 14"/>
          <p:cNvSpPr txBox="1">
            <a:spLocks noChangeArrowheads="1"/>
          </p:cNvSpPr>
          <p:nvPr/>
        </p:nvSpPr>
        <p:spPr bwMode="auto">
          <a:xfrm>
            <a:off x="1279525" y="3443288"/>
            <a:ext cx="6778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donc</a:t>
            </a:r>
          </a:p>
        </p:txBody>
      </p:sp>
      <p:graphicFrame>
        <p:nvGraphicFramePr>
          <p:cNvPr id="83983" name="Object 15"/>
          <p:cNvGraphicFramePr>
            <a:graphicFrameLocks noChangeAspect="1"/>
          </p:cNvGraphicFramePr>
          <p:nvPr/>
        </p:nvGraphicFramePr>
        <p:xfrm>
          <a:off x="2438400" y="3581400"/>
          <a:ext cx="4038600" cy="1355725"/>
        </p:xfrm>
        <a:graphic>
          <a:graphicData uri="http://schemas.openxmlformats.org/presentationml/2006/ole">
            <mc:AlternateContent xmlns:mc="http://schemas.openxmlformats.org/markup-compatibility/2006">
              <mc:Choice xmlns:v="urn:schemas-microsoft-com:vml" Requires="v">
                <p:oleObj spid="_x0000_s83994" name="Equation" r:id="rId13" imgW="1816100" imgH="609600" progId="Equation.3">
                  <p:embed/>
                </p:oleObj>
              </mc:Choice>
              <mc:Fallback>
                <p:oleObj name="Equation" r:id="rId13" imgW="1816100" imgH="609600"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438400" y="3581400"/>
                        <a:ext cx="4038600" cy="1355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3984" name="Text Box 16"/>
          <p:cNvSpPr txBox="1">
            <a:spLocks noChangeArrowheads="1"/>
          </p:cNvSpPr>
          <p:nvPr/>
        </p:nvSpPr>
        <p:spPr bwMode="auto">
          <a:xfrm>
            <a:off x="1219200" y="4953000"/>
            <a:ext cx="3187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Comme E dépend de n, on a :</a:t>
            </a:r>
          </a:p>
        </p:txBody>
      </p:sp>
      <p:graphicFrame>
        <p:nvGraphicFramePr>
          <p:cNvPr id="83985" name="Object 17"/>
          <p:cNvGraphicFramePr>
            <a:graphicFrameLocks noChangeAspect="1"/>
          </p:cNvGraphicFramePr>
          <p:nvPr/>
        </p:nvGraphicFramePr>
        <p:xfrm>
          <a:off x="1295400" y="5410200"/>
          <a:ext cx="5334000" cy="1092200"/>
        </p:xfrm>
        <a:graphic>
          <a:graphicData uri="http://schemas.openxmlformats.org/presentationml/2006/ole">
            <mc:AlternateContent xmlns:mc="http://schemas.openxmlformats.org/markup-compatibility/2006">
              <mc:Choice xmlns:v="urn:schemas-microsoft-com:vml" Requires="v">
                <p:oleObj spid="_x0000_s83995" name="Equation" r:id="rId15" imgW="2108200" imgH="431800" progId="Equation.3">
                  <p:embed/>
                </p:oleObj>
              </mc:Choice>
              <mc:Fallback>
                <p:oleObj name="Equation" r:id="rId15" imgW="2108200" imgH="431800" progId="Equation.3">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95400" y="5410200"/>
                        <a:ext cx="5334000" cy="1092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3986" name="Text Box 18"/>
          <p:cNvSpPr txBox="1">
            <a:spLocks noChangeArrowheads="1"/>
          </p:cNvSpPr>
          <p:nvPr/>
        </p:nvSpPr>
        <p:spPr bwMode="auto">
          <a:xfrm>
            <a:off x="6765925" y="5272088"/>
            <a:ext cx="2378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L’énergie est Quantifiée !!!</a:t>
            </a:r>
          </a:p>
          <a:p>
            <a:pPr eaLnBrk="1" hangingPunct="1"/>
            <a:r>
              <a:rPr lang="fr-FR" sz="2000"/>
              <a:t>(dépend d’un entier)</a:t>
            </a:r>
          </a:p>
        </p:txBody>
      </p:sp>
      <p:sp>
        <p:nvSpPr>
          <p:cNvPr id="83987" name="Text Box 19"/>
          <p:cNvSpPr txBox="1">
            <a:spLocks noChangeArrowheads="1"/>
          </p:cNvSpPr>
          <p:nvPr/>
        </p:nvSpPr>
        <p:spPr bwMode="auto">
          <a:xfrm>
            <a:off x="6842125" y="4205288"/>
            <a:ext cx="925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(n=0 ?)</a:t>
            </a:r>
          </a:p>
        </p:txBody>
      </p:sp>
      <p:sp>
        <p:nvSpPr>
          <p:cNvPr id="83988" name="Line 20"/>
          <p:cNvSpPr>
            <a:spLocks noChangeShapeType="1"/>
          </p:cNvSpPr>
          <p:nvPr/>
        </p:nvSpPr>
        <p:spPr bwMode="auto">
          <a:xfrm flipH="1" flipV="1">
            <a:off x="5638800" y="3200400"/>
            <a:ext cx="1600200" cy="1066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994" name="Object 2"/>
          <p:cNvGraphicFramePr>
            <a:graphicFrameLocks noChangeAspect="1"/>
          </p:cNvGraphicFramePr>
          <p:nvPr/>
        </p:nvGraphicFramePr>
        <p:xfrm>
          <a:off x="457200" y="457200"/>
          <a:ext cx="5334000" cy="1092200"/>
        </p:xfrm>
        <a:graphic>
          <a:graphicData uri="http://schemas.openxmlformats.org/presentationml/2006/ole">
            <mc:AlternateContent xmlns:mc="http://schemas.openxmlformats.org/markup-compatibility/2006">
              <mc:Choice xmlns:v="urn:schemas-microsoft-com:vml" Requires="v">
                <p:oleObj spid="_x0000_s84999" name="Equation" r:id="rId3" imgW="2108200" imgH="431800" progId="Equation.3">
                  <p:embed/>
                </p:oleObj>
              </mc:Choice>
              <mc:Fallback>
                <p:oleObj name="Equation" r:id="rId3" imgW="2108200" imgH="4318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457200"/>
                        <a:ext cx="5334000" cy="1092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84995" name="Group 3"/>
          <p:cNvGrpSpPr>
            <a:grpSpLocks/>
          </p:cNvGrpSpPr>
          <p:nvPr/>
        </p:nvGrpSpPr>
        <p:grpSpPr bwMode="auto">
          <a:xfrm>
            <a:off x="4495800" y="1981200"/>
            <a:ext cx="3886200" cy="3233738"/>
            <a:chOff x="2208" y="1776"/>
            <a:chExt cx="2448" cy="2037"/>
          </a:xfrm>
        </p:grpSpPr>
        <p:pic>
          <p:nvPicPr>
            <p:cNvPr id="8499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8" y="1776"/>
              <a:ext cx="2448" cy="2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8" name="Text Box 5"/>
            <p:cNvSpPr txBox="1">
              <a:spLocks noChangeArrowheads="1"/>
            </p:cNvSpPr>
            <p:nvPr/>
          </p:nvSpPr>
          <p:spPr bwMode="auto">
            <a:xfrm>
              <a:off x="3744" y="1872"/>
              <a:ext cx="196"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a:t>
              </a:r>
            </a:p>
          </p:txBody>
        </p:sp>
      </p:grpSp>
      <p:sp>
        <p:nvSpPr>
          <p:cNvPr id="84996" name="Text Box 6"/>
          <p:cNvSpPr txBox="1">
            <a:spLocks noChangeArrowheads="1"/>
          </p:cNvSpPr>
          <p:nvPr/>
        </p:nvSpPr>
        <p:spPr bwMode="auto">
          <a:xfrm>
            <a:off x="457200" y="2286000"/>
            <a:ext cx="3749675" cy="344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Char char="-"/>
            </a:pPr>
            <a:r>
              <a:rPr lang="fr-FR" sz="2000"/>
              <a:t>Les niveaux s ’éloignent les uns des autres lorsque n augmente</a:t>
            </a:r>
          </a:p>
          <a:p>
            <a:pPr eaLnBrk="1" hangingPunct="1">
              <a:buFontTx/>
              <a:buChar char="-"/>
            </a:pPr>
            <a:r>
              <a:rPr lang="fr-FR" sz="2000"/>
              <a:t>L’énergie minimale n’est pas nulle ! C’est </a:t>
            </a:r>
            <a:r>
              <a:rPr lang="fr-FR" sz="2000">
                <a:solidFill>
                  <a:srgbClr val="FF0000"/>
                </a:solidFill>
              </a:rPr>
              <a:t>l’énergie de point zéro.</a:t>
            </a:r>
            <a:r>
              <a:rPr lang="fr-FR" sz="2000">
                <a:solidFill>
                  <a:schemeClr val="tx2"/>
                </a:solidFill>
              </a:rPr>
              <a:t> Ceci a des conséquences très importantes en physique statistique et n’a pas d’équivalent « classique ».</a:t>
            </a:r>
          </a:p>
          <a:p>
            <a:pPr eaLnBrk="1" hangingPunct="1">
              <a:buFontTx/>
              <a:buChar char="-"/>
            </a:pPr>
            <a:r>
              <a:rPr lang="fr-FR" sz="2000">
                <a:solidFill>
                  <a:schemeClr val="tx2"/>
                </a:solidFill>
              </a:rPr>
              <a:t>Lorsque a augmente, les niveaux se resserrent. Lorsque a tend vers l’infini la quantification disparaît.</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050925" y="471488"/>
            <a:ext cx="77120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normalisation des fonctions propres :</a:t>
            </a:r>
          </a:p>
          <a:p>
            <a:pPr eaLnBrk="1" hangingPunct="1"/>
            <a:endParaRPr lang="fr-FR" sz="2000"/>
          </a:p>
          <a:p>
            <a:pPr eaLnBrk="1" hangingPunct="1"/>
            <a:r>
              <a:rPr lang="fr-FR" sz="2000"/>
              <a:t>Il ne reste qu’à déterminer la valeur de A afin que la fonction soit normalisée :</a:t>
            </a:r>
          </a:p>
        </p:txBody>
      </p:sp>
      <p:graphicFrame>
        <p:nvGraphicFramePr>
          <p:cNvPr id="86019" name="Object 3"/>
          <p:cNvGraphicFramePr>
            <a:graphicFrameLocks noChangeAspect="1"/>
          </p:cNvGraphicFramePr>
          <p:nvPr/>
        </p:nvGraphicFramePr>
        <p:xfrm>
          <a:off x="2362200" y="2667000"/>
          <a:ext cx="2722563" cy="612775"/>
        </p:xfrm>
        <a:graphic>
          <a:graphicData uri="http://schemas.openxmlformats.org/presentationml/2006/ole">
            <mc:AlternateContent xmlns:mc="http://schemas.openxmlformats.org/markup-compatibility/2006">
              <mc:Choice xmlns:v="urn:schemas-microsoft-com:vml" Requires="v">
                <p:oleObj spid="_x0000_s86026" name="Equation" r:id="rId3" imgW="1180588" imgH="291973" progId="Equation.3">
                  <p:embed/>
                </p:oleObj>
              </mc:Choice>
              <mc:Fallback>
                <p:oleObj name="Equation" r:id="rId3" imgW="1180588" imgH="291973"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667000"/>
                        <a:ext cx="2722563" cy="612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6020" name="Object 4"/>
          <p:cNvGraphicFramePr>
            <a:graphicFrameLocks noChangeAspect="1"/>
          </p:cNvGraphicFramePr>
          <p:nvPr/>
        </p:nvGraphicFramePr>
        <p:xfrm>
          <a:off x="2286000" y="1828800"/>
          <a:ext cx="3454400" cy="692150"/>
        </p:xfrm>
        <a:graphic>
          <a:graphicData uri="http://schemas.openxmlformats.org/presentationml/2006/ole">
            <mc:AlternateContent xmlns:mc="http://schemas.openxmlformats.org/markup-compatibility/2006">
              <mc:Choice xmlns:v="urn:schemas-microsoft-com:vml" Requires="v">
                <p:oleObj spid="_x0000_s86027" name="Equation" r:id="rId5" imgW="1498600" imgH="330200" progId="Equation.3">
                  <p:embed/>
                </p:oleObj>
              </mc:Choice>
              <mc:Fallback>
                <p:oleObj name="Equation" r:id="rId5" imgW="1498600" imgH="3302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1828800"/>
                        <a:ext cx="3454400" cy="692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6021" name="Object 5"/>
          <p:cNvGraphicFramePr>
            <a:graphicFrameLocks noChangeAspect="1"/>
          </p:cNvGraphicFramePr>
          <p:nvPr/>
        </p:nvGraphicFramePr>
        <p:xfrm>
          <a:off x="2819400" y="3124200"/>
          <a:ext cx="2400300" cy="692150"/>
        </p:xfrm>
        <a:graphic>
          <a:graphicData uri="http://schemas.openxmlformats.org/presentationml/2006/ole">
            <mc:AlternateContent xmlns:mc="http://schemas.openxmlformats.org/markup-compatibility/2006">
              <mc:Choice xmlns:v="urn:schemas-microsoft-com:vml" Requires="v">
                <p:oleObj spid="_x0000_s86028" name="Equation" r:id="rId7" imgW="1040948" imgH="330057" progId="Equation.3">
                  <p:embed/>
                </p:oleObj>
              </mc:Choice>
              <mc:Fallback>
                <p:oleObj name="Equation" r:id="rId7" imgW="1040948" imgH="330057"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3124200"/>
                        <a:ext cx="2400300" cy="692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6022" name="Object 6"/>
          <p:cNvGraphicFramePr>
            <a:graphicFrameLocks noChangeAspect="1"/>
          </p:cNvGraphicFramePr>
          <p:nvPr/>
        </p:nvGraphicFramePr>
        <p:xfrm>
          <a:off x="2819400" y="3657600"/>
          <a:ext cx="877888" cy="665163"/>
        </p:xfrm>
        <a:graphic>
          <a:graphicData uri="http://schemas.openxmlformats.org/presentationml/2006/ole">
            <mc:AlternateContent xmlns:mc="http://schemas.openxmlformats.org/markup-compatibility/2006">
              <mc:Choice xmlns:v="urn:schemas-microsoft-com:vml" Requires="v">
                <p:oleObj spid="_x0000_s86029" name="Equation" r:id="rId9" imgW="380670" imgH="317225" progId="Equation.3">
                  <p:embed/>
                </p:oleObj>
              </mc:Choice>
              <mc:Fallback>
                <p:oleObj name="Equation" r:id="rId9" imgW="380670" imgH="317225"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19400" y="3657600"/>
                        <a:ext cx="877888" cy="665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6023" name="Object 7"/>
          <p:cNvGraphicFramePr>
            <a:graphicFrameLocks noChangeAspect="1"/>
          </p:cNvGraphicFramePr>
          <p:nvPr/>
        </p:nvGraphicFramePr>
        <p:xfrm>
          <a:off x="3160713" y="4572000"/>
          <a:ext cx="2749550" cy="771525"/>
        </p:xfrm>
        <a:graphic>
          <a:graphicData uri="http://schemas.openxmlformats.org/presentationml/2006/ole">
            <mc:AlternateContent xmlns:mc="http://schemas.openxmlformats.org/markup-compatibility/2006">
              <mc:Choice xmlns:v="urn:schemas-microsoft-com:vml" Requires="v">
                <p:oleObj spid="_x0000_s86030" name="Equation" r:id="rId11" imgW="1193800" imgH="368300" progId="Equation.3">
                  <p:embed/>
                </p:oleObj>
              </mc:Choice>
              <mc:Fallback>
                <p:oleObj name="Equation" r:id="rId11" imgW="1193800" imgH="368300" progId="Equation.3">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160713" y="4572000"/>
                        <a:ext cx="2749550" cy="77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6024" name="Text Box 8"/>
          <p:cNvSpPr txBox="1">
            <a:spLocks noChangeArrowheads="1"/>
          </p:cNvSpPr>
          <p:nvPr/>
        </p:nvSpPr>
        <p:spPr bwMode="auto">
          <a:xfrm>
            <a:off x="1660525" y="4738688"/>
            <a:ext cx="14255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On veut que</a:t>
            </a:r>
          </a:p>
        </p:txBody>
      </p:sp>
      <p:sp>
        <p:nvSpPr>
          <p:cNvPr id="86025" name="Rectangle 9"/>
          <p:cNvSpPr>
            <a:spLocks noChangeArrowheads="1"/>
          </p:cNvSpPr>
          <p:nvPr/>
        </p:nvSpPr>
        <p:spPr bwMode="auto">
          <a:xfrm>
            <a:off x="4800600" y="4495800"/>
            <a:ext cx="1219200" cy="914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7042" name="Object 2"/>
          <p:cNvGraphicFramePr>
            <a:graphicFrameLocks noChangeAspect="1"/>
          </p:cNvGraphicFramePr>
          <p:nvPr/>
        </p:nvGraphicFramePr>
        <p:xfrm>
          <a:off x="1828800" y="914400"/>
          <a:ext cx="2225675" cy="771525"/>
        </p:xfrm>
        <a:graphic>
          <a:graphicData uri="http://schemas.openxmlformats.org/presentationml/2006/ole">
            <mc:AlternateContent xmlns:mc="http://schemas.openxmlformats.org/markup-compatibility/2006">
              <mc:Choice xmlns:v="urn:schemas-microsoft-com:vml" Requires="v">
                <p:oleObj spid="_x0000_s87066" name="Equation" r:id="rId3" imgW="965200" imgH="368300" progId="Equation.3">
                  <p:embed/>
                </p:oleObj>
              </mc:Choice>
              <mc:Fallback>
                <p:oleObj name="Equation" r:id="rId3" imgW="965200" imgH="3683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914400"/>
                        <a:ext cx="2225675" cy="77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8704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133600"/>
            <a:ext cx="4191000" cy="3716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7044" name="Line 4"/>
          <p:cNvSpPr>
            <a:spLocks noChangeShapeType="1"/>
          </p:cNvSpPr>
          <p:nvPr/>
        </p:nvSpPr>
        <p:spPr bwMode="auto">
          <a:xfrm flipV="1">
            <a:off x="3886200" y="4495800"/>
            <a:ext cx="15240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87045" name="Text Box 5"/>
          <p:cNvSpPr txBox="1">
            <a:spLocks noChangeArrowheads="1"/>
          </p:cNvSpPr>
          <p:nvPr/>
        </p:nvSpPr>
        <p:spPr bwMode="auto">
          <a:xfrm>
            <a:off x="5546725" y="4129088"/>
            <a:ext cx="19224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Etat fondamental</a:t>
            </a:r>
          </a:p>
        </p:txBody>
      </p:sp>
      <p:graphicFrame>
        <p:nvGraphicFramePr>
          <p:cNvPr id="87046" name="Object 6"/>
          <p:cNvGraphicFramePr>
            <a:graphicFrameLocks noChangeAspect="1"/>
          </p:cNvGraphicFramePr>
          <p:nvPr/>
        </p:nvGraphicFramePr>
        <p:xfrm>
          <a:off x="4149725" y="3128963"/>
          <a:ext cx="209550" cy="209550"/>
        </p:xfrm>
        <a:graphic>
          <a:graphicData uri="http://schemas.openxmlformats.org/presentationml/2006/ole">
            <mc:AlternateContent xmlns:mc="http://schemas.openxmlformats.org/markup-compatibility/2006">
              <mc:Choice xmlns:v="urn:schemas-microsoft-com:vml" Requires="v">
                <p:oleObj spid="_x0000_s87067" name="Equation" r:id="rId6" imgW="114102" imgH="114102" progId="Equation.3">
                  <p:embed/>
                </p:oleObj>
              </mc:Choice>
              <mc:Fallback>
                <p:oleObj name="Equation" r:id="rId6" imgW="114102" imgH="114102"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49725" y="3128963"/>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47" name="Object 7"/>
          <p:cNvGraphicFramePr>
            <a:graphicFrameLocks noChangeAspect="1"/>
          </p:cNvGraphicFramePr>
          <p:nvPr/>
        </p:nvGraphicFramePr>
        <p:xfrm>
          <a:off x="2679700" y="3146425"/>
          <a:ext cx="209550" cy="209550"/>
        </p:xfrm>
        <a:graphic>
          <a:graphicData uri="http://schemas.openxmlformats.org/presentationml/2006/ole">
            <mc:AlternateContent xmlns:mc="http://schemas.openxmlformats.org/markup-compatibility/2006">
              <mc:Choice xmlns:v="urn:schemas-microsoft-com:vml" Requires="v">
                <p:oleObj spid="_x0000_s87068" name="Equation" r:id="rId8" imgW="114102" imgH="114102" progId="Equation.3">
                  <p:embed/>
                </p:oleObj>
              </mc:Choice>
              <mc:Fallback>
                <p:oleObj name="Equation" r:id="rId8" imgW="114102" imgH="114102"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9700" y="3146425"/>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48" name="Object 8"/>
          <p:cNvGraphicFramePr>
            <a:graphicFrameLocks noChangeAspect="1"/>
          </p:cNvGraphicFramePr>
          <p:nvPr/>
        </p:nvGraphicFramePr>
        <p:xfrm>
          <a:off x="2940050" y="3155950"/>
          <a:ext cx="209550" cy="209550"/>
        </p:xfrm>
        <a:graphic>
          <a:graphicData uri="http://schemas.openxmlformats.org/presentationml/2006/ole">
            <mc:AlternateContent xmlns:mc="http://schemas.openxmlformats.org/markup-compatibility/2006">
              <mc:Choice xmlns:v="urn:schemas-microsoft-com:vml" Requires="v">
                <p:oleObj spid="_x0000_s87069" name="Equation" r:id="rId9" imgW="114102" imgH="114102" progId="Equation.3">
                  <p:embed/>
                </p:oleObj>
              </mc:Choice>
              <mc:Fallback>
                <p:oleObj name="Equation" r:id="rId9" imgW="114102" imgH="114102" progId="Equation.3">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40050" y="315595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49" name="Object 9"/>
          <p:cNvGraphicFramePr>
            <a:graphicFrameLocks noChangeAspect="1"/>
          </p:cNvGraphicFramePr>
          <p:nvPr/>
        </p:nvGraphicFramePr>
        <p:xfrm>
          <a:off x="3200400" y="3155950"/>
          <a:ext cx="209550" cy="209550"/>
        </p:xfrm>
        <a:graphic>
          <a:graphicData uri="http://schemas.openxmlformats.org/presentationml/2006/ole">
            <mc:AlternateContent xmlns:mc="http://schemas.openxmlformats.org/markup-compatibility/2006">
              <mc:Choice xmlns:v="urn:schemas-microsoft-com:vml" Requires="v">
                <p:oleObj spid="_x0000_s87070" name="Equation" r:id="rId10" imgW="114102" imgH="114102" progId="Equation.3">
                  <p:embed/>
                </p:oleObj>
              </mc:Choice>
              <mc:Fallback>
                <p:oleObj name="Equation" r:id="rId10" imgW="114102" imgH="114102"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315595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50" name="Object 10"/>
          <p:cNvGraphicFramePr>
            <a:graphicFrameLocks noChangeAspect="1"/>
          </p:cNvGraphicFramePr>
          <p:nvPr/>
        </p:nvGraphicFramePr>
        <p:xfrm>
          <a:off x="3492500" y="3149600"/>
          <a:ext cx="209550" cy="209550"/>
        </p:xfrm>
        <a:graphic>
          <a:graphicData uri="http://schemas.openxmlformats.org/presentationml/2006/ole">
            <mc:AlternateContent xmlns:mc="http://schemas.openxmlformats.org/markup-compatibility/2006">
              <mc:Choice xmlns:v="urn:schemas-microsoft-com:vml" Requires="v">
                <p:oleObj spid="_x0000_s87071" name="Equation" r:id="rId11" imgW="114102" imgH="114102" progId="Equation.3">
                  <p:embed/>
                </p:oleObj>
              </mc:Choice>
              <mc:Fallback>
                <p:oleObj name="Equation" r:id="rId11" imgW="114102" imgH="114102" progId="Equation.3">
                  <p:embed/>
                  <p:pic>
                    <p:nvPicPr>
                      <p:cNvPr id="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2500" y="314960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51" name="Object 11"/>
          <p:cNvGraphicFramePr>
            <a:graphicFrameLocks noChangeAspect="1"/>
          </p:cNvGraphicFramePr>
          <p:nvPr/>
        </p:nvGraphicFramePr>
        <p:xfrm>
          <a:off x="2717800" y="3689350"/>
          <a:ext cx="209550" cy="209550"/>
        </p:xfrm>
        <a:graphic>
          <a:graphicData uri="http://schemas.openxmlformats.org/presentationml/2006/ole">
            <mc:AlternateContent xmlns:mc="http://schemas.openxmlformats.org/markup-compatibility/2006">
              <mc:Choice xmlns:v="urn:schemas-microsoft-com:vml" Requires="v">
                <p:oleObj spid="_x0000_s87072" name="Equation" r:id="rId12" imgW="114102" imgH="114102" progId="Equation.3">
                  <p:embed/>
                </p:oleObj>
              </mc:Choice>
              <mc:Fallback>
                <p:oleObj name="Equation" r:id="rId12" imgW="114102" imgH="114102"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17800" y="368935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52" name="Object 12"/>
          <p:cNvGraphicFramePr>
            <a:graphicFrameLocks noChangeAspect="1"/>
          </p:cNvGraphicFramePr>
          <p:nvPr/>
        </p:nvGraphicFramePr>
        <p:xfrm>
          <a:off x="3079750" y="3689350"/>
          <a:ext cx="209550" cy="209550"/>
        </p:xfrm>
        <a:graphic>
          <a:graphicData uri="http://schemas.openxmlformats.org/presentationml/2006/ole">
            <mc:AlternateContent xmlns:mc="http://schemas.openxmlformats.org/markup-compatibility/2006">
              <mc:Choice xmlns:v="urn:schemas-microsoft-com:vml" Requires="v">
                <p:oleObj spid="_x0000_s87073" name="Equation" r:id="rId13" imgW="114102" imgH="114102" progId="Equation.3">
                  <p:embed/>
                </p:oleObj>
              </mc:Choice>
              <mc:Fallback>
                <p:oleObj name="Equation" r:id="rId13" imgW="114102" imgH="114102" progId="Equation.3">
                  <p:embed/>
                  <p:pic>
                    <p:nvPicPr>
                      <p:cNvPr id="0"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9750" y="368935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53" name="Object 13"/>
          <p:cNvGraphicFramePr>
            <a:graphicFrameLocks noChangeAspect="1"/>
          </p:cNvGraphicFramePr>
          <p:nvPr/>
        </p:nvGraphicFramePr>
        <p:xfrm>
          <a:off x="3409950" y="3695700"/>
          <a:ext cx="209550" cy="209550"/>
        </p:xfrm>
        <a:graphic>
          <a:graphicData uri="http://schemas.openxmlformats.org/presentationml/2006/ole">
            <mc:AlternateContent xmlns:mc="http://schemas.openxmlformats.org/markup-compatibility/2006">
              <mc:Choice xmlns:v="urn:schemas-microsoft-com:vml" Requires="v">
                <p:oleObj spid="_x0000_s87074" name="Equation" r:id="rId14" imgW="114102" imgH="114102" progId="Equation.3">
                  <p:embed/>
                </p:oleObj>
              </mc:Choice>
              <mc:Fallback>
                <p:oleObj name="Equation" r:id="rId14" imgW="114102" imgH="114102" progId="Equation.3">
                  <p:embed/>
                  <p:pic>
                    <p:nvPicPr>
                      <p:cNvPr id="0" name="Object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9950" y="369570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54" name="Object 14"/>
          <p:cNvGraphicFramePr>
            <a:graphicFrameLocks noChangeAspect="1"/>
          </p:cNvGraphicFramePr>
          <p:nvPr/>
        </p:nvGraphicFramePr>
        <p:xfrm>
          <a:off x="2838450" y="4114800"/>
          <a:ext cx="209550" cy="209550"/>
        </p:xfrm>
        <a:graphic>
          <a:graphicData uri="http://schemas.openxmlformats.org/presentationml/2006/ole">
            <mc:AlternateContent xmlns:mc="http://schemas.openxmlformats.org/markup-compatibility/2006">
              <mc:Choice xmlns:v="urn:schemas-microsoft-com:vml" Requires="v">
                <p:oleObj spid="_x0000_s87075" name="Equation" r:id="rId15" imgW="114102" imgH="114102" progId="Equation.3">
                  <p:embed/>
                </p:oleObj>
              </mc:Choice>
              <mc:Fallback>
                <p:oleObj name="Equation" r:id="rId15" imgW="114102" imgH="114102" progId="Equation.3">
                  <p:embed/>
                  <p:pic>
                    <p:nvPicPr>
                      <p:cNvPr id="0"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38450" y="411480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55" name="Object 15"/>
          <p:cNvGraphicFramePr>
            <a:graphicFrameLocks noChangeAspect="1"/>
          </p:cNvGraphicFramePr>
          <p:nvPr/>
        </p:nvGraphicFramePr>
        <p:xfrm>
          <a:off x="3289300" y="4127500"/>
          <a:ext cx="209550" cy="209550"/>
        </p:xfrm>
        <a:graphic>
          <a:graphicData uri="http://schemas.openxmlformats.org/presentationml/2006/ole">
            <mc:AlternateContent xmlns:mc="http://schemas.openxmlformats.org/markup-compatibility/2006">
              <mc:Choice xmlns:v="urn:schemas-microsoft-com:vml" Requires="v">
                <p:oleObj spid="_x0000_s87076" name="Equation" r:id="rId16" imgW="114102" imgH="114102" progId="Equation.3">
                  <p:embed/>
                </p:oleObj>
              </mc:Choice>
              <mc:Fallback>
                <p:oleObj name="Equation" r:id="rId16" imgW="114102" imgH="114102" progId="Equation.3">
                  <p:embed/>
                  <p:pic>
                    <p:nvPicPr>
                      <p:cNvPr id="0" name="Object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89300" y="412750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7056" name="Object 16"/>
          <p:cNvGraphicFramePr>
            <a:graphicFrameLocks noChangeAspect="1"/>
          </p:cNvGraphicFramePr>
          <p:nvPr/>
        </p:nvGraphicFramePr>
        <p:xfrm>
          <a:off x="3073400" y="4425950"/>
          <a:ext cx="209550" cy="209550"/>
        </p:xfrm>
        <a:graphic>
          <a:graphicData uri="http://schemas.openxmlformats.org/presentationml/2006/ole">
            <mc:AlternateContent xmlns:mc="http://schemas.openxmlformats.org/markup-compatibility/2006">
              <mc:Choice xmlns:v="urn:schemas-microsoft-com:vml" Requires="v">
                <p:oleObj spid="_x0000_s87077" name="Equation" r:id="rId17" imgW="114102" imgH="114102" progId="Equation.3">
                  <p:embed/>
                </p:oleObj>
              </mc:Choice>
              <mc:Fallback>
                <p:oleObj name="Equation" r:id="rId17" imgW="114102" imgH="114102" progId="Equation.3">
                  <p:embed/>
                  <p:pic>
                    <p:nvPicPr>
                      <p:cNvPr id="0"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3400" y="4425950"/>
                        <a:ext cx="209550" cy="209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7057" name="Text Box 17"/>
          <p:cNvSpPr txBox="1">
            <a:spLocks noChangeArrowheads="1"/>
          </p:cNvSpPr>
          <p:nvPr/>
        </p:nvSpPr>
        <p:spPr bwMode="auto">
          <a:xfrm>
            <a:off x="4267200" y="2971800"/>
            <a:ext cx="930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noeud</a:t>
            </a:r>
          </a:p>
        </p:txBody>
      </p:sp>
      <p:sp>
        <p:nvSpPr>
          <p:cNvPr id="87058" name="Text Box 18"/>
          <p:cNvSpPr txBox="1">
            <a:spLocks noChangeArrowheads="1"/>
          </p:cNvSpPr>
          <p:nvPr/>
        </p:nvSpPr>
        <p:spPr bwMode="auto">
          <a:xfrm>
            <a:off x="1905000" y="4495800"/>
            <a:ext cx="701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n=1</a:t>
            </a:r>
          </a:p>
        </p:txBody>
      </p:sp>
      <p:sp>
        <p:nvSpPr>
          <p:cNvPr id="87059" name="Text Box 19"/>
          <p:cNvSpPr txBox="1">
            <a:spLocks noChangeArrowheads="1"/>
          </p:cNvSpPr>
          <p:nvPr/>
        </p:nvSpPr>
        <p:spPr bwMode="auto">
          <a:xfrm>
            <a:off x="1905000" y="4343400"/>
            <a:ext cx="701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n=2</a:t>
            </a:r>
          </a:p>
        </p:txBody>
      </p:sp>
      <p:sp>
        <p:nvSpPr>
          <p:cNvPr id="87060" name="Text Box 20"/>
          <p:cNvSpPr txBox="1">
            <a:spLocks noChangeArrowheads="1"/>
          </p:cNvSpPr>
          <p:nvPr/>
        </p:nvSpPr>
        <p:spPr bwMode="auto">
          <a:xfrm>
            <a:off x="1905000" y="4038600"/>
            <a:ext cx="701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n=3</a:t>
            </a:r>
          </a:p>
        </p:txBody>
      </p:sp>
      <p:sp>
        <p:nvSpPr>
          <p:cNvPr id="87061" name="Text Box 21"/>
          <p:cNvSpPr txBox="1">
            <a:spLocks noChangeArrowheads="1"/>
          </p:cNvSpPr>
          <p:nvPr/>
        </p:nvSpPr>
        <p:spPr bwMode="auto">
          <a:xfrm>
            <a:off x="1905000" y="3581400"/>
            <a:ext cx="701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n=4</a:t>
            </a:r>
          </a:p>
        </p:txBody>
      </p:sp>
      <p:sp>
        <p:nvSpPr>
          <p:cNvPr id="87062" name="Text Box 22"/>
          <p:cNvSpPr txBox="1">
            <a:spLocks noChangeArrowheads="1"/>
          </p:cNvSpPr>
          <p:nvPr/>
        </p:nvSpPr>
        <p:spPr bwMode="auto">
          <a:xfrm>
            <a:off x="1905000" y="3048000"/>
            <a:ext cx="7016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n=5</a:t>
            </a:r>
          </a:p>
        </p:txBody>
      </p:sp>
      <p:sp>
        <p:nvSpPr>
          <p:cNvPr id="87063" name="Text Box 23"/>
          <p:cNvSpPr txBox="1">
            <a:spLocks noChangeArrowheads="1"/>
          </p:cNvSpPr>
          <p:nvPr/>
        </p:nvSpPr>
        <p:spPr bwMode="auto">
          <a:xfrm>
            <a:off x="5638800" y="3048000"/>
            <a:ext cx="2362200" cy="7112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y a n-1 nœuds dans chaque fonction</a:t>
            </a:r>
          </a:p>
        </p:txBody>
      </p:sp>
      <p:sp>
        <p:nvSpPr>
          <p:cNvPr id="87064" name="Text Box 24"/>
          <p:cNvSpPr txBox="1">
            <a:spLocks noChangeArrowheads="1"/>
          </p:cNvSpPr>
          <p:nvPr/>
        </p:nvSpPr>
        <p:spPr bwMode="auto">
          <a:xfrm>
            <a:off x="4724400" y="1905000"/>
            <a:ext cx="4114800" cy="7112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Il y a alternance de fonctions paires et impaires par rapport à l’axe du puit.</a:t>
            </a:r>
          </a:p>
        </p:txBody>
      </p:sp>
      <p:sp>
        <p:nvSpPr>
          <p:cNvPr id="87065" name="Line 25"/>
          <p:cNvSpPr>
            <a:spLocks noChangeShapeType="1"/>
          </p:cNvSpPr>
          <p:nvPr/>
        </p:nvSpPr>
        <p:spPr bwMode="auto">
          <a:xfrm flipV="1">
            <a:off x="3162300" y="1816100"/>
            <a:ext cx="25400" cy="3441700"/>
          </a:xfrm>
          <a:prstGeom prst="line">
            <a:avLst/>
          </a:prstGeom>
          <a:noFill/>
          <a:ln w="9525">
            <a:solidFill>
              <a:schemeClr val="tx1"/>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981200"/>
            <a:ext cx="4495800" cy="382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8067" name="Object 3"/>
          <p:cNvGraphicFramePr>
            <a:graphicFrameLocks noChangeAspect="1"/>
          </p:cNvGraphicFramePr>
          <p:nvPr/>
        </p:nvGraphicFramePr>
        <p:xfrm>
          <a:off x="2971800" y="1295400"/>
          <a:ext cx="584200" cy="585788"/>
        </p:xfrm>
        <a:graphic>
          <a:graphicData uri="http://schemas.openxmlformats.org/presentationml/2006/ole">
            <mc:AlternateContent xmlns:mc="http://schemas.openxmlformats.org/markup-compatibility/2006">
              <mc:Choice xmlns:v="urn:schemas-microsoft-com:vml" Requires="v">
                <p:oleObj spid="_x0000_s88070" name="Equation" r:id="rId4" imgW="253890" imgH="279279" progId="Equation.3">
                  <p:embed/>
                </p:oleObj>
              </mc:Choice>
              <mc:Fallback>
                <p:oleObj name="Equation" r:id="rId4" imgW="253890" imgH="279279"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1295400"/>
                        <a:ext cx="584200" cy="585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8068" name="Text Box 4"/>
          <p:cNvSpPr txBox="1">
            <a:spLocks noChangeArrowheads="1"/>
          </p:cNvSpPr>
          <p:nvPr/>
        </p:nvSpPr>
        <p:spPr bwMode="auto">
          <a:xfrm>
            <a:off x="457200" y="1371600"/>
            <a:ext cx="2555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Densité de probabilité :</a:t>
            </a:r>
          </a:p>
        </p:txBody>
      </p:sp>
      <p:sp>
        <p:nvSpPr>
          <p:cNvPr id="88069" name="Text Box 5"/>
          <p:cNvSpPr txBox="1">
            <a:spLocks noChangeArrowheads="1"/>
          </p:cNvSpPr>
          <p:nvPr/>
        </p:nvSpPr>
        <p:spPr bwMode="auto">
          <a:xfrm>
            <a:off x="4648200" y="2286000"/>
            <a:ext cx="37496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 densité de probabilité est nulle aux nœuds de la fonction d’onde.</a:t>
            </a:r>
          </a:p>
          <a:p>
            <a:pPr eaLnBrk="1" hangingPunct="1"/>
            <a:endParaRPr lang="fr-FR" sz="2000"/>
          </a:p>
          <a:p>
            <a:pPr eaLnBrk="1" hangingPunct="1"/>
            <a:r>
              <a:rPr lang="fr-FR" sz="2000"/>
              <a:t>La mesure de la position de la particule montrera qu’elle a des zones « privilégiées » d’existence en fonction de son énergie.</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gb-www.digitimes.com.tw/gate/gb/member.digitimes.com.tw/newsimage/060710175bf2_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14400"/>
            <a:ext cx="3048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Text Box 3"/>
          <p:cNvSpPr txBox="1">
            <a:spLocks noChangeArrowheads="1"/>
          </p:cNvSpPr>
          <p:nvPr/>
        </p:nvSpPr>
        <p:spPr bwMode="auto">
          <a:xfrm>
            <a:off x="974725" y="547688"/>
            <a:ext cx="3519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Applications : microélectronique</a:t>
            </a:r>
          </a:p>
        </p:txBody>
      </p:sp>
      <p:pic>
        <p:nvPicPr>
          <p:cNvPr id="890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219200"/>
            <a:ext cx="3962400" cy="32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3" name="Rectangle 5"/>
          <p:cNvSpPr>
            <a:spLocks noChangeArrowheads="1"/>
          </p:cNvSpPr>
          <p:nvPr/>
        </p:nvSpPr>
        <p:spPr bwMode="auto">
          <a:xfrm>
            <a:off x="3048000" y="4876800"/>
            <a:ext cx="39624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fr-FR"/>
              <a:t>              </a:t>
            </a:r>
          </a:p>
          <a:p>
            <a:pPr eaLnBrk="0" hangingPunct="0"/>
            <a:r>
              <a:rPr lang="fr-FR" sz="1600"/>
              <a:t>Laser Diode Incorporated's CVD series lasers are strained layer quantum well devices fabricated by the MOCVD process. These pulsed lasers are available with up to 140W of peak power at either 850nm or 905nm. </a:t>
            </a:r>
          </a:p>
        </p:txBody>
      </p:sp>
      <p:pic>
        <p:nvPicPr>
          <p:cNvPr id="89094" name="Picture 6" descr="HP_Pulsed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038600"/>
            <a:ext cx="2590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524000"/>
            <a:ext cx="3581400" cy="198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5" name="Text Box 3"/>
          <p:cNvSpPr txBox="1">
            <a:spLocks noChangeArrowheads="1"/>
          </p:cNvSpPr>
          <p:nvPr/>
        </p:nvSpPr>
        <p:spPr bwMode="auto">
          <a:xfrm>
            <a:off x="898525" y="776288"/>
            <a:ext cx="37036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2) Etude de la barrière de potentiel</a:t>
            </a:r>
          </a:p>
        </p:txBody>
      </p:sp>
      <p:sp>
        <p:nvSpPr>
          <p:cNvPr id="90116" name="Text Box 4"/>
          <p:cNvSpPr txBox="1">
            <a:spLocks noChangeArrowheads="1"/>
          </p:cNvSpPr>
          <p:nvPr/>
        </p:nvSpPr>
        <p:spPr bwMode="auto">
          <a:xfrm>
            <a:off x="5165725" y="1843088"/>
            <a:ext cx="267811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V(x)=0 si x&gt;a ou x&lt;0</a:t>
            </a:r>
          </a:p>
          <a:p>
            <a:pPr eaLnBrk="1" hangingPunct="1"/>
            <a:r>
              <a:rPr lang="fr-FR" sz="2000"/>
              <a:t>V(x)=V</a:t>
            </a:r>
            <a:r>
              <a:rPr lang="fr-FR" sz="2000" baseline="-25000"/>
              <a:t>0</a:t>
            </a:r>
            <a:r>
              <a:rPr lang="fr-FR" sz="2000"/>
              <a:t> si x entre 0 et a</a:t>
            </a:r>
          </a:p>
        </p:txBody>
      </p:sp>
      <p:sp>
        <p:nvSpPr>
          <p:cNvPr id="90117" name="Rectangle 5"/>
          <p:cNvSpPr>
            <a:spLocks noChangeArrowheads="1"/>
          </p:cNvSpPr>
          <p:nvPr/>
        </p:nvSpPr>
        <p:spPr bwMode="auto">
          <a:xfrm>
            <a:off x="1676400" y="3048000"/>
            <a:ext cx="2286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0118" name="Text Box 6"/>
          <p:cNvSpPr txBox="1">
            <a:spLocks noChangeArrowheads="1"/>
          </p:cNvSpPr>
          <p:nvPr/>
        </p:nvSpPr>
        <p:spPr bwMode="auto">
          <a:xfrm>
            <a:off x="2270125" y="2528888"/>
            <a:ext cx="33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a:t>
            </a:r>
          </a:p>
        </p:txBody>
      </p:sp>
      <p:sp>
        <p:nvSpPr>
          <p:cNvPr id="90119" name="Text Box 7"/>
          <p:cNvSpPr txBox="1">
            <a:spLocks noChangeArrowheads="1"/>
          </p:cNvSpPr>
          <p:nvPr/>
        </p:nvSpPr>
        <p:spPr bwMode="auto">
          <a:xfrm>
            <a:off x="3413125" y="2528888"/>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a:t>
            </a:r>
          </a:p>
        </p:txBody>
      </p:sp>
      <p:sp>
        <p:nvSpPr>
          <p:cNvPr id="90120" name="Text Box 8"/>
          <p:cNvSpPr txBox="1">
            <a:spLocks noChangeArrowheads="1"/>
          </p:cNvSpPr>
          <p:nvPr/>
        </p:nvSpPr>
        <p:spPr bwMode="auto">
          <a:xfrm>
            <a:off x="4251325" y="2528888"/>
            <a:ext cx="354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a:t>
            </a:r>
          </a:p>
        </p:txBody>
      </p:sp>
      <p:pic>
        <p:nvPicPr>
          <p:cNvPr id="9012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4648200"/>
            <a:ext cx="4724400" cy="65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22" name="Text Box 10"/>
          <p:cNvSpPr txBox="1">
            <a:spLocks noChangeArrowheads="1"/>
          </p:cNvSpPr>
          <p:nvPr/>
        </p:nvSpPr>
        <p:spPr bwMode="auto">
          <a:xfrm>
            <a:off x="898525" y="3519488"/>
            <a:ext cx="3381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L’équation de Schrödinger est :</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685800"/>
            <a:ext cx="3581400" cy="218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39" name="Text Box 3"/>
          <p:cNvSpPr txBox="1">
            <a:spLocks noChangeArrowheads="1"/>
          </p:cNvSpPr>
          <p:nvPr/>
        </p:nvSpPr>
        <p:spPr bwMode="auto">
          <a:xfrm>
            <a:off x="914400" y="3048000"/>
            <a:ext cx="54229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chaque région, les solutions sont de la forme :</a:t>
            </a:r>
          </a:p>
        </p:txBody>
      </p:sp>
      <p:grpSp>
        <p:nvGrpSpPr>
          <p:cNvPr id="91140" name="Group 4"/>
          <p:cNvGrpSpPr>
            <a:grpSpLocks/>
          </p:cNvGrpSpPr>
          <p:nvPr/>
        </p:nvGrpSpPr>
        <p:grpSpPr bwMode="auto">
          <a:xfrm>
            <a:off x="396875" y="3643313"/>
            <a:ext cx="4191000" cy="1600200"/>
            <a:chOff x="1200" y="2928"/>
            <a:chExt cx="2028" cy="726"/>
          </a:xfrm>
        </p:grpSpPr>
        <p:pic>
          <p:nvPicPr>
            <p:cNvPr id="911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 y="3216"/>
              <a:ext cx="2028" cy="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7"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 y="2928"/>
              <a:ext cx="1782" cy="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8"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0" y="3504"/>
              <a:ext cx="1788" cy="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91141"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7475" y="3567113"/>
            <a:ext cx="3448050"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2"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1275" y="4252913"/>
            <a:ext cx="2857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3"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21275" y="4862513"/>
            <a:ext cx="3448050"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44" name="Rectangle 11"/>
          <p:cNvSpPr>
            <a:spLocks noChangeArrowheads="1"/>
          </p:cNvSpPr>
          <p:nvPr/>
        </p:nvSpPr>
        <p:spPr bwMode="auto">
          <a:xfrm>
            <a:off x="7010400" y="2667000"/>
            <a:ext cx="1828800" cy="2590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1145" name="Text Box 12"/>
          <p:cNvSpPr txBox="1">
            <a:spLocks noChangeArrowheads="1"/>
          </p:cNvSpPr>
          <p:nvPr/>
        </p:nvSpPr>
        <p:spPr bwMode="auto">
          <a:xfrm>
            <a:off x="1143000" y="5791200"/>
            <a:ext cx="71151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NB :Si l’énergie de la particule est inférieure à V</a:t>
            </a:r>
            <a:r>
              <a:rPr lang="fr-FR" sz="2000" baseline="-25000"/>
              <a:t>0</a:t>
            </a:r>
            <a:r>
              <a:rPr lang="fr-FR" sz="2000"/>
              <a:t>, k1 est imaginaire</a:t>
            </a:r>
          </a:p>
          <a:p>
            <a:pPr eaLnBrk="1" hangingPunct="1"/>
            <a:r>
              <a:rPr lang="fr-FR" sz="2000"/>
              <a:t>Et </a:t>
            </a:r>
            <a:r>
              <a:rPr lang="fr-FR" sz="2000">
                <a:latin typeface="Symbol" pitchFamily="18" charset="2"/>
              </a:rPr>
              <a:t>y</a:t>
            </a:r>
            <a:r>
              <a:rPr lang="fr-FR" sz="2000" baseline="-25000"/>
              <a:t>C</a:t>
            </a:r>
            <a:r>
              <a:rPr lang="fr-FR" sz="2000"/>
              <a:t> est formé d’exponentielles décroissantes.</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3854450" y="1676400"/>
            <a:ext cx="52895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a:p>
            <a:pPr lvl="1" eaLnBrk="0" hangingPunct="0"/>
            <a:r>
              <a:rPr lang="fr-FR" i="1"/>
              <a:t>A</a:t>
            </a:r>
            <a:r>
              <a:rPr lang="fr-FR" i="1" baseline="-30000"/>
              <a:t>r</a:t>
            </a:r>
            <a:r>
              <a:rPr lang="fr-FR"/>
              <a:t> + </a:t>
            </a:r>
            <a:r>
              <a:rPr lang="fr-FR" i="1"/>
              <a:t>A</a:t>
            </a:r>
            <a:r>
              <a:rPr lang="fr-FR" i="1" baseline="-30000"/>
              <a:t>l</a:t>
            </a:r>
            <a:r>
              <a:rPr lang="fr-FR"/>
              <a:t> = </a:t>
            </a:r>
            <a:r>
              <a:rPr lang="fr-FR" i="1"/>
              <a:t>B</a:t>
            </a:r>
            <a:r>
              <a:rPr lang="fr-FR" i="1" baseline="-30000"/>
              <a:t>r</a:t>
            </a:r>
            <a:r>
              <a:rPr lang="fr-FR"/>
              <a:t> + </a:t>
            </a:r>
            <a:r>
              <a:rPr lang="fr-FR" i="1"/>
              <a:t>B</a:t>
            </a:r>
            <a:r>
              <a:rPr lang="fr-FR" i="1" baseline="-30000"/>
              <a:t>l</a:t>
            </a:r>
            <a:endParaRPr lang="fr-FR"/>
          </a:p>
          <a:p>
            <a:pPr lvl="1" eaLnBrk="0" hangingPunct="0"/>
            <a:r>
              <a:rPr lang="fr-FR" i="1"/>
              <a:t>k</a:t>
            </a:r>
            <a:r>
              <a:rPr lang="fr-FR" baseline="-30000"/>
              <a:t>0</a:t>
            </a:r>
            <a:r>
              <a:rPr lang="fr-FR"/>
              <a:t>(</a:t>
            </a:r>
            <a:r>
              <a:rPr lang="fr-FR" i="1"/>
              <a:t>A</a:t>
            </a:r>
            <a:r>
              <a:rPr lang="fr-FR" i="1" baseline="-30000"/>
              <a:t>r</a:t>
            </a:r>
            <a:r>
              <a:rPr lang="fr-FR"/>
              <a:t> − </a:t>
            </a:r>
            <a:r>
              <a:rPr lang="fr-FR" i="1"/>
              <a:t>A</a:t>
            </a:r>
            <a:r>
              <a:rPr lang="fr-FR" i="1" baseline="-30000"/>
              <a:t>l</a:t>
            </a:r>
            <a:r>
              <a:rPr lang="fr-FR"/>
              <a:t>) = </a:t>
            </a:r>
            <a:r>
              <a:rPr lang="fr-FR" i="1"/>
              <a:t>k</a:t>
            </a:r>
            <a:r>
              <a:rPr lang="fr-FR" baseline="-30000"/>
              <a:t>1</a:t>
            </a:r>
            <a:r>
              <a:rPr lang="fr-FR"/>
              <a:t>(</a:t>
            </a:r>
            <a:r>
              <a:rPr lang="fr-FR" i="1"/>
              <a:t>B</a:t>
            </a:r>
            <a:r>
              <a:rPr lang="fr-FR" i="1" baseline="-30000"/>
              <a:t>r</a:t>
            </a:r>
            <a:r>
              <a:rPr lang="fr-FR"/>
              <a:t> − </a:t>
            </a:r>
            <a:r>
              <a:rPr lang="fr-FR" i="1"/>
              <a:t>B</a:t>
            </a:r>
            <a:r>
              <a:rPr lang="fr-FR" i="1" baseline="-30000"/>
              <a:t>l</a:t>
            </a:r>
            <a:r>
              <a:rPr lang="fr-FR"/>
              <a:t>)</a:t>
            </a:r>
          </a:p>
          <a:p>
            <a:pPr lvl="1" eaLnBrk="0" hangingPunct="0"/>
            <a:endParaRPr lang="fr-FR"/>
          </a:p>
          <a:p>
            <a:pPr lvl="1" eaLnBrk="0" hangingPunct="0"/>
            <a:r>
              <a:rPr lang="fr-FR"/>
              <a:t>  </a:t>
            </a:r>
            <a:r>
              <a:rPr lang="fr-FR" sz="1600"/>
              <a:t> </a:t>
            </a:r>
            <a:r>
              <a:rPr lang="fr-FR"/>
              <a:t>                                                </a:t>
            </a:r>
          </a:p>
          <a:p>
            <a:pPr lvl="1" eaLnBrk="0" hangingPunct="0"/>
            <a:r>
              <a:rPr lang="fr-FR"/>
              <a:t>  </a:t>
            </a:r>
            <a:r>
              <a:rPr lang="fr-FR" sz="1800"/>
              <a:t> </a:t>
            </a:r>
            <a:r>
              <a:rPr lang="fr-FR"/>
              <a:t>                                                          </a:t>
            </a:r>
          </a:p>
          <a:p>
            <a:pPr eaLnBrk="0" hangingPunct="0"/>
            <a:endParaRPr lang="fr-FR"/>
          </a:p>
        </p:txBody>
      </p:sp>
      <p:sp>
        <p:nvSpPr>
          <p:cNvPr id="92163" name="Rectangle 3"/>
          <p:cNvSpPr>
            <a:spLocks noChangeArrowheads="1"/>
          </p:cNvSpPr>
          <p:nvPr/>
        </p:nvSpPr>
        <p:spPr bwMode="auto">
          <a:xfrm>
            <a:off x="533400" y="1676400"/>
            <a:ext cx="2851150" cy="322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fr-FR"/>
          </a:p>
          <a:p>
            <a:pPr lvl="1" eaLnBrk="0" hangingPunct="0"/>
            <a:r>
              <a:rPr lang="fr-FR"/>
              <a:t>ψ</a:t>
            </a:r>
            <a:r>
              <a:rPr lang="fr-FR" i="1" baseline="-30000"/>
              <a:t>L</a:t>
            </a:r>
            <a:r>
              <a:rPr lang="fr-FR"/>
              <a:t>(0) = ψ</a:t>
            </a:r>
            <a:r>
              <a:rPr lang="fr-FR" i="1" baseline="-30000"/>
              <a:t>C</a:t>
            </a:r>
            <a:r>
              <a:rPr lang="fr-FR"/>
              <a:t>(0)</a:t>
            </a:r>
          </a:p>
          <a:p>
            <a:pPr lvl="1" eaLnBrk="0" hangingPunct="0"/>
            <a:r>
              <a:rPr lang="fr-FR"/>
              <a:t>  </a:t>
            </a:r>
            <a:r>
              <a:rPr lang="fr-FR" sz="3100"/>
              <a:t> </a:t>
            </a:r>
            <a:r>
              <a:rPr lang="fr-FR"/>
              <a:t>             </a:t>
            </a:r>
          </a:p>
          <a:p>
            <a:pPr lvl="1" eaLnBrk="0" hangingPunct="0"/>
            <a:r>
              <a:rPr lang="fr-FR"/>
              <a:t>            </a:t>
            </a:r>
          </a:p>
          <a:p>
            <a:pPr lvl="1" eaLnBrk="0" hangingPunct="0"/>
            <a:r>
              <a:rPr lang="fr-FR"/>
              <a:t>ψ</a:t>
            </a:r>
            <a:r>
              <a:rPr lang="fr-FR" i="1" baseline="-30000"/>
              <a:t>C</a:t>
            </a:r>
            <a:r>
              <a:rPr lang="fr-FR"/>
              <a:t>(</a:t>
            </a:r>
            <a:r>
              <a:rPr lang="fr-FR" i="1"/>
              <a:t>a</a:t>
            </a:r>
            <a:r>
              <a:rPr lang="fr-FR"/>
              <a:t>) = ψ</a:t>
            </a:r>
            <a:r>
              <a:rPr lang="fr-FR" i="1" baseline="-30000"/>
              <a:t>R</a:t>
            </a:r>
            <a:r>
              <a:rPr lang="fr-FR"/>
              <a:t>(</a:t>
            </a:r>
            <a:r>
              <a:rPr lang="fr-FR" i="1"/>
              <a:t>a</a:t>
            </a:r>
            <a:r>
              <a:rPr lang="fr-FR"/>
              <a:t>)</a:t>
            </a:r>
          </a:p>
          <a:p>
            <a:pPr lvl="1" eaLnBrk="0" hangingPunct="0"/>
            <a:r>
              <a:rPr lang="fr-FR"/>
              <a:t>  </a:t>
            </a:r>
            <a:r>
              <a:rPr lang="fr-FR" sz="3100"/>
              <a:t> </a:t>
            </a:r>
            <a:r>
              <a:rPr lang="fr-FR"/>
              <a:t>                         .</a:t>
            </a:r>
          </a:p>
          <a:p>
            <a:pPr eaLnBrk="0" hangingPunct="0"/>
            <a:endParaRPr lang="fr-FR"/>
          </a:p>
        </p:txBody>
      </p:sp>
      <p:pic>
        <p:nvPicPr>
          <p:cNvPr id="92164" name="Picture 4" descr="\frac{d}{dx}\psi_L(0) = \frac{d}{dx}\psi_C(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775" y="2528888"/>
            <a:ext cx="20002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5" name="Picture 5" descr="\frac{d}{dx}\psi_C(a) = \frac{d}{dx}\psi_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675" y="3732213"/>
            <a:ext cx="20351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6" name="Text Box 6"/>
          <p:cNvSpPr txBox="1">
            <a:spLocks noChangeArrowheads="1"/>
          </p:cNvSpPr>
          <p:nvPr/>
        </p:nvSpPr>
        <p:spPr bwMode="auto">
          <a:xfrm>
            <a:off x="822325" y="928688"/>
            <a:ext cx="2478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Conditions aux limites</a:t>
            </a:r>
          </a:p>
        </p:txBody>
      </p:sp>
      <p:sp>
        <p:nvSpPr>
          <p:cNvPr id="92167" name="Line 7"/>
          <p:cNvSpPr>
            <a:spLocks noChangeShapeType="1"/>
          </p:cNvSpPr>
          <p:nvPr/>
        </p:nvSpPr>
        <p:spPr bwMode="auto">
          <a:xfrm>
            <a:off x="3048000" y="3200400"/>
            <a:ext cx="1066800" cy="0"/>
          </a:xfrm>
          <a:prstGeom prst="line">
            <a:avLst/>
          </a:prstGeom>
          <a:noFill/>
          <a:ln w="82550" cmpd="dbl">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pic>
        <p:nvPicPr>
          <p:cNvPr id="92168" name="Picture 8" descr="B_re^{iak_1}+B_le^{-iak_1}=C_re^{iak_0}+C_le^{-iak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79925" y="3503613"/>
            <a:ext cx="373697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9" name="Picture 9" descr="k_1(B_re^{iak_1}-B_le^{-iak_1})=k_0(C_re^{iak_0}-C_le^{-iak_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9925" y="3868738"/>
            <a:ext cx="45370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0" name="Rectangle 10"/>
          <p:cNvSpPr>
            <a:spLocks noChangeArrowheads="1"/>
          </p:cNvSpPr>
          <p:nvPr/>
        </p:nvSpPr>
        <p:spPr bwMode="auto">
          <a:xfrm>
            <a:off x="1066800" y="5181600"/>
            <a:ext cx="2646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fr-FR" sz="2000">
                <a:solidFill>
                  <a:schemeClr val="tx2"/>
                </a:solidFill>
                <a:hlinkClick r:id="rId6"/>
              </a:rPr>
              <a:t>Les </a:t>
            </a:r>
            <a:r>
              <a:rPr lang="fr-FR" sz="2000">
                <a:solidFill>
                  <a:schemeClr val="tx2"/>
                </a:solidFill>
                <a:hlinkClick r:id="rId6"/>
              </a:rPr>
              <a:t>solutions (statiques)</a:t>
            </a:r>
            <a:endParaRPr lang="fr-FR" sz="2000">
              <a:solidFill>
                <a:schemeClr val="tx2"/>
              </a:solidFill>
            </a:endParaRPr>
          </a:p>
        </p:txBody>
      </p:sp>
      <p:sp>
        <p:nvSpPr>
          <p:cNvPr id="92171" name="Text Box 11"/>
          <p:cNvSpPr txBox="1">
            <a:spLocks noChangeArrowheads="1"/>
          </p:cNvSpPr>
          <p:nvPr/>
        </p:nvSpPr>
        <p:spPr bwMode="auto">
          <a:xfrm>
            <a:off x="3946525" y="5195888"/>
            <a:ext cx="45878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En supposant que la particule arrive par la gauche. Et que donc C</a:t>
            </a:r>
            <a:r>
              <a:rPr lang="fr-FR" sz="2000" baseline="-25000"/>
              <a:t>l</a:t>
            </a:r>
            <a:r>
              <a:rPr lang="fr-FR" sz="2000"/>
              <a:t>=0</a:t>
            </a:r>
          </a:p>
        </p:txBody>
      </p:sp>
      <p:sp>
        <p:nvSpPr>
          <p:cNvPr id="92172" name="Text Box 12"/>
          <p:cNvSpPr txBox="1">
            <a:spLocks noChangeArrowheads="1"/>
          </p:cNvSpPr>
          <p:nvPr/>
        </p:nvSpPr>
        <p:spPr bwMode="auto">
          <a:xfrm>
            <a:off x="1355725" y="5653088"/>
            <a:ext cx="22336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hlinkClick r:id="rId7"/>
              </a:rPr>
              <a:t>Solution dynamique</a:t>
            </a:r>
            <a:endParaRPr lang="fr-FR" sz="20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heochem\lequere\lequere\MES_Documents\ENSEIGNEMENT\Enseignement MECA Q\figs_cours1\spectra1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3100" y="53975"/>
            <a:ext cx="4592638"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3" descr="\\Theochem\lequere\lequere\MES_Documents\ENSEIGNEMENT\Enseignement MECA Q\figs_cours1\spectro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685800"/>
            <a:ext cx="4354513"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295400"/>
            <a:ext cx="3200400" cy="59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87" name="Text Box 3"/>
          <p:cNvSpPr txBox="1">
            <a:spLocks noChangeArrowheads="1"/>
          </p:cNvSpPr>
          <p:nvPr/>
        </p:nvSpPr>
        <p:spPr bwMode="auto">
          <a:xfrm>
            <a:off x="228600" y="838200"/>
            <a:ext cx="29702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Coefficient de transmission</a:t>
            </a:r>
          </a:p>
        </p:txBody>
      </p:sp>
      <p:sp>
        <p:nvSpPr>
          <p:cNvPr id="93188" name="Text Box 4"/>
          <p:cNvSpPr txBox="1">
            <a:spLocks noChangeArrowheads="1"/>
          </p:cNvSpPr>
          <p:nvPr/>
        </p:nvSpPr>
        <p:spPr bwMode="auto">
          <a:xfrm>
            <a:off x="593725" y="23764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fr-FR" sz="2000"/>
          </a:p>
        </p:txBody>
      </p:sp>
      <p:graphicFrame>
        <p:nvGraphicFramePr>
          <p:cNvPr id="93189" name="Object 5"/>
          <p:cNvGraphicFramePr>
            <a:graphicFrameLocks noChangeAspect="1"/>
          </p:cNvGraphicFramePr>
          <p:nvPr/>
        </p:nvGraphicFramePr>
        <p:xfrm>
          <a:off x="762000" y="1295400"/>
          <a:ext cx="558800" cy="609600"/>
        </p:xfrm>
        <a:graphic>
          <a:graphicData uri="http://schemas.openxmlformats.org/presentationml/2006/ole">
            <mc:AlternateContent xmlns:mc="http://schemas.openxmlformats.org/markup-compatibility/2006">
              <mc:Choice xmlns:v="urn:schemas-microsoft-com:vml" Requires="v">
                <p:oleObj spid="_x0000_s93200" name="Equation" r:id="rId4" imgW="291847" imgH="317225" progId="Equation.3">
                  <p:embed/>
                </p:oleObj>
              </mc:Choice>
              <mc:Fallback>
                <p:oleObj name="Equation" r:id="rId4" imgW="291847" imgH="317225"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295400"/>
                        <a:ext cx="558800" cy="609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3190" name="Text Box 6"/>
          <p:cNvSpPr txBox="1">
            <a:spLocks noChangeArrowheads="1"/>
          </p:cNvSpPr>
          <p:nvPr/>
        </p:nvSpPr>
        <p:spPr bwMode="auto">
          <a:xfrm>
            <a:off x="304800" y="2209800"/>
            <a:ext cx="80010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Transmission totale si C</a:t>
            </a:r>
            <a:r>
              <a:rPr lang="fr-FR" sz="2000" baseline="-25000"/>
              <a:t>r</a:t>
            </a:r>
            <a:r>
              <a:rPr lang="fr-FR" sz="2000"/>
              <a:t>=A</a:t>
            </a:r>
            <a:r>
              <a:rPr lang="fr-FR" sz="2000" baseline="-25000"/>
              <a:t>r</a:t>
            </a:r>
            <a:r>
              <a:rPr lang="fr-FR" sz="2000"/>
              <a:t>. La probabilité de transmission, |t|</a:t>
            </a:r>
            <a:r>
              <a:rPr lang="fr-FR" sz="2000" baseline="30000"/>
              <a:t>2</a:t>
            </a:r>
            <a:r>
              <a:rPr lang="fr-FR" sz="2000"/>
              <a:t> est non nulle, même lorsque la particule a une énergie inférieure à V</a:t>
            </a:r>
            <a:r>
              <a:rPr lang="fr-FR" sz="2000" baseline="-25000"/>
              <a:t>0</a:t>
            </a:r>
            <a:r>
              <a:rPr lang="fr-FR" sz="2000"/>
              <a:t>.</a:t>
            </a:r>
          </a:p>
          <a:p>
            <a:pPr eaLnBrk="1" hangingPunct="1"/>
            <a:r>
              <a:rPr lang="fr-FR" sz="2000"/>
              <a:t>C’est </a:t>
            </a:r>
            <a:r>
              <a:rPr lang="fr-FR" sz="2000">
                <a:solidFill>
                  <a:srgbClr val="FF0000"/>
                </a:solidFill>
              </a:rPr>
              <a:t>l’effet tunnel</a:t>
            </a:r>
            <a:r>
              <a:rPr lang="fr-FR" sz="2000"/>
              <a:t>.</a:t>
            </a:r>
            <a:endParaRPr lang="fr-FR" sz="2000" baseline="-25000"/>
          </a:p>
        </p:txBody>
      </p:sp>
      <p:pic>
        <p:nvPicPr>
          <p:cNvPr id="9319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3352800"/>
            <a:ext cx="5562600" cy="262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3192" name="Line 8"/>
          <p:cNvSpPr>
            <a:spLocks noChangeShapeType="1"/>
          </p:cNvSpPr>
          <p:nvPr/>
        </p:nvSpPr>
        <p:spPr bwMode="auto">
          <a:xfrm flipV="1">
            <a:off x="3048000" y="3581400"/>
            <a:ext cx="0" cy="21336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193" name="Line 9"/>
          <p:cNvSpPr>
            <a:spLocks noChangeShapeType="1"/>
          </p:cNvSpPr>
          <p:nvPr/>
        </p:nvSpPr>
        <p:spPr bwMode="auto">
          <a:xfrm flipV="1">
            <a:off x="3048000" y="3517900"/>
            <a:ext cx="4572000" cy="635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194" name="Line 10"/>
          <p:cNvSpPr>
            <a:spLocks noChangeShapeType="1"/>
          </p:cNvSpPr>
          <p:nvPr/>
        </p:nvSpPr>
        <p:spPr bwMode="auto">
          <a:xfrm flipH="1">
            <a:off x="1981200" y="5689600"/>
            <a:ext cx="1079500" cy="2540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195" name="Text Box 11"/>
          <p:cNvSpPr txBox="1">
            <a:spLocks noChangeArrowheads="1"/>
          </p:cNvSpPr>
          <p:nvPr/>
        </p:nvSpPr>
        <p:spPr bwMode="auto">
          <a:xfrm>
            <a:off x="7223125" y="3443288"/>
            <a:ext cx="11128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solidFill>
                  <a:srgbClr val="FF0000"/>
                </a:solidFill>
              </a:rPr>
              <a:t>classique</a:t>
            </a:r>
          </a:p>
        </p:txBody>
      </p:sp>
      <p:sp>
        <p:nvSpPr>
          <p:cNvPr id="93196" name="Line 12"/>
          <p:cNvSpPr>
            <a:spLocks noChangeShapeType="1"/>
          </p:cNvSpPr>
          <p:nvPr/>
        </p:nvSpPr>
        <p:spPr bwMode="auto">
          <a:xfrm>
            <a:off x="1905000" y="3429000"/>
            <a:ext cx="1143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197" name="Line 13"/>
          <p:cNvSpPr>
            <a:spLocks noChangeShapeType="1"/>
          </p:cNvSpPr>
          <p:nvPr/>
        </p:nvSpPr>
        <p:spPr bwMode="auto">
          <a:xfrm>
            <a:off x="3962400" y="2819400"/>
            <a:ext cx="2514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198" name="Line 14"/>
          <p:cNvSpPr>
            <a:spLocks noChangeShapeType="1"/>
          </p:cNvSpPr>
          <p:nvPr/>
        </p:nvSpPr>
        <p:spPr bwMode="auto">
          <a:xfrm flipH="1">
            <a:off x="2590800" y="2819400"/>
            <a:ext cx="20574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93199" name="Text Box 15"/>
          <p:cNvSpPr txBox="1">
            <a:spLocks noChangeArrowheads="1"/>
          </p:cNvSpPr>
          <p:nvPr/>
        </p:nvSpPr>
        <p:spPr bwMode="auto">
          <a:xfrm>
            <a:off x="4551363" y="4217988"/>
            <a:ext cx="24574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 barrière peu épaisse</a:t>
            </a:r>
          </a:p>
          <a:p>
            <a:pPr eaLnBrk="1" hangingPunct="1"/>
            <a:r>
              <a:rPr lang="fr-FR" sz="2000"/>
              <a:t>b) Barrière épaisse</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898525" y="928688"/>
            <a:ext cx="26050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Coefficient de réflexion</a:t>
            </a:r>
          </a:p>
        </p:txBody>
      </p:sp>
      <p:graphicFrame>
        <p:nvGraphicFramePr>
          <p:cNvPr id="94211" name="Object 3"/>
          <p:cNvGraphicFramePr>
            <a:graphicFrameLocks noChangeAspect="1"/>
          </p:cNvGraphicFramePr>
          <p:nvPr/>
        </p:nvGraphicFramePr>
        <p:xfrm>
          <a:off x="1384300" y="1447800"/>
          <a:ext cx="630238" cy="685800"/>
        </p:xfrm>
        <a:graphic>
          <a:graphicData uri="http://schemas.openxmlformats.org/presentationml/2006/ole">
            <mc:AlternateContent xmlns:mc="http://schemas.openxmlformats.org/markup-compatibility/2006">
              <mc:Choice xmlns:v="urn:schemas-microsoft-com:vml" Requires="v">
                <p:oleObj spid="_x0000_s94214" name="Equation" r:id="rId3" imgW="291847" imgH="317225" progId="Equation.3">
                  <p:embed/>
                </p:oleObj>
              </mc:Choice>
              <mc:Fallback>
                <p:oleObj name="Equation" r:id="rId3" imgW="291847" imgH="317225"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4300" y="1447800"/>
                        <a:ext cx="630238"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942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1524000"/>
            <a:ext cx="3886200" cy="585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3" name="Text Box 5"/>
          <p:cNvSpPr txBox="1">
            <a:spLocks noChangeArrowheads="1"/>
          </p:cNvSpPr>
          <p:nvPr/>
        </p:nvSpPr>
        <p:spPr bwMode="auto">
          <a:xfrm>
            <a:off x="990600" y="2362200"/>
            <a:ext cx="7696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Réflexion totale si A</a:t>
            </a:r>
            <a:r>
              <a:rPr lang="fr-FR" sz="2000" baseline="-25000"/>
              <a:t>l</a:t>
            </a:r>
            <a:r>
              <a:rPr lang="fr-FR" sz="2000"/>
              <a:t>=A</a:t>
            </a:r>
            <a:r>
              <a:rPr lang="fr-FR" sz="2000" baseline="-25000"/>
              <a:t>r</a:t>
            </a:r>
            <a:r>
              <a:rPr lang="fr-FR" sz="2000"/>
              <a:t>. La probabilité de reflexion : |r|</a:t>
            </a:r>
            <a:r>
              <a:rPr lang="fr-FR" sz="2000" baseline="30000"/>
              <a:t>2</a:t>
            </a:r>
            <a:r>
              <a:rPr lang="fr-FR" sz="2000"/>
              <a:t> est non nulle, même lorsque l’énergie de la particule est supérieure à V</a:t>
            </a:r>
            <a:r>
              <a:rPr lang="fr-FR" sz="2000" baseline="-25000"/>
              <a:t>0</a:t>
            </a:r>
            <a:r>
              <a:rPr lang="fr-FR" sz="2000"/>
              <a:t> ! (non classique)</a:t>
            </a:r>
            <a:endParaRPr lang="fr-FR" sz="2000" baseline="-2500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822325" y="623888"/>
            <a:ext cx="42449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Applications : microscope à effet tunnel</a:t>
            </a:r>
          </a:p>
        </p:txBody>
      </p:sp>
      <p:pic>
        <p:nvPicPr>
          <p:cNvPr id="952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1600"/>
            <a:ext cx="4092575"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219200"/>
            <a:ext cx="4038600" cy="274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4343400"/>
            <a:ext cx="1905000"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822325" y="623888"/>
            <a:ext cx="29924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3) Inversion de l’ammoniac</a:t>
            </a:r>
          </a:p>
        </p:txBody>
      </p:sp>
      <p:sp>
        <p:nvSpPr>
          <p:cNvPr id="96259" name="Text Box 3"/>
          <p:cNvSpPr txBox="1">
            <a:spLocks noChangeArrowheads="1"/>
          </p:cNvSpPr>
          <p:nvPr/>
        </p:nvSpPr>
        <p:spPr bwMode="auto">
          <a:xfrm>
            <a:off x="838200" y="1371600"/>
            <a:ext cx="74834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L’inversion de l’ammoniac peut  être représentée en considérant la coordonnée d’inversion x qui est la distance (signée) entre le plan engendré par les trois hydrogènes et l’azote  ; x=0 correspond à la molécule plane.</a:t>
            </a:r>
          </a:p>
        </p:txBody>
      </p:sp>
      <p:pic>
        <p:nvPicPr>
          <p:cNvPr id="96260" name="Picture 4" descr="frednh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743200"/>
            <a:ext cx="2962275"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838200" y="4953000"/>
            <a:ext cx="8016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 potentiel réel suivant la coordonnée d’inversion (ligne continue) peut être modélisé par un double puit (ligne pointillée). Les puits sont de largeur </a:t>
            </a:r>
            <a:r>
              <a:rPr lang="fr-FR" sz="2000" i="1"/>
              <a:t>a</a:t>
            </a:r>
            <a:r>
              <a:rPr lang="fr-FR" sz="2000"/>
              <a:t> et sont centrés en </a:t>
            </a:r>
            <a:r>
              <a:rPr lang="fr-FR" sz="2000" i="1"/>
              <a:t>+b</a:t>
            </a:r>
            <a:r>
              <a:rPr lang="fr-FR" sz="2000"/>
              <a:t> et </a:t>
            </a:r>
            <a:r>
              <a:rPr lang="fr-FR" sz="2000" i="1"/>
              <a:t>–b</a:t>
            </a:r>
            <a:r>
              <a:rPr lang="fr-FR" sz="2000"/>
              <a:t>.</a:t>
            </a:r>
          </a:p>
        </p:txBody>
      </p:sp>
      <p:pic>
        <p:nvPicPr>
          <p:cNvPr id="97283" name="Picture 3" descr="po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04800"/>
            <a:ext cx="5943600"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600200"/>
            <a:ext cx="600075"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28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4038600"/>
            <a:ext cx="914400"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728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3810000"/>
            <a:ext cx="914400"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p:cNvSpPr txBox="1">
            <a:spLocks noChangeArrowheads="1"/>
          </p:cNvSpPr>
          <p:nvPr/>
        </p:nvSpPr>
        <p:spPr bwMode="auto">
          <a:xfrm>
            <a:off x="822325" y="547688"/>
            <a:ext cx="786447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Si la barrière d’inversion est infinie, on se retrouve avec les solutions du système étudié précédemment :</a:t>
            </a:r>
          </a:p>
        </p:txBody>
      </p:sp>
      <p:graphicFrame>
        <p:nvGraphicFramePr>
          <p:cNvPr id="98307" name="Object 3"/>
          <p:cNvGraphicFramePr>
            <a:graphicFrameLocks noChangeAspect="1"/>
          </p:cNvGraphicFramePr>
          <p:nvPr/>
        </p:nvGraphicFramePr>
        <p:xfrm>
          <a:off x="1905000" y="1143000"/>
          <a:ext cx="6616700" cy="771525"/>
        </p:xfrm>
        <a:graphic>
          <a:graphicData uri="http://schemas.openxmlformats.org/presentationml/2006/ole">
            <mc:AlternateContent xmlns:mc="http://schemas.openxmlformats.org/markup-compatibility/2006">
              <mc:Choice xmlns:v="urn:schemas-microsoft-com:vml" Requires="v">
                <p:oleObj spid="_x0000_s98321" name="Equation" r:id="rId3" imgW="2870200" imgH="368300" progId="Equation.3">
                  <p:embed/>
                </p:oleObj>
              </mc:Choice>
              <mc:Fallback>
                <p:oleObj name="Equation" r:id="rId3" imgW="2870200" imgH="3683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1143000"/>
                        <a:ext cx="6616700" cy="77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8308" name="Object 4"/>
          <p:cNvGraphicFramePr>
            <a:graphicFrameLocks noChangeAspect="1"/>
          </p:cNvGraphicFramePr>
          <p:nvPr/>
        </p:nvGraphicFramePr>
        <p:xfrm>
          <a:off x="1768475" y="1828800"/>
          <a:ext cx="6996113" cy="771525"/>
        </p:xfrm>
        <a:graphic>
          <a:graphicData uri="http://schemas.openxmlformats.org/presentationml/2006/ole">
            <mc:AlternateContent xmlns:mc="http://schemas.openxmlformats.org/markup-compatibility/2006">
              <mc:Choice xmlns:v="urn:schemas-microsoft-com:vml" Requires="v">
                <p:oleObj spid="_x0000_s98322" name="Equation" r:id="rId5" imgW="3035300" imgH="368300" progId="Equation.3">
                  <p:embed/>
                </p:oleObj>
              </mc:Choice>
              <mc:Fallback>
                <p:oleObj name="Equation" r:id="rId5" imgW="3035300" imgH="3683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8475" y="1828800"/>
                        <a:ext cx="6996113" cy="771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98309" name="Group 5"/>
          <p:cNvGrpSpPr>
            <a:grpSpLocks/>
          </p:cNvGrpSpPr>
          <p:nvPr/>
        </p:nvGrpSpPr>
        <p:grpSpPr bwMode="auto">
          <a:xfrm>
            <a:off x="609600" y="3048000"/>
            <a:ext cx="4114800" cy="3405188"/>
            <a:chOff x="1440" y="1920"/>
            <a:chExt cx="2592" cy="2145"/>
          </a:xfrm>
        </p:grpSpPr>
        <p:pic>
          <p:nvPicPr>
            <p:cNvPr id="98318" name="Picture 6" descr="pot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40" y="1920"/>
              <a:ext cx="2592" cy="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9" name="Text Box 7"/>
            <p:cNvSpPr txBox="1">
              <a:spLocks noChangeArrowheads="1"/>
            </p:cNvSpPr>
            <p:nvPr/>
          </p:nvSpPr>
          <p:spPr bwMode="auto">
            <a:xfrm>
              <a:off x="2832" y="2304"/>
              <a:ext cx="45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Puit 1</a:t>
              </a:r>
            </a:p>
          </p:txBody>
        </p:sp>
        <p:sp>
          <p:nvSpPr>
            <p:cNvPr id="98320" name="Text Box 8"/>
            <p:cNvSpPr txBox="1">
              <a:spLocks noChangeArrowheads="1"/>
            </p:cNvSpPr>
            <p:nvPr/>
          </p:nvSpPr>
          <p:spPr bwMode="auto">
            <a:xfrm>
              <a:off x="1776" y="2304"/>
              <a:ext cx="45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1800"/>
                <a:t>Puit 2</a:t>
              </a:r>
            </a:p>
          </p:txBody>
        </p:sp>
      </p:grpSp>
      <p:graphicFrame>
        <p:nvGraphicFramePr>
          <p:cNvPr id="98310" name="Object 9"/>
          <p:cNvGraphicFramePr>
            <a:graphicFrameLocks noChangeAspect="1"/>
          </p:cNvGraphicFramePr>
          <p:nvPr/>
        </p:nvGraphicFramePr>
        <p:xfrm>
          <a:off x="5029200" y="4067175"/>
          <a:ext cx="3148013" cy="1060450"/>
        </p:xfrm>
        <a:graphic>
          <a:graphicData uri="http://schemas.openxmlformats.org/presentationml/2006/ole">
            <mc:AlternateContent xmlns:mc="http://schemas.openxmlformats.org/markup-compatibility/2006">
              <mc:Choice xmlns:v="urn:schemas-microsoft-com:vml" Requires="v">
                <p:oleObj spid="_x0000_s98323" name="Equation" r:id="rId8" imgW="1244600" imgH="419100" progId="Equation.3">
                  <p:embed/>
                </p:oleObj>
              </mc:Choice>
              <mc:Fallback>
                <p:oleObj name="Equation" r:id="rId8" imgW="1244600" imgH="419100" progId="Equation.3">
                  <p:embed/>
                  <p:pic>
                    <p:nvPicPr>
                      <p:cNvPr id="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9200" y="4067175"/>
                        <a:ext cx="3148013" cy="106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8311" name="Text Box 10"/>
          <p:cNvSpPr txBox="1">
            <a:spLocks noChangeArrowheads="1"/>
          </p:cNvSpPr>
          <p:nvPr/>
        </p:nvSpPr>
        <p:spPr bwMode="auto">
          <a:xfrm>
            <a:off x="5851525" y="5119688"/>
            <a:ext cx="19462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Dans chaque puit</a:t>
            </a:r>
          </a:p>
        </p:txBody>
      </p:sp>
      <p:sp>
        <p:nvSpPr>
          <p:cNvPr id="98312" name="Text Box 11"/>
          <p:cNvSpPr txBox="1">
            <a:spLocks noChangeArrowheads="1"/>
          </p:cNvSpPr>
          <p:nvPr/>
        </p:nvSpPr>
        <p:spPr bwMode="auto">
          <a:xfrm>
            <a:off x="5394325" y="3519488"/>
            <a:ext cx="11699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Énergie : </a:t>
            </a:r>
          </a:p>
        </p:txBody>
      </p:sp>
      <p:sp>
        <p:nvSpPr>
          <p:cNvPr id="98313" name="Text Box 12"/>
          <p:cNvSpPr txBox="1">
            <a:spLocks noChangeArrowheads="1"/>
          </p:cNvSpPr>
          <p:nvPr/>
        </p:nvSpPr>
        <p:spPr bwMode="auto">
          <a:xfrm>
            <a:off x="430213" y="1385888"/>
            <a:ext cx="7826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Puit 1</a:t>
            </a:r>
          </a:p>
        </p:txBody>
      </p:sp>
      <p:sp>
        <p:nvSpPr>
          <p:cNvPr id="98314" name="Text Box 13"/>
          <p:cNvSpPr txBox="1">
            <a:spLocks noChangeArrowheads="1"/>
          </p:cNvSpPr>
          <p:nvPr/>
        </p:nvSpPr>
        <p:spPr bwMode="auto">
          <a:xfrm>
            <a:off x="446088" y="2057400"/>
            <a:ext cx="7826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Puit 2</a:t>
            </a:r>
          </a:p>
        </p:txBody>
      </p:sp>
      <p:graphicFrame>
        <p:nvGraphicFramePr>
          <p:cNvPr id="98315" name="Object 14"/>
          <p:cNvGraphicFramePr>
            <a:graphicFrameLocks noChangeAspect="1"/>
          </p:cNvGraphicFramePr>
          <p:nvPr/>
        </p:nvGraphicFramePr>
        <p:xfrm>
          <a:off x="5943600" y="2514600"/>
          <a:ext cx="1905000" cy="687388"/>
        </p:xfrm>
        <a:graphic>
          <a:graphicData uri="http://schemas.openxmlformats.org/presentationml/2006/ole">
            <mc:AlternateContent xmlns:mc="http://schemas.openxmlformats.org/markup-compatibility/2006">
              <mc:Choice xmlns:v="urn:schemas-microsoft-com:vml" Requires="v">
                <p:oleObj spid="_x0000_s98324" name="Equation" r:id="rId10" imgW="914400" imgH="330200" progId="Equation.3">
                  <p:embed/>
                </p:oleObj>
              </mc:Choice>
              <mc:Fallback>
                <p:oleObj name="Equation" r:id="rId10" imgW="914400" imgH="330200"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43600" y="2514600"/>
                        <a:ext cx="1905000" cy="687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8316" name="Text Box 15"/>
          <p:cNvSpPr txBox="1">
            <a:spLocks noChangeArrowheads="1"/>
          </p:cNvSpPr>
          <p:nvPr/>
        </p:nvSpPr>
        <p:spPr bwMode="auto">
          <a:xfrm>
            <a:off x="5318125" y="5653088"/>
            <a:ext cx="19637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m : masse réduite</a:t>
            </a:r>
          </a:p>
        </p:txBody>
      </p:sp>
      <p:graphicFrame>
        <p:nvGraphicFramePr>
          <p:cNvPr id="98317" name="Object 16"/>
          <p:cNvGraphicFramePr>
            <a:graphicFrameLocks noChangeAspect="1"/>
          </p:cNvGraphicFramePr>
          <p:nvPr/>
        </p:nvGraphicFramePr>
        <p:xfrm>
          <a:off x="7219950" y="5791200"/>
          <a:ext cx="1398588" cy="825500"/>
        </p:xfrm>
        <a:graphic>
          <a:graphicData uri="http://schemas.openxmlformats.org/presentationml/2006/ole">
            <mc:AlternateContent xmlns:mc="http://schemas.openxmlformats.org/markup-compatibility/2006">
              <mc:Choice xmlns:v="urn:schemas-microsoft-com:vml" Requires="v">
                <p:oleObj spid="_x0000_s98325" name="Equation" r:id="rId12" imgW="774364" imgH="457002" progId="Equation.3">
                  <p:embed/>
                </p:oleObj>
              </mc:Choice>
              <mc:Fallback>
                <p:oleObj name="Equation" r:id="rId12" imgW="774364" imgH="457002" progId="Equation.3">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19950" y="5791200"/>
                        <a:ext cx="1398588" cy="825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304800" y="1143000"/>
            <a:ext cx="8382000" cy="4724400"/>
          </a:xfrm>
          <a:prstGeom prst="rect">
            <a:avLst/>
          </a:prstGeom>
          <a:solidFill>
            <a:srgbClr val="CCFFCC">
              <a:alpha val="50195"/>
            </a:srgbClr>
          </a:solidFill>
          <a:ln w="349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31" name="Text Box 3"/>
          <p:cNvSpPr txBox="1">
            <a:spLocks noChangeArrowheads="1"/>
          </p:cNvSpPr>
          <p:nvPr/>
        </p:nvSpPr>
        <p:spPr bwMode="auto">
          <a:xfrm>
            <a:off x="304800" y="609600"/>
            <a:ext cx="8382000"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Nous allons utiliser une propriété très importante en mécanique quantique.</a:t>
            </a:r>
          </a:p>
          <a:p>
            <a:pPr eaLnBrk="1" hangingPunct="1"/>
            <a:endParaRPr lang="fr-FR" sz="2000"/>
          </a:p>
          <a:p>
            <a:pPr eaLnBrk="1" hangingPunct="1"/>
            <a:r>
              <a:rPr lang="fr-FR" sz="2000"/>
              <a:t>Si un opérateur, </a:t>
            </a:r>
            <a:r>
              <a:rPr lang="fr-FR" sz="2000" b="1" i="1"/>
              <a:t>A</a:t>
            </a:r>
            <a:r>
              <a:rPr lang="fr-FR" sz="2000"/>
              <a:t>, a plusieurs fonctions propres associées à la même valeur propre, E, (on dit que cette valeur propre est dégénérée), toute combinaison linéaire de ces fonctions est également fonction propre de l’opérateur, pour la même valeur propre.</a:t>
            </a:r>
          </a:p>
          <a:p>
            <a:pPr eaLnBrk="1" hangingPunct="1"/>
            <a:endParaRPr lang="fr-FR" sz="2000"/>
          </a:p>
          <a:p>
            <a:pPr eaLnBrk="1" hangingPunct="1"/>
            <a:r>
              <a:rPr lang="fr-FR" sz="2000"/>
              <a:t>Démonstration avec 2 fonctions</a:t>
            </a:r>
          </a:p>
        </p:txBody>
      </p:sp>
      <p:graphicFrame>
        <p:nvGraphicFramePr>
          <p:cNvPr id="99332" name="Object 4"/>
          <p:cNvGraphicFramePr>
            <a:graphicFrameLocks noChangeAspect="1"/>
          </p:cNvGraphicFramePr>
          <p:nvPr/>
        </p:nvGraphicFramePr>
        <p:xfrm flipV="1">
          <a:off x="2268538" y="3270250"/>
          <a:ext cx="1389062" cy="473075"/>
        </p:xfrm>
        <a:graphic>
          <a:graphicData uri="http://schemas.openxmlformats.org/presentationml/2006/ole">
            <mc:AlternateContent xmlns:mc="http://schemas.openxmlformats.org/markup-compatibility/2006">
              <mc:Choice xmlns:v="urn:schemas-microsoft-com:vml" Requires="v">
                <p:oleObj spid="_x0000_s99337" name="Equation" r:id="rId3" imgW="596641" imgH="203112" progId="Equation.3">
                  <p:embed/>
                </p:oleObj>
              </mc:Choice>
              <mc:Fallback>
                <p:oleObj name="Equation" r:id="rId3" imgW="596641" imgH="203112"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2268538" y="3270250"/>
                        <a:ext cx="1389062"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9333" name="Object 5"/>
          <p:cNvGraphicFramePr>
            <a:graphicFrameLocks noChangeAspect="1"/>
          </p:cNvGraphicFramePr>
          <p:nvPr/>
        </p:nvGraphicFramePr>
        <p:xfrm flipV="1">
          <a:off x="2270125" y="3727450"/>
          <a:ext cx="1311275" cy="500063"/>
        </p:xfrm>
        <a:graphic>
          <a:graphicData uri="http://schemas.openxmlformats.org/presentationml/2006/ole">
            <mc:AlternateContent xmlns:mc="http://schemas.openxmlformats.org/markup-compatibility/2006">
              <mc:Choice xmlns:v="urn:schemas-microsoft-com:vml" Requires="v">
                <p:oleObj spid="_x0000_s99338" name="Equation" r:id="rId5" imgW="533169" imgH="203112" progId="Equation.3">
                  <p:embed/>
                </p:oleObj>
              </mc:Choice>
              <mc:Fallback>
                <p:oleObj name="Equation" r:id="rId5" imgW="533169" imgH="203112"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2270125" y="3727450"/>
                        <a:ext cx="1311275" cy="50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99334" name="Object 6"/>
          <p:cNvGraphicFramePr>
            <a:graphicFrameLocks noChangeAspect="1"/>
          </p:cNvGraphicFramePr>
          <p:nvPr/>
        </p:nvGraphicFramePr>
        <p:xfrm flipV="1">
          <a:off x="457200" y="4343400"/>
          <a:ext cx="8077200" cy="484188"/>
        </p:xfrm>
        <a:graphic>
          <a:graphicData uri="http://schemas.openxmlformats.org/presentationml/2006/ole">
            <mc:AlternateContent xmlns:mc="http://schemas.openxmlformats.org/markup-compatibility/2006">
              <mc:Choice xmlns:v="urn:schemas-microsoft-com:vml" Requires="v">
                <p:oleObj spid="_x0000_s99339" name="Equation" r:id="rId7" imgW="3390900" imgH="203200" progId="Equation.3">
                  <p:embed/>
                </p:oleObj>
              </mc:Choice>
              <mc:Fallback>
                <p:oleObj name="Equation" r:id="rId7" imgW="3390900" imgH="2032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V="1">
                        <a:off x="457200" y="4343400"/>
                        <a:ext cx="8077200" cy="484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99335" name="Rectangle 7"/>
          <p:cNvSpPr>
            <a:spLocks noChangeArrowheads="1"/>
          </p:cNvSpPr>
          <p:nvPr/>
        </p:nvSpPr>
        <p:spPr bwMode="auto">
          <a:xfrm rot="10800000">
            <a:off x="514350" y="4343400"/>
            <a:ext cx="1847850" cy="533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9336" name="Rectangle 8"/>
          <p:cNvSpPr>
            <a:spLocks noChangeArrowheads="1"/>
          </p:cNvSpPr>
          <p:nvPr/>
        </p:nvSpPr>
        <p:spPr bwMode="auto">
          <a:xfrm rot="10800000">
            <a:off x="6629400" y="4343400"/>
            <a:ext cx="1905000" cy="4572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448945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00355" name="Object 3"/>
          <p:cNvGraphicFramePr>
            <a:graphicFrameLocks noChangeAspect="1"/>
          </p:cNvGraphicFramePr>
          <p:nvPr/>
        </p:nvGraphicFramePr>
        <p:xfrm>
          <a:off x="4359275" y="519113"/>
          <a:ext cx="479425" cy="685800"/>
        </p:xfrm>
        <a:graphic>
          <a:graphicData uri="http://schemas.openxmlformats.org/presentationml/2006/ole">
            <mc:AlternateContent xmlns:mc="http://schemas.openxmlformats.org/markup-compatibility/2006">
              <mc:Choice xmlns:v="urn:schemas-microsoft-com:vml" Requires="v">
                <p:oleObj spid="_x0000_s100374" name="Equation" r:id="rId4" imgW="177569" imgH="253670" progId="Equation.3">
                  <p:embed/>
                </p:oleObj>
              </mc:Choice>
              <mc:Fallback>
                <p:oleObj name="Equation" r:id="rId4" imgW="177569" imgH="25367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9275" y="519113"/>
                        <a:ext cx="47942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0356" name="Object 4"/>
          <p:cNvGraphicFramePr>
            <a:graphicFrameLocks noChangeAspect="1"/>
          </p:cNvGraphicFramePr>
          <p:nvPr/>
        </p:nvGraphicFramePr>
        <p:xfrm>
          <a:off x="4343400" y="1676400"/>
          <a:ext cx="479425" cy="685800"/>
        </p:xfrm>
        <a:graphic>
          <a:graphicData uri="http://schemas.openxmlformats.org/presentationml/2006/ole">
            <mc:AlternateContent xmlns:mc="http://schemas.openxmlformats.org/markup-compatibility/2006">
              <mc:Choice xmlns:v="urn:schemas-microsoft-com:vml" Requires="v">
                <p:oleObj spid="_x0000_s100375" name="Equation" r:id="rId6" imgW="177569" imgH="253670" progId="Equation.3">
                  <p:embed/>
                </p:oleObj>
              </mc:Choice>
              <mc:Fallback>
                <p:oleObj name="Equation" r:id="rId6" imgW="177569" imgH="253670"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1676400"/>
                        <a:ext cx="479425" cy="68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0357" name="Object 5"/>
          <p:cNvGraphicFramePr>
            <a:graphicFrameLocks noChangeAspect="1"/>
          </p:cNvGraphicFramePr>
          <p:nvPr/>
        </p:nvGraphicFramePr>
        <p:xfrm>
          <a:off x="4343400" y="2895600"/>
          <a:ext cx="1905000" cy="787400"/>
        </p:xfrm>
        <a:graphic>
          <a:graphicData uri="http://schemas.openxmlformats.org/presentationml/2006/ole">
            <mc:AlternateContent xmlns:mc="http://schemas.openxmlformats.org/markup-compatibility/2006">
              <mc:Choice xmlns:v="urn:schemas-microsoft-com:vml" Requires="v">
                <p:oleObj spid="_x0000_s100376" name="Equation" r:id="rId8" imgW="863225" imgH="355446" progId="Equation.3">
                  <p:embed/>
                </p:oleObj>
              </mc:Choice>
              <mc:Fallback>
                <p:oleObj name="Equation" r:id="rId8" imgW="863225" imgH="355446"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3400" y="2895600"/>
                        <a:ext cx="1905000" cy="78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0358" name="Text Box 6"/>
          <p:cNvSpPr txBox="1">
            <a:spLocks noChangeArrowheads="1"/>
          </p:cNvSpPr>
          <p:nvPr/>
        </p:nvSpPr>
        <p:spPr bwMode="auto">
          <a:xfrm>
            <a:off x="4953000" y="685800"/>
            <a:ext cx="2887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Etat fondamental du puit 1</a:t>
            </a:r>
          </a:p>
        </p:txBody>
      </p:sp>
      <p:sp>
        <p:nvSpPr>
          <p:cNvPr id="100359" name="Text Box 7"/>
          <p:cNvSpPr txBox="1">
            <a:spLocks noChangeArrowheads="1"/>
          </p:cNvSpPr>
          <p:nvPr/>
        </p:nvSpPr>
        <p:spPr bwMode="auto">
          <a:xfrm>
            <a:off x="4953000" y="1905000"/>
            <a:ext cx="2887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Etat fondamental du puit 2</a:t>
            </a:r>
          </a:p>
        </p:txBody>
      </p:sp>
      <p:sp>
        <p:nvSpPr>
          <p:cNvPr id="100360" name="Text Box 8"/>
          <p:cNvSpPr txBox="1">
            <a:spLocks noChangeArrowheads="1"/>
          </p:cNvSpPr>
          <p:nvPr/>
        </p:nvSpPr>
        <p:spPr bwMode="auto">
          <a:xfrm>
            <a:off x="6781800" y="3048000"/>
            <a:ext cx="13096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Fonction </a:t>
            </a:r>
          </a:p>
          <a:p>
            <a:pPr eaLnBrk="1" hangingPunct="1"/>
            <a:r>
              <a:rPr lang="fr-FR" sz="2000"/>
              <a:t>symétrique</a:t>
            </a:r>
          </a:p>
        </p:txBody>
      </p:sp>
      <p:graphicFrame>
        <p:nvGraphicFramePr>
          <p:cNvPr id="100361" name="Object 9"/>
          <p:cNvGraphicFramePr>
            <a:graphicFrameLocks noChangeAspect="1"/>
          </p:cNvGraphicFramePr>
          <p:nvPr/>
        </p:nvGraphicFramePr>
        <p:xfrm>
          <a:off x="4343400" y="4038600"/>
          <a:ext cx="1905000" cy="787400"/>
        </p:xfrm>
        <a:graphic>
          <a:graphicData uri="http://schemas.openxmlformats.org/presentationml/2006/ole">
            <mc:AlternateContent xmlns:mc="http://schemas.openxmlformats.org/markup-compatibility/2006">
              <mc:Choice xmlns:v="urn:schemas-microsoft-com:vml" Requires="v">
                <p:oleObj spid="_x0000_s100377" name="Equation" r:id="rId10" imgW="863225" imgH="355446" progId="Equation.3">
                  <p:embed/>
                </p:oleObj>
              </mc:Choice>
              <mc:Fallback>
                <p:oleObj name="Equation" r:id="rId10" imgW="863225" imgH="355446" progId="Equation.3">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43400" y="4038600"/>
                        <a:ext cx="1905000" cy="78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0362" name="Text Box 10"/>
          <p:cNvSpPr txBox="1">
            <a:spLocks noChangeArrowheads="1"/>
          </p:cNvSpPr>
          <p:nvPr/>
        </p:nvSpPr>
        <p:spPr bwMode="auto">
          <a:xfrm>
            <a:off x="6629400" y="4114800"/>
            <a:ext cx="16891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Fonction </a:t>
            </a:r>
          </a:p>
          <a:p>
            <a:pPr eaLnBrk="1" hangingPunct="1"/>
            <a:r>
              <a:rPr lang="fr-FR" sz="2000"/>
              <a:t>antisymétrique</a:t>
            </a:r>
          </a:p>
        </p:txBody>
      </p:sp>
      <p:sp>
        <p:nvSpPr>
          <p:cNvPr id="100363" name="Line 11"/>
          <p:cNvSpPr>
            <a:spLocks noChangeShapeType="1"/>
          </p:cNvSpPr>
          <p:nvPr/>
        </p:nvSpPr>
        <p:spPr bwMode="auto">
          <a:xfrm>
            <a:off x="533400" y="2590800"/>
            <a:ext cx="8077200"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4" name="Text Box 12"/>
          <p:cNvSpPr txBox="1">
            <a:spLocks noChangeArrowheads="1"/>
          </p:cNvSpPr>
          <p:nvPr/>
        </p:nvSpPr>
        <p:spPr bwMode="auto">
          <a:xfrm>
            <a:off x="533400" y="5181600"/>
            <a:ext cx="580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NB : les fonctions </a:t>
            </a:r>
            <a:r>
              <a:rPr lang="fr-FR" sz="2000">
                <a:latin typeface="Symbol" pitchFamily="18" charset="2"/>
              </a:rPr>
              <a:t>j</a:t>
            </a:r>
            <a:r>
              <a:rPr lang="fr-FR" sz="2000" baseline="-25000"/>
              <a:t>s</a:t>
            </a:r>
            <a:r>
              <a:rPr lang="fr-FR" sz="2000"/>
              <a:t> et </a:t>
            </a:r>
            <a:r>
              <a:rPr lang="fr-FR" sz="2000">
                <a:latin typeface="Symbol" pitchFamily="18" charset="2"/>
              </a:rPr>
              <a:t>j</a:t>
            </a:r>
            <a:r>
              <a:rPr lang="fr-FR" sz="2000" baseline="-25000"/>
              <a:t>a</a:t>
            </a:r>
            <a:r>
              <a:rPr lang="fr-FR" sz="2000"/>
              <a:t> sont également orthogonales</a:t>
            </a:r>
          </a:p>
        </p:txBody>
      </p:sp>
      <p:graphicFrame>
        <p:nvGraphicFramePr>
          <p:cNvPr id="100365" name="Object 13"/>
          <p:cNvGraphicFramePr>
            <a:graphicFrameLocks noChangeAspect="1"/>
          </p:cNvGraphicFramePr>
          <p:nvPr/>
        </p:nvGraphicFramePr>
        <p:xfrm>
          <a:off x="1652588" y="5410200"/>
          <a:ext cx="6408737" cy="941388"/>
        </p:xfrm>
        <a:graphic>
          <a:graphicData uri="http://schemas.openxmlformats.org/presentationml/2006/ole">
            <mc:AlternateContent xmlns:mc="http://schemas.openxmlformats.org/markup-compatibility/2006">
              <mc:Choice xmlns:v="urn:schemas-microsoft-com:vml" Requires="v">
                <p:oleObj spid="_x0000_s100378" name="Equation" r:id="rId12" imgW="3302000" imgH="482600" progId="Equation.3">
                  <p:embed/>
                </p:oleObj>
              </mc:Choice>
              <mc:Fallback>
                <p:oleObj name="Equation" r:id="rId12" imgW="3302000" imgH="482600" progId="Equation.3">
                  <p:embed/>
                  <p:pic>
                    <p:nvPicPr>
                      <p:cNvPr id="0" name="Object 1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52588" y="5410200"/>
                        <a:ext cx="6408737" cy="941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0366" name="Line 14"/>
          <p:cNvSpPr>
            <a:spLocks noChangeShapeType="1"/>
          </p:cNvSpPr>
          <p:nvPr/>
        </p:nvSpPr>
        <p:spPr bwMode="auto">
          <a:xfrm>
            <a:off x="5029200" y="6172200"/>
            <a:ext cx="7620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7" name="Line 15"/>
          <p:cNvSpPr>
            <a:spLocks noChangeShapeType="1"/>
          </p:cNvSpPr>
          <p:nvPr/>
        </p:nvSpPr>
        <p:spPr bwMode="auto">
          <a:xfrm>
            <a:off x="5867400" y="61722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8" name="Line 16"/>
          <p:cNvSpPr>
            <a:spLocks noChangeShapeType="1"/>
          </p:cNvSpPr>
          <p:nvPr/>
        </p:nvSpPr>
        <p:spPr bwMode="auto">
          <a:xfrm>
            <a:off x="6553200" y="6172200"/>
            <a:ext cx="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69" name="Line 17"/>
          <p:cNvSpPr>
            <a:spLocks noChangeShapeType="1"/>
          </p:cNvSpPr>
          <p:nvPr/>
        </p:nvSpPr>
        <p:spPr bwMode="auto">
          <a:xfrm>
            <a:off x="7315200" y="6096000"/>
            <a:ext cx="0" cy="304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0370" name="Text Box 18"/>
          <p:cNvSpPr txBox="1">
            <a:spLocks noChangeArrowheads="1"/>
          </p:cNvSpPr>
          <p:nvPr/>
        </p:nvSpPr>
        <p:spPr bwMode="auto">
          <a:xfrm>
            <a:off x="5013325" y="64150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1</a:t>
            </a:r>
          </a:p>
        </p:txBody>
      </p:sp>
      <p:sp>
        <p:nvSpPr>
          <p:cNvPr id="100371" name="Text Box 19"/>
          <p:cNvSpPr txBox="1">
            <a:spLocks noChangeArrowheads="1"/>
          </p:cNvSpPr>
          <p:nvPr/>
        </p:nvSpPr>
        <p:spPr bwMode="auto">
          <a:xfrm>
            <a:off x="5775325" y="63388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0</a:t>
            </a:r>
          </a:p>
        </p:txBody>
      </p:sp>
      <p:sp>
        <p:nvSpPr>
          <p:cNvPr id="100372" name="Text Box 20"/>
          <p:cNvSpPr txBox="1">
            <a:spLocks noChangeArrowheads="1"/>
          </p:cNvSpPr>
          <p:nvPr/>
        </p:nvSpPr>
        <p:spPr bwMode="auto">
          <a:xfrm>
            <a:off x="6461125" y="63388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0</a:t>
            </a:r>
          </a:p>
        </p:txBody>
      </p:sp>
      <p:sp>
        <p:nvSpPr>
          <p:cNvPr id="100373" name="Text Box 21"/>
          <p:cNvSpPr txBox="1">
            <a:spLocks noChangeArrowheads="1"/>
          </p:cNvSpPr>
          <p:nvPr/>
        </p:nvSpPr>
        <p:spPr bwMode="auto">
          <a:xfrm>
            <a:off x="7223125" y="6338888"/>
            <a:ext cx="311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1</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1378" name="Group 2"/>
          <p:cNvGrpSpPr>
            <a:grpSpLocks/>
          </p:cNvGrpSpPr>
          <p:nvPr/>
        </p:nvGrpSpPr>
        <p:grpSpPr bwMode="auto">
          <a:xfrm>
            <a:off x="457200" y="381000"/>
            <a:ext cx="4114800" cy="3405188"/>
            <a:chOff x="960" y="384"/>
            <a:chExt cx="2592" cy="2145"/>
          </a:xfrm>
        </p:grpSpPr>
        <p:pic>
          <p:nvPicPr>
            <p:cNvPr id="101388" name="Picture 3" descr="po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0" y="384"/>
              <a:ext cx="2592" cy="2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9" name="Line 4"/>
            <p:cNvSpPr>
              <a:spLocks noChangeShapeType="1"/>
            </p:cNvSpPr>
            <p:nvPr/>
          </p:nvSpPr>
          <p:spPr bwMode="auto">
            <a:xfrm>
              <a:off x="1872" y="1536"/>
              <a:ext cx="43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01390" name="Rectangle 5"/>
            <p:cNvSpPr>
              <a:spLocks noChangeArrowheads="1"/>
            </p:cNvSpPr>
            <p:nvPr/>
          </p:nvSpPr>
          <p:spPr bwMode="auto">
            <a:xfrm>
              <a:off x="1776" y="464"/>
              <a:ext cx="216" cy="105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1391" name="Rectangle 6"/>
            <p:cNvSpPr>
              <a:spLocks noChangeArrowheads="1"/>
            </p:cNvSpPr>
            <p:nvPr/>
          </p:nvSpPr>
          <p:spPr bwMode="auto">
            <a:xfrm>
              <a:off x="2208" y="624"/>
              <a:ext cx="144" cy="89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101392" name="Text Box 7"/>
            <p:cNvSpPr txBox="1">
              <a:spLocks noChangeArrowheads="1"/>
            </p:cNvSpPr>
            <p:nvPr/>
          </p:nvSpPr>
          <p:spPr bwMode="auto">
            <a:xfrm>
              <a:off x="2112" y="1248"/>
              <a:ext cx="2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V</a:t>
              </a:r>
              <a:r>
                <a:rPr lang="fr-FR" sz="2000" baseline="-25000"/>
                <a:t>0</a:t>
              </a:r>
            </a:p>
          </p:txBody>
        </p:sp>
      </p:grpSp>
      <p:sp>
        <p:nvSpPr>
          <p:cNvPr id="101379" name="Text Box 8"/>
          <p:cNvSpPr txBox="1">
            <a:spLocks noChangeArrowheads="1"/>
          </p:cNvSpPr>
          <p:nvPr/>
        </p:nvSpPr>
        <p:spPr bwMode="auto">
          <a:xfrm>
            <a:off x="5013325" y="700088"/>
            <a:ext cx="3673475" cy="222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Les solutions que l’on va obtenir pour le double puit avec barrière finie seront également symétriques ou antisymétriques. Car les deux conformations de NH</a:t>
            </a:r>
            <a:r>
              <a:rPr lang="fr-FR" sz="2000" baseline="-25000"/>
              <a:t>3 </a:t>
            </a:r>
            <a:r>
              <a:rPr lang="fr-FR" sz="2000"/>
              <a:t>sont indiscernables =&gt; |</a:t>
            </a:r>
            <a:r>
              <a:rPr lang="fr-FR" sz="2000">
                <a:latin typeface="Symbol" pitchFamily="18" charset="2"/>
              </a:rPr>
              <a:t>j</a:t>
            </a:r>
            <a:r>
              <a:rPr lang="fr-FR" sz="2000"/>
              <a:t>|</a:t>
            </a:r>
            <a:r>
              <a:rPr lang="fr-FR" sz="2000" baseline="30000"/>
              <a:t>2 </a:t>
            </a:r>
            <a:r>
              <a:rPr lang="fr-FR" sz="2000"/>
              <a:t>doit être symétrique</a:t>
            </a:r>
          </a:p>
        </p:txBody>
      </p:sp>
      <p:sp>
        <p:nvSpPr>
          <p:cNvPr id="101380" name="Text Box 9"/>
          <p:cNvSpPr txBox="1">
            <a:spLocks noChangeArrowheads="1"/>
          </p:cNvSpPr>
          <p:nvPr/>
        </p:nvSpPr>
        <p:spPr bwMode="auto">
          <a:xfrm>
            <a:off x="441325" y="3748088"/>
            <a:ext cx="4065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u="sng"/>
              <a:t>On recherche les états d’énergie E&lt;V</a:t>
            </a:r>
            <a:r>
              <a:rPr lang="fr-FR" sz="2000" u="sng" baseline="-25000"/>
              <a:t>0</a:t>
            </a:r>
          </a:p>
        </p:txBody>
      </p:sp>
      <p:graphicFrame>
        <p:nvGraphicFramePr>
          <p:cNvPr id="101381" name="Object 10"/>
          <p:cNvGraphicFramePr>
            <a:graphicFrameLocks noChangeAspect="1"/>
          </p:cNvGraphicFramePr>
          <p:nvPr/>
        </p:nvGraphicFramePr>
        <p:xfrm>
          <a:off x="1981200" y="4495800"/>
          <a:ext cx="6235700" cy="611188"/>
        </p:xfrm>
        <a:graphic>
          <a:graphicData uri="http://schemas.openxmlformats.org/presentationml/2006/ole">
            <mc:AlternateContent xmlns:mc="http://schemas.openxmlformats.org/markup-compatibility/2006">
              <mc:Choice xmlns:v="urn:schemas-microsoft-com:vml" Requires="v">
                <p:oleObj spid="_x0000_s101393" name="Equation" r:id="rId4" imgW="2705100" imgH="292100" progId="Equation.3">
                  <p:embed/>
                </p:oleObj>
              </mc:Choice>
              <mc:Fallback>
                <p:oleObj name="Equation" r:id="rId4" imgW="2705100" imgH="292100"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4495800"/>
                        <a:ext cx="6235700" cy="6111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1382" name="Object 11"/>
          <p:cNvGraphicFramePr>
            <a:graphicFrameLocks noChangeAspect="1"/>
          </p:cNvGraphicFramePr>
          <p:nvPr/>
        </p:nvGraphicFramePr>
        <p:xfrm>
          <a:off x="1981200" y="5029200"/>
          <a:ext cx="6734175" cy="531813"/>
        </p:xfrm>
        <a:graphic>
          <a:graphicData uri="http://schemas.openxmlformats.org/presentationml/2006/ole">
            <mc:AlternateContent xmlns:mc="http://schemas.openxmlformats.org/markup-compatibility/2006">
              <mc:Choice xmlns:v="urn:schemas-microsoft-com:vml" Requires="v">
                <p:oleObj spid="_x0000_s101394" name="Equation" r:id="rId6" imgW="2921000" imgH="254000" progId="Equation.3">
                  <p:embed/>
                </p:oleObj>
              </mc:Choice>
              <mc:Fallback>
                <p:oleObj name="Equation" r:id="rId6" imgW="2921000" imgH="254000" progId="Equation.3">
                  <p:embed/>
                  <p:pic>
                    <p:nvPicPr>
                      <p:cNvPr id="0" name="Object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1200" y="5029200"/>
                        <a:ext cx="6734175"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1383" name="Text Box 12"/>
          <p:cNvSpPr txBox="1">
            <a:spLocks noChangeArrowheads="1"/>
          </p:cNvSpPr>
          <p:nvPr/>
        </p:nvSpPr>
        <p:spPr bwMode="auto">
          <a:xfrm>
            <a:off x="228600" y="4876800"/>
            <a:ext cx="160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Dans les puits</a:t>
            </a:r>
          </a:p>
        </p:txBody>
      </p:sp>
      <p:sp>
        <p:nvSpPr>
          <p:cNvPr id="101384" name="Text Box 13"/>
          <p:cNvSpPr txBox="1">
            <a:spLocks noChangeArrowheads="1"/>
          </p:cNvSpPr>
          <p:nvPr/>
        </p:nvSpPr>
        <p:spPr bwMode="auto">
          <a:xfrm>
            <a:off x="517525" y="5881688"/>
            <a:ext cx="25558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Solution symétrique :   </a:t>
            </a:r>
          </a:p>
        </p:txBody>
      </p:sp>
      <p:graphicFrame>
        <p:nvGraphicFramePr>
          <p:cNvPr id="101385" name="Object 14"/>
          <p:cNvGraphicFramePr>
            <a:graphicFrameLocks noChangeAspect="1"/>
          </p:cNvGraphicFramePr>
          <p:nvPr/>
        </p:nvGraphicFramePr>
        <p:xfrm>
          <a:off x="2895600" y="5791200"/>
          <a:ext cx="901700" cy="557213"/>
        </p:xfrm>
        <a:graphic>
          <a:graphicData uri="http://schemas.openxmlformats.org/presentationml/2006/ole">
            <mc:AlternateContent xmlns:mc="http://schemas.openxmlformats.org/markup-compatibility/2006">
              <mc:Choice xmlns:v="urn:schemas-microsoft-com:vml" Requires="v">
                <p:oleObj spid="_x0000_s101395" name="Equation" r:id="rId8" imgW="431425" imgH="266469" progId="Equation.3">
                  <p:embed/>
                </p:oleObj>
              </mc:Choice>
              <mc:Fallback>
                <p:oleObj name="Equation" r:id="rId8" imgW="431425" imgH="266469" progId="Equation.3">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95600" y="5791200"/>
                        <a:ext cx="901700" cy="55721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1386" name="Text Box 15"/>
          <p:cNvSpPr txBox="1">
            <a:spLocks noChangeArrowheads="1"/>
          </p:cNvSpPr>
          <p:nvPr/>
        </p:nvSpPr>
        <p:spPr bwMode="auto">
          <a:xfrm>
            <a:off x="4708525" y="5805488"/>
            <a:ext cx="1893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Antisymétrique :</a:t>
            </a:r>
          </a:p>
        </p:txBody>
      </p:sp>
      <p:graphicFrame>
        <p:nvGraphicFramePr>
          <p:cNvPr id="101387" name="Object 16"/>
          <p:cNvGraphicFramePr>
            <a:graphicFrameLocks noChangeAspect="1"/>
          </p:cNvGraphicFramePr>
          <p:nvPr/>
        </p:nvGraphicFramePr>
        <p:xfrm>
          <a:off x="6629400" y="5791200"/>
          <a:ext cx="1028700" cy="514350"/>
        </p:xfrm>
        <a:graphic>
          <a:graphicData uri="http://schemas.openxmlformats.org/presentationml/2006/ole">
            <mc:AlternateContent xmlns:mc="http://schemas.openxmlformats.org/markup-compatibility/2006">
              <mc:Choice xmlns:v="urn:schemas-microsoft-com:vml" Requires="v">
                <p:oleObj spid="_x0000_s101396" name="Equation" r:id="rId10" imgW="532937" imgH="266469" progId="Equation.3">
                  <p:embed/>
                </p:oleObj>
              </mc:Choice>
              <mc:Fallback>
                <p:oleObj name="Equation" r:id="rId10" imgW="532937" imgH="266469" progId="Equation.3">
                  <p:embed/>
                  <p:pic>
                    <p:nvPicPr>
                      <p:cNvPr id="0" name="Object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29400" y="5791200"/>
                        <a:ext cx="1028700" cy="5143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685800" y="990600"/>
            <a:ext cx="8153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 l’intérieur de la barrière, on a vu qu’il y avait une décroissance exponentielle de la fonction d’onde a partir de chaque extrémité de la forme  :</a:t>
            </a:r>
          </a:p>
        </p:txBody>
      </p:sp>
      <p:graphicFrame>
        <p:nvGraphicFramePr>
          <p:cNvPr id="102403" name="Object 3"/>
          <p:cNvGraphicFramePr>
            <a:graphicFrameLocks noChangeAspect="1"/>
          </p:cNvGraphicFramePr>
          <p:nvPr/>
        </p:nvGraphicFramePr>
        <p:xfrm>
          <a:off x="1743075" y="1828800"/>
          <a:ext cx="1333500" cy="698500"/>
        </p:xfrm>
        <a:graphic>
          <a:graphicData uri="http://schemas.openxmlformats.org/presentationml/2006/ole">
            <mc:AlternateContent xmlns:mc="http://schemas.openxmlformats.org/markup-compatibility/2006">
              <mc:Choice xmlns:v="urn:schemas-microsoft-com:vml" Requires="v">
                <p:oleObj spid="_x0000_s102410" name="Equation" r:id="rId3" imgW="533169" imgH="279279" progId="Equation.3">
                  <p:embed/>
                </p:oleObj>
              </mc:Choice>
              <mc:Fallback>
                <p:oleObj name="Equation" r:id="rId3" imgW="533169" imgH="27927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3075" y="1828800"/>
                        <a:ext cx="1333500" cy="69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04" name="Text Box 4"/>
          <p:cNvSpPr txBox="1">
            <a:spLocks noChangeArrowheads="1"/>
          </p:cNvSpPr>
          <p:nvPr/>
        </p:nvSpPr>
        <p:spPr bwMode="auto">
          <a:xfrm>
            <a:off x="3946525" y="1919288"/>
            <a:ext cx="649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avec</a:t>
            </a:r>
          </a:p>
        </p:txBody>
      </p:sp>
      <p:graphicFrame>
        <p:nvGraphicFramePr>
          <p:cNvPr id="102405" name="Object 5"/>
          <p:cNvGraphicFramePr>
            <a:graphicFrameLocks noChangeAspect="1"/>
          </p:cNvGraphicFramePr>
          <p:nvPr/>
        </p:nvGraphicFramePr>
        <p:xfrm>
          <a:off x="4787900" y="1752600"/>
          <a:ext cx="3429000" cy="889000"/>
        </p:xfrm>
        <a:graphic>
          <a:graphicData uri="http://schemas.openxmlformats.org/presentationml/2006/ole">
            <mc:AlternateContent xmlns:mc="http://schemas.openxmlformats.org/markup-compatibility/2006">
              <mc:Choice xmlns:v="urn:schemas-microsoft-com:vml" Requires="v">
                <p:oleObj spid="_x0000_s102411" name="Equation" r:id="rId5" imgW="1714500" imgH="444500" progId="Equation.3">
                  <p:embed/>
                </p:oleObj>
              </mc:Choice>
              <mc:Fallback>
                <p:oleObj name="Equation" r:id="rId5" imgW="1714500" imgH="4445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7900" y="1752600"/>
                        <a:ext cx="3429000" cy="88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06" name="Text Box 6"/>
          <p:cNvSpPr txBox="1">
            <a:spLocks noChangeArrowheads="1"/>
          </p:cNvSpPr>
          <p:nvPr/>
        </p:nvSpPr>
        <p:spPr bwMode="auto">
          <a:xfrm>
            <a:off x="746125" y="2909888"/>
            <a:ext cx="23653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Solution symétrique :</a:t>
            </a:r>
          </a:p>
        </p:txBody>
      </p:sp>
      <p:graphicFrame>
        <p:nvGraphicFramePr>
          <p:cNvPr id="102407" name="Object 7"/>
          <p:cNvGraphicFramePr>
            <a:graphicFrameLocks noChangeAspect="1"/>
          </p:cNvGraphicFramePr>
          <p:nvPr/>
        </p:nvGraphicFramePr>
        <p:xfrm>
          <a:off x="838200" y="3581400"/>
          <a:ext cx="7953375" cy="566738"/>
        </p:xfrm>
        <a:graphic>
          <a:graphicData uri="http://schemas.openxmlformats.org/presentationml/2006/ole">
            <mc:AlternateContent xmlns:mc="http://schemas.openxmlformats.org/markup-compatibility/2006">
              <mc:Choice xmlns:v="urn:schemas-microsoft-com:vml" Requires="v">
                <p:oleObj spid="_x0000_s102412" name="Equation" r:id="rId7" imgW="3568700" imgH="254000" progId="Equation.3">
                  <p:embed/>
                </p:oleObj>
              </mc:Choice>
              <mc:Fallback>
                <p:oleObj name="Equation" r:id="rId7" imgW="3568700" imgH="2540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8200" y="3581400"/>
                        <a:ext cx="7953375" cy="566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02408" name="Object 8"/>
          <p:cNvGraphicFramePr>
            <a:graphicFrameLocks noChangeAspect="1"/>
          </p:cNvGraphicFramePr>
          <p:nvPr/>
        </p:nvGraphicFramePr>
        <p:xfrm>
          <a:off x="914400" y="4953000"/>
          <a:ext cx="7488238" cy="601663"/>
        </p:xfrm>
        <a:graphic>
          <a:graphicData uri="http://schemas.openxmlformats.org/presentationml/2006/ole">
            <mc:AlternateContent xmlns:mc="http://schemas.openxmlformats.org/markup-compatibility/2006">
              <mc:Choice xmlns:v="urn:schemas-microsoft-com:vml" Requires="v">
                <p:oleObj spid="_x0000_s102413" name="Equation" r:id="rId9" imgW="3556000" imgH="254000" progId="Equation.3">
                  <p:embed/>
                </p:oleObj>
              </mc:Choice>
              <mc:Fallback>
                <p:oleObj name="Equation" r:id="rId9" imgW="3556000" imgH="254000"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4400" y="4953000"/>
                        <a:ext cx="7488238" cy="601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409" name="Text Box 9"/>
          <p:cNvSpPr txBox="1">
            <a:spLocks noChangeArrowheads="1"/>
          </p:cNvSpPr>
          <p:nvPr/>
        </p:nvSpPr>
        <p:spPr bwMode="auto">
          <a:xfrm>
            <a:off x="746125" y="4357688"/>
            <a:ext cx="2744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fr-FR" sz="2000"/>
              <a:t>Solution antisymétrique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ouvelle présentation">
  <a:themeElements>
    <a:clrScheme name="Nouvelle pré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Nouvelle présentation">
      <a:majorFont>
        <a:latin typeface="Arial"/>
        <a:ea typeface=""/>
        <a:cs typeface=""/>
      </a:majorFont>
      <a:minorFont>
        <a:latin typeface="Arial"/>
        <a:ea typeface=""/>
        <a:cs typeface=""/>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ouvelle pré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ouvelle pré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ouvelle pré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ouvelle pré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uvelle pré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ouvelle pré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ouvelle pré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aaaa</Template>
  <TotalTime>10</TotalTime>
  <Words>10875</Words>
  <Application>Microsoft Office PowerPoint</Application>
  <PresentationFormat>Affichage à l'écran (4:3)</PresentationFormat>
  <Paragraphs>1553</Paragraphs>
  <Slides>254</Slides>
  <Notes>11</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3</vt:i4>
      </vt:variant>
      <vt:variant>
        <vt:lpstr>Titres des diapositives</vt:lpstr>
      </vt:variant>
      <vt:variant>
        <vt:i4>254</vt:i4>
      </vt:variant>
    </vt:vector>
  </HeadingPairs>
  <TitlesOfParts>
    <vt:vector size="265" baseType="lpstr">
      <vt:lpstr>Times New Roman</vt:lpstr>
      <vt:lpstr>Arial</vt:lpstr>
      <vt:lpstr>Wingdings</vt:lpstr>
      <vt:lpstr>Symbol</vt:lpstr>
      <vt:lpstr>Elephant</vt:lpstr>
      <vt:lpstr>Lucida Sans Unicode</vt:lpstr>
      <vt:lpstr>Georgia</vt:lpstr>
      <vt:lpstr>Nouvelle présentation</vt:lpstr>
      <vt:lpstr>Microsoft Equation 3.0</vt:lpstr>
      <vt:lpstr>CS ChemDraw Drawing</vt:lpstr>
      <vt:lpstr>MathType 5.0 Equation</vt:lpstr>
      <vt:lpstr>Mécanique Quantique</vt:lpstr>
      <vt:lpstr>Bibliographie</vt:lpstr>
      <vt:lpstr>I) INTRODUCTION Pourquoi a-t-on besoin de la mécanique Quantique ?</vt:lpstr>
      <vt:lpstr>Présentation PowerPoint</vt:lpstr>
      <vt:lpstr>Présentation PowerPoint</vt:lpstr>
      <vt:lpstr>Second problème : l’effet Photoélectrique.</vt:lpstr>
      <vt:lpstr>Résultats expérimentaux :</vt:lpstr>
      <vt:lpstr>Troisième problème : Le spectre atomique </vt:lpstr>
      <vt:lpstr>Présentation PowerPoint</vt:lpstr>
      <vt:lpstr>La solution à ces problèmes :</vt:lpstr>
      <vt:lpstr>Le photon : une particule de lumière.</vt:lpstr>
      <vt:lpstr>Présentation PowerPoint</vt:lpstr>
      <vt:lpstr>Explication de l’effet photoélectrique </vt:lpstr>
      <vt:lpstr>Présentation PowerPoint</vt:lpstr>
      <vt:lpstr>Spectres atomiques</vt:lpstr>
      <vt:lpstr>Présentation PowerPoint</vt:lpstr>
      <vt:lpstr>Généralisation</vt:lpstr>
      <vt:lpstr>Preuve expérimentale </vt:lpstr>
      <vt:lpstr>Présentation PowerPoint</vt:lpstr>
      <vt:lpstr>II) Comportement corpusculaire des ondes</vt:lpstr>
      <vt:lpstr>Longueur d’onde et période</vt:lpstr>
      <vt:lpstr>Présentation PowerPoint</vt:lpstr>
      <vt:lpstr>Présentation PowerPoint</vt:lpstr>
      <vt:lpstr>Présentation PowerPoint</vt:lpstr>
      <vt:lpstr>Présentation PowerPoint</vt:lpstr>
      <vt:lpstr>2) b) Superposition de N ondes : paquet d’ondes</vt:lpstr>
      <vt:lpstr>Présentation PowerPoint</vt:lpstr>
      <vt:lpstr>3) Propriétés du rayonnement électromagnétique</vt:lpstr>
      <vt:lpstr>Présentation PowerPoint</vt:lpstr>
      <vt:lpstr>b) diffraction</vt:lpstr>
      <vt:lpstr>Présentation PowerPoint</vt:lpstr>
      <vt:lpstr>Présentation PowerPoint</vt:lpstr>
      <vt:lpstr>Le corps noir sur cet écran … un jour</vt:lpstr>
      <vt:lpstr>III) Comportement ondulatoire des corpuscules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IV) Mécanique ondulatoire</vt:lpstr>
      <vt:lpstr>Présentation PowerPoint</vt:lpstr>
      <vt:lpstr>Présentation PowerPoint</vt:lpstr>
      <vt:lpstr>Présentation PowerPoint</vt:lpstr>
      <vt:lpstr>Présentation PowerPoint</vt:lpstr>
      <vt:lpstr>À partir de la densité de probabilité, on peut calculer la probabilité de trouver le système dans un volume, V, donné :</vt:lpstr>
      <vt:lpstr>Présentation PowerPoint</vt:lpstr>
      <vt:lpstr>Présentation PowerPoint</vt:lpstr>
      <vt:lpstr>Présentation PowerPoint</vt:lpstr>
      <vt:lpstr>Présentation PowerPoint</vt:lpstr>
      <vt:lpstr>Présentation PowerPoint</vt:lpstr>
      <vt:lpstr>EXEMPLE ! Le dé quantique</vt:lpstr>
      <vt:lpstr>Présentation PowerPoint</vt:lpstr>
      <vt:lpstr>Présentation PowerPoint</vt:lpstr>
      <vt:lpstr>Le chat de Schrödinger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 Applications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VII) Formalisme Quantique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Récapitulatif</vt:lpstr>
      <vt:lpstr>Exemple : la monnaie (qu)antique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VIII) L’oscillateur Harmonique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ici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Mécanique Quantique</dc:title>
  <dc:creator>fred</dc:creator>
  <cp:lastModifiedBy>DELL</cp:lastModifiedBy>
  <cp:revision>3</cp:revision>
  <dcterms:created xsi:type="dcterms:W3CDTF">2007-11-23T09:41:32Z</dcterms:created>
  <dcterms:modified xsi:type="dcterms:W3CDTF">2019-06-14T22:22:18Z</dcterms:modified>
</cp:coreProperties>
</file>